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28"/>
  </p:notesMasterIdLst>
  <p:sldIdLst>
    <p:sldId id="257" r:id="rId2"/>
    <p:sldId id="284" r:id="rId3"/>
    <p:sldId id="258" r:id="rId4"/>
    <p:sldId id="273" r:id="rId5"/>
    <p:sldId id="311" r:id="rId6"/>
    <p:sldId id="312" r:id="rId7"/>
    <p:sldId id="313" r:id="rId8"/>
    <p:sldId id="314" r:id="rId9"/>
    <p:sldId id="315" r:id="rId10"/>
    <p:sldId id="285" r:id="rId11"/>
    <p:sldId id="286" r:id="rId12"/>
    <p:sldId id="316" r:id="rId13"/>
    <p:sldId id="317" r:id="rId14"/>
    <p:sldId id="318" r:id="rId15"/>
    <p:sldId id="319" r:id="rId16"/>
    <p:sldId id="322" r:id="rId17"/>
    <p:sldId id="323" r:id="rId18"/>
    <p:sldId id="324" r:id="rId19"/>
    <p:sldId id="325" r:id="rId20"/>
    <p:sldId id="328" r:id="rId21"/>
    <p:sldId id="329" r:id="rId22"/>
    <p:sldId id="326" r:id="rId23"/>
    <p:sldId id="327" r:id="rId24"/>
    <p:sldId id="307" r:id="rId25"/>
    <p:sldId id="308" r:id="rId26"/>
    <p:sldId id="309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AF81413-6F27-554D-9D25-1965B1623915}">
          <p14:sldIdLst>
            <p14:sldId id="257"/>
            <p14:sldId id="284"/>
            <p14:sldId id="258"/>
            <p14:sldId id="273"/>
            <p14:sldId id="311"/>
            <p14:sldId id="312"/>
            <p14:sldId id="313"/>
            <p14:sldId id="314"/>
            <p14:sldId id="315"/>
            <p14:sldId id="285"/>
            <p14:sldId id="286"/>
            <p14:sldId id="316"/>
            <p14:sldId id="317"/>
            <p14:sldId id="318"/>
            <p14:sldId id="319"/>
            <p14:sldId id="322"/>
            <p14:sldId id="323"/>
            <p14:sldId id="324"/>
            <p14:sldId id="325"/>
            <p14:sldId id="328"/>
            <p14:sldId id="329"/>
            <p14:sldId id="326"/>
            <p14:sldId id="327"/>
            <p14:sldId id="307"/>
            <p14:sldId id="308"/>
            <p14:sldId id="30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580"/>
  </p:normalViewPr>
  <p:slideViewPr>
    <p:cSldViewPr snapToGrid="0" snapToObjects="1">
      <p:cViewPr>
        <p:scale>
          <a:sx n="109" d="100"/>
          <a:sy n="109" d="100"/>
        </p:scale>
        <p:origin x="14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7B232-04A1-8C49-BF05-90939146298A}" type="datetimeFigureOut">
              <a:rPr lang="en-US" smtClean="0"/>
              <a:t>12/21/17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54F4F-B7D9-404C-BCC1-E6FB416B3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786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E6B0-5692-6F43-B81C-591233D9479D}" type="datetimeFigureOut">
              <a:rPr lang="en-US" smtClean="0"/>
              <a:t>12/21/17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E6B0-5692-6F43-B81C-591233D9479D}" type="datetimeFigureOut">
              <a:rPr lang="en-US" smtClean="0"/>
              <a:t>12/21/17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E6B0-5692-6F43-B81C-591233D9479D}" type="datetimeFigureOut">
              <a:rPr lang="en-US" smtClean="0"/>
              <a:t>12/21/17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E6B0-5692-6F43-B81C-591233D9479D}" type="datetimeFigureOut">
              <a:rPr lang="en-US" smtClean="0"/>
              <a:t>12/21/17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E6B0-5692-6F43-B81C-591233D9479D}" type="datetimeFigureOut">
              <a:rPr lang="en-US" smtClean="0"/>
              <a:t>12/21/17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E6B0-5692-6F43-B81C-591233D9479D}" type="datetimeFigureOut">
              <a:rPr lang="en-US" smtClean="0"/>
              <a:t>12/21/17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E6B0-5692-6F43-B81C-591233D9479D}" type="datetimeFigureOut">
              <a:rPr lang="en-US" smtClean="0"/>
              <a:t>12/21/17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E6B0-5692-6F43-B81C-591233D9479D}" type="datetimeFigureOut">
              <a:rPr lang="en-US" smtClean="0"/>
              <a:t>12/21/17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E6B0-5692-6F43-B81C-591233D9479D}" type="datetimeFigureOut">
              <a:rPr lang="en-US" smtClean="0"/>
              <a:t>12/21/17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C8DE6B0-5692-6F43-B81C-591233D9479D}" type="datetimeFigureOut">
              <a:rPr lang="en-US" smtClean="0"/>
              <a:t>12/21/17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accent2"/>
          </a:solid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E6B0-5692-6F43-B81C-591233D9479D}" type="datetimeFigureOut">
              <a:rPr lang="en-US" smtClean="0"/>
              <a:t>12/21/17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C8DE6B0-5692-6F43-B81C-591233D9479D}" type="datetimeFigureOut">
              <a:rPr lang="en-US" smtClean="0"/>
              <a:t>12/21/17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F33543D-1669-8244-9F7F-499C0854B41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676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4" Type="http://schemas.openxmlformats.org/officeDocument/2006/relationships/image" Target="../media/image18.jpg"/><Relationship Id="rId5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4" Type="http://schemas.openxmlformats.org/officeDocument/2006/relationships/image" Target="../media/image22.jpg"/><Relationship Id="rId5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4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Relationship Id="rId3" Type="http://schemas.openxmlformats.org/officeDocument/2006/relationships/image" Target="../media/image32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Playing Cards Arm</a:t>
            </a:r>
            <a:endParaRPr lang="en-US" b="1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ctr"/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Presented By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en-US" dirty="0" err="1">
                <a:latin typeface="Times New Roman" charset="0"/>
                <a:ea typeface="Times New Roman" charset="0"/>
                <a:cs typeface="Times New Roman" charset="0"/>
              </a:rPr>
              <a:t>Nael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err="1" smtClean="0">
                <a:latin typeface="Times New Roman" charset="0"/>
                <a:ea typeface="Times New Roman" charset="0"/>
                <a:cs typeface="Times New Roman" charset="0"/>
              </a:rPr>
              <a:t>Kilani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&amp; Mohammad Abu Salah.</a:t>
            </a:r>
          </a:p>
          <a:p>
            <a:pPr algn="ctr"/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Supervisor: Dr. </a:t>
            </a:r>
            <a:r>
              <a:rPr lang="en-US" dirty="0" err="1" smtClean="0">
                <a:latin typeface="Times New Roman" charset="0"/>
                <a:ea typeface="Times New Roman" charset="0"/>
                <a:cs typeface="Times New Roman" charset="0"/>
              </a:rPr>
              <a:t>Luai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err="1" smtClean="0">
                <a:latin typeface="Times New Roman" charset="0"/>
                <a:ea typeface="Times New Roman" charset="0"/>
                <a:cs typeface="Times New Roman" charset="0"/>
              </a:rPr>
              <a:t>Malhis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 algn="ctr"/>
            <a:endParaRPr lang="en-US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en-US" sz="2200" dirty="0" smtClean="0">
                <a:latin typeface="Times New Roman" charset="0"/>
                <a:ea typeface="Times New Roman" charset="0"/>
                <a:cs typeface="Times New Roman" charset="0"/>
              </a:rPr>
              <a:t>Graduation Project Presentation.</a:t>
            </a:r>
            <a:endParaRPr lang="en-US" sz="22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69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Overview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bg-BG" sz="2000" dirty="0">
                <a:latin typeface="Times New Roman" charset="0"/>
                <a:ea typeface="Times New Roman" charset="0"/>
                <a:cs typeface="Times New Roman" charset="0"/>
              </a:rPr>
              <a:t>•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 Card Detection and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Recognition.</a:t>
            </a:r>
          </a:p>
          <a:p>
            <a:pPr marL="457200" lvl="1" indent="0">
              <a:buNone/>
            </a:pPr>
            <a:endParaRPr lang="en-US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r>
              <a:rPr lang="bg-BG" sz="2000" dirty="0">
                <a:latin typeface="Times New Roman" charset="0"/>
                <a:ea typeface="Times New Roman" charset="0"/>
                <a:cs typeface="Times New Roman" charset="0"/>
              </a:rPr>
              <a:t>•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Mobile Application.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endParaRPr lang="en-US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r>
              <a:rPr lang="bg-BG" sz="2000" dirty="0">
                <a:latin typeface="Times New Roman" charset="0"/>
                <a:ea typeface="Times New Roman" charset="0"/>
                <a:cs typeface="Times New Roman" charset="0"/>
              </a:rPr>
              <a:t>• 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Robot’s Arm.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47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Courier" charset="0"/>
                <a:ea typeface="Courier" charset="0"/>
                <a:cs typeface="Courier" charset="0"/>
              </a:rPr>
              <a:t>Card Detection and Recognition Algorithm</a:t>
            </a:r>
            <a:r>
              <a:rPr lang="en-US" sz="3200" dirty="0" smtClean="0"/>
              <a:t>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691" y="1845734"/>
            <a:ext cx="2847755" cy="444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11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Algorithm(cont..)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584" y="2572809"/>
            <a:ext cx="4572000" cy="25692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94369" y="5320890"/>
            <a:ext cx="14766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Original image.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77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Algorithm(cont..)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955468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63" y="3258126"/>
            <a:ext cx="3118104" cy="231343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302" y="3258126"/>
            <a:ext cx="3118339" cy="231343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7576" y="3258126"/>
            <a:ext cx="3118104" cy="23134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97280" y="1943745"/>
            <a:ext cx="21888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charset="0"/>
                <a:ea typeface="Times New Roman" charset="0"/>
                <a:cs typeface="Times New Roman" charset="0"/>
              </a:rPr>
              <a:t>Preprocess Image</a:t>
            </a:r>
            <a:r>
              <a:rPr lang="en-US" sz="2000" b="1" dirty="0" smtClean="0"/>
              <a:t>: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72214" y="5668201"/>
            <a:ext cx="1697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Gray Scale image.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11517" y="5678450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Blurring image.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53100" y="5678450"/>
            <a:ext cx="18870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latin typeface="Times New Roman" charset="0"/>
                <a:ea typeface="Times New Roman" charset="0"/>
                <a:cs typeface="Times New Roman" charset="0"/>
              </a:rPr>
              <a:t>Thresholding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image.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Algorithm(cont..)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7280" y="1943745"/>
            <a:ext cx="2662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charset="0"/>
                <a:ea typeface="Times New Roman" charset="0"/>
                <a:cs typeface="Times New Roman" charset="0"/>
              </a:rPr>
              <a:t>Card-Sized Contours</a:t>
            </a:r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b="1" dirty="0" smtClean="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en-US" sz="2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794" y="1991223"/>
            <a:ext cx="3361006" cy="18105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97280" y="3130647"/>
            <a:ext cx="4395178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charset="0"/>
                <a:ea typeface="Times New Roman" charset="0"/>
              </a:rPr>
              <a:t>Criteria:</a:t>
            </a:r>
          </a:p>
          <a:p>
            <a:endParaRPr lang="en-US" dirty="0">
              <a:latin typeface="Times New Roman" charset="0"/>
              <a:ea typeface="Times New Roman" charset="0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Smaller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area than the maximum card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size.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Bigger area than the minimum card size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Have no parents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Have four corners.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807" y="4187005"/>
            <a:ext cx="3364992" cy="18105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792411" y="3780552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Contours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92411" y="6014583"/>
            <a:ext cx="1441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Card’s contour.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7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Algorithm(cont..)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7280" y="1943745"/>
            <a:ext cx="20910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charset="0"/>
                <a:ea typeface="Times New Roman" charset="0"/>
                <a:cs typeface="Times New Roman" charset="0"/>
              </a:rPr>
              <a:t>Preprocess Card: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sz="2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178" y="2149899"/>
            <a:ext cx="2276475" cy="341503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2149899"/>
            <a:ext cx="401955" cy="106934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6997" y="2149899"/>
            <a:ext cx="1299646" cy="3415031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129" y="2161622"/>
            <a:ext cx="1610922" cy="34150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69738" y="5638914"/>
            <a:ext cx="16193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Flattened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Image. 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88297" y="3354127"/>
            <a:ext cx="1338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Card’s corner.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02441" y="5652404"/>
            <a:ext cx="15487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4x Zoom corner.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46042" y="5654285"/>
            <a:ext cx="19430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Thresholding Corner.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18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Algorithm(cont..)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7280" y="1943745"/>
            <a:ext cx="20910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charset="0"/>
                <a:ea typeface="Times New Roman" charset="0"/>
                <a:cs typeface="Times New Roman" charset="0"/>
              </a:rPr>
              <a:t>Preprocess Card: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sz="2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11" y="2297688"/>
            <a:ext cx="1627505" cy="209359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319" y="2297688"/>
            <a:ext cx="886460" cy="1590675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782" y="2297688"/>
            <a:ext cx="1627505" cy="1901825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0290" y="2297688"/>
            <a:ext cx="886460" cy="12706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45877" y="4576190"/>
            <a:ext cx="923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Top half.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68825" y="3929859"/>
            <a:ext cx="24016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R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ank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image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after</a:t>
            </a:r>
            <a:b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finding bounding</a:t>
            </a:r>
            <a:b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rectangle which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covers it.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89761" y="4320610"/>
            <a:ext cx="12250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Bottom half.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562064" y="3676697"/>
            <a:ext cx="24016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Suit image after</a:t>
            </a:r>
            <a:b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finding bounding</a:t>
            </a:r>
            <a:b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rectangle which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covers it. </a:t>
            </a:r>
          </a:p>
        </p:txBody>
      </p:sp>
    </p:spTree>
    <p:extLst>
      <p:ext uri="{BB962C8B-B14F-4D97-AF65-F5344CB8AC3E}">
        <p14:creationId xmlns:p14="http://schemas.microsoft.com/office/powerpoint/2010/main" val="22023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Algorithm(cont..)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7280" y="1943745"/>
            <a:ext cx="13227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charset="0"/>
                <a:ea typeface="Times New Roman" charset="0"/>
                <a:cs typeface="Times New Roman" charset="0"/>
              </a:rPr>
              <a:t>Matching: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sz="2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576" y="2095647"/>
            <a:ext cx="6417310" cy="130683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623" y="4101441"/>
            <a:ext cx="889000" cy="1587500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269" y="4313576"/>
            <a:ext cx="889000" cy="127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17476" y="3476615"/>
            <a:ext cx="1572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Training images.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81477" y="5688941"/>
            <a:ext cx="16220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B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est rank</a:t>
            </a:r>
            <a:b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difference image.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29745" y="5685080"/>
            <a:ext cx="16220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latin typeface="Times New Roman" charset="0"/>
                <a:ea typeface="Times New Roman" charset="0"/>
                <a:cs typeface="Times New Roman" charset="0"/>
              </a:rPr>
              <a:t>B</a:t>
            </a:r>
            <a:r>
              <a:rPr lang="en-US" sz="1600" smtClean="0">
                <a:latin typeface="Times New Roman" charset="0"/>
                <a:ea typeface="Times New Roman" charset="0"/>
                <a:cs typeface="Times New Roman" charset="0"/>
              </a:rPr>
              <a:t>est suit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difference image.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09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Algorithm(cont..)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7280" y="1943745"/>
            <a:ext cx="9669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charset="0"/>
                <a:ea typeface="Times New Roman" charset="0"/>
                <a:cs typeface="Times New Roman" charset="0"/>
              </a:rPr>
              <a:t>Result: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sz="2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825" y="2174996"/>
            <a:ext cx="6417310" cy="36099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45845" y="5902962"/>
            <a:ext cx="13612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Output image.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38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Mobile Application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7280" y="1943745"/>
            <a:ext cx="9669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charset="0"/>
                <a:ea typeface="Times New Roman" charset="0"/>
                <a:cs typeface="Times New Roman" charset="0"/>
              </a:rPr>
              <a:t>Result: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sz="2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657" y="2297688"/>
            <a:ext cx="1947545" cy="346519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648" y="2297688"/>
            <a:ext cx="1945640" cy="345884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243" y="2297688"/>
            <a:ext cx="1947545" cy="34651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54824" y="5903801"/>
            <a:ext cx="1797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Mobile application.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16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Agenda:</a:t>
            </a:r>
            <a:endParaRPr lang="en-US" b="1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Introduction.</a:t>
            </a:r>
          </a:p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Components.</a:t>
            </a:r>
          </a:p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Overview.</a:t>
            </a:r>
          </a:p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Demo.</a:t>
            </a:r>
          </a:p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Obstacles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en-US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Future Work.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21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Robot’s Arm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833" y="2054990"/>
            <a:ext cx="5085470" cy="381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07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Robot’s Arm (cont..)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993" y="1845734"/>
            <a:ext cx="3164253" cy="4219004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858" y="1845734"/>
            <a:ext cx="4836527" cy="4219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74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Robot’s Arm (cont..)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788" y="2438506"/>
            <a:ext cx="4280535" cy="2837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8119" y="5376775"/>
            <a:ext cx="1681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Robot kinematics.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04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Robot’s Arm (cont..)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1097280" y="2387529"/>
            <a:ext cx="5052152" cy="32265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1000"/>
              </a:spcAft>
              <a:buSzPts val="1000"/>
              <a:buFont typeface="Symbol" charset="2"/>
              <a:buChar char=""/>
              <a:tabLst>
                <a:tab pos="457200" algn="l"/>
              </a:tabLst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Century Gothic" charset="0"/>
              </a:rPr>
              <a:t>Why we used the glass?</a:t>
            </a: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SzPts val="1000"/>
              <a:buFont typeface="Symbol" charset="2"/>
              <a:buChar char=""/>
              <a:tabLst>
                <a:tab pos="457200" algn="l"/>
              </a:tabLst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Century Gothic" charset="0"/>
              </a:rPr>
              <a:t>Why </a:t>
            </a:r>
            <a:r>
              <a:rPr lang="en-US" dirty="0">
                <a:solidFill>
                  <a:srgbClr val="000000"/>
                </a:solidFill>
                <a:latin typeface="Times New Roman" charset="0"/>
                <a:ea typeface="Century Gothic" charset="0"/>
              </a:rPr>
              <a:t>the glass background is black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Century Gothic" charset="0"/>
              </a:rPr>
              <a:t>?</a:t>
            </a:r>
          </a:p>
          <a:p>
            <a:pPr marL="342900" indent="-342900">
              <a:lnSpc>
                <a:spcPct val="150000"/>
              </a:lnSpc>
              <a:spcAft>
                <a:spcPts val="1000"/>
              </a:spcAft>
              <a:buSzPts val="1000"/>
              <a:buFont typeface="Symbol" charset="2"/>
              <a:buChar char=""/>
              <a:tabLst>
                <a:tab pos="457200" algn="l"/>
              </a:tabLst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How we solved the inverse kinematics problem?</a:t>
            </a: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SzPts val="1000"/>
              <a:buFont typeface="Symbol" charset="2"/>
              <a:buChar char=""/>
              <a:tabLst>
                <a:tab pos="457200" algn="l"/>
              </a:tabLst>
            </a:pPr>
            <a:endParaRPr lang="en-US" dirty="0" smtClean="0">
              <a:solidFill>
                <a:srgbClr val="000000"/>
              </a:solidFill>
              <a:latin typeface="Times New Roman" charset="0"/>
              <a:ea typeface="Century Gothic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SzPts val="1000"/>
              <a:buFont typeface="Symbol" charset="2"/>
              <a:buChar char=""/>
              <a:tabLst>
                <a:tab pos="457200" algn="l"/>
              </a:tabLst>
            </a:pPr>
            <a:endParaRPr lang="en-US" dirty="0" smtClean="0">
              <a:solidFill>
                <a:srgbClr val="000000"/>
              </a:solidFill>
              <a:latin typeface="Times New Roman" charset="0"/>
              <a:ea typeface="Century Gothic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SzPts val="1000"/>
              <a:buFont typeface="Symbol" charset="2"/>
              <a:buChar char=""/>
              <a:tabLst>
                <a:tab pos="457200" algn="l"/>
              </a:tabLst>
            </a:pPr>
            <a:endParaRPr lang="en-US" dirty="0">
              <a:effectLst/>
              <a:latin typeface="Times New Roman" charset="0"/>
              <a:ea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4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Obstacles: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69181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7280" y="2852547"/>
            <a:ext cx="6764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•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Damage of SD cards and Raspberry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i. 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7280" y="3452606"/>
            <a:ext cx="6764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•</a:t>
            </a:r>
            <a:r>
              <a:rPr lang="ar-SA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The Inverse Kinematic Problem.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7280" y="2252488"/>
            <a:ext cx="6764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•</a:t>
            </a:r>
            <a:r>
              <a:rPr lang="ar-SA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Weak knowledge about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Raspberry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i was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a bit of a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struggle. 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0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en-US" sz="3600" b="1" dirty="0" smtClean="0">
                <a:latin typeface="Courier" charset="0"/>
                <a:ea typeface="Courier" charset="0"/>
                <a:cs typeface="Courier" charset="0"/>
              </a:rPr>
              <a:t>Future Work: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69181"/>
            <a:ext cx="10058400" cy="4023360"/>
          </a:xfrm>
        </p:spPr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7280" y="2403231"/>
            <a:ext cx="9699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•</a:t>
            </a:r>
            <a:r>
              <a:rPr lang="ar-SA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A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dding an AI algorithm to give the robot the ability of controlling the decision of playing by itself.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7280" y="2937281"/>
            <a:ext cx="8914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Times New Roman" charset="0"/>
                <a:ea typeface="Times New Roman" charset="0"/>
                <a:cs typeface="Times New Roman" charset="0"/>
              </a:rPr>
              <a:t>•</a:t>
            </a:r>
            <a:r>
              <a:rPr lang="ar-SA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Adding count result of each game.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27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89953" y="2099827"/>
            <a:ext cx="39197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algn="ctr" defTabSz="914400" rtl="1" eaLnBrk="1" latinLnBrk="0" hangingPunct="1"/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Thank You </a:t>
            </a:r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Wingdings"/>
              </a:rPr>
              <a:t>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685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Introduction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24630"/>
            <a:ext cx="10817772" cy="2614519"/>
          </a:xfrm>
        </p:spPr>
        <p:txBody>
          <a:bodyPr>
            <a:normAutofit/>
          </a:bodyPr>
          <a:lstStyle/>
          <a:p>
            <a:pPr marL="457200" lvl="1" indent="-457200">
              <a:spcBef>
                <a:spcPts val="1000"/>
              </a:spcBef>
            </a:pP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Where did the idea come from ? </a:t>
            </a:r>
          </a:p>
          <a:p>
            <a:pPr marL="457200" lvl="1" indent="-457200">
              <a:spcBef>
                <a:spcPts val="1000"/>
              </a:spcBef>
            </a:pPr>
            <a:endParaRPr lang="en-US" sz="2000" dirty="0" smtClean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465" y="2029465"/>
            <a:ext cx="5203215" cy="390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00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Components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endParaRPr lang="en-US" sz="2000" dirty="0" smtClean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929" y="1845734"/>
            <a:ext cx="4108671" cy="40233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32031" y="5530540"/>
            <a:ext cx="14574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Raspberry Pi 3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8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Components (cont..)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endParaRPr lang="en-US" sz="2000" dirty="0" smtClean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076" y="2423266"/>
            <a:ext cx="3983770" cy="30748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36831" y="5699817"/>
            <a:ext cx="19431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Raspberry Pi Camera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9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Components (cont..)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endParaRPr lang="en-US" sz="2000" dirty="0" smtClean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209" y="2588976"/>
            <a:ext cx="2621280" cy="26212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418" y="1982893"/>
            <a:ext cx="5111262" cy="38334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60209" y="5040979"/>
            <a:ext cx="2106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MG996R Servo Motor </a:t>
            </a:r>
          </a:p>
        </p:txBody>
      </p:sp>
    </p:spTree>
    <p:extLst>
      <p:ext uri="{BB962C8B-B14F-4D97-AF65-F5344CB8AC3E}">
        <p14:creationId xmlns:p14="http://schemas.microsoft.com/office/powerpoint/2010/main" val="36403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Components (cont..)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endParaRPr lang="en-US" sz="2000" dirty="0" smtClean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78409" y="5239125"/>
            <a:ext cx="1148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latin typeface="Times New Roman" charset="0"/>
                <a:ea typeface="Times New Roman" charset="0"/>
                <a:cs typeface="Times New Roman" charset="0"/>
              </a:rPr>
              <a:t>DC Magnet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456" y="1991442"/>
            <a:ext cx="2102485" cy="310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20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Components (cont..)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endParaRPr lang="en-US" sz="2000" dirty="0" smtClean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80533" y="4573261"/>
            <a:ext cx="9458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5V relay 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034" y="2766142"/>
            <a:ext cx="3800304" cy="180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75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Components (cont..)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lvl="1" indent="0">
              <a:buNone/>
            </a:pPr>
            <a:endParaRPr lang="en-US" sz="2000" dirty="0" smtClean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22626" y="4908123"/>
            <a:ext cx="1380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Power Supply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237" y="1973127"/>
            <a:ext cx="2976880" cy="297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27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1548</TotalTime>
  <Words>330</Words>
  <Application>Microsoft Macintosh PowerPoint</Application>
  <PresentationFormat>Widescreen</PresentationFormat>
  <Paragraphs>114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</vt:lpstr>
      <vt:lpstr>Calibri</vt:lpstr>
      <vt:lpstr>Calibri Light</vt:lpstr>
      <vt:lpstr>Century Gothic</vt:lpstr>
      <vt:lpstr>Courier</vt:lpstr>
      <vt:lpstr>Symbol</vt:lpstr>
      <vt:lpstr>Times New Roman</vt:lpstr>
      <vt:lpstr>Wingdings</vt:lpstr>
      <vt:lpstr>Retrospect</vt:lpstr>
      <vt:lpstr>Playing Cards Arm</vt:lpstr>
      <vt:lpstr>Agenda:</vt:lpstr>
      <vt:lpstr>Introduction:</vt:lpstr>
      <vt:lpstr>Components:</vt:lpstr>
      <vt:lpstr>Components (cont..):</vt:lpstr>
      <vt:lpstr>Components (cont..):</vt:lpstr>
      <vt:lpstr>Components (cont..):</vt:lpstr>
      <vt:lpstr>Components (cont..):</vt:lpstr>
      <vt:lpstr>Components (cont..):</vt:lpstr>
      <vt:lpstr>Overview:</vt:lpstr>
      <vt:lpstr>Card Detection and Recognition Algorithm:</vt:lpstr>
      <vt:lpstr>Algorithm(cont..):</vt:lpstr>
      <vt:lpstr>Algorithm(cont..):</vt:lpstr>
      <vt:lpstr>Algorithm(cont..):</vt:lpstr>
      <vt:lpstr>Algorithm(cont..):</vt:lpstr>
      <vt:lpstr>Algorithm(cont..):</vt:lpstr>
      <vt:lpstr>Algorithm(cont..):</vt:lpstr>
      <vt:lpstr>Algorithm(cont..):</vt:lpstr>
      <vt:lpstr>Mobile Application:</vt:lpstr>
      <vt:lpstr>Robot’s Arm:</vt:lpstr>
      <vt:lpstr>Robot’s Arm (cont..):</vt:lpstr>
      <vt:lpstr>Robot’s Arm (cont..):</vt:lpstr>
      <vt:lpstr>Robot’s Arm (cont..):</vt:lpstr>
      <vt:lpstr>Obstacles:</vt:lpstr>
      <vt:lpstr>Future Work:</vt:lpstr>
      <vt:lpstr>PowerPoint Presentation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Presented by: Sami   Khleaf. Adnan   Rayyan.  Supervisor:  Dr.  Luai Malhis.  Graduation Project Presentation </dc:title>
  <dc:creator>سامي خليف</dc:creator>
  <cp:lastModifiedBy>иăջĕļ ... ❥</cp:lastModifiedBy>
  <cp:revision>138</cp:revision>
  <dcterms:created xsi:type="dcterms:W3CDTF">2016-05-17T14:45:25Z</dcterms:created>
  <dcterms:modified xsi:type="dcterms:W3CDTF">2017-12-21T04:15:07Z</dcterms:modified>
</cp:coreProperties>
</file>