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sldIdLst>
    <p:sldId id="256" r:id="rId2"/>
    <p:sldId id="323" r:id="rId3"/>
    <p:sldId id="259" r:id="rId4"/>
    <p:sldId id="260" r:id="rId5"/>
    <p:sldId id="291" r:id="rId6"/>
    <p:sldId id="322" r:id="rId7"/>
    <p:sldId id="321" r:id="rId8"/>
    <p:sldId id="312" r:id="rId9"/>
    <p:sldId id="313" r:id="rId10"/>
    <p:sldId id="315" r:id="rId11"/>
    <p:sldId id="294" r:id="rId12"/>
    <p:sldId id="314" r:id="rId13"/>
    <p:sldId id="296" r:id="rId14"/>
    <p:sldId id="298" r:id="rId15"/>
    <p:sldId id="299" r:id="rId16"/>
    <p:sldId id="301" r:id="rId17"/>
    <p:sldId id="302" r:id="rId18"/>
    <p:sldId id="303" r:id="rId19"/>
    <p:sldId id="304" r:id="rId20"/>
    <p:sldId id="305" r:id="rId21"/>
    <p:sldId id="271" r:id="rId22"/>
    <p:sldId id="272" r:id="rId23"/>
    <p:sldId id="273" r:id="rId24"/>
    <p:sldId id="317" r:id="rId25"/>
    <p:sldId id="318" r:id="rId26"/>
    <p:sldId id="319" r:id="rId27"/>
    <p:sldId id="320" r:id="rId28"/>
    <p:sldId id="274" r:id="rId29"/>
    <p:sldId id="275" r:id="rId30"/>
    <p:sldId id="309" r:id="rId31"/>
    <p:sldId id="310" r:id="rId32"/>
    <p:sldId id="311" r:id="rId33"/>
    <p:sldId id="308" r:id="rId34"/>
    <p:sldId id="276" r:id="rId35"/>
    <p:sldId id="277" r:id="rId36"/>
  </p:sldIdLst>
  <p:sldSz cx="12188825" cy="7772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840" autoAdjust="0"/>
  </p:normalViewPr>
  <p:slideViewPr>
    <p:cSldViewPr>
      <p:cViewPr varScale="1">
        <p:scale>
          <a:sx n="61" d="100"/>
          <a:sy n="61" d="100"/>
        </p:scale>
        <p:origin x="-1026" y="-90"/>
      </p:cViewPr>
      <p:guideLst>
        <p:guide orient="horz" pos="2448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DDCD20-72AA-4870-A4DF-31A8F00ED943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9775" y="685800"/>
            <a:ext cx="53784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1F8DF-D3E3-46D7-B90D-1462A54A8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03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9775" y="685800"/>
            <a:ext cx="5378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87189-D2F7-485E-BD45-AA89070969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6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1701" y="4318003"/>
            <a:ext cx="4977129" cy="10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7211725" y="4416611"/>
            <a:ext cx="4977105" cy="21762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7211725" y="4663856"/>
            <a:ext cx="4977105" cy="10363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7211723" y="4719657"/>
            <a:ext cx="2620597" cy="20726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7211723" y="4759515"/>
            <a:ext cx="2620597" cy="10363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1722" y="4490720"/>
            <a:ext cx="4083256" cy="31090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2782" y="4602447"/>
            <a:ext cx="2133044" cy="4145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2" y="4136284"/>
            <a:ext cx="12188825" cy="276726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3" y="4165600"/>
            <a:ext cx="12188826" cy="15943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8549843" y="4128835"/>
            <a:ext cx="3638987" cy="28155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1" y="0"/>
            <a:ext cx="12188825" cy="419526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442" y="2722140"/>
            <a:ext cx="11274663" cy="1666028"/>
          </a:xfrm>
        </p:spPr>
        <p:txBody>
          <a:bodyPr anchor="b"/>
          <a:lstStyle>
            <a:lvl1pPr>
              <a:defRPr sz="49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441" y="4419930"/>
            <a:ext cx="6602280" cy="1986280"/>
          </a:xfrm>
        </p:spPr>
        <p:txBody>
          <a:bodyPr/>
          <a:lstStyle>
            <a:lvl1pPr marL="71318" indent="0" algn="l">
              <a:buNone/>
              <a:defRPr sz="2700">
                <a:solidFill>
                  <a:schemeClr val="tx2"/>
                </a:solidFill>
              </a:defRPr>
            </a:lvl1pPr>
            <a:lvl2pPr marL="509412" indent="0" algn="ctr">
              <a:buNone/>
            </a:lvl2pPr>
            <a:lvl3pPr marL="1018824" indent="0" algn="ctr">
              <a:buNone/>
            </a:lvl3pPr>
            <a:lvl4pPr marL="1528237" indent="0" algn="ctr">
              <a:buNone/>
            </a:lvl4pPr>
            <a:lvl5pPr marL="2037649" indent="0" algn="ctr">
              <a:buNone/>
            </a:lvl5pPr>
            <a:lvl6pPr marL="2547061" indent="0" algn="ctr">
              <a:buNone/>
            </a:lvl6pPr>
            <a:lvl7pPr marL="3056473" indent="0" algn="ctr">
              <a:buNone/>
            </a:lvl7pPr>
            <a:lvl8pPr marL="3565886" indent="0" algn="ctr">
              <a:buNone/>
            </a:lvl8pPr>
            <a:lvl9pPr marL="4075298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38472" y="4767072"/>
            <a:ext cx="1279827" cy="518160"/>
          </a:xfrm>
        </p:spPr>
        <p:txBody>
          <a:bodyPr/>
          <a:lstStyle/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1722" y="4765993"/>
            <a:ext cx="1726750" cy="5181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0564" y="1287"/>
            <a:ext cx="996689" cy="414528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0046" y="1295400"/>
            <a:ext cx="2539339" cy="621792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1295400"/>
            <a:ext cx="8329030" cy="621792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4" y="2245363"/>
            <a:ext cx="10360501" cy="1543685"/>
          </a:xfrm>
        </p:spPr>
        <p:txBody>
          <a:bodyPr anchor="b">
            <a:noAutofit/>
          </a:bodyPr>
          <a:lstStyle>
            <a:lvl1pPr algn="l">
              <a:buNone/>
              <a:defRPr sz="48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4" y="3816033"/>
            <a:ext cx="10360501" cy="1711007"/>
          </a:xfrm>
        </p:spPr>
        <p:txBody>
          <a:bodyPr anchor="t"/>
          <a:lstStyle>
            <a:lvl1pPr marL="50941" indent="0">
              <a:buNone/>
              <a:defRPr sz="2300" b="0">
                <a:solidFill>
                  <a:schemeClr val="tx2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2549350"/>
            <a:ext cx="5383398" cy="5129425"/>
          </a:xfrm>
        </p:spPr>
        <p:txBody>
          <a:bodyPr/>
          <a:lstStyle>
            <a:lvl1pPr>
              <a:defRPr sz="2200"/>
            </a:lvl1pPr>
            <a:lvl2pPr>
              <a:defRPr sz="21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2549350"/>
            <a:ext cx="5383398" cy="5129425"/>
          </a:xfrm>
        </p:spPr>
        <p:txBody>
          <a:bodyPr/>
          <a:lstStyle>
            <a:lvl1pPr>
              <a:defRPr sz="2200"/>
            </a:lvl1pPr>
            <a:lvl2pPr>
              <a:defRPr sz="21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8" y="1295400"/>
            <a:ext cx="11173090" cy="1212494"/>
          </a:xfrm>
        </p:spPr>
        <p:txBody>
          <a:bodyPr anchor="ctr"/>
          <a:lstStyle>
            <a:lvl1pPr>
              <a:defRPr sz="45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868" y="2544299"/>
            <a:ext cx="5387461" cy="51816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50941" indent="0">
              <a:buNone/>
              <a:defRPr sz="21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3331" y="2544299"/>
            <a:ext cx="5387631" cy="51816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50941" indent="0">
              <a:buNone/>
              <a:defRPr sz="21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7868" y="3069655"/>
            <a:ext cx="5387461" cy="4404360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89438" y="3069655"/>
            <a:ext cx="5387631" cy="4404360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1295400"/>
            <a:ext cx="10969943" cy="1212494"/>
          </a:xfrm>
        </p:spPr>
        <p:txBody>
          <a:bodyPr anchor="ctr"/>
          <a:lstStyle>
            <a:lvl1pPr>
              <a:defRPr sz="45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5955" y="694334"/>
            <a:ext cx="1276019" cy="518160"/>
          </a:xfrm>
        </p:spPr>
        <p:txBody>
          <a:bodyPr/>
          <a:lstStyle/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08574" y="694334"/>
            <a:ext cx="1767380" cy="51816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6811" y="2575"/>
            <a:ext cx="1015735" cy="414528"/>
          </a:xfrm>
        </p:spPr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6137" y="1248899"/>
            <a:ext cx="4509865" cy="994867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6137" y="2278824"/>
            <a:ext cx="4509865" cy="5233416"/>
          </a:xfrm>
        </p:spPr>
        <p:txBody>
          <a:bodyPr/>
          <a:lstStyle>
            <a:lvl1pPr marL="10188" indent="0">
              <a:buNone/>
              <a:defRPr sz="16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148" y="879792"/>
            <a:ext cx="6801364" cy="663244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2025" y="1257051"/>
            <a:ext cx="782200" cy="5305855"/>
          </a:xfrm>
        </p:spPr>
        <p:txBody>
          <a:bodyPr vert="vert270" lIns="50941" tIns="0" rIns="50941" anchor="t"/>
          <a:lstStyle>
            <a:lvl1pPr algn="ctr">
              <a:buNone/>
              <a:defRPr sz="2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088" y="1295400"/>
            <a:ext cx="6094413" cy="51816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5810" y="3710885"/>
            <a:ext cx="3453500" cy="2852021"/>
          </a:xfrm>
        </p:spPr>
        <p:txBody>
          <a:bodyPr lIns="0" tIns="0" rIns="50941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/>
            </a:lvl1pPr>
            <a:lvl2pPr>
              <a:buFontTx/>
              <a:buNone/>
              <a:defRPr sz="1300"/>
            </a:lvl2pPr>
            <a:lvl3pPr>
              <a:buFontTx/>
              <a:buNone/>
              <a:defRPr sz="1100"/>
            </a:lvl3pPr>
            <a:lvl4pPr>
              <a:buFontTx/>
              <a:buNone/>
              <a:defRPr sz="1000"/>
            </a:lvl4pPr>
            <a:lvl5pPr>
              <a:buFontTx/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2" y="415730"/>
            <a:ext cx="12188825" cy="95661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1" y="0"/>
            <a:ext cx="12188825" cy="352085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3" y="349382"/>
            <a:ext cx="12188826" cy="10363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7211701" y="408280"/>
            <a:ext cx="4977129" cy="10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7211725" y="498795"/>
            <a:ext cx="4977105" cy="20404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7908" y="563838"/>
            <a:ext cx="4083256" cy="31090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28970" y="667470"/>
            <a:ext cx="2133044" cy="4145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12110133" y="-2268"/>
            <a:ext cx="76816" cy="70469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6168" y="-2268"/>
            <a:ext cx="36566" cy="70469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0771" y="-2268"/>
            <a:ext cx="12188" cy="704698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11964115" y="-2268"/>
            <a:ext cx="36566" cy="704698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11884474" y="432"/>
            <a:ext cx="73132" cy="663245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11828220" y="432"/>
            <a:ext cx="12188" cy="663245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442" y="1295400"/>
            <a:ext cx="10969943" cy="1209040"/>
          </a:xfrm>
          <a:prstGeom prst="rect">
            <a:avLst/>
          </a:prstGeom>
        </p:spPr>
        <p:txBody>
          <a:bodyPr vert="horz" lIns="101882" tIns="50941" rIns="101882" bIns="50941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442" y="2549347"/>
            <a:ext cx="10969943" cy="4901794"/>
          </a:xfrm>
          <a:prstGeom prst="rect">
            <a:avLst/>
          </a:prstGeom>
        </p:spPr>
        <p:txBody>
          <a:bodyPr vert="horz" lIns="101882" tIns="50941" rIns="101882" bIns="50941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79763" y="694334"/>
            <a:ext cx="1276019" cy="518160"/>
          </a:xfrm>
          <a:prstGeom prst="rect">
            <a:avLst/>
          </a:prstGeom>
        </p:spPr>
        <p:txBody>
          <a:bodyPr vert="horz" lIns="101882" tIns="50941" rIns="101882" bIns="50941"/>
          <a:lstStyle>
            <a:lvl1pPr algn="l" eaLnBrk="1" latinLnBrk="0" hangingPunct="1">
              <a:defRPr kumimoji="0" sz="900">
                <a:solidFill>
                  <a:schemeClr val="accent2"/>
                </a:solidFill>
              </a:defRPr>
            </a:lvl1pPr>
          </a:lstStyle>
          <a:p>
            <a:fld id="{C117D341-0F76-48BE-82F7-F17990576395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08574" y="694334"/>
            <a:ext cx="1767380" cy="518160"/>
          </a:xfrm>
          <a:prstGeom prst="rect">
            <a:avLst/>
          </a:prstGeom>
        </p:spPr>
        <p:txBody>
          <a:bodyPr vert="horz" lIns="101882" tIns="50941" rIns="101882" bIns="50941"/>
          <a:lstStyle>
            <a:lvl1pPr algn="r" eaLnBrk="1" latinLnBrk="0" hangingPunct="1">
              <a:defRPr kumimoji="0" sz="9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6811" y="2575"/>
            <a:ext cx="1015735" cy="414528"/>
          </a:xfrm>
          <a:prstGeom prst="rect">
            <a:avLst/>
          </a:prstGeom>
        </p:spPr>
        <p:txBody>
          <a:bodyPr vert="horz" lIns="101882" tIns="50941" rIns="101882" bIns="50941" anchor="b"/>
          <a:lstStyle>
            <a:lvl1pPr algn="r" eaLnBrk="1" latinLnBrk="0" hangingPunct="1">
              <a:defRPr kumimoji="0" sz="2000">
                <a:solidFill>
                  <a:srgbClr val="FFFFFF"/>
                </a:solidFill>
              </a:defRPr>
            </a:lvl1pPr>
          </a:lstStyle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07530" indent="-285271" algn="l" rtl="0" eaLnBrk="1" latinLnBrk="0" hangingPunct="1">
        <a:spcBef>
          <a:spcPts val="334"/>
        </a:spcBef>
        <a:buClr>
          <a:schemeClr val="accent3"/>
        </a:buClr>
        <a:buFont typeface="Georgia"/>
        <a:buChar char="•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33554" indent="-275083" algn="l" rtl="0" eaLnBrk="1" latinLnBrk="0" hangingPunct="1">
        <a:spcBef>
          <a:spcPts val="334"/>
        </a:spcBef>
        <a:buClr>
          <a:schemeClr val="accent2"/>
        </a:buClr>
        <a:buFont typeface="Georgia"/>
        <a:buChar char="▫"/>
        <a:defRPr kumimoji="0" sz="29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029013" indent="-244518" algn="l" rtl="0" eaLnBrk="1" latinLnBrk="0" hangingPunct="1">
        <a:spcBef>
          <a:spcPts val="334"/>
        </a:spcBef>
        <a:buClr>
          <a:schemeClr val="accent1"/>
        </a:buClr>
        <a:buFont typeface="Wingdings 2"/>
        <a:buChar char=""/>
        <a:defRPr kumimoji="0" sz="27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314284" indent="-224141" algn="l" rtl="0" eaLnBrk="1" latinLnBrk="0" hangingPunct="1">
        <a:spcBef>
          <a:spcPts val="334"/>
        </a:spcBef>
        <a:buClr>
          <a:schemeClr val="accent1"/>
        </a:buClr>
        <a:buFont typeface="Wingdings 2"/>
        <a:buChar char=""/>
        <a:defRPr kumimoji="0" sz="25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548613" indent="-203765" algn="l" rtl="0" eaLnBrk="1" latinLnBrk="0" hangingPunct="1">
        <a:spcBef>
          <a:spcPts val="334"/>
        </a:spcBef>
        <a:buClr>
          <a:schemeClr val="accent3"/>
        </a:buClr>
        <a:buFont typeface="Georgia"/>
        <a:buChar char="▫"/>
        <a:defRPr kumimoji="0" sz="22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793131" indent="-203765" algn="l" rtl="0" eaLnBrk="1" latinLnBrk="0" hangingPunct="1">
        <a:spcBef>
          <a:spcPts val="334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2037649" indent="-203765" algn="l" rtl="0" eaLnBrk="1" latinLnBrk="0" hangingPunct="1">
        <a:spcBef>
          <a:spcPts val="334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261790" indent="-203765" algn="l" rtl="0" eaLnBrk="1" latinLnBrk="0" hangingPunct="1">
        <a:spcBef>
          <a:spcPts val="334"/>
        </a:spcBef>
        <a:buClr>
          <a:schemeClr val="accent3"/>
        </a:buClr>
        <a:buFont typeface="Georgia"/>
        <a:buChar char="◦"/>
        <a:defRPr kumimoji="0" sz="17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496120" indent="-203765" algn="l" rtl="0" eaLnBrk="1" latinLnBrk="0" hangingPunct="1">
        <a:spcBef>
          <a:spcPts val="334"/>
        </a:spcBef>
        <a:buClr>
          <a:schemeClr val="accent3"/>
        </a:buClr>
        <a:buFont typeface="Georgia"/>
        <a:buChar char="◦"/>
        <a:defRPr kumimoji="0" sz="16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3411" y="2504440"/>
            <a:ext cx="7746075" cy="1364880"/>
          </a:xfrm>
        </p:spPr>
        <p:txBody>
          <a:bodyPr>
            <a:normAutofit/>
          </a:bodyPr>
          <a:lstStyle/>
          <a:p>
            <a:r>
              <a:rPr lang="en-US" dirty="0" smtClean="0"/>
              <a:t>Customer service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571" y="4804755"/>
            <a:ext cx="7008574" cy="250444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err="1" smtClean="0">
                <a:latin typeface="Arial" pitchFamily="34" charset="0"/>
                <a:cs typeface="Arial" pitchFamily="34" charset="0"/>
              </a:rPr>
              <a:t>Shaima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’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Albzoor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b="1" dirty="0" err="1" smtClean="0">
                <a:latin typeface="Arial" pitchFamily="34" charset="0"/>
                <a:cs typeface="Arial" pitchFamily="34" charset="0"/>
              </a:rPr>
              <a:t>Aya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Arafat 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Supervised by Dr. Ashraf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Armosh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r>
              <a:rPr lang="sv-SE" b="1" dirty="0">
                <a:latin typeface="Arial" pitchFamily="34" charset="0"/>
                <a:cs typeface="Arial" pitchFamily="34" charset="0"/>
              </a:rPr>
              <a:t>Anhar S. Naghnaghia</a:t>
            </a:r>
          </a:p>
          <a:p>
            <a:r>
              <a:rPr lang="sv-SE" b="1" dirty="0">
                <a:latin typeface="Arial" pitchFamily="34" charset="0"/>
                <a:cs typeface="Arial" pitchFamily="34" charset="0"/>
              </a:rPr>
              <a:t>Sajida H. </a:t>
            </a:r>
            <a:r>
              <a:rPr lang="sv-SE" b="1" dirty="0" smtClean="0">
                <a:latin typeface="Arial" pitchFamily="34" charset="0"/>
                <a:cs typeface="Arial" pitchFamily="34" charset="0"/>
              </a:rPr>
              <a:t>Dweikat</a:t>
            </a:r>
          </a:p>
          <a:p>
            <a:r>
              <a:rPr lang="sv-SE" b="1" dirty="0" smtClean="0">
                <a:latin typeface="Arial" pitchFamily="34" charset="0"/>
                <a:cs typeface="Arial" pitchFamily="34" charset="0"/>
              </a:rPr>
              <a:t>Supervised by </a:t>
            </a:r>
            <a:r>
              <a:rPr lang="sv-SE" b="1" dirty="0">
                <a:latin typeface="Arial" pitchFamily="34" charset="0"/>
                <a:cs typeface="Arial" pitchFamily="34" charset="0"/>
              </a:rPr>
              <a:t>Haya Samaneh</a:t>
            </a:r>
            <a:endParaRPr lang="sv-SE" b="1" dirty="0" smtClean="0">
              <a:latin typeface="Arial" pitchFamily="34" charset="0"/>
              <a:cs typeface="Arial" pitchFamily="34" charset="0"/>
            </a:endParaRPr>
          </a:p>
          <a:p>
            <a:endParaRPr lang="sv-SE" b="1" dirty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212" y="304800"/>
            <a:ext cx="1628775" cy="10763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66212" y="14297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QA" b="1" dirty="0" smtClean="0">
                <a:solidFill>
                  <a:schemeClr val="bg1"/>
                </a:solidFill>
              </a:rPr>
              <a:t>شركة كهرباء طوباس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5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Database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b="1" dirty="0" smtClean="0"/>
              <a:t>Microsoft </a:t>
            </a:r>
            <a:r>
              <a:rPr lang="en-GB" b="1" dirty="0"/>
              <a:t>SQL Server Management Studio </a:t>
            </a:r>
            <a:r>
              <a:rPr lang="en-GB" b="1" dirty="0" smtClean="0"/>
              <a:t>2012.</a:t>
            </a:r>
            <a:endParaRPr lang="ar-SY" b="1" dirty="0" smtClean="0"/>
          </a:p>
          <a:p>
            <a:pPr>
              <a:lnSpc>
                <a:spcPct val="150000"/>
              </a:lnSpc>
            </a:pPr>
            <a:r>
              <a:rPr lang="en-GB" b="1" dirty="0" smtClean="0"/>
              <a:t>SQL Server </a:t>
            </a:r>
            <a:r>
              <a:rPr lang="en-GB" b="1" dirty="0" smtClean="0"/>
              <a:t>Express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Normalized database. </a:t>
            </a:r>
            <a:endParaRPr lang="en-GB" b="1" dirty="0" smtClean="0"/>
          </a:p>
          <a:p>
            <a:pPr>
              <a:lnSpc>
                <a:spcPct val="150000"/>
              </a:lnSpc>
            </a:pPr>
            <a:r>
              <a:rPr lang="en-GB" b="1" dirty="0" smtClean="0"/>
              <a:t>Layer generator.</a:t>
            </a: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4835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Entry Forms: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Lookups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Transactions</a:t>
            </a:r>
            <a:endParaRPr lang="en-US" b="1" dirty="0" smtClean="0"/>
          </a:p>
          <a:p>
            <a:pPr>
              <a:lnSpc>
                <a:spcPct val="150000"/>
              </a:lnSpc>
            </a:pPr>
            <a:r>
              <a:rPr lang="en-US" b="1" dirty="0" smtClean="0"/>
              <a:t>Files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14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2" y="2286000"/>
            <a:ext cx="10969943" cy="516514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Fees with values and units. 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Conditions </a:t>
            </a:r>
            <a:r>
              <a:rPr lang="en-US" b="1" dirty="0"/>
              <a:t>and procedures.</a:t>
            </a:r>
          </a:p>
          <a:p>
            <a:pPr>
              <a:lnSpc>
                <a:spcPct val="150000"/>
              </a:lnSpc>
            </a:pPr>
            <a:r>
              <a:rPr lang="en-US" b="1" dirty="0"/>
              <a:t>Regions and councils.</a:t>
            </a:r>
          </a:p>
          <a:p>
            <a:pPr>
              <a:lnSpc>
                <a:spcPct val="150000"/>
              </a:lnSpc>
            </a:pPr>
            <a:r>
              <a:rPr lang="en-US" b="1" dirty="0"/>
              <a:t>Services and categories. </a:t>
            </a:r>
          </a:p>
          <a:p>
            <a:pPr>
              <a:lnSpc>
                <a:spcPct val="150000"/>
              </a:lnSpc>
            </a:pPr>
            <a:r>
              <a:rPr lang="en-US" b="1" dirty="0"/>
              <a:t>Consumption types.</a:t>
            </a:r>
          </a:p>
          <a:p>
            <a:pPr>
              <a:lnSpc>
                <a:spcPct val="150000"/>
              </a:lnSpc>
            </a:pPr>
            <a:r>
              <a:rPr lang="en-US" b="1" dirty="0"/>
              <a:t>Building types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442" y="1295400"/>
            <a:ext cx="10969943" cy="1209040"/>
          </a:xfrm>
        </p:spPr>
        <p:txBody>
          <a:bodyPr/>
          <a:lstStyle/>
          <a:p>
            <a:r>
              <a:rPr lang="en-US" b="1" dirty="0" smtClean="0"/>
              <a:t>Lookups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340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Lookups</a:t>
            </a:r>
            <a:endParaRPr lang="en-US" dirty="0"/>
          </a:p>
        </p:txBody>
      </p:sp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812" y="2362200"/>
            <a:ext cx="7649472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81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Transactions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Applications Form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886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7"/>
          <a:stretch/>
        </p:blipFill>
        <p:spPr>
          <a:xfrm>
            <a:off x="2208212" y="2480679"/>
            <a:ext cx="7924800" cy="3843921"/>
          </a:xfrm>
        </p:spPr>
      </p:pic>
    </p:spTree>
    <p:extLst>
      <p:ext uri="{BB962C8B-B14F-4D97-AF65-F5344CB8AC3E}">
        <p14:creationId xmlns:p14="http://schemas.microsoft.com/office/powerpoint/2010/main" val="105030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Users</a:t>
            </a:r>
          </a:p>
          <a:p>
            <a:r>
              <a:rPr lang="en-US" b="1" dirty="0" smtClean="0"/>
              <a:t>Templates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5874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064" y="2881016"/>
            <a:ext cx="9116697" cy="4239217"/>
          </a:xfrm>
        </p:spPr>
      </p:pic>
    </p:spTree>
    <p:extLst>
      <p:ext uri="{BB962C8B-B14F-4D97-AF65-F5344CB8AC3E}">
        <p14:creationId xmlns:p14="http://schemas.microsoft.com/office/powerpoint/2010/main" val="297063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Define </a:t>
            </a:r>
            <a:r>
              <a:rPr lang="en-US" b="1" dirty="0" smtClean="0"/>
              <a:t>Templates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General form for all applications. </a:t>
            </a:r>
          </a:p>
          <a:p>
            <a:pPr>
              <a:lnSpc>
                <a:spcPct val="150000"/>
              </a:lnSpc>
            </a:pPr>
            <a:r>
              <a:rPr lang="en-US" b="1" dirty="0" err="1"/>
              <a:t>DevExpress</a:t>
            </a:r>
            <a:r>
              <a:rPr lang="en-US" b="1" dirty="0"/>
              <a:t> HTML Editor to add any additional fields.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34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HTML Editor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94" y="1554481"/>
            <a:ext cx="11173090" cy="569976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2" y="685800"/>
            <a:ext cx="8474075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09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Problem Statement</a:t>
            </a:r>
          </a:p>
          <a:p>
            <a:r>
              <a:rPr lang="en-US" b="1" dirty="0" smtClean="0"/>
              <a:t>Overview</a:t>
            </a:r>
          </a:p>
          <a:p>
            <a:r>
              <a:rPr lang="en-US" b="1" dirty="0" smtClean="0"/>
              <a:t>Modules </a:t>
            </a:r>
          </a:p>
          <a:p>
            <a:r>
              <a:rPr lang="en-US" b="1" dirty="0" smtClean="0"/>
              <a:t>Technologies </a:t>
            </a:r>
            <a:endParaRPr lang="en-US" b="1" dirty="0" smtClean="0"/>
          </a:p>
          <a:p>
            <a:r>
              <a:rPr lang="en-US" b="1" dirty="0" smtClean="0"/>
              <a:t>Methodology</a:t>
            </a:r>
          </a:p>
          <a:p>
            <a:r>
              <a:rPr lang="en-US" b="1" dirty="0" smtClean="0"/>
              <a:t>Quality Factors</a:t>
            </a:r>
            <a:endParaRPr lang="en-US" b="1" dirty="0" smtClean="0"/>
          </a:p>
          <a:p>
            <a:r>
              <a:rPr lang="en-US" b="1" dirty="0" smtClean="0"/>
              <a:t>Constraints </a:t>
            </a:r>
          </a:p>
          <a:p>
            <a:r>
              <a:rPr lang="en-US" b="1" dirty="0" smtClean="0"/>
              <a:t>Future </a:t>
            </a:r>
            <a:r>
              <a:rPr lang="en-US" b="1" dirty="0" smtClean="0"/>
              <a:t>Work</a:t>
            </a:r>
            <a:endParaRPr lang="en-US" b="1" dirty="0" smtClean="0"/>
          </a:p>
          <a:p>
            <a:r>
              <a:rPr lang="en-US" b="1" dirty="0" smtClean="0"/>
              <a:t>Demo</a:t>
            </a:r>
          </a:p>
          <a:p>
            <a:endParaRPr lang="en-US" b="1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313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67" y="838199"/>
            <a:ext cx="10969943" cy="1320801"/>
          </a:xfrm>
        </p:spPr>
        <p:txBody>
          <a:bodyPr/>
          <a:lstStyle/>
          <a:p>
            <a:r>
              <a:rPr lang="en-US" b="1" dirty="0"/>
              <a:t>Templates’ management page </a:t>
            </a:r>
            <a:r>
              <a:rPr lang="en-US" b="1" dirty="0" smtClean="0"/>
              <a:t>allows </a:t>
            </a:r>
            <a:r>
              <a:rPr lang="en-US" b="1" dirty="0"/>
              <a:t>us to search, view and edit existing templates.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21" y="2245360"/>
            <a:ext cx="11579384" cy="492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43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User and Access Rights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Roles and Rights</a:t>
            </a:r>
          </a:p>
          <a:p>
            <a:endParaRPr lang="en-US" b="1" dirty="0"/>
          </a:p>
          <a:p>
            <a:r>
              <a:rPr lang="en-US" b="1" dirty="0"/>
              <a:t>Multi-Session </a:t>
            </a:r>
            <a:r>
              <a:rPr lang="en-US" b="1" dirty="0" smtClean="0"/>
              <a:t>and Multiusers.</a:t>
            </a:r>
            <a:endParaRPr lang="en-US" b="1" dirty="0"/>
          </a:p>
          <a:p>
            <a:pPr marL="122259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15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Reports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en-US" b="1" dirty="0" smtClean="0"/>
              <a:t>Monitoring and managing.</a:t>
            </a:r>
          </a:p>
          <a:p>
            <a:pPr>
              <a:lnSpc>
                <a:spcPct val="150000"/>
              </a:lnSpc>
            </a:pPr>
            <a:r>
              <a:rPr lang="en-US" b="1" dirty="0"/>
              <a:t>Printing the reports.</a:t>
            </a:r>
          </a:p>
          <a:p>
            <a:pPr>
              <a:lnSpc>
                <a:spcPct val="150000"/>
              </a:lnSpc>
            </a:pPr>
            <a:r>
              <a:rPr lang="en-US" b="1" dirty="0"/>
              <a:t>Crystal reports.</a:t>
            </a:r>
          </a:p>
          <a:p>
            <a:pPr>
              <a:lnSpc>
                <a:spcPct val="120000"/>
              </a:lnSpc>
            </a:pPr>
            <a:r>
              <a:rPr lang="en-US" b="1" dirty="0"/>
              <a:t>Export report to Excel.</a:t>
            </a:r>
          </a:p>
          <a:p>
            <a:pPr>
              <a:lnSpc>
                <a:spcPct val="170000"/>
              </a:lnSpc>
            </a:pPr>
            <a:endParaRPr lang="en-US" b="1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4400" dirty="0" smtClean="0"/>
          </a:p>
          <a:p>
            <a:pPr marL="0" indent="0">
              <a:lnSpc>
                <a:spcPct val="150000"/>
              </a:lnSpc>
              <a:buNone/>
            </a:pPr>
            <a:endParaRPr lang="en-US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            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137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</a:t>
            </a:r>
            <a:r>
              <a:rPr lang="en-US" b="1" dirty="0" smtClean="0"/>
              <a:t>eports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Different types:</a:t>
            </a:r>
          </a:p>
          <a:p>
            <a:pPr marL="326024" lvl="1" indent="0">
              <a:lnSpc>
                <a:spcPct val="150000"/>
              </a:lnSpc>
              <a:buNone/>
            </a:pPr>
            <a:r>
              <a:rPr lang="en-US" sz="3100" b="1" dirty="0">
                <a:solidFill>
                  <a:schemeClr val="tx1"/>
                </a:solidFill>
              </a:rPr>
              <a:t>-Participations Report.</a:t>
            </a:r>
          </a:p>
          <a:p>
            <a:pPr marL="326024" lvl="1" indent="0">
              <a:lnSpc>
                <a:spcPct val="150000"/>
              </a:lnSpc>
              <a:buNone/>
            </a:pPr>
            <a:r>
              <a:rPr lang="en-US" sz="3100" b="1" dirty="0">
                <a:solidFill>
                  <a:schemeClr val="tx1"/>
                </a:solidFill>
              </a:rPr>
              <a:t>-Notifications Report.</a:t>
            </a:r>
          </a:p>
          <a:p>
            <a:pPr marL="326024" lvl="1" indent="0">
              <a:lnSpc>
                <a:spcPct val="150000"/>
              </a:lnSpc>
              <a:buNone/>
            </a:pPr>
            <a:r>
              <a:rPr lang="en-US" sz="3100" b="1" dirty="0">
                <a:solidFill>
                  <a:schemeClr val="tx1"/>
                </a:solidFill>
              </a:rPr>
              <a:t>-Applications Report.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79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Participations </a:t>
            </a:r>
            <a:r>
              <a:rPr lang="en-US" sz="4800" b="1" dirty="0">
                <a:solidFill>
                  <a:schemeClr val="tx1"/>
                </a:solidFill>
              </a:rPr>
              <a:t>Report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45" y="3197031"/>
            <a:ext cx="11419267" cy="3584769"/>
          </a:xfrm>
        </p:spPr>
      </p:pic>
    </p:spTree>
    <p:extLst>
      <p:ext uri="{BB962C8B-B14F-4D97-AF65-F5344CB8AC3E}">
        <p14:creationId xmlns:p14="http://schemas.microsoft.com/office/powerpoint/2010/main" val="11774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solidFill>
                  <a:schemeClr val="tx1"/>
                </a:solidFill>
              </a:rPr>
              <a:t>Notifications Report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90" y="2549525"/>
            <a:ext cx="10981722" cy="4902200"/>
          </a:xfrm>
        </p:spPr>
      </p:pic>
    </p:spTree>
    <p:extLst>
      <p:ext uri="{BB962C8B-B14F-4D97-AF65-F5344CB8AC3E}">
        <p14:creationId xmlns:p14="http://schemas.microsoft.com/office/powerpoint/2010/main" val="343381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Printing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12" y="2362200"/>
            <a:ext cx="9633060" cy="5180541"/>
          </a:xfrm>
        </p:spPr>
      </p:pic>
    </p:spTree>
    <p:extLst>
      <p:ext uri="{BB962C8B-B14F-4D97-AF65-F5344CB8AC3E}">
        <p14:creationId xmlns:p14="http://schemas.microsoft.com/office/powerpoint/2010/main" val="388324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to Excel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06" y="2504440"/>
            <a:ext cx="11402614" cy="4448181"/>
          </a:xfrm>
        </p:spPr>
      </p:pic>
    </p:spTree>
    <p:extLst>
      <p:ext uri="{BB962C8B-B14F-4D97-AF65-F5344CB8AC3E}">
        <p14:creationId xmlns:p14="http://schemas.microsoft.com/office/powerpoint/2010/main" val="323700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Workflow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D</a:t>
            </a:r>
            <a:r>
              <a:rPr lang="en-GB" b="1" dirty="0" smtClean="0"/>
              <a:t>etermines </a:t>
            </a:r>
            <a:r>
              <a:rPr lang="en-GB" b="1" dirty="0"/>
              <a:t>the road in which each application type need to </a:t>
            </a:r>
            <a:r>
              <a:rPr lang="en-GB" b="1" dirty="0" smtClean="0"/>
              <a:t>follow </a:t>
            </a:r>
            <a:r>
              <a:rPr lang="en-GB" b="1" dirty="0"/>
              <a:t>in order to be </a:t>
            </a:r>
            <a:r>
              <a:rPr lang="en-GB" b="1" dirty="0" smtClean="0"/>
              <a:t>finished </a:t>
            </a:r>
            <a:r>
              <a:rPr lang="en-GB" b="1" dirty="0"/>
              <a:t>completely and </a:t>
            </a:r>
            <a:r>
              <a:rPr lang="en-GB" b="1" dirty="0" smtClean="0"/>
              <a:t>successfully.</a:t>
            </a:r>
          </a:p>
          <a:p>
            <a:pPr>
              <a:lnSpc>
                <a:spcPct val="150000"/>
              </a:lnSpc>
            </a:pPr>
            <a:r>
              <a:rPr lang="en-GB" b="1" dirty="0" smtClean="0"/>
              <a:t>Actions in each state:</a:t>
            </a:r>
          </a:p>
          <a:p>
            <a:pPr marL="122259" indent="0">
              <a:lnSpc>
                <a:spcPct val="150000"/>
              </a:lnSpc>
              <a:buNone/>
            </a:pPr>
            <a:r>
              <a:rPr lang="en-GB" b="1" dirty="0"/>
              <a:t> </a:t>
            </a:r>
            <a:r>
              <a:rPr lang="en-GB" b="1" dirty="0" smtClean="0"/>
              <a:t> Approve, Reject,</a:t>
            </a:r>
            <a:r>
              <a:rPr lang="en-US" b="1" dirty="0" smtClean="0"/>
              <a:t>Bend </a:t>
            </a:r>
            <a:r>
              <a:rPr lang="en-GB" b="1" dirty="0" smtClean="0"/>
              <a:t>and Return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80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1"/>
          <a:stretch/>
        </p:blipFill>
        <p:spPr bwMode="auto">
          <a:xfrm>
            <a:off x="303212" y="914400"/>
            <a:ext cx="11658600" cy="6629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1562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 Statement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09412" indent="-509412"/>
            <a:r>
              <a:rPr lang="en-US" sz="2800" b="1" dirty="0"/>
              <a:t>Many </a:t>
            </a:r>
            <a:r>
              <a:rPr lang="en-US" sz="2800" b="1" dirty="0" smtClean="0"/>
              <a:t>companies deal </a:t>
            </a:r>
            <a:r>
              <a:rPr lang="en-US" sz="2800" b="1" dirty="0"/>
              <a:t>with customers using Manual processes which are often slow, ineffective and inaccurate way, especially when those companies have many councils</a:t>
            </a:r>
            <a:r>
              <a:rPr lang="en-US" sz="2800" b="1" dirty="0" smtClean="0"/>
              <a:t>.</a:t>
            </a:r>
          </a:p>
          <a:p>
            <a:pPr marL="0" indent="0">
              <a:buNone/>
            </a:pPr>
            <a:endParaRPr lang="ar-QA" sz="2800" b="1" dirty="0"/>
          </a:p>
          <a:p>
            <a:pPr marL="509412" indent="-509412"/>
            <a:r>
              <a:rPr lang="en-US" sz="2800" b="1" dirty="0"/>
              <a:t>I</a:t>
            </a:r>
            <a:r>
              <a:rPr lang="en-US" sz="2800" b="1" dirty="0" smtClean="0"/>
              <a:t>n </a:t>
            </a:r>
            <a:r>
              <a:rPr lang="en-US" sz="2800" b="1" dirty="0"/>
              <a:t>process </a:t>
            </a:r>
            <a:r>
              <a:rPr lang="en-US" sz="2800" b="1" dirty="0" smtClean="0"/>
              <a:t>the application needs </a:t>
            </a:r>
            <a:r>
              <a:rPr lang="en-US" sz="2800" b="1" dirty="0"/>
              <a:t>to have the approval from many employees in different </a:t>
            </a:r>
            <a:r>
              <a:rPr lang="en-US" sz="2800" b="1" dirty="0" smtClean="0"/>
              <a:t>roles, </a:t>
            </a:r>
            <a:r>
              <a:rPr lang="en-US" sz="2800" b="1" dirty="0"/>
              <a:t>which may lead to great </a:t>
            </a:r>
            <a:r>
              <a:rPr lang="en-US" sz="2800" b="1" dirty="0" smtClean="0"/>
              <a:t>delay or lose </a:t>
            </a:r>
            <a:r>
              <a:rPr lang="en-US" sz="2800" b="1" dirty="0"/>
              <a:t>the application in one of the nodes.</a:t>
            </a:r>
          </a:p>
        </p:txBody>
      </p:sp>
    </p:spTree>
    <p:extLst>
      <p:ext uri="{BB962C8B-B14F-4D97-AF65-F5344CB8AC3E}">
        <p14:creationId xmlns:p14="http://schemas.microsoft.com/office/powerpoint/2010/main" val="25902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Notification System: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Costumers.</a:t>
            </a:r>
          </a:p>
          <a:p>
            <a:r>
              <a:rPr lang="en-US" b="1" dirty="0" smtClean="0"/>
              <a:t>Users.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1462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3812" y="1981200"/>
            <a:ext cx="9202237" cy="465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29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Quality Factors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Usability </a:t>
            </a:r>
            <a:endParaRPr lang="en-US" b="1" dirty="0" smtClean="0"/>
          </a:p>
          <a:p>
            <a:r>
              <a:rPr lang="en-US" b="1" dirty="0" smtClean="0"/>
              <a:t>Performance</a:t>
            </a:r>
            <a:endParaRPr lang="en-US" b="1" dirty="0" smtClean="0"/>
          </a:p>
          <a:p>
            <a:r>
              <a:rPr lang="en-US" b="1" dirty="0" smtClean="0"/>
              <a:t>Flexibility</a:t>
            </a:r>
          </a:p>
          <a:p>
            <a:r>
              <a:rPr lang="en-US" b="1" dirty="0" smtClean="0"/>
              <a:t>Security</a:t>
            </a:r>
            <a:endParaRPr lang="en-US" b="1" dirty="0" smtClean="0"/>
          </a:p>
          <a:p>
            <a:pPr marL="122259" indent="0">
              <a:buNone/>
            </a:pPr>
            <a:r>
              <a:rPr lang="en-US" b="1" dirty="0" smtClean="0"/>
              <a:t> 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3610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Constraints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Requirements.</a:t>
            </a:r>
            <a:endParaRPr lang="en-US" sz="3200" b="1" dirty="0" smtClean="0"/>
          </a:p>
          <a:p>
            <a:r>
              <a:rPr lang="en-US" sz="3200" b="1" dirty="0" smtClean="0"/>
              <a:t>Team management.</a:t>
            </a:r>
          </a:p>
          <a:p>
            <a:r>
              <a:rPr lang="en-US" sz="3200" b="1" dirty="0" smtClean="0"/>
              <a:t>More time of working because of VPN.</a:t>
            </a:r>
            <a:endParaRPr lang="en-US" sz="3200" b="1" dirty="0" smtClean="0"/>
          </a:p>
          <a:p>
            <a:r>
              <a:rPr lang="en-GB" sz="3200" b="1" dirty="0" smtClean="0"/>
              <a:t>Multi developers per page</a:t>
            </a:r>
            <a:r>
              <a:rPr lang="en-GB" sz="3200" b="1" dirty="0" smtClean="0"/>
              <a:t>.</a:t>
            </a:r>
            <a:endParaRPr lang="en-GB" sz="3200" b="1" dirty="0" smtClean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97171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Future Work: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Mobile version for employees.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Portal for customers.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Integration with third party applications.</a:t>
            </a:r>
          </a:p>
        </p:txBody>
      </p:sp>
    </p:spTree>
    <p:extLst>
      <p:ext uri="{BB962C8B-B14F-4D97-AF65-F5344CB8AC3E}">
        <p14:creationId xmlns:p14="http://schemas.microsoft.com/office/powerpoint/2010/main" val="31189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8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Customer </a:t>
            </a:r>
            <a:r>
              <a:rPr lang="en-US" b="1" dirty="0" smtClean="0"/>
              <a:t>Service System </a:t>
            </a:r>
            <a:r>
              <a:rPr lang="en-US" b="1" dirty="0"/>
              <a:t>is a web Application, which help </a:t>
            </a:r>
            <a:r>
              <a:rPr lang="en-US" b="1" dirty="0" smtClean="0"/>
              <a:t>companies to </a:t>
            </a:r>
            <a:r>
              <a:rPr lang="en-US" b="1" dirty="0"/>
              <a:t>keep tracking their customers’ applications in fast, effective, accurate and secure way. </a:t>
            </a:r>
            <a:endParaRPr lang="en-US" b="1" dirty="0" smtClean="0"/>
          </a:p>
          <a:p>
            <a:pPr marL="122259" indent="0">
              <a:buNone/>
            </a:pPr>
            <a:endParaRPr lang="en-US" b="1" dirty="0" smtClean="0"/>
          </a:p>
          <a:p>
            <a:r>
              <a:rPr lang="en-US" b="1" dirty="0"/>
              <a:t>S</a:t>
            </a:r>
            <a:r>
              <a:rPr lang="en-US" b="1" dirty="0" smtClean="0"/>
              <a:t>ave </a:t>
            </a:r>
            <a:r>
              <a:rPr lang="en-US" b="1" dirty="0"/>
              <a:t>time and help employees finish applications faster with the help of the workflow part of the application. </a:t>
            </a:r>
            <a:endParaRPr lang="en-US" b="1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53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Modules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Applications</a:t>
            </a:r>
            <a:endParaRPr lang="en-US" b="1" dirty="0" smtClean="0"/>
          </a:p>
          <a:p>
            <a:r>
              <a:rPr lang="en-US" b="1" dirty="0" smtClean="0"/>
              <a:t>Workflow</a:t>
            </a:r>
          </a:p>
          <a:p>
            <a:r>
              <a:rPr lang="en-US" b="1" dirty="0" smtClean="0"/>
              <a:t>Notification System</a:t>
            </a:r>
          </a:p>
          <a:p>
            <a:r>
              <a:rPr lang="en-US" b="1" dirty="0" smtClean="0"/>
              <a:t>Reports </a:t>
            </a:r>
            <a:endParaRPr lang="ar-QA" b="1" dirty="0" smtClean="0"/>
          </a:p>
          <a:p>
            <a:r>
              <a:rPr lang="en-US" b="1" dirty="0" smtClean="0"/>
              <a:t>User rights</a:t>
            </a:r>
          </a:p>
          <a:p>
            <a:r>
              <a:rPr lang="en-US" b="1" dirty="0" smtClean="0"/>
              <a:t>Templates</a:t>
            </a:r>
          </a:p>
          <a:p>
            <a:pPr marL="122259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9637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Technologies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ASP.Net</a:t>
            </a:r>
            <a:endParaRPr lang="en-US" dirty="0" smtClean="0"/>
          </a:p>
          <a:p>
            <a:r>
              <a:rPr lang="en-US" dirty="0" err="1"/>
              <a:t>D</a:t>
            </a:r>
            <a:r>
              <a:rPr lang="en-US" dirty="0" err="1" smtClean="0"/>
              <a:t>evExpress</a:t>
            </a:r>
            <a:endParaRPr lang="en-US" dirty="0" smtClean="0"/>
          </a:p>
          <a:p>
            <a:r>
              <a:rPr lang="en-US" dirty="0" err="1" smtClean="0"/>
              <a:t>Javascripts</a:t>
            </a:r>
            <a:endParaRPr lang="en-US" dirty="0" smtClean="0"/>
          </a:p>
          <a:p>
            <a:r>
              <a:rPr lang="en-US" dirty="0" smtClean="0"/>
              <a:t>CSS</a:t>
            </a:r>
          </a:p>
          <a:p>
            <a:r>
              <a:rPr lang="en-US" dirty="0" smtClean="0"/>
              <a:t>SQL Database</a:t>
            </a:r>
          </a:p>
          <a:p>
            <a:r>
              <a:rPr lang="en-US" dirty="0" smtClean="0"/>
              <a:t>Crystal Reports</a:t>
            </a:r>
          </a:p>
          <a:p>
            <a:r>
              <a:rPr lang="en-US" dirty="0" smtClean="0"/>
              <a:t>Structure: three</a:t>
            </a:r>
            <a:r>
              <a:rPr lang="en-US" dirty="0"/>
              <a:t> </a:t>
            </a:r>
            <a:r>
              <a:rPr lang="en-US" dirty="0" smtClean="0"/>
              <a:t>tires</a:t>
            </a:r>
          </a:p>
        </p:txBody>
      </p:sp>
    </p:spTree>
    <p:extLst>
      <p:ext uri="{BB962C8B-B14F-4D97-AF65-F5344CB8AC3E}">
        <p14:creationId xmlns:p14="http://schemas.microsoft.com/office/powerpoint/2010/main" val="2673128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Methodology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3" y="-2286000"/>
            <a:ext cx="12745841" cy="12641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0612" y="4979859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Axure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79812" y="4605580"/>
            <a:ext cx="2203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AQL server 2012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27812" y="2200002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Crystal Reports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34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Requirements Analysis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Studying Tubas Electricity Company requirements.</a:t>
            </a:r>
          </a:p>
          <a:p>
            <a:r>
              <a:rPr lang="en-US" b="1" dirty="0"/>
              <a:t>P</a:t>
            </a:r>
            <a:r>
              <a:rPr lang="en-US" b="1" dirty="0" smtClean="0"/>
              <a:t>roject specifications.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747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/>
              <a:t>Prototype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Pages interfaces.</a:t>
            </a:r>
          </a:p>
          <a:p>
            <a:pPr>
              <a:lnSpc>
                <a:spcPct val="150000"/>
              </a:lnSpc>
            </a:pPr>
            <a:r>
              <a:rPr lang="en-US" b="1" dirty="0"/>
              <a:t>Azure RP Pro Software</a:t>
            </a:r>
            <a:r>
              <a:rPr lang="en-US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b="1" dirty="0"/>
              <a:t>Several versions of the prototype.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8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</TotalTime>
  <Words>437</Words>
  <Application>Microsoft Office PowerPoint</Application>
  <PresentationFormat>Custom</PresentationFormat>
  <Paragraphs>133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Urban</vt:lpstr>
      <vt:lpstr>Customer service system</vt:lpstr>
      <vt:lpstr>Agenda</vt:lpstr>
      <vt:lpstr>Problem Statement</vt:lpstr>
      <vt:lpstr>Overview</vt:lpstr>
      <vt:lpstr>Modules </vt:lpstr>
      <vt:lpstr>Technologies </vt:lpstr>
      <vt:lpstr>Methodology</vt:lpstr>
      <vt:lpstr>Requirements Analysis</vt:lpstr>
      <vt:lpstr>Prototype</vt:lpstr>
      <vt:lpstr>Database </vt:lpstr>
      <vt:lpstr>Entry Forms:</vt:lpstr>
      <vt:lpstr>Lookups </vt:lpstr>
      <vt:lpstr>Lookups</vt:lpstr>
      <vt:lpstr>Transactions</vt:lpstr>
      <vt:lpstr>Applications</vt:lpstr>
      <vt:lpstr>Files:</vt:lpstr>
      <vt:lpstr>Users:</vt:lpstr>
      <vt:lpstr>Define Templates</vt:lpstr>
      <vt:lpstr>HTML Editor</vt:lpstr>
      <vt:lpstr>PowerPoint Presentation</vt:lpstr>
      <vt:lpstr>User and Access Rights</vt:lpstr>
      <vt:lpstr>Reports</vt:lpstr>
      <vt:lpstr>Reports</vt:lpstr>
      <vt:lpstr>Participations Report</vt:lpstr>
      <vt:lpstr>Notifications Report</vt:lpstr>
      <vt:lpstr>Printing</vt:lpstr>
      <vt:lpstr>Export to Excel</vt:lpstr>
      <vt:lpstr>Workflow</vt:lpstr>
      <vt:lpstr>PowerPoint Presentation</vt:lpstr>
      <vt:lpstr>Notification System:</vt:lpstr>
      <vt:lpstr>PowerPoint Presentation</vt:lpstr>
      <vt:lpstr>Quality Factors</vt:lpstr>
      <vt:lpstr>Constraints</vt:lpstr>
      <vt:lpstr>Future Work:</vt:lpstr>
      <vt:lpstr>Demo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Shaima' Albzoor</dc:creator>
  <cp:lastModifiedBy>Shaima' Albzoor</cp:lastModifiedBy>
  <cp:revision>35</cp:revision>
  <dcterms:created xsi:type="dcterms:W3CDTF">2016-05-16T19:56:14Z</dcterms:created>
  <dcterms:modified xsi:type="dcterms:W3CDTF">2016-05-18T08:53:06Z</dcterms:modified>
</cp:coreProperties>
</file>