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charts/chart2.xml" ContentType="application/vnd.openxmlformats-officedocument.drawingml.chart+xml"/>
  <Override PartName="/ppt/notesSlides/notesSlide6.xml" ContentType="application/vnd.openxmlformats-officedocument.presentationml.notesSlide+xml"/>
  <Override PartName="/ppt/charts/chart3.xml" ContentType="application/vnd.openxmlformats-officedocument.drawingml.chart+xml"/>
  <Override PartName="/ppt/notesSlides/notesSlide7.xml" ContentType="application/vnd.openxmlformats-officedocument.presentationml.notesSlide+xml"/>
  <Override PartName="/ppt/charts/chart4.xml" ContentType="application/vnd.openxmlformats-officedocument.drawingml.char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50"/>
  </p:notesMasterIdLst>
  <p:sldIdLst>
    <p:sldId id="256" r:id="rId2"/>
    <p:sldId id="257" r:id="rId3"/>
    <p:sldId id="258" r:id="rId4"/>
    <p:sldId id="259" r:id="rId5"/>
    <p:sldId id="260" r:id="rId6"/>
    <p:sldId id="304" r:id="rId7"/>
    <p:sldId id="262" r:id="rId8"/>
    <p:sldId id="261" r:id="rId9"/>
    <p:sldId id="263" r:id="rId10"/>
    <p:sldId id="295" r:id="rId11"/>
    <p:sldId id="297"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90" r:id="rId31"/>
    <p:sldId id="291" r:id="rId32"/>
    <p:sldId id="292" r:id="rId33"/>
    <p:sldId id="293" r:id="rId34"/>
    <p:sldId id="294" r:id="rId35"/>
    <p:sldId id="282" r:id="rId36"/>
    <p:sldId id="283" r:id="rId37"/>
    <p:sldId id="284" r:id="rId38"/>
    <p:sldId id="285" r:id="rId39"/>
    <p:sldId id="286" r:id="rId40"/>
    <p:sldId id="302" r:id="rId41"/>
    <p:sldId id="305" r:id="rId42"/>
    <p:sldId id="287" r:id="rId43"/>
    <p:sldId id="299" r:id="rId44"/>
    <p:sldId id="300" r:id="rId45"/>
    <p:sldId id="298" r:id="rId46"/>
    <p:sldId id="288" r:id="rId47"/>
    <p:sldId id="303" r:id="rId48"/>
    <p:sldId id="289" r:id="rId4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D000D"/>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0444" autoAdjust="0"/>
  </p:normalViewPr>
  <p:slideViewPr>
    <p:cSldViewPr snapToGrid="0" snapToObjects="1">
      <p:cViewPr varScale="1">
        <p:scale>
          <a:sx n="18" d="100"/>
          <a:sy n="18" d="100"/>
        </p:scale>
        <p:origin x="-2088" y="-12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notesMaster" Target="notesMasters/notesMaster1.xml"/><Relationship Id="rId51" Type="http://schemas.openxmlformats.org/officeDocument/2006/relationships/printerSettings" Target="printerSettings/printerSettings1.bin"/><Relationship Id="rId52" Type="http://schemas.openxmlformats.org/officeDocument/2006/relationships/presProps" Target="presProps.xml"/><Relationship Id="rId53" Type="http://schemas.openxmlformats.org/officeDocument/2006/relationships/viewProps" Target="viewProps.xml"/><Relationship Id="rId54" Type="http://schemas.openxmlformats.org/officeDocument/2006/relationships/theme" Target="theme/theme1.xml"/><Relationship Id="rId55"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Dell\Pictures\respond_part2_analysis.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Dell\Pictures\First%20part%20analysis%20-%20Abdullah.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Dell\Pictures\First%20part%20analysis%20-%20Abdullah.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Dell\Pictures\First%20part%20analysis%20-%20Abdullah.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75"/>
      <c:rotY val="0"/>
      <c:rAngAx val="0"/>
      <c:perspective val="30"/>
    </c:view3D>
    <c:floor>
      <c:thickness val="0"/>
    </c:floor>
    <c:sideWall>
      <c:thickness val="0"/>
      <c:spPr>
        <a:noFill/>
        <a:ln>
          <a:noFill/>
        </a:ln>
        <a:effectLst/>
      </c:spPr>
    </c:sideWall>
    <c:backWall>
      <c:thickness val="0"/>
      <c:spPr>
        <a:noFill/>
        <a:ln>
          <a:noFill/>
        </a:ln>
        <a:effectLst/>
      </c:spPr>
    </c:backWall>
    <c:plotArea>
      <c:layout/>
      <c:pie3DChart>
        <c:varyColors val="1"/>
        <c:ser>
          <c:idx val="0"/>
          <c:order val="0"/>
          <c:spPr>
            <a:scene3d>
              <a:camera prst="orthographicFront"/>
              <a:lightRig rig="threePt" dir="t"/>
            </a:scene3d>
            <a:sp3d/>
          </c:spPr>
          <c:explosion val="25"/>
          <c:dPt>
            <c:idx val="0"/>
            <c:bubble3D val="0"/>
            <c:spPr>
              <a:solidFill>
                <a:schemeClr val="accent1"/>
              </a:solidFill>
              <a:ln>
                <a:noFill/>
              </a:ln>
              <a:effectLst>
                <a:outerShdw blurRad="63500" sx="102000" sy="102000" algn="ctr" rotWithShape="0">
                  <a:prstClr val="black">
                    <a:alpha val="20000"/>
                  </a:prstClr>
                </a:outerShdw>
              </a:effectLst>
              <a:scene3d>
                <a:camera prst="orthographicFront"/>
                <a:lightRig rig="threePt" dir="t"/>
              </a:scene3d>
              <a:sp3d/>
            </c:spPr>
          </c:dPt>
          <c:dPt>
            <c:idx val="1"/>
            <c:bubble3D val="0"/>
            <c:spPr>
              <a:solidFill>
                <a:schemeClr val="tx1">
                  <a:lumMod val="50000"/>
                  <a:lumOff val="50000"/>
                </a:schemeClr>
              </a:solidFill>
              <a:ln>
                <a:noFill/>
              </a:ln>
              <a:effectLst>
                <a:outerShdw blurRad="63500" sx="102000" sy="102000" algn="ctr" rotWithShape="0">
                  <a:prstClr val="black">
                    <a:alpha val="20000"/>
                  </a:prstClr>
                </a:outerShdw>
              </a:effectLst>
              <a:scene3d>
                <a:camera prst="orthographicFront"/>
                <a:lightRig rig="threePt" dir="t"/>
              </a:scene3d>
              <a:sp3d/>
            </c:spPr>
          </c:dPt>
          <c:dLbls>
            <c:dLbl>
              <c:idx val="0"/>
              <c:layout/>
              <c:tx>
                <c:rich>
                  <a:bodyPr rot="0" spcFirstLastPara="1" vertOverflow="ellipsis" vert="horz" wrap="square" lIns="38100" tIns="19050" rIns="38100" bIns="19050" anchor="ctr" anchorCtr="1">
                    <a:spAutoFit/>
                  </a:bodyPr>
                  <a:lstStyle/>
                  <a:p>
                    <a:pPr>
                      <a:defRPr lang="en-US" sz="1000" b="1" i="0" u="none" strike="noStrike" kern="1200" spc="0" baseline="0">
                        <a:solidFill>
                          <a:schemeClr val="accent1"/>
                        </a:solidFill>
                        <a:latin typeface="+mn-lt"/>
                        <a:ea typeface="+mn-ea"/>
                        <a:cs typeface="+mn-cs"/>
                      </a:defRPr>
                    </a:pPr>
                    <a:r>
                      <a:rPr lang="en-US">
                        <a:latin typeface="Times New Roman" pitchFamily="18" charset="0"/>
                        <a:cs typeface="Times New Roman" pitchFamily="18" charset="0"/>
                      </a:rPr>
                      <a:t>Respondents
76%</a:t>
                    </a:r>
                  </a:p>
                </c:rich>
              </c:tx>
              <c:spPr>
                <a:noFill/>
                <a:ln>
                  <a:noFill/>
                </a:ln>
                <a:effectLst/>
              </c:spPr>
              <c:dLblPos val="outEnd"/>
              <c:showLegendKey val="0"/>
              <c:showVal val="0"/>
              <c:showCatName val="1"/>
              <c:showSerName val="0"/>
              <c:showPercent val="1"/>
              <c:showBubbleSize val="0"/>
            </c:dLbl>
            <c:dLbl>
              <c:idx val="1"/>
              <c:layout/>
              <c:tx>
                <c:rich>
                  <a:bodyPr rot="0" spcFirstLastPara="1" vertOverflow="ellipsis" vert="horz" wrap="square" lIns="38100" tIns="19050" rIns="38100" bIns="19050" anchor="ctr" anchorCtr="1">
                    <a:spAutoFit/>
                  </a:bodyPr>
                  <a:lstStyle/>
                  <a:p>
                    <a:pPr>
                      <a:defRPr lang="en-US" sz="1000" b="1" i="0" u="none" strike="noStrike" kern="1200" spc="0" baseline="0">
                        <a:solidFill>
                          <a:schemeClr val="accent2"/>
                        </a:solidFill>
                        <a:latin typeface="+mn-lt"/>
                        <a:ea typeface="+mn-ea"/>
                        <a:cs typeface="+mn-cs"/>
                      </a:defRPr>
                    </a:pPr>
                    <a:r>
                      <a:rPr lang="en-US">
                        <a:latin typeface="Times New Roman" pitchFamily="18" charset="0"/>
                        <a:cs typeface="Times New Roman" pitchFamily="18" charset="0"/>
                      </a:rPr>
                      <a:t>Non respondents
24%</a:t>
                    </a:r>
                  </a:p>
                </c:rich>
              </c:tx>
              <c:spPr>
                <a:noFill/>
                <a:ln>
                  <a:noFill/>
                </a:ln>
                <a:effectLst/>
              </c:spPr>
              <c:dLblPos val="outEnd"/>
              <c:showLegendKey val="0"/>
              <c:showVal val="0"/>
              <c:showCatName val="1"/>
              <c:showSerName val="0"/>
              <c:showPercent val="1"/>
              <c:showBubbleSize val="0"/>
            </c:dLbl>
            <c:spPr>
              <a:noFill/>
              <a:ln>
                <a:noFill/>
              </a:ln>
              <a:effectLst/>
            </c:spPr>
            <c:txPr>
              <a:bodyPr/>
              <a:lstStyle/>
              <a:p>
                <a:pPr>
                  <a:defRPr lang="en-US"/>
                </a:pPr>
                <a:endParaRPr lang="en-US"/>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Sheet1!$A$2:$A$3</c:f>
              <c:strCache>
                <c:ptCount val="2"/>
                <c:pt idx="0">
                  <c:v>Respondents</c:v>
                </c:pt>
                <c:pt idx="1">
                  <c:v>Non respondents</c:v>
                </c:pt>
              </c:strCache>
            </c:strRef>
          </c:cat>
          <c:val>
            <c:numRef>
              <c:f>Sheet1!$C$2:$C$3</c:f>
              <c:numCache>
                <c:formatCode>0</c:formatCode>
                <c:ptCount val="2"/>
                <c:pt idx="0">
                  <c:v>76.08695652173914</c:v>
                </c:pt>
                <c:pt idx="1">
                  <c:v>23.91304347826079</c:v>
                </c:pt>
              </c:numCache>
            </c:numRef>
          </c:val>
        </c:ser>
        <c:dLbls>
          <c:showLegendKey val="0"/>
          <c:showVal val="0"/>
          <c:showCatName val="0"/>
          <c:showSerName val="0"/>
          <c:showPercent val="1"/>
          <c:showBubbleSize val="0"/>
          <c:showLeaderLines val="1"/>
        </c:dLbls>
      </c:pie3DChart>
    </c:plotArea>
    <c:legend>
      <c:legendPos val="r"/>
      <c:legendEntry>
        <c:idx val="0"/>
        <c:txPr>
          <a:bodyPr rot="0" spcFirstLastPara="1" vertOverflow="ellipsis" vert="horz" wrap="square" anchor="ctr" anchorCtr="1"/>
          <a:lstStyle/>
          <a:p>
            <a:pPr>
              <a:defRPr sz="1000" b="0" i="0" u="none" strike="noStrike" kern="1200" baseline="0">
                <a:solidFill>
                  <a:schemeClr val="tx1">
                    <a:lumMod val="65000"/>
                    <a:lumOff val="35000"/>
                  </a:schemeClr>
                </a:solidFill>
                <a:latin typeface="Times New Roman" pitchFamily="18" charset="0"/>
                <a:ea typeface="+mn-ea"/>
                <a:cs typeface="Times New Roman" pitchFamily="18" charset="0"/>
              </a:defRPr>
            </a:pPr>
            <a:endParaRPr lang="en-US"/>
          </a:p>
        </c:txPr>
      </c:legendEntry>
      <c:legendEntry>
        <c:idx val="1"/>
        <c:txPr>
          <a:bodyPr rot="0" spcFirstLastPara="1" vertOverflow="ellipsis" vert="horz" wrap="square" anchor="ctr" anchorCtr="1"/>
          <a:lstStyle/>
          <a:p>
            <a:pPr>
              <a:defRPr sz="1000" b="0" i="0" u="none" strike="noStrike" kern="1200" baseline="0">
                <a:solidFill>
                  <a:schemeClr val="tx1">
                    <a:lumMod val="65000"/>
                    <a:lumOff val="35000"/>
                  </a:schemeClr>
                </a:solidFill>
                <a:latin typeface="Times New Roman" pitchFamily="18" charset="0"/>
                <a:ea typeface="+mn-ea"/>
                <a:cs typeface="Times New Roman" pitchFamily="18" charset="0"/>
              </a:defRPr>
            </a:pPr>
            <a:endParaRPr lang="en-US"/>
          </a:p>
        </c:txPr>
      </c:legendEntry>
      <c:layout/>
      <c:overlay val="0"/>
      <c:spPr>
        <a:noFill/>
        <a:ln>
          <a:noFill/>
        </a:ln>
        <a:effectLst/>
      </c:spPr>
      <c:txPr>
        <a:bodyPr rot="0" spcFirstLastPara="1" vertOverflow="ellipsis" vert="horz" wrap="square" anchor="ctr" anchorCtr="1"/>
        <a:lstStyle/>
        <a:p>
          <a:pPr>
            <a:defRPr lang="en-US" sz="900" b="0" i="0" u="none" strike="noStrike" kern="1200" baseline="0">
              <a:solidFill>
                <a:schemeClr val="tx1">
                  <a:lumMod val="65000"/>
                  <a:lumOff val="35000"/>
                </a:schemeClr>
              </a:solidFill>
              <a:latin typeface="+mn-lt"/>
              <a:ea typeface="+mn-ea"/>
              <a:cs typeface="+mn-cs"/>
            </a:defRPr>
          </a:pPr>
          <a:endParaRPr lang="en-US"/>
        </a:p>
      </c:txPr>
    </c:legend>
    <c:plotVisOnly val="1"/>
    <c:dispBlanksAs val="zero"/>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35"/>
    </mc:Choice>
    <mc:Fallback>
      <c:style val="35"/>
    </mc:Fallback>
  </mc:AlternateContent>
  <c:chart>
    <c:autoTitleDeleted val="1"/>
    <c:view3D>
      <c:rotX val="15"/>
      <c:rotY val="20"/>
      <c:depthPercent val="100"/>
      <c:rAngAx val="1"/>
    </c:view3D>
    <c:floor>
      <c:thickness val="0"/>
    </c:floor>
    <c:sideWall>
      <c:thickness val="0"/>
    </c:sideWall>
    <c:backWall>
      <c:thickness val="0"/>
    </c:backWall>
    <c:plotArea>
      <c:layout>
        <c:manualLayout>
          <c:layoutTarget val="inner"/>
          <c:xMode val="edge"/>
          <c:yMode val="edge"/>
          <c:x val="0.17488188976378"/>
          <c:y val="0.0560301837270341"/>
          <c:w val="0.802895888014005"/>
          <c:h val="0.735413385826759"/>
        </c:manualLayout>
      </c:layout>
      <c:bar3DChart>
        <c:barDir val="col"/>
        <c:grouping val="clustered"/>
        <c:varyColors val="0"/>
        <c:ser>
          <c:idx val="0"/>
          <c:order val="0"/>
          <c:tx>
            <c:strRef>
              <c:f>Q4_mod!$D$2</c:f>
              <c:strCache>
                <c:ptCount val="1"/>
                <c:pt idx="0">
                  <c:v>Percent</c:v>
                </c:pt>
              </c:strCache>
            </c:strRef>
          </c:tx>
          <c:invertIfNegative val="0"/>
          <c:cat>
            <c:strRef>
              <c:f>Q4_mod!$A$3:$A$6</c:f>
              <c:strCache>
                <c:ptCount val="4"/>
                <c:pt idx="0">
                  <c:v>less than 5 years</c:v>
                </c:pt>
                <c:pt idx="1">
                  <c:v>5 to 10 years</c:v>
                </c:pt>
                <c:pt idx="2">
                  <c:v>10 to 20 years</c:v>
                </c:pt>
                <c:pt idx="3">
                  <c:v>more than 20 years</c:v>
                </c:pt>
              </c:strCache>
            </c:strRef>
          </c:cat>
          <c:val>
            <c:numRef>
              <c:f>Q4_mod!$D$3:$D$6</c:f>
              <c:numCache>
                <c:formatCode>0%</c:formatCode>
                <c:ptCount val="4"/>
                <c:pt idx="0">
                  <c:v>0.114285714285714</c:v>
                </c:pt>
                <c:pt idx="1">
                  <c:v>0.342857142857143</c:v>
                </c:pt>
                <c:pt idx="2">
                  <c:v>0.371428571428576</c:v>
                </c:pt>
                <c:pt idx="3">
                  <c:v>0.171428571428571</c:v>
                </c:pt>
              </c:numCache>
            </c:numRef>
          </c:val>
        </c:ser>
        <c:dLbls>
          <c:showLegendKey val="0"/>
          <c:showVal val="0"/>
          <c:showCatName val="0"/>
          <c:showSerName val="0"/>
          <c:showPercent val="0"/>
          <c:showBubbleSize val="0"/>
        </c:dLbls>
        <c:gapWidth val="170"/>
        <c:gapDepth val="170"/>
        <c:shape val="box"/>
        <c:axId val="2095900136"/>
        <c:axId val="2095906088"/>
        <c:axId val="0"/>
      </c:bar3DChart>
      <c:catAx>
        <c:axId val="2095900136"/>
        <c:scaling>
          <c:orientation val="minMax"/>
        </c:scaling>
        <c:delete val="0"/>
        <c:axPos val="b"/>
        <c:numFmt formatCode="General" sourceLinked="0"/>
        <c:majorTickMark val="none"/>
        <c:minorTickMark val="none"/>
        <c:tickLblPos val="nextTo"/>
        <c:txPr>
          <a:bodyPr rot="-60000000" vert="horz"/>
          <a:lstStyle/>
          <a:p>
            <a:pPr>
              <a:defRPr/>
            </a:pPr>
            <a:endParaRPr lang="en-US"/>
          </a:p>
        </c:txPr>
        <c:crossAx val="2095906088"/>
        <c:crosses val="autoZero"/>
        <c:auto val="1"/>
        <c:lblAlgn val="ctr"/>
        <c:lblOffset val="100"/>
        <c:noMultiLvlLbl val="0"/>
      </c:catAx>
      <c:valAx>
        <c:axId val="2095906088"/>
        <c:scaling>
          <c:orientation val="minMax"/>
        </c:scaling>
        <c:delete val="0"/>
        <c:axPos val="l"/>
        <c:majorGridlines/>
        <c:title>
          <c:tx>
            <c:rich>
              <a:bodyPr rot="-5400000" vert="horz"/>
              <a:lstStyle/>
              <a:p>
                <a:pPr>
                  <a:defRPr>
                    <a:latin typeface="Times New Roman"/>
                  </a:defRPr>
                </a:pPr>
                <a:r>
                  <a:rPr lang="en-US">
                    <a:latin typeface="Times New Roman"/>
                  </a:rPr>
                  <a:t>Percentage %</a:t>
                </a:r>
              </a:p>
            </c:rich>
          </c:tx>
          <c:layout>
            <c:manualLayout>
              <c:xMode val="edge"/>
              <c:yMode val="edge"/>
              <c:x val="0.0561451802807366"/>
              <c:y val="0.325414222681051"/>
            </c:manualLayout>
          </c:layout>
          <c:overlay val="0"/>
        </c:title>
        <c:numFmt formatCode="0%" sourceLinked="1"/>
        <c:majorTickMark val="none"/>
        <c:minorTickMark val="none"/>
        <c:tickLblPos val="nextTo"/>
        <c:txPr>
          <a:bodyPr rot="-60000000" vert="horz"/>
          <a:lstStyle/>
          <a:p>
            <a:pPr>
              <a:defRPr sz="1400">
                <a:latin typeface="Times New Roman"/>
              </a:defRPr>
            </a:pPr>
            <a:endParaRPr lang="en-US"/>
          </a:p>
        </c:txPr>
        <c:crossAx val="2095900136"/>
        <c:crosses val="autoZero"/>
        <c:crossBetween val="between"/>
      </c:valAx>
      <c:dTable>
        <c:showHorzBorder val="1"/>
        <c:showVertBorder val="1"/>
        <c:showOutline val="1"/>
        <c:showKeys val="1"/>
        <c:txPr>
          <a:bodyPr rot="0" vert="horz"/>
          <a:lstStyle/>
          <a:p>
            <a:pPr rtl="0">
              <a:defRPr sz="1400">
                <a:latin typeface="Times New Roman"/>
              </a:defRPr>
            </a:pPr>
            <a:endParaRPr lang="en-US"/>
          </a:p>
        </c:txPr>
      </c:dTable>
    </c:plotArea>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35"/>
    </mc:Choice>
    <mc:Fallback>
      <c:style val="35"/>
    </mc:Fallback>
  </mc:AlternateContent>
  <c:chart>
    <c:autoTitleDeleted val="1"/>
    <c:view3D>
      <c:rotX val="15"/>
      <c:rotY val="20"/>
      <c:depthPercent val="100"/>
      <c:rAngAx val="1"/>
    </c:view3D>
    <c:floor>
      <c:thickness val="0"/>
    </c:floor>
    <c:sideWall>
      <c:thickness val="0"/>
    </c:sideWall>
    <c:backWall>
      <c:thickness val="0"/>
    </c:backWall>
    <c:plotArea>
      <c:layout/>
      <c:bar3DChart>
        <c:barDir val="col"/>
        <c:grouping val="clustered"/>
        <c:varyColors val="0"/>
        <c:ser>
          <c:idx val="0"/>
          <c:order val="0"/>
          <c:tx>
            <c:v>Percent</c:v>
          </c:tx>
          <c:invertIfNegative val="0"/>
          <c:cat>
            <c:strRef>
              <c:f>Q5_mod!$A$3:$A$7</c:f>
              <c:strCache>
                <c:ptCount val="5"/>
                <c:pt idx="0">
                  <c:v>1st</c:v>
                </c:pt>
                <c:pt idx="1">
                  <c:v>2nd</c:v>
                </c:pt>
                <c:pt idx="2">
                  <c:v>3rd</c:v>
                </c:pt>
                <c:pt idx="3">
                  <c:v>4th</c:v>
                </c:pt>
                <c:pt idx="4">
                  <c:v>5th</c:v>
                </c:pt>
              </c:strCache>
            </c:strRef>
          </c:cat>
          <c:val>
            <c:numRef>
              <c:f>Q5_mod!$D$3:$D$7</c:f>
              <c:numCache>
                <c:formatCode>0%</c:formatCode>
                <c:ptCount val="5"/>
                <c:pt idx="0">
                  <c:v>0.457142857142859</c:v>
                </c:pt>
                <c:pt idx="1">
                  <c:v>0.2</c:v>
                </c:pt>
                <c:pt idx="2">
                  <c:v>0.2</c:v>
                </c:pt>
                <c:pt idx="3">
                  <c:v>0.114285714285714</c:v>
                </c:pt>
                <c:pt idx="4">
                  <c:v>0.0285714285714286</c:v>
                </c:pt>
              </c:numCache>
            </c:numRef>
          </c:val>
        </c:ser>
        <c:dLbls>
          <c:showLegendKey val="0"/>
          <c:showVal val="0"/>
          <c:showCatName val="0"/>
          <c:showSerName val="0"/>
          <c:showPercent val="0"/>
          <c:showBubbleSize val="0"/>
        </c:dLbls>
        <c:gapWidth val="150"/>
        <c:shape val="box"/>
        <c:axId val="-2141811544"/>
        <c:axId val="-2086839272"/>
        <c:axId val="0"/>
      </c:bar3DChart>
      <c:catAx>
        <c:axId val="-2141811544"/>
        <c:scaling>
          <c:orientation val="minMax"/>
        </c:scaling>
        <c:delete val="0"/>
        <c:axPos val="b"/>
        <c:numFmt formatCode="General" sourceLinked="1"/>
        <c:majorTickMark val="none"/>
        <c:minorTickMark val="none"/>
        <c:tickLblPos val="nextTo"/>
        <c:txPr>
          <a:bodyPr rot="-60000000" vert="horz"/>
          <a:lstStyle/>
          <a:p>
            <a:pPr>
              <a:defRPr/>
            </a:pPr>
            <a:endParaRPr lang="en-US"/>
          </a:p>
        </c:txPr>
        <c:crossAx val="-2086839272"/>
        <c:crosses val="autoZero"/>
        <c:auto val="1"/>
        <c:lblAlgn val="ctr"/>
        <c:lblOffset val="100"/>
        <c:noMultiLvlLbl val="0"/>
      </c:catAx>
      <c:valAx>
        <c:axId val="-2086839272"/>
        <c:scaling>
          <c:orientation val="minMax"/>
        </c:scaling>
        <c:delete val="0"/>
        <c:axPos val="l"/>
        <c:majorGridlines/>
        <c:title>
          <c:tx>
            <c:rich>
              <a:bodyPr rot="-5400000" vert="horz"/>
              <a:lstStyle/>
              <a:p>
                <a:pPr>
                  <a:defRPr sz="1800">
                    <a:latin typeface="Times New Roman"/>
                  </a:defRPr>
                </a:pPr>
                <a:r>
                  <a:rPr lang="en-US" sz="1800">
                    <a:latin typeface="Times New Roman"/>
                  </a:rPr>
                  <a:t>percentage%</a:t>
                </a:r>
              </a:p>
            </c:rich>
          </c:tx>
          <c:layout/>
          <c:overlay val="0"/>
        </c:title>
        <c:numFmt formatCode="0%" sourceLinked="1"/>
        <c:majorTickMark val="none"/>
        <c:minorTickMark val="none"/>
        <c:tickLblPos val="nextTo"/>
        <c:txPr>
          <a:bodyPr rot="-60000000" vert="horz"/>
          <a:lstStyle/>
          <a:p>
            <a:pPr>
              <a:defRPr sz="1400">
                <a:latin typeface="Times New Roman"/>
              </a:defRPr>
            </a:pPr>
            <a:endParaRPr lang="en-US"/>
          </a:p>
        </c:txPr>
        <c:crossAx val="-2141811544"/>
        <c:crosses val="autoZero"/>
        <c:crossBetween val="between"/>
      </c:valAx>
      <c:dTable>
        <c:showHorzBorder val="1"/>
        <c:showVertBorder val="1"/>
        <c:showOutline val="1"/>
        <c:showKeys val="1"/>
        <c:txPr>
          <a:bodyPr rot="0" vert="horz"/>
          <a:lstStyle/>
          <a:p>
            <a:pPr rtl="0">
              <a:defRPr sz="1400">
                <a:latin typeface="Times New Roman"/>
              </a:defRPr>
            </a:pPr>
            <a:endParaRPr lang="en-US"/>
          </a:p>
        </c:txPr>
      </c:dTable>
    </c:plotArea>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35"/>
    </mc:Choice>
    <mc:Fallback>
      <c:style val="35"/>
    </mc:Fallback>
  </mc:AlternateContent>
  <c:chart>
    <c:autoTitleDeleted val="1"/>
    <c:view3D>
      <c:rotX val="15"/>
      <c:rotY val="20"/>
      <c:depthPercent val="100"/>
      <c:rAngAx val="1"/>
    </c:view3D>
    <c:floor>
      <c:thickness val="0"/>
    </c:floor>
    <c:sideWall>
      <c:thickness val="0"/>
    </c:sideWall>
    <c:backWall>
      <c:thickness val="0"/>
    </c:backWall>
    <c:plotArea>
      <c:layout/>
      <c:bar3DChart>
        <c:barDir val="col"/>
        <c:grouping val="stacked"/>
        <c:varyColors val="0"/>
        <c:ser>
          <c:idx val="0"/>
          <c:order val="0"/>
          <c:tx>
            <c:v>percent</c:v>
          </c:tx>
          <c:invertIfNegative val="0"/>
          <c:cat>
            <c:strRef>
              <c:f>Q6_mod!$A$3:$A$6</c:f>
              <c:strCache>
                <c:ptCount val="4"/>
                <c:pt idx="0">
                  <c:v>purchased</c:v>
                </c:pt>
                <c:pt idx="1">
                  <c:v>rented for short period</c:v>
                </c:pt>
                <c:pt idx="2">
                  <c:v>rented for long period</c:v>
                </c:pt>
                <c:pt idx="3">
                  <c:v>other</c:v>
                </c:pt>
              </c:strCache>
            </c:strRef>
          </c:cat>
          <c:val>
            <c:numRef>
              <c:f>Q6_mod!$D$3:$D$6</c:f>
              <c:numCache>
                <c:formatCode>0%</c:formatCode>
                <c:ptCount val="4"/>
                <c:pt idx="0">
                  <c:v>0.428571428571429</c:v>
                </c:pt>
                <c:pt idx="1">
                  <c:v>0.571428571428578</c:v>
                </c:pt>
                <c:pt idx="2">
                  <c:v>0.0</c:v>
                </c:pt>
                <c:pt idx="3">
                  <c:v>0.0</c:v>
                </c:pt>
              </c:numCache>
            </c:numRef>
          </c:val>
        </c:ser>
        <c:dLbls>
          <c:showLegendKey val="0"/>
          <c:showVal val="0"/>
          <c:showCatName val="0"/>
          <c:showSerName val="0"/>
          <c:showPercent val="0"/>
          <c:showBubbleSize val="0"/>
        </c:dLbls>
        <c:gapWidth val="150"/>
        <c:shape val="box"/>
        <c:axId val="-2086232360"/>
        <c:axId val="-2085672088"/>
        <c:axId val="0"/>
      </c:bar3DChart>
      <c:catAx>
        <c:axId val="-2086232360"/>
        <c:scaling>
          <c:orientation val="minMax"/>
        </c:scaling>
        <c:delete val="0"/>
        <c:axPos val="b"/>
        <c:numFmt formatCode="General" sourceLinked="1"/>
        <c:majorTickMark val="none"/>
        <c:minorTickMark val="none"/>
        <c:tickLblPos val="nextTo"/>
        <c:txPr>
          <a:bodyPr rot="-60000000" vert="horz"/>
          <a:lstStyle/>
          <a:p>
            <a:pPr>
              <a:defRPr/>
            </a:pPr>
            <a:endParaRPr lang="en-US"/>
          </a:p>
        </c:txPr>
        <c:crossAx val="-2085672088"/>
        <c:crosses val="autoZero"/>
        <c:auto val="1"/>
        <c:lblAlgn val="ctr"/>
        <c:lblOffset val="100"/>
        <c:noMultiLvlLbl val="0"/>
      </c:catAx>
      <c:valAx>
        <c:axId val="-2085672088"/>
        <c:scaling>
          <c:orientation val="minMax"/>
        </c:scaling>
        <c:delete val="0"/>
        <c:axPos val="l"/>
        <c:majorGridlines/>
        <c:title>
          <c:tx>
            <c:rich>
              <a:bodyPr rot="-5400000" vert="horz"/>
              <a:lstStyle/>
              <a:p>
                <a:pPr>
                  <a:defRPr>
                    <a:latin typeface="Times New Roman"/>
                  </a:defRPr>
                </a:pPr>
                <a:r>
                  <a:rPr lang="en-US">
                    <a:latin typeface="Times New Roman"/>
                  </a:rPr>
                  <a:t>Percentage%</a:t>
                </a:r>
              </a:p>
            </c:rich>
          </c:tx>
          <c:layout/>
          <c:overlay val="0"/>
        </c:title>
        <c:numFmt formatCode="0%" sourceLinked="1"/>
        <c:majorTickMark val="none"/>
        <c:minorTickMark val="none"/>
        <c:tickLblPos val="nextTo"/>
        <c:txPr>
          <a:bodyPr rot="-60000000" vert="horz"/>
          <a:lstStyle/>
          <a:p>
            <a:pPr>
              <a:defRPr sz="1400">
                <a:latin typeface="Times New Roman"/>
              </a:defRPr>
            </a:pPr>
            <a:endParaRPr lang="en-US"/>
          </a:p>
        </c:txPr>
        <c:crossAx val="-2086232360"/>
        <c:crosses val="autoZero"/>
        <c:crossBetween val="between"/>
      </c:valAx>
      <c:dTable>
        <c:showHorzBorder val="1"/>
        <c:showVertBorder val="1"/>
        <c:showOutline val="1"/>
        <c:showKeys val="1"/>
        <c:txPr>
          <a:bodyPr/>
          <a:lstStyle/>
          <a:p>
            <a:pPr rtl="0">
              <a:defRPr sz="1400">
                <a:latin typeface="Times New Roman"/>
              </a:defRPr>
            </a:pPr>
            <a:endParaRPr lang="en-US"/>
          </a:p>
        </c:txPr>
      </c:dTable>
    </c:plotArea>
    <c:plotVisOnly val="1"/>
    <c:dispBlanksAs val="gap"/>
    <c:showDLblsOverMax val="0"/>
  </c:chart>
  <c:txPr>
    <a:bodyPr/>
    <a:lstStyle/>
    <a:p>
      <a:pPr>
        <a:defRPr sz="1800"/>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EEEFD36-7BDD-084B-9BCA-226896AEEAC5}" type="datetimeFigureOut">
              <a:rPr lang="en-US" smtClean="0"/>
              <a:t>5/15/14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1BC5CCE-4446-C34E-9290-1694DAC77EEF}" type="slidenum">
              <a:rPr lang="en-US" smtClean="0"/>
              <a:t>‹#›</a:t>
            </a:fld>
            <a:endParaRPr lang="en-US"/>
          </a:p>
        </p:txBody>
      </p:sp>
    </p:spTree>
    <p:extLst>
      <p:ext uri="{BB962C8B-B14F-4D97-AF65-F5344CB8AC3E}">
        <p14:creationId xmlns:p14="http://schemas.microsoft.com/office/powerpoint/2010/main" val="111475099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1BC5CCE-4446-C34E-9290-1694DAC77EEF}" type="slidenum">
              <a:rPr lang="en-US" smtClean="0"/>
              <a:t>1</a:t>
            </a:fld>
            <a:endParaRPr lang="en-US"/>
          </a:p>
        </p:txBody>
      </p:sp>
    </p:spTree>
    <p:extLst>
      <p:ext uri="{BB962C8B-B14F-4D97-AF65-F5344CB8AC3E}">
        <p14:creationId xmlns:p14="http://schemas.microsoft.com/office/powerpoint/2010/main" val="21807824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This table</a:t>
            </a:r>
            <a:r>
              <a:rPr lang="en-US" sz="1200" kern="1200" baseline="0" dirty="0" smtClean="0">
                <a:solidFill>
                  <a:schemeClr val="tx1"/>
                </a:solidFill>
                <a:effectLst/>
                <a:latin typeface="+mn-lt"/>
                <a:ea typeface="+mn-ea"/>
                <a:cs typeface="+mn-cs"/>
              </a:rPr>
              <a:t> shows t</a:t>
            </a:r>
            <a:r>
              <a:rPr lang="en-US" sz="1200" kern="1200" dirty="0" smtClean="0">
                <a:solidFill>
                  <a:schemeClr val="tx1"/>
                </a:solidFill>
                <a:effectLst/>
                <a:latin typeface="+mn-lt"/>
                <a:ea typeface="+mn-ea"/>
                <a:cs typeface="+mn-cs"/>
              </a:rPr>
              <a:t>he criteria that is taken into consideration in selecting equipment, and the top five criteria are: “more profit”, “productivity of equipment”, quality of equipment”, “safety in using equipment”, and “price of equipment”.</a:t>
            </a:r>
          </a:p>
          <a:p>
            <a:endParaRPr lang="en-US" dirty="0"/>
          </a:p>
        </p:txBody>
      </p:sp>
      <p:sp>
        <p:nvSpPr>
          <p:cNvPr id="4" name="Slide Number Placeholder 3"/>
          <p:cNvSpPr>
            <a:spLocks noGrp="1"/>
          </p:cNvSpPr>
          <p:nvPr>
            <p:ph type="sldNum" sz="quarter" idx="10"/>
          </p:nvPr>
        </p:nvSpPr>
        <p:spPr/>
        <p:txBody>
          <a:bodyPr/>
          <a:lstStyle/>
          <a:p>
            <a:fld id="{71BC5CCE-4446-C34E-9290-1694DAC77EEF}" type="slidenum">
              <a:rPr lang="en-US" smtClean="0"/>
              <a:t>22</a:t>
            </a:fld>
            <a:endParaRPr lang="en-US"/>
          </a:p>
        </p:txBody>
      </p:sp>
    </p:spTree>
    <p:extLst>
      <p:ext uri="{BB962C8B-B14F-4D97-AF65-F5344CB8AC3E}">
        <p14:creationId xmlns:p14="http://schemas.microsoft.com/office/powerpoint/2010/main" val="8103393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1BC5CCE-4446-C34E-9290-1694DAC77EEF}" type="slidenum">
              <a:rPr lang="en-US" smtClean="0"/>
              <a:t>23</a:t>
            </a:fld>
            <a:endParaRPr lang="en-US"/>
          </a:p>
        </p:txBody>
      </p:sp>
    </p:spTree>
    <p:extLst>
      <p:ext uri="{BB962C8B-B14F-4D97-AF65-F5344CB8AC3E}">
        <p14:creationId xmlns:p14="http://schemas.microsoft.com/office/powerpoint/2010/main" val="19619343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Analytical hierarchy process</a:t>
            </a:r>
            <a:r>
              <a:rPr lang="en-US" sz="1200" kern="1200" baseline="0" dirty="0" smtClean="0">
                <a:solidFill>
                  <a:schemeClr val="tx1"/>
                </a:solidFill>
                <a:latin typeface="+mn-lt"/>
                <a:ea typeface="+mn-ea"/>
                <a:cs typeface="+mn-cs"/>
              </a:rPr>
              <a:t> is developed by Thomas </a:t>
            </a:r>
            <a:r>
              <a:rPr lang="en-US" sz="1200" kern="1200" baseline="0" dirty="0" err="1" smtClean="0">
                <a:solidFill>
                  <a:schemeClr val="tx1"/>
                </a:solidFill>
                <a:latin typeface="+mn-lt"/>
                <a:ea typeface="+mn-ea"/>
                <a:cs typeface="+mn-cs"/>
              </a:rPr>
              <a:t>Saaty</a:t>
            </a:r>
            <a:r>
              <a:rPr lang="en-US" sz="1200" kern="1200" baseline="0" dirty="0" smtClean="0">
                <a:solidFill>
                  <a:schemeClr val="tx1"/>
                </a:solidFill>
                <a:latin typeface="+mn-lt"/>
                <a:ea typeface="+mn-ea"/>
                <a:cs typeface="+mn-cs"/>
              </a:rPr>
              <a:t> , it</a:t>
            </a:r>
            <a:r>
              <a:rPr lang="en-US" sz="1200" kern="1200" dirty="0" smtClean="0">
                <a:solidFill>
                  <a:schemeClr val="tx1"/>
                </a:solidFill>
                <a:latin typeface="+mn-lt"/>
                <a:ea typeface="+mn-ea"/>
                <a:cs typeface="+mn-cs"/>
              </a:rPr>
              <a:t> is one of the multi criteria decision making techniques for organizing and analyzing complex decisions.</a:t>
            </a:r>
            <a:r>
              <a:rPr lang="en-US" sz="1200" u="none" strike="noStrike" kern="1200" dirty="0" smtClean="0">
                <a:solidFill>
                  <a:schemeClr val="tx1"/>
                </a:solidFill>
                <a:latin typeface="+mn-lt"/>
                <a:ea typeface="+mn-ea"/>
                <a:cs typeface="+mn-cs"/>
              </a:rPr>
              <a:t/>
            </a:r>
            <a:br>
              <a:rPr lang="en-US" sz="1200" u="none" strike="noStrike"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this technique can be used  to provide relative priorities on a ratio scales from paired comparisons. It allows also some small inconsistency in judgment</a:t>
            </a:r>
            <a:endParaRPr lang="nb-NO" dirty="0" smtClean="0"/>
          </a:p>
          <a:p>
            <a:endParaRPr lang="ar-JO" dirty="0" smtClean="0"/>
          </a:p>
          <a:p>
            <a:endParaRPr lang="ar-JO" dirty="0" smtClean="0"/>
          </a:p>
          <a:p>
            <a:endParaRPr lang="en-US" dirty="0"/>
          </a:p>
        </p:txBody>
      </p:sp>
      <p:sp>
        <p:nvSpPr>
          <p:cNvPr id="4" name="Slide Number Placeholder 3"/>
          <p:cNvSpPr>
            <a:spLocks noGrp="1"/>
          </p:cNvSpPr>
          <p:nvPr>
            <p:ph type="sldNum" sz="quarter" idx="10"/>
          </p:nvPr>
        </p:nvSpPr>
        <p:spPr/>
        <p:txBody>
          <a:bodyPr/>
          <a:lstStyle/>
          <a:p>
            <a:fld id="{71BC5CCE-4446-C34E-9290-1694DAC77EEF}" type="slidenum">
              <a:rPr lang="en-US" smtClean="0"/>
              <a:t>24</a:t>
            </a:fld>
            <a:endParaRPr lang="en-US"/>
          </a:p>
        </p:txBody>
      </p:sp>
    </p:spTree>
    <p:extLst>
      <p:ext uri="{BB962C8B-B14F-4D97-AF65-F5344CB8AC3E}">
        <p14:creationId xmlns:p14="http://schemas.microsoft.com/office/powerpoint/2010/main" val="36373017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 AHP is  a compensatory method that assumes complete aggregations among criteria, and develops a linear additive model. However, the weights and scores are achieved basically by pair wise comparisons between all options with each other </a:t>
            </a:r>
            <a:endParaRPr lang="nb-NO" dirty="0" smtClean="0"/>
          </a:p>
          <a:p>
            <a:endParaRPr lang="ar-JO" dirty="0" smtClean="0"/>
          </a:p>
          <a:p>
            <a:endParaRPr lang="en-US" dirty="0"/>
          </a:p>
        </p:txBody>
      </p:sp>
      <p:sp>
        <p:nvSpPr>
          <p:cNvPr id="4" name="Slide Number Placeholder 3"/>
          <p:cNvSpPr>
            <a:spLocks noGrp="1"/>
          </p:cNvSpPr>
          <p:nvPr>
            <p:ph type="sldNum" sz="quarter" idx="10"/>
          </p:nvPr>
        </p:nvSpPr>
        <p:spPr/>
        <p:txBody>
          <a:bodyPr/>
          <a:lstStyle/>
          <a:p>
            <a:fld id="{71BC5CCE-4446-C34E-9290-1694DAC77EEF}" type="slidenum">
              <a:rPr lang="en-US" smtClean="0"/>
              <a:t>25</a:t>
            </a:fld>
            <a:endParaRPr lang="en-US"/>
          </a:p>
        </p:txBody>
      </p:sp>
    </p:spTree>
    <p:extLst>
      <p:ext uri="{BB962C8B-B14F-4D97-AF65-F5344CB8AC3E}">
        <p14:creationId xmlns:p14="http://schemas.microsoft.com/office/powerpoint/2010/main" val="36474911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200" dirty="0" smtClean="0">
                <a:latin typeface="Times New Roman" pitchFamily="18" charset="0"/>
                <a:cs typeface="Times New Roman" pitchFamily="18" charset="0"/>
              </a:rPr>
              <a:t>The questionnaire was distributed to 35 contractors, after analyzing the results, the best 10 criteria were selected. </a:t>
            </a:r>
          </a:p>
          <a:p>
            <a:pPr algn="l"/>
            <a:endParaRPr lang="en-US" sz="1200" dirty="0" smtClean="0">
              <a:latin typeface="Times New Roman" pitchFamily="18" charset="0"/>
              <a:cs typeface="Times New Roman" pitchFamily="18" charset="0"/>
            </a:endParaRPr>
          </a:p>
          <a:p>
            <a:pPr algn="l"/>
            <a:r>
              <a:rPr lang="en-US" sz="1200" dirty="0" smtClean="0">
                <a:latin typeface="Times New Roman" pitchFamily="18" charset="0"/>
                <a:cs typeface="Times New Roman" pitchFamily="18" charset="0"/>
              </a:rPr>
              <a:t>These ten criteria were included in another questionnaire and one contractor with good experience was asked to compare between them.</a:t>
            </a:r>
          </a:p>
          <a:p>
            <a:pPr algn="l"/>
            <a:endParaRPr lang="en-US" sz="1200" dirty="0" smtClean="0">
              <a:latin typeface="Times New Roman" pitchFamily="18" charset="0"/>
              <a:cs typeface="Times New Roman" pitchFamily="18" charset="0"/>
            </a:endParaRPr>
          </a:p>
          <a:p>
            <a:pPr algn="l"/>
            <a:r>
              <a:rPr lang="en-US" sz="1200" dirty="0" smtClean="0">
                <a:latin typeface="Times New Roman" pitchFamily="18" charset="0"/>
                <a:cs typeface="Times New Roman" pitchFamily="18" charset="0"/>
              </a:rPr>
              <a:t>. </a:t>
            </a:r>
            <a:r>
              <a:rPr lang="en-US" sz="1200" kern="1200" dirty="0" smtClean="0">
                <a:solidFill>
                  <a:schemeClr val="tx1"/>
                </a:solidFill>
                <a:latin typeface="+mn-lt"/>
                <a:ea typeface="+mn-ea"/>
                <a:cs typeface="+mn-cs"/>
              </a:rPr>
              <a:t>Because it is not easy to perform manual calculations for 10x10 matrix,</a:t>
            </a:r>
            <a:r>
              <a:rPr lang="en-US" sz="1200" dirty="0" smtClean="0">
                <a:latin typeface="Times New Roman" pitchFamily="18" charset="0"/>
                <a:cs typeface="Times New Roman" pitchFamily="18" charset="0"/>
              </a:rPr>
              <a:t> </a:t>
            </a:r>
            <a:r>
              <a:rPr lang="en-US" sz="1200" kern="1200" dirty="0" smtClean="0">
                <a:solidFill>
                  <a:schemeClr val="tx1"/>
                </a:solidFill>
                <a:latin typeface="+mn-lt"/>
                <a:ea typeface="+mn-ea"/>
                <a:cs typeface="+mn-cs"/>
              </a:rPr>
              <a:t>the comparison made by one respondent among only three criteria are taken as an example </a:t>
            </a:r>
          </a:p>
          <a:p>
            <a:pPr algn="l"/>
            <a:r>
              <a:rPr lang="en-US" sz="1200" kern="1200" dirty="0" smtClean="0">
                <a:solidFill>
                  <a:schemeClr val="tx1"/>
                </a:solidFill>
                <a:latin typeface="+mn-lt"/>
                <a:ea typeface="+mn-ea"/>
                <a:cs typeface="+mn-cs"/>
              </a:rPr>
              <a:t>.</a:t>
            </a:r>
            <a:endParaRPr lang="ar-JO" dirty="0" smtClean="0"/>
          </a:p>
          <a:p>
            <a:endParaRPr lang="en-US" dirty="0"/>
          </a:p>
        </p:txBody>
      </p:sp>
      <p:sp>
        <p:nvSpPr>
          <p:cNvPr id="4" name="Slide Number Placeholder 3"/>
          <p:cNvSpPr>
            <a:spLocks noGrp="1"/>
          </p:cNvSpPr>
          <p:nvPr>
            <p:ph type="sldNum" sz="quarter" idx="10"/>
          </p:nvPr>
        </p:nvSpPr>
        <p:spPr/>
        <p:txBody>
          <a:bodyPr/>
          <a:lstStyle/>
          <a:p>
            <a:fld id="{71BC5CCE-4446-C34E-9290-1694DAC77EEF}" type="slidenum">
              <a:rPr lang="en-US" smtClean="0"/>
              <a:t>27</a:t>
            </a:fld>
            <a:endParaRPr lang="en-US"/>
          </a:p>
        </p:txBody>
      </p:sp>
    </p:spTree>
    <p:extLst>
      <p:ext uri="{BB962C8B-B14F-4D97-AF65-F5344CB8AC3E}">
        <p14:creationId xmlns:p14="http://schemas.microsoft.com/office/powerpoint/2010/main" val="25643750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200" kern="1200" dirty="0" smtClean="0">
                <a:solidFill>
                  <a:schemeClr val="tx1"/>
                </a:solidFill>
                <a:latin typeface="+mn-lt"/>
                <a:ea typeface="+mn-ea"/>
                <a:cs typeface="+mn-cs"/>
              </a:rPr>
              <a:t>These criteria were assigned the alphabet order where “A” represents more profit, “B” represents the productivity of equipment and “C” refers to the labor availability</a:t>
            </a:r>
          </a:p>
          <a:p>
            <a:pPr algn="l"/>
            <a:r>
              <a:rPr lang="en-US" sz="1200" kern="1200" dirty="0" smtClean="0">
                <a:solidFill>
                  <a:schemeClr val="tx1"/>
                </a:solidFill>
                <a:latin typeface="+mn-lt"/>
                <a:ea typeface="+mn-ea"/>
                <a:cs typeface="+mn-cs"/>
              </a:rPr>
              <a:t>In order to determine the priority of each criterion and check the consistency of the judgment, the following steps should be conducted:</a:t>
            </a:r>
          </a:p>
          <a:p>
            <a:pPr marL="228600" indent="-228600" algn="l">
              <a:buNone/>
            </a:pPr>
            <a:r>
              <a:rPr lang="en-US" sz="1200" kern="1200" dirty="0" smtClean="0">
                <a:solidFill>
                  <a:schemeClr val="tx1"/>
                </a:solidFill>
                <a:latin typeface="+mn-lt"/>
                <a:ea typeface="+mn-ea"/>
                <a:cs typeface="+mn-cs"/>
              </a:rPr>
              <a:t>1. Creating a pair-wise comparison matrix</a:t>
            </a:r>
          </a:p>
          <a:p>
            <a:pPr marL="228600" marR="0" lvl="2" indent="-228600" algn="l" defTabSz="914400" rtl="1" eaLnBrk="1" fontAlgn="auto" latinLnBrk="0" hangingPunct="1">
              <a:lnSpc>
                <a:spcPct val="100000"/>
              </a:lnSpc>
              <a:spcBef>
                <a:spcPts val="0"/>
              </a:spcBef>
              <a:spcAft>
                <a:spcPts val="0"/>
              </a:spcAft>
              <a:buClrTx/>
              <a:buSzTx/>
              <a:buFontTx/>
              <a:buAutoNum type="arabicPeriod"/>
              <a:tabLst/>
              <a:defRPr/>
            </a:pPr>
            <a:r>
              <a:rPr lang="en-US" sz="1200" kern="1200" dirty="0" smtClean="0">
                <a:solidFill>
                  <a:schemeClr val="tx1"/>
                </a:solidFill>
                <a:latin typeface="+mn-lt"/>
                <a:ea typeface="+mn-ea"/>
                <a:cs typeface="+mn-cs"/>
              </a:rPr>
              <a:t>2.</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the pair-wise comparison matrix created this matrix which is synthesized through dividing each item of the matrix by the summation of its column as shown in this</a:t>
            </a:r>
            <a:r>
              <a:rPr lang="en-US" sz="1200" kern="1200" baseline="0" dirty="0" smtClean="0">
                <a:solidFill>
                  <a:schemeClr val="tx1"/>
                </a:solidFill>
                <a:latin typeface="+mn-lt"/>
                <a:ea typeface="+mn-ea"/>
                <a:cs typeface="+mn-cs"/>
              </a:rPr>
              <a:t> table</a:t>
            </a:r>
            <a:endParaRPr lang="en-US" sz="1200" kern="1200" dirty="0" smtClean="0">
              <a:solidFill>
                <a:schemeClr val="tx1"/>
              </a:solidFill>
              <a:latin typeface="+mn-lt"/>
              <a:ea typeface="+mn-ea"/>
              <a:cs typeface="+mn-cs"/>
            </a:endParaRPr>
          </a:p>
          <a:p>
            <a:pPr marL="228600" indent="-228600" algn="l">
              <a:buAutoNum type="arabicPeriod"/>
            </a:pPr>
            <a:endParaRPr lang="ar-JO" dirty="0" smtClean="0"/>
          </a:p>
          <a:p>
            <a:endParaRPr lang="en-US" dirty="0"/>
          </a:p>
        </p:txBody>
      </p:sp>
      <p:sp>
        <p:nvSpPr>
          <p:cNvPr id="4" name="Slide Number Placeholder 3"/>
          <p:cNvSpPr>
            <a:spLocks noGrp="1"/>
          </p:cNvSpPr>
          <p:nvPr>
            <p:ph type="sldNum" sz="quarter" idx="10"/>
          </p:nvPr>
        </p:nvSpPr>
        <p:spPr/>
        <p:txBody>
          <a:bodyPr/>
          <a:lstStyle/>
          <a:p>
            <a:fld id="{71BC5CCE-4446-C34E-9290-1694DAC77EEF}" type="slidenum">
              <a:rPr lang="en-US" smtClean="0"/>
              <a:t>28</a:t>
            </a:fld>
            <a:endParaRPr lang="en-US"/>
          </a:p>
        </p:txBody>
      </p:sp>
    </p:spTree>
    <p:extLst>
      <p:ext uri="{BB962C8B-B14F-4D97-AF65-F5344CB8AC3E}">
        <p14:creationId xmlns:p14="http://schemas.microsoft.com/office/powerpoint/2010/main" val="4327277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2" algn="l"/>
            <a:r>
              <a:rPr lang="en-US" sz="1200" kern="1200" dirty="0" smtClean="0">
                <a:solidFill>
                  <a:schemeClr val="tx1"/>
                </a:solidFill>
                <a:latin typeface="+mn-lt"/>
                <a:ea typeface="+mn-ea"/>
                <a:cs typeface="+mn-cs"/>
              </a:rPr>
              <a:t>After synthesizing the matrix, the priority vector is determined through calculating the row averages of the synthesized matrix as</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shown here</a:t>
            </a:r>
          </a:p>
          <a:p>
            <a:pPr algn="l"/>
            <a:r>
              <a:rPr lang="en-US" sz="1200" kern="1200" dirty="0" smtClean="0">
                <a:solidFill>
                  <a:schemeClr val="tx1"/>
                </a:solidFill>
                <a:latin typeface="+mn-lt"/>
                <a:ea typeface="+mn-ea"/>
                <a:cs typeface="+mn-cs"/>
              </a:rPr>
              <a:t> </a:t>
            </a:r>
          </a:p>
          <a:p>
            <a:pPr algn="l"/>
            <a:endParaRPr lang="ar-JO" dirty="0" smtClean="0"/>
          </a:p>
          <a:p>
            <a:endParaRPr lang="en-US" dirty="0"/>
          </a:p>
        </p:txBody>
      </p:sp>
      <p:sp>
        <p:nvSpPr>
          <p:cNvPr id="4" name="Slide Number Placeholder 3"/>
          <p:cNvSpPr>
            <a:spLocks noGrp="1"/>
          </p:cNvSpPr>
          <p:nvPr>
            <p:ph type="sldNum" sz="quarter" idx="10"/>
          </p:nvPr>
        </p:nvSpPr>
        <p:spPr/>
        <p:txBody>
          <a:bodyPr/>
          <a:lstStyle/>
          <a:p>
            <a:fld id="{71BC5CCE-4446-C34E-9290-1694DAC77EEF}" type="slidenum">
              <a:rPr lang="en-US" smtClean="0"/>
              <a:t>29</a:t>
            </a:fld>
            <a:endParaRPr lang="en-US"/>
          </a:p>
        </p:txBody>
      </p:sp>
    </p:spTree>
    <p:extLst>
      <p:ext uri="{BB962C8B-B14F-4D97-AF65-F5344CB8AC3E}">
        <p14:creationId xmlns:p14="http://schemas.microsoft.com/office/powerpoint/2010/main" val="10591442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200" kern="1200" dirty="0" smtClean="0">
                <a:solidFill>
                  <a:schemeClr val="tx1"/>
                </a:solidFill>
                <a:latin typeface="+mn-lt"/>
                <a:ea typeface="+mn-ea"/>
                <a:cs typeface="+mn-cs"/>
              </a:rPr>
              <a:t>In order to check judgment consistency, the following steps will be done:</a:t>
            </a:r>
          </a:p>
          <a:p>
            <a:pPr marL="0" marR="0" lvl="3" indent="0" algn="l" defTabSz="914400" rtl="1" eaLnBrk="1" fontAlgn="auto" latinLnBrk="0" hangingPunct="1">
              <a:lnSpc>
                <a:spcPct val="100000"/>
              </a:lnSpc>
              <a:spcBef>
                <a:spcPts val="0"/>
              </a:spcBef>
              <a:spcAft>
                <a:spcPts val="0"/>
              </a:spcAft>
              <a:buClrTx/>
              <a:buSzTx/>
              <a:buFontTx/>
              <a:buNone/>
              <a:tabLst/>
              <a:defRPr/>
            </a:pPr>
            <a:r>
              <a:rPr lang="en-US" sz="2400" dirty="0" smtClean="0">
                <a:latin typeface="Times New Roman" pitchFamily="18" charset="0"/>
                <a:cs typeface="Times New Roman" pitchFamily="18" charset="0"/>
              </a:rPr>
              <a:t>1. Determining the weighted sum matrix as </a:t>
            </a:r>
            <a:r>
              <a:rPr lang="en-US" sz="2400" dirty="0" smtClean="0">
                <a:latin typeface="Times New Roman" pitchFamily="18" charset="0"/>
                <a:cs typeface="Times New Roman" pitchFamily="18" charset="0"/>
              </a:rPr>
              <a:t>we</a:t>
            </a:r>
            <a:r>
              <a:rPr lang="en-US" sz="2400" baseline="0" dirty="0" smtClean="0">
                <a:latin typeface="Times New Roman" pitchFamily="18" charset="0"/>
                <a:cs typeface="Times New Roman" pitchFamily="18" charset="0"/>
              </a:rPr>
              <a:t> can see in this equation</a:t>
            </a:r>
            <a:r>
              <a:rPr lang="en-US" sz="2400" dirty="0" smtClean="0">
                <a:latin typeface="Times New Roman" pitchFamily="18" charset="0"/>
                <a:cs typeface="Times New Roman" pitchFamily="18" charset="0"/>
              </a:rPr>
              <a:t>:</a:t>
            </a:r>
            <a:endParaRPr lang="en-US" sz="2400" dirty="0" smtClean="0">
              <a:latin typeface="Times New Roman" pitchFamily="18" charset="0"/>
              <a:cs typeface="Times New Roman" pitchFamily="18" charset="0"/>
            </a:endParaRPr>
          </a:p>
          <a:p>
            <a:pPr marL="0" marR="0" lvl="3" indent="0" algn="l" defTabSz="914400" rtl="1" eaLnBrk="1" fontAlgn="auto" latinLnBrk="0" hangingPunct="1">
              <a:lnSpc>
                <a:spcPct val="100000"/>
              </a:lnSpc>
              <a:spcBef>
                <a:spcPts val="0"/>
              </a:spcBef>
              <a:spcAft>
                <a:spcPts val="0"/>
              </a:spcAft>
              <a:buClrTx/>
              <a:buSzTx/>
              <a:buFontTx/>
              <a:buNone/>
              <a:tabLst/>
              <a:defRPr/>
            </a:pPr>
            <a:r>
              <a:rPr lang="en-US" sz="2400" dirty="0" smtClean="0">
                <a:latin typeface="Times New Roman" pitchFamily="18" charset="0"/>
                <a:cs typeface="Times New Roman" pitchFamily="18" charset="0"/>
              </a:rPr>
              <a:t>2. Dividing each item in the weighted sum matrix by their particular priority vector.</a:t>
            </a:r>
          </a:p>
          <a:p>
            <a:pPr algn="l"/>
            <a:endParaRPr lang="ar-JO" dirty="0"/>
          </a:p>
        </p:txBody>
      </p:sp>
      <p:sp>
        <p:nvSpPr>
          <p:cNvPr id="4" name="Slide Number Placeholder 3"/>
          <p:cNvSpPr>
            <a:spLocks noGrp="1"/>
          </p:cNvSpPr>
          <p:nvPr>
            <p:ph type="sldNum" sz="quarter" idx="10"/>
          </p:nvPr>
        </p:nvSpPr>
        <p:spPr/>
        <p:txBody>
          <a:bodyPr/>
          <a:lstStyle/>
          <a:p>
            <a:fld id="{71BC5CCE-4446-C34E-9290-1694DAC77EEF}" type="slidenum">
              <a:rPr lang="en-US" smtClean="0"/>
              <a:t>30</a:t>
            </a:fld>
            <a:endParaRPr lang="en-US"/>
          </a:p>
        </p:txBody>
      </p:sp>
    </p:spTree>
    <p:extLst>
      <p:ext uri="{BB962C8B-B14F-4D97-AF65-F5344CB8AC3E}">
        <p14:creationId xmlns:p14="http://schemas.microsoft.com/office/powerpoint/2010/main" val="14303274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dirty="0" smtClean="0"/>
              <a:t>3.</a:t>
            </a:r>
            <a:r>
              <a:rPr lang="en-US" sz="1200" dirty="0" smtClean="0">
                <a:latin typeface="Times New Roman" pitchFamily="18" charset="0"/>
                <a:cs typeface="Times New Roman" pitchFamily="18" charset="0"/>
              </a:rPr>
              <a:t> Determining </a:t>
            </a:r>
            <a:r>
              <a:rPr lang="en-US" sz="1200" dirty="0" err="1" smtClean="0">
                <a:latin typeface="Times New Roman" pitchFamily="18" charset="0"/>
                <a:cs typeface="Times New Roman" pitchFamily="18" charset="0"/>
              </a:rPr>
              <a:t>λ</a:t>
            </a:r>
            <a:r>
              <a:rPr lang="en-US" sz="1200" baseline="-25000" dirty="0" err="1" smtClean="0">
                <a:latin typeface="Times New Roman" pitchFamily="18" charset="0"/>
                <a:cs typeface="Times New Roman" pitchFamily="18" charset="0"/>
              </a:rPr>
              <a:t>max</a:t>
            </a:r>
            <a:r>
              <a:rPr lang="en-US" sz="1200" baseline="-25000" dirty="0" smtClean="0">
                <a:latin typeface="Times New Roman" pitchFamily="18" charset="0"/>
                <a:cs typeface="Times New Roman" pitchFamily="18" charset="0"/>
              </a:rPr>
              <a:t> </a:t>
            </a:r>
            <a:r>
              <a:rPr lang="en-US" sz="1200" dirty="0" smtClean="0">
                <a:latin typeface="Times New Roman" pitchFamily="18" charset="0"/>
                <a:cs typeface="Times New Roman" pitchFamily="18" charset="0"/>
              </a:rPr>
              <a:t>through calculating the average of values obtained in part 2</a:t>
            </a:r>
          </a:p>
          <a:p>
            <a:pPr algn="l"/>
            <a:r>
              <a:rPr lang="en-US" sz="1200" dirty="0" smtClean="0">
                <a:latin typeface="Times New Roman" pitchFamily="18" charset="0"/>
                <a:cs typeface="Times New Roman" pitchFamily="18" charset="0"/>
              </a:rPr>
              <a:t>4. Determining the consistency index CI</a:t>
            </a:r>
            <a:endParaRPr lang="ar-JO" dirty="0" smtClean="0"/>
          </a:p>
          <a:p>
            <a:endParaRPr lang="en-US" dirty="0"/>
          </a:p>
        </p:txBody>
      </p:sp>
      <p:sp>
        <p:nvSpPr>
          <p:cNvPr id="4" name="Slide Number Placeholder 3"/>
          <p:cNvSpPr>
            <a:spLocks noGrp="1"/>
          </p:cNvSpPr>
          <p:nvPr>
            <p:ph type="sldNum" sz="quarter" idx="10"/>
          </p:nvPr>
        </p:nvSpPr>
        <p:spPr/>
        <p:txBody>
          <a:bodyPr/>
          <a:lstStyle/>
          <a:p>
            <a:fld id="{71BC5CCE-4446-C34E-9290-1694DAC77EEF}" type="slidenum">
              <a:rPr lang="en-US" smtClean="0"/>
              <a:t>31</a:t>
            </a:fld>
            <a:endParaRPr lang="en-US"/>
          </a:p>
        </p:txBody>
      </p:sp>
    </p:spTree>
    <p:extLst>
      <p:ext uri="{BB962C8B-B14F-4D97-AF65-F5344CB8AC3E}">
        <p14:creationId xmlns:p14="http://schemas.microsoft.com/office/powerpoint/2010/main" val="81318643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lvl="3" indent="-457200" algn="l">
              <a:buFont typeface="+mj-lt"/>
              <a:buAutoNum type="arabicPeriod" startAt="5"/>
            </a:pPr>
            <a:endParaRPr lang="en-US" sz="2400" dirty="0" smtClean="0">
              <a:latin typeface="Times New Roman" pitchFamily="18" charset="0"/>
              <a:cs typeface="Times New Roman" pitchFamily="18" charset="0"/>
            </a:endParaRPr>
          </a:p>
          <a:p>
            <a:pPr marL="457200" lvl="3" indent="-457200" algn="l">
              <a:buFont typeface="+mj-lt"/>
              <a:buNone/>
            </a:pPr>
            <a:r>
              <a:rPr lang="en-US" dirty="0" smtClean="0"/>
              <a:t>5.</a:t>
            </a:r>
            <a:r>
              <a:rPr lang="en-US" sz="2400" dirty="0" smtClean="0">
                <a:latin typeface="Times New Roman" pitchFamily="18" charset="0"/>
                <a:cs typeface="Times New Roman" pitchFamily="18" charset="0"/>
              </a:rPr>
              <a:t> Choosing a suitable value for the random consistency from table . The R.C value corresponding to matrix size 3x3 is equal to 0.58.</a:t>
            </a:r>
          </a:p>
          <a:p>
            <a:pPr marL="457200" lvl="3" indent="-457200" algn="l">
              <a:buFont typeface="+mj-lt"/>
              <a:buNone/>
            </a:pPr>
            <a:r>
              <a:rPr lang="en-US" sz="2400" dirty="0" smtClean="0">
                <a:latin typeface="Times New Roman" pitchFamily="18" charset="0"/>
                <a:cs typeface="Times New Roman" pitchFamily="18" charset="0"/>
              </a:rPr>
              <a:t>6. Determining the consistency ratio using the following formula</a:t>
            </a:r>
          </a:p>
          <a:p>
            <a:pPr algn="l"/>
            <a:endParaRPr lang="en-US" sz="1200" kern="1200" dirty="0" smtClean="0">
              <a:solidFill>
                <a:schemeClr val="tx1"/>
              </a:solidFill>
              <a:latin typeface="+mn-lt"/>
              <a:ea typeface="+mn-ea"/>
              <a:cs typeface="+mn-cs"/>
            </a:endParaRPr>
          </a:p>
          <a:p>
            <a:pPr algn="l"/>
            <a:endParaRPr lang="en-US" sz="1200" b="1" kern="1200" dirty="0" smtClean="0">
              <a:solidFill>
                <a:schemeClr val="tx1"/>
              </a:solidFill>
              <a:latin typeface="+mn-lt"/>
              <a:ea typeface="+mn-ea"/>
              <a:cs typeface="+mn-cs"/>
            </a:endParaRPr>
          </a:p>
          <a:p>
            <a:pPr algn="l"/>
            <a:r>
              <a:rPr lang="en-US" sz="1200" kern="1200" dirty="0" smtClean="0">
                <a:solidFill>
                  <a:schemeClr val="tx1"/>
                </a:solidFill>
                <a:latin typeface="+mn-lt"/>
                <a:ea typeface="+mn-ea"/>
                <a:cs typeface="+mn-cs"/>
              </a:rPr>
              <a:t>Because the value of consistency ratio is less than 0.1, the judgment is satisfactory and the results are acceptable.</a:t>
            </a:r>
            <a:r>
              <a:rPr lang="en-US" dirty="0" smtClean="0"/>
              <a:t> </a:t>
            </a:r>
            <a:endParaRPr lang="ar-JO" dirty="0" smtClean="0"/>
          </a:p>
          <a:p>
            <a:endParaRPr lang="en-US" dirty="0"/>
          </a:p>
        </p:txBody>
      </p:sp>
      <p:sp>
        <p:nvSpPr>
          <p:cNvPr id="4" name="Slide Number Placeholder 3"/>
          <p:cNvSpPr>
            <a:spLocks noGrp="1"/>
          </p:cNvSpPr>
          <p:nvPr>
            <p:ph type="sldNum" sz="quarter" idx="10"/>
          </p:nvPr>
        </p:nvSpPr>
        <p:spPr/>
        <p:txBody>
          <a:bodyPr/>
          <a:lstStyle/>
          <a:p>
            <a:fld id="{71BC5CCE-4446-C34E-9290-1694DAC77EEF}" type="slidenum">
              <a:rPr lang="en-US" smtClean="0"/>
              <a:t>32</a:t>
            </a:fld>
            <a:endParaRPr lang="en-US"/>
          </a:p>
        </p:txBody>
      </p:sp>
    </p:spTree>
    <p:extLst>
      <p:ext uri="{BB962C8B-B14F-4D97-AF65-F5344CB8AC3E}">
        <p14:creationId xmlns:p14="http://schemas.microsoft.com/office/powerpoint/2010/main" val="38423607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1BC5CCE-4446-C34E-9290-1694DAC77EEF}" type="slidenum">
              <a:rPr lang="en-US" smtClean="0"/>
              <a:t>11</a:t>
            </a:fld>
            <a:endParaRPr lang="en-US"/>
          </a:p>
        </p:txBody>
      </p:sp>
    </p:spTree>
    <p:extLst>
      <p:ext uri="{BB962C8B-B14F-4D97-AF65-F5344CB8AC3E}">
        <p14:creationId xmlns:p14="http://schemas.microsoft.com/office/powerpoint/2010/main" val="30252002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200" kern="1200" dirty="0" smtClean="0">
                <a:solidFill>
                  <a:schemeClr val="tx1"/>
                </a:solidFill>
                <a:latin typeface="+mn-lt"/>
                <a:ea typeface="+mn-ea"/>
                <a:cs typeface="+mn-cs"/>
              </a:rPr>
              <a:t>this</a:t>
            </a:r>
            <a:r>
              <a:rPr lang="en-US" sz="1200" kern="1200" baseline="0" dirty="0" smtClean="0">
                <a:solidFill>
                  <a:schemeClr val="tx1"/>
                </a:solidFill>
                <a:latin typeface="+mn-lt"/>
                <a:ea typeface="+mn-ea"/>
                <a:cs typeface="+mn-cs"/>
              </a:rPr>
              <a:t> figure </a:t>
            </a:r>
            <a:r>
              <a:rPr lang="en-US" sz="1200" kern="1200" dirty="0" smtClean="0">
                <a:solidFill>
                  <a:schemeClr val="tx1"/>
                </a:solidFill>
                <a:latin typeface="+mn-lt"/>
                <a:ea typeface="+mn-ea"/>
                <a:cs typeface="+mn-cs"/>
              </a:rPr>
              <a:t>describes the pair-wise comparison between two criteria “More profit and the Productivity of equipment”, that the respondents assigned </a:t>
            </a:r>
            <a:endParaRPr lang="ar-JO" sz="1200" kern="1200" dirty="0" smtClean="0">
              <a:solidFill>
                <a:schemeClr val="tx1"/>
              </a:solidFill>
              <a:latin typeface="+mn-lt"/>
              <a:ea typeface="+mn-ea"/>
              <a:cs typeface="+mn-cs"/>
            </a:endParaRPr>
          </a:p>
          <a:p>
            <a:pPr algn="l"/>
            <a:r>
              <a:rPr lang="en-US" sz="1200" kern="1200" dirty="0" smtClean="0">
                <a:solidFill>
                  <a:schemeClr val="tx1"/>
                </a:solidFill>
                <a:latin typeface="+mn-lt"/>
                <a:ea typeface="+mn-ea"/>
                <a:cs typeface="+mn-cs"/>
              </a:rPr>
              <a:t>a rating 2 which indicated that more profit is twice important than productivity of the equipment with respect to the major goal .</a:t>
            </a:r>
          </a:p>
          <a:p>
            <a:pPr algn="l"/>
            <a:r>
              <a:rPr lang="en-US" sz="1200" kern="1200" dirty="0" smtClean="0">
                <a:solidFill>
                  <a:schemeClr val="tx1"/>
                </a:solidFill>
                <a:latin typeface="+mn-lt"/>
                <a:ea typeface="+mn-ea"/>
                <a:cs typeface="+mn-cs"/>
              </a:rPr>
              <a:t>The objective here is to find the errors and measuring the logical inconsistency of judgment. also missing judgments are considered to be inconsistency.</a:t>
            </a:r>
          </a:p>
          <a:p>
            <a:pPr algn="l"/>
            <a:r>
              <a:rPr lang="en-US" sz="1200" kern="1200" dirty="0" smtClean="0">
                <a:solidFill>
                  <a:schemeClr val="tx1"/>
                </a:solidFill>
                <a:latin typeface="+mn-lt"/>
                <a:ea typeface="+mn-ea"/>
                <a:cs typeface="+mn-cs"/>
              </a:rPr>
              <a:t>Consistency ratio has to be less than 0.1 to claim that the judgment is reasonable, otherwise consistency have to be reviewed</a:t>
            </a:r>
          </a:p>
          <a:p>
            <a:pPr algn="l"/>
            <a:r>
              <a:rPr lang="en-US" sz="1200" kern="1200" dirty="0" smtClean="0">
                <a:solidFill>
                  <a:schemeClr val="tx1"/>
                </a:solidFill>
                <a:latin typeface="+mn-lt"/>
                <a:ea typeface="+mn-ea"/>
                <a:cs typeface="+mn-cs"/>
              </a:rPr>
              <a:t>As</a:t>
            </a:r>
            <a:r>
              <a:rPr lang="en-US" sz="1200" kern="1200" baseline="0" dirty="0" smtClean="0">
                <a:solidFill>
                  <a:schemeClr val="tx1"/>
                </a:solidFill>
                <a:latin typeface="+mn-lt"/>
                <a:ea typeface="+mn-ea"/>
                <a:cs typeface="+mn-cs"/>
              </a:rPr>
              <a:t> we </a:t>
            </a:r>
            <a:r>
              <a:rPr lang="en-US" sz="1200" kern="1200" dirty="0" smtClean="0">
                <a:solidFill>
                  <a:schemeClr val="tx1"/>
                </a:solidFill>
                <a:latin typeface="+mn-lt"/>
                <a:ea typeface="+mn-ea"/>
                <a:cs typeface="+mn-cs"/>
              </a:rPr>
              <a:t>show here that the inconsistency for this respondent is 0.09 which is less than 0.1; therefore this respondent has a consistent judgment, and the results are acceptable</a:t>
            </a:r>
          </a:p>
          <a:p>
            <a:endParaRPr lang="en-US" dirty="0"/>
          </a:p>
        </p:txBody>
      </p:sp>
      <p:sp>
        <p:nvSpPr>
          <p:cNvPr id="4" name="Slide Number Placeholder 3"/>
          <p:cNvSpPr>
            <a:spLocks noGrp="1"/>
          </p:cNvSpPr>
          <p:nvPr>
            <p:ph type="sldNum" sz="quarter" idx="10"/>
          </p:nvPr>
        </p:nvSpPr>
        <p:spPr/>
        <p:txBody>
          <a:bodyPr/>
          <a:lstStyle/>
          <a:p>
            <a:fld id="{71BC5CCE-4446-C34E-9290-1694DAC77EEF}" type="slidenum">
              <a:rPr lang="en-US" smtClean="0"/>
              <a:t>33</a:t>
            </a:fld>
            <a:endParaRPr lang="en-US"/>
          </a:p>
        </p:txBody>
      </p:sp>
    </p:spTree>
    <p:extLst>
      <p:ext uri="{BB962C8B-B14F-4D97-AF65-F5344CB8AC3E}">
        <p14:creationId xmlns:p14="http://schemas.microsoft.com/office/powerpoint/2010/main" val="24016867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latin typeface="+mn-lt"/>
                <a:ea typeface="+mn-ea"/>
                <a:cs typeface="+mn-cs"/>
              </a:rPr>
              <a:t>This </a:t>
            </a:r>
            <a:r>
              <a:rPr lang="en-US" sz="1200" b="0" i="0" kern="1200" dirty="0" err="1" smtClean="0">
                <a:solidFill>
                  <a:schemeClr val="tx1"/>
                </a:solidFill>
                <a:latin typeface="+mn-lt"/>
                <a:ea typeface="+mn-ea"/>
                <a:cs typeface="+mn-cs"/>
              </a:rPr>
              <a:t>hererchy</a:t>
            </a:r>
            <a:r>
              <a:rPr lang="en-US" sz="1200" b="0" i="0" kern="1200" dirty="0" smtClean="0">
                <a:solidFill>
                  <a:schemeClr val="tx1"/>
                </a:solidFill>
                <a:latin typeface="+mn-lt"/>
                <a:ea typeface="+mn-ea"/>
                <a:cs typeface="+mn-cs"/>
              </a:rPr>
              <a:t> consist</a:t>
            </a:r>
            <a:r>
              <a:rPr lang="en-US" sz="1200" b="0" i="0" kern="1200" baseline="0" dirty="0" smtClean="0">
                <a:solidFill>
                  <a:schemeClr val="tx1"/>
                </a:solidFill>
                <a:latin typeface="+mn-lt"/>
                <a:ea typeface="+mn-ea"/>
                <a:cs typeface="+mn-cs"/>
              </a:rPr>
              <a:t> three level </a:t>
            </a:r>
            <a:r>
              <a:rPr lang="en-US" sz="1200" b="0" i="0" kern="1200" dirty="0" smtClean="0">
                <a:solidFill>
                  <a:schemeClr val="tx1"/>
                </a:solidFill>
                <a:latin typeface="+mn-lt"/>
                <a:ea typeface="+mn-ea"/>
                <a:cs typeface="+mn-cs"/>
              </a:rPr>
              <a:t>First</a:t>
            </a:r>
            <a:r>
              <a:rPr lang="en-US" sz="1200" b="0" i="0" kern="1200" baseline="0" dirty="0" smtClean="0">
                <a:solidFill>
                  <a:schemeClr val="tx1"/>
                </a:solidFill>
                <a:latin typeface="+mn-lt"/>
                <a:ea typeface="+mn-ea"/>
                <a:cs typeface="+mn-cs"/>
              </a:rPr>
              <a:t> </a:t>
            </a:r>
            <a:r>
              <a:rPr lang="en-US" sz="1200" b="0" i="0" kern="1200" baseline="0" dirty="0" smtClean="0">
                <a:solidFill>
                  <a:schemeClr val="tx1"/>
                </a:solidFill>
                <a:latin typeface="+mn-lt"/>
                <a:ea typeface="+mn-ea"/>
                <a:cs typeface="+mn-cs"/>
              </a:rPr>
              <a:t>level is the main objective </a:t>
            </a:r>
            <a:r>
              <a:rPr lang="en-US" sz="1200" b="0" i="0" kern="1200" dirty="0" smtClean="0">
                <a:solidFill>
                  <a:schemeClr val="tx1"/>
                </a:solidFill>
                <a:latin typeface="+mn-lt"/>
                <a:ea typeface="+mn-ea"/>
                <a:cs typeface="+mn-cs"/>
              </a:rPr>
              <a:t>which is selecting the best construction equipment for highway project</a:t>
            </a:r>
            <a:r>
              <a:rPr lang="ar-JO" sz="1200" b="0" i="0" kern="1200" dirty="0" smtClean="0">
                <a:solidFill>
                  <a:schemeClr val="tx1"/>
                </a:solidFill>
                <a:latin typeface="+mn-lt"/>
                <a:ea typeface="+mn-ea"/>
                <a:cs typeface="+mn-cs"/>
              </a:rPr>
              <a:t> </a:t>
            </a:r>
            <a:r>
              <a:rPr lang="en-US" sz="1200" b="0" i="0" kern="1200" dirty="0" smtClean="0">
                <a:solidFill>
                  <a:schemeClr val="tx1"/>
                </a:solidFill>
                <a:latin typeface="+mn-lt"/>
                <a:ea typeface="+mn-ea"/>
                <a:cs typeface="+mn-cs"/>
              </a:rPr>
              <a:t>the hierarchy </a:t>
            </a:r>
            <a:endParaRPr lang="ar-JO" dirty="0" smtClean="0"/>
          </a:p>
          <a:p>
            <a:pPr algn="l"/>
            <a:r>
              <a:rPr lang="en-US" dirty="0" smtClean="0"/>
              <a:t>The second</a:t>
            </a:r>
            <a:r>
              <a:rPr lang="en-US" baseline="0" dirty="0" smtClean="0"/>
              <a:t> level is criteria</a:t>
            </a:r>
            <a:endParaRPr lang="ar-JO" dirty="0" smtClean="0"/>
          </a:p>
          <a:p>
            <a:endParaRPr lang="en-US" dirty="0"/>
          </a:p>
        </p:txBody>
      </p:sp>
      <p:sp>
        <p:nvSpPr>
          <p:cNvPr id="4" name="Slide Number Placeholder 3"/>
          <p:cNvSpPr>
            <a:spLocks noGrp="1"/>
          </p:cNvSpPr>
          <p:nvPr>
            <p:ph type="sldNum" sz="quarter" idx="10"/>
          </p:nvPr>
        </p:nvSpPr>
        <p:spPr/>
        <p:txBody>
          <a:bodyPr/>
          <a:lstStyle/>
          <a:p>
            <a:fld id="{71BC5CCE-4446-C34E-9290-1694DAC77EEF}" type="slidenum">
              <a:rPr lang="en-US" smtClean="0"/>
              <a:t>34</a:t>
            </a:fld>
            <a:endParaRPr lang="en-US"/>
          </a:p>
        </p:txBody>
      </p:sp>
    </p:spTree>
    <p:extLst>
      <p:ext uri="{BB962C8B-B14F-4D97-AF65-F5344CB8AC3E}">
        <p14:creationId xmlns:p14="http://schemas.microsoft.com/office/powerpoint/2010/main" val="34098634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aseline="0" dirty="0" smtClean="0"/>
              <a:t>and the last level are alternatives</a:t>
            </a:r>
            <a:endParaRPr lang="ar-JO" dirty="0"/>
          </a:p>
        </p:txBody>
      </p:sp>
      <p:sp>
        <p:nvSpPr>
          <p:cNvPr id="4" name="Slide Number Placeholder 3"/>
          <p:cNvSpPr>
            <a:spLocks noGrp="1"/>
          </p:cNvSpPr>
          <p:nvPr>
            <p:ph type="sldNum" sz="quarter" idx="10"/>
          </p:nvPr>
        </p:nvSpPr>
        <p:spPr/>
        <p:txBody>
          <a:bodyPr/>
          <a:lstStyle/>
          <a:p>
            <a:fld id="{71BC5CCE-4446-C34E-9290-1694DAC77EEF}" type="slidenum">
              <a:rPr lang="en-US" smtClean="0"/>
              <a:t>35</a:t>
            </a:fld>
            <a:endParaRPr lang="en-US"/>
          </a:p>
        </p:txBody>
      </p:sp>
    </p:spTree>
    <p:extLst>
      <p:ext uri="{BB962C8B-B14F-4D97-AF65-F5344CB8AC3E}">
        <p14:creationId xmlns:p14="http://schemas.microsoft.com/office/powerpoint/2010/main" val="265904622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After </a:t>
            </a:r>
            <a:r>
              <a:rPr lang="en-US" sz="1200" kern="1200" dirty="0" smtClean="0">
                <a:solidFill>
                  <a:schemeClr val="tx1"/>
                </a:solidFill>
                <a:latin typeface="+mn-lt"/>
                <a:ea typeface="+mn-ea"/>
                <a:cs typeface="+mn-cs"/>
              </a:rPr>
              <a:t>completing the pair-wise comparisons, the relative weights for the criteria is determined, then the relative priorities for each criterion is identified and the results were synthesized in order to come up with the overall priority. This table shows the rank and the priorities of each </a:t>
            </a:r>
            <a:r>
              <a:rPr lang="en-US" sz="1200" kern="1200" dirty="0" smtClean="0">
                <a:solidFill>
                  <a:schemeClr val="tx1"/>
                </a:solidFill>
                <a:latin typeface="+mn-lt"/>
                <a:ea typeface="+mn-ea"/>
                <a:cs typeface="+mn-cs"/>
              </a:rPr>
              <a:t>criterion </a:t>
            </a:r>
            <a:r>
              <a:rPr lang="en-US" sz="1200" kern="1200" dirty="0" smtClean="0">
                <a:solidFill>
                  <a:schemeClr val="tx1"/>
                </a:solidFill>
                <a:latin typeface="+mn-lt"/>
                <a:ea typeface="+mn-ea"/>
                <a:cs typeface="+mn-cs"/>
              </a:rPr>
              <a:t>from one expert to the questionnaire </a:t>
            </a:r>
            <a:r>
              <a:rPr lang="en-US" sz="1200" kern="1200" dirty="0" smtClean="0">
                <a:solidFill>
                  <a:schemeClr val="tx1"/>
                </a:solidFill>
                <a:latin typeface="+mn-lt"/>
                <a:ea typeface="+mn-ea"/>
                <a:cs typeface="+mn-cs"/>
              </a:rPr>
              <a:t>using </a:t>
            </a:r>
            <a:r>
              <a:rPr lang="en-US" sz="1200" kern="1200" dirty="0" smtClean="0">
                <a:solidFill>
                  <a:schemeClr val="tx1"/>
                </a:solidFill>
                <a:latin typeface="+mn-lt"/>
                <a:ea typeface="+mn-ea"/>
                <a:cs typeface="+mn-cs"/>
              </a:rPr>
              <a:t>the expert choice software. It is obvious that the most important five criteria considered for the selection of the construction contractors in descending order are: “Safety”, “Labor availability”, “Repair costs for equipment”, “Ease of maintenance” and “Standard specification for equipment”. </a:t>
            </a:r>
          </a:p>
          <a:p>
            <a:pPr algn="l"/>
            <a:endParaRPr lang="ar-JO" dirty="0" smtClean="0"/>
          </a:p>
          <a:p>
            <a:endParaRPr lang="en-US" dirty="0"/>
          </a:p>
        </p:txBody>
      </p:sp>
      <p:sp>
        <p:nvSpPr>
          <p:cNvPr id="4" name="Slide Number Placeholder 3"/>
          <p:cNvSpPr>
            <a:spLocks noGrp="1"/>
          </p:cNvSpPr>
          <p:nvPr>
            <p:ph type="sldNum" sz="quarter" idx="10"/>
          </p:nvPr>
        </p:nvSpPr>
        <p:spPr/>
        <p:txBody>
          <a:bodyPr/>
          <a:lstStyle/>
          <a:p>
            <a:fld id="{71BC5CCE-4446-C34E-9290-1694DAC77EEF}" type="slidenum">
              <a:rPr lang="en-US" smtClean="0"/>
              <a:t>36</a:t>
            </a:fld>
            <a:endParaRPr lang="en-US"/>
          </a:p>
        </p:txBody>
      </p:sp>
    </p:spTree>
    <p:extLst>
      <p:ext uri="{BB962C8B-B14F-4D97-AF65-F5344CB8AC3E}">
        <p14:creationId xmlns:p14="http://schemas.microsoft.com/office/powerpoint/2010/main" val="355442113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71BC5CCE-4446-C34E-9290-1694DAC77EEF}" type="slidenum">
              <a:rPr lang="en-US" smtClean="0"/>
              <a:t>42</a:t>
            </a:fld>
            <a:endParaRPr lang="en-US"/>
          </a:p>
        </p:txBody>
      </p:sp>
    </p:spTree>
    <p:extLst>
      <p:ext uri="{BB962C8B-B14F-4D97-AF65-F5344CB8AC3E}">
        <p14:creationId xmlns:p14="http://schemas.microsoft.com/office/powerpoint/2010/main" val="15360668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a:t>
            </a:r>
            <a:r>
              <a:rPr lang="en-US" baseline="0" dirty="0" smtClean="0"/>
              <a:t> used Microsoft excel in order to analyze data that are related to:</a:t>
            </a:r>
          </a:p>
          <a:p>
            <a:r>
              <a:rPr lang="en-US" baseline="0" dirty="0" smtClean="0"/>
              <a:t>Questionnaire and it’s respondent’s characteristics also to analyze responds for chosen equipment and it’s low productivity causes and finally we use it in criteria for equipment selection analysis.</a:t>
            </a:r>
            <a:endParaRPr lang="en-US" dirty="0"/>
          </a:p>
        </p:txBody>
      </p:sp>
      <p:sp>
        <p:nvSpPr>
          <p:cNvPr id="4" name="Slide Number Placeholder 3"/>
          <p:cNvSpPr>
            <a:spLocks noGrp="1"/>
          </p:cNvSpPr>
          <p:nvPr>
            <p:ph type="sldNum" sz="quarter" idx="10"/>
          </p:nvPr>
        </p:nvSpPr>
        <p:spPr/>
        <p:txBody>
          <a:bodyPr/>
          <a:lstStyle/>
          <a:p>
            <a:fld id="{71BC5CCE-4446-C34E-9290-1694DAC77EEF}" type="slidenum">
              <a:rPr lang="en-US" smtClean="0"/>
              <a:t>15</a:t>
            </a:fld>
            <a:endParaRPr lang="en-US"/>
          </a:p>
        </p:txBody>
      </p:sp>
    </p:spTree>
    <p:extLst>
      <p:ext uri="{BB962C8B-B14F-4D97-AF65-F5344CB8AC3E}">
        <p14:creationId xmlns:p14="http://schemas.microsoft.com/office/powerpoint/2010/main" val="10848673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distribute</a:t>
            </a:r>
            <a:r>
              <a:rPr lang="en-US" baseline="0" dirty="0" smtClean="0"/>
              <a:t> 46 questionnaire but we got 35 response</a:t>
            </a:r>
            <a:endParaRPr lang="en-US" dirty="0" smtClean="0"/>
          </a:p>
          <a:p>
            <a:r>
              <a:rPr lang="en-US" dirty="0" smtClean="0"/>
              <a:t>We</a:t>
            </a:r>
            <a:r>
              <a:rPr lang="en-US" baseline="0" dirty="0" smtClean="0"/>
              <a:t> started in distributing the questionnaire in 19 January of this year, and we finish distribution in 30th of march, </a:t>
            </a:r>
          </a:p>
          <a:p>
            <a:endParaRPr lang="en-US" baseline="0" dirty="0" smtClean="0"/>
          </a:p>
          <a:p>
            <a:r>
              <a:rPr lang="en-US" baseline="0" dirty="0" smtClean="0"/>
              <a:t>Before we started the distribution process , a pilot test was made </a:t>
            </a:r>
            <a:r>
              <a:rPr lang="en-US" sz="1200" kern="1200" dirty="0" smtClean="0">
                <a:solidFill>
                  <a:schemeClr val="tx1"/>
                </a:solidFill>
                <a:effectLst/>
                <a:latin typeface="+mn-lt"/>
                <a:ea typeface="+mn-ea"/>
                <a:cs typeface="+mn-cs"/>
              </a:rPr>
              <a:t>for insuring that the other contractors will understand the information listed in the questionnaire, and if there are any comments to be taken into consideration.</a:t>
            </a:r>
            <a:r>
              <a:rPr lang="en-US" dirty="0" smtClean="0">
                <a:effectLst/>
              </a:rPr>
              <a:t> </a:t>
            </a:r>
          </a:p>
          <a:p>
            <a:endParaRPr lang="en-US" baseline="0" dirty="0" smtClean="0"/>
          </a:p>
          <a:p>
            <a:r>
              <a:rPr lang="en-US" dirty="0" smtClean="0"/>
              <a:t>Questionnaires</a:t>
            </a:r>
            <a:r>
              <a:rPr lang="en-US" baseline="0" dirty="0" smtClean="0"/>
              <a:t> were distributed for different highway contracting companies in Nablus &amp; Ramallah.</a:t>
            </a:r>
          </a:p>
          <a:p>
            <a:r>
              <a:rPr lang="en-US" baseline="0" dirty="0" smtClean="0"/>
              <a:t>It was done using interviews, also we made an online questionnaire using Google forms.</a:t>
            </a:r>
          </a:p>
          <a:p>
            <a:endParaRPr lang="en-US" baseline="0" dirty="0" smtClean="0"/>
          </a:p>
          <a:p>
            <a:r>
              <a:rPr lang="en-US" baseline="0" dirty="0" smtClean="0"/>
              <a:t>We faced many difficulties in distribution process: </a:t>
            </a:r>
          </a:p>
          <a:p>
            <a:r>
              <a:rPr lang="en-US" baseline="0" dirty="0" smtClean="0"/>
              <a:t>1- some of contractors does not give us any help and they refused to fill the questionnaire</a:t>
            </a:r>
          </a:p>
          <a:p>
            <a:r>
              <a:rPr lang="en-US" baseline="0" dirty="0" smtClean="0"/>
              <a:t>2- also, it was hard to reach some contracting companies since they don</a:t>
            </a:r>
            <a:r>
              <a:rPr lang="fr-FR" baseline="0" dirty="0" smtClean="0"/>
              <a:t>’</a:t>
            </a:r>
            <a:r>
              <a:rPr lang="en-US" baseline="0" dirty="0" smtClean="0"/>
              <a:t>t have a website or any contact information to contact them or to know where they are.</a:t>
            </a:r>
          </a:p>
        </p:txBody>
      </p:sp>
      <p:sp>
        <p:nvSpPr>
          <p:cNvPr id="4" name="Slide Number Placeholder 3"/>
          <p:cNvSpPr>
            <a:spLocks noGrp="1"/>
          </p:cNvSpPr>
          <p:nvPr>
            <p:ph type="sldNum" sz="quarter" idx="10"/>
          </p:nvPr>
        </p:nvSpPr>
        <p:spPr/>
        <p:txBody>
          <a:bodyPr/>
          <a:lstStyle/>
          <a:p>
            <a:fld id="{71BC5CCE-4446-C34E-9290-1694DAC77EEF}" type="slidenum">
              <a:rPr lang="en-US" smtClean="0"/>
              <a:t>16</a:t>
            </a:fld>
            <a:endParaRPr lang="en-US"/>
          </a:p>
        </p:txBody>
      </p:sp>
    </p:spTree>
    <p:extLst>
      <p:ext uri="{BB962C8B-B14F-4D97-AF65-F5344CB8AC3E}">
        <p14:creationId xmlns:p14="http://schemas.microsoft.com/office/powerpoint/2010/main" val="37012420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the contractors</a:t>
            </a:r>
            <a:r>
              <a:rPr lang="en-US" baseline="0" dirty="0" smtClean="0"/>
              <a:t> that we distributed the questionnaire for, results shows that majority of them were have companies with an experience in work of 10 to 20 years in highway projects work.</a:t>
            </a:r>
          </a:p>
          <a:p>
            <a:r>
              <a:rPr lang="en-US" baseline="0" dirty="0" smtClean="0"/>
              <a:t>And that helped us in taking a rational and logical results.</a:t>
            </a:r>
          </a:p>
          <a:p>
            <a:r>
              <a:rPr lang="en-US" baseline="0" dirty="0" smtClean="0"/>
              <a:t>Few of them were with more than 20 years of experience and that helped us more.</a:t>
            </a:r>
            <a:endParaRPr lang="en-US" dirty="0"/>
          </a:p>
        </p:txBody>
      </p:sp>
      <p:sp>
        <p:nvSpPr>
          <p:cNvPr id="4" name="Slide Number Placeholder 3"/>
          <p:cNvSpPr>
            <a:spLocks noGrp="1"/>
          </p:cNvSpPr>
          <p:nvPr>
            <p:ph type="sldNum" sz="quarter" idx="10"/>
          </p:nvPr>
        </p:nvSpPr>
        <p:spPr/>
        <p:txBody>
          <a:bodyPr/>
          <a:lstStyle/>
          <a:p>
            <a:fld id="{71BC5CCE-4446-C34E-9290-1694DAC77EEF}" type="slidenum">
              <a:rPr lang="en-US" smtClean="0"/>
              <a:t>17</a:t>
            </a:fld>
            <a:endParaRPr lang="en-US"/>
          </a:p>
        </p:txBody>
      </p:sp>
    </p:spTree>
    <p:extLst>
      <p:ext uri="{BB962C8B-B14F-4D97-AF65-F5344CB8AC3E}">
        <p14:creationId xmlns:p14="http://schemas.microsoft.com/office/powerpoint/2010/main" val="12405616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According to the Palestinian Contractor Union as shown in the figure</a:t>
            </a:r>
          </a:p>
          <a:p>
            <a:r>
              <a:rPr lang="en-US" sz="1200" kern="1200" dirty="0" smtClean="0">
                <a:solidFill>
                  <a:schemeClr val="tx1"/>
                </a:solidFill>
                <a:effectLst/>
                <a:latin typeface="+mn-lt"/>
                <a:ea typeface="+mn-ea"/>
                <a:cs typeface="+mn-cs"/>
              </a:rPr>
              <a:t>about 46% of the respondents 16 contractors out of 35 classified first class, 20% of the respondents which is equal</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7 contractors out of 35</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classified second class, 20% of the respondents 7 contractors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out of 35 contractors classified third class, 11% of the respondents 4 contractors out of 35 classified fourth class, and only 3% of the respondents (1 contractor out of 35 classified fifth class.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It's obvious that the largest percentage of respondents’ classification was first class, and a very small percentage of 3% of respondents are classified fifth class, and this make the data more reliable.</a:t>
            </a:r>
          </a:p>
          <a:p>
            <a:endParaRPr lang="en-US" dirty="0"/>
          </a:p>
        </p:txBody>
      </p:sp>
      <p:sp>
        <p:nvSpPr>
          <p:cNvPr id="4" name="Slide Number Placeholder 3"/>
          <p:cNvSpPr>
            <a:spLocks noGrp="1"/>
          </p:cNvSpPr>
          <p:nvPr>
            <p:ph type="sldNum" sz="quarter" idx="10"/>
          </p:nvPr>
        </p:nvSpPr>
        <p:spPr/>
        <p:txBody>
          <a:bodyPr/>
          <a:lstStyle/>
          <a:p>
            <a:fld id="{71BC5CCE-4446-C34E-9290-1694DAC77EEF}" type="slidenum">
              <a:rPr lang="en-US" smtClean="0"/>
              <a:t>18</a:t>
            </a:fld>
            <a:endParaRPr lang="en-US"/>
          </a:p>
        </p:txBody>
      </p:sp>
    </p:spTree>
    <p:extLst>
      <p:ext uri="{BB962C8B-B14F-4D97-AF65-F5344CB8AC3E}">
        <p14:creationId xmlns:p14="http://schemas.microsoft.com/office/powerpoint/2010/main" val="916419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kern="1200" dirty="0" smtClean="0">
                <a:solidFill>
                  <a:schemeClr val="tx1"/>
                </a:solidFill>
                <a:effectLst/>
                <a:latin typeface="+mn-lt"/>
                <a:ea typeface="+mn-ea"/>
                <a:cs typeface="+mn-cs"/>
              </a:rPr>
              <a:t>This section of questionnaire includes an important question that indicates the contracting companies' decision for selection equipment in projects; whether it is buying, short-term renting or long-term renting.</a:t>
            </a:r>
          </a:p>
          <a:p>
            <a:r>
              <a:rPr lang="en-US" sz="1400" kern="1200" dirty="0" smtClean="0">
                <a:solidFill>
                  <a:schemeClr val="tx1"/>
                </a:solidFill>
                <a:effectLst/>
                <a:latin typeface="+mn-lt"/>
                <a:ea typeface="+mn-ea"/>
                <a:cs typeface="+mn-cs"/>
              </a:rPr>
              <a:t>Also, includes evaluation of reasons for renting equipment in the contractors’ point of view. </a:t>
            </a:r>
          </a:p>
          <a:p>
            <a:endParaRPr lang="en-US" sz="1400" dirty="0" smtClean="0"/>
          </a:p>
          <a:p>
            <a:r>
              <a:rPr lang="en-US" sz="1400" dirty="0" smtClean="0"/>
              <a:t>43%</a:t>
            </a:r>
            <a:r>
              <a:rPr lang="en-US" sz="1400" baseline="0" dirty="0" smtClean="0"/>
              <a:t> of the contractors preferred to purchase their equipment, the rest prefer renting them for short period, no one goes with renting for long period.</a:t>
            </a:r>
            <a:endParaRPr lang="en-US" sz="1400" dirty="0"/>
          </a:p>
        </p:txBody>
      </p:sp>
      <p:sp>
        <p:nvSpPr>
          <p:cNvPr id="4" name="Slide Number Placeholder 3"/>
          <p:cNvSpPr>
            <a:spLocks noGrp="1"/>
          </p:cNvSpPr>
          <p:nvPr>
            <p:ph type="sldNum" sz="quarter" idx="10"/>
          </p:nvPr>
        </p:nvSpPr>
        <p:spPr/>
        <p:txBody>
          <a:bodyPr/>
          <a:lstStyle/>
          <a:p>
            <a:fld id="{71BC5CCE-4446-C34E-9290-1694DAC77EEF}" type="slidenum">
              <a:rPr lang="en-US" smtClean="0"/>
              <a:t>19</a:t>
            </a:fld>
            <a:endParaRPr lang="en-US"/>
          </a:p>
        </p:txBody>
      </p:sp>
    </p:spTree>
    <p:extLst>
      <p:ext uri="{BB962C8B-B14F-4D97-AF65-F5344CB8AC3E}">
        <p14:creationId xmlns:p14="http://schemas.microsoft.com/office/powerpoint/2010/main" val="4237715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a:t>
            </a:r>
            <a:r>
              <a:rPr lang="en-US" baseline="0" dirty="0" smtClean="0"/>
              <a:t>the c</a:t>
            </a:r>
            <a:r>
              <a:rPr lang="en-US" dirty="0" smtClean="0"/>
              <a:t>ontractors who preferred</a:t>
            </a:r>
            <a:r>
              <a:rPr lang="en-US" baseline="0" dirty="0" smtClean="0"/>
              <a:t> to rent equipment, their main reasons of renting were as follow with a weight for each reason.</a:t>
            </a:r>
          </a:p>
          <a:p>
            <a:r>
              <a:rPr lang="en-US" baseline="0" dirty="0" smtClean="0"/>
              <a:t>No need for the equipment for long time with weight of 95%</a:t>
            </a:r>
            <a:br>
              <a:rPr lang="en-US" baseline="0" dirty="0" smtClean="0"/>
            </a:br>
            <a:r>
              <a:rPr lang="en-US" baseline="0" dirty="0" smtClean="0"/>
              <a:t>Price of equipment with weight of 88% </a:t>
            </a:r>
          </a:p>
          <a:p>
            <a:r>
              <a:rPr lang="en-US" baseline="0" dirty="0" smtClean="0"/>
              <a:t>.</a:t>
            </a:r>
          </a:p>
          <a:p>
            <a:r>
              <a:rPr lang="en-US" baseline="0" dirty="0" smtClean="0"/>
              <a:t>.</a:t>
            </a:r>
          </a:p>
          <a:p>
            <a:r>
              <a:rPr lang="en-US" baseline="0" dirty="0" smtClean="0"/>
              <a:t>.</a:t>
            </a:r>
          </a:p>
          <a:p>
            <a:r>
              <a:rPr lang="en-US" baseline="0" dirty="0" smtClean="0"/>
              <a:t>.</a:t>
            </a:r>
          </a:p>
          <a:p>
            <a:endParaRPr lang="en-US" baseline="0" dirty="0" smtClean="0"/>
          </a:p>
        </p:txBody>
      </p:sp>
      <p:sp>
        <p:nvSpPr>
          <p:cNvPr id="4" name="Slide Number Placeholder 3"/>
          <p:cNvSpPr>
            <a:spLocks noGrp="1"/>
          </p:cNvSpPr>
          <p:nvPr>
            <p:ph type="sldNum" sz="quarter" idx="10"/>
          </p:nvPr>
        </p:nvSpPr>
        <p:spPr/>
        <p:txBody>
          <a:bodyPr/>
          <a:lstStyle/>
          <a:p>
            <a:fld id="{71BC5CCE-4446-C34E-9290-1694DAC77EEF}" type="slidenum">
              <a:rPr lang="en-US" smtClean="0"/>
              <a:t>20</a:t>
            </a:fld>
            <a:endParaRPr lang="en-US"/>
          </a:p>
        </p:txBody>
      </p:sp>
    </p:spTree>
    <p:extLst>
      <p:ext uri="{BB962C8B-B14F-4D97-AF65-F5344CB8AC3E}">
        <p14:creationId xmlns:p14="http://schemas.microsoft.com/office/powerpoint/2010/main" val="15487614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Contracting companies were requested to rate the degree of importance of reasons that decrease the equipment productivity.</a:t>
            </a:r>
          </a:p>
          <a:p>
            <a:r>
              <a:rPr lang="en-US" dirty="0" smtClean="0"/>
              <a:t>The</a:t>
            </a:r>
            <a:r>
              <a:rPr lang="en-US" baseline="0" dirty="0" smtClean="0"/>
              <a:t> rank of causes shows in figure with a weigh for each cause.</a:t>
            </a:r>
            <a:endParaRPr lang="en-US" dirty="0"/>
          </a:p>
        </p:txBody>
      </p:sp>
      <p:sp>
        <p:nvSpPr>
          <p:cNvPr id="4" name="Slide Number Placeholder 3"/>
          <p:cNvSpPr>
            <a:spLocks noGrp="1"/>
          </p:cNvSpPr>
          <p:nvPr>
            <p:ph type="sldNum" sz="quarter" idx="10"/>
          </p:nvPr>
        </p:nvSpPr>
        <p:spPr/>
        <p:txBody>
          <a:bodyPr/>
          <a:lstStyle/>
          <a:p>
            <a:fld id="{71BC5CCE-4446-C34E-9290-1694DAC77EEF}" type="slidenum">
              <a:rPr lang="en-US" smtClean="0"/>
              <a:t>21</a:t>
            </a:fld>
            <a:endParaRPr lang="en-US"/>
          </a:p>
        </p:txBody>
      </p:sp>
    </p:spTree>
    <p:extLst>
      <p:ext uri="{BB962C8B-B14F-4D97-AF65-F5344CB8AC3E}">
        <p14:creationId xmlns:p14="http://schemas.microsoft.com/office/powerpoint/2010/main" val="17127708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3186953" y="268288"/>
            <a:ext cx="5669280" cy="39003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268940" y="268288"/>
            <a:ext cx="182880" cy="38868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3200400" y="4208929"/>
            <a:ext cx="5458968" cy="1048684"/>
          </a:xfrm>
        </p:spPr>
        <p:txBody>
          <a:bodyPr vert="horz" lIns="91440" tIns="45720" rIns="91440" bIns="45720" rtlCol="0" anchor="b" anchorCtr="0">
            <a:normAutofit/>
          </a:bodyPr>
          <a:lstStyle>
            <a:lvl1pPr algn="l" defTabSz="914400" rtl="0" eaLnBrk="1" latinLnBrk="0" hangingPunct="1">
              <a:spcBef>
                <a:spcPct val="0"/>
              </a:spcBef>
              <a:buNone/>
              <a:defRPr sz="4600" kern="1200">
                <a:solidFill>
                  <a:schemeClr val="accent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3200400" y="5257800"/>
            <a:ext cx="5458968" cy="621792"/>
          </a:xfrm>
        </p:spPr>
        <p:txBody>
          <a:bodyPr vert="horz" lIns="91440" tIns="45720" rIns="91440" bIns="45720" rtlCol="0">
            <a:normAutofit/>
          </a:bodyPr>
          <a:lstStyle>
            <a:lvl1pPr marL="0" indent="0" algn="l" defTabSz="914400" rtl="0" eaLnBrk="1" latinLnBrk="0" hangingPunct="1">
              <a:spcBef>
                <a:spcPts val="0"/>
              </a:spcBef>
              <a:buClr>
                <a:schemeClr val="accent1"/>
              </a:buClr>
              <a:buSzPct val="100000"/>
              <a:buFont typeface="Wingdings 2" pitchFamily="18" charset="2"/>
              <a:buNone/>
              <a:defRPr sz="1600" kern="1200">
                <a:solidFill>
                  <a:schemeClr val="tx2"/>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3276600" y="390525"/>
            <a:ext cx="5504688" cy="365125"/>
          </a:xfrm>
        </p:spPr>
        <p:txBody>
          <a:bodyPr vert="horz" lIns="91440" tIns="45720" rIns="91440" bIns="45720" rtlCol="0" anchor="ctr"/>
          <a:lstStyle>
            <a:lvl1pPr marL="0" algn="r" defTabSz="914400" rtl="0" eaLnBrk="1" latinLnBrk="0" hangingPunct="1">
              <a:defRPr sz="2200" b="0" kern="1200" baseline="0">
                <a:solidFill>
                  <a:schemeClr val="bg1"/>
                </a:solidFill>
                <a:latin typeface="+mn-lt"/>
                <a:ea typeface="+mn-ea"/>
                <a:cs typeface="+mn-cs"/>
              </a:defRPr>
            </a:lvl1pPr>
          </a:lstStyle>
          <a:p>
            <a:fld id="{65CC1201-FB28-DA4A-AD28-6349A6EF405B}" type="datetimeFigureOut">
              <a:rPr lang="en-US" smtClean="0"/>
              <a:t>5/15/14</a:t>
            </a:fld>
            <a:endParaRPr lang="en-US"/>
          </a:p>
        </p:txBody>
      </p:sp>
      <p:sp>
        <p:nvSpPr>
          <p:cNvPr id="5" name="Footer Placeholder 4"/>
          <p:cNvSpPr>
            <a:spLocks noGrp="1"/>
          </p:cNvSpPr>
          <p:nvPr>
            <p:ph type="ftr" sz="quarter" idx="11"/>
          </p:nvPr>
        </p:nvSpPr>
        <p:spPr>
          <a:xfrm>
            <a:off x="3218688" y="6356350"/>
            <a:ext cx="4736592" cy="365125"/>
          </a:xfrm>
        </p:spPr>
        <p:txBody>
          <a:bodyPr vert="horz" lIns="91440" tIns="45720" rIns="91440" bIns="45720" rtlCol="0" anchor="ctr"/>
          <a:lstStyle>
            <a:lvl1pPr marL="0" algn="l" defTabSz="914400" rtl="0" eaLnBrk="1" latinLnBrk="0" hangingPunct="1">
              <a:defRPr sz="1100" b="1" kern="1200">
                <a:solidFill>
                  <a:schemeClr val="tx2">
                    <a:lumMod val="60000"/>
                    <a:lumOff val="40000"/>
                  </a:schemeClr>
                </a:solidFill>
                <a:latin typeface="+mn-lt"/>
                <a:ea typeface="+mn-ea"/>
                <a:cs typeface="+mn-cs"/>
              </a:defRPr>
            </a:lvl1pPr>
          </a:lstStyle>
          <a:p>
            <a:endParaRPr lang="en-US"/>
          </a:p>
        </p:txBody>
      </p:sp>
      <p:sp>
        <p:nvSpPr>
          <p:cNvPr id="6" name="Slide Number Placeholder 5"/>
          <p:cNvSpPr>
            <a:spLocks noGrp="1"/>
          </p:cNvSpPr>
          <p:nvPr>
            <p:ph type="sldNum" sz="quarter" idx="12"/>
          </p:nvPr>
        </p:nvSpPr>
        <p:spPr>
          <a:xfrm>
            <a:off x="8256494" y="6356350"/>
            <a:ext cx="685800" cy="365125"/>
          </a:xfrm>
        </p:spPr>
        <p:txBody>
          <a:bodyPr vert="horz" lIns="91440" tIns="45720" rIns="91440" bIns="45720" rtlCol="0" anchor="ctr"/>
          <a:lstStyle>
            <a:lvl1pPr marL="0" algn="r" defTabSz="914400" rtl="0" eaLnBrk="1" latinLnBrk="0" hangingPunct="1">
              <a:defRPr sz="1100" b="1" kern="1200">
                <a:solidFill>
                  <a:schemeClr val="tx2">
                    <a:lumMod val="60000"/>
                    <a:lumOff val="40000"/>
                  </a:schemeClr>
                </a:solidFill>
                <a:latin typeface="+mn-lt"/>
                <a:ea typeface="+mn-ea"/>
                <a:cs typeface="+mn-cs"/>
              </a:defRPr>
            </a:lvl1pPr>
          </a:lstStyle>
          <a:p>
            <a:fld id="{444227C5-180A-354E-A210-E37CF0EE775B}"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282440" y="2214562"/>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65CC1201-FB28-DA4A-AD28-6349A6EF405B}" type="datetimeFigureOut">
              <a:rPr lang="en-US" smtClean="0"/>
              <a:t>5/15/14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4227C5-180A-354E-A210-E37CF0EE775B}" type="slidenum">
              <a:rPr lang="en-US" smtClean="0"/>
              <a:t>‹#›</a:t>
            </a:fld>
            <a:endParaRPr lang="en-US"/>
          </a:p>
        </p:txBody>
      </p:sp>
      <p:sp>
        <p:nvSpPr>
          <p:cNvPr id="9" name="Content Placeholder 2"/>
          <p:cNvSpPr>
            <a:spLocks noGrp="1"/>
          </p:cNvSpPr>
          <p:nvPr>
            <p:ph sz="half" idx="13"/>
          </p:nvPr>
        </p:nvSpPr>
        <p:spPr>
          <a:xfrm>
            <a:off x="4282440" y="4224973"/>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0" name="Content Placeholder 2"/>
          <p:cNvSpPr>
            <a:spLocks noGrp="1"/>
          </p:cNvSpPr>
          <p:nvPr>
            <p:ph sz="half" idx="14"/>
          </p:nvPr>
        </p:nvSpPr>
        <p:spPr>
          <a:xfrm>
            <a:off x="457200" y="2214563"/>
            <a:ext cx="356616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282440" y="2214562"/>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65CC1201-FB28-DA4A-AD28-6349A6EF405B}" type="datetimeFigureOut">
              <a:rPr lang="en-US" smtClean="0"/>
              <a:t>5/15/14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4227C5-180A-354E-A210-E37CF0EE775B}" type="slidenum">
              <a:rPr lang="en-US" smtClean="0"/>
              <a:t>‹#›</a:t>
            </a:fld>
            <a:endParaRPr lang="en-US"/>
          </a:p>
        </p:txBody>
      </p:sp>
      <p:sp>
        <p:nvSpPr>
          <p:cNvPr id="9" name="Content Placeholder 2"/>
          <p:cNvSpPr>
            <a:spLocks noGrp="1"/>
          </p:cNvSpPr>
          <p:nvPr>
            <p:ph sz="half" idx="13"/>
          </p:nvPr>
        </p:nvSpPr>
        <p:spPr>
          <a:xfrm>
            <a:off x="4282440" y="4224973"/>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1" name="Content Placeholder 2"/>
          <p:cNvSpPr>
            <a:spLocks noGrp="1"/>
          </p:cNvSpPr>
          <p:nvPr>
            <p:ph sz="half" idx="14"/>
          </p:nvPr>
        </p:nvSpPr>
        <p:spPr>
          <a:xfrm>
            <a:off x="457200" y="2214562"/>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2" name="Content Placeholder 2"/>
          <p:cNvSpPr>
            <a:spLocks noGrp="1"/>
          </p:cNvSpPr>
          <p:nvPr>
            <p:ph sz="half" idx="15"/>
          </p:nvPr>
        </p:nvSpPr>
        <p:spPr>
          <a:xfrm>
            <a:off x="457200" y="4224973"/>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Rectangle 5"/>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65CC1201-FB28-DA4A-AD28-6349A6EF405B}" type="datetimeFigureOut">
              <a:rPr lang="en-US" smtClean="0"/>
              <a:t>5/15/14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44227C5-180A-354E-A210-E37CF0EE775B}"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8148918" y="268288"/>
            <a:ext cx="718073"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65CC1201-FB28-DA4A-AD28-6349A6EF405B}" type="datetimeFigureOut">
              <a:rPr lang="en-US" smtClean="0"/>
              <a:t>5/15/14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44227C5-180A-354E-A210-E37CF0EE775B}"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8148918" y="268288"/>
            <a:ext cx="718073"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95082"/>
            <a:ext cx="3566160" cy="1035424"/>
          </a:xfrm>
        </p:spPr>
        <p:txBody>
          <a:bodyPr anchor="b"/>
          <a:lstStyle>
            <a:lvl1pPr algn="l">
              <a:defRPr sz="2800" b="0"/>
            </a:lvl1pPr>
          </a:lstStyle>
          <a:p>
            <a:r>
              <a:rPr lang="en-US" smtClean="0"/>
              <a:t>Click to edit Master title style</a:t>
            </a:r>
            <a:endParaRPr/>
          </a:p>
        </p:txBody>
      </p:sp>
      <p:sp>
        <p:nvSpPr>
          <p:cNvPr id="3" name="Content Placeholder 2"/>
          <p:cNvSpPr>
            <a:spLocks noGrp="1"/>
          </p:cNvSpPr>
          <p:nvPr>
            <p:ph idx="1"/>
          </p:nvPr>
        </p:nvSpPr>
        <p:spPr>
          <a:xfrm>
            <a:off x="4762052" y="990600"/>
            <a:ext cx="3566160" cy="5135563"/>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457199" y="2057400"/>
            <a:ext cx="3566160" cy="3657601"/>
          </a:xfrm>
        </p:spPr>
        <p:txBody>
          <a:bodyPr>
            <a:norm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5CC1201-FB28-DA4A-AD28-6349A6EF405B}" type="datetimeFigureOut">
              <a:rPr lang="en-US" smtClean="0"/>
              <a:t>5/15/14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4227C5-180A-354E-A210-E37CF0EE775B}"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8" name="Rectangle 7"/>
          <p:cNvSpPr/>
          <p:nvPr/>
        </p:nvSpPr>
        <p:spPr>
          <a:xfrm>
            <a:off x="4746811" y="268288"/>
            <a:ext cx="4114800"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95082"/>
            <a:ext cx="3566160" cy="1035424"/>
          </a:xfrm>
        </p:spPr>
        <p:txBody>
          <a:bodyPr anchor="b"/>
          <a:lstStyle>
            <a:lvl1pPr algn="l">
              <a:defRPr sz="2800" b="0"/>
            </a:lvl1pPr>
          </a:lstStyle>
          <a:p>
            <a:r>
              <a:rPr lang="en-US" smtClean="0"/>
              <a:t>Click to edit Master title style</a:t>
            </a:r>
            <a:endParaRPr/>
          </a:p>
        </p:txBody>
      </p:sp>
      <p:sp>
        <p:nvSpPr>
          <p:cNvPr id="4" name="Text Placeholder 3"/>
          <p:cNvSpPr>
            <a:spLocks noGrp="1"/>
          </p:cNvSpPr>
          <p:nvPr>
            <p:ph type="body" sz="half" idx="2"/>
          </p:nvPr>
        </p:nvSpPr>
        <p:spPr>
          <a:xfrm>
            <a:off x="457199" y="2057400"/>
            <a:ext cx="3566160" cy="3657601"/>
          </a:xfrm>
        </p:spPr>
        <p:txBody>
          <a:bodyPr>
            <a:norm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161365" y="6124014"/>
            <a:ext cx="1752600" cy="365125"/>
          </a:xfrm>
        </p:spPr>
        <p:txBody>
          <a:bodyPr/>
          <a:lstStyle>
            <a:lvl1pPr algn="l">
              <a:defRPr/>
            </a:lvl1pPr>
          </a:lstStyle>
          <a:p>
            <a:fld id="{65CC1201-FB28-DA4A-AD28-6349A6EF405B}" type="datetimeFigureOut">
              <a:rPr lang="en-US" smtClean="0"/>
              <a:t>5/15/14</a:t>
            </a:fld>
            <a:endParaRPr lang="en-US"/>
          </a:p>
        </p:txBody>
      </p:sp>
      <p:sp>
        <p:nvSpPr>
          <p:cNvPr id="6" name="Footer Placeholder 5"/>
          <p:cNvSpPr>
            <a:spLocks noGrp="1"/>
          </p:cNvSpPr>
          <p:nvPr>
            <p:ph type="ftr" sz="quarter" idx="11"/>
          </p:nvPr>
        </p:nvSpPr>
        <p:spPr>
          <a:xfrm>
            <a:off x="174812" y="6356350"/>
            <a:ext cx="3863788" cy="365125"/>
          </a:xfrm>
        </p:spPr>
        <p:txBody>
          <a:bodyPr/>
          <a:lstStyle/>
          <a:p>
            <a:endParaRPr lang="en-US"/>
          </a:p>
        </p:txBody>
      </p:sp>
      <p:sp>
        <p:nvSpPr>
          <p:cNvPr id="7" name="Slide Number Placeholder 6"/>
          <p:cNvSpPr>
            <a:spLocks noGrp="1"/>
          </p:cNvSpPr>
          <p:nvPr>
            <p:ph type="sldNum" sz="quarter" idx="12"/>
          </p:nvPr>
        </p:nvSpPr>
        <p:spPr/>
        <p:txBody>
          <a:bodyPr/>
          <a:lstStyle/>
          <a:p>
            <a:fld id="{444227C5-180A-354E-A210-E37CF0EE775B}" type="slidenum">
              <a:rPr lang="en-US" smtClean="0"/>
              <a:t>‹#›</a:t>
            </a:fld>
            <a:endParaRPr lang="en-US"/>
          </a:p>
        </p:txBody>
      </p:sp>
      <p:sp>
        <p:nvSpPr>
          <p:cNvPr id="10" name="Picture Placeholder 9"/>
          <p:cNvSpPr>
            <a:spLocks noGrp="1"/>
          </p:cNvSpPr>
          <p:nvPr>
            <p:ph type="pic" sz="quarter" idx="13"/>
          </p:nvPr>
        </p:nvSpPr>
        <p:spPr>
          <a:xfrm>
            <a:off x="4760258" y="990600"/>
            <a:ext cx="4096512" cy="5611813"/>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8" name="Rectangle 7"/>
          <p:cNvSpPr/>
          <p:nvPr/>
        </p:nvSpPr>
        <p:spPr>
          <a:xfrm>
            <a:off x="7216775" y="268288"/>
            <a:ext cx="1639457" cy="36393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8788" y="4267200"/>
            <a:ext cx="6477000" cy="566738"/>
          </a:xfrm>
        </p:spPr>
        <p:txBody>
          <a:bodyPr anchor="b"/>
          <a:lstStyle>
            <a:lvl1pPr algn="l">
              <a:defRPr sz="2800" b="0"/>
            </a:lvl1pPr>
          </a:lstStyle>
          <a:p>
            <a:r>
              <a:rPr lang="en-US" smtClean="0"/>
              <a:t>Click to edit Master title style</a:t>
            </a:r>
            <a:endParaRPr/>
          </a:p>
        </p:txBody>
      </p:sp>
      <p:sp>
        <p:nvSpPr>
          <p:cNvPr id="3" name="Picture Placeholder 2"/>
          <p:cNvSpPr>
            <a:spLocks noGrp="1"/>
          </p:cNvSpPr>
          <p:nvPr>
            <p:ph type="pic" idx="1"/>
          </p:nvPr>
        </p:nvSpPr>
        <p:spPr>
          <a:xfrm>
            <a:off x="269874" y="268288"/>
            <a:ext cx="6858000" cy="36393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58788" y="4840941"/>
            <a:ext cx="6475412" cy="1304271"/>
          </a:xfrm>
        </p:spPr>
        <p:txBody>
          <a:bodyPr>
            <a:normAutofit/>
          </a:bodyPr>
          <a:lstStyle>
            <a:lvl1pPr marL="0" indent="0">
              <a:spcBef>
                <a:spcPts val="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5CC1201-FB28-DA4A-AD28-6349A6EF405B}" type="datetimeFigureOut">
              <a:rPr lang="en-US" smtClean="0"/>
              <a:t>5/15/14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4227C5-180A-354E-A210-E37CF0EE775B}"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4 Pictures with Caption">
    <p:spTree>
      <p:nvGrpSpPr>
        <p:cNvPr id="1" name=""/>
        <p:cNvGrpSpPr/>
        <p:nvPr/>
      </p:nvGrpSpPr>
      <p:grpSpPr>
        <a:xfrm>
          <a:off x="0" y="0"/>
          <a:ext cx="0" cy="0"/>
          <a:chOff x="0" y="0"/>
          <a:chExt cx="0" cy="0"/>
        </a:xfrm>
      </p:grpSpPr>
      <p:sp>
        <p:nvSpPr>
          <p:cNvPr id="8" name="Rectangle 7"/>
          <p:cNvSpPr/>
          <p:nvPr/>
        </p:nvSpPr>
        <p:spPr>
          <a:xfrm>
            <a:off x="8135471" y="268288"/>
            <a:ext cx="720761" cy="36393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8788" y="4267200"/>
            <a:ext cx="6477000" cy="566738"/>
          </a:xfrm>
        </p:spPr>
        <p:txBody>
          <a:bodyPr anchor="b"/>
          <a:lstStyle>
            <a:lvl1pPr algn="l">
              <a:defRPr sz="2800" b="0"/>
            </a:lvl1pPr>
          </a:lstStyle>
          <a:p>
            <a:r>
              <a:rPr lang="en-US" smtClean="0"/>
              <a:t>Click to edit Master title style</a:t>
            </a:r>
            <a:endParaRPr/>
          </a:p>
        </p:txBody>
      </p:sp>
      <p:sp>
        <p:nvSpPr>
          <p:cNvPr id="3" name="Picture Placeholder 2"/>
          <p:cNvSpPr>
            <a:spLocks noGrp="1"/>
          </p:cNvSpPr>
          <p:nvPr>
            <p:ph type="pic" idx="1"/>
          </p:nvPr>
        </p:nvSpPr>
        <p:spPr>
          <a:xfrm>
            <a:off x="269874" y="268288"/>
            <a:ext cx="3006726" cy="36393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58788" y="4840941"/>
            <a:ext cx="6475412" cy="1304271"/>
          </a:xfrm>
        </p:spPr>
        <p:txBody>
          <a:bodyPr>
            <a:normAutofit/>
          </a:bodyPr>
          <a:lstStyle>
            <a:lvl1pPr marL="0" indent="0">
              <a:spcBef>
                <a:spcPts val="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5CC1201-FB28-DA4A-AD28-6349A6EF405B}" type="datetimeFigureOut">
              <a:rPr lang="en-US" smtClean="0"/>
              <a:t>5/15/14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4227C5-180A-354E-A210-E37CF0EE775B}" type="slidenum">
              <a:rPr lang="en-US" smtClean="0"/>
              <a:t>‹#›</a:t>
            </a:fld>
            <a:endParaRPr lang="en-US"/>
          </a:p>
        </p:txBody>
      </p:sp>
      <p:sp>
        <p:nvSpPr>
          <p:cNvPr id="10" name="Picture Placeholder 2"/>
          <p:cNvSpPr>
            <a:spLocks noGrp="1"/>
          </p:cNvSpPr>
          <p:nvPr>
            <p:ph type="pic" idx="13"/>
          </p:nvPr>
        </p:nvSpPr>
        <p:spPr>
          <a:xfrm>
            <a:off x="3352800" y="268288"/>
            <a:ext cx="4701988"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1" name="Picture Placeholder 2"/>
          <p:cNvSpPr>
            <a:spLocks noGrp="1"/>
          </p:cNvSpPr>
          <p:nvPr>
            <p:ph type="pic" idx="14"/>
          </p:nvPr>
        </p:nvSpPr>
        <p:spPr>
          <a:xfrm>
            <a:off x="3352800" y="2131935"/>
            <a:ext cx="2304288"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2" name="Picture Placeholder 2"/>
          <p:cNvSpPr>
            <a:spLocks noGrp="1"/>
          </p:cNvSpPr>
          <p:nvPr>
            <p:ph type="pic" idx="15"/>
          </p:nvPr>
        </p:nvSpPr>
        <p:spPr>
          <a:xfrm>
            <a:off x="5750500" y="2131935"/>
            <a:ext cx="2304288"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6"/>
          <p:cNvSpPr/>
          <p:nvPr/>
        </p:nvSpPr>
        <p:spPr>
          <a:xfrm>
            <a:off x="7212106" y="268288"/>
            <a:ext cx="164592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65CC1201-FB28-DA4A-AD28-6349A6EF405B}" type="datetimeFigureOut">
              <a:rPr lang="en-US" smtClean="0"/>
              <a:t>5/15/14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4227C5-180A-354E-A210-E37CF0EE775B}" type="slidenum">
              <a:rPr lang="en-US" smtClean="0"/>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8148918" y="268288"/>
            <a:ext cx="718073"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543799" y="1035424"/>
            <a:ext cx="1322295" cy="5090739"/>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1035424"/>
            <a:ext cx="6019800" cy="5109789"/>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65CC1201-FB28-DA4A-AD28-6349A6EF405B}" type="datetimeFigureOut">
              <a:rPr lang="en-US" smtClean="0"/>
              <a:t>5/15/14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4227C5-180A-354E-A210-E37CF0EE775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7212106" y="268288"/>
            <a:ext cx="164592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a:xfrm>
            <a:off x="7212106" y="6356350"/>
            <a:ext cx="1752600" cy="365125"/>
          </a:xfrm>
        </p:spPr>
        <p:txBody>
          <a:bodyPr/>
          <a:lstStyle/>
          <a:p>
            <a:fld id="{65CC1201-FB28-DA4A-AD28-6349A6EF405B}" type="datetimeFigureOut">
              <a:rPr lang="en-US" smtClean="0"/>
              <a:t>5/15/14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4227C5-180A-354E-A210-E37CF0EE775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7" name="Rectangle 6"/>
          <p:cNvSpPr/>
          <p:nvPr/>
        </p:nvSpPr>
        <p:spPr>
          <a:xfrm>
            <a:off x="3186953" y="268288"/>
            <a:ext cx="5669280" cy="25603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3200399" y="4171950"/>
            <a:ext cx="5457919" cy="1085850"/>
          </a:xfrm>
        </p:spPr>
        <p:txBody>
          <a:bodyPr>
            <a:normAutofit/>
          </a:bodyPr>
          <a:lstStyle>
            <a:lvl1pPr>
              <a:defRPr sz="4600"/>
            </a:lvl1pPr>
          </a:lstStyle>
          <a:p>
            <a:r>
              <a:rPr lang="en-US" smtClean="0"/>
              <a:t>Click to edit Master title style</a:t>
            </a:r>
            <a:endParaRPr/>
          </a:p>
        </p:txBody>
      </p:sp>
      <p:sp>
        <p:nvSpPr>
          <p:cNvPr id="3" name="Subtitle 2"/>
          <p:cNvSpPr>
            <a:spLocks noGrp="1"/>
          </p:cNvSpPr>
          <p:nvPr>
            <p:ph type="subTitle" idx="1"/>
          </p:nvPr>
        </p:nvSpPr>
        <p:spPr>
          <a:xfrm>
            <a:off x="3200401" y="5257799"/>
            <a:ext cx="5457918" cy="618565"/>
          </a:xfrm>
        </p:spPr>
        <p:txBody>
          <a:bodyPr>
            <a:normAutofit/>
          </a:bodyPr>
          <a:lstStyle>
            <a:lvl1pPr marL="0" indent="0" algn="l">
              <a:spcBef>
                <a:spcPct val="0"/>
              </a:spcBef>
              <a:buNone/>
              <a:defRPr sz="1600">
                <a:solidFill>
                  <a:schemeClr val="tx2"/>
                </a:solidFill>
              </a:defRPr>
            </a:lvl1pPr>
            <a:lvl2pPr marL="457200" indent="0" algn="ctr">
              <a:spcBef>
                <a:spcPct val="0"/>
              </a:spcBef>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3276600" y="389965"/>
            <a:ext cx="5499847" cy="365125"/>
          </a:xfrm>
        </p:spPr>
        <p:txBody>
          <a:bodyPr/>
          <a:lstStyle>
            <a:lvl1pPr>
              <a:defRPr sz="2200" b="0" baseline="0">
                <a:solidFill>
                  <a:schemeClr val="bg1"/>
                </a:solidFill>
              </a:defRPr>
            </a:lvl1pPr>
          </a:lstStyle>
          <a:p>
            <a:fld id="{65CC1201-FB28-DA4A-AD28-6349A6EF405B}" type="datetimeFigureOut">
              <a:rPr lang="en-US" smtClean="0"/>
              <a:t>5/15/14</a:t>
            </a:fld>
            <a:endParaRPr lang="en-US"/>
          </a:p>
        </p:txBody>
      </p:sp>
      <p:sp>
        <p:nvSpPr>
          <p:cNvPr id="5" name="Footer Placeholder 4"/>
          <p:cNvSpPr>
            <a:spLocks noGrp="1"/>
          </p:cNvSpPr>
          <p:nvPr>
            <p:ph type="ftr" sz="quarter" idx="11"/>
          </p:nvPr>
        </p:nvSpPr>
        <p:spPr>
          <a:xfrm>
            <a:off x="3213847" y="6356350"/>
            <a:ext cx="4734112" cy="365125"/>
          </a:xfrm>
        </p:spPr>
        <p:txBody>
          <a:bodyPr/>
          <a:lstStyle/>
          <a:p>
            <a:endParaRPr lang="en-US"/>
          </a:p>
        </p:txBody>
      </p:sp>
      <p:sp>
        <p:nvSpPr>
          <p:cNvPr id="6" name="Slide Number Placeholder 5"/>
          <p:cNvSpPr>
            <a:spLocks noGrp="1"/>
          </p:cNvSpPr>
          <p:nvPr>
            <p:ph type="sldNum" sz="quarter" idx="12"/>
          </p:nvPr>
        </p:nvSpPr>
        <p:spPr>
          <a:xfrm>
            <a:off x="8265459" y="6356350"/>
            <a:ext cx="685800" cy="365125"/>
          </a:xfrm>
        </p:spPr>
        <p:txBody>
          <a:bodyPr vert="horz" lIns="91440" tIns="45720" rIns="91440" bIns="45720" rtlCol="0" anchor="ctr"/>
          <a:lstStyle>
            <a:lvl1pPr marL="0" algn="r" defTabSz="914400" rtl="0" eaLnBrk="1" latinLnBrk="0" hangingPunct="1">
              <a:defRPr sz="1100" b="1" kern="1200">
                <a:solidFill>
                  <a:schemeClr val="tx2">
                    <a:lumMod val="60000"/>
                    <a:lumOff val="40000"/>
                  </a:schemeClr>
                </a:solidFill>
                <a:latin typeface="+mn-lt"/>
                <a:ea typeface="+mn-ea"/>
                <a:cs typeface="+mn-cs"/>
              </a:defRPr>
            </a:lvl1pPr>
          </a:lstStyle>
          <a:p>
            <a:fld id="{444227C5-180A-354E-A210-E37CF0EE775B}" type="slidenum">
              <a:rPr lang="en-US" smtClean="0"/>
              <a:t>‹#›</a:t>
            </a:fld>
            <a:endParaRPr lang="en-US"/>
          </a:p>
        </p:txBody>
      </p:sp>
      <p:sp>
        <p:nvSpPr>
          <p:cNvPr id="9" name="Picture Placeholder 8"/>
          <p:cNvSpPr>
            <a:spLocks noGrp="1"/>
          </p:cNvSpPr>
          <p:nvPr>
            <p:ph type="pic" sz="quarter" idx="13"/>
          </p:nvPr>
        </p:nvSpPr>
        <p:spPr>
          <a:xfrm>
            <a:off x="3200400" y="2877671"/>
            <a:ext cx="5646867" cy="1280160"/>
          </a:xfrm>
        </p:spPr>
        <p:txBody>
          <a:bodyPr/>
          <a:lstStyle>
            <a:lvl1pPr>
              <a:buNone/>
              <a:defRPr/>
            </a:lvl1pPr>
          </a:lstStyle>
          <a:p>
            <a:r>
              <a:rPr lang="en-US" smtClean="0"/>
              <a:t>Drag picture to placeholder or click icon to add</a:t>
            </a:r>
            <a:endParaRPr/>
          </a:p>
        </p:txBody>
      </p:sp>
      <p:sp>
        <p:nvSpPr>
          <p:cNvPr id="10" name="Rectangle 9"/>
          <p:cNvSpPr/>
          <p:nvPr/>
        </p:nvSpPr>
        <p:spPr>
          <a:xfrm>
            <a:off x="268940" y="268288"/>
            <a:ext cx="182880" cy="38868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Content, and Picture">
    <p:spTree>
      <p:nvGrpSpPr>
        <p:cNvPr id="1" name=""/>
        <p:cNvGrpSpPr/>
        <p:nvPr/>
      </p:nvGrpSpPr>
      <p:grpSpPr>
        <a:xfrm>
          <a:off x="0" y="0"/>
          <a:ext cx="0" cy="0"/>
          <a:chOff x="0" y="0"/>
          <a:chExt cx="0" cy="0"/>
        </a:xfrm>
      </p:grpSpPr>
      <p:sp>
        <p:nvSpPr>
          <p:cNvPr id="7" name="Rectangle 6"/>
          <p:cNvSpPr/>
          <p:nvPr/>
        </p:nvSpPr>
        <p:spPr>
          <a:xfrm>
            <a:off x="269875" y="268288"/>
            <a:ext cx="164592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178423" y="914400"/>
            <a:ext cx="6508377" cy="1143000"/>
          </a:xfrm>
        </p:spPr>
        <p:txBody>
          <a:bodyPr/>
          <a:lstStyle/>
          <a:p>
            <a:r>
              <a:rPr lang="en-US" smtClean="0"/>
              <a:t>Click to edit Master title style</a:t>
            </a:r>
            <a:endParaRPr/>
          </a:p>
        </p:txBody>
      </p:sp>
      <p:sp>
        <p:nvSpPr>
          <p:cNvPr id="3" name="Content Placeholder 2"/>
          <p:cNvSpPr>
            <a:spLocks noGrp="1"/>
          </p:cNvSpPr>
          <p:nvPr>
            <p:ph idx="1"/>
          </p:nvPr>
        </p:nvSpPr>
        <p:spPr>
          <a:xfrm>
            <a:off x="2178423" y="2209800"/>
            <a:ext cx="6508377" cy="3916363"/>
          </a:xfrm>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a:xfrm>
            <a:off x="7212106" y="6356350"/>
            <a:ext cx="1752600" cy="365125"/>
          </a:xfrm>
        </p:spPr>
        <p:txBody>
          <a:bodyPr/>
          <a:lstStyle/>
          <a:p>
            <a:fld id="{65CC1201-FB28-DA4A-AD28-6349A6EF405B}" type="datetimeFigureOut">
              <a:rPr lang="en-US" smtClean="0"/>
              <a:t>5/15/14</a:t>
            </a:fld>
            <a:endParaRPr lang="en-US"/>
          </a:p>
        </p:txBody>
      </p:sp>
      <p:sp>
        <p:nvSpPr>
          <p:cNvPr id="5" name="Footer Placeholder 4"/>
          <p:cNvSpPr>
            <a:spLocks noGrp="1"/>
          </p:cNvSpPr>
          <p:nvPr>
            <p:ph type="ftr" sz="quarter" idx="11"/>
          </p:nvPr>
        </p:nvSpPr>
        <p:spPr>
          <a:xfrm>
            <a:off x="2178423" y="6356350"/>
            <a:ext cx="4926852" cy="365125"/>
          </a:xfrm>
        </p:spPr>
        <p:txBody>
          <a:bodyPr/>
          <a:lstStyle/>
          <a:p>
            <a:endParaRPr lang="en-US"/>
          </a:p>
        </p:txBody>
      </p:sp>
      <p:sp>
        <p:nvSpPr>
          <p:cNvPr id="6" name="Slide Number Placeholder 5"/>
          <p:cNvSpPr>
            <a:spLocks noGrp="1"/>
          </p:cNvSpPr>
          <p:nvPr>
            <p:ph type="sldNum" sz="quarter" idx="12"/>
          </p:nvPr>
        </p:nvSpPr>
        <p:spPr>
          <a:xfrm>
            <a:off x="331694" y="361016"/>
            <a:ext cx="506506" cy="365125"/>
          </a:xfrm>
        </p:spPr>
        <p:txBody>
          <a:bodyPr/>
          <a:lstStyle/>
          <a:p>
            <a:fld id="{444227C5-180A-354E-A210-E37CF0EE775B}" type="slidenum">
              <a:rPr lang="en-US" smtClean="0"/>
              <a:t>‹#›</a:t>
            </a:fld>
            <a:endParaRPr lang="en-US"/>
          </a:p>
        </p:txBody>
      </p:sp>
      <p:sp>
        <p:nvSpPr>
          <p:cNvPr id="9" name="Picture Placeholder 8"/>
          <p:cNvSpPr>
            <a:spLocks noGrp="1"/>
          </p:cNvSpPr>
          <p:nvPr>
            <p:ph type="pic" sz="quarter" idx="13"/>
          </p:nvPr>
        </p:nvSpPr>
        <p:spPr>
          <a:xfrm>
            <a:off x="269875" y="1976718"/>
            <a:ext cx="1645920" cy="4625788"/>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7758952" y="268288"/>
            <a:ext cx="1099073" cy="635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09801" y="3429000"/>
            <a:ext cx="4966446" cy="1398494"/>
          </a:xfrm>
        </p:spPr>
        <p:txBody>
          <a:bodyPr anchor="b" anchorCtr="0"/>
          <a:lstStyle>
            <a:lvl1pPr algn="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2209801" y="4824414"/>
            <a:ext cx="4966446" cy="1320800"/>
          </a:xfrm>
        </p:spPr>
        <p:txBody>
          <a:bodyPr anchor="t" anchorCtr="0">
            <a:normAutofit/>
          </a:bodyPr>
          <a:lstStyle>
            <a:lvl1pPr marL="0" indent="0" algn="r">
              <a:spcBef>
                <a:spcPts val="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562600" y="6356350"/>
            <a:ext cx="1622612" cy="365125"/>
          </a:xfrm>
        </p:spPr>
        <p:txBody>
          <a:bodyPr/>
          <a:lstStyle/>
          <a:p>
            <a:fld id="{65CC1201-FB28-DA4A-AD28-6349A6EF405B}" type="datetimeFigureOut">
              <a:rPr lang="en-US" smtClean="0"/>
              <a:t>5/15/14</a:t>
            </a:fld>
            <a:endParaRPr lang="en-US"/>
          </a:p>
        </p:txBody>
      </p:sp>
      <p:sp>
        <p:nvSpPr>
          <p:cNvPr id="5" name="Footer Placeholder 4"/>
          <p:cNvSpPr>
            <a:spLocks noGrp="1"/>
          </p:cNvSpPr>
          <p:nvPr>
            <p:ph type="ftr" sz="quarter" idx="11"/>
          </p:nvPr>
        </p:nvSpPr>
        <p:spPr>
          <a:xfrm>
            <a:off x="174812" y="6356350"/>
            <a:ext cx="5311588" cy="365125"/>
          </a:xfrm>
        </p:spPr>
        <p:txBody>
          <a:bodyPr/>
          <a:lstStyle/>
          <a:p>
            <a:endParaRPr lang="en-US"/>
          </a:p>
        </p:txBody>
      </p:sp>
      <p:sp>
        <p:nvSpPr>
          <p:cNvPr id="6" name="Slide Number Placeholder 5"/>
          <p:cNvSpPr>
            <a:spLocks noGrp="1"/>
          </p:cNvSpPr>
          <p:nvPr>
            <p:ph type="sldNum" sz="quarter" idx="12"/>
          </p:nvPr>
        </p:nvSpPr>
        <p:spPr/>
        <p:txBody>
          <a:bodyPr/>
          <a:lstStyle/>
          <a:p>
            <a:fld id="{444227C5-180A-354E-A210-E37CF0EE775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ection with Picture">
    <p:spTree>
      <p:nvGrpSpPr>
        <p:cNvPr id="1" name=""/>
        <p:cNvGrpSpPr/>
        <p:nvPr/>
      </p:nvGrpSpPr>
      <p:grpSpPr>
        <a:xfrm>
          <a:off x="0" y="0"/>
          <a:ext cx="0" cy="0"/>
          <a:chOff x="0" y="0"/>
          <a:chExt cx="0" cy="0"/>
        </a:xfrm>
      </p:grpSpPr>
      <p:sp>
        <p:nvSpPr>
          <p:cNvPr id="7" name="Rectangle 6"/>
          <p:cNvSpPr/>
          <p:nvPr/>
        </p:nvSpPr>
        <p:spPr>
          <a:xfrm>
            <a:off x="269875" y="4773706"/>
            <a:ext cx="2971800" cy="184458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720354" y="3429001"/>
            <a:ext cx="4966446" cy="1398494"/>
          </a:xfrm>
        </p:spPr>
        <p:txBody>
          <a:bodyPr anchor="b" anchorCtr="0"/>
          <a:lstStyle>
            <a:lvl1pPr algn="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3720354" y="4824414"/>
            <a:ext cx="4966446" cy="1320800"/>
          </a:xfrm>
        </p:spPr>
        <p:txBody>
          <a:bodyPr anchor="t" anchorCtr="0">
            <a:normAutofit/>
          </a:bodyPr>
          <a:lstStyle>
            <a:lvl1pPr marL="0" indent="0" algn="r">
              <a:spcBef>
                <a:spcPts val="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a:xfrm>
            <a:off x="351212" y="6104965"/>
            <a:ext cx="506506" cy="365125"/>
          </a:xfrm>
        </p:spPr>
        <p:txBody>
          <a:bodyPr/>
          <a:lstStyle/>
          <a:p>
            <a:fld id="{444227C5-180A-354E-A210-E37CF0EE775B}" type="slidenum">
              <a:rPr lang="en-US" smtClean="0"/>
              <a:t>‹#›</a:t>
            </a:fld>
            <a:endParaRPr lang="en-US"/>
          </a:p>
        </p:txBody>
      </p:sp>
      <p:sp>
        <p:nvSpPr>
          <p:cNvPr id="9" name="Picture Placeholder 8"/>
          <p:cNvSpPr>
            <a:spLocks noGrp="1"/>
          </p:cNvSpPr>
          <p:nvPr>
            <p:ph type="pic" sz="quarter" idx="13"/>
          </p:nvPr>
        </p:nvSpPr>
        <p:spPr>
          <a:xfrm>
            <a:off x="269874" y="268288"/>
            <a:ext cx="2971800" cy="4438650"/>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57200" y="2214563"/>
            <a:ext cx="356616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282440" y="2214563"/>
            <a:ext cx="356616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65CC1201-FB28-DA4A-AD28-6349A6EF405B}" type="datetimeFigureOut">
              <a:rPr lang="en-US" smtClean="0"/>
              <a:t>5/15/14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4227C5-180A-354E-A210-E37CF0EE775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88352" cy="1143000"/>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457200" y="2054132"/>
            <a:ext cx="3566160" cy="639762"/>
          </a:xfrm>
        </p:spPr>
        <p:txBody>
          <a:bodyPr anchor="b">
            <a:noAutofit/>
          </a:bodyPr>
          <a:lstStyle>
            <a:lvl1pPr marL="0" indent="0" algn="ctr">
              <a:spcBef>
                <a:spcPct val="0"/>
              </a:spcBef>
              <a:buNone/>
              <a:defRPr sz="20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689411"/>
            <a:ext cx="3566160" cy="3436751"/>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279391" y="2054132"/>
            <a:ext cx="3566160" cy="639762"/>
          </a:xfrm>
        </p:spPr>
        <p:txBody>
          <a:bodyPr anchor="b">
            <a:noAutofit/>
          </a:bodyPr>
          <a:lstStyle>
            <a:lvl1pPr marL="0" indent="0" algn="ctr">
              <a:spcBef>
                <a:spcPct val="0"/>
              </a:spcBef>
              <a:buNone/>
              <a:defRPr sz="20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279391" y="2689411"/>
            <a:ext cx="3566160" cy="3436751"/>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65CC1201-FB28-DA4A-AD28-6349A6EF405B}" type="datetimeFigureOut">
              <a:rPr lang="en-US" smtClean="0"/>
              <a:t>5/15/14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44227C5-180A-354E-A210-E37CF0EE775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57199" y="2214562"/>
            <a:ext cx="7396163"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65CC1201-FB28-DA4A-AD28-6349A6EF405B}" type="datetimeFigureOut">
              <a:rPr lang="en-US" smtClean="0"/>
              <a:t>5/15/14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4227C5-180A-354E-A210-E37CF0EE775B}" type="slidenum">
              <a:rPr lang="en-US" smtClean="0"/>
              <a:t>‹#›</a:t>
            </a:fld>
            <a:endParaRPr lang="en-US"/>
          </a:p>
        </p:txBody>
      </p:sp>
      <p:sp>
        <p:nvSpPr>
          <p:cNvPr id="9" name="Content Placeholder 2"/>
          <p:cNvSpPr>
            <a:spLocks noGrp="1"/>
          </p:cNvSpPr>
          <p:nvPr>
            <p:ph sz="half" idx="13"/>
          </p:nvPr>
        </p:nvSpPr>
        <p:spPr>
          <a:xfrm>
            <a:off x="457199" y="4224973"/>
            <a:ext cx="7396163"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199" y="914400"/>
            <a:ext cx="6508377" cy="1143000"/>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457199" y="2209800"/>
            <a:ext cx="6508377" cy="39163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7198659" y="6356350"/>
            <a:ext cx="1752600" cy="365125"/>
          </a:xfrm>
          <a:prstGeom prst="rect">
            <a:avLst/>
          </a:prstGeom>
        </p:spPr>
        <p:txBody>
          <a:bodyPr vert="horz" lIns="91440" tIns="45720" rIns="91440" bIns="45720" rtlCol="0" anchor="ctr"/>
          <a:lstStyle>
            <a:lvl1pPr algn="r">
              <a:defRPr sz="1100" b="1">
                <a:solidFill>
                  <a:schemeClr val="tx2">
                    <a:lumMod val="60000"/>
                    <a:lumOff val="40000"/>
                  </a:schemeClr>
                </a:solidFill>
              </a:defRPr>
            </a:lvl1pPr>
          </a:lstStyle>
          <a:p>
            <a:fld id="{65CC1201-FB28-DA4A-AD28-6349A6EF405B}" type="datetimeFigureOut">
              <a:rPr lang="en-US" smtClean="0"/>
              <a:t>5/15/14</a:t>
            </a:fld>
            <a:endParaRPr lang="en-US"/>
          </a:p>
        </p:txBody>
      </p:sp>
      <p:sp>
        <p:nvSpPr>
          <p:cNvPr id="5" name="Footer Placeholder 4"/>
          <p:cNvSpPr>
            <a:spLocks noGrp="1"/>
          </p:cNvSpPr>
          <p:nvPr>
            <p:ph type="ftr" sz="quarter" idx="3"/>
          </p:nvPr>
        </p:nvSpPr>
        <p:spPr>
          <a:xfrm>
            <a:off x="174812" y="6356350"/>
            <a:ext cx="6007100" cy="365125"/>
          </a:xfrm>
          <a:prstGeom prst="rect">
            <a:avLst/>
          </a:prstGeom>
        </p:spPr>
        <p:txBody>
          <a:bodyPr vert="horz" lIns="91440" tIns="45720" rIns="91440" bIns="45720" rtlCol="0" anchor="ctr"/>
          <a:lstStyle>
            <a:lvl1pPr algn="l">
              <a:defRPr sz="1100" b="1">
                <a:solidFill>
                  <a:schemeClr val="tx2">
                    <a:lumMod val="60000"/>
                    <a:lumOff val="40000"/>
                  </a:schemeClr>
                </a:solidFill>
              </a:defRPr>
            </a:lvl1pPr>
          </a:lstStyle>
          <a:p>
            <a:endParaRPr lang="en-US"/>
          </a:p>
        </p:txBody>
      </p:sp>
      <p:sp>
        <p:nvSpPr>
          <p:cNvPr id="6" name="Slide Number Placeholder 5"/>
          <p:cNvSpPr>
            <a:spLocks noGrp="1"/>
          </p:cNvSpPr>
          <p:nvPr>
            <p:ph type="sldNum" sz="quarter" idx="4"/>
          </p:nvPr>
        </p:nvSpPr>
        <p:spPr>
          <a:xfrm>
            <a:off x="8256494" y="361016"/>
            <a:ext cx="506506" cy="365125"/>
          </a:xfrm>
          <a:prstGeom prst="rect">
            <a:avLst/>
          </a:prstGeom>
        </p:spPr>
        <p:txBody>
          <a:bodyPr vert="horz" lIns="91440" tIns="45720" rIns="91440" bIns="45720" rtlCol="0" anchor="ctr"/>
          <a:lstStyle>
            <a:lvl1pPr algn="r">
              <a:defRPr sz="2200" b="1">
                <a:solidFill>
                  <a:schemeClr val="bg1"/>
                </a:solidFill>
              </a:defRPr>
            </a:lvl1pPr>
          </a:lstStyle>
          <a:p>
            <a:fld id="{444227C5-180A-354E-A210-E37CF0EE775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Lst>
  <p:txStyles>
    <p:titleStyle>
      <a:lvl1pPr algn="l" defTabSz="914400" rtl="0" eaLnBrk="1" latinLnBrk="0" hangingPunct="1">
        <a:spcBef>
          <a:spcPct val="0"/>
        </a:spcBef>
        <a:buNone/>
        <a:defRPr sz="3600" kern="1200">
          <a:solidFill>
            <a:schemeClr val="accent1"/>
          </a:solidFill>
          <a:latin typeface="+mj-lt"/>
          <a:ea typeface="+mj-ea"/>
          <a:cs typeface="+mj-cs"/>
        </a:defRPr>
      </a:lvl1pPr>
    </p:titleStyle>
    <p:bodyStyle>
      <a:lvl1pPr marL="228600" indent="-228600" algn="l" defTabSz="914400" rtl="0" eaLnBrk="1" latinLnBrk="0" hangingPunct="1">
        <a:spcBef>
          <a:spcPts val="1800"/>
        </a:spcBef>
        <a:buClr>
          <a:schemeClr val="accent1"/>
        </a:buClr>
        <a:buSzPct val="100000"/>
        <a:buFont typeface="Wingdings 2" pitchFamily="18" charset="2"/>
        <a:buChar char="¡"/>
        <a:defRPr sz="2000" kern="1200">
          <a:solidFill>
            <a:schemeClr val="tx2"/>
          </a:solidFill>
          <a:latin typeface="+mn-lt"/>
          <a:ea typeface="+mn-ea"/>
          <a:cs typeface="+mn-cs"/>
        </a:defRPr>
      </a:lvl1pPr>
      <a:lvl2pPr marL="457200" indent="-228600" algn="l" defTabSz="914400" rtl="0" eaLnBrk="1" latinLnBrk="0" hangingPunct="1">
        <a:spcBef>
          <a:spcPts val="600"/>
        </a:spcBef>
        <a:buClr>
          <a:schemeClr val="accent1">
            <a:lumMod val="50000"/>
          </a:schemeClr>
        </a:buClr>
        <a:buSzPct val="100000"/>
        <a:buFont typeface="Wingdings 2" pitchFamily="18" charset="2"/>
        <a:buChar char="¡"/>
        <a:defRPr sz="1800" kern="1200">
          <a:solidFill>
            <a:schemeClr val="tx2"/>
          </a:solidFill>
          <a:latin typeface="+mn-lt"/>
          <a:ea typeface="+mn-ea"/>
          <a:cs typeface="+mn-cs"/>
        </a:defRPr>
      </a:lvl2pPr>
      <a:lvl3pPr marL="685800" indent="-228600" algn="l" defTabSz="914400" rtl="0" eaLnBrk="1" latinLnBrk="0" hangingPunct="1">
        <a:spcBef>
          <a:spcPts val="600"/>
        </a:spcBef>
        <a:buClr>
          <a:schemeClr val="accent1"/>
        </a:buClr>
        <a:buSzPct val="100000"/>
        <a:buFont typeface="Wingdings 2" pitchFamily="18" charset="2"/>
        <a:buChar char="¡"/>
        <a:defRPr sz="1800" kern="1200">
          <a:solidFill>
            <a:schemeClr val="tx2"/>
          </a:solidFill>
          <a:latin typeface="+mn-lt"/>
          <a:ea typeface="+mn-ea"/>
          <a:cs typeface="+mn-cs"/>
        </a:defRPr>
      </a:lvl3pPr>
      <a:lvl4pPr marL="914400" indent="-228600" algn="l" defTabSz="914400" rtl="0" eaLnBrk="1" latinLnBrk="0" hangingPunct="1">
        <a:spcBef>
          <a:spcPts val="600"/>
        </a:spcBef>
        <a:buClr>
          <a:schemeClr val="accent1">
            <a:lumMod val="50000"/>
          </a:schemeClr>
        </a:buClr>
        <a:buSzPct val="100000"/>
        <a:buFont typeface="Wingdings 2" pitchFamily="18" charset="2"/>
        <a:buChar char="¡"/>
        <a:defRPr sz="1800" kern="1200">
          <a:solidFill>
            <a:schemeClr val="tx2"/>
          </a:solidFill>
          <a:latin typeface="+mn-lt"/>
          <a:ea typeface="+mn-ea"/>
          <a:cs typeface="+mn-cs"/>
        </a:defRPr>
      </a:lvl4pPr>
      <a:lvl5pPr marL="1143000" indent="-228600" algn="l" defTabSz="914400" rtl="0" eaLnBrk="1" latinLnBrk="0" hangingPunct="1">
        <a:spcBef>
          <a:spcPts val="600"/>
        </a:spcBef>
        <a:buClr>
          <a:schemeClr val="accent1"/>
        </a:buClr>
        <a:buSzPct val="100000"/>
        <a:buFont typeface="Wingdings 2" pitchFamily="18" charset="2"/>
        <a:buChar char="¡"/>
        <a:defRPr sz="1800" kern="1200">
          <a:solidFill>
            <a:schemeClr val="tx2"/>
          </a:solidFill>
          <a:latin typeface="+mn-lt"/>
          <a:ea typeface="+mn-ea"/>
          <a:cs typeface="+mn-cs"/>
        </a:defRPr>
      </a:lvl5pPr>
      <a:lvl6pPr marL="1377950" indent="-228600"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2"/>
          </a:solidFill>
          <a:latin typeface="+mn-lt"/>
          <a:ea typeface="+mn-ea"/>
          <a:cs typeface="+mn-cs"/>
        </a:defRPr>
      </a:lvl6pPr>
      <a:lvl7pPr marL="1603375" indent="-228600" algn="l" defTabSz="914400" rtl="0" eaLnBrk="1" latinLnBrk="0" hangingPunct="1">
        <a:spcBef>
          <a:spcPct val="20000"/>
        </a:spcBef>
        <a:buClr>
          <a:schemeClr val="accent1"/>
        </a:buClr>
        <a:buFont typeface="Wingdings 2" pitchFamily="18" charset="2"/>
        <a:buChar char=""/>
        <a:defRPr lang="en-US" sz="1800" kern="1200" dirty="0" smtClean="0">
          <a:solidFill>
            <a:schemeClr val="tx2"/>
          </a:solidFill>
          <a:latin typeface="+mn-lt"/>
          <a:ea typeface="+mn-ea"/>
          <a:cs typeface="+mn-cs"/>
        </a:defRPr>
      </a:lvl7pPr>
      <a:lvl8pPr marL="1830388" indent="-228600"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2"/>
          </a:solidFill>
          <a:latin typeface="+mn-lt"/>
          <a:ea typeface="+mn-ea"/>
          <a:cs typeface="+mn-cs"/>
        </a:defRPr>
      </a:lvl8pPr>
      <a:lvl9pPr marL="2057400" indent="-228600" algn="l" defTabSz="914400" rtl="0" eaLnBrk="1" latinLnBrk="0" hangingPunct="1">
        <a:spcBef>
          <a:spcPct val="20000"/>
        </a:spcBef>
        <a:buClr>
          <a:schemeClr val="accent1"/>
        </a:buClr>
        <a:buFont typeface="Wingdings 2" pitchFamily="18" charset="2"/>
        <a:buChar char=""/>
        <a:defRPr lang="en-US" sz="1800" kern="1200" dirty="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chart" Target="../charts/char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chart" Target="../charts/char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chart" Target="../charts/char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chart" Target="../charts/char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9.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1.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2.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30.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31.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32.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png"/><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20.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21.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22.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23.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jpe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jpe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28.jpe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jpe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jp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25391" y="223064"/>
            <a:ext cx="5261785" cy="3964242"/>
          </a:xfrm>
        </p:spPr>
        <p:txBody>
          <a:bodyPr>
            <a:noAutofit/>
          </a:bodyPr>
          <a:lstStyle/>
          <a:p>
            <a:r>
              <a:rPr lang="en-US" sz="3600" dirty="0" smtClean="0">
                <a:solidFill>
                  <a:srgbClr val="9D000D"/>
                </a:solidFill>
              </a:rPr>
              <a:t>Reality of H</a:t>
            </a:r>
            <a:r>
              <a:rPr lang="en-US" sz="3600" dirty="0" smtClean="0">
                <a:solidFill>
                  <a:srgbClr val="FFFFFF"/>
                </a:solidFill>
              </a:rPr>
              <a:t>i</a:t>
            </a:r>
            <a:r>
              <a:rPr lang="en-US" sz="3600" dirty="0" smtClean="0">
                <a:solidFill>
                  <a:schemeClr val="bg1"/>
                </a:solidFill>
              </a:rPr>
              <a:t>ghway</a:t>
            </a:r>
            <a:r>
              <a:rPr lang="en-US" sz="3600" dirty="0" smtClean="0">
                <a:solidFill>
                  <a:schemeClr val="accent5"/>
                </a:solidFill>
              </a:rPr>
              <a:t> </a:t>
            </a:r>
            <a:r>
              <a:rPr lang="en-US" sz="3600" dirty="0" smtClean="0">
                <a:solidFill>
                  <a:schemeClr val="accent5"/>
                </a:solidFill>
              </a:rPr>
              <a:t>     </a:t>
            </a:r>
            <a:r>
              <a:rPr lang="en-US" sz="3600" dirty="0" smtClean="0">
                <a:solidFill>
                  <a:srgbClr val="9D000D"/>
                </a:solidFill>
              </a:rPr>
              <a:t>Constructio</a:t>
            </a:r>
            <a:r>
              <a:rPr lang="en-US" sz="3600" dirty="0" smtClean="0">
                <a:solidFill>
                  <a:schemeClr val="bg1"/>
                </a:solidFill>
              </a:rPr>
              <a:t>n</a:t>
            </a:r>
            <a:r>
              <a:rPr lang="en-US" sz="3600" dirty="0" smtClean="0">
                <a:solidFill>
                  <a:schemeClr val="accent5"/>
                </a:solidFill>
              </a:rPr>
              <a:t> </a:t>
            </a:r>
            <a:r>
              <a:rPr lang="en-US" sz="3600" dirty="0" smtClean="0">
                <a:solidFill>
                  <a:srgbClr val="9D000D"/>
                </a:solidFill>
              </a:rPr>
              <a:t>Equipment</a:t>
            </a:r>
            <a:r>
              <a:rPr lang="en-US" sz="3600" dirty="0" smtClean="0">
                <a:solidFill>
                  <a:schemeClr val="accent5"/>
                </a:solidFill>
              </a:rPr>
              <a:t> </a:t>
            </a:r>
            <a:r>
              <a:rPr lang="en-US" sz="3600" dirty="0" smtClean="0">
                <a:solidFill>
                  <a:srgbClr val="FFFFFF"/>
                </a:solidFill>
              </a:rPr>
              <a:t>in </a:t>
            </a:r>
            <a:r>
              <a:rPr lang="en-US" sz="3600" dirty="0" smtClean="0">
                <a:solidFill>
                  <a:srgbClr val="FFFFFF"/>
                </a:solidFill>
              </a:rPr>
              <a:t>Palestine</a:t>
            </a:r>
            <a:endParaRPr lang="en-US" sz="3600" dirty="0">
              <a:solidFill>
                <a:srgbClr val="FFFFFF"/>
              </a:solidFill>
            </a:endParaRPr>
          </a:p>
        </p:txBody>
      </p:sp>
      <p:sp>
        <p:nvSpPr>
          <p:cNvPr id="3" name="Subtitle 2"/>
          <p:cNvSpPr>
            <a:spLocks noGrp="1"/>
          </p:cNvSpPr>
          <p:nvPr>
            <p:ph type="subTitle" idx="1"/>
          </p:nvPr>
        </p:nvSpPr>
        <p:spPr>
          <a:xfrm>
            <a:off x="470916" y="5046936"/>
            <a:ext cx="5458968" cy="1600200"/>
          </a:xfrm>
        </p:spPr>
        <p:txBody>
          <a:bodyPr/>
          <a:lstStyle/>
          <a:p>
            <a:r>
              <a:rPr lang="en-US" dirty="0" smtClean="0"/>
              <a:t>Prepared by	Abdullah Qawariq</a:t>
            </a:r>
          </a:p>
          <a:p>
            <a:r>
              <a:rPr lang="en-US" dirty="0"/>
              <a:t>	</a:t>
            </a:r>
            <a:r>
              <a:rPr lang="en-US" dirty="0" smtClean="0"/>
              <a:t>	Alaa Al-Hasan</a:t>
            </a:r>
          </a:p>
          <a:p>
            <a:r>
              <a:rPr lang="en-US" dirty="0"/>
              <a:t>	</a:t>
            </a:r>
            <a:r>
              <a:rPr lang="en-US" dirty="0" smtClean="0"/>
              <a:t>	Noor Johar</a:t>
            </a:r>
          </a:p>
          <a:p>
            <a:r>
              <a:rPr lang="en-US" dirty="0"/>
              <a:t>	</a:t>
            </a:r>
            <a:r>
              <a:rPr lang="en-US" dirty="0" smtClean="0"/>
              <a:t>	Shahd Jaber</a:t>
            </a:r>
          </a:p>
          <a:p>
            <a:endParaRPr lang="en-US" dirty="0"/>
          </a:p>
          <a:p>
            <a:r>
              <a:rPr lang="en-US" dirty="0" smtClean="0"/>
              <a:t>Supervisor	Eng. Mohammed Abu </a:t>
            </a:r>
            <a:r>
              <a:rPr lang="en-US" dirty="0" err="1" smtClean="0"/>
              <a:t>Neama</a:t>
            </a:r>
            <a:endParaRPr lang="en-US" dirty="0"/>
          </a:p>
        </p:txBody>
      </p:sp>
    </p:spTree>
    <p:extLst>
      <p:ext uri="{BB962C8B-B14F-4D97-AF65-F5344CB8AC3E}">
        <p14:creationId xmlns:p14="http://schemas.microsoft.com/office/powerpoint/2010/main" val="46969680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Causes of low productivity</a:t>
            </a:r>
            <a:endParaRPr lang="en-US" dirty="0"/>
          </a:p>
        </p:txBody>
      </p:sp>
      <p:sp>
        <p:nvSpPr>
          <p:cNvPr id="3" name="Content Placeholder 2"/>
          <p:cNvSpPr>
            <a:spLocks noGrp="1"/>
          </p:cNvSpPr>
          <p:nvPr>
            <p:ph idx="1"/>
          </p:nvPr>
        </p:nvSpPr>
        <p:spPr/>
        <p:txBody>
          <a:bodyPr/>
          <a:lstStyle/>
          <a:p>
            <a:r>
              <a:rPr lang="en-US" dirty="0" smtClean="0"/>
              <a:t>Price of the equipment</a:t>
            </a:r>
          </a:p>
          <a:p>
            <a:r>
              <a:rPr lang="en-US" dirty="0"/>
              <a:t>Long time required for importing </a:t>
            </a:r>
            <a:r>
              <a:rPr lang="en-US" dirty="0" smtClean="0"/>
              <a:t>equipment</a:t>
            </a:r>
            <a:endParaRPr lang="en-US" dirty="0"/>
          </a:p>
          <a:p>
            <a:r>
              <a:rPr lang="en-US" dirty="0"/>
              <a:t>Closing of borders and Israeli </a:t>
            </a:r>
            <a:r>
              <a:rPr lang="en-US" dirty="0" smtClean="0"/>
              <a:t>rules</a:t>
            </a:r>
            <a:endParaRPr lang="en-US" dirty="0"/>
          </a:p>
          <a:p>
            <a:r>
              <a:rPr lang="en-US" dirty="0"/>
              <a:t>Low cash support from the </a:t>
            </a:r>
            <a:r>
              <a:rPr lang="en-US" dirty="0" smtClean="0"/>
              <a:t>owner</a:t>
            </a:r>
            <a:endParaRPr lang="en-US" dirty="0"/>
          </a:p>
          <a:p>
            <a:r>
              <a:rPr lang="en-US" dirty="0"/>
              <a:t>Organizational problems, like: not </a:t>
            </a:r>
            <a:r>
              <a:rPr lang="en-US" dirty="0" smtClean="0"/>
              <a:t>getting permission </a:t>
            </a:r>
            <a:r>
              <a:rPr lang="en-US" dirty="0"/>
              <a:t>from the owner to begin </a:t>
            </a:r>
            <a:r>
              <a:rPr lang="en-US" dirty="0" smtClean="0"/>
              <a:t>work</a:t>
            </a:r>
            <a:endParaRPr lang="en-US" dirty="0"/>
          </a:p>
          <a:p>
            <a:endParaRPr lang="en-US" dirty="0"/>
          </a:p>
        </p:txBody>
      </p:sp>
    </p:spTree>
    <p:extLst>
      <p:ext uri="{BB962C8B-B14F-4D97-AF65-F5344CB8AC3E}">
        <p14:creationId xmlns:p14="http://schemas.microsoft.com/office/powerpoint/2010/main" val="1530872870"/>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Criteria and standards for equipment selection</a:t>
            </a:r>
            <a:endParaRPr lang="en-US" dirty="0"/>
          </a:p>
        </p:txBody>
      </p:sp>
      <p:sp>
        <p:nvSpPr>
          <p:cNvPr id="3" name="Content Placeholder 2"/>
          <p:cNvSpPr>
            <a:spLocks noGrp="1"/>
          </p:cNvSpPr>
          <p:nvPr>
            <p:ph idx="1"/>
          </p:nvPr>
        </p:nvSpPr>
        <p:spPr/>
        <p:txBody>
          <a:bodyPr/>
          <a:lstStyle/>
          <a:p>
            <a:r>
              <a:rPr lang="en-US" dirty="0" smtClean="0"/>
              <a:t>Price of equipment</a:t>
            </a:r>
            <a:endParaRPr lang="en-US" dirty="0" smtClean="0">
              <a:latin typeface="Times New Roman" pitchFamily="18" charset="0"/>
              <a:cs typeface="Times New Roman" pitchFamily="18" charset="0"/>
            </a:endParaRPr>
          </a:p>
          <a:p>
            <a:r>
              <a:rPr lang="en-US" dirty="0"/>
              <a:t>Availability of maintenance parts and ease to repair </a:t>
            </a:r>
            <a:r>
              <a:rPr lang="en-US" dirty="0" smtClean="0"/>
              <a:t>equipment</a:t>
            </a:r>
            <a:endParaRPr lang="en-US" dirty="0"/>
          </a:p>
          <a:p>
            <a:r>
              <a:rPr lang="en-US" dirty="0"/>
              <a:t>Availability of equipment and ability to </a:t>
            </a:r>
            <a:r>
              <a:rPr lang="en-US" dirty="0" smtClean="0"/>
              <a:t>import </a:t>
            </a:r>
            <a:r>
              <a:rPr lang="en-US" dirty="0"/>
              <a:t>it </a:t>
            </a:r>
            <a:r>
              <a:rPr lang="en-US" dirty="0" smtClean="0"/>
              <a:t>abroad</a:t>
            </a:r>
            <a:endParaRPr lang="en-US" dirty="0"/>
          </a:p>
          <a:p>
            <a:r>
              <a:rPr lang="en-US" dirty="0"/>
              <a:t>Skilled labor </a:t>
            </a:r>
            <a:r>
              <a:rPr lang="en-US" dirty="0" smtClean="0"/>
              <a:t>availability</a:t>
            </a:r>
            <a:endParaRPr lang="en-US" dirty="0"/>
          </a:p>
          <a:p>
            <a:r>
              <a:rPr lang="en-US" dirty="0"/>
              <a:t>Default age of </a:t>
            </a:r>
            <a:r>
              <a:rPr lang="en-US" dirty="0" smtClean="0"/>
              <a:t>equipment</a:t>
            </a:r>
            <a:endParaRPr lang="en-US" dirty="0"/>
          </a:p>
          <a:p>
            <a:r>
              <a:rPr lang="en-US" dirty="0"/>
              <a:t>Productivity of </a:t>
            </a:r>
            <a:r>
              <a:rPr lang="en-US" dirty="0" smtClean="0"/>
              <a:t>equipment</a:t>
            </a:r>
            <a:endParaRPr lang="en-US" dirty="0">
              <a:latin typeface="Times New Roman" pitchFamily="18" charset="0"/>
              <a:cs typeface="Times New Roman" pitchFamily="18" charset="0"/>
            </a:endParaRPr>
          </a:p>
          <a:p>
            <a:endParaRPr lang="en-US" dirty="0" smtClean="0"/>
          </a:p>
        </p:txBody>
      </p:sp>
    </p:spTree>
    <p:extLst>
      <p:ext uri="{BB962C8B-B14F-4D97-AF65-F5344CB8AC3E}">
        <p14:creationId xmlns:p14="http://schemas.microsoft.com/office/powerpoint/2010/main" val="1468143455"/>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 for selection equipment</a:t>
            </a:r>
            <a:endParaRPr lang="en-US" dirty="0"/>
          </a:p>
        </p:txBody>
      </p:sp>
      <p:sp>
        <p:nvSpPr>
          <p:cNvPr id="3" name="Content Placeholder 2"/>
          <p:cNvSpPr>
            <a:spLocks noGrp="1"/>
          </p:cNvSpPr>
          <p:nvPr>
            <p:ph idx="1"/>
          </p:nvPr>
        </p:nvSpPr>
        <p:spPr/>
        <p:txBody>
          <a:bodyPr/>
          <a:lstStyle/>
          <a:p>
            <a:pPr marL="0" indent="0">
              <a:buNone/>
            </a:pPr>
            <a:r>
              <a:rPr lang="en-US" dirty="0" smtClean="0"/>
              <a:t>Analytic Hierarchy Process </a:t>
            </a:r>
            <a:endParaRPr lang="en-US" dirty="0"/>
          </a:p>
        </p:txBody>
      </p:sp>
    </p:spTree>
    <p:extLst>
      <p:ext uri="{BB962C8B-B14F-4D97-AF65-F5344CB8AC3E}">
        <p14:creationId xmlns:p14="http://schemas.microsoft.com/office/powerpoint/2010/main" val="3250050389"/>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Methodology</a:t>
            </a:r>
            <a:endParaRPr lang="en-US" dirty="0"/>
          </a:p>
        </p:txBody>
      </p:sp>
      <p:sp>
        <p:nvSpPr>
          <p:cNvPr id="3" name="Content Placeholder 2"/>
          <p:cNvSpPr>
            <a:spLocks noGrp="1"/>
          </p:cNvSpPr>
          <p:nvPr>
            <p:ph idx="1"/>
          </p:nvPr>
        </p:nvSpPr>
        <p:spPr/>
        <p:txBody>
          <a:bodyPr/>
          <a:lstStyle/>
          <a:p>
            <a:r>
              <a:rPr lang="en-US" dirty="0" smtClean="0"/>
              <a:t>Data collection</a:t>
            </a:r>
          </a:p>
          <a:p>
            <a:pPr lvl="1"/>
            <a:r>
              <a:rPr lang="en-US" dirty="0" smtClean="0"/>
              <a:t>Previous studies</a:t>
            </a:r>
          </a:p>
          <a:p>
            <a:pPr lvl="1"/>
            <a:r>
              <a:rPr lang="en-US" dirty="0" smtClean="0"/>
              <a:t>Interviews with contractors</a:t>
            </a:r>
          </a:p>
          <a:p>
            <a:pPr lvl="1"/>
            <a:r>
              <a:rPr lang="en-US" dirty="0" smtClean="0"/>
              <a:t>Questionnaire distribution</a:t>
            </a:r>
            <a:endParaRPr lang="en-US" dirty="0"/>
          </a:p>
        </p:txBody>
      </p:sp>
    </p:spTree>
    <p:extLst>
      <p:ext uri="{BB962C8B-B14F-4D97-AF65-F5344CB8AC3E}">
        <p14:creationId xmlns:p14="http://schemas.microsoft.com/office/powerpoint/2010/main" val="2152258986"/>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Methodology</a:t>
            </a:r>
            <a:endParaRPr lang="en-US" dirty="0"/>
          </a:p>
        </p:txBody>
      </p:sp>
      <p:sp>
        <p:nvSpPr>
          <p:cNvPr id="3" name="Content Placeholder 2"/>
          <p:cNvSpPr>
            <a:spLocks noGrp="1"/>
          </p:cNvSpPr>
          <p:nvPr>
            <p:ph idx="1"/>
          </p:nvPr>
        </p:nvSpPr>
        <p:spPr/>
        <p:txBody>
          <a:bodyPr/>
          <a:lstStyle/>
          <a:p>
            <a:r>
              <a:rPr lang="en-US" dirty="0" smtClean="0"/>
              <a:t>Sample size</a:t>
            </a:r>
          </a:p>
          <a:p>
            <a:endParaRPr lang="en-US" dirty="0"/>
          </a:p>
          <a:p>
            <a:endParaRPr lang="en-US" dirty="0" smtClean="0"/>
          </a:p>
          <a:p>
            <a:r>
              <a:rPr lang="en-US" dirty="0" smtClean="0"/>
              <a:t>Data analysis using excel program.</a:t>
            </a:r>
          </a:p>
          <a:p>
            <a:pPr marL="0" indent="0">
              <a:buNone/>
            </a:pPr>
            <a:endParaRPr lang="en-US" dirty="0"/>
          </a:p>
        </p:txBody>
      </p:sp>
      <p:pic>
        <p:nvPicPr>
          <p:cNvPr id="4" name="Picture 3" descr="eqn.PNG"/>
          <p:cNvPicPr>
            <a:picLocks noChangeAspect="1"/>
          </p:cNvPicPr>
          <p:nvPr/>
        </p:nvPicPr>
        <p:blipFill>
          <a:blip r:embed="rId2" cstate="print"/>
          <a:stretch>
            <a:fillRect/>
          </a:stretch>
        </p:blipFill>
        <p:spPr>
          <a:xfrm>
            <a:off x="821851" y="2683489"/>
            <a:ext cx="2128859" cy="1122188"/>
          </a:xfrm>
          <a:prstGeom prst="rect">
            <a:avLst/>
          </a:prstGeom>
        </p:spPr>
      </p:pic>
    </p:spTree>
    <p:extLst>
      <p:ext uri="{BB962C8B-B14F-4D97-AF65-F5344CB8AC3E}">
        <p14:creationId xmlns:p14="http://schemas.microsoft.com/office/powerpoint/2010/main" val="3250050389"/>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analysis</a:t>
            </a:r>
            <a:endParaRPr lang="en-US" dirty="0"/>
          </a:p>
        </p:txBody>
      </p:sp>
      <p:sp>
        <p:nvSpPr>
          <p:cNvPr id="3" name="Content Placeholder 2"/>
          <p:cNvSpPr>
            <a:spLocks noGrp="1"/>
          </p:cNvSpPr>
          <p:nvPr>
            <p:ph idx="1"/>
          </p:nvPr>
        </p:nvSpPr>
        <p:spPr/>
        <p:txBody>
          <a:bodyPr/>
          <a:lstStyle/>
          <a:p>
            <a:pPr marL="0" indent="0">
              <a:buNone/>
            </a:pPr>
            <a:r>
              <a:rPr lang="en-US" dirty="0" smtClean="0"/>
              <a:t>Data which analyzed using excel program</a:t>
            </a:r>
          </a:p>
          <a:p>
            <a:r>
              <a:rPr lang="en-US" dirty="0" smtClean="0"/>
              <a:t>Questionnaire </a:t>
            </a:r>
            <a:r>
              <a:rPr lang="en-US" dirty="0"/>
              <a:t>distribution.</a:t>
            </a:r>
          </a:p>
          <a:p>
            <a:r>
              <a:rPr lang="en-US" dirty="0"/>
              <a:t>Respondents characteristics.</a:t>
            </a:r>
          </a:p>
          <a:p>
            <a:r>
              <a:rPr lang="en-US" dirty="0"/>
              <a:t> Chosen equipment.</a:t>
            </a:r>
          </a:p>
          <a:p>
            <a:r>
              <a:rPr lang="en-US" dirty="0"/>
              <a:t>Causes of low productivity. </a:t>
            </a:r>
          </a:p>
          <a:p>
            <a:r>
              <a:rPr lang="en-US" dirty="0"/>
              <a:t>Criteria for equipment selection.</a:t>
            </a:r>
          </a:p>
          <a:p>
            <a:endParaRPr lang="en-US" dirty="0">
              <a:latin typeface="Times New Roman" pitchFamily="18" charset="0"/>
              <a:cs typeface="Times New Roman" pitchFamily="18" charset="0"/>
            </a:endParaRPr>
          </a:p>
          <a:p>
            <a:endParaRPr lang="en-US" dirty="0" smtClean="0"/>
          </a:p>
          <a:p>
            <a:endParaRPr lang="en-US" dirty="0"/>
          </a:p>
        </p:txBody>
      </p:sp>
    </p:spTree>
    <p:extLst>
      <p:ext uri="{BB962C8B-B14F-4D97-AF65-F5344CB8AC3E}">
        <p14:creationId xmlns:p14="http://schemas.microsoft.com/office/powerpoint/2010/main" val="2152258986"/>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Questionnaire distribution</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62751425"/>
              </p:ext>
            </p:extLst>
          </p:nvPr>
        </p:nvGraphicFramePr>
        <p:xfrm>
          <a:off x="457200" y="2209800"/>
          <a:ext cx="6508750" cy="39163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250050389"/>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Respondent’s experience</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582026487"/>
              </p:ext>
            </p:extLst>
          </p:nvPr>
        </p:nvGraphicFramePr>
        <p:xfrm>
          <a:off x="457199" y="2209801"/>
          <a:ext cx="6508377" cy="393465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15225898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Contractors grade</a:t>
            </a:r>
            <a:endParaRPr lang="en-US" dirty="0"/>
          </a:p>
        </p:txBody>
      </p:sp>
      <p:graphicFrame>
        <p:nvGraphicFramePr>
          <p:cNvPr id="6" name="Content Placeholder 3"/>
          <p:cNvGraphicFramePr>
            <a:graphicFrameLocks noGrp="1"/>
          </p:cNvGraphicFramePr>
          <p:nvPr>
            <p:ph idx="1"/>
            <p:extLst>
              <p:ext uri="{D42A27DB-BD31-4B8C-83A1-F6EECF244321}">
                <p14:modId xmlns:p14="http://schemas.microsoft.com/office/powerpoint/2010/main" val="3936515293"/>
              </p:ext>
            </p:extLst>
          </p:nvPr>
        </p:nvGraphicFramePr>
        <p:xfrm>
          <a:off x="457200" y="2209800"/>
          <a:ext cx="6508376" cy="39163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819570795"/>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Chosen equipment</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523587532"/>
              </p:ext>
            </p:extLst>
          </p:nvPr>
        </p:nvGraphicFramePr>
        <p:xfrm>
          <a:off x="457199" y="2209800"/>
          <a:ext cx="6508377" cy="39163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90013294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dirty="0" smtClean="0"/>
              <a:t>Introduction</a:t>
            </a:r>
          </a:p>
          <a:p>
            <a:r>
              <a:rPr lang="en-US" dirty="0" smtClean="0"/>
              <a:t>Methodology </a:t>
            </a:r>
          </a:p>
          <a:p>
            <a:r>
              <a:rPr lang="en-US" dirty="0" smtClean="0"/>
              <a:t>Data Analysis</a:t>
            </a:r>
          </a:p>
          <a:p>
            <a:r>
              <a:rPr lang="en-US" dirty="0" smtClean="0"/>
              <a:t>AHP Method</a:t>
            </a:r>
          </a:p>
          <a:p>
            <a:r>
              <a:rPr lang="en-US" dirty="0" smtClean="0"/>
              <a:t>Conclusion and recommendations</a:t>
            </a:r>
          </a:p>
          <a:p>
            <a:r>
              <a:rPr lang="en-US" dirty="0" smtClean="0"/>
              <a:t>Future studies</a:t>
            </a:r>
          </a:p>
          <a:p>
            <a:endParaRPr lang="en-US" dirty="0"/>
          </a:p>
        </p:txBody>
      </p:sp>
    </p:spTree>
    <p:extLst>
      <p:ext uri="{BB962C8B-B14F-4D97-AF65-F5344CB8AC3E}">
        <p14:creationId xmlns:p14="http://schemas.microsoft.com/office/powerpoint/2010/main" val="2477509823"/>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 of reasons for renting equipment</a:t>
            </a:r>
            <a:endParaRPr lang="en-US" dirty="0"/>
          </a:p>
        </p:txBody>
      </p:sp>
      <p:pic>
        <p:nvPicPr>
          <p:cNvPr id="6" name="Picture 2" descr="C:\Users\Dell\Pictures\table1.PNG"/>
          <p:cNvPicPr>
            <a:picLocks noGrp="1" noChangeAspect="1" noChangeArrowheads="1"/>
          </p:cNvPicPr>
          <p:nvPr>
            <p:ph idx="1"/>
          </p:nvPr>
        </p:nvPicPr>
        <p:blipFill>
          <a:blip r:embed="rId3" cstate="print"/>
          <a:srcRect t="-2127" b="-2127"/>
          <a:stretch>
            <a:fillRect/>
          </a:stretch>
        </p:blipFill>
        <p:spPr bwMode="auto">
          <a:xfrm>
            <a:off x="457200" y="2209800"/>
            <a:ext cx="6508750" cy="3916363"/>
          </a:xfrm>
          <a:prstGeom prst="rect">
            <a:avLst/>
          </a:prstGeom>
          <a:noFill/>
        </p:spPr>
      </p:pic>
    </p:spTree>
    <p:extLst>
      <p:ext uri="{BB962C8B-B14F-4D97-AF65-F5344CB8AC3E}">
        <p14:creationId xmlns:p14="http://schemas.microsoft.com/office/powerpoint/2010/main" val="1900132943"/>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Causes of low productivity</a:t>
            </a:r>
            <a:endParaRPr lang="en-US" dirty="0"/>
          </a:p>
        </p:txBody>
      </p:sp>
      <p:pic>
        <p:nvPicPr>
          <p:cNvPr id="4" name="Content Placeholder 2" descr="C:\Users\Dell\Pictures\table2.PNG"/>
          <p:cNvPicPr>
            <a:picLocks noGrp="1" noChangeAspect="1" noChangeArrowheads="1"/>
          </p:cNvPicPr>
          <p:nvPr>
            <p:ph idx="1"/>
          </p:nvPr>
        </p:nvPicPr>
        <p:blipFill>
          <a:blip r:embed="rId3" cstate="print"/>
          <a:srcRect t="-27389" b="-27389"/>
          <a:stretch>
            <a:fillRect/>
          </a:stretch>
        </p:blipFill>
        <p:spPr bwMode="auto">
          <a:prstGeom prst="rect">
            <a:avLst/>
          </a:prstGeom>
          <a:noFill/>
        </p:spPr>
      </p:pic>
    </p:spTree>
    <p:extLst>
      <p:ext uri="{BB962C8B-B14F-4D97-AF65-F5344CB8AC3E}">
        <p14:creationId xmlns:p14="http://schemas.microsoft.com/office/powerpoint/2010/main" val="1900132943"/>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Criteria for equipment selection</a:t>
            </a:r>
            <a:endParaRPr lang="en-US" dirty="0"/>
          </a:p>
        </p:txBody>
      </p:sp>
      <p:pic>
        <p:nvPicPr>
          <p:cNvPr id="4" name="Content Placeholder 2" descr="C:\Users\Dell\Pictures\table3.PNG"/>
          <p:cNvPicPr>
            <a:picLocks noGrp="1" noChangeAspect="1" noChangeArrowheads="1"/>
          </p:cNvPicPr>
          <p:nvPr>
            <p:ph idx="1"/>
          </p:nvPr>
        </p:nvPicPr>
        <p:blipFill>
          <a:blip r:embed="rId3" cstate="print"/>
          <a:srcRect t="-36479" b="-36479"/>
          <a:stretch>
            <a:fillRect/>
          </a:stretch>
        </p:blipFill>
        <p:spPr bwMode="auto">
          <a:prstGeom prst="rect">
            <a:avLst/>
          </a:prstGeom>
          <a:noFill/>
        </p:spPr>
      </p:pic>
    </p:spTree>
    <p:extLst>
      <p:ext uri="{BB962C8B-B14F-4D97-AF65-F5344CB8AC3E}">
        <p14:creationId xmlns:p14="http://schemas.microsoft.com/office/powerpoint/2010/main" val="1900132943"/>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 ten criteria</a:t>
            </a:r>
            <a:endParaRPr lang="en-US" dirty="0"/>
          </a:p>
        </p:txBody>
      </p:sp>
      <p:pic>
        <p:nvPicPr>
          <p:cNvPr id="4" name="Picture 2" descr="C:\Users\Dell\Pictures\criteria.PNG"/>
          <p:cNvPicPr>
            <a:picLocks noGrp="1" noChangeAspect="1" noChangeArrowheads="1"/>
          </p:cNvPicPr>
          <p:nvPr>
            <p:ph idx="1"/>
          </p:nvPr>
        </p:nvPicPr>
        <p:blipFill>
          <a:blip r:embed="rId3" cstate="print"/>
          <a:srcRect l="-3834" r="-3834"/>
          <a:stretch>
            <a:fillRect/>
          </a:stretch>
        </p:blipFill>
        <p:spPr bwMode="auto">
          <a:prstGeom prst="rect">
            <a:avLst/>
          </a:prstGeom>
          <a:noFill/>
        </p:spPr>
      </p:pic>
    </p:spTree>
    <p:extLst>
      <p:ext uri="{BB962C8B-B14F-4D97-AF65-F5344CB8AC3E}">
        <p14:creationId xmlns:p14="http://schemas.microsoft.com/office/powerpoint/2010/main" val="1900132943"/>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AHP method</a:t>
            </a:r>
            <a:endParaRPr lang="en-US" dirty="0"/>
          </a:p>
        </p:txBody>
      </p:sp>
      <p:sp>
        <p:nvSpPr>
          <p:cNvPr id="3" name="Content Placeholder 2"/>
          <p:cNvSpPr>
            <a:spLocks noGrp="1"/>
          </p:cNvSpPr>
          <p:nvPr>
            <p:ph idx="1"/>
          </p:nvPr>
        </p:nvSpPr>
        <p:spPr/>
        <p:txBody>
          <a:bodyPr/>
          <a:lstStyle/>
          <a:p>
            <a:pPr marL="0" indent="0">
              <a:buNone/>
            </a:pPr>
            <a:r>
              <a:rPr lang="en-US" dirty="0" smtClean="0"/>
              <a:t>AHP or </a:t>
            </a:r>
            <a:r>
              <a:rPr lang="en-US" dirty="0"/>
              <a:t>Analytical Hierarchy Process is one of the multi criteria decision making techniques for organizing and analyzing complex decisions</a:t>
            </a:r>
            <a:r>
              <a:rPr lang="en-US" dirty="0">
                <a:latin typeface="Times New Roman"/>
                <a:cs typeface="Times New Roman"/>
              </a:rPr>
              <a:t>.</a:t>
            </a:r>
          </a:p>
          <a:p>
            <a:r>
              <a:rPr lang="en-US" dirty="0"/>
              <a:t>Can be used to provide relative priorities on ratio scales from paired comparisons.  </a:t>
            </a:r>
          </a:p>
          <a:p>
            <a:r>
              <a:rPr lang="en-US" dirty="0"/>
              <a:t>It allows some inconsistency in judgment</a:t>
            </a:r>
          </a:p>
        </p:txBody>
      </p:sp>
    </p:spTree>
    <p:extLst>
      <p:ext uri="{BB962C8B-B14F-4D97-AF65-F5344CB8AC3E}">
        <p14:creationId xmlns:p14="http://schemas.microsoft.com/office/powerpoint/2010/main" val="1900132943"/>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AHP method</a:t>
            </a:r>
            <a:endParaRPr lang="en-US" dirty="0"/>
          </a:p>
        </p:txBody>
      </p:sp>
      <p:sp>
        <p:nvSpPr>
          <p:cNvPr id="3" name="Content Placeholder 2"/>
          <p:cNvSpPr>
            <a:spLocks noGrp="1"/>
          </p:cNvSpPr>
          <p:nvPr>
            <p:ph idx="1"/>
          </p:nvPr>
        </p:nvSpPr>
        <p:spPr/>
        <p:txBody>
          <a:bodyPr/>
          <a:lstStyle/>
          <a:p>
            <a:r>
              <a:rPr lang="en-US" dirty="0" smtClean="0"/>
              <a:t>It assumes </a:t>
            </a:r>
            <a:r>
              <a:rPr lang="en-US" dirty="0"/>
              <a:t>complete aggregations among </a:t>
            </a:r>
            <a:r>
              <a:rPr lang="en-US" dirty="0" smtClean="0"/>
              <a:t>criteria</a:t>
            </a:r>
            <a:endParaRPr lang="en-US" dirty="0"/>
          </a:p>
          <a:p>
            <a:r>
              <a:rPr lang="en-US" dirty="0"/>
              <a:t>It develops a linear additive </a:t>
            </a:r>
            <a:r>
              <a:rPr lang="en-US" dirty="0" smtClean="0"/>
              <a:t>model</a:t>
            </a:r>
            <a:endParaRPr lang="en-US" dirty="0"/>
          </a:p>
          <a:p>
            <a:r>
              <a:rPr lang="en-US" dirty="0"/>
              <a:t>The weights and scores are achieved basically by pair wise comparisons between all options with each </a:t>
            </a:r>
            <a:r>
              <a:rPr lang="en-US" dirty="0" smtClean="0"/>
              <a:t>other</a:t>
            </a:r>
            <a:endParaRPr lang="en-US" dirty="0"/>
          </a:p>
          <a:p>
            <a:endParaRPr lang="en-US" dirty="0"/>
          </a:p>
        </p:txBody>
      </p:sp>
    </p:spTree>
    <p:extLst>
      <p:ext uri="{BB962C8B-B14F-4D97-AF65-F5344CB8AC3E}">
        <p14:creationId xmlns:p14="http://schemas.microsoft.com/office/powerpoint/2010/main" val="1900132943"/>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AHP method</a:t>
            </a:r>
            <a:endParaRPr lang="en-US" dirty="0"/>
          </a:p>
        </p:txBody>
      </p:sp>
      <p:sp>
        <p:nvSpPr>
          <p:cNvPr id="3" name="Content Placeholder 2"/>
          <p:cNvSpPr>
            <a:spLocks noGrp="1"/>
          </p:cNvSpPr>
          <p:nvPr>
            <p:ph idx="1"/>
          </p:nvPr>
        </p:nvSpPr>
        <p:spPr/>
        <p:txBody>
          <a:bodyPr/>
          <a:lstStyle/>
          <a:p>
            <a:r>
              <a:rPr lang="en-US" dirty="0" smtClean="0"/>
              <a:t>Pair-wise comparison scale</a:t>
            </a:r>
          </a:p>
          <a:p>
            <a:pPr marL="0" indent="0">
              <a:buNone/>
            </a:pPr>
            <a:endParaRPr lang="en-US" dirty="0"/>
          </a:p>
        </p:txBody>
      </p:sp>
      <p:pic>
        <p:nvPicPr>
          <p:cNvPr id="4" name="Picture 3" descr="AHP.PNG"/>
          <p:cNvPicPr>
            <a:picLocks noChangeAspect="1"/>
          </p:cNvPicPr>
          <p:nvPr/>
        </p:nvPicPr>
        <p:blipFill>
          <a:blip r:embed="rId2" cstate="print"/>
          <a:stretch>
            <a:fillRect/>
          </a:stretch>
        </p:blipFill>
        <p:spPr>
          <a:xfrm>
            <a:off x="457200" y="2772998"/>
            <a:ext cx="6778460" cy="2614629"/>
          </a:xfrm>
          <a:prstGeom prst="rect">
            <a:avLst/>
          </a:prstGeom>
        </p:spPr>
      </p:pic>
    </p:spTree>
    <p:extLst>
      <p:ext uri="{BB962C8B-B14F-4D97-AF65-F5344CB8AC3E}">
        <p14:creationId xmlns:p14="http://schemas.microsoft.com/office/powerpoint/2010/main" val="1900132943"/>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AHP method </a:t>
            </a:r>
            <a:endParaRPr lang="en-US" dirty="0"/>
          </a:p>
        </p:txBody>
      </p:sp>
      <p:sp>
        <p:nvSpPr>
          <p:cNvPr id="3" name="Content Placeholder 2"/>
          <p:cNvSpPr>
            <a:spLocks noGrp="1"/>
          </p:cNvSpPr>
          <p:nvPr>
            <p:ph idx="1"/>
          </p:nvPr>
        </p:nvSpPr>
        <p:spPr/>
        <p:txBody>
          <a:bodyPr/>
          <a:lstStyle/>
          <a:p>
            <a:pPr marL="0" indent="0">
              <a:buNone/>
            </a:pPr>
            <a:r>
              <a:rPr lang="en-US" dirty="0" smtClean="0"/>
              <a:t>Example</a:t>
            </a:r>
          </a:p>
          <a:p>
            <a:endParaRPr lang="en-US" dirty="0"/>
          </a:p>
        </p:txBody>
      </p:sp>
      <p:pic>
        <p:nvPicPr>
          <p:cNvPr id="5" name="Picture 4" descr="example.PNG"/>
          <p:cNvPicPr>
            <a:picLocks noChangeAspect="1"/>
          </p:cNvPicPr>
          <p:nvPr/>
        </p:nvPicPr>
        <p:blipFill>
          <a:blip r:embed="rId3" cstate="print"/>
          <a:stretch>
            <a:fillRect/>
          </a:stretch>
        </p:blipFill>
        <p:spPr>
          <a:xfrm>
            <a:off x="457201" y="2801964"/>
            <a:ext cx="6701484" cy="2529653"/>
          </a:xfrm>
          <a:prstGeom prst="rect">
            <a:avLst/>
          </a:prstGeom>
        </p:spPr>
      </p:pic>
    </p:spTree>
    <p:extLst>
      <p:ext uri="{BB962C8B-B14F-4D97-AF65-F5344CB8AC3E}">
        <p14:creationId xmlns:p14="http://schemas.microsoft.com/office/powerpoint/2010/main" val="1900132943"/>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AHP method - Example</a:t>
            </a:r>
            <a:endParaRPr lang="en-US" dirty="0"/>
          </a:p>
        </p:txBody>
      </p:sp>
      <p:pic>
        <p:nvPicPr>
          <p:cNvPr id="4" name="Content Placeholder 3" descr="ex1.PNG"/>
          <p:cNvPicPr>
            <a:picLocks noGrp="1" noChangeAspect="1"/>
          </p:cNvPicPr>
          <p:nvPr>
            <p:ph idx="1"/>
          </p:nvPr>
        </p:nvPicPr>
        <p:blipFill>
          <a:blip r:embed="rId3" cstate="print"/>
          <a:srcRect t="-67989" b="-67989"/>
          <a:stretch>
            <a:fillRect/>
          </a:stretch>
        </p:blipFill>
        <p:spPr/>
      </p:pic>
    </p:spTree>
    <p:extLst>
      <p:ext uri="{BB962C8B-B14F-4D97-AF65-F5344CB8AC3E}">
        <p14:creationId xmlns:p14="http://schemas.microsoft.com/office/powerpoint/2010/main" val="221000496"/>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AHP method - Example</a:t>
            </a:r>
            <a:endParaRPr lang="en-US" dirty="0"/>
          </a:p>
        </p:txBody>
      </p:sp>
      <p:pic>
        <p:nvPicPr>
          <p:cNvPr id="4" name="Content Placeholder 3" descr="ex2.PNG"/>
          <p:cNvPicPr>
            <a:picLocks noGrp="1" noChangeAspect="1"/>
          </p:cNvPicPr>
          <p:nvPr>
            <p:ph idx="1"/>
          </p:nvPr>
        </p:nvPicPr>
        <p:blipFill>
          <a:blip r:embed="rId3" cstate="print"/>
          <a:srcRect t="-105655" b="-105655"/>
          <a:stretch>
            <a:fillRect/>
          </a:stretch>
        </p:blipFill>
        <p:spPr/>
      </p:pic>
    </p:spTree>
    <p:extLst>
      <p:ext uri="{BB962C8B-B14F-4D97-AF65-F5344CB8AC3E}">
        <p14:creationId xmlns:p14="http://schemas.microsoft.com/office/powerpoint/2010/main" val="22100049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Statement of problem</a:t>
            </a:r>
            <a:endParaRPr lang="en-US" dirty="0"/>
          </a:p>
        </p:txBody>
      </p:sp>
      <p:pic>
        <p:nvPicPr>
          <p:cNvPr id="5" name="Content Placeholder 4" descr="it_photo_114295.jpg"/>
          <p:cNvPicPr>
            <a:picLocks noGrp="1" noChangeAspect="1"/>
          </p:cNvPicPr>
          <p:nvPr>
            <p:ph idx="1"/>
          </p:nvPr>
        </p:nvPicPr>
        <p:blipFill>
          <a:blip r:embed="rId2">
            <a:extLst>
              <a:ext uri="{28A0092B-C50C-407E-A947-70E740481C1C}">
                <a14:useLocalDpi xmlns:a14="http://schemas.microsoft.com/office/drawing/2010/main" val="0"/>
              </a:ext>
            </a:extLst>
          </a:blip>
          <a:srcRect l="-5427" r="-5427"/>
          <a:stretch>
            <a:fillRect/>
          </a:stretch>
        </p:blipFill>
        <p:spPr>
          <a:xfrm>
            <a:off x="457200" y="2209800"/>
            <a:ext cx="6508750" cy="3916363"/>
          </a:xfrm>
        </p:spPr>
      </p:pic>
    </p:spTree>
    <p:extLst>
      <p:ext uri="{BB962C8B-B14F-4D97-AF65-F5344CB8AC3E}">
        <p14:creationId xmlns:p14="http://schemas.microsoft.com/office/powerpoint/2010/main" val="1277688259"/>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AHP method - Example</a:t>
            </a:r>
            <a:endParaRPr lang="en-US" dirty="0"/>
          </a:p>
        </p:txBody>
      </p:sp>
      <p:sp>
        <p:nvSpPr>
          <p:cNvPr id="3" name="Content Placeholder 2"/>
          <p:cNvSpPr>
            <a:spLocks noGrp="1"/>
          </p:cNvSpPr>
          <p:nvPr>
            <p:ph idx="1"/>
          </p:nvPr>
        </p:nvSpPr>
        <p:spPr/>
        <p:txBody>
          <a:bodyPr/>
          <a:lstStyle/>
          <a:p>
            <a:pPr marL="0" indent="0">
              <a:buNone/>
            </a:pPr>
            <a:r>
              <a:rPr lang="en-US" dirty="0" smtClean="0"/>
              <a:t>Judgment consistency </a:t>
            </a:r>
          </a:p>
          <a:p>
            <a:endParaRPr lang="en-US" dirty="0"/>
          </a:p>
        </p:txBody>
      </p:sp>
      <p:pic>
        <p:nvPicPr>
          <p:cNvPr id="4" name="Picture 3" descr="1.PNG"/>
          <p:cNvPicPr>
            <a:picLocks noChangeAspect="1"/>
          </p:cNvPicPr>
          <p:nvPr/>
        </p:nvPicPr>
        <p:blipFill>
          <a:blip r:embed="rId3" cstate="print"/>
          <a:stretch>
            <a:fillRect/>
          </a:stretch>
        </p:blipFill>
        <p:spPr>
          <a:xfrm>
            <a:off x="762000" y="2756472"/>
            <a:ext cx="6030604" cy="1238317"/>
          </a:xfrm>
          <a:prstGeom prst="rect">
            <a:avLst/>
          </a:prstGeom>
        </p:spPr>
      </p:pic>
      <p:pic>
        <p:nvPicPr>
          <p:cNvPr id="5" name="Picture 4" descr="2.PNG"/>
          <p:cNvPicPr>
            <a:picLocks noChangeAspect="1"/>
          </p:cNvPicPr>
          <p:nvPr/>
        </p:nvPicPr>
        <p:blipFill>
          <a:blip r:embed="rId4" cstate="print"/>
          <a:stretch>
            <a:fillRect/>
          </a:stretch>
        </p:blipFill>
        <p:spPr>
          <a:xfrm>
            <a:off x="762000" y="4370447"/>
            <a:ext cx="5638800" cy="1143000"/>
          </a:xfrm>
          <a:prstGeom prst="rect">
            <a:avLst/>
          </a:prstGeom>
        </p:spPr>
      </p:pic>
    </p:spTree>
    <p:extLst>
      <p:ext uri="{BB962C8B-B14F-4D97-AF65-F5344CB8AC3E}">
        <p14:creationId xmlns:p14="http://schemas.microsoft.com/office/powerpoint/2010/main" val="2811662311"/>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AHP method - Example</a:t>
            </a:r>
            <a:endParaRPr lang="en-US" dirty="0"/>
          </a:p>
        </p:txBody>
      </p:sp>
      <p:pic>
        <p:nvPicPr>
          <p:cNvPr id="10" name="Content Placeholder 9" descr="3.PNG"/>
          <p:cNvPicPr>
            <a:picLocks noGrp="1" noChangeAspect="1"/>
          </p:cNvPicPr>
          <p:nvPr>
            <p:ph idx="1"/>
          </p:nvPr>
        </p:nvPicPr>
        <p:blipFill rotWithShape="1">
          <a:blip r:embed="rId3" cstate="print"/>
          <a:srcRect t="147" b="-57"/>
          <a:stretch/>
        </p:blipFill>
        <p:spPr>
          <a:xfrm>
            <a:off x="457199" y="2983535"/>
            <a:ext cx="4526359" cy="1020130"/>
          </a:xfrm>
          <a:prstGeom prst="rect">
            <a:avLst/>
          </a:prstGeom>
        </p:spPr>
      </p:pic>
      <p:pic>
        <p:nvPicPr>
          <p:cNvPr id="11" name="Picture 10" descr="4.PNG"/>
          <p:cNvPicPr>
            <a:picLocks noChangeAspect="1"/>
          </p:cNvPicPr>
          <p:nvPr/>
        </p:nvPicPr>
        <p:blipFill>
          <a:blip r:embed="rId4"/>
          <a:stretch>
            <a:fillRect/>
          </a:stretch>
        </p:blipFill>
        <p:spPr>
          <a:xfrm>
            <a:off x="587693" y="4183139"/>
            <a:ext cx="3967914" cy="1006495"/>
          </a:xfrm>
          <a:prstGeom prst="rect">
            <a:avLst/>
          </a:prstGeom>
        </p:spPr>
      </p:pic>
    </p:spTree>
    <p:extLst>
      <p:ext uri="{BB962C8B-B14F-4D97-AF65-F5344CB8AC3E}">
        <p14:creationId xmlns:p14="http://schemas.microsoft.com/office/powerpoint/2010/main" val="2811662311"/>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AHP method - Example</a:t>
            </a:r>
            <a:endParaRPr lang="en-US" dirty="0"/>
          </a:p>
        </p:txBody>
      </p:sp>
      <p:pic>
        <p:nvPicPr>
          <p:cNvPr id="4" name="Content Placeholder 3" descr="Capture.PNG"/>
          <p:cNvPicPr>
            <a:picLocks noGrp="1" noChangeAspect="1"/>
          </p:cNvPicPr>
          <p:nvPr>
            <p:ph idx="1"/>
          </p:nvPr>
        </p:nvPicPr>
        <p:blipFill rotWithShape="1">
          <a:blip r:embed="rId3"/>
          <a:srcRect t="-14231" b="-14734"/>
          <a:stretch/>
        </p:blipFill>
        <p:spPr>
          <a:xfrm>
            <a:off x="457199" y="3064859"/>
            <a:ext cx="6508377" cy="690287"/>
          </a:xfrm>
          <a:prstGeom prst="rect">
            <a:avLst/>
          </a:prstGeom>
        </p:spPr>
      </p:pic>
      <p:pic>
        <p:nvPicPr>
          <p:cNvPr id="5" name="Picture 4" descr="6.PNG"/>
          <p:cNvPicPr>
            <a:picLocks noChangeAspect="1"/>
          </p:cNvPicPr>
          <p:nvPr/>
        </p:nvPicPr>
        <p:blipFill>
          <a:blip r:embed="rId4" cstate="print"/>
          <a:stretch>
            <a:fillRect/>
          </a:stretch>
        </p:blipFill>
        <p:spPr>
          <a:xfrm>
            <a:off x="457199" y="3955210"/>
            <a:ext cx="4676416" cy="1001031"/>
          </a:xfrm>
          <a:prstGeom prst="rect">
            <a:avLst/>
          </a:prstGeom>
        </p:spPr>
      </p:pic>
    </p:spTree>
    <p:extLst>
      <p:ext uri="{BB962C8B-B14F-4D97-AF65-F5344CB8AC3E}">
        <p14:creationId xmlns:p14="http://schemas.microsoft.com/office/powerpoint/2010/main" val="2811662311"/>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AHP method</a:t>
            </a:r>
            <a:endParaRPr lang="en-US" dirty="0"/>
          </a:p>
        </p:txBody>
      </p:sp>
      <p:sp>
        <p:nvSpPr>
          <p:cNvPr id="3" name="Content Placeholder 2"/>
          <p:cNvSpPr>
            <a:spLocks noGrp="1"/>
          </p:cNvSpPr>
          <p:nvPr>
            <p:ph idx="1"/>
          </p:nvPr>
        </p:nvSpPr>
        <p:spPr/>
        <p:txBody>
          <a:bodyPr/>
          <a:lstStyle/>
          <a:p>
            <a:pPr marL="0" indent="0">
              <a:buNone/>
            </a:pPr>
            <a:r>
              <a:rPr lang="en-US" dirty="0" smtClean="0"/>
              <a:t>Pair</a:t>
            </a:r>
            <a:r>
              <a:rPr lang="en-US" dirty="0"/>
              <a:t>-wise comparison between two criteria “More profit &amp; Productivity of equipment”</a:t>
            </a:r>
          </a:p>
          <a:p>
            <a:endParaRPr lang="en-US" dirty="0"/>
          </a:p>
        </p:txBody>
      </p:sp>
      <p:pic>
        <p:nvPicPr>
          <p:cNvPr id="4" name="Content Placeholder 3"/>
          <p:cNvPicPr>
            <a:picLocks/>
          </p:cNvPicPr>
          <p:nvPr/>
        </p:nvPicPr>
        <p:blipFill>
          <a:blip r:embed="rId3" cstate="print">
            <a:extLst>
              <a:ext uri="{28A0092B-C50C-407E-A947-70E740481C1C}">
                <a14:useLocalDpi xmlns:a14="http://schemas.microsoft.com/office/drawing/2010/main" val="0"/>
              </a:ext>
            </a:extLst>
          </a:blip>
          <a:stretch>
            <a:fillRect/>
          </a:stretch>
        </p:blipFill>
        <p:spPr bwMode="auto">
          <a:xfrm>
            <a:off x="457199" y="3062264"/>
            <a:ext cx="6362406" cy="3357404"/>
          </a:xfrm>
          <a:prstGeom prst="rect">
            <a:avLst/>
          </a:prstGeom>
          <a:noFill/>
          <a:ln w="9525">
            <a:noFill/>
            <a:miter lim="800000"/>
            <a:headEnd/>
            <a:tailEnd/>
          </a:ln>
        </p:spPr>
      </p:pic>
    </p:spTree>
    <p:extLst>
      <p:ext uri="{BB962C8B-B14F-4D97-AF65-F5344CB8AC3E}">
        <p14:creationId xmlns:p14="http://schemas.microsoft.com/office/powerpoint/2010/main" val="2811662311"/>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AHP method</a:t>
            </a:r>
            <a:endParaRPr lang="en-US" dirty="0"/>
          </a:p>
        </p:txBody>
      </p:sp>
      <p:sp>
        <p:nvSpPr>
          <p:cNvPr id="3" name="Content Placeholder 2"/>
          <p:cNvSpPr>
            <a:spLocks noGrp="1"/>
          </p:cNvSpPr>
          <p:nvPr>
            <p:ph idx="1"/>
          </p:nvPr>
        </p:nvSpPr>
        <p:spPr/>
        <p:txBody>
          <a:bodyPr/>
          <a:lstStyle/>
          <a:p>
            <a:pPr marL="0" indent="0">
              <a:buNone/>
            </a:pPr>
            <a:r>
              <a:rPr lang="en-US" dirty="0" smtClean="0"/>
              <a:t>Hierarchy model established at Expert Choice</a:t>
            </a:r>
            <a:endParaRPr lang="en-US" dirty="0"/>
          </a:p>
        </p:txBody>
      </p:sp>
      <p:pic>
        <p:nvPicPr>
          <p:cNvPr id="4" name="Content Placeholder 3" descr="C:\Users\Dell\Desktop\Capture.PNG"/>
          <p:cNvPicPr>
            <a:picLocks/>
          </p:cNvPicPr>
          <p:nvPr/>
        </p:nvPicPr>
        <p:blipFill>
          <a:blip r:embed="rId3" cstate="print"/>
          <a:srcRect/>
          <a:stretch>
            <a:fillRect/>
          </a:stretch>
        </p:blipFill>
        <p:spPr bwMode="auto">
          <a:xfrm>
            <a:off x="553833" y="2774952"/>
            <a:ext cx="7177985" cy="3673707"/>
          </a:xfrm>
          <a:prstGeom prst="rect">
            <a:avLst/>
          </a:prstGeom>
          <a:noFill/>
          <a:ln w="9525">
            <a:noFill/>
            <a:miter lim="800000"/>
            <a:headEnd/>
            <a:tailEnd/>
          </a:ln>
        </p:spPr>
      </p:pic>
    </p:spTree>
    <p:extLst>
      <p:ext uri="{BB962C8B-B14F-4D97-AF65-F5344CB8AC3E}">
        <p14:creationId xmlns:p14="http://schemas.microsoft.com/office/powerpoint/2010/main" val="2811662311"/>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AHP method</a:t>
            </a:r>
            <a:endParaRPr lang="en-US" dirty="0"/>
          </a:p>
        </p:txBody>
      </p:sp>
      <p:pic>
        <p:nvPicPr>
          <p:cNvPr id="4" name="Content Placeholder 3" descr="C:\Users\Dell\Pictures\Capture.PNG"/>
          <p:cNvPicPr>
            <a:picLocks noGrp="1"/>
          </p:cNvPicPr>
          <p:nvPr>
            <p:ph idx="1"/>
          </p:nvPr>
        </p:nvPicPr>
        <p:blipFill>
          <a:blip r:embed="rId3" cstate="print"/>
          <a:srcRect t="-50726" b="-50726"/>
          <a:stretch>
            <a:fillRect/>
          </a:stretch>
        </p:blipFill>
        <p:spPr bwMode="auto">
          <a:prstGeom prst="rect">
            <a:avLst/>
          </a:prstGeom>
          <a:noFill/>
          <a:ln w="9525">
            <a:noFill/>
            <a:miter lim="800000"/>
            <a:headEnd/>
            <a:tailEnd/>
          </a:ln>
        </p:spPr>
      </p:pic>
    </p:spTree>
    <p:extLst>
      <p:ext uri="{BB962C8B-B14F-4D97-AF65-F5344CB8AC3E}">
        <p14:creationId xmlns:p14="http://schemas.microsoft.com/office/powerpoint/2010/main" val="221000496"/>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AHP method</a:t>
            </a:r>
            <a:endParaRPr lang="en-US" dirty="0"/>
          </a:p>
        </p:txBody>
      </p:sp>
      <p:sp>
        <p:nvSpPr>
          <p:cNvPr id="3" name="Content Placeholder 2"/>
          <p:cNvSpPr>
            <a:spLocks noGrp="1"/>
          </p:cNvSpPr>
          <p:nvPr>
            <p:ph idx="1"/>
          </p:nvPr>
        </p:nvSpPr>
        <p:spPr/>
        <p:txBody>
          <a:bodyPr/>
          <a:lstStyle/>
          <a:p>
            <a:pPr marL="0" indent="0">
              <a:buNone/>
            </a:pPr>
            <a:r>
              <a:rPr lang="en-US" dirty="0" smtClean="0"/>
              <a:t>Importance of each criterion</a:t>
            </a:r>
          </a:p>
          <a:p>
            <a:pPr marL="0" indent="0">
              <a:buNone/>
            </a:pPr>
            <a:endParaRPr lang="en-US" dirty="0"/>
          </a:p>
        </p:txBody>
      </p:sp>
      <p:pic>
        <p:nvPicPr>
          <p:cNvPr id="4" name="Content Placeholder 3" descr="C:\Users\ShorO_OQ\Desktop\shaheeeeeeeeeeeeeeeeeeeeeeeeeeeeed\picture\importance of each criterion.PNG"/>
          <p:cNvPicPr>
            <a:picLocks/>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199" y="2682954"/>
            <a:ext cx="8077200" cy="3886200"/>
          </a:xfrm>
          <a:prstGeom prst="rect">
            <a:avLst/>
          </a:prstGeom>
          <a:noFill/>
          <a:ln w="9525">
            <a:noFill/>
            <a:miter lim="800000"/>
            <a:headEnd/>
            <a:tailEnd/>
          </a:ln>
        </p:spPr>
      </p:pic>
    </p:spTree>
    <p:extLst>
      <p:ext uri="{BB962C8B-B14F-4D97-AF65-F5344CB8AC3E}">
        <p14:creationId xmlns:p14="http://schemas.microsoft.com/office/powerpoint/2010/main" val="221000496"/>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AHP method</a:t>
            </a:r>
            <a:endParaRPr lang="en-US" dirty="0"/>
          </a:p>
        </p:txBody>
      </p:sp>
      <p:sp>
        <p:nvSpPr>
          <p:cNvPr id="3" name="Content Placeholder 2"/>
          <p:cNvSpPr>
            <a:spLocks noGrp="1"/>
          </p:cNvSpPr>
          <p:nvPr>
            <p:ph idx="1"/>
          </p:nvPr>
        </p:nvSpPr>
        <p:spPr/>
        <p:txBody>
          <a:bodyPr/>
          <a:lstStyle/>
          <a:p>
            <a:pPr marL="0" indent="0">
              <a:buNone/>
            </a:pPr>
            <a:r>
              <a:rPr lang="en-US" dirty="0" smtClean="0"/>
              <a:t>Verbal </a:t>
            </a:r>
            <a:r>
              <a:rPr lang="en-US" dirty="0"/>
              <a:t>judgment between alternative with respect to more profit</a:t>
            </a:r>
          </a:p>
          <a:p>
            <a:pPr marL="0" indent="0">
              <a:buNone/>
            </a:pPr>
            <a:endParaRPr lang="en-US" dirty="0"/>
          </a:p>
        </p:txBody>
      </p:sp>
      <p:pic>
        <p:nvPicPr>
          <p:cNvPr id="4" name="Content Placeholder 3"/>
          <p:cNvPicPr>
            <a:picLocks/>
          </p:cNvPicPr>
          <p:nvPr/>
        </p:nvPicPr>
        <p:blipFill>
          <a:blip r:embed="rId2" cstate="print">
            <a:extLst>
              <a:ext uri="{28A0092B-C50C-407E-A947-70E740481C1C}">
                <a14:useLocalDpi xmlns:a14="http://schemas.microsoft.com/office/drawing/2010/main" val="0"/>
              </a:ext>
            </a:extLst>
          </a:blip>
          <a:stretch>
            <a:fillRect/>
          </a:stretch>
        </p:blipFill>
        <p:spPr bwMode="auto">
          <a:xfrm>
            <a:off x="457199" y="3023456"/>
            <a:ext cx="7922356" cy="3686132"/>
          </a:xfrm>
          <a:prstGeom prst="rect">
            <a:avLst/>
          </a:prstGeom>
          <a:noFill/>
          <a:ln w="9525">
            <a:noFill/>
            <a:miter lim="800000"/>
            <a:headEnd/>
            <a:tailEnd/>
          </a:ln>
        </p:spPr>
      </p:pic>
    </p:spTree>
    <p:extLst>
      <p:ext uri="{BB962C8B-B14F-4D97-AF65-F5344CB8AC3E}">
        <p14:creationId xmlns:p14="http://schemas.microsoft.com/office/powerpoint/2010/main" val="221000496"/>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AHP method</a:t>
            </a:r>
            <a:endParaRPr lang="en-US" dirty="0"/>
          </a:p>
        </p:txBody>
      </p:sp>
      <p:sp>
        <p:nvSpPr>
          <p:cNvPr id="3" name="Content Placeholder 2"/>
          <p:cNvSpPr>
            <a:spLocks noGrp="1"/>
          </p:cNvSpPr>
          <p:nvPr>
            <p:ph idx="1"/>
          </p:nvPr>
        </p:nvSpPr>
        <p:spPr/>
        <p:txBody>
          <a:bodyPr/>
          <a:lstStyle/>
          <a:p>
            <a:pPr marL="0" indent="0">
              <a:buNone/>
            </a:pPr>
            <a:r>
              <a:rPr lang="en-US" dirty="0" smtClean="0"/>
              <a:t>Alternatives </a:t>
            </a:r>
            <a:r>
              <a:rPr lang="en-US" dirty="0"/>
              <a:t>overall priorities with respect to more </a:t>
            </a:r>
            <a:r>
              <a:rPr lang="en-US" dirty="0" smtClean="0"/>
              <a:t>profit</a:t>
            </a:r>
          </a:p>
          <a:p>
            <a:pPr marL="0" indent="0">
              <a:buNone/>
            </a:pPr>
            <a:endParaRPr lang="en-US" dirty="0"/>
          </a:p>
          <a:p>
            <a:endParaRPr lang="en-US" dirty="0"/>
          </a:p>
        </p:txBody>
      </p:sp>
      <p:pic>
        <p:nvPicPr>
          <p:cNvPr id="4" name="Content Placeholder 3"/>
          <p:cNvPicPr>
            <a:picLocks/>
          </p:cNvPicPr>
          <p:nvPr/>
        </p:nvPicPr>
        <p:blipFill>
          <a:blip r:embed="rId2" cstate="print">
            <a:extLst>
              <a:ext uri="{28A0092B-C50C-407E-A947-70E740481C1C}">
                <a14:useLocalDpi xmlns:a14="http://schemas.microsoft.com/office/drawing/2010/main" val="0"/>
              </a:ext>
            </a:extLst>
          </a:blip>
          <a:stretch>
            <a:fillRect/>
          </a:stretch>
        </p:blipFill>
        <p:spPr>
          <a:xfrm>
            <a:off x="457199" y="2988290"/>
            <a:ext cx="7391400" cy="3429000"/>
          </a:xfrm>
          <a:prstGeom prst="rect">
            <a:avLst/>
          </a:prstGeom>
        </p:spPr>
      </p:pic>
    </p:spTree>
    <p:extLst>
      <p:ext uri="{BB962C8B-B14F-4D97-AF65-F5344CB8AC3E}">
        <p14:creationId xmlns:p14="http://schemas.microsoft.com/office/powerpoint/2010/main" val="221000496"/>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AHP method</a:t>
            </a:r>
            <a:endParaRPr lang="en-US" dirty="0"/>
          </a:p>
        </p:txBody>
      </p:sp>
      <p:sp>
        <p:nvSpPr>
          <p:cNvPr id="3" name="Content Placeholder 2"/>
          <p:cNvSpPr>
            <a:spLocks noGrp="1"/>
          </p:cNvSpPr>
          <p:nvPr>
            <p:ph idx="1"/>
          </p:nvPr>
        </p:nvSpPr>
        <p:spPr/>
        <p:txBody>
          <a:bodyPr/>
          <a:lstStyle/>
          <a:p>
            <a:pPr marL="0" indent="0">
              <a:buNone/>
            </a:pPr>
            <a:r>
              <a:rPr lang="en-US" dirty="0" smtClean="0"/>
              <a:t>Alternatives overall priorities with respect to safety</a:t>
            </a:r>
          </a:p>
          <a:p>
            <a:pPr marL="0" indent="0">
              <a:buNone/>
            </a:pPr>
            <a:endParaRPr lang="en-US" dirty="0"/>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381000" y="2917110"/>
            <a:ext cx="7543800" cy="3352800"/>
          </a:xfrm>
          <a:prstGeom prst="rect">
            <a:avLst/>
          </a:prstGeom>
        </p:spPr>
      </p:pic>
    </p:spTree>
    <p:extLst>
      <p:ext uri="{BB962C8B-B14F-4D97-AF65-F5344CB8AC3E}">
        <p14:creationId xmlns:p14="http://schemas.microsoft.com/office/powerpoint/2010/main" val="22100049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Objectives</a:t>
            </a:r>
            <a:endParaRPr lang="en-US" dirty="0"/>
          </a:p>
        </p:txBody>
      </p:sp>
      <p:sp>
        <p:nvSpPr>
          <p:cNvPr id="3" name="Content Placeholder 2"/>
          <p:cNvSpPr>
            <a:spLocks noGrp="1"/>
          </p:cNvSpPr>
          <p:nvPr>
            <p:ph idx="1"/>
          </p:nvPr>
        </p:nvSpPr>
        <p:spPr/>
        <p:txBody>
          <a:bodyPr>
            <a:normAutofit/>
          </a:bodyPr>
          <a:lstStyle/>
          <a:p>
            <a:pPr rtl="1"/>
            <a:r>
              <a:rPr lang="en-US" dirty="0" smtClean="0"/>
              <a:t>Know </a:t>
            </a:r>
            <a:r>
              <a:rPr lang="en-US" dirty="0"/>
              <a:t>more about the types of equipment used in highway construction </a:t>
            </a:r>
            <a:r>
              <a:rPr lang="en-US" dirty="0" smtClean="0"/>
              <a:t>projects</a:t>
            </a:r>
            <a:endParaRPr lang="en-US" dirty="0"/>
          </a:p>
          <a:p>
            <a:pPr rtl="1"/>
            <a:r>
              <a:rPr lang="en-US" dirty="0"/>
              <a:t>Identify problems related to equipment.</a:t>
            </a:r>
          </a:p>
          <a:p>
            <a:pPr rtl="1"/>
            <a:r>
              <a:rPr lang="en-US" dirty="0"/>
              <a:t>Find the factors that impact on equipment </a:t>
            </a:r>
            <a:r>
              <a:rPr lang="en-US" dirty="0" smtClean="0"/>
              <a:t>productivity</a:t>
            </a:r>
            <a:endParaRPr lang="en-US" dirty="0"/>
          </a:p>
          <a:p>
            <a:pPr rtl="1"/>
            <a:r>
              <a:rPr lang="en-US" dirty="0"/>
              <a:t>Identify criteria for construction equipment selection</a:t>
            </a:r>
          </a:p>
          <a:p>
            <a:endParaRPr lang="en-US" dirty="0"/>
          </a:p>
          <a:p>
            <a:endParaRPr lang="en-US" dirty="0">
              <a:latin typeface="Times New Roman" pitchFamily="18" charset="0"/>
              <a:cs typeface="Times New Roman" pitchFamily="18" charset="0"/>
            </a:endParaRPr>
          </a:p>
          <a:p>
            <a:endParaRPr lang="en-US" dirty="0" smtClean="0"/>
          </a:p>
          <a:p>
            <a:endParaRPr lang="en-US" dirty="0"/>
          </a:p>
        </p:txBody>
      </p:sp>
    </p:spTree>
    <p:extLst>
      <p:ext uri="{BB962C8B-B14F-4D97-AF65-F5344CB8AC3E}">
        <p14:creationId xmlns:p14="http://schemas.microsoft.com/office/powerpoint/2010/main" val="2212679546"/>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AHP method</a:t>
            </a:r>
            <a:endParaRPr lang="en-US" dirty="0"/>
          </a:p>
        </p:txBody>
      </p:sp>
      <p:sp>
        <p:nvSpPr>
          <p:cNvPr id="3" name="Content Placeholder 2"/>
          <p:cNvSpPr>
            <a:spLocks noGrp="1"/>
          </p:cNvSpPr>
          <p:nvPr>
            <p:ph idx="1"/>
          </p:nvPr>
        </p:nvSpPr>
        <p:spPr/>
        <p:txBody>
          <a:bodyPr/>
          <a:lstStyle/>
          <a:p>
            <a:pPr marL="0" indent="0">
              <a:buNone/>
            </a:pPr>
            <a:r>
              <a:rPr lang="en-US" dirty="0" smtClean="0"/>
              <a:t>Overall priorities of different alternative  with respect to major goal</a:t>
            </a:r>
          </a:p>
          <a:p>
            <a:pPr marL="0" indent="0">
              <a:buNone/>
            </a:pPr>
            <a:endParaRPr lang="en-US" dirty="0"/>
          </a:p>
        </p:txBody>
      </p:sp>
      <p:pic>
        <p:nvPicPr>
          <p:cNvPr id="4" name="Picture 3"/>
          <p:cNvPicPr/>
          <p:nvPr/>
        </p:nvPicPr>
        <p:blipFill>
          <a:blip r:embed="rId2" cstate="print"/>
          <a:stretch>
            <a:fillRect/>
          </a:stretch>
        </p:blipFill>
        <p:spPr>
          <a:xfrm>
            <a:off x="609600" y="3352800"/>
            <a:ext cx="6872639" cy="2583667"/>
          </a:xfrm>
          <a:prstGeom prst="rect">
            <a:avLst/>
          </a:prstGeom>
        </p:spPr>
      </p:pic>
    </p:spTree>
    <p:extLst>
      <p:ext uri="{BB962C8B-B14F-4D97-AF65-F5344CB8AC3E}">
        <p14:creationId xmlns:p14="http://schemas.microsoft.com/office/powerpoint/2010/main" val="1223053363"/>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Analysis figures</a:t>
            </a:r>
            <a:endParaRPr lang="en-US" dirty="0"/>
          </a:p>
        </p:txBody>
      </p:sp>
      <p:sp>
        <p:nvSpPr>
          <p:cNvPr id="3" name="Content Placeholder 2"/>
          <p:cNvSpPr>
            <a:spLocks noGrp="1"/>
          </p:cNvSpPr>
          <p:nvPr>
            <p:ph idx="1"/>
          </p:nvPr>
        </p:nvSpPr>
        <p:spPr/>
        <p:txBody>
          <a:bodyPr/>
          <a:lstStyle/>
          <a:p>
            <a:r>
              <a:rPr lang="en-US" dirty="0" smtClean="0"/>
              <a:t>Performance sensitivity analysis</a:t>
            </a:r>
          </a:p>
          <a:p>
            <a:r>
              <a:rPr lang="en-US" dirty="0" smtClean="0"/>
              <a:t> Dynamic sensitivity analysis</a:t>
            </a:r>
          </a:p>
          <a:p>
            <a:r>
              <a:rPr lang="en-US" dirty="0" smtClean="0"/>
              <a:t>Gradient sensitivity</a:t>
            </a:r>
          </a:p>
          <a:p>
            <a:r>
              <a:rPr lang="en-US" dirty="0" smtClean="0"/>
              <a:t>Head to head sensitivity</a:t>
            </a:r>
          </a:p>
          <a:p>
            <a:r>
              <a:rPr lang="en-US" dirty="0" smtClean="0"/>
              <a:t>Two-dimensional sensitivity</a:t>
            </a:r>
            <a:endParaRPr lang="en-US" dirty="0"/>
          </a:p>
        </p:txBody>
      </p:sp>
    </p:spTree>
    <p:extLst>
      <p:ext uri="{BB962C8B-B14F-4D97-AF65-F5344CB8AC3E}">
        <p14:creationId xmlns:p14="http://schemas.microsoft.com/office/powerpoint/2010/main" val="514315826"/>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AHP method</a:t>
            </a:r>
            <a:endParaRPr lang="en-US" dirty="0"/>
          </a:p>
        </p:txBody>
      </p:sp>
      <p:sp>
        <p:nvSpPr>
          <p:cNvPr id="3" name="Content Placeholder 2"/>
          <p:cNvSpPr>
            <a:spLocks noGrp="1"/>
          </p:cNvSpPr>
          <p:nvPr>
            <p:ph idx="1"/>
          </p:nvPr>
        </p:nvSpPr>
        <p:spPr/>
        <p:txBody>
          <a:bodyPr/>
          <a:lstStyle/>
          <a:p>
            <a:pPr marL="0" indent="0">
              <a:buNone/>
            </a:pPr>
            <a:r>
              <a:rPr lang="en-US" dirty="0" smtClean="0"/>
              <a:t>Performance sensitivity analysis</a:t>
            </a:r>
          </a:p>
          <a:p>
            <a:pPr marL="0" indent="0">
              <a:buNone/>
            </a:pPr>
            <a:endParaRPr lang="en-US" dirty="0"/>
          </a:p>
        </p:txBody>
      </p:sp>
      <p:pic>
        <p:nvPicPr>
          <p:cNvPr id="4" name="Picture 3"/>
          <p:cNvPicPr/>
          <p:nvPr/>
        </p:nvPicPr>
        <p:blipFill>
          <a:blip r:embed="rId3" cstate="print">
            <a:extLst>
              <a:ext uri="{28A0092B-C50C-407E-A947-70E740481C1C}">
                <a14:useLocalDpi xmlns:a14="http://schemas.microsoft.com/office/drawing/2010/main" val="0"/>
              </a:ext>
            </a:extLst>
          </a:blip>
          <a:stretch>
            <a:fillRect/>
          </a:stretch>
        </p:blipFill>
        <p:spPr bwMode="auto">
          <a:xfrm>
            <a:off x="457199" y="2816370"/>
            <a:ext cx="7025040" cy="3658522"/>
          </a:xfrm>
          <a:prstGeom prst="rect">
            <a:avLst/>
          </a:prstGeom>
          <a:noFill/>
          <a:ln w="9525">
            <a:noFill/>
            <a:miter lim="800000"/>
            <a:headEnd/>
            <a:tailEnd/>
          </a:ln>
        </p:spPr>
      </p:pic>
    </p:spTree>
    <p:extLst>
      <p:ext uri="{BB962C8B-B14F-4D97-AF65-F5344CB8AC3E}">
        <p14:creationId xmlns:p14="http://schemas.microsoft.com/office/powerpoint/2010/main" val="221000496"/>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AHP method</a:t>
            </a:r>
            <a:endParaRPr lang="en-US" dirty="0"/>
          </a:p>
        </p:txBody>
      </p:sp>
      <p:sp>
        <p:nvSpPr>
          <p:cNvPr id="3" name="Content Placeholder 2"/>
          <p:cNvSpPr>
            <a:spLocks noGrp="1"/>
          </p:cNvSpPr>
          <p:nvPr>
            <p:ph idx="1"/>
          </p:nvPr>
        </p:nvSpPr>
        <p:spPr/>
        <p:txBody>
          <a:bodyPr/>
          <a:lstStyle/>
          <a:p>
            <a:pPr marL="0" indent="0">
              <a:buNone/>
            </a:pPr>
            <a:r>
              <a:rPr lang="en-US" dirty="0" smtClean="0"/>
              <a:t>Dynamic sensitivity analysis</a:t>
            </a:r>
          </a:p>
          <a:p>
            <a:pPr marL="0" indent="0">
              <a:buNone/>
            </a:pPr>
            <a:endParaRPr lang="en-US" dirty="0"/>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bwMode="auto">
          <a:xfrm>
            <a:off x="457199" y="2728860"/>
            <a:ext cx="7577235" cy="3704616"/>
          </a:xfrm>
          <a:prstGeom prst="rect">
            <a:avLst/>
          </a:prstGeom>
          <a:noFill/>
          <a:ln w="9525">
            <a:noFill/>
            <a:miter lim="800000"/>
            <a:headEnd/>
            <a:tailEnd/>
          </a:ln>
        </p:spPr>
      </p:pic>
    </p:spTree>
    <p:extLst>
      <p:ext uri="{BB962C8B-B14F-4D97-AF65-F5344CB8AC3E}">
        <p14:creationId xmlns:p14="http://schemas.microsoft.com/office/powerpoint/2010/main" val="1223053363"/>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AHP method</a:t>
            </a:r>
            <a:endParaRPr lang="en-US" dirty="0"/>
          </a:p>
        </p:txBody>
      </p:sp>
      <p:sp>
        <p:nvSpPr>
          <p:cNvPr id="3" name="Content Placeholder 2"/>
          <p:cNvSpPr>
            <a:spLocks noGrp="1"/>
          </p:cNvSpPr>
          <p:nvPr>
            <p:ph idx="1"/>
          </p:nvPr>
        </p:nvSpPr>
        <p:spPr/>
        <p:txBody>
          <a:bodyPr/>
          <a:lstStyle/>
          <a:p>
            <a:pPr marL="0" indent="0">
              <a:buNone/>
            </a:pPr>
            <a:r>
              <a:rPr lang="en-US" dirty="0" smtClean="0"/>
              <a:t>Two-dimensional analysis</a:t>
            </a:r>
          </a:p>
          <a:p>
            <a:pPr marL="0" indent="0">
              <a:buNone/>
            </a:pPr>
            <a:endParaRPr lang="en-US" dirty="0"/>
          </a:p>
        </p:txBody>
      </p:sp>
      <p:pic>
        <p:nvPicPr>
          <p:cNvPr id="4" name="Picture 3"/>
          <p:cNvPicPr/>
          <p:nvPr/>
        </p:nvPicPr>
        <p:blipFill>
          <a:blip r:embed="rId2" cstate="print"/>
          <a:stretch>
            <a:fillRect/>
          </a:stretch>
        </p:blipFill>
        <p:spPr bwMode="auto">
          <a:xfrm>
            <a:off x="457199" y="2751445"/>
            <a:ext cx="7314942" cy="3820086"/>
          </a:xfrm>
          <a:prstGeom prst="rect">
            <a:avLst/>
          </a:prstGeom>
          <a:noFill/>
          <a:ln w="9525">
            <a:noFill/>
            <a:miter lim="800000"/>
            <a:headEnd/>
            <a:tailEnd/>
          </a:ln>
        </p:spPr>
      </p:pic>
    </p:spTree>
    <p:extLst>
      <p:ext uri="{BB962C8B-B14F-4D97-AF65-F5344CB8AC3E}">
        <p14:creationId xmlns:p14="http://schemas.microsoft.com/office/powerpoint/2010/main" val="1223053363"/>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 and Recommendations</a:t>
            </a:r>
            <a:endParaRPr lang="en-US" dirty="0"/>
          </a:p>
        </p:txBody>
      </p:sp>
      <p:sp>
        <p:nvSpPr>
          <p:cNvPr id="3" name="Content Placeholder 2"/>
          <p:cNvSpPr>
            <a:spLocks noGrp="1"/>
          </p:cNvSpPr>
          <p:nvPr>
            <p:ph idx="1"/>
          </p:nvPr>
        </p:nvSpPr>
        <p:spPr/>
        <p:txBody>
          <a:bodyPr>
            <a:normAutofit/>
          </a:bodyPr>
          <a:lstStyle/>
          <a:p>
            <a:r>
              <a:rPr lang="en-US" dirty="0"/>
              <a:t>It’s recommended for the contracting companies to use the proposed model</a:t>
            </a:r>
            <a:r>
              <a:rPr lang="en-US" dirty="0" smtClean="0"/>
              <a:t>.</a:t>
            </a:r>
            <a:endParaRPr lang="en-US" dirty="0"/>
          </a:p>
          <a:p>
            <a:pPr lvl="0"/>
            <a:r>
              <a:rPr lang="en-US" dirty="0"/>
              <a:t>Create a database in every construction company containing the names of companies selling and renting that has been dealt with previously</a:t>
            </a:r>
            <a:r>
              <a:rPr lang="en-US" dirty="0" smtClean="0"/>
              <a:t>.</a:t>
            </a:r>
            <a:endParaRPr lang="en-US" dirty="0"/>
          </a:p>
          <a:p>
            <a:pPr lvl="0"/>
            <a:r>
              <a:rPr lang="en-US" dirty="0"/>
              <a:t>Carefully consider the criteria on which basis the equipment are compared.</a:t>
            </a:r>
          </a:p>
          <a:p>
            <a:endParaRPr lang="en-US" dirty="0">
              <a:latin typeface="Times New Roman" pitchFamily="18" charset="0"/>
              <a:cs typeface="Times New Roman" pitchFamily="18" charset="0"/>
            </a:endParaRPr>
          </a:p>
          <a:p>
            <a:endParaRPr lang="en-US" dirty="0"/>
          </a:p>
        </p:txBody>
      </p:sp>
    </p:spTree>
    <p:extLst>
      <p:ext uri="{BB962C8B-B14F-4D97-AF65-F5344CB8AC3E}">
        <p14:creationId xmlns:p14="http://schemas.microsoft.com/office/powerpoint/2010/main" val="794897882"/>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 and Recommendations</a:t>
            </a:r>
          </a:p>
        </p:txBody>
      </p:sp>
      <p:sp>
        <p:nvSpPr>
          <p:cNvPr id="3" name="Content Placeholder 2"/>
          <p:cNvSpPr>
            <a:spLocks noGrp="1"/>
          </p:cNvSpPr>
          <p:nvPr>
            <p:ph idx="1"/>
          </p:nvPr>
        </p:nvSpPr>
        <p:spPr/>
        <p:txBody>
          <a:bodyPr/>
          <a:lstStyle/>
          <a:p>
            <a:r>
              <a:rPr lang="en-US" dirty="0" smtClean="0"/>
              <a:t>The decision </a:t>
            </a:r>
            <a:r>
              <a:rPr lang="en-US" dirty="0"/>
              <a:t>of equipment selection should be in the hands of responsible </a:t>
            </a:r>
            <a:r>
              <a:rPr lang="en-US" dirty="0" smtClean="0"/>
              <a:t>people</a:t>
            </a:r>
            <a:endParaRPr lang="en-US" dirty="0"/>
          </a:p>
          <a:p>
            <a:pPr lvl="0"/>
            <a:r>
              <a:rPr lang="en-US" dirty="0"/>
              <a:t>It is recommended that exist of CFO of the company during the selection of equipment </a:t>
            </a:r>
            <a:r>
              <a:rPr lang="en-US" dirty="0" smtClean="0"/>
              <a:t>process</a:t>
            </a:r>
            <a:endParaRPr lang="en-US" dirty="0"/>
          </a:p>
          <a:p>
            <a:pPr marL="0" indent="0">
              <a:buNone/>
            </a:pPr>
            <a:endParaRPr lang="en-US" dirty="0"/>
          </a:p>
        </p:txBody>
      </p:sp>
    </p:spTree>
    <p:extLst>
      <p:ext uri="{BB962C8B-B14F-4D97-AF65-F5344CB8AC3E}">
        <p14:creationId xmlns:p14="http://schemas.microsoft.com/office/powerpoint/2010/main" val="221000496"/>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studies</a:t>
            </a:r>
            <a:endParaRPr lang="en-US" dirty="0"/>
          </a:p>
        </p:txBody>
      </p:sp>
      <p:pic>
        <p:nvPicPr>
          <p:cNvPr id="4" name="Content Placeholder 3" descr="future-sign.jpg"/>
          <p:cNvPicPr>
            <a:picLocks noGrp="1" noChangeAspect="1"/>
          </p:cNvPicPr>
          <p:nvPr>
            <p:ph idx="1"/>
          </p:nvPr>
        </p:nvPicPr>
        <p:blipFill>
          <a:blip r:embed="rId2">
            <a:extLst>
              <a:ext uri="{28A0092B-C50C-407E-A947-70E740481C1C}">
                <a14:useLocalDpi xmlns:a14="http://schemas.microsoft.com/office/drawing/2010/main" val="0"/>
              </a:ext>
            </a:extLst>
          </a:blip>
          <a:srcRect t="6130" b="6130"/>
          <a:stretch>
            <a:fillRect/>
          </a:stretch>
        </p:blipFill>
        <p:spPr/>
      </p:pic>
    </p:spTree>
    <p:extLst>
      <p:ext uri="{BB962C8B-B14F-4D97-AF65-F5344CB8AC3E}">
        <p14:creationId xmlns:p14="http://schemas.microsoft.com/office/powerpoint/2010/main" val="3885277089"/>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093760"/>
            <a:ext cx="6508377" cy="1143000"/>
          </a:xfrm>
        </p:spPr>
        <p:txBody>
          <a:bodyPr/>
          <a:lstStyle/>
          <a:p>
            <a:r>
              <a:rPr lang="en-US" sz="8800" dirty="0" smtClean="0"/>
              <a:t>Thank you </a:t>
            </a:r>
            <a:endParaRPr lang="en-US" sz="8800" dirty="0"/>
          </a:p>
        </p:txBody>
      </p:sp>
    </p:spTree>
    <p:extLst>
      <p:ext uri="{BB962C8B-B14F-4D97-AF65-F5344CB8AC3E}">
        <p14:creationId xmlns:p14="http://schemas.microsoft.com/office/powerpoint/2010/main" val="22100049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Significance of the project</a:t>
            </a:r>
            <a:endParaRPr lang="en-US" dirty="0"/>
          </a:p>
        </p:txBody>
      </p:sp>
      <p:sp>
        <p:nvSpPr>
          <p:cNvPr id="3" name="Content Placeholder 2"/>
          <p:cNvSpPr>
            <a:spLocks noGrp="1"/>
          </p:cNvSpPr>
          <p:nvPr>
            <p:ph idx="1"/>
          </p:nvPr>
        </p:nvSpPr>
        <p:spPr/>
        <p:txBody>
          <a:bodyPr/>
          <a:lstStyle/>
          <a:p>
            <a:r>
              <a:rPr lang="en-US" dirty="0" smtClean="0"/>
              <a:t>A model for equipment </a:t>
            </a:r>
            <a:r>
              <a:rPr lang="en-US" dirty="0"/>
              <a:t>selection based on Analytical Hierarchy Process (AHP) was developed. </a:t>
            </a:r>
          </a:p>
          <a:p>
            <a:r>
              <a:rPr lang="en-US" dirty="0"/>
              <a:t>Suggestions and solutions to minimize problems related to equipment were presented.</a:t>
            </a:r>
          </a:p>
          <a:p>
            <a:endParaRPr lang="en-US" dirty="0"/>
          </a:p>
          <a:p>
            <a:endParaRPr lang="en-US" dirty="0"/>
          </a:p>
        </p:txBody>
      </p:sp>
    </p:spTree>
    <p:extLst>
      <p:ext uri="{BB962C8B-B14F-4D97-AF65-F5344CB8AC3E}">
        <p14:creationId xmlns:p14="http://schemas.microsoft.com/office/powerpoint/2010/main" val="32805512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3385597"/>
            <a:ext cx="6508377" cy="1143000"/>
          </a:xfrm>
        </p:spPr>
        <p:txBody>
          <a:bodyPr/>
          <a:lstStyle/>
          <a:p>
            <a:r>
              <a:rPr lang="en-US" dirty="0" smtClean="0"/>
              <a:t>Highway construction equipment</a:t>
            </a:r>
            <a:endParaRPr lang="en-US" dirty="0"/>
          </a:p>
        </p:txBody>
      </p:sp>
    </p:spTree>
    <p:extLst>
      <p:ext uri="{BB962C8B-B14F-4D97-AF65-F5344CB8AC3E}">
        <p14:creationId xmlns:p14="http://schemas.microsoft.com/office/powerpoint/2010/main" val="349686618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Sweeper</a:t>
            </a:r>
            <a:endParaRPr lang="en-US" dirty="0"/>
          </a:p>
        </p:txBody>
      </p:sp>
      <p:pic>
        <p:nvPicPr>
          <p:cNvPr id="4" name="Content Placeholder 3" descr="http://heavyequipment.com/wp-content/uploads/69-01-269.jpg"/>
          <p:cNvPicPr>
            <a:picLocks noGrp="1"/>
          </p:cNvPicPr>
          <p:nvPr>
            <p:ph idx="1"/>
          </p:nvPr>
        </p:nvPicPr>
        <p:blipFill>
          <a:blip r:embed="rId2" cstate="print"/>
          <a:srcRect t="-15277" b="-15277"/>
          <a:stretch>
            <a:fillRect/>
          </a:stretch>
        </p:blipFill>
        <p:spPr bwMode="auto">
          <a:xfrm>
            <a:off x="457200" y="2209800"/>
            <a:ext cx="6508750" cy="3916363"/>
          </a:xfrm>
          <a:prstGeom prst="rect">
            <a:avLst/>
          </a:prstGeom>
          <a:noFill/>
          <a:ln w="9525">
            <a:noFill/>
            <a:miter lim="800000"/>
            <a:headEnd/>
            <a:tailEnd/>
          </a:ln>
        </p:spPr>
      </p:pic>
    </p:spTree>
    <p:extLst>
      <p:ext uri="{BB962C8B-B14F-4D97-AF65-F5344CB8AC3E}">
        <p14:creationId xmlns:p14="http://schemas.microsoft.com/office/powerpoint/2010/main" val="136633798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Paver</a:t>
            </a:r>
            <a:endParaRPr lang="en-US" dirty="0"/>
          </a:p>
        </p:txBody>
      </p:sp>
      <p:pic>
        <p:nvPicPr>
          <p:cNvPr id="6" name="Content Placeholder 5" descr="http://heavyequipment.com/wp-content/uploads/76-01-1362-602x451.jpg"/>
          <p:cNvPicPr>
            <a:picLocks noGrp="1"/>
          </p:cNvPicPr>
          <p:nvPr>
            <p:ph idx="1"/>
          </p:nvPr>
        </p:nvPicPr>
        <p:blipFill>
          <a:blip r:embed="rId2" cstate="print"/>
          <a:srcRect l="-12254" r="-12254"/>
          <a:stretch>
            <a:fillRect/>
          </a:stretch>
        </p:blipFill>
        <p:spPr bwMode="auto">
          <a:xfrm>
            <a:off x="457200" y="2209800"/>
            <a:ext cx="6508750" cy="3916363"/>
          </a:xfrm>
          <a:prstGeom prst="rect">
            <a:avLst/>
          </a:prstGeom>
          <a:noFill/>
          <a:ln w="9525">
            <a:noFill/>
            <a:miter lim="800000"/>
            <a:headEnd/>
            <a:tailEnd/>
          </a:ln>
        </p:spPr>
      </p:pic>
    </p:spTree>
    <p:extLst>
      <p:ext uri="{BB962C8B-B14F-4D97-AF65-F5344CB8AC3E}">
        <p14:creationId xmlns:p14="http://schemas.microsoft.com/office/powerpoint/2010/main" val="205693135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Bulldozer</a:t>
            </a:r>
            <a:endParaRPr lang="en-US" dirty="0"/>
          </a:p>
        </p:txBody>
      </p:sp>
      <p:pic>
        <p:nvPicPr>
          <p:cNvPr id="8" name="Content Placeholder 7" descr="C:\Users\Dell\Pictures\Bulldozer11.jpg"/>
          <p:cNvPicPr>
            <a:picLocks noGrp="1"/>
          </p:cNvPicPr>
          <p:nvPr>
            <p:ph idx="1"/>
          </p:nvPr>
        </p:nvPicPr>
        <p:blipFill>
          <a:blip r:embed="rId2" cstate="print"/>
          <a:srcRect l="-26783" r="-26783"/>
          <a:stretch>
            <a:fillRect/>
          </a:stretch>
        </p:blipFill>
        <p:spPr bwMode="auto">
          <a:prstGeom prst="rect">
            <a:avLst/>
          </a:prstGeom>
          <a:noFill/>
          <a:ln w="9525">
            <a:noFill/>
            <a:miter lim="800000"/>
            <a:headEnd/>
            <a:tailEnd/>
          </a:ln>
        </p:spPr>
      </p:pic>
    </p:spTree>
    <p:extLst>
      <p:ext uri="{BB962C8B-B14F-4D97-AF65-F5344CB8AC3E}">
        <p14:creationId xmlns:p14="http://schemas.microsoft.com/office/powerpoint/2010/main" val="1342718627"/>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Plaza">
  <a:themeElements>
    <a:clrScheme name="Plaza">
      <a:dk1>
        <a:sysClr val="windowText" lastClr="000000"/>
      </a:dk1>
      <a:lt1>
        <a:sysClr val="window" lastClr="FFFFFF"/>
      </a:lt1>
      <a:dk2>
        <a:srgbClr val="333333"/>
      </a:dk2>
      <a:lt2>
        <a:srgbClr val="CCCCCC"/>
      </a:lt2>
      <a:accent1>
        <a:srgbClr val="990000"/>
      </a:accent1>
      <a:accent2>
        <a:srgbClr val="580101"/>
      </a:accent2>
      <a:accent3>
        <a:srgbClr val="E94A00"/>
      </a:accent3>
      <a:accent4>
        <a:srgbClr val="EB8F00"/>
      </a:accent4>
      <a:accent5>
        <a:srgbClr val="A4A4A4"/>
      </a:accent5>
      <a:accent6>
        <a:srgbClr val="666666"/>
      </a:accent6>
      <a:hlink>
        <a:srgbClr val="D01010"/>
      </a:hlink>
      <a:folHlink>
        <a:srgbClr val="E6682E"/>
      </a:folHlink>
    </a:clrScheme>
    <a:fontScheme name="Plaza">
      <a:majorFont>
        <a:latin typeface="Century Gothic"/>
        <a:ea typeface=""/>
        <a:cs typeface=""/>
        <a:font script="Jpan" typeface="メイリオ"/>
        <a:font script="Hans" typeface="宋体"/>
        <a:font script="Hant" typeface="新細明體"/>
      </a:majorFont>
      <a:minorFont>
        <a:latin typeface="Century Gothic"/>
        <a:ea typeface=""/>
        <a:cs typeface=""/>
        <a:font script="Jpan" typeface="メイリオ"/>
        <a:font script="Hans" typeface="宋体"/>
        <a:font script="Hant" typeface="新細明體"/>
      </a:minorFont>
    </a:fontScheme>
    <a:fmtScheme name="Plaza">
      <a:fillStyleLst>
        <a:solidFill>
          <a:schemeClr val="phClr"/>
        </a:solidFill>
        <a:gradFill rotWithShape="1">
          <a:gsLst>
            <a:gs pos="0">
              <a:schemeClr val="phClr">
                <a:tint val="100000"/>
                <a:shade val="60000"/>
                <a:satMod val="135000"/>
              </a:schemeClr>
            </a:gs>
            <a:gs pos="100000">
              <a:schemeClr val="phClr">
                <a:tint val="100000"/>
                <a:shade val="100000"/>
                <a:satMod val="135000"/>
              </a:schemeClr>
            </a:gs>
          </a:gsLst>
          <a:lin ang="16200000" scaled="1"/>
        </a:gradFill>
        <a:gradFill rotWithShape="1">
          <a:gsLst>
            <a:gs pos="0">
              <a:schemeClr val="phClr">
                <a:shade val="70000"/>
                <a:satMod val="120000"/>
              </a:schemeClr>
            </a:gs>
            <a:gs pos="35000">
              <a:schemeClr val="phClr">
                <a:shade val="100000"/>
                <a:satMod val="150000"/>
              </a:schemeClr>
            </a:gs>
            <a:gs pos="70000">
              <a:schemeClr val="phClr">
                <a:tint val="100000"/>
                <a:shade val="100000"/>
                <a:satMod val="200000"/>
                <a:greenMod val="100000"/>
              </a:schemeClr>
            </a:gs>
            <a:gs pos="100000">
              <a:schemeClr val="phClr">
                <a:tint val="100000"/>
                <a:shade val="100000"/>
                <a:satMod val="250000"/>
                <a:greenMod val="100000"/>
              </a:schemeClr>
            </a:gs>
          </a:gsLst>
          <a:lin ang="162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innerShdw blurRad="190500" dist="63500" dir="5400000">
              <a:srgbClr val="FFFFFF">
                <a:alpha val="65000"/>
              </a:srgbClr>
            </a:innerShdw>
          </a:effectLst>
          <a:scene3d>
            <a:camera prst="orthographicFront">
              <a:rot lat="0" lon="0" rev="0"/>
            </a:camera>
            <a:lightRig rig="twoPt" dir="r">
              <a:rot lat="0" lon="0" rev="6000000"/>
            </a:lightRig>
          </a:scene3d>
          <a:sp3d prstMaterial="matte">
            <a:bevelT w="0" h="0" prst="relaxedInset"/>
          </a:sp3d>
        </a:effectStyle>
        <a:effectStyle>
          <a:effectLst>
            <a:innerShdw blurRad="50800" dist="25400" dir="13500000">
              <a:srgbClr val="FFFFFF">
                <a:alpha val="75000"/>
              </a:srgbClr>
            </a:innerShdw>
            <a:outerShdw blurRad="88900" dist="38100" dir="6600000" sx="101000" sy="101000" rotWithShape="0">
              <a:srgbClr val="000000">
                <a:alpha val="50000"/>
              </a:srgbClr>
            </a:outerShdw>
          </a:effectLst>
          <a:scene3d>
            <a:camera prst="perspectiveFront" fov="3000000"/>
            <a:lightRig rig="morning" dir="tl">
              <a:rot lat="0" lon="0" rev="1800000"/>
            </a:lightRig>
          </a:scene3d>
          <a:sp3d contourW="38100" prstMaterial="softEdge">
            <a:bevelT w="25400" h="38100"/>
            <a:contourClr>
              <a:schemeClr val="phClr">
                <a:tint val="6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Plaza.thmx</Template>
  <TotalTime>536</TotalTime>
  <Words>1831</Words>
  <Application>Microsoft Macintosh PowerPoint</Application>
  <PresentationFormat>On-screen Show (4:3)</PresentationFormat>
  <Paragraphs>222</Paragraphs>
  <Slides>48</Slides>
  <Notes>24</Notes>
  <HiddenSlides>0</HiddenSlides>
  <MMClips>0</MMClips>
  <ScaleCrop>false</ScaleCrop>
  <HeadingPairs>
    <vt:vector size="4" baseType="variant">
      <vt:variant>
        <vt:lpstr>Theme</vt:lpstr>
      </vt:variant>
      <vt:variant>
        <vt:i4>1</vt:i4>
      </vt:variant>
      <vt:variant>
        <vt:lpstr>Slide Titles</vt:lpstr>
      </vt:variant>
      <vt:variant>
        <vt:i4>48</vt:i4>
      </vt:variant>
    </vt:vector>
  </HeadingPairs>
  <TitlesOfParts>
    <vt:vector size="49" baseType="lpstr">
      <vt:lpstr>Plaza</vt:lpstr>
      <vt:lpstr>Reality of Highway      Construction Equipment in Palestine</vt:lpstr>
      <vt:lpstr>Outline</vt:lpstr>
      <vt:lpstr>Statement of problem</vt:lpstr>
      <vt:lpstr>Project Objectives</vt:lpstr>
      <vt:lpstr>Significance of the project</vt:lpstr>
      <vt:lpstr>Highway construction equipment</vt:lpstr>
      <vt:lpstr>Sweeper</vt:lpstr>
      <vt:lpstr>Paver</vt:lpstr>
      <vt:lpstr>Bulldozer</vt:lpstr>
      <vt:lpstr>Causes of low productivity</vt:lpstr>
      <vt:lpstr>Criteria and standards for equipment selection</vt:lpstr>
      <vt:lpstr>Method for selection equipment</vt:lpstr>
      <vt:lpstr>Methodology</vt:lpstr>
      <vt:lpstr>Methodology</vt:lpstr>
      <vt:lpstr>Data analysis</vt:lpstr>
      <vt:lpstr>Questionnaire distribution</vt:lpstr>
      <vt:lpstr>Respondent’s experience</vt:lpstr>
      <vt:lpstr>Contractors grade</vt:lpstr>
      <vt:lpstr>Chosen equipment</vt:lpstr>
      <vt:lpstr>Evaluation of reasons for renting equipment</vt:lpstr>
      <vt:lpstr>Causes of low productivity</vt:lpstr>
      <vt:lpstr>Criteria for equipment selection</vt:lpstr>
      <vt:lpstr>Top ten criteria</vt:lpstr>
      <vt:lpstr>AHP method</vt:lpstr>
      <vt:lpstr>AHP method</vt:lpstr>
      <vt:lpstr>AHP method</vt:lpstr>
      <vt:lpstr>AHP method </vt:lpstr>
      <vt:lpstr>AHP method - Example</vt:lpstr>
      <vt:lpstr>AHP method - Example</vt:lpstr>
      <vt:lpstr>AHP method - Example</vt:lpstr>
      <vt:lpstr>AHP method - Example</vt:lpstr>
      <vt:lpstr>AHP method - Example</vt:lpstr>
      <vt:lpstr>AHP method</vt:lpstr>
      <vt:lpstr>AHP method</vt:lpstr>
      <vt:lpstr>AHP method</vt:lpstr>
      <vt:lpstr>AHP method</vt:lpstr>
      <vt:lpstr>AHP method</vt:lpstr>
      <vt:lpstr>AHP method</vt:lpstr>
      <vt:lpstr>AHP method</vt:lpstr>
      <vt:lpstr>AHP method</vt:lpstr>
      <vt:lpstr>Analysis figures</vt:lpstr>
      <vt:lpstr>AHP method</vt:lpstr>
      <vt:lpstr>AHP method</vt:lpstr>
      <vt:lpstr>AHP method</vt:lpstr>
      <vt:lpstr>Conclusion and Recommendations</vt:lpstr>
      <vt:lpstr>Conclusion and Recommendations</vt:lpstr>
      <vt:lpstr>Future studies</vt:lpstr>
      <vt:lpstr>Thank you </vt:lpstr>
    </vt:vector>
  </TitlesOfParts>
  <Company>Brothers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Reality of Highway Construction Equipment in Palestine</dc:title>
  <dc:creator>Alaa Alhasan</dc:creator>
  <cp:lastModifiedBy>Alaa Alhasan</cp:lastModifiedBy>
  <cp:revision>35</cp:revision>
  <dcterms:created xsi:type="dcterms:W3CDTF">2014-05-15T00:30:34Z</dcterms:created>
  <dcterms:modified xsi:type="dcterms:W3CDTF">2014-05-15T09:32:20Z</dcterms:modified>
</cp:coreProperties>
</file>