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76"/>
  </p:notesMasterIdLst>
  <p:sldIdLst>
    <p:sldId id="256" r:id="rId2"/>
    <p:sldId id="257" r:id="rId3"/>
    <p:sldId id="258" r:id="rId4"/>
    <p:sldId id="259" r:id="rId5"/>
    <p:sldId id="260" r:id="rId6"/>
    <p:sldId id="261" r:id="rId7"/>
    <p:sldId id="262" r:id="rId8"/>
    <p:sldId id="263" r:id="rId9"/>
    <p:sldId id="265" r:id="rId10"/>
    <p:sldId id="281" r:id="rId11"/>
    <p:sldId id="282" r:id="rId12"/>
    <p:sldId id="319" r:id="rId13"/>
    <p:sldId id="320" r:id="rId14"/>
    <p:sldId id="321" r:id="rId15"/>
    <p:sldId id="322" r:id="rId16"/>
    <p:sldId id="285" r:id="rId17"/>
    <p:sldId id="283" r:id="rId18"/>
    <p:sldId id="288" r:id="rId19"/>
    <p:sldId id="324" r:id="rId20"/>
    <p:sldId id="325" r:id="rId21"/>
    <p:sldId id="323" r:id="rId22"/>
    <p:sldId id="326" r:id="rId23"/>
    <p:sldId id="327" r:id="rId24"/>
    <p:sldId id="328" r:id="rId25"/>
    <p:sldId id="329" r:id="rId26"/>
    <p:sldId id="330" r:id="rId27"/>
    <p:sldId id="331" r:id="rId28"/>
    <p:sldId id="332" r:id="rId29"/>
    <p:sldId id="294" r:id="rId30"/>
    <p:sldId id="295" r:id="rId31"/>
    <p:sldId id="296" r:id="rId32"/>
    <p:sldId id="297" r:id="rId33"/>
    <p:sldId id="276" r:id="rId34"/>
    <p:sldId id="277" r:id="rId35"/>
    <p:sldId id="278" r:id="rId36"/>
    <p:sldId id="279" r:id="rId37"/>
    <p:sldId id="334" r:id="rId38"/>
    <p:sldId id="333" r:id="rId39"/>
    <p:sldId id="280" r:id="rId40"/>
    <p:sldId id="298" r:id="rId41"/>
    <p:sldId id="299" r:id="rId42"/>
    <p:sldId id="300" r:id="rId43"/>
    <p:sldId id="301" r:id="rId44"/>
    <p:sldId id="302" r:id="rId45"/>
    <p:sldId id="303" r:id="rId46"/>
    <p:sldId id="336" r:id="rId47"/>
    <p:sldId id="337" r:id="rId48"/>
    <p:sldId id="304" r:id="rId49"/>
    <p:sldId id="340" r:id="rId50"/>
    <p:sldId id="341" r:id="rId51"/>
    <p:sldId id="343" r:id="rId52"/>
    <p:sldId id="305" r:id="rId53"/>
    <p:sldId id="290" r:id="rId54"/>
    <p:sldId id="306" r:id="rId55"/>
    <p:sldId id="307" r:id="rId56"/>
    <p:sldId id="308" r:id="rId57"/>
    <p:sldId id="309" r:id="rId58"/>
    <p:sldId id="310" r:id="rId59"/>
    <p:sldId id="311" r:id="rId60"/>
    <p:sldId id="266" r:id="rId61"/>
    <p:sldId id="268" r:id="rId62"/>
    <p:sldId id="269" r:id="rId63"/>
    <p:sldId id="270" r:id="rId64"/>
    <p:sldId id="272" r:id="rId65"/>
    <p:sldId id="271" r:id="rId66"/>
    <p:sldId id="273" r:id="rId67"/>
    <p:sldId id="274" r:id="rId68"/>
    <p:sldId id="312" r:id="rId69"/>
    <p:sldId id="313" r:id="rId70"/>
    <p:sldId id="314" r:id="rId71"/>
    <p:sldId id="315" r:id="rId72"/>
    <p:sldId id="316" r:id="rId73"/>
    <p:sldId id="317" r:id="rId74"/>
    <p:sldId id="318" r:id="rId7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66FF"/>
    <a:srgbClr val="800080"/>
    <a:srgbClr val="339966"/>
    <a:srgbClr val="CC3300"/>
    <a:srgbClr val="99CC00"/>
    <a:srgbClr val="009900"/>
    <a:srgbClr val="CCCC00"/>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737" autoAdjust="0"/>
  </p:normalViewPr>
  <p:slideViewPr>
    <p:cSldViewPr>
      <p:cViewPr>
        <p:scale>
          <a:sx n="75" d="100"/>
          <a:sy n="75" d="100"/>
        </p:scale>
        <p:origin x="-1224"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876CA4-0DBE-431C-9D94-C890BD3A875A}" type="datetimeFigureOut">
              <a:rPr lang="en-US" smtClean="0"/>
              <a:t>5/16/2019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7DE76D-0571-4951-B15A-6346C2E56908}" type="slidenum">
              <a:rPr lang="en-US" smtClean="0"/>
              <a:t>‹#›</a:t>
            </a:fld>
            <a:endParaRPr lang="en-US"/>
          </a:p>
        </p:txBody>
      </p:sp>
    </p:spTree>
    <p:extLst>
      <p:ext uri="{BB962C8B-B14F-4D97-AF65-F5344CB8AC3E}">
        <p14:creationId xmlns:p14="http://schemas.microsoft.com/office/powerpoint/2010/main" val="1878997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Replace</a:t>
            </a:r>
            <a:r>
              <a:rPr lang="en-US" baseline="0" dirty="0" smtClean="0"/>
              <a:t> come out – propose proper solution for development</a:t>
            </a:r>
            <a:endParaRPr lang="en-US" dirty="0"/>
          </a:p>
        </p:txBody>
      </p:sp>
      <p:sp>
        <p:nvSpPr>
          <p:cNvPr id="4" name="Slide Number Placeholder 3"/>
          <p:cNvSpPr>
            <a:spLocks noGrp="1"/>
          </p:cNvSpPr>
          <p:nvPr>
            <p:ph type="sldNum" sz="quarter" idx="10"/>
          </p:nvPr>
        </p:nvSpPr>
        <p:spPr/>
        <p:txBody>
          <a:bodyPr/>
          <a:lstStyle/>
          <a:p>
            <a:fld id="{977DE76D-0571-4951-B15A-6346C2E56908}" type="slidenum">
              <a:rPr lang="en-US" smtClean="0"/>
              <a:t>7</a:t>
            </a:fld>
            <a:endParaRPr lang="en-US"/>
          </a:p>
        </p:txBody>
      </p:sp>
    </p:spTree>
    <p:extLst>
      <p:ext uri="{BB962C8B-B14F-4D97-AF65-F5344CB8AC3E}">
        <p14:creationId xmlns:p14="http://schemas.microsoft.com/office/powerpoint/2010/main" val="12667195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8070" name="Rectangle 6"/>
          <p:cNvSpPr>
            <a:spLocks noGrp="1" noChangeArrowheads="1"/>
          </p:cNvSpPr>
          <p:nvPr>
            <p:ph type="subTitle" idx="1"/>
          </p:nvPr>
        </p:nvSpPr>
        <p:spPr>
          <a:xfrm>
            <a:off x="2286000" y="3581400"/>
            <a:ext cx="5638800" cy="1905000"/>
          </a:xfrm>
        </p:spPr>
        <p:txBody>
          <a:bodyPr/>
          <a:lstStyle>
            <a:lvl1pPr marL="0" indent="0">
              <a:buFont typeface="Wingdings" pitchFamily="2" charset="2"/>
              <a:buNone/>
              <a:defRPr/>
            </a:lvl1pPr>
          </a:lstStyle>
          <a:p>
            <a:pPr lvl="0"/>
            <a:r>
              <a:rPr lang="en-US" noProof="0" smtClean="0"/>
              <a:t>Click to edit Master subtitle style</a:t>
            </a:r>
          </a:p>
        </p:txBody>
      </p:sp>
      <p:sp>
        <p:nvSpPr>
          <p:cNvPr id="88071" name="Rectangle 7"/>
          <p:cNvSpPr>
            <a:spLocks noGrp="1" noChangeArrowheads="1"/>
          </p:cNvSpPr>
          <p:nvPr>
            <p:ph type="dt" sz="half" idx="2"/>
          </p:nvPr>
        </p:nvSpPr>
        <p:spPr>
          <a:xfrm>
            <a:off x="685800" y="6248400"/>
            <a:ext cx="1905000" cy="457200"/>
          </a:xfrm>
        </p:spPr>
        <p:txBody>
          <a:bodyPr/>
          <a:lstStyle>
            <a:lvl1pPr>
              <a:defRPr/>
            </a:lvl1pPr>
          </a:lstStyle>
          <a:p>
            <a:endParaRPr lang="en-US"/>
          </a:p>
        </p:txBody>
      </p:sp>
      <p:sp>
        <p:nvSpPr>
          <p:cNvPr id="88072" name="Rectangle 8"/>
          <p:cNvSpPr>
            <a:spLocks noGrp="1" noChangeArrowheads="1"/>
          </p:cNvSpPr>
          <p:nvPr>
            <p:ph type="ftr" sz="quarter" idx="3"/>
          </p:nvPr>
        </p:nvSpPr>
        <p:spPr>
          <a:xfrm>
            <a:off x="3124200" y="6248400"/>
            <a:ext cx="2895600" cy="457200"/>
          </a:xfrm>
        </p:spPr>
        <p:txBody>
          <a:bodyPr/>
          <a:lstStyle>
            <a:lvl1pPr>
              <a:defRPr/>
            </a:lvl1pPr>
          </a:lstStyle>
          <a:p>
            <a:endParaRPr lang="en-US"/>
          </a:p>
        </p:txBody>
      </p:sp>
      <p:sp>
        <p:nvSpPr>
          <p:cNvPr id="88073" name="Rectangle 9"/>
          <p:cNvSpPr>
            <a:spLocks noGrp="1" noChangeArrowheads="1"/>
          </p:cNvSpPr>
          <p:nvPr>
            <p:ph type="sldNum" sz="quarter" idx="4"/>
          </p:nvPr>
        </p:nvSpPr>
        <p:spPr>
          <a:xfrm>
            <a:off x="6553200" y="6248400"/>
            <a:ext cx="1905000" cy="457200"/>
          </a:xfrm>
        </p:spPr>
        <p:txBody>
          <a:bodyPr/>
          <a:lstStyle>
            <a:lvl1pPr>
              <a:defRPr/>
            </a:lvl1pPr>
          </a:lstStyle>
          <a:p>
            <a:fld id="{75E62517-A853-4EEA-955E-089F2076D18E}" type="slidenum">
              <a:rPr lang="en-US"/>
              <a:pPr/>
              <a:t>‹#›</a:t>
            </a:fld>
            <a:endParaRPr lang="en-US"/>
          </a:p>
        </p:txBody>
      </p:sp>
      <p:grpSp>
        <p:nvGrpSpPr>
          <p:cNvPr id="88076" name="Group 12"/>
          <p:cNvGrpSpPr>
            <a:grpSpLocks/>
          </p:cNvGrpSpPr>
          <p:nvPr/>
        </p:nvGrpSpPr>
        <p:grpSpPr bwMode="auto">
          <a:xfrm>
            <a:off x="0" y="914400"/>
            <a:ext cx="8686800" cy="2514600"/>
            <a:chOff x="0" y="576"/>
            <a:chExt cx="5472" cy="1584"/>
          </a:xfrm>
        </p:grpSpPr>
        <p:sp>
          <p:nvSpPr>
            <p:cNvPr id="88066" name="Oval 2"/>
            <p:cNvSpPr>
              <a:spLocks noChangeArrowheads="1"/>
            </p:cNvSpPr>
            <p:nvPr/>
          </p:nvSpPr>
          <p:spPr bwMode="auto">
            <a:xfrm>
              <a:off x="144" y="576"/>
              <a:ext cx="1584" cy="1584"/>
            </a:xfrm>
            <a:prstGeom prst="ellipse">
              <a:avLst/>
            </a:prstGeom>
            <a:noFill/>
            <a:ln w="12700">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en-US"/>
            </a:p>
          </p:txBody>
        </p:sp>
        <p:sp>
          <p:nvSpPr>
            <p:cNvPr id="88067" name="Rectangle 3"/>
            <p:cNvSpPr>
              <a:spLocks noChangeArrowheads="1"/>
            </p:cNvSpPr>
            <p:nvPr/>
          </p:nvSpPr>
          <p:spPr bwMode="hidden">
            <a:xfrm>
              <a:off x="0" y="1056"/>
              <a:ext cx="2976" cy="72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en-US" sz="2400">
                <a:latin typeface="Times New Roman" pitchFamily="18" charset="0"/>
              </a:endParaRPr>
            </a:p>
          </p:txBody>
        </p:sp>
        <p:sp>
          <p:nvSpPr>
            <p:cNvPr id="88068" name="Rectangle 4"/>
            <p:cNvSpPr>
              <a:spLocks noChangeArrowheads="1"/>
            </p:cNvSpPr>
            <p:nvPr/>
          </p:nvSpPr>
          <p:spPr bwMode="hidden">
            <a:xfrm>
              <a:off x="2496" y="1056"/>
              <a:ext cx="2976" cy="720"/>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en-US" sz="2400">
                <a:latin typeface="Times New Roman" pitchFamily="18" charset="0"/>
              </a:endParaRPr>
            </a:p>
          </p:txBody>
        </p:sp>
        <p:sp>
          <p:nvSpPr>
            <p:cNvPr id="88074" name="Freeform 10"/>
            <p:cNvSpPr>
              <a:spLocks noChangeArrowheads="1"/>
            </p:cNvSpPr>
            <p:nvPr/>
          </p:nvSpPr>
          <p:spPr bwMode="auto">
            <a:xfrm>
              <a:off x="384" y="960"/>
              <a:ext cx="144" cy="913"/>
            </a:xfrm>
            <a:custGeom>
              <a:avLst/>
              <a:gdLst>
                <a:gd name="T0" fmla="*/ 1000 w 1000"/>
                <a:gd name="T1" fmla="*/ 1000 h 1000"/>
                <a:gd name="T2" fmla="*/ 0 w 1000"/>
                <a:gd name="T3" fmla="*/ 1000 h 1000"/>
                <a:gd name="T4" fmla="*/ 0 w 1000"/>
                <a:gd name="T5" fmla="*/ 0 h 1000"/>
                <a:gd name="T6" fmla="*/ 1000 w 1000"/>
                <a:gd name="T7" fmla="*/ 0 h 1000"/>
              </a:gdLst>
              <a:ahLst/>
              <a:cxnLst>
                <a:cxn ang="0">
                  <a:pos x="T0" y="T1"/>
                </a:cxn>
                <a:cxn ang="0">
                  <a:pos x="T2" y="T3"/>
                </a:cxn>
                <a:cxn ang="0">
                  <a:pos x="T4" y="T5"/>
                </a:cxn>
                <a:cxn ang="0">
                  <a:pos x="T6" y="T7"/>
                </a:cxn>
              </a:cxnLst>
              <a:rect l="0" t="0" r="r" b="b"/>
              <a:pathLst>
                <a:path w="1000" h="1000">
                  <a:moveTo>
                    <a:pt x="1000" y="1000"/>
                  </a:moveTo>
                  <a:lnTo>
                    <a:pt x="0" y="1000"/>
                  </a:lnTo>
                  <a:lnTo>
                    <a:pt x="0" y="0"/>
                  </a:lnTo>
                  <a:lnTo>
                    <a:pt x="1000" y="0"/>
                  </a:lnTo>
                </a:path>
              </a:pathLst>
            </a:custGeom>
            <a:noFill/>
            <a:ln w="76200" cmpd="sng">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8075" name="Freeform 11"/>
            <p:cNvSpPr>
              <a:spLocks noChangeArrowheads="1"/>
            </p:cNvSpPr>
            <p:nvPr/>
          </p:nvSpPr>
          <p:spPr bwMode="auto">
            <a:xfrm>
              <a:off x="4944" y="762"/>
              <a:ext cx="165" cy="864"/>
            </a:xfrm>
            <a:custGeom>
              <a:avLst/>
              <a:gdLst>
                <a:gd name="T0" fmla="*/ 0 w 1000"/>
                <a:gd name="T1" fmla="*/ 0 h 1000"/>
                <a:gd name="T2" fmla="*/ 1000 w 1000"/>
                <a:gd name="T3" fmla="*/ 0 h 1000"/>
                <a:gd name="T4" fmla="*/ 1000 w 1000"/>
                <a:gd name="T5" fmla="*/ 1000 h 1000"/>
                <a:gd name="T6" fmla="*/ 0 w 1000"/>
                <a:gd name="T7" fmla="*/ 1000 h 1000"/>
              </a:gdLst>
              <a:ahLst/>
              <a:cxnLst>
                <a:cxn ang="0">
                  <a:pos x="T0" y="T1"/>
                </a:cxn>
                <a:cxn ang="0">
                  <a:pos x="T2" y="T3"/>
                </a:cxn>
                <a:cxn ang="0">
                  <a:pos x="T4" y="T5"/>
                </a:cxn>
                <a:cxn ang="0">
                  <a:pos x="T6" y="T7"/>
                </a:cxn>
              </a:cxnLst>
              <a:rect l="0" t="0" r="r" b="b"/>
              <a:pathLst>
                <a:path w="1000" h="1000">
                  <a:moveTo>
                    <a:pt x="0" y="0"/>
                  </a:moveTo>
                  <a:lnTo>
                    <a:pt x="1000" y="0"/>
                  </a:lnTo>
                  <a:lnTo>
                    <a:pt x="1000" y="1000"/>
                  </a:lnTo>
                  <a:lnTo>
                    <a:pt x="0" y="1000"/>
                  </a:lnTo>
                </a:path>
              </a:pathLst>
            </a:custGeom>
            <a:noFill/>
            <a:ln w="762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88069" name="Rectangle 5"/>
          <p:cNvSpPr>
            <a:spLocks noGrp="1" noChangeArrowheads="1"/>
          </p:cNvSpPr>
          <p:nvPr>
            <p:ph type="ctrTitle"/>
          </p:nvPr>
        </p:nvSpPr>
        <p:spPr>
          <a:xfrm>
            <a:off x="838200" y="1443038"/>
            <a:ext cx="7086600" cy="1600200"/>
          </a:xfrm>
        </p:spPr>
        <p:txBody>
          <a:bodyPr anchor="ctr"/>
          <a:lstStyle>
            <a:lvl1pPr>
              <a:defRPr/>
            </a:lvl1pPr>
          </a:lstStyle>
          <a:p>
            <a:pPr lvl="0"/>
            <a:r>
              <a:rPr lang="en-US" noProof="0" smtClean="0"/>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5CA68D-6DC5-4FB6-9CB3-41F843F7EF88}" type="slidenum">
              <a:rPr lang="en-US"/>
              <a:pPr/>
              <a:t>‹#›</a:t>
            </a:fld>
            <a:endParaRPr lang="en-US"/>
          </a:p>
        </p:txBody>
      </p:sp>
    </p:spTree>
    <p:extLst>
      <p:ext uri="{BB962C8B-B14F-4D97-AF65-F5344CB8AC3E}">
        <p14:creationId xmlns:p14="http://schemas.microsoft.com/office/powerpoint/2010/main" val="1291342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1313" y="96838"/>
            <a:ext cx="1919287" cy="59991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31863" y="96838"/>
            <a:ext cx="5607050" cy="59991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2782FF1-82DC-4F22-B860-FFF16353493F}" type="slidenum">
              <a:rPr lang="en-US"/>
              <a:pPr/>
              <a:t>‹#›</a:t>
            </a:fld>
            <a:endParaRPr lang="en-US"/>
          </a:p>
        </p:txBody>
      </p:sp>
    </p:spTree>
    <p:extLst>
      <p:ext uri="{BB962C8B-B14F-4D97-AF65-F5344CB8AC3E}">
        <p14:creationId xmlns:p14="http://schemas.microsoft.com/office/powerpoint/2010/main" val="2926740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7A363DD-657B-447B-A282-B44C6E73BB7A}" type="slidenum">
              <a:rPr lang="en-US"/>
              <a:pPr/>
              <a:t>‹#›</a:t>
            </a:fld>
            <a:endParaRPr lang="en-US"/>
          </a:p>
        </p:txBody>
      </p:sp>
    </p:spTree>
    <p:extLst>
      <p:ext uri="{BB962C8B-B14F-4D97-AF65-F5344CB8AC3E}">
        <p14:creationId xmlns:p14="http://schemas.microsoft.com/office/powerpoint/2010/main" val="811380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DFE9933-1A54-4E8E-ACE3-E26F7FA302A8}" type="slidenum">
              <a:rPr lang="en-US"/>
              <a:pPr/>
              <a:t>‹#›</a:t>
            </a:fld>
            <a:endParaRPr lang="en-US"/>
          </a:p>
        </p:txBody>
      </p:sp>
    </p:spTree>
    <p:extLst>
      <p:ext uri="{BB962C8B-B14F-4D97-AF65-F5344CB8AC3E}">
        <p14:creationId xmlns:p14="http://schemas.microsoft.com/office/powerpoint/2010/main" val="2736840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49325" y="1981200"/>
            <a:ext cx="3754438"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56163" y="1981200"/>
            <a:ext cx="375443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598ECD5-3FE7-48D0-8828-BB2C7881AEE0}" type="slidenum">
              <a:rPr lang="en-US"/>
              <a:pPr/>
              <a:t>‹#›</a:t>
            </a:fld>
            <a:endParaRPr lang="en-US"/>
          </a:p>
        </p:txBody>
      </p:sp>
    </p:spTree>
    <p:extLst>
      <p:ext uri="{BB962C8B-B14F-4D97-AF65-F5344CB8AC3E}">
        <p14:creationId xmlns:p14="http://schemas.microsoft.com/office/powerpoint/2010/main" val="100725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B73DC21-C497-4F9F-9ED2-E7495515148E}" type="slidenum">
              <a:rPr lang="en-US"/>
              <a:pPr/>
              <a:t>‹#›</a:t>
            </a:fld>
            <a:endParaRPr lang="en-US"/>
          </a:p>
        </p:txBody>
      </p:sp>
    </p:spTree>
    <p:extLst>
      <p:ext uri="{BB962C8B-B14F-4D97-AF65-F5344CB8AC3E}">
        <p14:creationId xmlns:p14="http://schemas.microsoft.com/office/powerpoint/2010/main" val="4086466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0B22D32-05AE-4164-B7F7-746566A687E9}" type="slidenum">
              <a:rPr lang="en-US"/>
              <a:pPr/>
              <a:t>‹#›</a:t>
            </a:fld>
            <a:endParaRPr lang="en-US"/>
          </a:p>
        </p:txBody>
      </p:sp>
    </p:spTree>
    <p:extLst>
      <p:ext uri="{BB962C8B-B14F-4D97-AF65-F5344CB8AC3E}">
        <p14:creationId xmlns:p14="http://schemas.microsoft.com/office/powerpoint/2010/main" val="76683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93D58E7-1CC6-466B-98CF-3C2D5C1F2FD3}" type="slidenum">
              <a:rPr lang="en-US"/>
              <a:pPr/>
              <a:t>‹#›</a:t>
            </a:fld>
            <a:endParaRPr lang="en-US"/>
          </a:p>
        </p:txBody>
      </p:sp>
    </p:spTree>
    <p:extLst>
      <p:ext uri="{BB962C8B-B14F-4D97-AF65-F5344CB8AC3E}">
        <p14:creationId xmlns:p14="http://schemas.microsoft.com/office/powerpoint/2010/main" val="9671046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0B37729-5531-4BAA-A402-5B016F9C6493}" type="slidenum">
              <a:rPr lang="en-US"/>
              <a:pPr/>
              <a:t>‹#›</a:t>
            </a:fld>
            <a:endParaRPr lang="en-US"/>
          </a:p>
        </p:txBody>
      </p:sp>
    </p:spTree>
    <p:extLst>
      <p:ext uri="{BB962C8B-B14F-4D97-AF65-F5344CB8AC3E}">
        <p14:creationId xmlns:p14="http://schemas.microsoft.com/office/powerpoint/2010/main" val="3853414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1901335-0764-4042-B54A-176473EC542F}" type="slidenum">
              <a:rPr lang="en-US"/>
              <a:pPr/>
              <a:t>‹#›</a:t>
            </a:fld>
            <a:endParaRPr lang="en-US"/>
          </a:p>
        </p:txBody>
      </p:sp>
    </p:spTree>
    <p:extLst>
      <p:ext uri="{BB962C8B-B14F-4D97-AF65-F5344CB8AC3E}">
        <p14:creationId xmlns:p14="http://schemas.microsoft.com/office/powerpoint/2010/main" val="3085165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042" name="Rectangle 2"/>
          <p:cNvSpPr>
            <a:spLocks noChangeArrowheads="1"/>
          </p:cNvSpPr>
          <p:nvPr/>
        </p:nvSpPr>
        <p:spPr bwMode="auto">
          <a:xfrm>
            <a:off x="0" y="1377950"/>
            <a:ext cx="2133600" cy="1016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en-US" sz="2400">
              <a:latin typeface="Times New Roman" pitchFamily="18" charset="0"/>
            </a:endParaRPr>
          </a:p>
        </p:txBody>
      </p:sp>
      <p:sp>
        <p:nvSpPr>
          <p:cNvPr id="87043" name="Rectangle 3"/>
          <p:cNvSpPr>
            <a:spLocks noChangeArrowheads="1"/>
          </p:cNvSpPr>
          <p:nvPr/>
        </p:nvSpPr>
        <p:spPr bwMode="auto">
          <a:xfrm>
            <a:off x="1447800" y="1377950"/>
            <a:ext cx="7239000" cy="101600"/>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en-US" sz="2400">
              <a:latin typeface="Times New Roman" pitchFamily="18" charset="0"/>
            </a:endParaRPr>
          </a:p>
        </p:txBody>
      </p:sp>
      <p:sp>
        <p:nvSpPr>
          <p:cNvPr id="87044" name="Rectangle 4"/>
          <p:cNvSpPr>
            <a:spLocks noGrp="1" noChangeArrowheads="1"/>
          </p:cNvSpPr>
          <p:nvPr>
            <p:ph type="title"/>
          </p:nvPr>
        </p:nvSpPr>
        <p:spPr bwMode="auto">
          <a:xfrm>
            <a:off x="931863" y="96838"/>
            <a:ext cx="7158037" cy="141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87045" name="Rectangle 5"/>
          <p:cNvSpPr>
            <a:spLocks noGrp="1" noChangeArrowheads="1"/>
          </p:cNvSpPr>
          <p:nvPr>
            <p:ph type="body" idx="1"/>
          </p:nvPr>
        </p:nvSpPr>
        <p:spPr bwMode="auto">
          <a:xfrm>
            <a:off x="949325" y="1981200"/>
            <a:ext cx="7661275"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7046" name="Rectangle 6"/>
          <p:cNvSpPr>
            <a:spLocks noGrp="1" noChangeArrowheads="1"/>
          </p:cNvSpPr>
          <p:nvPr>
            <p:ph type="dt" sz="half" idx="2"/>
          </p:nvPr>
        </p:nvSpPr>
        <p:spPr bwMode="auto">
          <a:xfrm>
            <a:off x="94615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vl1pPr>
          </a:lstStyle>
          <a:p>
            <a:endParaRPr lang="en-US"/>
          </a:p>
        </p:txBody>
      </p:sp>
      <p:sp>
        <p:nvSpPr>
          <p:cNvPr id="87047" name="Rectangle 7"/>
          <p:cNvSpPr>
            <a:spLocks noGrp="1" noChangeArrowheads="1"/>
          </p:cNvSpPr>
          <p:nvPr>
            <p:ph type="ftr" sz="quarter" idx="3"/>
          </p:nvPr>
        </p:nvSpPr>
        <p:spPr bwMode="auto">
          <a:xfrm>
            <a:off x="33528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lvl1pPr>
          </a:lstStyle>
          <a:p>
            <a:endParaRPr lang="en-US"/>
          </a:p>
        </p:txBody>
      </p:sp>
      <p:sp>
        <p:nvSpPr>
          <p:cNvPr id="87048" name="Rectangle 8"/>
          <p:cNvSpPr>
            <a:spLocks noGrp="1" noChangeArrowheads="1"/>
          </p:cNvSpPr>
          <p:nvPr>
            <p:ph type="sldNum" sz="quarter" idx="4"/>
          </p:nvPr>
        </p:nvSpPr>
        <p:spPr bwMode="auto">
          <a:xfrm>
            <a:off x="67056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vl1pPr>
          </a:lstStyle>
          <a:p>
            <a:fld id="{CD1B730A-5E76-49F7-A2A7-B6CAF539663E}" type="slidenum">
              <a:rPr lang="en-US"/>
              <a:pPr/>
              <a:t>‹#›</a:t>
            </a:fld>
            <a:endParaRPr lang="en-US"/>
          </a:p>
        </p:txBody>
      </p:sp>
      <p:sp>
        <p:nvSpPr>
          <p:cNvPr id="87049" name="Freeform 9"/>
          <p:cNvSpPr>
            <a:spLocks noChangeArrowheads="1"/>
          </p:cNvSpPr>
          <p:nvPr/>
        </p:nvSpPr>
        <p:spPr bwMode="auto">
          <a:xfrm>
            <a:off x="838200" y="561975"/>
            <a:ext cx="152400" cy="1066800"/>
          </a:xfrm>
          <a:custGeom>
            <a:avLst/>
            <a:gdLst>
              <a:gd name="T0" fmla="*/ 1000 w 1000"/>
              <a:gd name="T1" fmla="*/ 1000 h 1000"/>
              <a:gd name="T2" fmla="*/ 0 w 1000"/>
              <a:gd name="T3" fmla="*/ 1000 h 1000"/>
              <a:gd name="T4" fmla="*/ 0 w 1000"/>
              <a:gd name="T5" fmla="*/ 0 h 1000"/>
              <a:gd name="T6" fmla="*/ 1000 w 1000"/>
              <a:gd name="T7" fmla="*/ 0 h 1000"/>
            </a:gdLst>
            <a:ahLst/>
            <a:cxnLst>
              <a:cxn ang="0">
                <a:pos x="T0" y="T1"/>
              </a:cxn>
              <a:cxn ang="0">
                <a:pos x="T2" y="T3"/>
              </a:cxn>
              <a:cxn ang="0">
                <a:pos x="T4" y="T5"/>
              </a:cxn>
              <a:cxn ang="0">
                <a:pos x="T6" y="T7"/>
              </a:cxn>
            </a:cxnLst>
            <a:rect l="0" t="0" r="r" b="b"/>
            <a:pathLst>
              <a:path w="1000" h="1000">
                <a:moveTo>
                  <a:pt x="1000" y="1000"/>
                </a:moveTo>
                <a:lnTo>
                  <a:pt x="0" y="1000"/>
                </a:lnTo>
                <a:lnTo>
                  <a:pt x="0" y="0"/>
                </a:lnTo>
                <a:lnTo>
                  <a:pt x="1000" y="0"/>
                </a:lnTo>
              </a:path>
            </a:pathLst>
          </a:custGeom>
          <a:noFill/>
          <a:ln w="76200" cmpd="sng">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050" name="Freeform 10"/>
          <p:cNvSpPr>
            <a:spLocks noChangeArrowheads="1"/>
          </p:cNvSpPr>
          <p:nvPr/>
        </p:nvSpPr>
        <p:spPr bwMode="auto">
          <a:xfrm>
            <a:off x="8262938" y="269875"/>
            <a:ext cx="152400" cy="1073150"/>
          </a:xfrm>
          <a:custGeom>
            <a:avLst/>
            <a:gdLst>
              <a:gd name="T0" fmla="*/ 0 w 1000"/>
              <a:gd name="T1" fmla="*/ 0 h 1000"/>
              <a:gd name="T2" fmla="*/ 1000 w 1000"/>
              <a:gd name="T3" fmla="*/ 0 h 1000"/>
              <a:gd name="T4" fmla="*/ 1000 w 1000"/>
              <a:gd name="T5" fmla="*/ 1000 h 1000"/>
              <a:gd name="T6" fmla="*/ 0 w 1000"/>
              <a:gd name="T7" fmla="*/ 1000 h 1000"/>
            </a:gdLst>
            <a:ahLst/>
            <a:cxnLst>
              <a:cxn ang="0">
                <a:pos x="T0" y="T1"/>
              </a:cxn>
              <a:cxn ang="0">
                <a:pos x="T2" y="T3"/>
              </a:cxn>
              <a:cxn ang="0">
                <a:pos x="T4" y="T5"/>
              </a:cxn>
              <a:cxn ang="0">
                <a:pos x="T6" y="T7"/>
              </a:cxn>
            </a:cxnLst>
            <a:rect l="0" t="0" r="r" b="b"/>
            <a:pathLst>
              <a:path w="1000" h="1000">
                <a:moveTo>
                  <a:pt x="0" y="0"/>
                </a:moveTo>
                <a:lnTo>
                  <a:pt x="1000" y="0"/>
                </a:lnTo>
                <a:lnTo>
                  <a:pt x="1000" y="1000"/>
                </a:lnTo>
                <a:lnTo>
                  <a:pt x="0" y="1000"/>
                </a:lnTo>
              </a:path>
            </a:pathLst>
          </a:custGeom>
          <a:noFill/>
          <a:ln w="762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rtl="0" eaLnBrk="1" fontAlgn="base" hangingPunct="1">
        <a:spcBef>
          <a:spcPct val="0"/>
        </a:spcBef>
        <a:spcAft>
          <a:spcPct val="0"/>
        </a:spcAft>
        <a:defRPr sz="40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447675" indent="-447675" algn="l" rtl="0" eaLnBrk="1" fontAlgn="base" hangingPunct="1">
        <a:spcBef>
          <a:spcPct val="20000"/>
        </a:spcBef>
        <a:spcAft>
          <a:spcPct val="0"/>
        </a:spcAft>
        <a:buClr>
          <a:schemeClr val="accent1"/>
        </a:buClr>
        <a:buSzPct val="70000"/>
        <a:buFont typeface="Wingdings" pitchFamily="2" charset="2"/>
        <a:buChar char="n"/>
        <a:defRPr sz="3200">
          <a:solidFill>
            <a:schemeClr val="tx1"/>
          </a:solidFill>
          <a:latin typeface="+mn-lt"/>
          <a:ea typeface="+mn-ea"/>
          <a:cs typeface="+mn-cs"/>
        </a:defRPr>
      </a:lvl1pPr>
      <a:lvl2pPr marL="889000" indent="-439738" algn="l" rtl="0" eaLnBrk="1" fontAlgn="base" hangingPunct="1">
        <a:spcBef>
          <a:spcPct val="20000"/>
        </a:spcBef>
        <a:spcAft>
          <a:spcPct val="0"/>
        </a:spcAft>
        <a:buClr>
          <a:schemeClr val="hlink"/>
        </a:buClr>
        <a:buSzPct val="65000"/>
        <a:buFont typeface="Wingdings" pitchFamily="2" charset="2"/>
        <a:buChar char="¡"/>
        <a:defRPr sz="2800">
          <a:solidFill>
            <a:schemeClr val="tx1"/>
          </a:solidFill>
          <a:latin typeface="+mn-lt"/>
        </a:defRPr>
      </a:lvl2pPr>
      <a:lvl3pPr marL="1293813" indent="-403225" algn="l" rtl="0" eaLnBrk="1" fontAlgn="base" hangingPunct="1">
        <a:spcBef>
          <a:spcPct val="20000"/>
        </a:spcBef>
        <a:spcAft>
          <a:spcPct val="0"/>
        </a:spcAft>
        <a:buClr>
          <a:schemeClr val="accent1"/>
        </a:buClr>
        <a:buSzPct val="70000"/>
        <a:buFont typeface="Wingdings" pitchFamily="2" charset="2"/>
        <a:buChar char="n"/>
        <a:defRPr sz="2400">
          <a:solidFill>
            <a:schemeClr val="tx1"/>
          </a:solidFill>
          <a:latin typeface="+mn-lt"/>
        </a:defRPr>
      </a:lvl3pPr>
      <a:lvl4pPr marL="1681163" indent="-385763" algn="l" rtl="0" eaLnBrk="1" fontAlgn="base" hangingPunct="1">
        <a:spcBef>
          <a:spcPct val="20000"/>
        </a:spcBef>
        <a:spcAft>
          <a:spcPct val="0"/>
        </a:spcAft>
        <a:buClr>
          <a:schemeClr val="hlink"/>
        </a:buClr>
        <a:buSzPct val="75000"/>
        <a:buFont typeface="Wingdings" pitchFamily="2" charset="2"/>
        <a:buChar char="¡"/>
        <a:defRPr sz="2000">
          <a:solidFill>
            <a:schemeClr val="tx1"/>
          </a:solidFill>
          <a:latin typeface="+mn-lt"/>
        </a:defRPr>
      </a:lvl4pPr>
      <a:lvl5pPr marL="2070100" indent="-387350" algn="l" rtl="0" eaLnBrk="1" fontAlgn="base" hangingPunct="1">
        <a:spcBef>
          <a:spcPct val="20000"/>
        </a:spcBef>
        <a:spcAft>
          <a:spcPct val="0"/>
        </a:spcAft>
        <a:buClr>
          <a:schemeClr val="accent1"/>
        </a:buClr>
        <a:buSzPct val="70000"/>
        <a:buFont typeface="Wingdings" pitchFamily="2" charset="2"/>
        <a:buChar char="n"/>
        <a:defRPr sz="2000">
          <a:solidFill>
            <a:schemeClr val="tx1"/>
          </a:solidFill>
          <a:latin typeface="+mn-lt"/>
        </a:defRPr>
      </a:lvl5pPr>
      <a:lvl6pPr marL="2527300" indent="-387350" algn="l" rtl="0" eaLnBrk="1" fontAlgn="base" hangingPunct="1">
        <a:spcBef>
          <a:spcPct val="20000"/>
        </a:spcBef>
        <a:spcAft>
          <a:spcPct val="0"/>
        </a:spcAft>
        <a:buClr>
          <a:schemeClr val="accent1"/>
        </a:buClr>
        <a:buSzPct val="70000"/>
        <a:buFont typeface="Wingdings" pitchFamily="2" charset="2"/>
        <a:buChar char="n"/>
        <a:defRPr sz="2000">
          <a:solidFill>
            <a:schemeClr val="tx1"/>
          </a:solidFill>
          <a:latin typeface="+mn-lt"/>
        </a:defRPr>
      </a:lvl6pPr>
      <a:lvl7pPr marL="2984500" indent="-387350" algn="l" rtl="0" eaLnBrk="1" fontAlgn="base" hangingPunct="1">
        <a:spcBef>
          <a:spcPct val="20000"/>
        </a:spcBef>
        <a:spcAft>
          <a:spcPct val="0"/>
        </a:spcAft>
        <a:buClr>
          <a:schemeClr val="accent1"/>
        </a:buClr>
        <a:buSzPct val="70000"/>
        <a:buFont typeface="Wingdings" pitchFamily="2" charset="2"/>
        <a:buChar char="n"/>
        <a:defRPr sz="2000">
          <a:solidFill>
            <a:schemeClr val="tx1"/>
          </a:solidFill>
          <a:latin typeface="+mn-lt"/>
        </a:defRPr>
      </a:lvl7pPr>
      <a:lvl8pPr marL="3441700" indent="-387350" algn="l" rtl="0" eaLnBrk="1" fontAlgn="base" hangingPunct="1">
        <a:spcBef>
          <a:spcPct val="20000"/>
        </a:spcBef>
        <a:spcAft>
          <a:spcPct val="0"/>
        </a:spcAft>
        <a:buClr>
          <a:schemeClr val="accent1"/>
        </a:buClr>
        <a:buSzPct val="70000"/>
        <a:buFont typeface="Wingdings" pitchFamily="2" charset="2"/>
        <a:buChar char="n"/>
        <a:defRPr sz="2000">
          <a:solidFill>
            <a:schemeClr val="tx1"/>
          </a:solidFill>
          <a:latin typeface="+mn-lt"/>
        </a:defRPr>
      </a:lvl8pPr>
      <a:lvl9pPr marL="3898900" indent="-387350" algn="l" rtl="0" eaLnBrk="1" fontAlgn="base" hangingPunct="1">
        <a:spcBef>
          <a:spcPct val="20000"/>
        </a:spcBef>
        <a:spcAft>
          <a:spcPct val="0"/>
        </a:spcAft>
        <a:buClr>
          <a:schemeClr val="accent1"/>
        </a:buClr>
        <a:buSzPct val="7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286000" y="3581400"/>
            <a:ext cx="5638800" cy="2667000"/>
          </a:xfrm>
        </p:spPr>
        <p:txBody>
          <a:bodyPr/>
          <a:lstStyle/>
          <a:p>
            <a:r>
              <a:rPr lang="en-US" sz="2000" dirty="0" smtClean="0">
                <a:latin typeface="Times New Roman" pitchFamily="18" charset="0"/>
                <a:cs typeface="Times New Roman" pitchFamily="18" charset="0"/>
              </a:rPr>
              <a:t>Prepared by:</a:t>
            </a:r>
          </a:p>
          <a:p>
            <a:r>
              <a:rPr lang="en-US" sz="2000" dirty="0" smtClean="0">
                <a:latin typeface="Times New Roman" pitchFamily="18" charset="0"/>
                <a:cs typeface="Times New Roman" pitchFamily="18" charset="0"/>
              </a:rPr>
              <a:t>Mahmoud </a:t>
            </a:r>
            <a:r>
              <a:rPr lang="en-US" sz="2000" dirty="0" err="1" smtClean="0">
                <a:latin typeface="Times New Roman" pitchFamily="18" charset="0"/>
                <a:cs typeface="Times New Roman" pitchFamily="18" charset="0"/>
              </a:rPr>
              <a:t>Nasrallah</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Rami </a:t>
            </a:r>
            <a:r>
              <a:rPr lang="en-US" sz="2000" dirty="0" err="1" smtClean="0">
                <a:latin typeface="Times New Roman" pitchFamily="18" charset="0"/>
                <a:cs typeface="Times New Roman" pitchFamily="18" charset="0"/>
              </a:rPr>
              <a:t>Jaber</a:t>
            </a:r>
            <a:endParaRPr lang="en-US" sz="2000" dirty="0" smtClean="0">
              <a:latin typeface="Times New Roman" pitchFamily="18" charset="0"/>
              <a:cs typeface="Times New Roman" pitchFamily="18" charset="0"/>
            </a:endParaRPr>
          </a:p>
          <a:p>
            <a:r>
              <a:rPr lang="en-US" sz="2000" dirty="0" err="1" smtClean="0">
                <a:latin typeface="Times New Roman" pitchFamily="18" charset="0"/>
                <a:cs typeface="Times New Roman" pitchFamily="18" charset="0"/>
              </a:rPr>
              <a:t>Samer</a:t>
            </a:r>
            <a:r>
              <a:rPr lang="en-US" sz="2000" dirty="0" smtClean="0">
                <a:latin typeface="Times New Roman" pitchFamily="18" charset="0"/>
                <a:cs typeface="Times New Roman" pitchFamily="18" charset="0"/>
              </a:rPr>
              <a:t> Abu </a:t>
            </a:r>
            <a:r>
              <a:rPr lang="en-US" sz="2000" dirty="0" err="1" smtClean="0">
                <a:latin typeface="Times New Roman" pitchFamily="18" charset="0"/>
                <a:cs typeface="Times New Roman" pitchFamily="18" charset="0"/>
              </a:rPr>
              <a:t>Alrob</a:t>
            </a:r>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Submitted to:</a:t>
            </a:r>
          </a:p>
          <a:p>
            <a:r>
              <a:rPr lang="en-US" sz="2000" dirty="0" smtClean="0">
                <a:latin typeface="Times New Roman" pitchFamily="18" charset="0"/>
                <a:cs typeface="Times New Roman" pitchFamily="18" charset="0"/>
              </a:rPr>
              <a:t>Dr. Ahmad </a:t>
            </a:r>
            <a:r>
              <a:rPr lang="en-US" sz="2000" dirty="0" err="1" smtClean="0">
                <a:latin typeface="Times New Roman" pitchFamily="18" charset="0"/>
                <a:cs typeface="Times New Roman" pitchFamily="18" charset="0"/>
              </a:rPr>
              <a:t>Ramhi</a:t>
            </a:r>
            <a:r>
              <a:rPr lang="en-US"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p:txBody>
      </p:sp>
      <p:sp>
        <p:nvSpPr>
          <p:cNvPr id="3" name="Title 2"/>
          <p:cNvSpPr>
            <a:spLocks noGrp="1"/>
          </p:cNvSpPr>
          <p:nvPr>
            <p:ph type="ctrTitle"/>
          </p:nvPr>
        </p:nvSpPr>
        <p:spPr>
          <a:xfrm>
            <a:off x="762000" y="1676400"/>
            <a:ext cx="7086600" cy="1143000"/>
          </a:xfrm>
        </p:spPr>
        <p:txBody>
          <a:bodyPr/>
          <a:lstStyle/>
          <a:p>
            <a:r>
              <a:rPr lang="en-US" sz="2800" dirty="0" smtClean="0">
                <a:latin typeface="Times New Roman" pitchFamily="18" charset="0"/>
                <a:cs typeface="Times New Roman" pitchFamily="18" charset="0"/>
              </a:rPr>
              <a:t>Implementation of Industrial Engineering Concepts to Improve Al-Reef Factory for Metal Furniture </a:t>
            </a:r>
            <a:endParaRPr lang="en-US" dirty="0"/>
          </a:p>
        </p:txBody>
      </p:sp>
    </p:spTree>
    <p:extLst>
      <p:ext uri="{BB962C8B-B14F-4D97-AF65-F5344CB8AC3E}">
        <p14:creationId xmlns:p14="http://schemas.microsoft.com/office/powerpoint/2010/main" val="10505112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Process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gn="just"/>
            <a:r>
              <a:rPr lang="en-US" sz="2400" dirty="0" smtClean="0"/>
              <a:t>Two methods were adapted in designing new production lines:</a:t>
            </a:r>
          </a:p>
          <a:p>
            <a:pPr marL="457200" indent="-457200" algn="just">
              <a:lnSpc>
                <a:spcPct val="300000"/>
              </a:lnSpc>
              <a:buFont typeface="+mj-lt"/>
              <a:buAutoNum type="arabicPeriod"/>
            </a:pPr>
            <a:r>
              <a:rPr lang="en-US" sz="2400" dirty="0" smtClean="0"/>
              <a:t>Line Balancing: For Sofa product</a:t>
            </a:r>
          </a:p>
          <a:p>
            <a:pPr marL="457200" indent="-457200" algn="just">
              <a:lnSpc>
                <a:spcPct val="300000"/>
              </a:lnSpc>
              <a:buFont typeface="+mj-lt"/>
              <a:buAutoNum type="arabicPeriod"/>
            </a:pPr>
            <a:r>
              <a:rPr lang="en-US" sz="2400" dirty="0" smtClean="0"/>
              <a:t>Group Technology: For the rest of the products</a:t>
            </a:r>
          </a:p>
        </p:txBody>
      </p:sp>
    </p:spTree>
    <p:extLst>
      <p:ext uri="{BB962C8B-B14F-4D97-AF65-F5344CB8AC3E}">
        <p14:creationId xmlns:p14="http://schemas.microsoft.com/office/powerpoint/2010/main" val="23275691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Process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gn="just">
              <a:buFont typeface="Wingdings" pitchFamily="2" charset="2"/>
              <a:buChar char="Ø"/>
            </a:pPr>
            <a:r>
              <a:rPr lang="en-US" sz="2800" u="sng" dirty="0" smtClean="0"/>
              <a:t>Line Balancing:</a:t>
            </a:r>
          </a:p>
          <a:p>
            <a:pPr algn="just">
              <a:lnSpc>
                <a:spcPct val="150000"/>
              </a:lnSpc>
            </a:pPr>
            <a:r>
              <a:rPr lang="en-US" sz="2400" dirty="0">
                <a:solidFill>
                  <a:schemeClr val="tx1"/>
                </a:solidFill>
                <a:latin typeface="+mn-lt"/>
                <a:ea typeface="+mn-ea"/>
                <a:cs typeface="+mn-cs"/>
              </a:rPr>
              <a:t>Ranked </a:t>
            </a:r>
            <a:r>
              <a:rPr lang="en-US" sz="2400" dirty="0" smtClean="0">
                <a:solidFill>
                  <a:schemeClr val="tx1"/>
                </a:solidFill>
                <a:latin typeface="+mn-lt"/>
                <a:ea typeface="+mn-ea"/>
                <a:cs typeface="+mn-cs"/>
              </a:rPr>
              <a:t>Positional </a:t>
            </a:r>
            <a:r>
              <a:rPr lang="en-US" sz="2400" dirty="0" smtClean="0"/>
              <a:t>W</a:t>
            </a:r>
            <a:r>
              <a:rPr lang="en-US" sz="2400" dirty="0" smtClean="0">
                <a:solidFill>
                  <a:schemeClr val="tx1"/>
                </a:solidFill>
                <a:latin typeface="+mn-lt"/>
                <a:ea typeface="+mn-ea"/>
                <a:cs typeface="+mn-cs"/>
              </a:rPr>
              <a:t>eights </a:t>
            </a:r>
            <a:r>
              <a:rPr lang="en-US" sz="2400" dirty="0">
                <a:solidFill>
                  <a:schemeClr val="tx1"/>
                </a:solidFill>
                <a:latin typeface="+mn-lt"/>
                <a:ea typeface="+mn-ea"/>
                <a:cs typeface="+mn-cs"/>
              </a:rPr>
              <a:t>method </a:t>
            </a:r>
            <a:r>
              <a:rPr lang="en-US" sz="2400" dirty="0" smtClean="0">
                <a:solidFill>
                  <a:schemeClr val="tx1"/>
                </a:solidFill>
                <a:latin typeface="+mn-lt"/>
                <a:ea typeface="+mn-ea"/>
                <a:cs typeface="+mn-cs"/>
              </a:rPr>
              <a:t>(RPW) was adapted</a:t>
            </a:r>
            <a:r>
              <a:rPr lang="en-US" sz="2400" dirty="0" smtClean="0"/>
              <a:t> to solve the line balancing problem following these steps:</a:t>
            </a:r>
          </a:p>
          <a:p>
            <a:pPr marL="955675" lvl="1" indent="-514350" algn="just">
              <a:lnSpc>
                <a:spcPct val="150000"/>
              </a:lnSpc>
              <a:buFont typeface="+mj-lt"/>
              <a:buAutoNum type="romanUcPeriod"/>
            </a:pPr>
            <a:r>
              <a:rPr lang="en-GB" sz="2400" dirty="0">
                <a:solidFill>
                  <a:schemeClr val="tx1"/>
                </a:solidFill>
                <a:latin typeface="+mn-lt"/>
                <a:ea typeface="+mn-ea"/>
                <a:cs typeface="+mn-cs"/>
              </a:rPr>
              <a:t>Identification of Precedence </a:t>
            </a:r>
            <a:r>
              <a:rPr lang="en-GB" sz="2400" dirty="0" smtClean="0">
                <a:solidFill>
                  <a:schemeClr val="tx1"/>
                </a:solidFill>
                <a:latin typeface="+mn-lt"/>
                <a:ea typeface="+mn-ea"/>
                <a:cs typeface="+mn-cs"/>
              </a:rPr>
              <a:t>order</a:t>
            </a:r>
            <a:endParaRPr lang="en-US" sz="2400" dirty="0">
              <a:solidFill>
                <a:schemeClr val="tx1"/>
              </a:solidFill>
              <a:latin typeface="+mn-lt"/>
              <a:ea typeface="+mn-ea"/>
              <a:cs typeface="+mn-cs"/>
            </a:endParaRPr>
          </a:p>
          <a:p>
            <a:pPr marL="955675" lvl="1" indent="-514350" algn="just">
              <a:lnSpc>
                <a:spcPct val="150000"/>
              </a:lnSpc>
              <a:buFont typeface="+mj-lt"/>
              <a:buAutoNum type="romanUcPeriod"/>
            </a:pPr>
            <a:r>
              <a:rPr lang="en-GB" sz="2400" dirty="0">
                <a:solidFill>
                  <a:schemeClr val="tx1"/>
                </a:solidFill>
                <a:latin typeface="+mn-lt"/>
                <a:ea typeface="+mn-ea"/>
                <a:cs typeface="+mn-cs"/>
              </a:rPr>
              <a:t>RPW </a:t>
            </a:r>
            <a:r>
              <a:rPr lang="en-GB" sz="2400" dirty="0" smtClean="0">
                <a:solidFill>
                  <a:schemeClr val="tx1"/>
                </a:solidFill>
                <a:latin typeface="+mn-lt"/>
                <a:ea typeface="+mn-ea"/>
                <a:cs typeface="+mn-cs"/>
              </a:rPr>
              <a:t>calculation</a:t>
            </a:r>
            <a:endParaRPr lang="en-US" sz="2400" dirty="0">
              <a:solidFill>
                <a:schemeClr val="tx1"/>
              </a:solidFill>
              <a:latin typeface="+mn-lt"/>
              <a:ea typeface="+mn-ea"/>
              <a:cs typeface="+mn-cs"/>
            </a:endParaRPr>
          </a:p>
          <a:p>
            <a:pPr marL="955675" lvl="1" indent="-514350" algn="just">
              <a:lnSpc>
                <a:spcPct val="150000"/>
              </a:lnSpc>
              <a:buFont typeface="+mj-lt"/>
              <a:buAutoNum type="romanUcPeriod"/>
            </a:pPr>
            <a:r>
              <a:rPr lang="en-GB" sz="2400" dirty="0">
                <a:solidFill>
                  <a:schemeClr val="tx1"/>
                </a:solidFill>
                <a:latin typeface="+mn-lt"/>
                <a:ea typeface="+mn-ea"/>
                <a:cs typeface="+mn-cs"/>
              </a:rPr>
              <a:t>Descending </a:t>
            </a:r>
            <a:r>
              <a:rPr lang="en-GB" sz="2400" dirty="0" smtClean="0">
                <a:solidFill>
                  <a:schemeClr val="tx1"/>
                </a:solidFill>
                <a:latin typeface="+mn-lt"/>
                <a:ea typeface="+mn-ea"/>
                <a:cs typeface="+mn-cs"/>
              </a:rPr>
              <a:t>Order</a:t>
            </a:r>
            <a:endParaRPr lang="en-US" sz="2400" dirty="0">
              <a:solidFill>
                <a:schemeClr val="tx1"/>
              </a:solidFill>
              <a:latin typeface="+mn-lt"/>
              <a:ea typeface="+mn-ea"/>
              <a:cs typeface="+mn-cs"/>
            </a:endParaRPr>
          </a:p>
          <a:p>
            <a:pPr marL="955675" lvl="1" indent="-514350" algn="just">
              <a:lnSpc>
                <a:spcPct val="150000"/>
              </a:lnSpc>
              <a:buFont typeface="+mj-lt"/>
              <a:buAutoNum type="romanUcPeriod"/>
            </a:pPr>
            <a:r>
              <a:rPr lang="en-US" sz="2400" dirty="0">
                <a:solidFill>
                  <a:schemeClr val="tx1"/>
                </a:solidFill>
                <a:latin typeface="+mn-lt"/>
                <a:ea typeface="+mn-ea"/>
                <a:cs typeface="+mn-cs"/>
              </a:rPr>
              <a:t>Arranging work elements into stations</a:t>
            </a:r>
            <a:endParaRPr lang="en-US" sz="2400" dirty="0" smtClean="0">
              <a:solidFill>
                <a:schemeClr val="tx1"/>
              </a:solidFill>
              <a:latin typeface="+mn-lt"/>
              <a:ea typeface="+mn-ea"/>
              <a:cs typeface="+mn-cs"/>
            </a:endParaRPr>
          </a:p>
        </p:txBody>
      </p:sp>
    </p:spTree>
    <p:extLst>
      <p:ext uri="{BB962C8B-B14F-4D97-AF65-F5344CB8AC3E}">
        <p14:creationId xmlns:p14="http://schemas.microsoft.com/office/powerpoint/2010/main" val="8781886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458200" cy="762001"/>
          </a:xfrm>
        </p:spPr>
        <p:txBody>
          <a:bodyPr/>
          <a:lstStyle/>
          <a:p>
            <a:pPr marL="457200" lvl="1" indent="-457200">
              <a:buFont typeface="Wingdings" pitchFamily="2" charset="2"/>
              <a:buChar char="v"/>
            </a:pPr>
            <a:r>
              <a:rPr lang="en-GB" sz="2400" dirty="0" smtClean="0">
                <a:solidFill>
                  <a:schemeClr val="tx1"/>
                </a:solidFill>
                <a:latin typeface="+mn-lt"/>
              </a:rPr>
              <a:t>Identification </a:t>
            </a:r>
            <a:r>
              <a:rPr lang="en-GB" sz="2400" dirty="0">
                <a:solidFill>
                  <a:schemeClr val="tx1"/>
                </a:solidFill>
                <a:latin typeface="+mn-lt"/>
              </a:rPr>
              <a:t>of Precedence </a:t>
            </a:r>
            <a:r>
              <a:rPr lang="en-GB" sz="2400" dirty="0" smtClean="0">
                <a:solidFill>
                  <a:schemeClr val="tx1"/>
                </a:solidFill>
                <a:latin typeface="+mn-lt"/>
              </a:rPr>
              <a:t>order:</a:t>
            </a:r>
            <a:endParaRPr lang="en-US" sz="2400" dirty="0">
              <a:latin typeface="+mn-lt"/>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170267962"/>
              </p:ext>
            </p:extLst>
          </p:nvPr>
        </p:nvGraphicFramePr>
        <p:xfrm>
          <a:off x="533400" y="1066803"/>
          <a:ext cx="8001001" cy="5169371"/>
        </p:xfrm>
        <a:graphic>
          <a:graphicData uri="http://schemas.openxmlformats.org/drawingml/2006/table">
            <a:tbl>
              <a:tblPr firstRow="1" firstCol="1" bandRow="1"/>
              <a:tblGrid>
                <a:gridCol w="988798"/>
                <a:gridCol w="3778943"/>
                <a:gridCol w="1613145"/>
                <a:gridCol w="1620115"/>
              </a:tblGrid>
              <a:tr h="438499">
                <a:tc>
                  <a:txBody>
                    <a:bodyPr/>
                    <a:lstStyle/>
                    <a:p>
                      <a:pPr marL="0" marR="0" algn="ctr">
                        <a:lnSpc>
                          <a:spcPct val="115000"/>
                        </a:lnSpc>
                        <a:spcBef>
                          <a:spcPts val="0"/>
                        </a:spcBef>
                        <a:spcAft>
                          <a:spcPts val="0"/>
                        </a:spcAft>
                      </a:pPr>
                      <a:r>
                        <a:rPr lang="en-US" sz="1200" dirty="0">
                          <a:effectLst/>
                          <a:latin typeface="Times New Roman"/>
                          <a:ea typeface="Calibri"/>
                          <a:cs typeface="Arial"/>
                        </a:rPr>
                        <a:t>No.</a:t>
                      </a:r>
                      <a:endParaRPr lang="en-US" sz="12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Work element description</a:t>
                      </a:r>
                      <a:endParaRPr lang="en-US" sz="12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Work element time(min)</a:t>
                      </a:r>
                      <a:endParaRPr lang="en-US" sz="12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Precedence </a:t>
                      </a:r>
                      <a:br>
                        <a:rPr lang="en-US" sz="1200" dirty="0">
                          <a:effectLst/>
                          <a:latin typeface="Times New Roman"/>
                          <a:ea typeface="Calibri"/>
                          <a:cs typeface="Arial"/>
                        </a:rPr>
                      </a:br>
                      <a:r>
                        <a:rPr lang="en-US" sz="1200" dirty="0">
                          <a:effectLst/>
                          <a:latin typeface="Times New Roman"/>
                          <a:ea typeface="Calibri"/>
                          <a:cs typeface="Arial"/>
                        </a:rPr>
                        <a:t>order </a:t>
                      </a:r>
                      <a:endParaRPr lang="en-US" sz="12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330764">
                <a:tc>
                  <a:txBody>
                    <a:bodyPr/>
                    <a:lstStyle/>
                    <a:p>
                      <a:pPr marL="0" marR="0" algn="ctr">
                        <a:lnSpc>
                          <a:spcPct val="115000"/>
                        </a:lnSpc>
                        <a:spcBef>
                          <a:spcPts val="0"/>
                        </a:spcBef>
                        <a:spcAft>
                          <a:spcPts val="0"/>
                        </a:spcAft>
                      </a:pPr>
                      <a:r>
                        <a:rPr lang="en-US" sz="1200">
                          <a:effectLst/>
                          <a:latin typeface="Times New Roman"/>
                          <a:ea typeface="Calibri"/>
                          <a:cs typeface="Arial"/>
                        </a:rPr>
                        <a:t>1</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Sawing for profile 20/20, 20/40 and round bar </a:t>
                      </a:r>
                      <a:endParaRPr lang="en-US" sz="12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3.67</a:t>
                      </a:r>
                      <a:endParaRPr lang="en-US" sz="12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               </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8499">
                <a:tc>
                  <a:txBody>
                    <a:bodyPr/>
                    <a:lstStyle/>
                    <a:p>
                      <a:pPr marL="0" marR="0" algn="ctr">
                        <a:lnSpc>
                          <a:spcPct val="115000"/>
                        </a:lnSpc>
                        <a:spcBef>
                          <a:spcPts val="0"/>
                        </a:spcBef>
                        <a:spcAft>
                          <a:spcPts val="0"/>
                        </a:spcAft>
                      </a:pPr>
                      <a:r>
                        <a:rPr lang="en-US" sz="1200">
                          <a:effectLst/>
                          <a:latin typeface="Times New Roman"/>
                          <a:ea typeface="Calibri"/>
                          <a:cs typeface="Arial"/>
                        </a:rPr>
                        <a:t>2</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punch press for profile 20/40, (74,68) cm, profile 20/20 (15cm) and grinding </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1.73</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1</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764">
                <a:tc>
                  <a:txBody>
                    <a:bodyPr/>
                    <a:lstStyle/>
                    <a:p>
                      <a:pPr marL="0" marR="0" algn="ctr">
                        <a:lnSpc>
                          <a:spcPct val="115000"/>
                        </a:lnSpc>
                        <a:spcBef>
                          <a:spcPts val="0"/>
                        </a:spcBef>
                        <a:spcAft>
                          <a:spcPts val="0"/>
                        </a:spcAft>
                      </a:pPr>
                      <a:r>
                        <a:rPr lang="en-US" sz="1200">
                          <a:effectLst/>
                          <a:latin typeface="Times New Roman"/>
                          <a:ea typeface="Calibri"/>
                          <a:cs typeface="Arial"/>
                        </a:rPr>
                        <a:t>3</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Chamfering one corner for profile 20/40, 74cm</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0.36</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2</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764">
                <a:tc>
                  <a:txBody>
                    <a:bodyPr/>
                    <a:lstStyle/>
                    <a:p>
                      <a:pPr marL="0" marR="0" algn="ctr">
                        <a:lnSpc>
                          <a:spcPct val="115000"/>
                        </a:lnSpc>
                        <a:spcBef>
                          <a:spcPts val="0"/>
                        </a:spcBef>
                        <a:spcAft>
                          <a:spcPts val="0"/>
                        </a:spcAft>
                      </a:pPr>
                      <a:r>
                        <a:rPr lang="en-US" sz="1200">
                          <a:effectLst/>
                          <a:latin typeface="Times New Roman"/>
                          <a:ea typeface="Calibri"/>
                          <a:cs typeface="Arial"/>
                        </a:rPr>
                        <a:t>4</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Marker and drilling for profile 20/40 , 68 cm</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0.65</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2</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764">
                <a:tc>
                  <a:txBody>
                    <a:bodyPr/>
                    <a:lstStyle/>
                    <a:p>
                      <a:pPr marL="0" marR="0" algn="ctr">
                        <a:lnSpc>
                          <a:spcPct val="115000"/>
                        </a:lnSpc>
                        <a:spcBef>
                          <a:spcPts val="0"/>
                        </a:spcBef>
                        <a:spcAft>
                          <a:spcPts val="0"/>
                        </a:spcAft>
                      </a:pPr>
                      <a:r>
                        <a:rPr lang="en-US" sz="1200">
                          <a:effectLst/>
                          <a:latin typeface="Times New Roman"/>
                          <a:ea typeface="Calibri"/>
                          <a:cs typeface="Arial"/>
                        </a:rPr>
                        <a:t>5</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Chamfering one corner for profile 20/40 , 68 cm</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0.48</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4</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8499">
                <a:tc>
                  <a:txBody>
                    <a:bodyPr/>
                    <a:lstStyle/>
                    <a:p>
                      <a:pPr marL="0" marR="0" algn="ctr">
                        <a:lnSpc>
                          <a:spcPct val="115000"/>
                        </a:lnSpc>
                        <a:spcBef>
                          <a:spcPts val="0"/>
                        </a:spcBef>
                        <a:spcAft>
                          <a:spcPts val="0"/>
                        </a:spcAft>
                      </a:pPr>
                      <a:r>
                        <a:rPr lang="en-US" sz="1200">
                          <a:effectLst/>
                          <a:latin typeface="Times New Roman"/>
                          <a:ea typeface="Calibri"/>
                          <a:cs typeface="Arial"/>
                        </a:rPr>
                        <a:t>6</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Punch and stamping sheet metal 3 mm  (6.5, 9.7cm) and 5mm </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0.89</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8499">
                <a:tc>
                  <a:txBody>
                    <a:bodyPr/>
                    <a:lstStyle/>
                    <a:p>
                      <a:pPr marL="0" marR="0" algn="ctr">
                        <a:lnSpc>
                          <a:spcPct val="115000"/>
                        </a:lnSpc>
                        <a:spcBef>
                          <a:spcPts val="0"/>
                        </a:spcBef>
                        <a:spcAft>
                          <a:spcPts val="0"/>
                        </a:spcAft>
                      </a:pPr>
                      <a:r>
                        <a:rPr lang="en-US" sz="1200">
                          <a:effectLst/>
                          <a:latin typeface="Times New Roman"/>
                          <a:ea typeface="Calibri"/>
                          <a:cs typeface="Arial"/>
                        </a:rPr>
                        <a:t>7</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Bending press for sheet metal 3mm (6.5, 9.7 cm) and 5 mm</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1.23</a:t>
                      </a:r>
                      <a:endParaRPr lang="en-US" sz="12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6</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764">
                <a:tc>
                  <a:txBody>
                    <a:bodyPr/>
                    <a:lstStyle/>
                    <a:p>
                      <a:pPr marL="0" marR="0" algn="ctr">
                        <a:lnSpc>
                          <a:spcPct val="115000"/>
                        </a:lnSpc>
                        <a:spcBef>
                          <a:spcPts val="0"/>
                        </a:spcBef>
                        <a:spcAft>
                          <a:spcPts val="0"/>
                        </a:spcAft>
                      </a:pPr>
                      <a:r>
                        <a:rPr lang="en-US" sz="1200">
                          <a:effectLst/>
                          <a:latin typeface="Times New Roman"/>
                          <a:ea typeface="Calibri"/>
                          <a:cs typeface="Arial"/>
                        </a:rPr>
                        <a:t>8</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Punch press and grinding for L- steel sheet 20/3</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0.70</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764">
                <a:tc>
                  <a:txBody>
                    <a:bodyPr/>
                    <a:lstStyle/>
                    <a:p>
                      <a:pPr marL="0" marR="0" algn="ctr">
                        <a:lnSpc>
                          <a:spcPct val="115000"/>
                        </a:lnSpc>
                        <a:spcBef>
                          <a:spcPts val="0"/>
                        </a:spcBef>
                        <a:spcAft>
                          <a:spcPts val="0"/>
                        </a:spcAft>
                      </a:pPr>
                      <a:r>
                        <a:rPr lang="en-US" sz="1200">
                          <a:effectLst/>
                          <a:latin typeface="Times New Roman"/>
                          <a:ea typeface="Calibri"/>
                          <a:cs typeface="Arial"/>
                        </a:rPr>
                        <a:t>9</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Assembly welding</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13.89</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3,5,7,8</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764">
                <a:tc>
                  <a:txBody>
                    <a:bodyPr/>
                    <a:lstStyle/>
                    <a:p>
                      <a:pPr marL="0" marR="0" algn="ctr">
                        <a:lnSpc>
                          <a:spcPct val="115000"/>
                        </a:lnSpc>
                        <a:spcBef>
                          <a:spcPts val="0"/>
                        </a:spcBef>
                        <a:spcAft>
                          <a:spcPts val="0"/>
                        </a:spcAft>
                      </a:pPr>
                      <a:r>
                        <a:rPr lang="en-US" sz="1200">
                          <a:effectLst/>
                          <a:latin typeface="Times New Roman"/>
                          <a:ea typeface="Calibri"/>
                          <a:cs typeface="Arial"/>
                        </a:rPr>
                        <a:t>10</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Cleaning</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1.00</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9</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764">
                <a:tc>
                  <a:txBody>
                    <a:bodyPr/>
                    <a:lstStyle/>
                    <a:p>
                      <a:pPr marL="0" marR="0" algn="ctr">
                        <a:lnSpc>
                          <a:spcPct val="115000"/>
                        </a:lnSpc>
                        <a:spcBef>
                          <a:spcPts val="0"/>
                        </a:spcBef>
                        <a:spcAft>
                          <a:spcPts val="0"/>
                        </a:spcAft>
                      </a:pPr>
                      <a:r>
                        <a:rPr lang="en-US" sz="1200">
                          <a:effectLst/>
                          <a:latin typeface="Times New Roman"/>
                          <a:ea typeface="Calibri"/>
                          <a:cs typeface="Arial"/>
                        </a:rPr>
                        <a:t>11</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Painting</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30.00</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10</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8499">
                <a:tc>
                  <a:txBody>
                    <a:bodyPr/>
                    <a:lstStyle/>
                    <a:p>
                      <a:pPr marL="0" marR="0" algn="ctr">
                        <a:lnSpc>
                          <a:spcPct val="115000"/>
                        </a:lnSpc>
                        <a:spcBef>
                          <a:spcPts val="0"/>
                        </a:spcBef>
                        <a:spcAft>
                          <a:spcPts val="0"/>
                        </a:spcAft>
                      </a:pPr>
                      <a:r>
                        <a:rPr lang="en-US" sz="1200" dirty="0">
                          <a:effectLst/>
                          <a:latin typeface="Times New Roman"/>
                          <a:ea typeface="Calibri"/>
                          <a:cs typeface="Arial"/>
                        </a:rPr>
                        <a:t>12</a:t>
                      </a:r>
                      <a:endParaRPr lang="en-US" sz="12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Final assembly for springs, wheels, plastic stopper and packaging</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2.95</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11</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764">
                <a:tc>
                  <a:txBody>
                    <a:bodyPr/>
                    <a:lstStyle/>
                    <a:p>
                      <a:pPr marL="0" marR="0" algn="ctr">
                        <a:lnSpc>
                          <a:spcPct val="115000"/>
                        </a:lnSpc>
                        <a:spcBef>
                          <a:spcPts val="0"/>
                        </a:spcBef>
                        <a:spcAft>
                          <a:spcPts val="0"/>
                        </a:spcAft>
                      </a:pPr>
                      <a:r>
                        <a:rPr lang="en-US" sz="1200">
                          <a:effectLst/>
                          <a:latin typeface="Times New Roman"/>
                          <a:ea typeface="Calibri"/>
                          <a:cs typeface="Arial"/>
                        </a:rPr>
                        <a:t> </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Total time</a:t>
                      </a:r>
                      <a:endParaRPr lang="en-US" sz="12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57.55</a:t>
                      </a:r>
                      <a:endParaRPr lang="en-US"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1200" dirty="0">
                          <a:effectLst/>
                          <a:latin typeface="Calibri"/>
                          <a:ea typeface="Calibri"/>
                          <a:cs typeface="Times New Roman"/>
                        </a:rPr>
                        <a:t> </a:t>
                      </a:r>
                      <a:endParaRPr lang="en-US" sz="12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286126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763000" cy="685801"/>
          </a:xfrm>
        </p:spPr>
        <p:txBody>
          <a:bodyPr/>
          <a:lstStyle/>
          <a:p>
            <a:pPr marL="457200" lvl="1" indent="-457200">
              <a:buFont typeface="Wingdings" pitchFamily="2" charset="2"/>
              <a:buChar char="v"/>
            </a:pPr>
            <a:r>
              <a:rPr lang="en-GB" sz="2400" dirty="0" smtClean="0">
                <a:solidFill>
                  <a:schemeClr val="tx1"/>
                </a:solidFill>
                <a:latin typeface="+mn-lt"/>
              </a:rPr>
              <a:t>RPW calculation:</a:t>
            </a:r>
            <a:endParaRPr lang="en-US" sz="2400" dirty="0">
              <a:latin typeface="+mn-lt"/>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99584223"/>
              </p:ext>
            </p:extLst>
          </p:nvPr>
        </p:nvGraphicFramePr>
        <p:xfrm>
          <a:off x="533400" y="990600"/>
          <a:ext cx="8153400" cy="5715000"/>
        </p:xfrm>
        <a:graphic>
          <a:graphicData uri="http://schemas.openxmlformats.org/drawingml/2006/table">
            <a:tbl>
              <a:tblPr firstRow="1" firstCol="1" bandRow="1"/>
              <a:tblGrid>
                <a:gridCol w="838562"/>
                <a:gridCol w="3204780"/>
                <a:gridCol w="1368049"/>
                <a:gridCol w="1368049"/>
                <a:gridCol w="1373960"/>
              </a:tblGrid>
              <a:tr h="574258">
                <a:tc>
                  <a:txBody>
                    <a:bodyPr/>
                    <a:lstStyle/>
                    <a:p>
                      <a:pPr marL="0" marR="0" algn="ctr">
                        <a:lnSpc>
                          <a:spcPct val="115000"/>
                        </a:lnSpc>
                        <a:spcBef>
                          <a:spcPts val="0"/>
                        </a:spcBef>
                        <a:spcAft>
                          <a:spcPts val="0"/>
                        </a:spcAft>
                      </a:pPr>
                      <a:r>
                        <a:rPr lang="en-US" sz="1200" dirty="0">
                          <a:effectLst/>
                          <a:latin typeface="Times New Roman"/>
                          <a:ea typeface="Calibri"/>
                          <a:cs typeface="Arial"/>
                        </a:rPr>
                        <a:t>No.</a:t>
                      </a:r>
                      <a:endParaRPr lang="en-US" sz="1200" dirty="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Work element description             </a:t>
                      </a:r>
                      <a:endParaRPr lang="en-US" sz="1200" dirty="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RPW</a:t>
                      </a:r>
                      <a:endParaRPr lang="en-US" sz="1200" dirty="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Work element time(min)</a:t>
                      </a:r>
                      <a:endParaRPr lang="en-US" sz="1200" dirty="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Precedence order </a:t>
                      </a:r>
                      <a:endParaRPr lang="en-US" sz="1200" dirty="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378726">
                <a:tc>
                  <a:txBody>
                    <a:bodyPr/>
                    <a:lstStyle/>
                    <a:p>
                      <a:pPr marL="0" marR="0" algn="ctr">
                        <a:lnSpc>
                          <a:spcPct val="115000"/>
                        </a:lnSpc>
                        <a:spcBef>
                          <a:spcPts val="0"/>
                        </a:spcBef>
                        <a:spcAft>
                          <a:spcPts val="0"/>
                        </a:spcAft>
                      </a:pPr>
                      <a:r>
                        <a:rPr lang="en-US" sz="1200">
                          <a:effectLst/>
                          <a:latin typeface="Times New Roman"/>
                          <a:ea typeface="Calibri"/>
                          <a:cs typeface="Arial"/>
                        </a:rPr>
                        <a:t>1</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Sawing for profile 20/20, 20/40 and round bar </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54.73</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3.67</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               </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258">
                <a:tc>
                  <a:txBody>
                    <a:bodyPr/>
                    <a:lstStyle/>
                    <a:p>
                      <a:pPr marL="0" marR="0" algn="ctr">
                        <a:lnSpc>
                          <a:spcPct val="115000"/>
                        </a:lnSpc>
                        <a:spcBef>
                          <a:spcPts val="0"/>
                        </a:spcBef>
                        <a:spcAft>
                          <a:spcPts val="0"/>
                        </a:spcAft>
                      </a:pPr>
                      <a:r>
                        <a:rPr lang="en-US" sz="1200">
                          <a:effectLst/>
                          <a:latin typeface="Times New Roman"/>
                          <a:ea typeface="Calibri"/>
                          <a:cs typeface="Arial"/>
                        </a:rPr>
                        <a:t>2</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punch press for profile 20/40, (74,68) cm, profile 20/20 (15cm) and grinding </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51.06</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1.73</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1</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8726">
                <a:tc>
                  <a:txBody>
                    <a:bodyPr/>
                    <a:lstStyle/>
                    <a:p>
                      <a:pPr marL="0" marR="0" algn="ctr">
                        <a:lnSpc>
                          <a:spcPct val="115000"/>
                        </a:lnSpc>
                        <a:spcBef>
                          <a:spcPts val="0"/>
                        </a:spcBef>
                        <a:spcAft>
                          <a:spcPts val="0"/>
                        </a:spcAft>
                      </a:pPr>
                      <a:r>
                        <a:rPr lang="en-US" sz="1200">
                          <a:effectLst/>
                          <a:latin typeface="Times New Roman"/>
                          <a:ea typeface="Calibri"/>
                          <a:cs typeface="Arial"/>
                        </a:rPr>
                        <a:t>3</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Chamfering one corner for profile 20/40, 74cm</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48.2</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0.36</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2</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8726">
                <a:tc>
                  <a:txBody>
                    <a:bodyPr/>
                    <a:lstStyle/>
                    <a:p>
                      <a:pPr marL="0" marR="0" algn="ctr">
                        <a:lnSpc>
                          <a:spcPct val="115000"/>
                        </a:lnSpc>
                        <a:spcBef>
                          <a:spcPts val="0"/>
                        </a:spcBef>
                        <a:spcAft>
                          <a:spcPts val="0"/>
                        </a:spcAft>
                      </a:pPr>
                      <a:r>
                        <a:rPr lang="en-US" sz="1200">
                          <a:effectLst/>
                          <a:latin typeface="Times New Roman"/>
                          <a:ea typeface="Calibri"/>
                          <a:cs typeface="Arial"/>
                        </a:rPr>
                        <a:t>4</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Marker and drilling for profile 20/40 , 68 cm</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48.97</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0.65</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2</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8726">
                <a:tc>
                  <a:txBody>
                    <a:bodyPr/>
                    <a:lstStyle/>
                    <a:p>
                      <a:pPr marL="0" marR="0" algn="ctr">
                        <a:lnSpc>
                          <a:spcPct val="115000"/>
                        </a:lnSpc>
                        <a:spcBef>
                          <a:spcPts val="0"/>
                        </a:spcBef>
                        <a:spcAft>
                          <a:spcPts val="0"/>
                        </a:spcAft>
                      </a:pPr>
                      <a:r>
                        <a:rPr lang="en-US" sz="1200">
                          <a:effectLst/>
                          <a:latin typeface="Times New Roman"/>
                          <a:ea typeface="Calibri"/>
                          <a:cs typeface="Arial"/>
                        </a:rPr>
                        <a:t>5</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Chamfering one corner for profile 20/40 , 68 cm</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48.32</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0.48</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4</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258">
                <a:tc>
                  <a:txBody>
                    <a:bodyPr/>
                    <a:lstStyle/>
                    <a:p>
                      <a:pPr marL="0" marR="0" algn="ctr">
                        <a:lnSpc>
                          <a:spcPct val="115000"/>
                        </a:lnSpc>
                        <a:spcBef>
                          <a:spcPts val="0"/>
                        </a:spcBef>
                        <a:spcAft>
                          <a:spcPts val="0"/>
                        </a:spcAft>
                      </a:pPr>
                      <a:r>
                        <a:rPr lang="en-US" sz="1200">
                          <a:effectLst/>
                          <a:latin typeface="Times New Roman"/>
                          <a:ea typeface="Calibri"/>
                          <a:cs typeface="Arial"/>
                        </a:rPr>
                        <a:t>6</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Punch and stamping sheet metal 3 mm  (6.5, 9.7cm) and 5mm </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49.96</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0.89</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8114">
                <a:tc>
                  <a:txBody>
                    <a:bodyPr/>
                    <a:lstStyle/>
                    <a:p>
                      <a:pPr marL="0" marR="0" algn="ctr">
                        <a:lnSpc>
                          <a:spcPct val="115000"/>
                        </a:lnSpc>
                        <a:spcBef>
                          <a:spcPts val="0"/>
                        </a:spcBef>
                        <a:spcAft>
                          <a:spcPts val="0"/>
                        </a:spcAft>
                      </a:pPr>
                      <a:r>
                        <a:rPr lang="en-US" sz="1200">
                          <a:effectLst/>
                          <a:latin typeface="Times New Roman"/>
                          <a:ea typeface="Calibri"/>
                          <a:cs typeface="Arial"/>
                        </a:rPr>
                        <a:t>7</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Bending press for sheet metal 3mm (6.5, 9.7 cm) and 5 mm</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49.07</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1.23</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6</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8726">
                <a:tc>
                  <a:txBody>
                    <a:bodyPr/>
                    <a:lstStyle/>
                    <a:p>
                      <a:pPr marL="0" marR="0" algn="ctr">
                        <a:lnSpc>
                          <a:spcPct val="115000"/>
                        </a:lnSpc>
                        <a:spcBef>
                          <a:spcPts val="0"/>
                        </a:spcBef>
                        <a:spcAft>
                          <a:spcPts val="0"/>
                        </a:spcAft>
                      </a:pPr>
                      <a:r>
                        <a:rPr lang="en-US" sz="1200">
                          <a:effectLst/>
                          <a:latin typeface="Times New Roman"/>
                          <a:ea typeface="Calibri"/>
                          <a:cs typeface="Arial"/>
                        </a:rPr>
                        <a:t>8</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Punch press and grinding for L- steel sheet 20/3</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48.54</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0.70</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056">
                <a:tc>
                  <a:txBody>
                    <a:bodyPr/>
                    <a:lstStyle/>
                    <a:p>
                      <a:pPr marL="0" marR="0" algn="ctr">
                        <a:lnSpc>
                          <a:spcPct val="115000"/>
                        </a:lnSpc>
                        <a:spcBef>
                          <a:spcPts val="0"/>
                        </a:spcBef>
                        <a:spcAft>
                          <a:spcPts val="0"/>
                        </a:spcAft>
                      </a:pPr>
                      <a:r>
                        <a:rPr lang="en-US" sz="1200">
                          <a:effectLst/>
                          <a:latin typeface="Times New Roman"/>
                          <a:ea typeface="Calibri"/>
                          <a:cs typeface="Arial"/>
                        </a:rPr>
                        <a:t>9</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Assembly welding</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47.84</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13.89</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3,5,7,8</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056">
                <a:tc>
                  <a:txBody>
                    <a:bodyPr/>
                    <a:lstStyle/>
                    <a:p>
                      <a:pPr marL="0" marR="0" algn="ctr">
                        <a:lnSpc>
                          <a:spcPct val="115000"/>
                        </a:lnSpc>
                        <a:spcBef>
                          <a:spcPts val="0"/>
                        </a:spcBef>
                        <a:spcAft>
                          <a:spcPts val="0"/>
                        </a:spcAft>
                      </a:pPr>
                      <a:r>
                        <a:rPr lang="en-US" sz="1200">
                          <a:effectLst/>
                          <a:latin typeface="Times New Roman"/>
                          <a:ea typeface="Calibri"/>
                          <a:cs typeface="Arial"/>
                        </a:rPr>
                        <a:t>10</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Cleaning</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33.95</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1.00</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9</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056">
                <a:tc>
                  <a:txBody>
                    <a:bodyPr/>
                    <a:lstStyle/>
                    <a:p>
                      <a:pPr marL="0" marR="0" algn="ctr">
                        <a:lnSpc>
                          <a:spcPct val="115000"/>
                        </a:lnSpc>
                        <a:spcBef>
                          <a:spcPts val="0"/>
                        </a:spcBef>
                        <a:spcAft>
                          <a:spcPts val="0"/>
                        </a:spcAft>
                      </a:pPr>
                      <a:r>
                        <a:rPr lang="en-US" sz="1200">
                          <a:effectLst/>
                          <a:latin typeface="Times New Roman"/>
                          <a:ea typeface="Calibri"/>
                          <a:cs typeface="Arial"/>
                        </a:rPr>
                        <a:t>11</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Painting</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32.95</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30.00</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10</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258">
                <a:tc>
                  <a:txBody>
                    <a:bodyPr/>
                    <a:lstStyle/>
                    <a:p>
                      <a:pPr marL="0" marR="0" algn="ctr">
                        <a:lnSpc>
                          <a:spcPct val="115000"/>
                        </a:lnSpc>
                        <a:spcBef>
                          <a:spcPts val="0"/>
                        </a:spcBef>
                        <a:spcAft>
                          <a:spcPts val="0"/>
                        </a:spcAft>
                      </a:pPr>
                      <a:r>
                        <a:rPr lang="en-US" sz="1200">
                          <a:effectLst/>
                          <a:latin typeface="Times New Roman"/>
                          <a:ea typeface="Calibri"/>
                          <a:cs typeface="Arial"/>
                        </a:rPr>
                        <a:t>12</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Final assembly for springs, wheels, plastic stopper and packaging</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2.59</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2.95</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000000"/>
                          </a:solidFill>
                          <a:effectLst/>
                          <a:latin typeface="Times New Roman"/>
                          <a:ea typeface="Calibri"/>
                          <a:cs typeface="Arial"/>
                        </a:rPr>
                        <a:t>11</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056">
                <a:tc>
                  <a:txBody>
                    <a:bodyPr/>
                    <a:lstStyle/>
                    <a:p>
                      <a:pPr marL="0" marR="0" algn="ctr">
                        <a:lnSpc>
                          <a:spcPct val="115000"/>
                        </a:lnSpc>
                        <a:spcBef>
                          <a:spcPts val="0"/>
                        </a:spcBef>
                        <a:spcAft>
                          <a:spcPts val="0"/>
                        </a:spcAft>
                      </a:pPr>
                      <a:r>
                        <a:rPr lang="en-US" sz="1200">
                          <a:effectLst/>
                          <a:latin typeface="Times New Roman"/>
                          <a:ea typeface="Calibri"/>
                          <a:cs typeface="Arial"/>
                        </a:rPr>
                        <a:t> </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Total time</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 </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57.55</a:t>
                      </a:r>
                      <a:endParaRPr lang="en-US" sz="120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1200" dirty="0">
                          <a:effectLst/>
                          <a:latin typeface="Calibri"/>
                          <a:ea typeface="Calibri"/>
                          <a:cs typeface="Times New Roman"/>
                        </a:rPr>
                        <a:t> </a:t>
                      </a:r>
                      <a:endParaRPr lang="en-US" sz="1200" dirty="0">
                        <a:effectLst/>
                        <a:latin typeface="Calibri"/>
                        <a:ea typeface="Calibri"/>
                        <a:cs typeface="Arial"/>
                      </a:endParaRPr>
                    </a:p>
                  </a:txBody>
                  <a:tcPr marL="54945" marR="549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9017318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763000" cy="685801"/>
          </a:xfrm>
        </p:spPr>
        <p:txBody>
          <a:bodyPr/>
          <a:lstStyle/>
          <a:p>
            <a:pPr marL="342900" lvl="1" indent="-342900">
              <a:buFont typeface="Wingdings" pitchFamily="2" charset="2"/>
              <a:buChar char="v"/>
            </a:pPr>
            <a:r>
              <a:rPr lang="en-GB" sz="2400" dirty="0" smtClean="0">
                <a:solidFill>
                  <a:schemeClr val="tx1"/>
                </a:solidFill>
                <a:latin typeface="+mn-lt"/>
              </a:rPr>
              <a:t>Descending Order:</a:t>
            </a:r>
            <a:endParaRPr lang="en-US" sz="2400" dirty="0">
              <a:latin typeface="+mn-lt"/>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020179012"/>
              </p:ext>
            </p:extLst>
          </p:nvPr>
        </p:nvGraphicFramePr>
        <p:xfrm>
          <a:off x="533401" y="990600"/>
          <a:ext cx="8153398" cy="5714995"/>
        </p:xfrm>
        <a:graphic>
          <a:graphicData uri="http://schemas.openxmlformats.org/drawingml/2006/table">
            <a:tbl>
              <a:tblPr firstRow="1" firstCol="1" bandRow="1"/>
              <a:tblGrid>
                <a:gridCol w="2037872"/>
                <a:gridCol w="2037872"/>
                <a:gridCol w="2038827"/>
                <a:gridCol w="2038827"/>
              </a:tblGrid>
              <a:tr h="555247">
                <a:tc>
                  <a:txBody>
                    <a:bodyPr/>
                    <a:lstStyle/>
                    <a:p>
                      <a:pPr marL="0" marR="0" algn="ctr">
                        <a:lnSpc>
                          <a:spcPct val="115000"/>
                        </a:lnSpc>
                        <a:spcBef>
                          <a:spcPts val="0"/>
                        </a:spcBef>
                        <a:spcAft>
                          <a:spcPts val="0"/>
                        </a:spcAft>
                      </a:pPr>
                      <a:r>
                        <a:rPr lang="en-US" sz="1200" dirty="0">
                          <a:effectLst/>
                          <a:latin typeface="Times New Roman"/>
                          <a:ea typeface="Calibri"/>
                          <a:cs typeface="Arial"/>
                        </a:rPr>
                        <a:t>Work element</a:t>
                      </a:r>
                      <a:endParaRPr lang="en-US" sz="1200" dirty="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RPW</a:t>
                      </a:r>
                      <a:endParaRPr lang="en-US" sz="1200" dirty="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Work element time</a:t>
                      </a:r>
                      <a:endParaRPr lang="en-US" sz="1200" dirty="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Precedence</a:t>
                      </a:r>
                      <a:endParaRPr lang="en-US" sz="1200" dirty="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423647">
                <a:tc>
                  <a:txBody>
                    <a:bodyPr/>
                    <a:lstStyle/>
                    <a:p>
                      <a:pPr marL="0" marR="0" algn="ctr">
                        <a:lnSpc>
                          <a:spcPct val="115000"/>
                        </a:lnSpc>
                        <a:spcBef>
                          <a:spcPts val="0"/>
                        </a:spcBef>
                        <a:spcAft>
                          <a:spcPts val="0"/>
                        </a:spcAft>
                      </a:pPr>
                      <a:r>
                        <a:rPr lang="en-US" sz="1200">
                          <a:effectLst/>
                          <a:latin typeface="Times New Roman"/>
                          <a:ea typeface="Calibri"/>
                          <a:cs typeface="Arial"/>
                        </a:rPr>
                        <a:t>1</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54.73</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3.67</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975">
                <a:tc>
                  <a:txBody>
                    <a:bodyPr/>
                    <a:lstStyle/>
                    <a:p>
                      <a:pPr marL="0" marR="0" algn="ctr">
                        <a:lnSpc>
                          <a:spcPct val="115000"/>
                        </a:lnSpc>
                        <a:spcBef>
                          <a:spcPts val="0"/>
                        </a:spcBef>
                        <a:spcAft>
                          <a:spcPts val="0"/>
                        </a:spcAft>
                      </a:pPr>
                      <a:r>
                        <a:rPr lang="en-US" sz="1200">
                          <a:effectLst/>
                          <a:latin typeface="Times New Roman"/>
                          <a:ea typeface="Calibri"/>
                          <a:cs typeface="Arial"/>
                        </a:rPr>
                        <a:t>2</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51.06</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1.73</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647">
                <a:tc>
                  <a:txBody>
                    <a:bodyPr/>
                    <a:lstStyle/>
                    <a:p>
                      <a:pPr marL="0" marR="0" algn="ctr">
                        <a:lnSpc>
                          <a:spcPct val="115000"/>
                        </a:lnSpc>
                        <a:spcBef>
                          <a:spcPts val="0"/>
                        </a:spcBef>
                        <a:spcAft>
                          <a:spcPts val="0"/>
                        </a:spcAft>
                      </a:pPr>
                      <a:r>
                        <a:rPr lang="en-US" sz="1200">
                          <a:effectLst/>
                          <a:latin typeface="Times New Roman"/>
                          <a:ea typeface="Calibri"/>
                          <a:cs typeface="Arial"/>
                        </a:rPr>
                        <a:t>6</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49.96</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0.89</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975">
                <a:tc>
                  <a:txBody>
                    <a:bodyPr/>
                    <a:lstStyle/>
                    <a:p>
                      <a:pPr marL="0" marR="0" algn="ctr">
                        <a:lnSpc>
                          <a:spcPct val="115000"/>
                        </a:lnSpc>
                        <a:spcBef>
                          <a:spcPts val="0"/>
                        </a:spcBef>
                        <a:spcAft>
                          <a:spcPts val="0"/>
                        </a:spcAft>
                      </a:pPr>
                      <a:r>
                        <a:rPr lang="en-US" sz="1200">
                          <a:effectLst/>
                          <a:latin typeface="Times New Roman"/>
                          <a:ea typeface="Calibri"/>
                          <a:cs typeface="Arial"/>
                        </a:rPr>
                        <a:t>7</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49.07</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1.23</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6</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647">
                <a:tc>
                  <a:txBody>
                    <a:bodyPr/>
                    <a:lstStyle/>
                    <a:p>
                      <a:pPr marL="0" marR="0" algn="ctr">
                        <a:lnSpc>
                          <a:spcPct val="115000"/>
                        </a:lnSpc>
                        <a:spcBef>
                          <a:spcPts val="0"/>
                        </a:spcBef>
                        <a:spcAft>
                          <a:spcPts val="0"/>
                        </a:spcAft>
                      </a:pPr>
                      <a:r>
                        <a:rPr lang="en-US" sz="1200">
                          <a:effectLst/>
                          <a:latin typeface="Times New Roman"/>
                          <a:ea typeface="Calibri"/>
                          <a:cs typeface="Arial"/>
                        </a:rPr>
                        <a:t>4</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48.97</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0.65</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2</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975">
                <a:tc>
                  <a:txBody>
                    <a:bodyPr/>
                    <a:lstStyle/>
                    <a:p>
                      <a:pPr marL="0" marR="0" algn="ctr">
                        <a:lnSpc>
                          <a:spcPct val="115000"/>
                        </a:lnSpc>
                        <a:spcBef>
                          <a:spcPts val="0"/>
                        </a:spcBef>
                        <a:spcAft>
                          <a:spcPts val="0"/>
                        </a:spcAft>
                      </a:pPr>
                      <a:r>
                        <a:rPr lang="en-US" sz="1200">
                          <a:effectLst/>
                          <a:latin typeface="Times New Roman"/>
                          <a:ea typeface="Calibri"/>
                          <a:cs typeface="Arial"/>
                        </a:rPr>
                        <a:t>8</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48.54</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0.7</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647">
                <a:tc>
                  <a:txBody>
                    <a:bodyPr/>
                    <a:lstStyle/>
                    <a:p>
                      <a:pPr marL="0" marR="0" algn="ctr">
                        <a:lnSpc>
                          <a:spcPct val="115000"/>
                        </a:lnSpc>
                        <a:spcBef>
                          <a:spcPts val="0"/>
                        </a:spcBef>
                        <a:spcAft>
                          <a:spcPts val="0"/>
                        </a:spcAft>
                      </a:pPr>
                      <a:r>
                        <a:rPr lang="en-US" sz="1200">
                          <a:effectLst/>
                          <a:latin typeface="Times New Roman"/>
                          <a:ea typeface="Calibri"/>
                          <a:cs typeface="Arial"/>
                        </a:rPr>
                        <a:t>5</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48.32</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0.48</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4</a:t>
                      </a:r>
                      <a:endParaRPr lang="en-US" sz="1200" dirty="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647">
                <a:tc>
                  <a:txBody>
                    <a:bodyPr/>
                    <a:lstStyle/>
                    <a:p>
                      <a:pPr marL="0" marR="0" algn="ctr">
                        <a:lnSpc>
                          <a:spcPct val="115000"/>
                        </a:lnSpc>
                        <a:spcBef>
                          <a:spcPts val="0"/>
                        </a:spcBef>
                        <a:spcAft>
                          <a:spcPts val="0"/>
                        </a:spcAft>
                      </a:pPr>
                      <a:r>
                        <a:rPr lang="en-US" sz="1200">
                          <a:effectLst/>
                          <a:latin typeface="Times New Roman"/>
                          <a:ea typeface="Calibri"/>
                          <a:cs typeface="Arial"/>
                        </a:rPr>
                        <a:t>3</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48.2</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0.36</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2</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647">
                <a:tc>
                  <a:txBody>
                    <a:bodyPr/>
                    <a:lstStyle/>
                    <a:p>
                      <a:pPr marL="0" marR="0" algn="ctr">
                        <a:lnSpc>
                          <a:spcPct val="115000"/>
                        </a:lnSpc>
                        <a:spcBef>
                          <a:spcPts val="0"/>
                        </a:spcBef>
                        <a:spcAft>
                          <a:spcPts val="0"/>
                        </a:spcAft>
                      </a:pPr>
                      <a:r>
                        <a:rPr lang="en-US" sz="1200">
                          <a:effectLst/>
                          <a:latin typeface="Times New Roman"/>
                          <a:ea typeface="Calibri"/>
                          <a:cs typeface="Arial"/>
                        </a:rPr>
                        <a:t>9</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47.84</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13.89</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3,5,7,8</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647">
                <a:tc>
                  <a:txBody>
                    <a:bodyPr/>
                    <a:lstStyle/>
                    <a:p>
                      <a:pPr marL="0" marR="0" algn="ctr">
                        <a:lnSpc>
                          <a:spcPct val="115000"/>
                        </a:lnSpc>
                        <a:spcBef>
                          <a:spcPts val="0"/>
                        </a:spcBef>
                        <a:spcAft>
                          <a:spcPts val="0"/>
                        </a:spcAft>
                      </a:pPr>
                      <a:r>
                        <a:rPr lang="en-US" sz="1200">
                          <a:effectLst/>
                          <a:latin typeface="Times New Roman"/>
                          <a:ea typeface="Calibri"/>
                          <a:cs typeface="Arial"/>
                        </a:rPr>
                        <a:t>10</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33.95</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9</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647">
                <a:tc>
                  <a:txBody>
                    <a:bodyPr/>
                    <a:lstStyle/>
                    <a:p>
                      <a:pPr marL="0" marR="0" algn="ctr">
                        <a:lnSpc>
                          <a:spcPct val="115000"/>
                        </a:lnSpc>
                        <a:spcBef>
                          <a:spcPts val="0"/>
                        </a:spcBef>
                        <a:spcAft>
                          <a:spcPts val="0"/>
                        </a:spcAft>
                      </a:pPr>
                      <a:r>
                        <a:rPr lang="en-US" sz="1200">
                          <a:effectLst/>
                          <a:latin typeface="Times New Roman"/>
                          <a:ea typeface="Calibri"/>
                          <a:cs typeface="Arial"/>
                        </a:rPr>
                        <a:t>11</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32.95</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30</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10</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647">
                <a:tc>
                  <a:txBody>
                    <a:bodyPr/>
                    <a:lstStyle/>
                    <a:p>
                      <a:pPr marL="0" marR="0" algn="ctr">
                        <a:lnSpc>
                          <a:spcPct val="115000"/>
                        </a:lnSpc>
                        <a:spcBef>
                          <a:spcPts val="0"/>
                        </a:spcBef>
                        <a:spcAft>
                          <a:spcPts val="0"/>
                        </a:spcAft>
                      </a:pPr>
                      <a:r>
                        <a:rPr lang="en-US" sz="1200">
                          <a:effectLst/>
                          <a:latin typeface="Times New Roman"/>
                          <a:ea typeface="Calibri"/>
                          <a:cs typeface="Arial"/>
                        </a:rPr>
                        <a:t>12</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2.95</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2.95</a:t>
                      </a:r>
                      <a:endParaRPr lang="en-US" sz="120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11</a:t>
                      </a:r>
                      <a:endParaRPr lang="en-US" sz="1200" dirty="0">
                        <a:effectLst/>
                        <a:latin typeface="Calibri"/>
                        <a:ea typeface="Calibri"/>
                        <a:cs typeface="Arial"/>
                      </a:endParaRPr>
                    </a:p>
                  </a:txBody>
                  <a:tcPr marL="60810" marR="608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2318465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9753600" cy="685801"/>
          </a:xfrm>
        </p:spPr>
        <p:txBody>
          <a:bodyPr/>
          <a:lstStyle/>
          <a:p>
            <a:pPr marL="342900" lvl="1" indent="-342900">
              <a:buFont typeface="Wingdings" pitchFamily="2" charset="2"/>
              <a:buChar char="v"/>
            </a:pPr>
            <a:r>
              <a:rPr lang="en-US" sz="2400" dirty="0" smtClean="0">
                <a:solidFill>
                  <a:schemeClr val="tx1"/>
                </a:solidFill>
                <a:latin typeface="+mn-lt"/>
              </a:rPr>
              <a:t>Arranging </a:t>
            </a:r>
            <a:r>
              <a:rPr lang="en-US" sz="2400" dirty="0">
                <a:solidFill>
                  <a:schemeClr val="tx1"/>
                </a:solidFill>
                <a:latin typeface="+mn-lt"/>
              </a:rPr>
              <a:t>work elements into </a:t>
            </a:r>
            <a:r>
              <a:rPr lang="en-US" sz="2400" dirty="0" smtClean="0">
                <a:solidFill>
                  <a:schemeClr val="tx1"/>
                </a:solidFill>
                <a:latin typeface="+mn-lt"/>
              </a:rPr>
              <a:t>stations:</a:t>
            </a:r>
            <a:endParaRPr lang="en-US" sz="2400" dirty="0">
              <a:latin typeface="+mn-lt"/>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329658121"/>
              </p:ext>
            </p:extLst>
          </p:nvPr>
        </p:nvGraphicFramePr>
        <p:xfrm>
          <a:off x="1295400" y="1143000"/>
          <a:ext cx="6629400" cy="5410203"/>
        </p:xfrm>
        <a:graphic>
          <a:graphicData uri="http://schemas.openxmlformats.org/drawingml/2006/table">
            <a:tbl>
              <a:tblPr firstRow="1" firstCol="1" bandRow="1"/>
              <a:tblGrid>
                <a:gridCol w="1657350"/>
                <a:gridCol w="1657350"/>
                <a:gridCol w="1657350"/>
                <a:gridCol w="1657350"/>
              </a:tblGrid>
              <a:tr h="758919">
                <a:tc>
                  <a:txBody>
                    <a:bodyPr/>
                    <a:lstStyle/>
                    <a:p>
                      <a:pPr marL="0" marR="0" algn="ctr">
                        <a:lnSpc>
                          <a:spcPct val="115000"/>
                        </a:lnSpc>
                        <a:spcBef>
                          <a:spcPts val="0"/>
                        </a:spcBef>
                        <a:spcAft>
                          <a:spcPts val="0"/>
                        </a:spcAft>
                      </a:pPr>
                      <a:r>
                        <a:rPr lang="en-US" sz="1200" dirty="0">
                          <a:effectLst/>
                          <a:latin typeface="Times New Roman"/>
                          <a:ea typeface="Calibri"/>
                          <a:cs typeface="Arial"/>
                        </a:rPr>
                        <a:t>Station</a:t>
                      </a:r>
                      <a:endParaRPr lang="en-US" sz="1200" dirty="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Work element</a:t>
                      </a:r>
                      <a:endParaRPr lang="en-US" sz="1200" dirty="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Work element time</a:t>
                      </a:r>
                      <a:endParaRPr lang="en-US" sz="1200" dirty="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Station time</a:t>
                      </a:r>
                      <a:endParaRPr lang="en-US" sz="1200" dirty="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381966">
                <a:tc rowSpan="8">
                  <a:txBody>
                    <a:bodyPr/>
                    <a:lstStyle/>
                    <a:p>
                      <a:pPr marL="0" marR="0" algn="ctr">
                        <a:lnSpc>
                          <a:spcPct val="115000"/>
                        </a:lnSpc>
                        <a:spcBef>
                          <a:spcPts val="0"/>
                        </a:spcBef>
                        <a:spcAft>
                          <a:spcPts val="0"/>
                        </a:spcAft>
                      </a:pPr>
                      <a:r>
                        <a:rPr lang="en-US" sz="1200">
                          <a:effectLst/>
                          <a:latin typeface="Times New Roman"/>
                          <a:ea typeface="Calibri"/>
                          <a:cs typeface="Arial"/>
                        </a:rPr>
                        <a:t>A</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1</a:t>
                      </a:r>
                      <a:endParaRPr lang="en-US" sz="1200" dirty="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3.67</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8">
                  <a:txBody>
                    <a:bodyPr/>
                    <a:lstStyle/>
                    <a:p>
                      <a:pPr marL="0" marR="0" algn="ctr">
                        <a:lnSpc>
                          <a:spcPct val="115000"/>
                        </a:lnSpc>
                        <a:spcBef>
                          <a:spcPts val="0"/>
                        </a:spcBef>
                        <a:spcAft>
                          <a:spcPts val="0"/>
                        </a:spcAft>
                      </a:pPr>
                      <a:r>
                        <a:rPr lang="en-US" sz="1200">
                          <a:effectLst/>
                          <a:latin typeface="Times New Roman"/>
                          <a:ea typeface="Calibri"/>
                          <a:cs typeface="Arial"/>
                        </a:rPr>
                        <a:t>9.71</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530">
                <a:tc vMerge="1">
                  <a:txBody>
                    <a:bodyPr/>
                    <a:lstStyle/>
                    <a:p>
                      <a:endParaRPr lang="en-US"/>
                    </a:p>
                  </a:txBody>
                  <a:tcPr/>
                </a:tc>
                <a:tc>
                  <a:txBody>
                    <a:bodyPr/>
                    <a:lstStyle/>
                    <a:p>
                      <a:pPr marL="0" marR="0" algn="ctr">
                        <a:lnSpc>
                          <a:spcPct val="115000"/>
                        </a:lnSpc>
                        <a:spcBef>
                          <a:spcPts val="0"/>
                        </a:spcBef>
                        <a:spcAft>
                          <a:spcPts val="0"/>
                        </a:spcAft>
                      </a:pPr>
                      <a:r>
                        <a:rPr lang="en-US" sz="1200">
                          <a:effectLst/>
                          <a:latin typeface="Times New Roman"/>
                          <a:ea typeface="Calibri"/>
                          <a:cs typeface="Arial"/>
                        </a:rPr>
                        <a:t>2</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1.73</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381966">
                <a:tc vMerge="1">
                  <a:txBody>
                    <a:bodyPr/>
                    <a:lstStyle/>
                    <a:p>
                      <a:endParaRPr lang="en-US"/>
                    </a:p>
                  </a:txBody>
                  <a:tcPr/>
                </a:tc>
                <a:tc>
                  <a:txBody>
                    <a:bodyPr/>
                    <a:lstStyle/>
                    <a:p>
                      <a:pPr marL="0" marR="0" algn="ctr">
                        <a:lnSpc>
                          <a:spcPct val="115000"/>
                        </a:lnSpc>
                        <a:spcBef>
                          <a:spcPts val="0"/>
                        </a:spcBef>
                        <a:spcAft>
                          <a:spcPts val="0"/>
                        </a:spcAft>
                      </a:pPr>
                      <a:r>
                        <a:rPr lang="en-US" sz="1200">
                          <a:effectLst/>
                          <a:latin typeface="Times New Roman"/>
                          <a:ea typeface="Calibri"/>
                          <a:cs typeface="Arial"/>
                        </a:rPr>
                        <a:t>6</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0.89</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404530">
                <a:tc vMerge="1">
                  <a:txBody>
                    <a:bodyPr/>
                    <a:lstStyle/>
                    <a:p>
                      <a:endParaRPr lang="en-US"/>
                    </a:p>
                  </a:txBody>
                  <a:tcPr/>
                </a:tc>
                <a:tc>
                  <a:txBody>
                    <a:bodyPr/>
                    <a:lstStyle/>
                    <a:p>
                      <a:pPr marL="0" marR="0" algn="ctr">
                        <a:lnSpc>
                          <a:spcPct val="115000"/>
                        </a:lnSpc>
                        <a:spcBef>
                          <a:spcPts val="0"/>
                        </a:spcBef>
                        <a:spcAft>
                          <a:spcPts val="0"/>
                        </a:spcAft>
                      </a:pPr>
                      <a:r>
                        <a:rPr lang="en-US" sz="1200">
                          <a:effectLst/>
                          <a:latin typeface="Times New Roman"/>
                          <a:ea typeface="Calibri"/>
                          <a:cs typeface="Arial"/>
                        </a:rPr>
                        <a:t>7</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1.23</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381966">
                <a:tc vMerge="1">
                  <a:txBody>
                    <a:bodyPr/>
                    <a:lstStyle/>
                    <a:p>
                      <a:endParaRPr lang="en-US"/>
                    </a:p>
                  </a:txBody>
                  <a:tcPr/>
                </a:tc>
                <a:tc>
                  <a:txBody>
                    <a:bodyPr/>
                    <a:lstStyle/>
                    <a:p>
                      <a:pPr marL="0" marR="0" algn="ctr">
                        <a:lnSpc>
                          <a:spcPct val="115000"/>
                        </a:lnSpc>
                        <a:spcBef>
                          <a:spcPts val="0"/>
                        </a:spcBef>
                        <a:spcAft>
                          <a:spcPts val="0"/>
                        </a:spcAft>
                      </a:pPr>
                      <a:r>
                        <a:rPr lang="en-US" sz="1200">
                          <a:effectLst/>
                          <a:latin typeface="Times New Roman"/>
                          <a:ea typeface="Calibri"/>
                          <a:cs typeface="Arial"/>
                        </a:rPr>
                        <a:t>4</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0.65</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404530">
                <a:tc vMerge="1">
                  <a:txBody>
                    <a:bodyPr/>
                    <a:lstStyle/>
                    <a:p>
                      <a:endParaRPr lang="en-US"/>
                    </a:p>
                  </a:txBody>
                  <a:tcPr/>
                </a:tc>
                <a:tc>
                  <a:txBody>
                    <a:bodyPr/>
                    <a:lstStyle/>
                    <a:p>
                      <a:pPr marL="0" marR="0" algn="ctr">
                        <a:lnSpc>
                          <a:spcPct val="115000"/>
                        </a:lnSpc>
                        <a:spcBef>
                          <a:spcPts val="0"/>
                        </a:spcBef>
                        <a:spcAft>
                          <a:spcPts val="0"/>
                        </a:spcAft>
                      </a:pPr>
                      <a:r>
                        <a:rPr lang="en-US" sz="1200">
                          <a:effectLst/>
                          <a:latin typeface="Times New Roman"/>
                          <a:ea typeface="Calibri"/>
                          <a:cs typeface="Arial"/>
                        </a:rPr>
                        <a:t>8</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0.7</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381966">
                <a:tc vMerge="1">
                  <a:txBody>
                    <a:bodyPr/>
                    <a:lstStyle/>
                    <a:p>
                      <a:endParaRPr lang="en-US"/>
                    </a:p>
                  </a:txBody>
                  <a:tcPr/>
                </a:tc>
                <a:tc>
                  <a:txBody>
                    <a:bodyPr/>
                    <a:lstStyle/>
                    <a:p>
                      <a:pPr marL="0" marR="0" algn="ctr">
                        <a:lnSpc>
                          <a:spcPct val="115000"/>
                        </a:lnSpc>
                        <a:spcBef>
                          <a:spcPts val="0"/>
                        </a:spcBef>
                        <a:spcAft>
                          <a:spcPts val="0"/>
                        </a:spcAft>
                      </a:pPr>
                      <a:r>
                        <a:rPr lang="en-US" sz="1200">
                          <a:effectLst/>
                          <a:latin typeface="Times New Roman"/>
                          <a:ea typeface="Calibri"/>
                          <a:cs typeface="Arial"/>
                        </a:rPr>
                        <a:t>5</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0.48</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381966">
                <a:tc vMerge="1">
                  <a:txBody>
                    <a:bodyPr/>
                    <a:lstStyle/>
                    <a:p>
                      <a:endParaRPr lang="en-US"/>
                    </a:p>
                  </a:txBody>
                  <a:tcPr/>
                </a:tc>
                <a:tc>
                  <a:txBody>
                    <a:bodyPr/>
                    <a:lstStyle/>
                    <a:p>
                      <a:pPr marL="0" marR="0" algn="ctr">
                        <a:lnSpc>
                          <a:spcPct val="115000"/>
                        </a:lnSpc>
                        <a:spcBef>
                          <a:spcPts val="0"/>
                        </a:spcBef>
                        <a:spcAft>
                          <a:spcPts val="0"/>
                        </a:spcAft>
                      </a:pPr>
                      <a:r>
                        <a:rPr lang="en-US" sz="1200">
                          <a:effectLst/>
                          <a:latin typeface="Times New Roman"/>
                          <a:ea typeface="Calibri"/>
                          <a:cs typeface="Arial"/>
                        </a:rPr>
                        <a:t>3</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0.36</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381966">
                <a:tc>
                  <a:txBody>
                    <a:bodyPr/>
                    <a:lstStyle/>
                    <a:p>
                      <a:pPr marL="0" marR="0" algn="ctr">
                        <a:lnSpc>
                          <a:spcPct val="115000"/>
                        </a:lnSpc>
                        <a:spcBef>
                          <a:spcPts val="0"/>
                        </a:spcBef>
                        <a:spcAft>
                          <a:spcPts val="0"/>
                        </a:spcAft>
                      </a:pPr>
                      <a:r>
                        <a:rPr lang="en-US" sz="1200">
                          <a:effectLst/>
                          <a:latin typeface="Times New Roman"/>
                          <a:ea typeface="Calibri"/>
                          <a:cs typeface="Arial"/>
                        </a:rPr>
                        <a:t>B</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9</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13.89</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13.89</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966">
                <a:tc>
                  <a:txBody>
                    <a:bodyPr/>
                    <a:lstStyle/>
                    <a:p>
                      <a:pPr marL="0" marR="0" algn="ctr">
                        <a:lnSpc>
                          <a:spcPct val="115000"/>
                        </a:lnSpc>
                        <a:spcBef>
                          <a:spcPts val="0"/>
                        </a:spcBef>
                        <a:spcAft>
                          <a:spcPts val="0"/>
                        </a:spcAft>
                      </a:pPr>
                      <a:r>
                        <a:rPr lang="en-US" sz="1200">
                          <a:effectLst/>
                          <a:latin typeface="Times New Roman"/>
                          <a:ea typeface="Calibri"/>
                          <a:cs typeface="Arial"/>
                        </a:rPr>
                        <a:t>C</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10</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966">
                <a:tc>
                  <a:txBody>
                    <a:bodyPr/>
                    <a:lstStyle/>
                    <a:p>
                      <a:pPr marL="0" marR="0" algn="ctr">
                        <a:lnSpc>
                          <a:spcPct val="115000"/>
                        </a:lnSpc>
                        <a:spcBef>
                          <a:spcPts val="0"/>
                        </a:spcBef>
                        <a:spcAft>
                          <a:spcPts val="0"/>
                        </a:spcAft>
                      </a:pPr>
                      <a:r>
                        <a:rPr lang="en-US" sz="1200">
                          <a:effectLst/>
                          <a:latin typeface="Times New Roman"/>
                          <a:ea typeface="Calibri"/>
                          <a:cs typeface="Arial"/>
                        </a:rPr>
                        <a:t>D</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11</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30</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30</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966">
                <a:tc>
                  <a:txBody>
                    <a:bodyPr/>
                    <a:lstStyle/>
                    <a:p>
                      <a:pPr marL="0" marR="0" algn="ctr">
                        <a:lnSpc>
                          <a:spcPct val="115000"/>
                        </a:lnSpc>
                        <a:spcBef>
                          <a:spcPts val="0"/>
                        </a:spcBef>
                        <a:spcAft>
                          <a:spcPts val="0"/>
                        </a:spcAft>
                      </a:pPr>
                      <a:r>
                        <a:rPr lang="en-US" sz="1200">
                          <a:effectLst/>
                          <a:latin typeface="Times New Roman"/>
                          <a:ea typeface="Calibri"/>
                          <a:cs typeface="Arial"/>
                        </a:rPr>
                        <a:t>E</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12</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Times New Roman"/>
                          <a:ea typeface="Calibri"/>
                          <a:cs typeface="Arial"/>
                        </a:rPr>
                        <a:t>2.95</a:t>
                      </a:r>
                      <a:endParaRPr lang="en-US" sz="120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2.59</a:t>
                      </a:r>
                      <a:endParaRPr lang="en-US" sz="1200" dirty="0">
                        <a:effectLst/>
                        <a:latin typeface="Calibri"/>
                        <a:ea typeface="Calibri"/>
                        <a:cs typeface="Arial"/>
                      </a:endParaRPr>
                    </a:p>
                  </a:txBody>
                  <a:tcPr marL="47221" marR="472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83100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Process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gn="just"/>
            <a:r>
              <a:rPr lang="en-US" sz="2400" dirty="0" smtClean="0">
                <a:solidFill>
                  <a:schemeClr val="tx1"/>
                </a:solidFill>
                <a:latin typeface="+mn-lt"/>
                <a:ea typeface="+mn-ea"/>
                <a:cs typeface="+mn-cs"/>
              </a:rPr>
              <a:t>Calculation </a:t>
            </a:r>
            <a:r>
              <a:rPr lang="en-US" sz="2400" dirty="0" smtClean="0">
                <a:solidFill>
                  <a:schemeClr val="tx1"/>
                </a:solidFill>
                <a:latin typeface="+mn-lt"/>
                <a:ea typeface="+mn-ea"/>
                <a:cs typeface="+mn-cs"/>
              </a:rPr>
              <a:t>of performance measures for Sofa line:</a:t>
            </a:r>
            <a:endParaRPr lang="en-US" sz="2400" dirty="0" smtClean="0">
              <a:solidFill>
                <a:schemeClr val="tx1"/>
              </a:solidFill>
              <a:latin typeface="+mn-lt"/>
              <a:ea typeface="+mn-ea"/>
              <a:cs typeface="+mn-cs"/>
            </a:endParaRPr>
          </a:p>
          <a:p>
            <a:pPr marL="0" indent="0" algn="just">
              <a:buNone/>
            </a:pPr>
            <a:endParaRPr lang="en-US" sz="2400" dirty="0" smtClean="0">
              <a:solidFill>
                <a:schemeClr val="tx1"/>
              </a:solidFill>
              <a:latin typeface="+mn-lt"/>
              <a:ea typeface="+mn-ea"/>
              <a:cs typeface="+mn-cs"/>
            </a:endParaRPr>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2175711316"/>
                  </p:ext>
                </p:extLst>
              </p:nvPr>
            </p:nvGraphicFramePr>
            <p:xfrm>
              <a:off x="1295400" y="2971800"/>
              <a:ext cx="6096000" cy="2947289"/>
            </p:xfrm>
            <a:graphic>
              <a:graphicData uri="http://schemas.openxmlformats.org/drawingml/2006/table">
                <a:tbl>
                  <a:tblPr firstRow="1" bandRow="1">
                    <a:tableStyleId>{ED083AE6-46FA-4A59-8FB0-9F97EB10719F}</a:tableStyleId>
                  </a:tblPr>
                  <a:tblGrid>
                    <a:gridCol w="2819400"/>
                    <a:gridCol w="1676400"/>
                    <a:gridCol w="1600200"/>
                  </a:tblGrid>
                  <a:tr h="0">
                    <a:tc>
                      <a:txBody>
                        <a:bodyPr/>
                        <a:lstStyle/>
                        <a:p>
                          <a:pPr algn="ctr"/>
                          <a:r>
                            <a:rPr lang="en-US" sz="1600" dirty="0" smtClean="0"/>
                            <a:t>Factor Name</a:t>
                          </a:r>
                          <a:endParaRPr lang="en-US" sz="1600" dirty="0"/>
                        </a:p>
                      </a:txBody>
                      <a:tcPr anchor="ctr"/>
                    </a:tc>
                    <a:tc>
                      <a:txBody>
                        <a:bodyPr/>
                        <a:lstStyle/>
                        <a:p>
                          <a:pPr algn="ctr"/>
                          <a:r>
                            <a:rPr lang="en-US" sz="1600" dirty="0" smtClean="0"/>
                            <a:t>Abbreviation</a:t>
                          </a:r>
                          <a:endParaRPr lang="en-US" sz="1600" dirty="0"/>
                        </a:p>
                      </a:txBody>
                      <a:tcPr anchor="ctr"/>
                    </a:tc>
                    <a:tc>
                      <a:txBody>
                        <a:bodyPr/>
                        <a:lstStyle/>
                        <a:p>
                          <a:pPr algn="ctr"/>
                          <a:r>
                            <a:rPr lang="en-US" sz="1600" dirty="0" smtClean="0"/>
                            <a:t>Value</a:t>
                          </a:r>
                          <a:endParaRPr lang="en-US" sz="1600" dirty="0"/>
                        </a:p>
                      </a:txBody>
                      <a:tcPr anchor="ctr"/>
                    </a:tc>
                  </a:tr>
                  <a:tr h="370840">
                    <a:tc>
                      <a:txBody>
                        <a:bodyPr/>
                        <a:lstStyle/>
                        <a:p>
                          <a:pPr algn="ctr"/>
                          <a:r>
                            <a:rPr lang="en-US" sz="1600" dirty="0" smtClean="0"/>
                            <a:t>Line Efficiency</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en-US" sz="1800" i="1" kern="1200" smtClean="0">
                                    <a:solidFill>
                                      <a:schemeClr val="tx1"/>
                                    </a:solidFill>
                                    <a:effectLst/>
                                    <a:latin typeface="Cambria Math"/>
                                    <a:ea typeface="+mn-ea"/>
                                    <a:cs typeface="+mn-cs"/>
                                  </a:rPr>
                                  <m:t>𝐸</m:t>
                                </m:r>
                              </m:oMath>
                            </m:oMathPara>
                          </a14:m>
                          <a:endParaRPr lang="en-US" sz="1600" dirty="0"/>
                        </a:p>
                      </a:txBody>
                      <a:tcPr anchor="ctr"/>
                    </a:tc>
                    <a:tc>
                      <a:txBody>
                        <a:bodyPr/>
                        <a:lstStyle/>
                        <a:p>
                          <a:pPr algn="ctr"/>
                          <a:r>
                            <a:rPr lang="en-US" sz="1600" dirty="0" smtClean="0"/>
                            <a:t>88.88%</a:t>
                          </a:r>
                          <a:endParaRPr lang="en-US" sz="1600" dirty="0"/>
                        </a:p>
                      </a:txBody>
                      <a:tcPr anchor="ctr"/>
                    </a:tc>
                  </a:tr>
                  <a:tr h="370840">
                    <a:tc>
                      <a:txBody>
                        <a:bodyPr/>
                        <a:lstStyle/>
                        <a:p>
                          <a:pPr algn="ctr"/>
                          <a:r>
                            <a:rPr lang="en-US" sz="1600" dirty="0" smtClean="0"/>
                            <a:t>Repositioning Efficiency</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800" i="1" kern="1200" smtClean="0">
                                        <a:solidFill>
                                          <a:schemeClr val="tx1"/>
                                        </a:solidFill>
                                        <a:effectLst/>
                                        <a:latin typeface="Cambria Math"/>
                                        <a:ea typeface="+mn-ea"/>
                                        <a:cs typeface="+mn-cs"/>
                                      </a:rPr>
                                    </m:ctrlPr>
                                  </m:sSubPr>
                                  <m:e>
                                    <m:r>
                                      <a:rPr lang="en-US" sz="1800" i="1" kern="1200">
                                        <a:solidFill>
                                          <a:schemeClr val="tx1"/>
                                        </a:solidFill>
                                        <a:effectLst/>
                                        <a:latin typeface="Cambria Math"/>
                                        <a:ea typeface="+mn-ea"/>
                                        <a:cs typeface="+mn-cs"/>
                                      </a:rPr>
                                      <m:t>𝐸</m:t>
                                    </m:r>
                                  </m:e>
                                  <m:sub>
                                    <m:r>
                                      <a:rPr lang="en-US" sz="1800" i="1" kern="1200">
                                        <a:solidFill>
                                          <a:schemeClr val="tx1"/>
                                        </a:solidFill>
                                        <a:effectLst/>
                                        <a:latin typeface="Cambria Math"/>
                                        <a:ea typeface="+mn-ea"/>
                                        <a:cs typeface="+mn-cs"/>
                                      </a:rPr>
                                      <m:t>𝑟</m:t>
                                    </m:r>
                                  </m:sub>
                                </m:sSub>
                              </m:oMath>
                            </m:oMathPara>
                          </a14:m>
                          <a:endParaRPr lang="en-US" sz="1600" dirty="0"/>
                        </a:p>
                      </a:txBody>
                      <a:tcPr anchor="ctr"/>
                    </a:tc>
                    <a:tc>
                      <a:txBody>
                        <a:bodyPr/>
                        <a:lstStyle/>
                        <a:p>
                          <a:pPr algn="ctr"/>
                          <a:r>
                            <a:rPr lang="en-US" sz="1600" dirty="0" smtClean="0"/>
                            <a:t>83.27%</a:t>
                          </a:r>
                          <a:endParaRPr lang="en-US" sz="1600" dirty="0"/>
                        </a:p>
                      </a:txBody>
                      <a:tcPr anchor="ctr"/>
                    </a:tc>
                  </a:tr>
                  <a:tr h="370840">
                    <a:tc>
                      <a:txBody>
                        <a:bodyPr/>
                        <a:lstStyle/>
                        <a:p>
                          <a:pPr algn="ctr"/>
                          <a:r>
                            <a:rPr lang="en-US" sz="1600" dirty="0" smtClean="0"/>
                            <a:t>Balance Efficiency</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800" i="1" kern="1200" smtClean="0">
                                        <a:solidFill>
                                          <a:schemeClr val="tx1"/>
                                        </a:solidFill>
                                        <a:effectLst/>
                                        <a:latin typeface="Cambria Math"/>
                                        <a:ea typeface="+mn-ea"/>
                                        <a:cs typeface="+mn-cs"/>
                                      </a:rPr>
                                    </m:ctrlPr>
                                  </m:sSubPr>
                                  <m:e>
                                    <m:r>
                                      <a:rPr lang="en-US" sz="1800" i="1" kern="1200">
                                        <a:solidFill>
                                          <a:schemeClr val="tx1"/>
                                        </a:solidFill>
                                        <a:effectLst/>
                                        <a:latin typeface="Cambria Math"/>
                                        <a:ea typeface="+mn-ea"/>
                                        <a:cs typeface="+mn-cs"/>
                                      </a:rPr>
                                      <m:t>𝐸</m:t>
                                    </m:r>
                                  </m:e>
                                  <m:sub>
                                    <m:r>
                                      <a:rPr lang="en-US" sz="1800" i="1" kern="1200">
                                        <a:solidFill>
                                          <a:schemeClr val="tx1"/>
                                        </a:solidFill>
                                        <a:effectLst/>
                                        <a:latin typeface="Cambria Math"/>
                                        <a:ea typeface="+mn-ea"/>
                                        <a:cs typeface="+mn-cs"/>
                                      </a:rPr>
                                      <m:t>𝑏</m:t>
                                    </m:r>
                                  </m:sub>
                                </m:sSub>
                              </m:oMath>
                            </m:oMathPara>
                          </a14:m>
                          <a:endParaRPr lang="en-US" sz="1600" dirty="0"/>
                        </a:p>
                      </a:txBody>
                      <a:tcPr anchor="ctr"/>
                    </a:tc>
                    <a:tc>
                      <a:txBody>
                        <a:bodyPr/>
                        <a:lstStyle/>
                        <a:p>
                          <a:pPr algn="ctr"/>
                          <a:r>
                            <a:rPr lang="en-US" sz="1600" dirty="0" smtClean="0"/>
                            <a:t>82.86%</a:t>
                          </a:r>
                          <a:endParaRPr lang="en-US" sz="1600" dirty="0"/>
                        </a:p>
                      </a:txBody>
                      <a:tcPr anchor="ctr"/>
                    </a:tc>
                  </a:tr>
                  <a:tr h="370840">
                    <a:tc>
                      <a:txBody>
                        <a:bodyPr/>
                        <a:lstStyle/>
                        <a:p>
                          <a:pPr algn="ctr"/>
                          <a:r>
                            <a:rPr lang="en-US" sz="1600" dirty="0" smtClean="0"/>
                            <a:t>Production Rate</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800" i="1" kern="1200" smtClean="0">
                                        <a:solidFill>
                                          <a:schemeClr val="tx1"/>
                                        </a:solidFill>
                                        <a:effectLst/>
                                        <a:latin typeface="Cambria Math"/>
                                        <a:ea typeface="+mn-ea"/>
                                        <a:cs typeface="+mn-cs"/>
                                      </a:rPr>
                                    </m:ctrlPr>
                                  </m:sSubPr>
                                  <m:e>
                                    <m:r>
                                      <a:rPr lang="en-US" sz="1800" i="1" kern="1200">
                                        <a:solidFill>
                                          <a:schemeClr val="tx1"/>
                                        </a:solidFill>
                                        <a:effectLst/>
                                        <a:latin typeface="Cambria Math"/>
                                        <a:ea typeface="+mn-ea"/>
                                        <a:cs typeface="+mn-cs"/>
                                      </a:rPr>
                                      <m:t>𝑅</m:t>
                                    </m:r>
                                  </m:e>
                                  <m:sub>
                                    <m:r>
                                      <a:rPr lang="en-US" sz="1800" i="1" kern="1200">
                                        <a:solidFill>
                                          <a:schemeClr val="tx1"/>
                                        </a:solidFill>
                                        <a:effectLst/>
                                        <a:latin typeface="Cambria Math"/>
                                        <a:ea typeface="+mn-ea"/>
                                        <a:cs typeface="+mn-cs"/>
                                      </a:rPr>
                                      <m:t>𝑝</m:t>
                                    </m:r>
                                  </m:sub>
                                </m:sSub>
                              </m:oMath>
                            </m:oMathPara>
                          </a14:m>
                          <a:endParaRPr lang="en-US" sz="1600" dirty="0"/>
                        </a:p>
                      </a:txBody>
                      <a:tcPr anchor="ctr"/>
                    </a:tc>
                    <a:tc>
                      <a:txBody>
                        <a:bodyPr/>
                        <a:lstStyle/>
                        <a:p>
                          <a:pPr algn="ctr"/>
                          <a:r>
                            <a:rPr lang="en-US" sz="1600" dirty="0" smtClean="0"/>
                            <a:t>3.19 pc/</a:t>
                          </a:r>
                          <a:r>
                            <a:rPr lang="en-US" sz="1600" dirty="0" err="1" smtClean="0"/>
                            <a:t>hr</a:t>
                          </a:r>
                          <a:endParaRPr lang="en-US" sz="1600" dirty="0"/>
                        </a:p>
                      </a:txBody>
                      <a:tcPr anchor="ctr"/>
                    </a:tc>
                  </a:tr>
                  <a:tr h="370840">
                    <a:tc>
                      <a:txBody>
                        <a:bodyPr/>
                        <a:lstStyle/>
                        <a:p>
                          <a:pPr algn="ctr"/>
                          <a:r>
                            <a:rPr lang="en-US" sz="1600" dirty="0" smtClean="0"/>
                            <a:t>Minimum</a:t>
                          </a:r>
                          <a:r>
                            <a:rPr lang="en-US" sz="1600" baseline="0" dirty="0" smtClean="0"/>
                            <a:t> number of workers</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en-US" sz="1800" i="1" kern="1200" smtClean="0">
                                    <a:solidFill>
                                      <a:schemeClr val="tx1"/>
                                    </a:solidFill>
                                    <a:effectLst/>
                                    <a:latin typeface="Cambria Math"/>
                                    <a:ea typeface="+mn-ea"/>
                                    <a:cs typeface="+mn-cs"/>
                                  </a:rPr>
                                  <m:t>𝑤</m:t>
                                </m:r>
                              </m:oMath>
                            </m:oMathPara>
                          </a14:m>
                          <a:endParaRPr lang="en-US" sz="1600" dirty="0"/>
                        </a:p>
                      </a:txBody>
                      <a:tcPr anchor="ctr"/>
                    </a:tc>
                    <a:tc>
                      <a:txBody>
                        <a:bodyPr/>
                        <a:lstStyle/>
                        <a:p>
                          <a:pPr algn="ctr"/>
                          <a:r>
                            <a:rPr lang="en-US" sz="1600" dirty="0" smtClean="0"/>
                            <a:t>5 workers</a:t>
                          </a:r>
                          <a:endParaRPr lang="en-US" sz="1600" dirty="0"/>
                        </a:p>
                      </a:txBody>
                      <a:tcPr anchor="ctr"/>
                    </a:tc>
                  </a:tr>
                  <a:tr h="370840">
                    <a:tc>
                      <a:txBody>
                        <a:bodyPr/>
                        <a:lstStyle/>
                        <a:p>
                          <a:pPr algn="ctr"/>
                          <a:r>
                            <a:rPr lang="en-US" sz="1600" dirty="0" smtClean="0"/>
                            <a:t>Production Capacity</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en-US" sz="1800" i="1" kern="1200" smtClean="0">
                                    <a:solidFill>
                                      <a:schemeClr val="tx1"/>
                                    </a:solidFill>
                                    <a:effectLst/>
                                    <a:latin typeface="Cambria Math"/>
                                    <a:ea typeface="+mn-ea"/>
                                    <a:cs typeface="+mn-cs"/>
                                  </a:rPr>
                                  <m:t>𝑃𝐶</m:t>
                                </m:r>
                              </m:oMath>
                            </m:oMathPara>
                          </a14:m>
                          <a:endParaRPr lang="en-US" sz="1600" dirty="0"/>
                        </a:p>
                      </a:txBody>
                      <a:tcPr anchor="ctr"/>
                    </a:tc>
                    <a:tc>
                      <a:txBody>
                        <a:bodyPr/>
                        <a:lstStyle/>
                        <a:p>
                          <a:pPr algn="ctr"/>
                          <a:r>
                            <a:rPr lang="en-US" sz="1600" dirty="0" smtClean="0"/>
                            <a:t>25.52 pc/day</a:t>
                          </a:r>
                          <a:endParaRPr lang="en-US" sz="1600" dirty="0"/>
                        </a:p>
                      </a:txBody>
                      <a:tcPr anchor="ctr"/>
                    </a:tc>
                  </a:tr>
                  <a:tr h="370840">
                    <a:tc>
                      <a:txBody>
                        <a:bodyPr/>
                        <a:lstStyle/>
                        <a:p>
                          <a:pPr algn="ctr"/>
                          <a:r>
                            <a:rPr lang="en-US" sz="1600" dirty="0" smtClean="0"/>
                            <a:t>Utilization</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en-US" sz="1800" i="1" kern="1200" smtClean="0">
                                    <a:solidFill>
                                      <a:schemeClr val="tx1"/>
                                    </a:solidFill>
                                    <a:effectLst/>
                                    <a:latin typeface="Cambria Math"/>
                                    <a:ea typeface="+mn-ea"/>
                                    <a:cs typeface="+mn-cs"/>
                                  </a:rPr>
                                  <m:t>𝑈</m:t>
                                </m:r>
                              </m:oMath>
                            </m:oMathPara>
                          </a14:m>
                          <a:endParaRPr lang="en-US" sz="1600" dirty="0"/>
                        </a:p>
                      </a:txBody>
                      <a:tcPr anchor="ctr"/>
                    </a:tc>
                    <a:tc>
                      <a:txBody>
                        <a:bodyPr/>
                        <a:lstStyle/>
                        <a:p>
                          <a:pPr algn="ctr"/>
                          <a:r>
                            <a:rPr lang="en-US" sz="1600" dirty="0" smtClean="0"/>
                            <a:t>58.77%</a:t>
                          </a:r>
                          <a:endParaRPr lang="en-US" sz="1600" dirty="0"/>
                        </a:p>
                      </a:txBody>
                      <a:tcPr anchor="ctr"/>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2175711316"/>
                  </p:ext>
                </p:extLst>
              </p:nvPr>
            </p:nvGraphicFramePr>
            <p:xfrm>
              <a:off x="1295400" y="2971800"/>
              <a:ext cx="6096000" cy="2950655"/>
            </p:xfrm>
            <a:graphic>
              <a:graphicData uri="http://schemas.openxmlformats.org/drawingml/2006/table">
                <a:tbl>
                  <a:tblPr firstRow="1" bandRow="1">
                    <a:tableStyleId>{ED083AE6-46FA-4A59-8FB0-9F97EB10719F}</a:tableStyleId>
                  </a:tblPr>
                  <a:tblGrid>
                    <a:gridCol w="2819400"/>
                    <a:gridCol w="1676400"/>
                    <a:gridCol w="1600200"/>
                  </a:tblGrid>
                  <a:tr h="335280">
                    <a:tc>
                      <a:txBody>
                        <a:bodyPr/>
                        <a:lstStyle/>
                        <a:p>
                          <a:pPr algn="ctr"/>
                          <a:r>
                            <a:rPr lang="en-US" sz="1600" dirty="0" smtClean="0"/>
                            <a:t>Factor Name</a:t>
                          </a:r>
                          <a:endParaRPr lang="en-US" sz="1600" dirty="0"/>
                        </a:p>
                      </a:txBody>
                      <a:tcPr anchor="ctr"/>
                    </a:tc>
                    <a:tc>
                      <a:txBody>
                        <a:bodyPr/>
                        <a:lstStyle/>
                        <a:p>
                          <a:pPr algn="ctr"/>
                          <a:r>
                            <a:rPr lang="en-US" sz="1600" dirty="0" smtClean="0"/>
                            <a:t>Abbreviation</a:t>
                          </a:r>
                          <a:endParaRPr lang="en-US" sz="1600" dirty="0"/>
                        </a:p>
                      </a:txBody>
                      <a:tcPr anchor="ctr"/>
                    </a:tc>
                    <a:tc>
                      <a:txBody>
                        <a:bodyPr/>
                        <a:lstStyle/>
                        <a:p>
                          <a:pPr algn="ctr"/>
                          <a:r>
                            <a:rPr lang="en-US" sz="1600" dirty="0" smtClean="0"/>
                            <a:t>Value</a:t>
                          </a:r>
                          <a:endParaRPr lang="en-US" sz="1600" dirty="0"/>
                        </a:p>
                      </a:txBody>
                      <a:tcPr anchor="ctr"/>
                    </a:tc>
                  </a:tr>
                  <a:tr h="370840">
                    <a:tc>
                      <a:txBody>
                        <a:bodyPr/>
                        <a:lstStyle/>
                        <a:p>
                          <a:pPr algn="ctr"/>
                          <a:r>
                            <a:rPr lang="en-US" sz="1600" dirty="0" smtClean="0"/>
                            <a:t>Line Efficiency</a:t>
                          </a:r>
                          <a:endParaRPr lang="en-US" sz="1600" dirty="0"/>
                        </a:p>
                      </a:txBody>
                      <a:tcPr anchor="ctr"/>
                    </a:tc>
                    <a:tc>
                      <a:txBody>
                        <a:bodyPr/>
                        <a:lstStyle/>
                        <a:p>
                          <a:endParaRPr lang="en-US"/>
                        </a:p>
                      </a:txBody>
                      <a:tcPr anchor="ctr">
                        <a:blipFill rotWithShape="1">
                          <a:blip r:embed="rId2"/>
                          <a:stretch>
                            <a:fillRect l="-168727" t="-95082" r="-95273" b="-627869"/>
                          </a:stretch>
                        </a:blipFill>
                      </a:tcPr>
                    </a:tc>
                    <a:tc>
                      <a:txBody>
                        <a:bodyPr/>
                        <a:lstStyle/>
                        <a:p>
                          <a:pPr algn="ctr"/>
                          <a:r>
                            <a:rPr lang="en-US" sz="1600" dirty="0" smtClean="0"/>
                            <a:t>88.88%</a:t>
                          </a:r>
                          <a:endParaRPr lang="en-US" sz="1600" dirty="0"/>
                        </a:p>
                      </a:txBody>
                      <a:tcPr anchor="ctr"/>
                    </a:tc>
                  </a:tr>
                  <a:tr h="370840">
                    <a:tc>
                      <a:txBody>
                        <a:bodyPr/>
                        <a:lstStyle/>
                        <a:p>
                          <a:pPr algn="ctr"/>
                          <a:r>
                            <a:rPr lang="en-US" sz="1600" dirty="0" smtClean="0"/>
                            <a:t>Repositioning Efficiency</a:t>
                          </a:r>
                          <a:endParaRPr lang="en-US" sz="1600" dirty="0"/>
                        </a:p>
                      </a:txBody>
                      <a:tcPr anchor="ctr"/>
                    </a:tc>
                    <a:tc>
                      <a:txBody>
                        <a:bodyPr/>
                        <a:lstStyle/>
                        <a:p>
                          <a:endParaRPr lang="en-US"/>
                        </a:p>
                      </a:txBody>
                      <a:tcPr anchor="ctr">
                        <a:blipFill rotWithShape="1">
                          <a:blip r:embed="rId2"/>
                          <a:stretch>
                            <a:fillRect l="-168727" t="-195082" r="-95273" b="-527869"/>
                          </a:stretch>
                        </a:blipFill>
                      </a:tcPr>
                    </a:tc>
                    <a:tc>
                      <a:txBody>
                        <a:bodyPr/>
                        <a:lstStyle/>
                        <a:p>
                          <a:pPr algn="ctr"/>
                          <a:r>
                            <a:rPr lang="en-US" sz="1600" dirty="0" smtClean="0"/>
                            <a:t>83.27%</a:t>
                          </a:r>
                          <a:endParaRPr lang="en-US" sz="1600" dirty="0"/>
                        </a:p>
                      </a:txBody>
                      <a:tcPr anchor="ctr"/>
                    </a:tc>
                  </a:tr>
                  <a:tr h="370840">
                    <a:tc>
                      <a:txBody>
                        <a:bodyPr/>
                        <a:lstStyle/>
                        <a:p>
                          <a:pPr algn="ctr"/>
                          <a:r>
                            <a:rPr lang="en-US" sz="1600" dirty="0" smtClean="0"/>
                            <a:t>Balance Efficiency</a:t>
                          </a:r>
                          <a:endParaRPr lang="en-US" sz="1600" dirty="0"/>
                        </a:p>
                      </a:txBody>
                      <a:tcPr anchor="ctr"/>
                    </a:tc>
                    <a:tc>
                      <a:txBody>
                        <a:bodyPr/>
                        <a:lstStyle/>
                        <a:p>
                          <a:endParaRPr lang="en-US"/>
                        </a:p>
                      </a:txBody>
                      <a:tcPr anchor="ctr">
                        <a:blipFill rotWithShape="1">
                          <a:blip r:embed="rId2"/>
                          <a:stretch>
                            <a:fillRect l="-168727" t="-300000" r="-95273" b="-436667"/>
                          </a:stretch>
                        </a:blipFill>
                      </a:tcPr>
                    </a:tc>
                    <a:tc>
                      <a:txBody>
                        <a:bodyPr/>
                        <a:lstStyle/>
                        <a:p>
                          <a:pPr algn="ctr"/>
                          <a:r>
                            <a:rPr lang="en-US" sz="1600" dirty="0" smtClean="0"/>
                            <a:t>82.86%</a:t>
                          </a:r>
                          <a:endParaRPr lang="en-US" sz="1600" dirty="0"/>
                        </a:p>
                      </a:txBody>
                      <a:tcPr anchor="ctr"/>
                    </a:tc>
                  </a:tr>
                  <a:tr h="390335">
                    <a:tc>
                      <a:txBody>
                        <a:bodyPr/>
                        <a:lstStyle/>
                        <a:p>
                          <a:pPr algn="ctr"/>
                          <a:r>
                            <a:rPr lang="en-US" sz="1600" dirty="0" smtClean="0"/>
                            <a:t>Production Rate</a:t>
                          </a:r>
                          <a:endParaRPr lang="en-US" sz="1600" dirty="0"/>
                        </a:p>
                      </a:txBody>
                      <a:tcPr anchor="ctr"/>
                    </a:tc>
                    <a:tc>
                      <a:txBody>
                        <a:bodyPr/>
                        <a:lstStyle/>
                        <a:p>
                          <a:endParaRPr lang="en-US"/>
                        </a:p>
                      </a:txBody>
                      <a:tcPr anchor="ctr">
                        <a:blipFill rotWithShape="1">
                          <a:blip r:embed="rId2"/>
                          <a:stretch>
                            <a:fillRect l="-168727" t="-369231" r="-95273" b="-303077"/>
                          </a:stretch>
                        </a:blipFill>
                      </a:tcPr>
                    </a:tc>
                    <a:tc>
                      <a:txBody>
                        <a:bodyPr/>
                        <a:lstStyle/>
                        <a:p>
                          <a:pPr algn="ctr"/>
                          <a:r>
                            <a:rPr lang="en-US" sz="1600" dirty="0" smtClean="0"/>
                            <a:t>3.19 pc/</a:t>
                          </a:r>
                          <a:r>
                            <a:rPr lang="en-US" sz="1600" dirty="0" err="1" smtClean="0"/>
                            <a:t>hr</a:t>
                          </a:r>
                          <a:endParaRPr lang="en-US" sz="1600" dirty="0"/>
                        </a:p>
                      </a:txBody>
                      <a:tcPr anchor="ctr"/>
                    </a:tc>
                  </a:tr>
                  <a:tr h="370840">
                    <a:tc>
                      <a:txBody>
                        <a:bodyPr/>
                        <a:lstStyle/>
                        <a:p>
                          <a:pPr algn="ctr"/>
                          <a:r>
                            <a:rPr lang="en-US" sz="1600" dirty="0" smtClean="0"/>
                            <a:t>Minimum</a:t>
                          </a:r>
                          <a:r>
                            <a:rPr lang="en-US" sz="1600" baseline="0" dirty="0" smtClean="0"/>
                            <a:t> number of workers</a:t>
                          </a:r>
                          <a:endParaRPr lang="en-US" sz="1600" dirty="0"/>
                        </a:p>
                      </a:txBody>
                      <a:tcPr anchor="ctr"/>
                    </a:tc>
                    <a:tc>
                      <a:txBody>
                        <a:bodyPr/>
                        <a:lstStyle/>
                        <a:p>
                          <a:endParaRPr lang="en-US"/>
                        </a:p>
                      </a:txBody>
                      <a:tcPr anchor="ctr">
                        <a:blipFill rotWithShape="1">
                          <a:blip r:embed="rId2"/>
                          <a:stretch>
                            <a:fillRect l="-168727" t="-508333" r="-95273" b="-228333"/>
                          </a:stretch>
                        </a:blipFill>
                      </a:tcPr>
                    </a:tc>
                    <a:tc>
                      <a:txBody>
                        <a:bodyPr/>
                        <a:lstStyle/>
                        <a:p>
                          <a:pPr algn="ctr"/>
                          <a:r>
                            <a:rPr lang="en-US" sz="1600" dirty="0" smtClean="0"/>
                            <a:t>5 workers</a:t>
                          </a:r>
                          <a:endParaRPr lang="en-US" sz="1600" dirty="0"/>
                        </a:p>
                      </a:txBody>
                      <a:tcPr anchor="ctr"/>
                    </a:tc>
                  </a:tr>
                  <a:tr h="370840">
                    <a:tc>
                      <a:txBody>
                        <a:bodyPr/>
                        <a:lstStyle/>
                        <a:p>
                          <a:pPr algn="ctr"/>
                          <a:r>
                            <a:rPr lang="en-US" sz="1600" dirty="0" smtClean="0"/>
                            <a:t>Production Capacity</a:t>
                          </a:r>
                          <a:endParaRPr lang="en-US" sz="1600" dirty="0"/>
                        </a:p>
                      </a:txBody>
                      <a:tcPr anchor="ctr"/>
                    </a:tc>
                    <a:tc>
                      <a:txBody>
                        <a:bodyPr/>
                        <a:lstStyle/>
                        <a:p>
                          <a:endParaRPr lang="en-US"/>
                        </a:p>
                      </a:txBody>
                      <a:tcPr anchor="ctr">
                        <a:blipFill rotWithShape="1">
                          <a:blip r:embed="rId2"/>
                          <a:stretch>
                            <a:fillRect l="-168727" t="-598361" r="-95273" b="-124590"/>
                          </a:stretch>
                        </a:blipFill>
                      </a:tcPr>
                    </a:tc>
                    <a:tc>
                      <a:txBody>
                        <a:bodyPr/>
                        <a:lstStyle/>
                        <a:p>
                          <a:pPr algn="ctr"/>
                          <a:r>
                            <a:rPr lang="en-US" sz="1600" dirty="0" smtClean="0"/>
                            <a:t>25.52 pc/day</a:t>
                          </a:r>
                          <a:endParaRPr lang="en-US" sz="1600" dirty="0"/>
                        </a:p>
                      </a:txBody>
                      <a:tcPr anchor="ctr"/>
                    </a:tc>
                  </a:tr>
                  <a:tr h="370840">
                    <a:tc>
                      <a:txBody>
                        <a:bodyPr/>
                        <a:lstStyle/>
                        <a:p>
                          <a:pPr algn="ctr"/>
                          <a:r>
                            <a:rPr lang="en-US" sz="1600" dirty="0" smtClean="0"/>
                            <a:t>Utilization</a:t>
                          </a:r>
                          <a:endParaRPr lang="en-US" sz="1600" dirty="0"/>
                        </a:p>
                      </a:txBody>
                      <a:tcPr anchor="ctr"/>
                    </a:tc>
                    <a:tc>
                      <a:txBody>
                        <a:bodyPr/>
                        <a:lstStyle/>
                        <a:p>
                          <a:endParaRPr lang="en-US"/>
                        </a:p>
                      </a:txBody>
                      <a:tcPr anchor="ctr">
                        <a:blipFill rotWithShape="1">
                          <a:blip r:embed="rId2"/>
                          <a:stretch>
                            <a:fillRect l="-168727" t="-698361" r="-95273" b="-24590"/>
                          </a:stretch>
                        </a:blipFill>
                      </a:tcPr>
                    </a:tc>
                    <a:tc>
                      <a:txBody>
                        <a:bodyPr/>
                        <a:lstStyle/>
                        <a:p>
                          <a:pPr algn="ctr"/>
                          <a:r>
                            <a:rPr lang="en-US" sz="1600" dirty="0" smtClean="0"/>
                            <a:t>58.77%</a:t>
                          </a:r>
                          <a:endParaRPr lang="en-US" sz="1600" dirty="0"/>
                        </a:p>
                      </a:txBody>
                      <a:tcPr anchor="ctr"/>
                    </a:tc>
                  </a:tr>
                </a:tbl>
              </a:graphicData>
            </a:graphic>
          </p:graphicFrame>
        </mc:Fallback>
      </mc:AlternateContent>
    </p:spTree>
    <p:extLst>
      <p:ext uri="{BB962C8B-B14F-4D97-AF65-F5344CB8AC3E}">
        <p14:creationId xmlns:p14="http://schemas.microsoft.com/office/powerpoint/2010/main" val="13490805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Process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gn="just">
              <a:buFont typeface="Wingdings" pitchFamily="2" charset="2"/>
              <a:buChar char="Ø"/>
            </a:pPr>
            <a:r>
              <a:rPr lang="en-US" sz="2800" u="sng" dirty="0" smtClean="0"/>
              <a:t>Group Technology:</a:t>
            </a:r>
          </a:p>
          <a:p>
            <a:pPr algn="just">
              <a:lnSpc>
                <a:spcPct val="150000"/>
              </a:lnSpc>
            </a:pPr>
            <a:r>
              <a:rPr lang="en-US" sz="2400" dirty="0" smtClean="0"/>
              <a:t>N</a:t>
            </a:r>
            <a:r>
              <a:rPr lang="en-US" sz="2400" dirty="0" smtClean="0">
                <a:solidFill>
                  <a:schemeClr val="tx1"/>
                </a:solidFill>
                <a:latin typeface="+mn-lt"/>
                <a:ea typeface="+mn-ea"/>
                <a:cs typeface="+mn-cs"/>
              </a:rPr>
              <a:t>ew </a:t>
            </a:r>
            <a:r>
              <a:rPr lang="en-US" sz="2400" dirty="0">
                <a:solidFill>
                  <a:schemeClr val="tx1"/>
                </a:solidFill>
                <a:latin typeface="+mn-lt"/>
                <a:ea typeface="+mn-ea"/>
                <a:cs typeface="+mn-cs"/>
              </a:rPr>
              <a:t>production lines have been designed </a:t>
            </a:r>
            <a:r>
              <a:rPr lang="en-US" sz="2400" dirty="0"/>
              <a:t>-</a:t>
            </a:r>
            <a:r>
              <a:rPr lang="en-US" sz="2400" dirty="0" smtClean="0">
                <a:solidFill>
                  <a:schemeClr val="tx1"/>
                </a:solidFill>
                <a:latin typeface="+mn-lt"/>
                <a:ea typeface="+mn-ea"/>
                <a:cs typeface="+mn-cs"/>
              </a:rPr>
              <a:t> </a:t>
            </a:r>
            <a:r>
              <a:rPr lang="en-US" sz="2400" dirty="0">
                <a:solidFill>
                  <a:schemeClr val="tx1"/>
                </a:solidFill>
                <a:latin typeface="+mn-lt"/>
                <a:ea typeface="+mn-ea"/>
                <a:cs typeface="+mn-cs"/>
              </a:rPr>
              <a:t>to suit product diversity and manufacturing processes </a:t>
            </a:r>
            <a:r>
              <a:rPr lang="en-US" sz="2400" dirty="0" smtClean="0">
                <a:solidFill>
                  <a:schemeClr val="tx1"/>
                </a:solidFill>
                <a:latin typeface="+mn-lt"/>
                <a:ea typeface="+mn-ea"/>
                <a:cs typeface="+mn-cs"/>
              </a:rPr>
              <a:t>- </a:t>
            </a:r>
            <a:r>
              <a:rPr lang="en-US" sz="2400" dirty="0">
                <a:solidFill>
                  <a:schemeClr val="tx1"/>
                </a:solidFill>
                <a:latin typeface="+mn-lt"/>
                <a:ea typeface="+mn-ea"/>
                <a:cs typeface="+mn-cs"/>
              </a:rPr>
              <a:t>by the principle of group </a:t>
            </a:r>
            <a:r>
              <a:rPr lang="en-US" sz="2400" dirty="0" smtClean="0">
                <a:solidFill>
                  <a:schemeClr val="tx1"/>
                </a:solidFill>
                <a:latin typeface="+mn-lt"/>
                <a:ea typeface="+mn-ea"/>
                <a:cs typeface="+mn-cs"/>
              </a:rPr>
              <a:t>technology.</a:t>
            </a:r>
          </a:p>
          <a:p>
            <a:pPr marL="0" indent="0" algn="just">
              <a:lnSpc>
                <a:spcPct val="150000"/>
              </a:lnSpc>
              <a:buNone/>
            </a:pPr>
            <a:endParaRPr lang="en-US" sz="2400" dirty="0" smtClean="0">
              <a:solidFill>
                <a:schemeClr val="tx1"/>
              </a:solidFill>
              <a:latin typeface="+mn-lt"/>
              <a:ea typeface="+mn-ea"/>
              <a:cs typeface="+mn-cs"/>
            </a:endParaRPr>
          </a:p>
          <a:p>
            <a:pPr algn="just">
              <a:lnSpc>
                <a:spcPct val="150000"/>
              </a:lnSpc>
            </a:pPr>
            <a:r>
              <a:rPr lang="en-GB" sz="2400" dirty="0" smtClean="0"/>
              <a:t>C</a:t>
            </a:r>
            <a:r>
              <a:rPr lang="en-GB" sz="2400" dirty="0" smtClean="0">
                <a:solidFill>
                  <a:schemeClr val="tx1"/>
                </a:solidFill>
                <a:latin typeface="+mn-lt"/>
                <a:ea typeface="+mn-ea"/>
                <a:cs typeface="+mn-cs"/>
              </a:rPr>
              <a:t>onvert </a:t>
            </a:r>
            <a:r>
              <a:rPr lang="en-GB" sz="2400" dirty="0">
                <a:solidFill>
                  <a:schemeClr val="tx1"/>
                </a:solidFill>
                <a:latin typeface="+mn-lt"/>
                <a:ea typeface="+mn-ea"/>
                <a:cs typeface="+mn-cs"/>
              </a:rPr>
              <a:t>the factory from traditional batch production to advanced batch production.</a:t>
            </a:r>
            <a:endParaRPr lang="en-US" sz="2400" dirty="0">
              <a:solidFill>
                <a:schemeClr val="tx1"/>
              </a:solidFill>
              <a:latin typeface="+mn-lt"/>
              <a:ea typeface="+mn-ea"/>
              <a:cs typeface="+mn-cs"/>
            </a:endParaRPr>
          </a:p>
          <a:p>
            <a:pPr marL="0" indent="0" algn="just">
              <a:buNone/>
            </a:pPr>
            <a:endParaRPr lang="en-US" sz="2400" dirty="0" smtClean="0"/>
          </a:p>
        </p:txBody>
      </p:sp>
    </p:spTree>
    <p:extLst>
      <p:ext uri="{BB962C8B-B14F-4D97-AF65-F5344CB8AC3E}">
        <p14:creationId xmlns:p14="http://schemas.microsoft.com/office/powerpoint/2010/main" val="23331360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Process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gn="just">
              <a:lnSpc>
                <a:spcPct val="150000"/>
              </a:lnSpc>
              <a:buFont typeface="Wingdings" pitchFamily="2" charset="2"/>
              <a:buChar char="Ø"/>
            </a:pPr>
            <a:r>
              <a:rPr lang="en-US" sz="2800" u="sng" dirty="0" smtClean="0"/>
              <a:t>Group Technology:</a:t>
            </a:r>
          </a:p>
          <a:p>
            <a:pPr algn="just">
              <a:lnSpc>
                <a:spcPct val="150000"/>
              </a:lnSpc>
            </a:pPr>
            <a:r>
              <a:rPr lang="en-US" sz="2400" dirty="0" smtClean="0"/>
              <a:t>Family design and selection. The following steps were adapted to design two families of products:</a:t>
            </a:r>
          </a:p>
          <a:p>
            <a:pPr marL="0" indent="0" algn="just">
              <a:buNone/>
            </a:pPr>
            <a:endParaRPr lang="en-US" sz="2400" dirty="0" smtClean="0"/>
          </a:p>
          <a:p>
            <a:pPr marL="457200" indent="-457200" algn="just">
              <a:lnSpc>
                <a:spcPct val="150000"/>
              </a:lnSpc>
              <a:buFont typeface="+mj-lt"/>
              <a:buAutoNum type="arabicPeriod"/>
            </a:pPr>
            <a:r>
              <a:rPr lang="en-US" sz="2400" dirty="0">
                <a:solidFill>
                  <a:schemeClr val="tx1"/>
                </a:solidFill>
                <a:latin typeface="+mn-lt"/>
                <a:ea typeface="+mn-ea"/>
                <a:cs typeface="+mn-cs"/>
              </a:rPr>
              <a:t>All products were studied with its manufacturing sequence to identify similarities between </a:t>
            </a:r>
            <a:r>
              <a:rPr lang="en-US" sz="2400" dirty="0" smtClean="0">
                <a:solidFill>
                  <a:schemeClr val="tx1"/>
                </a:solidFill>
                <a:latin typeface="+mn-lt"/>
                <a:ea typeface="+mn-ea"/>
                <a:cs typeface="+mn-cs"/>
              </a:rPr>
              <a:t>products.</a:t>
            </a:r>
          </a:p>
          <a:p>
            <a:pPr marL="457200" indent="-457200" algn="just">
              <a:lnSpc>
                <a:spcPct val="150000"/>
              </a:lnSpc>
              <a:buFont typeface="+mj-lt"/>
              <a:buAutoNum type="arabicPeriod"/>
            </a:pPr>
            <a:r>
              <a:rPr lang="en-US" sz="2400" dirty="0">
                <a:solidFill>
                  <a:schemeClr val="tx1"/>
                </a:solidFill>
                <a:latin typeface="+mn-lt"/>
                <a:ea typeface="+mn-ea"/>
                <a:cs typeface="+mn-cs"/>
              </a:rPr>
              <a:t>Composite part is </a:t>
            </a:r>
            <a:r>
              <a:rPr lang="en-US" sz="2400" dirty="0" smtClean="0">
                <a:solidFill>
                  <a:schemeClr val="tx1"/>
                </a:solidFill>
                <a:latin typeface="+mn-lt"/>
                <a:ea typeface="+mn-ea"/>
                <a:cs typeface="+mn-cs"/>
              </a:rPr>
              <a:t>designed.</a:t>
            </a:r>
            <a:endParaRPr lang="en-US" sz="2400" dirty="0" smtClean="0"/>
          </a:p>
          <a:p>
            <a:pPr marL="0" indent="0" algn="just">
              <a:buNone/>
            </a:pPr>
            <a:endParaRPr lang="en-US" sz="2400" dirty="0" smtClean="0"/>
          </a:p>
        </p:txBody>
      </p:sp>
    </p:spTree>
    <p:extLst>
      <p:ext uri="{BB962C8B-B14F-4D97-AF65-F5344CB8AC3E}">
        <p14:creationId xmlns:p14="http://schemas.microsoft.com/office/powerpoint/2010/main" val="36786222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Process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gn="just">
              <a:lnSpc>
                <a:spcPct val="150000"/>
              </a:lnSpc>
              <a:buFont typeface="Wingdings" pitchFamily="2" charset="2"/>
              <a:buChar char="Ø"/>
            </a:pPr>
            <a:r>
              <a:rPr lang="en-US" sz="2800" u="sng" dirty="0" smtClean="0"/>
              <a:t>Group Technology</a:t>
            </a:r>
            <a:r>
              <a:rPr lang="en-US" sz="2800" u="sng" dirty="0" smtClean="0"/>
              <a:t>:</a:t>
            </a:r>
          </a:p>
          <a:p>
            <a:pPr marL="457200" indent="-457200" algn="just">
              <a:lnSpc>
                <a:spcPct val="150000"/>
              </a:lnSpc>
              <a:buFont typeface="+mj-lt"/>
              <a:buAutoNum type="arabicPeriod" startAt="3"/>
            </a:pPr>
            <a:r>
              <a:rPr lang="en-US" sz="2800" dirty="0"/>
              <a:t>Calculate the weighted average demand for each product.</a:t>
            </a:r>
          </a:p>
          <a:p>
            <a:pPr marL="457200" indent="-457200" algn="just">
              <a:lnSpc>
                <a:spcPct val="150000"/>
              </a:lnSpc>
              <a:buFont typeface="+mj-lt"/>
              <a:buAutoNum type="arabicPeriod" startAt="3"/>
            </a:pPr>
            <a:r>
              <a:rPr lang="en-US" sz="2800" dirty="0"/>
              <a:t>From-to chart was developed to show the relation between machines and the amount of parts will transfer from each machine to </a:t>
            </a:r>
            <a:r>
              <a:rPr lang="en-US" sz="2800" dirty="0" smtClean="0"/>
              <a:t>another</a:t>
            </a:r>
            <a:endParaRPr lang="en-US" sz="2800" dirty="0"/>
          </a:p>
          <a:p>
            <a:pPr marL="514350" indent="-514350" algn="just">
              <a:lnSpc>
                <a:spcPct val="150000"/>
              </a:lnSpc>
              <a:buFont typeface="+mj-lt"/>
              <a:buAutoNum type="arabicPeriod" startAt="3"/>
            </a:pPr>
            <a:endParaRPr lang="en-US" sz="2800" u="sng" dirty="0" smtClean="0"/>
          </a:p>
        </p:txBody>
      </p:sp>
    </p:spTree>
    <p:extLst>
      <p:ext uri="{BB962C8B-B14F-4D97-AF65-F5344CB8AC3E}">
        <p14:creationId xmlns:p14="http://schemas.microsoft.com/office/powerpoint/2010/main" val="6255574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900113"/>
          </a:xfrm>
        </p:spPr>
        <p:txBody>
          <a:bodyPr/>
          <a:lstStyle/>
          <a:p>
            <a:r>
              <a:rPr lang="en-US" dirty="0" smtClean="0">
                <a:latin typeface="+mn-lt"/>
              </a:rPr>
              <a:t>Outline</a:t>
            </a:r>
            <a:endParaRPr lang="en-US" dirty="0">
              <a:latin typeface="+mn-lt"/>
            </a:endParaRPr>
          </a:p>
        </p:txBody>
      </p:sp>
      <p:sp>
        <p:nvSpPr>
          <p:cNvPr id="3" name="Content Placeholder 2"/>
          <p:cNvSpPr>
            <a:spLocks noGrp="1"/>
          </p:cNvSpPr>
          <p:nvPr>
            <p:ph idx="1"/>
          </p:nvPr>
        </p:nvSpPr>
        <p:spPr/>
        <p:txBody>
          <a:bodyPr/>
          <a:lstStyle/>
          <a:p>
            <a:pPr>
              <a:lnSpc>
                <a:spcPct val="150000"/>
              </a:lnSpc>
            </a:pPr>
            <a:r>
              <a:rPr lang="en-US" sz="2400" dirty="0" smtClean="0"/>
              <a:t>Introduction</a:t>
            </a:r>
            <a:endParaRPr lang="en-US" sz="2400" dirty="0" smtClean="0"/>
          </a:p>
          <a:p>
            <a:pPr>
              <a:lnSpc>
                <a:spcPct val="150000"/>
              </a:lnSpc>
            </a:pPr>
            <a:r>
              <a:rPr lang="en-US" sz="2400" dirty="0" smtClean="0"/>
              <a:t>Problem Statement </a:t>
            </a:r>
          </a:p>
          <a:p>
            <a:pPr>
              <a:lnSpc>
                <a:spcPct val="150000"/>
              </a:lnSpc>
            </a:pPr>
            <a:r>
              <a:rPr lang="en-US" sz="2400" dirty="0" smtClean="0"/>
              <a:t>Objectives</a:t>
            </a:r>
          </a:p>
          <a:p>
            <a:pPr>
              <a:lnSpc>
                <a:spcPct val="150000"/>
              </a:lnSpc>
            </a:pPr>
            <a:r>
              <a:rPr lang="en-US" sz="2400" dirty="0" smtClean="0"/>
              <a:t>Methodology</a:t>
            </a:r>
          </a:p>
          <a:p>
            <a:pPr>
              <a:lnSpc>
                <a:spcPct val="150000"/>
              </a:lnSpc>
            </a:pPr>
            <a:r>
              <a:rPr lang="en-US" sz="2400" dirty="0" smtClean="0"/>
              <a:t>Assessment</a:t>
            </a:r>
            <a:endParaRPr lang="en-US" sz="2400" dirty="0" smtClean="0"/>
          </a:p>
          <a:p>
            <a:pPr>
              <a:lnSpc>
                <a:spcPct val="150000"/>
              </a:lnSpc>
            </a:pPr>
            <a:r>
              <a:rPr lang="en-US" sz="2400" dirty="0" smtClean="0"/>
              <a:t>Results and Analysis</a:t>
            </a:r>
          </a:p>
          <a:p>
            <a:pPr>
              <a:lnSpc>
                <a:spcPct val="150000"/>
              </a:lnSpc>
            </a:pPr>
            <a:r>
              <a:rPr lang="en-US" sz="2400" dirty="0" smtClean="0"/>
              <a:t>Conclusion and Recommendations</a:t>
            </a:r>
          </a:p>
          <a:p>
            <a:endParaRPr lang="en-US" sz="2000" dirty="0"/>
          </a:p>
        </p:txBody>
      </p:sp>
    </p:spTree>
    <p:extLst>
      <p:ext uri="{BB962C8B-B14F-4D97-AF65-F5344CB8AC3E}">
        <p14:creationId xmlns:p14="http://schemas.microsoft.com/office/powerpoint/2010/main" val="2179133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Process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gn="just">
              <a:lnSpc>
                <a:spcPct val="150000"/>
              </a:lnSpc>
              <a:buFont typeface="Wingdings" pitchFamily="2" charset="2"/>
              <a:buChar char="Ø"/>
            </a:pPr>
            <a:r>
              <a:rPr lang="en-US" sz="2800" u="sng" dirty="0" smtClean="0"/>
              <a:t>Group Technology</a:t>
            </a:r>
            <a:r>
              <a:rPr lang="en-US" sz="2800" u="sng" dirty="0" smtClean="0"/>
              <a:t>:</a:t>
            </a:r>
          </a:p>
          <a:p>
            <a:pPr marL="514350" indent="-514350" algn="just">
              <a:lnSpc>
                <a:spcPct val="150000"/>
              </a:lnSpc>
              <a:buFont typeface="+mj-lt"/>
              <a:buAutoNum type="arabicPeriod" startAt="5"/>
            </a:pPr>
            <a:r>
              <a:rPr lang="en-US" sz="2800" dirty="0"/>
              <a:t>Flow diagram was drawn for each family and the percentage of in-sequence, by-pass and by-track were calculated.</a:t>
            </a:r>
          </a:p>
          <a:p>
            <a:pPr marL="0" indent="0" algn="just">
              <a:lnSpc>
                <a:spcPct val="150000"/>
              </a:lnSpc>
              <a:buNone/>
            </a:pPr>
            <a:endParaRPr lang="en-US" sz="2800" u="sng" dirty="0" smtClean="0"/>
          </a:p>
        </p:txBody>
      </p:sp>
    </p:spTree>
    <p:extLst>
      <p:ext uri="{BB962C8B-B14F-4D97-AF65-F5344CB8AC3E}">
        <p14:creationId xmlns:p14="http://schemas.microsoft.com/office/powerpoint/2010/main" val="26474879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839200" cy="747713"/>
          </a:xfrm>
        </p:spPr>
        <p:txBody>
          <a:bodyPr/>
          <a:lstStyle/>
          <a:p>
            <a:pPr marL="571500" indent="-571500">
              <a:buFont typeface="Wingdings" pitchFamily="2" charset="2"/>
              <a:buChar char="v"/>
            </a:pPr>
            <a:r>
              <a:rPr lang="en-US" sz="2400" dirty="0" smtClean="0">
                <a:solidFill>
                  <a:schemeClr val="tx1"/>
                </a:solidFill>
                <a:latin typeface="+mn-lt"/>
              </a:rPr>
              <a:t>All </a:t>
            </a:r>
            <a:r>
              <a:rPr lang="en-US" sz="2400" dirty="0">
                <a:solidFill>
                  <a:schemeClr val="tx1"/>
                </a:solidFill>
                <a:latin typeface="+mn-lt"/>
              </a:rPr>
              <a:t>products were studied with its manufacturing sequence to identify similarities between products.</a:t>
            </a:r>
            <a:endParaRPr lang="en-US" sz="2400" dirty="0">
              <a:latin typeface="+mn-lt"/>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66153548"/>
              </p:ext>
            </p:extLst>
          </p:nvPr>
        </p:nvGraphicFramePr>
        <p:xfrm>
          <a:off x="1600200" y="1524000"/>
          <a:ext cx="6096000" cy="4495800"/>
        </p:xfrm>
        <a:graphic>
          <a:graphicData uri="http://schemas.openxmlformats.org/drawingml/2006/table">
            <a:tbl>
              <a:tblPr firstRow="1" firstCol="1" bandRow="1"/>
              <a:tblGrid>
                <a:gridCol w="1916702"/>
                <a:gridCol w="2089649"/>
                <a:gridCol w="2089649"/>
              </a:tblGrid>
              <a:tr h="319530">
                <a:tc>
                  <a:txBody>
                    <a:bodyPr/>
                    <a:lstStyle/>
                    <a:p>
                      <a:pPr marL="0" marR="0" algn="ctr">
                        <a:lnSpc>
                          <a:spcPct val="115000"/>
                        </a:lnSpc>
                        <a:spcBef>
                          <a:spcPts val="0"/>
                        </a:spcBef>
                        <a:spcAft>
                          <a:spcPts val="0"/>
                        </a:spcAft>
                      </a:pPr>
                      <a:r>
                        <a:rPr lang="en-US" sz="1200" dirty="0">
                          <a:effectLst/>
                          <a:latin typeface="Times New Roman"/>
                          <a:ea typeface="Calibri"/>
                          <a:cs typeface="Arial"/>
                        </a:rPr>
                        <a:t>Product</a:t>
                      </a:r>
                      <a:endParaRPr lang="en-US" sz="1200" dirty="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Operation number</a:t>
                      </a:r>
                      <a:endParaRPr lang="en-US" sz="1200" dirty="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Operation sequence</a:t>
                      </a:r>
                      <a:endParaRPr lang="en-US" sz="1200" dirty="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55211">
                <a:tc rowSpan="4">
                  <a:txBody>
                    <a:bodyPr/>
                    <a:lstStyle/>
                    <a:p>
                      <a:pPr marL="0" marR="0" algn="ctr">
                        <a:lnSpc>
                          <a:spcPct val="115000"/>
                        </a:lnSpc>
                        <a:spcBef>
                          <a:spcPts val="0"/>
                        </a:spcBef>
                        <a:spcAft>
                          <a:spcPts val="0"/>
                        </a:spcAft>
                      </a:pPr>
                      <a:r>
                        <a:rPr lang="ar-SA" sz="1200" dirty="0">
                          <a:effectLst/>
                          <a:latin typeface="Calibri"/>
                          <a:ea typeface="Calibri"/>
                          <a:cs typeface="Times New Roman"/>
                        </a:rPr>
                        <a:t>سلم</a:t>
                      </a:r>
                      <a:endParaRPr lang="en-US" sz="1200" dirty="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rtl="0">
                        <a:lnSpc>
                          <a:spcPct val="115000"/>
                        </a:lnSpc>
                        <a:spcBef>
                          <a:spcPts val="0"/>
                        </a:spcBef>
                        <a:spcAft>
                          <a:spcPts val="0"/>
                        </a:spcAft>
                      </a:pPr>
                      <a:r>
                        <a:rPr lang="en-US" sz="1200" dirty="0">
                          <a:effectLst/>
                          <a:latin typeface="Times New Roman"/>
                          <a:ea typeface="Calibri"/>
                          <a:cs typeface="Arial"/>
                        </a:rPr>
                        <a:t>1</a:t>
                      </a:r>
                      <a:endParaRPr lang="en-US" sz="1200" dirty="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Sawing</a:t>
                      </a:r>
                      <a:endParaRPr lang="en-US" sz="1200" dirty="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81668">
                <a:tc vMerge="1">
                  <a:txBody>
                    <a:bodyPr/>
                    <a:lstStyle/>
                    <a:p>
                      <a:endParaRPr lang="en-US"/>
                    </a:p>
                  </a:txBody>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2</a:t>
                      </a:r>
                      <a:endParaRPr lang="en-US" sz="1200" dirty="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a:effectLst/>
                          <a:latin typeface="Times New Roman"/>
                          <a:ea typeface="Calibri"/>
                          <a:cs typeface="Arial"/>
                        </a:rPr>
                        <a:t>Marking</a:t>
                      </a:r>
                      <a:endParaRPr lang="en-US" sz="120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55211">
                <a:tc vMerge="1">
                  <a:txBody>
                    <a:bodyPr/>
                    <a:lstStyle/>
                    <a:p>
                      <a:endParaRPr lang="en-US"/>
                    </a:p>
                  </a:txBody>
                  <a:tcPr/>
                </a:tc>
                <a:tc>
                  <a:txBody>
                    <a:bodyPr/>
                    <a:lstStyle/>
                    <a:p>
                      <a:pPr marL="0" marR="0" algn="ctr">
                        <a:lnSpc>
                          <a:spcPct val="115000"/>
                        </a:lnSpc>
                        <a:spcBef>
                          <a:spcPts val="0"/>
                        </a:spcBef>
                        <a:spcAft>
                          <a:spcPts val="0"/>
                        </a:spcAft>
                      </a:pPr>
                      <a:r>
                        <a:rPr lang="en-US" sz="1200">
                          <a:effectLst/>
                          <a:latin typeface="Times New Roman"/>
                          <a:ea typeface="Calibri"/>
                          <a:cs typeface="Arial"/>
                        </a:rPr>
                        <a:t>3</a:t>
                      </a:r>
                      <a:endParaRPr lang="en-US" sz="120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a:effectLst/>
                          <a:latin typeface="Times New Roman"/>
                          <a:ea typeface="Calibri"/>
                          <a:cs typeface="Arial"/>
                        </a:rPr>
                        <a:t>Drilling</a:t>
                      </a:r>
                      <a:endParaRPr lang="en-US" sz="120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81668">
                <a:tc vMerge="1">
                  <a:txBody>
                    <a:bodyPr/>
                    <a:lstStyle/>
                    <a:p>
                      <a:endParaRPr lang="en-US"/>
                    </a:p>
                  </a:txBody>
                  <a:tcPr/>
                </a:tc>
                <a:tc>
                  <a:txBody>
                    <a:bodyPr/>
                    <a:lstStyle/>
                    <a:p>
                      <a:pPr marL="0" marR="0" algn="ctr">
                        <a:lnSpc>
                          <a:spcPct val="115000"/>
                        </a:lnSpc>
                        <a:spcBef>
                          <a:spcPts val="0"/>
                        </a:spcBef>
                        <a:spcAft>
                          <a:spcPts val="0"/>
                        </a:spcAft>
                      </a:pPr>
                      <a:r>
                        <a:rPr lang="en-US" sz="1200">
                          <a:effectLst/>
                          <a:latin typeface="Times New Roman"/>
                          <a:ea typeface="Calibri"/>
                          <a:cs typeface="Arial"/>
                        </a:rPr>
                        <a:t>4</a:t>
                      </a:r>
                      <a:endParaRPr lang="en-US" sz="120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a:effectLst/>
                          <a:latin typeface="Times New Roman"/>
                          <a:ea typeface="Calibri"/>
                          <a:cs typeface="Arial"/>
                        </a:rPr>
                        <a:t>Welding</a:t>
                      </a:r>
                      <a:endParaRPr lang="en-US" sz="120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55211">
                <a:tc rowSpan="5">
                  <a:txBody>
                    <a:bodyPr/>
                    <a:lstStyle/>
                    <a:p>
                      <a:pPr marL="0" marR="0" algn="ctr">
                        <a:lnSpc>
                          <a:spcPct val="115000"/>
                        </a:lnSpc>
                        <a:spcBef>
                          <a:spcPts val="0"/>
                        </a:spcBef>
                        <a:spcAft>
                          <a:spcPts val="0"/>
                        </a:spcAft>
                      </a:pPr>
                      <a:r>
                        <a:rPr lang="en-US" sz="1200">
                          <a:effectLst/>
                          <a:latin typeface="Times New Roman"/>
                          <a:ea typeface="Calibri"/>
                          <a:cs typeface="Arial"/>
                        </a:rPr>
                        <a:t>H.2 Motors</a:t>
                      </a:r>
                      <a:endParaRPr lang="en-US" sz="1200">
                        <a:effectLst/>
                        <a:latin typeface="Calibri"/>
                        <a:ea typeface="Calibri"/>
                        <a:cs typeface="Arial"/>
                      </a:endParaRPr>
                    </a:p>
                    <a:p>
                      <a:pPr marL="0" marR="0" algn="ctr">
                        <a:lnSpc>
                          <a:spcPct val="115000"/>
                        </a:lnSpc>
                        <a:spcBef>
                          <a:spcPts val="0"/>
                        </a:spcBef>
                        <a:spcAft>
                          <a:spcPts val="0"/>
                        </a:spcAft>
                      </a:pPr>
                      <a:r>
                        <a:rPr lang="en-US" sz="1200">
                          <a:effectLst/>
                          <a:latin typeface="Times New Roman"/>
                          <a:ea typeface="Calibri"/>
                          <a:cs typeface="Arial"/>
                        </a:rPr>
                        <a:t> </a:t>
                      </a:r>
                      <a:endParaRPr lang="en-US" sz="120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200">
                          <a:effectLst/>
                          <a:latin typeface="Times New Roman"/>
                          <a:ea typeface="Calibri"/>
                          <a:cs typeface="Arial"/>
                        </a:rPr>
                        <a:t>1</a:t>
                      </a:r>
                      <a:endParaRPr lang="en-US" sz="120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a:effectLst/>
                          <a:latin typeface="Times New Roman"/>
                          <a:ea typeface="Calibri"/>
                          <a:cs typeface="Arial"/>
                        </a:rPr>
                        <a:t>Sawing</a:t>
                      </a:r>
                      <a:endParaRPr lang="en-US" sz="120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81668">
                <a:tc vMerge="1">
                  <a:txBody>
                    <a:bodyPr/>
                    <a:lstStyle/>
                    <a:p>
                      <a:endParaRPr lang="en-US"/>
                    </a:p>
                  </a:txBody>
                  <a:tcPr/>
                </a:tc>
                <a:tc>
                  <a:txBody>
                    <a:bodyPr/>
                    <a:lstStyle/>
                    <a:p>
                      <a:pPr marL="0" marR="0" algn="ctr">
                        <a:lnSpc>
                          <a:spcPct val="115000"/>
                        </a:lnSpc>
                        <a:spcBef>
                          <a:spcPts val="0"/>
                        </a:spcBef>
                        <a:spcAft>
                          <a:spcPts val="0"/>
                        </a:spcAft>
                      </a:pPr>
                      <a:r>
                        <a:rPr lang="en-US" sz="1200">
                          <a:effectLst/>
                          <a:latin typeface="Times New Roman"/>
                          <a:ea typeface="Calibri"/>
                          <a:cs typeface="Arial"/>
                        </a:rPr>
                        <a:t>2</a:t>
                      </a:r>
                      <a:endParaRPr lang="en-US" sz="120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a:effectLst/>
                          <a:latin typeface="Times New Roman"/>
                          <a:ea typeface="Calibri"/>
                          <a:cs typeface="Arial"/>
                        </a:rPr>
                        <a:t>Marking</a:t>
                      </a:r>
                      <a:endParaRPr lang="en-US" sz="120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55211">
                <a:tc vMerge="1">
                  <a:txBody>
                    <a:bodyPr/>
                    <a:lstStyle/>
                    <a:p>
                      <a:endParaRPr lang="en-US"/>
                    </a:p>
                  </a:txBody>
                  <a:tcPr/>
                </a:tc>
                <a:tc>
                  <a:txBody>
                    <a:bodyPr/>
                    <a:lstStyle/>
                    <a:p>
                      <a:pPr marL="0" marR="0" algn="ctr">
                        <a:lnSpc>
                          <a:spcPct val="115000"/>
                        </a:lnSpc>
                        <a:spcBef>
                          <a:spcPts val="0"/>
                        </a:spcBef>
                        <a:spcAft>
                          <a:spcPts val="0"/>
                        </a:spcAft>
                      </a:pPr>
                      <a:r>
                        <a:rPr lang="en-US" sz="1200">
                          <a:effectLst/>
                          <a:latin typeface="Times New Roman"/>
                          <a:ea typeface="Calibri"/>
                          <a:cs typeface="Arial"/>
                        </a:rPr>
                        <a:t>3</a:t>
                      </a:r>
                      <a:endParaRPr lang="en-US" sz="120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a:effectLst/>
                          <a:latin typeface="Times New Roman"/>
                          <a:ea typeface="Calibri"/>
                          <a:cs typeface="Arial"/>
                        </a:rPr>
                        <a:t>Drilling</a:t>
                      </a:r>
                      <a:endParaRPr lang="en-US" sz="120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55211">
                <a:tc vMerge="1">
                  <a:txBody>
                    <a:bodyPr/>
                    <a:lstStyle/>
                    <a:p>
                      <a:endParaRPr lang="en-US"/>
                    </a:p>
                  </a:txBody>
                  <a:tcPr/>
                </a:tc>
                <a:tc>
                  <a:txBody>
                    <a:bodyPr/>
                    <a:lstStyle/>
                    <a:p>
                      <a:pPr marL="0" marR="0" algn="ctr">
                        <a:lnSpc>
                          <a:spcPct val="115000"/>
                        </a:lnSpc>
                        <a:spcBef>
                          <a:spcPts val="0"/>
                        </a:spcBef>
                        <a:spcAft>
                          <a:spcPts val="0"/>
                        </a:spcAft>
                      </a:pPr>
                      <a:r>
                        <a:rPr lang="en-US" sz="1200">
                          <a:effectLst/>
                          <a:latin typeface="Times New Roman"/>
                          <a:ea typeface="Calibri"/>
                          <a:cs typeface="Arial"/>
                        </a:rPr>
                        <a:t>4</a:t>
                      </a:r>
                      <a:endParaRPr lang="en-US" sz="120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a:effectLst/>
                          <a:latin typeface="Times New Roman"/>
                          <a:ea typeface="Calibri"/>
                          <a:cs typeface="Arial"/>
                        </a:rPr>
                        <a:t>Punch press small sheet</a:t>
                      </a:r>
                      <a:endParaRPr lang="en-US" sz="120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455211">
                <a:tc vMerge="1">
                  <a:txBody>
                    <a:bodyPr/>
                    <a:lstStyle/>
                    <a:p>
                      <a:endParaRPr lang="en-US"/>
                    </a:p>
                  </a:txBody>
                  <a:tcPr/>
                </a:tc>
                <a:tc>
                  <a:txBody>
                    <a:bodyPr/>
                    <a:lstStyle/>
                    <a:p>
                      <a:pPr marL="0" marR="0" algn="ctr">
                        <a:lnSpc>
                          <a:spcPct val="115000"/>
                        </a:lnSpc>
                        <a:spcBef>
                          <a:spcPts val="0"/>
                        </a:spcBef>
                        <a:spcAft>
                          <a:spcPts val="0"/>
                        </a:spcAft>
                      </a:pPr>
                      <a:r>
                        <a:rPr lang="en-US" sz="1200">
                          <a:effectLst/>
                          <a:latin typeface="Times New Roman"/>
                          <a:ea typeface="Calibri"/>
                          <a:cs typeface="Arial"/>
                        </a:rPr>
                        <a:t>5</a:t>
                      </a:r>
                      <a:endParaRPr lang="en-US" sz="120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Welding</a:t>
                      </a:r>
                      <a:endParaRPr lang="en-US" sz="1200" dirty="0">
                        <a:effectLst/>
                        <a:latin typeface="Calibri"/>
                        <a:ea typeface="Calibri"/>
                        <a:cs typeface="Arial"/>
                      </a:endParaRPr>
                    </a:p>
                  </a:txBody>
                  <a:tcPr marL="67059" marR="67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bl>
          </a:graphicData>
        </a:graphic>
      </p:graphicFrame>
    </p:spTree>
    <p:extLst>
      <p:ext uri="{BB962C8B-B14F-4D97-AF65-F5344CB8AC3E}">
        <p14:creationId xmlns:p14="http://schemas.microsoft.com/office/powerpoint/2010/main" val="3327910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839200" cy="442913"/>
          </a:xfrm>
        </p:spPr>
        <p:txBody>
          <a:bodyPr/>
          <a:lstStyle/>
          <a:p>
            <a:pPr marL="571500" indent="-571500">
              <a:buFont typeface="Wingdings" pitchFamily="2" charset="2"/>
              <a:buChar char="v"/>
            </a:pPr>
            <a:r>
              <a:rPr lang="en-US" sz="2400" dirty="0" smtClean="0">
                <a:latin typeface="+mn-lt"/>
              </a:rPr>
              <a:t>Composite Part</a:t>
            </a:r>
            <a:endParaRPr lang="en-US" sz="2400" dirty="0">
              <a:latin typeface="+mn-lt"/>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4022413899"/>
              </p:ext>
            </p:extLst>
          </p:nvPr>
        </p:nvGraphicFramePr>
        <p:xfrm>
          <a:off x="1588008" y="1203960"/>
          <a:ext cx="6108192" cy="5120640"/>
        </p:xfrm>
        <a:graphic>
          <a:graphicData uri="http://schemas.openxmlformats.org/drawingml/2006/table">
            <a:tbl>
              <a:tblPr firstRow="1" firstCol="1" bandRow="1"/>
              <a:tblGrid>
                <a:gridCol w="1920240"/>
                <a:gridCol w="2093976"/>
                <a:gridCol w="2093976"/>
              </a:tblGrid>
              <a:tr h="320040">
                <a:tc>
                  <a:txBody>
                    <a:bodyPr/>
                    <a:lstStyle/>
                    <a:p>
                      <a:pPr marL="0" marR="0" algn="ctr">
                        <a:lnSpc>
                          <a:spcPct val="115000"/>
                        </a:lnSpc>
                        <a:spcBef>
                          <a:spcPts val="0"/>
                        </a:spcBef>
                        <a:spcAft>
                          <a:spcPts val="0"/>
                        </a:spcAft>
                      </a:pPr>
                      <a:r>
                        <a:rPr lang="en-US" sz="1200" dirty="0">
                          <a:effectLst/>
                          <a:latin typeface="Times New Roman"/>
                          <a:ea typeface="Calibri"/>
                          <a:cs typeface="Arial"/>
                        </a:rPr>
                        <a:t>Composite part </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200">
                          <a:effectLst/>
                          <a:latin typeface="Times New Roman"/>
                          <a:ea typeface="Calibri"/>
                          <a:cs typeface="Arial"/>
                        </a:rPr>
                        <a:t>Operation number</a:t>
                      </a:r>
                      <a:endParaRPr lang="en-US" sz="120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Operation sequence</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20040">
                <a:tc rowSpan="8">
                  <a:txBody>
                    <a:bodyPr/>
                    <a:lstStyle/>
                    <a:p>
                      <a:pPr marL="0" marR="0" algn="ctr">
                        <a:lnSpc>
                          <a:spcPct val="115000"/>
                        </a:lnSpc>
                        <a:spcBef>
                          <a:spcPts val="0"/>
                        </a:spcBef>
                        <a:spcAft>
                          <a:spcPts val="0"/>
                        </a:spcAft>
                      </a:pPr>
                      <a:r>
                        <a:rPr lang="en-US" sz="1200" dirty="0">
                          <a:effectLst/>
                          <a:latin typeface="Times New Roman"/>
                          <a:ea typeface="Calibri"/>
                          <a:cs typeface="Arial"/>
                        </a:rPr>
                        <a:t>Part A</a:t>
                      </a:r>
                      <a:endParaRPr lang="en-US" sz="1200" dirty="0">
                        <a:effectLst/>
                        <a:latin typeface="Calibri"/>
                        <a:ea typeface="Calibri"/>
                        <a:cs typeface="Arial"/>
                      </a:endParaRPr>
                    </a:p>
                    <a:p>
                      <a:pPr marL="0" marR="0" algn="ctr">
                        <a:lnSpc>
                          <a:spcPct val="115000"/>
                        </a:lnSpc>
                        <a:spcBef>
                          <a:spcPts val="0"/>
                        </a:spcBef>
                        <a:spcAft>
                          <a:spcPts val="0"/>
                        </a:spcAft>
                      </a:pPr>
                      <a:r>
                        <a:rPr lang="ar-SA" sz="1200" dirty="0">
                          <a:effectLst/>
                          <a:latin typeface="Calibri"/>
                          <a:ea typeface="Calibri"/>
                          <a:cs typeface="Times New Roman"/>
                        </a:rPr>
                        <a:t> </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rtl="0">
                        <a:lnSpc>
                          <a:spcPct val="115000"/>
                        </a:lnSpc>
                        <a:spcBef>
                          <a:spcPts val="0"/>
                        </a:spcBef>
                        <a:spcAft>
                          <a:spcPts val="0"/>
                        </a:spcAft>
                      </a:pPr>
                      <a:r>
                        <a:rPr lang="en-US" sz="1200" dirty="0">
                          <a:effectLst/>
                          <a:latin typeface="Times New Roman"/>
                          <a:ea typeface="Calibri"/>
                          <a:cs typeface="Arial"/>
                        </a:rPr>
                        <a:t>1</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a:effectLst/>
                          <a:latin typeface="Times New Roman"/>
                          <a:ea typeface="Calibri"/>
                          <a:cs typeface="Arial"/>
                        </a:rPr>
                        <a:t>Sawing</a:t>
                      </a:r>
                      <a:endParaRPr lang="en-US" sz="120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20040">
                <a:tc vMerge="1">
                  <a:txBody>
                    <a:bodyPr/>
                    <a:lstStyle/>
                    <a:p>
                      <a:endParaRPr lang="en-US"/>
                    </a:p>
                  </a:txBody>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2</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a:effectLst/>
                          <a:latin typeface="Times New Roman"/>
                          <a:ea typeface="Calibri"/>
                          <a:cs typeface="Arial"/>
                        </a:rPr>
                        <a:t>Marking </a:t>
                      </a:r>
                      <a:endParaRPr lang="en-US" sz="120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20040">
                <a:tc vMerge="1">
                  <a:txBody>
                    <a:bodyPr/>
                    <a:lstStyle/>
                    <a:p>
                      <a:endParaRPr lang="en-US"/>
                    </a:p>
                  </a:txBody>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3</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Rollup</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20040">
                <a:tc vMerge="1">
                  <a:txBody>
                    <a:bodyPr/>
                    <a:lstStyle/>
                    <a:p>
                      <a:endParaRPr lang="en-US"/>
                    </a:p>
                  </a:txBody>
                  <a:tcPr/>
                </a:tc>
                <a:tc>
                  <a:txBody>
                    <a:bodyPr/>
                    <a:lstStyle/>
                    <a:p>
                      <a:pPr marL="0" marR="0" algn="ctr">
                        <a:lnSpc>
                          <a:spcPct val="115000"/>
                        </a:lnSpc>
                        <a:spcBef>
                          <a:spcPts val="0"/>
                        </a:spcBef>
                        <a:spcAft>
                          <a:spcPts val="0"/>
                        </a:spcAft>
                      </a:pPr>
                      <a:r>
                        <a:rPr lang="en-US" sz="1200">
                          <a:effectLst/>
                          <a:latin typeface="Times New Roman"/>
                          <a:ea typeface="Calibri"/>
                          <a:cs typeface="Arial"/>
                        </a:rPr>
                        <a:t>4</a:t>
                      </a:r>
                      <a:endParaRPr lang="en-US" sz="120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Punch press</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20040">
                <a:tc vMerge="1">
                  <a:txBody>
                    <a:bodyPr/>
                    <a:lstStyle/>
                    <a:p>
                      <a:endParaRPr lang="en-US"/>
                    </a:p>
                  </a:txBody>
                  <a:tcPr/>
                </a:tc>
                <a:tc>
                  <a:txBody>
                    <a:bodyPr/>
                    <a:lstStyle/>
                    <a:p>
                      <a:pPr marL="0" marR="0" algn="ctr">
                        <a:lnSpc>
                          <a:spcPct val="115000"/>
                        </a:lnSpc>
                        <a:spcBef>
                          <a:spcPts val="0"/>
                        </a:spcBef>
                        <a:spcAft>
                          <a:spcPts val="0"/>
                        </a:spcAft>
                      </a:pPr>
                      <a:r>
                        <a:rPr lang="en-US" sz="1200">
                          <a:effectLst/>
                          <a:latin typeface="Times New Roman"/>
                          <a:ea typeface="Calibri"/>
                          <a:cs typeface="Arial"/>
                        </a:rPr>
                        <a:t>5</a:t>
                      </a:r>
                      <a:endParaRPr lang="en-US" sz="120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Punch press for small sheet</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20040">
                <a:tc vMerge="1">
                  <a:txBody>
                    <a:bodyPr/>
                    <a:lstStyle/>
                    <a:p>
                      <a:endParaRPr lang="en-US"/>
                    </a:p>
                  </a:txBody>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6</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Drilling </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20040">
                <a:tc vMerge="1">
                  <a:txBody>
                    <a:bodyPr/>
                    <a:lstStyle/>
                    <a:p>
                      <a:endParaRPr lang="en-US"/>
                    </a:p>
                  </a:txBody>
                  <a:tcPr/>
                </a:tc>
                <a:tc>
                  <a:txBody>
                    <a:bodyPr/>
                    <a:lstStyle/>
                    <a:p>
                      <a:pPr marL="0" marR="0" algn="ctr">
                        <a:lnSpc>
                          <a:spcPct val="115000"/>
                        </a:lnSpc>
                        <a:spcBef>
                          <a:spcPts val="0"/>
                        </a:spcBef>
                        <a:spcAft>
                          <a:spcPts val="0"/>
                        </a:spcAft>
                      </a:pPr>
                      <a:r>
                        <a:rPr lang="en-US" sz="1200">
                          <a:effectLst/>
                          <a:latin typeface="Times New Roman"/>
                          <a:ea typeface="Calibri"/>
                          <a:cs typeface="Arial"/>
                        </a:rPr>
                        <a:t>7</a:t>
                      </a:r>
                      <a:endParaRPr lang="en-US" sz="120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Manual  rollup</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20040">
                <a:tc vMerge="1">
                  <a:txBody>
                    <a:bodyPr/>
                    <a:lstStyle/>
                    <a:p>
                      <a:endParaRPr lang="en-US"/>
                    </a:p>
                  </a:txBody>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8</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Welding</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20040">
                <a:tc rowSpan="7">
                  <a:txBody>
                    <a:bodyPr/>
                    <a:lstStyle/>
                    <a:p>
                      <a:pPr marL="0" marR="0" algn="ctr">
                        <a:lnSpc>
                          <a:spcPct val="115000"/>
                        </a:lnSpc>
                        <a:spcBef>
                          <a:spcPts val="0"/>
                        </a:spcBef>
                        <a:spcAft>
                          <a:spcPts val="0"/>
                        </a:spcAft>
                      </a:pPr>
                      <a:r>
                        <a:rPr lang="en-US" sz="1200">
                          <a:effectLst/>
                          <a:latin typeface="Times New Roman"/>
                          <a:ea typeface="Calibri"/>
                          <a:cs typeface="Arial"/>
                        </a:rPr>
                        <a:t>Part B</a:t>
                      </a:r>
                      <a:endParaRPr lang="en-US" sz="120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0"/>
                        </a:spcAft>
                      </a:pPr>
                      <a:r>
                        <a:rPr lang="en-US" sz="1200">
                          <a:effectLst/>
                          <a:latin typeface="Times New Roman"/>
                          <a:ea typeface="Calibri"/>
                          <a:cs typeface="Arial"/>
                        </a:rPr>
                        <a:t>1</a:t>
                      </a:r>
                      <a:endParaRPr lang="en-US" sz="120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Sawing</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20040">
                <a:tc vMerge="1">
                  <a:txBody>
                    <a:bodyPr/>
                    <a:lstStyle/>
                    <a:p>
                      <a:endParaRPr lang="en-US"/>
                    </a:p>
                  </a:txBody>
                  <a:tcPr/>
                </a:tc>
                <a:tc>
                  <a:txBody>
                    <a:bodyPr/>
                    <a:lstStyle/>
                    <a:p>
                      <a:pPr marL="0" marR="0" algn="ctr">
                        <a:lnSpc>
                          <a:spcPct val="115000"/>
                        </a:lnSpc>
                        <a:spcBef>
                          <a:spcPts val="0"/>
                        </a:spcBef>
                        <a:spcAft>
                          <a:spcPts val="0"/>
                        </a:spcAft>
                      </a:pPr>
                      <a:r>
                        <a:rPr lang="en-US" sz="1200">
                          <a:effectLst/>
                          <a:latin typeface="Times New Roman"/>
                          <a:ea typeface="Calibri"/>
                          <a:cs typeface="Arial"/>
                        </a:rPr>
                        <a:t>2</a:t>
                      </a:r>
                      <a:endParaRPr lang="en-US" sz="120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Marking</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20040">
                <a:tc vMerge="1">
                  <a:txBody>
                    <a:bodyPr/>
                    <a:lstStyle/>
                    <a:p>
                      <a:endParaRPr lang="en-US"/>
                    </a:p>
                  </a:txBody>
                  <a:tcPr/>
                </a:tc>
                <a:tc>
                  <a:txBody>
                    <a:bodyPr/>
                    <a:lstStyle/>
                    <a:p>
                      <a:pPr marL="0" marR="0" algn="ctr">
                        <a:lnSpc>
                          <a:spcPct val="115000"/>
                        </a:lnSpc>
                        <a:spcBef>
                          <a:spcPts val="0"/>
                        </a:spcBef>
                        <a:spcAft>
                          <a:spcPts val="0"/>
                        </a:spcAft>
                      </a:pPr>
                      <a:r>
                        <a:rPr lang="en-US" sz="1200">
                          <a:effectLst/>
                          <a:latin typeface="Times New Roman"/>
                          <a:ea typeface="Calibri"/>
                          <a:cs typeface="Arial"/>
                        </a:rPr>
                        <a:t>3</a:t>
                      </a:r>
                      <a:endParaRPr lang="en-US" sz="120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Drilling</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20040">
                <a:tc vMerge="1">
                  <a:txBody>
                    <a:bodyPr/>
                    <a:lstStyle/>
                    <a:p>
                      <a:endParaRPr lang="en-US"/>
                    </a:p>
                  </a:txBody>
                  <a:tcPr/>
                </a:tc>
                <a:tc>
                  <a:txBody>
                    <a:bodyPr/>
                    <a:lstStyle/>
                    <a:p>
                      <a:pPr marL="0" marR="0" algn="ctr">
                        <a:lnSpc>
                          <a:spcPct val="115000"/>
                        </a:lnSpc>
                        <a:spcBef>
                          <a:spcPts val="0"/>
                        </a:spcBef>
                        <a:spcAft>
                          <a:spcPts val="0"/>
                        </a:spcAft>
                      </a:pPr>
                      <a:r>
                        <a:rPr lang="en-US" sz="1200">
                          <a:effectLst/>
                          <a:latin typeface="Times New Roman"/>
                          <a:ea typeface="Calibri"/>
                          <a:cs typeface="Arial"/>
                        </a:rPr>
                        <a:t>4</a:t>
                      </a:r>
                      <a:endParaRPr lang="en-US" sz="120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Chamfering </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20040">
                <a:tc vMerge="1">
                  <a:txBody>
                    <a:bodyPr/>
                    <a:lstStyle/>
                    <a:p>
                      <a:endParaRPr lang="en-US"/>
                    </a:p>
                  </a:txBody>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5</a:t>
                      </a:r>
                      <a:endParaRPr lang="en-US" sz="120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Grinding</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20040">
                <a:tc vMerge="1">
                  <a:txBody>
                    <a:bodyPr/>
                    <a:lstStyle/>
                    <a:p>
                      <a:endParaRPr lang="en-US"/>
                    </a:p>
                  </a:txBody>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6</a:t>
                      </a:r>
                      <a:endParaRPr lang="en-US" sz="120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Manual bending, rollup</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20040">
                <a:tc vMerge="1">
                  <a:txBody>
                    <a:bodyPr/>
                    <a:lstStyle/>
                    <a:p>
                      <a:endParaRPr lang="en-US"/>
                    </a:p>
                  </a:txBody>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7</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gn="ctr">
                        <a:lnSpc>
                          <a:spcPct val="115000"/>
                        </a:lnSpc>
                        <a:spcBef>
                          <a:spcPts val="0"/>
                        </a:spcBef>
                        <a:spcAft>
                          <a:spcPts val="0"/>
                        </a:spcAft>
                      </a:pPr>
                      <a:r>
                        <a:rPr lang="en-US" sz="1200" dirty="0">
                          <a:effectLst/>
                          <a:latin typeface="Times New Roman"/>
                          <a:ea typeface="Calibri"/>
                          <a:cs typeface="Arial"/>
                        </a:rPr>
                        <a:t>Welding</a:t>
                      </a:r>
                      <a:endParaRPr lang="en-US" sz="1200" dirty="0">
                        <a:effectLst/>
                        <a:latin typeface="Calibri"/>
                        <a:ea typeface="Calibri"/>
                        <a:cs typeface="Arial"/>
                      </a:endParaRPr>
                    </a:p>
                  </a:txBody>
                  <a:tcPr marL="42991" marR="429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bl>
          </a:graphicData>
        </a:graphic>
      </p:graphicFrame>
    </p:spTree>
    <p:extLst>
      <p:ext uri="{BB962C8B-B14F-4D97-AF65-F5344CB8AC3E}">
        <p14:creationId xmlns:p14="http://schemas.microsoft.com/office/powerpoint/2010/main" val="17087526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839200" cy="442913"/>
          </a:xfrm>
        </p:spPr>
        <p:txBody>
          <a:bodyPr/>
          <a:lstStyle/>
          <a:p>
            <a:pPr marL="571500" indent="-571500">
              <a:buFont typeface="Wingdings" pitchFamily="2" charset="2"/>
              <a:buChar char="v"/>
            </a:pPr>
            <a:r>
              <a:rPr lang="en-US" sz="2400" dirty="0" smtClean="0">
                <a:latin typeface="+mn-lt"/>
              </a:rPr>
              <a:t>Weighted Average Demand</a:t>
            </a:r>
            <a:endParaRPr lang="en-US" sz="2400" dirty="0">
              <a:latin typeface="+mn-lt"/>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10305699"/>
              </p:ext>
            </p:extLst>
          </p:nvPr>
        </p:nvGraphicFramePr>
        <p:xfrm>
          <a:off x="914399" y="1143000"/>
          <a:ext cx="7391400" cy="5388621"/>
        </p:xfrm>
        <a:graphic>
          <a:graphicData uri="http://schemas.openxmlformats.org/drawingml/2006/table">
            <a:tbl>
              <a:tblPr/>
              <a:tblGrid>
                <a:gridCol w="882894"/>
                <a:gridCol w="882894"/>
                <a:gridCol w="852121"/>
                <a:gridCol w="852121"/>
                <a:gridCol w="837466"/>
                <a:gridCol w="731229"/>
                <a:gridCol w="751742"/>
                <a:gridCol w="864577"/>
                <a:gridCol w="736356"/>
              </a:tblGrid>
              <a:tr h="225772">
                <a:tc rowSpan="2">
                  <a:txBody>
                    <a:bodyPr/>
                    <a:lstStyle/>
                    <a:p>
                      <a:pPr marL="8890" marR="0" algn="ctr">
                        <a:lnSpc>
                          <a:spcPct val="115000"/>
                        </a:lnSpc>
                        <a:spcBef>
                          <a:spcPts val="0"/>
                        </a:spcBef>
                        <a:spcAft>
                          <a:spcPts val="1000"/>
                        </a:spcAft>
                      </a:pPr>
                      <a:r>
                        <a:rPr lang="en-US" sz="1200" dirty="0">
                          <a:effectLst/>
                          <a:latin typeface="Times New Roman"/>
                          <a:ea typeface="Calibri"/>
                          <a:cs typeface="Arial"/>
                        </a:rPr>
                        <a:t>Family A Product</a:t>
                      </a:r>
                      <a:endParaRPr lang="en-US" sz="1200" dirty="0">
                        <a:effectLst/>
                        <a:latin typeface="Calibri"/>
                        <a:ea typeface="Calibri"/>
                        <a:cs typeface="Arial"/>
                      </a:endParaRP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gridSpan="5">
                  <a:txBody>
                    <a:bodyPr/>
                    <a:lstStyle/>
                    <a:p>
                      <a:pPr marL="0" marR="0" algn="ctr">
                        <a:lnSpc>
                          <a:spcPct val="115000"/>
                        </a:lnSpc>
                        <a:spcBef>
                          <a:spcPts val="0"/>
                        </a:spcBef>
                        <a:spcAft>
                          <a:spcPts val="1000"/>
                        </a:spcAft>
                      </a:pPr>
                      <a:r>
                        <a:rPr lang="en-US" sz="1200">
                          <a:effectLst/>
                          <a:latin typeface="Times New Roman"/>
                          <a:ea typeface="Calibri"/>
                          <a:cs typeface="Arial"/>
                        </a:rPr>
                        <a:t>Demand per month</a:t>
                      </a:r>
                      <a:endParaRPr lang="en-US" sz="1200">
                        <a:effectLst/>
                        <a:latin typeface="Calibri"/>
                        <a:ea typeface="Calibri"/>
                        <a:cs typeface="Arial"/>
                      </a:endParaRP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algn="ctr">
                        <a:lnSpc>
                          <a:spcPct val="115000"/>
                        </a:lnSpc>
                        <a:spcBef>
                          <a:spcPts val="0"/>
                        </a:spcBef>
                        <a:spcAft>
                          <a:spcPts val="1000"/>
                        </a:spcAft>
                      </a:pPr>
                      <a:r>
                        <a:rPr lang="en-US" sz="1200">
                          <a:effectLst/>
                          <a:latin typeface="Times New Roman"/>
                          <a:ea typeface="Calibri"/>
                          <a:cs typeface="Arial"/>
                        </a:rPr>
                        <a:t>Average</a:t>
                      </a:r>
                      <a:endParaRPr lang="en-US" sz="1200">
                        <a:effectLst/>
                        <a:latin typeface="Calibri"/>
                        <a:ea typeface="Calibri"/>
                        <a:cs typeface="Arial"/>
                      </a:endParaRP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rowSpan="2">
                  <a:txBody>
                    <a:bodyPr/>
                    <a:lstStyle/>
                    <a:p>
                      <a:pPr marL="0" marR="0" algn="ctr">
                        <a:lnSpc>
                          <a:spcPct val="115000"/>
                        </a:lnSpc>
                        <a:spcBef>
                          <a:spcPts val="0"/>
                        </a:spcBef>
                        <a:spcAft>
                          <a:spcPts val="1000"/>
                        </a:spcAft>
                      </a:pPr>
                      <a:r>
                        <a:rPr lang="en-US" sz="1200">
                          <a:effectLst/>
                          <a:latin typeface="Times New Roman"/>
                          <a:ea typeface="Calibri"/>
                          <a:cs typeface="Arial"/>
                        </a:rPr>
                        <a:t>Weighted average</a:t>
                      </a:r>
                      <a:endParaRPr lang="en-US" sz="1200">
                        <a:effectLst/>
                        <a:latin typeface="Calibri"/>
                        <a:ea typeface="Calibri"/>
                        <a:cs typeface="Arial"/>
                      </a:endParaRP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rowSpan="2">
                  <a:txBody>
                    <a:bodyPr/>
                    <a:lstStyle/>
                    <a:p>
                      <a:pPr marL="0" marR="0" algn="ctr">
                        <a:lnSpc>
                          <a:spcPct val="115000"/>
                        </a:lnSpc>
                        <a:spcBef>
                          <a:spcPts val="0"/>
                        </a:spcBef>
                        <a:spcAft>
                          <a:spcPts val="1000"/>
                        </a:spcAft>
                      </a:pPr>
                      <a:r>
                        <a:rPr lang="en-US" sz="1200">
                          <a:effectLst/>
                          <a:latin typeface="Times New Roman"/>
                          <a:ea typeface="Calibri"/>
                          <a:cs typeface="Arial"/>
                        </a:rPr>
                        <a:t>approx</a:t>
                      </a:r>
                      <a:endParaRPr lang="en-US" sz="1200">
                        <a:effectLst/>
                        <a:latin typeface="Calibri"/>
                        <a:ea typeface="Calibri"/>
                        <a:cs typeface="Arial"/>
                      </a:endParaRP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r>
              <a:tr h="722932">
                <a:tc vMerge="1">
                  <a:txBody>
                    <a:bodyPr/>
                    <a:lstStyle/>
                    <a:p>
                      <a:endParaRPr lang="en-US"/>
                    </a:p>
                  </a:txBody>
                  <a:tcPr/>
                </a:tc>
                <a:tc>
                  <a:txBody>
                    <a:bodyPr/>
                    <a:lstStyle/>
                    <a:p>
                      <a:pPr marL="0" marR="0" algn="ctr">
                        <a:lnSpc>
                          <a:spcPct val="115000"/>
                        </a:lnSpc>
                        <a:spcBef>
                          <a:spcPts val="0"/>
                        </a:spcBef>
                        <a:spcAft>
                          <a:spcPts val="1000"/>
                        </a:spcAft>
                      </a:pPr>
                      <a:r>
                        <a:rPr lang="en-US" sz="1200" dirty="0">
                          <a:effectLst/>
                          <a:latin typeface="Times New Roman"/>
                          <a:ea typeface="Calibri"/>
                          <a:cs typeface="Arial"/>
                        </a:rPr>
                        <a:t>September</a:t>
                      </a:r>
                      <a:endParaRPr lang="en-US" sz="1200" dirty="0">
                        <a:effectLst/>
                        <a:latin typeface="Calibri"/>
                        <a:ea typeface="Calibri"/>
                        <a:cs typeface="Arial"/>
                      </a:endParaRP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1000"/>
                        </a:spcAft>
                      </a:pPr>
                      <a:r>
                        <a:rPr lang="en-US" sz="1200">
                          <a:effectLst/>
                          <a:latin typeface="Times New Roman"/>
                          <a:ea typeface="Calibri"/>
                          <a:cs typeface="Arial"/>
                        </a:rPr>
                        <a:t>October</a:t>
                      </a:r>
                      <a:endParaRPr lang="en-US" sz="1200">
                        <a:effectLst/>
                        <a:latin typeface="Calibri"/>
                        <a:ea typeface="Calibri"/>
                        <a:cs typeface="Arial"/>
                      </a:endParaRP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1000"/>
                        </a:spcAft>
                      </a:pPr>
                      <a:r>
                        <a:rPr lang="en-US" sz="1200">
                          <a:effectLst/>
                          <a:latin typeface="Times New Roman"/>
                          <a:ea typeface="Calibri"/>
                          <a:cs typeface="Arial"/>
                        </a:rPr>
                        <a:t>November</a:t>
                      </a:r>
                      <a:endParaRPr lang="en-US" sz="1200">
                        <a:effectLst/>
                        <a:latin typeface="Calibri"/>
                        <a:ea typeface="Calibri"/>
                        <a:cs typeface="Arial"/>
                      </a:endParaRP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1000"/>
                        </a:spcAft>
                      </a:pPr>
                      <a:r>
                        <a:rPr lang="en-US" sz="1200">
                          <a:effectLst/>
                          <a:latin typeface="Times New Roman"/>
                          <a:ea typeface="Calibri"/>
                          <a:cs typeface="Arial"/>
                        </a:rPr>
                        <a:t>December</a:t>
                      </a:r>
                      <a:endParaRPr lang="en-US" sz="1200">
                        <a:effectLst/>
                        <a:latin typeface="Calibri"/>
                        <a:ea typeface="Calibri"/>
                        <a:cs typeface="Arial"/>
                      </a:endParaRP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15000"/>
                        </a:lnSpc>
                        <a:spcBef>
                          <a:spcPts val="0"/>
                        </a:spcBef>
                        <a:spcAft>
                          <a:spcPts val="1000"/>
                        </a:spcAft>
                      </a:pPr>
                      <a:r>
                        <a:rPr lang="en-US" sz="1200">
                          <a:effectLst/>
                          <a:latin typeface="Times New Roman"/>
                          <a:ea typeface="Calibri"/>
                          <a:cs typeface="Arial"/>
                        </a:rPr>
                        <a:t>January</a:t>
                      </a:r>
                      <a:endParaRPr lang="en-US" sz="1200">
                        <a:effectLst/>
                        <a:latin typeface="Calibri"/>
                        <a:ea typeface="Calibri"/>
                        <a:cs typeface="Arial"/>
                      </a:endParaRP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vMerge="1">
                  <a:txBody>
                    <a:bodyPr/>
                    <a:lstStyle/>
                    <a:p>
                      <a:endParaRPr lang="en-US"/>
                    </a:p>
                  </a:txBody>
                  <a:tcPr/>
                </a:tc>
                <a:tc vMerge="1">
                  <a:txBody>
                    <a:bodyPr/>
                    <a:lstStyle/>
                    <a:p>
                      <a:endParaRPr lang="en-US"/>
                    </a:p>
                  </a:txBody>
                  <a:tcPr/>
                </a:tc>
                <a:tc vMerge="1">
                  <a:txBody>
                    <a:bodyPr/>
                    <a:lstStyle/>
                    <a:p>
                      <a:endParaRPr lang="en-US"/>
                    </a:p>
                  </a:txBody>
                  <a:tcPr/>
                </a:tc>
              </a:tr>
              <a:tr h="708816">
                <a:tc>
                  <a:txBody>
                    <a:bodyPr/>
                    <a:lstStyle/>
                    <a:p>
                      <a:pPr marL="8890" marR="0" algn="ctr">
                        <a:lnSpc>
                          <a:spcPct val="115000"/>
                        </a:lnSpc>
                        <a:spcBef>
                          <a:spcPts val="0"/>
                        </a:spcBef>
                        <a:spcAft>
                          <a:spcPts val="1000"/>
                        </a:spcAft>
                      </a:pPr>
                      <a:r>
                        <a:rPr lang="en-US" sz="1200">
                          <a:effectLst/>
                          <a:latin typeface="Calibri"/>
                          <a:ea typeface="Calibri"/>
                          <a:cs typeface="Arial"/>
                        </a:rPr>
                        <a:t>H.2 Motor</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dirty="0">
                          <a:effectLst/>
                          <a:latin typeface="Calibri"/>
                          <a:ea typeface="Calibri"/>
                          <a:cs typeface="Arial"/>
                        </a:rPr>
                        <a:t>94</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dirty="0">
                          <a:effectLst/>
                          <a:latin typeface="Calibri"/>
                          <a:ea typeface="Calibri"/>
                          <a:cs typeface="Arial"/>
                        </a:rPr>
                        <a:t>195</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139</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156</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219</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160.6</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34.18%</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34</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4428">
                <a:tc>
                  <a:txBody>
                    <a:bodyPr/>
                    <a:lstStyle/>
                    <a:p>
                      <a:pPr marL="8890" marR="0" algn="ctr">
                        <a:lnSpc>
                          <a:spcPct val="115000"/>
                        </a:lnSpc>
                        <a:spcBef>
                          <a:spcPts val="0"/>
                        </a:spcBef>
                        <a:spcAft>
                          <a:spcPts val="1000"/>
                        </a:spcAft>
                      </a:pPr>
                      <a:r>
                        <a:rPr lang="ar-SA" sz="1200">
                          <a:effectLst/>
                          <a:latin typeface="Calibri"/>
                          <a:ea typeface="Calibri"/>
                          <a:cs typeface="Arial"/>
                        </a:rPr>
                        <a:t>وساطة</a:t>
                      </a:r>
                      <a:endParaRPr lang="en-US" sz="1200">
                        <a:effectLst/>
                        <a:latin typeface="Calibri"/>
                        <a:ea typeface="Calibri"/>
                        <a:cs typeface="Arial"/>
                      </a:endParaRP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1000"/>
                        </a:spcAft>
                      </a:pPr>
                      <a:r>
                        <a:rPr lang="en-US" sz="1200">
                          <a:effectLst/>
                          <a:latin typeface="Calibri"/>
                          <a:ea typeface="Calibri"/>
                          <a:cs typeface="Arial"/>
                        </a:rPr>
                        <a:t>39</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dirty="0">
                          <a:effectLst/>
                          <a:latin typeface="Calibri"/>
                          <a:ea typeface="Calibri"/>
                          <a:cs typeface="Arial"/>
                        </a:rPr>
                        <a:t>36</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31</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36</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38</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36</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7.82%</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8</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4428">
                <a:tc>
                  <a:txBody>
                    <a:bodyPr/>
                    <a:lstStyle/>
                    <a:p>
                      <a:pPr marL="8890" marR="0" algn="ctr">
                        <a:lnSpc>
                          <a:spcPct val="115000"/>
                        </a:lnSpc>
                        <a:spcBef>
                          <a:spcPts val="0"/>
                        </a:spcBef>
                        <a:spcAft>
                          <a:spcPts val="1000"/>
                        </a:spcAft>
                      </a:pPr>
                      <a:r>
                        <a:rPr lang="ar-SA" sz="1200">
                          <a:effectLst/>
                          <a:latin typeface="Calibri"/>
                          <a:ea typeface="Calibri"/>
                          <a:cs typeface="Arial"/>
                        </a:rPr>
                        <a:t>مجين</a:t>
                      </a:r>
                      <a:endParaRPr lang="en-US" sz="1200">
                        <a:effectLst/>
                        <a:latin typeface="Calibri"/>
                        <a:ea typeface="Calibri"/>
                        <a:cs typeface="Arial"/>
                      </a:endParaRP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6</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1</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dirty="0">
                          <a:effectLst/>
                          <a:latin typeface="Calibri"/>
                          <a:ea typeface="Calibri"/>
                          <a:cs typeface="Arial"/>
                        </a:rPr>
                        <a:t>8</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7</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11</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8.6</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1.86%</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2</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7840">
                <a:tc>
                  <a:txBody>
                    <a:bodyPr/>
                    <a:lstStyle/>
                    <a:p>
                      <a:pPr marL="8890" marR="0" algn="ctr">
                        <a:lnSpc>
                          <a:spcPct val="115000"/>
                        </a:lnSpc>
                        <a:spcBef>
                          <a:spcPts val="0"/>
                        </a:spcBef>
                        <a:spcAft>
                          <a:spcPts val="1000"/>
                        </a:spcAft>
                      </a:pPr>
                      <a:r>
                        <a:rPr lang="ar-SA" sz="1200">
                          <a:effectLst/>
                          <a:latin typeface="Calibri"/>
                          <a:ea typeface="Calibri"/>
                          <a:cs typeface="Arial"/>
                        </a:rPr>
                        <a:t>نيلي</a:t>
                      </a:r>
                      <a:endParaRPr lang="en-US" sz="1200">
                        <a:effectLst/>
                        <a:latin typeface="Calibri"/>
                        <a:ea typeface="Calibri"/>
                        <a:cs typeface="Arial"/>
                      </a:endParaRP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90</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129</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90</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dirty="0">
                          <a:effectLst/>
                          <a:latin typeface="Calibri"/>
                          <a:ea typeface="Calibri"/>
                          <a:cs typeface="Arial"/>
                        </a:rPr>
                        <a:t>91</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86</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97.2</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21.12%</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21</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6457">
                <a:tc>
                  <a:txBody>
                    <a:bodyPr/>
                    <a:lstStyle/>
                    <a:p>
                      <a:pPr marL="8890" marR="0" algn="ctr">
                        <a:lnSpc>
                          <a:spcPct val="115000"/>
                        </a:lnSpc>
                        <a:spcBef>
                          <a:spcPts val="0"/>
                        </a:spcBef>
                        <a:spcAft>
                          <a:spcPts val="1000"/>
                        </a:spcAft>
                      </a:pPr>
                      <a:r>
                        <a:rPr lang="ar-SA" sz="1200">
                          <a:effectLst/>
                          <a:latin typeface="Calibri"/>
                          <a:ea typeface="Calibri"/>
                          <a:cs typeface="Arial"/>
                        </a:rPr>
                        <a:t>سلم قصير</a:t>
                      </a:r>
                      <a:endParaRPr lang="en-US" sz="1200">
                        <a:effectLst/>
                        <a:latin typeface="Calibri"/>
                        <a:ea typeface="Calibri"/>
                        <a:cs typeface="Arial"/>
                      </a:endParaRP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20</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19</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39</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dirty="0">
                          <a:effectLst/>
                          <a:latin typeface="Calibri"/>
                          <a:ea typeface="Calibri"/>
                          <a:cs typeface="Arial"/>
                        </a:rPr>
                        <a:t>18</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dirty="0">
                          <a:effectLst/>
                          <a:latin typeface="Calibri"/>
                          <a:ea typeface="Calibri"/>
                          <a:cs typeface="Arial"/>
                        </a:rPr>
                        <a:t>21</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23.4</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5.08%</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5</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7840">
                <a:tc>
                  <a:txBody>
                    <a:bodyPr/>
                    <a:lstStyle/>
                    <a:p>
                      <a:pPr marL="8890" marR="0" algn="ctr">
                        <a:lnSpc>
                          <a:spcPct val="115000"/>
                        </a:lnSpc>
                        <a:spcBef>
                          <a:spcPts val="0"/>
                        </a:spcBef>
                        <a:spcAft>
                          <a:spcPts val="1000"/>
                        </a:spcAft>
                      </a:pPr>
                      <a:r>
                        <a:rPr lang="ar-SA" sz="1200">
                          <a:effectLst/>
                          <a:latin typeface="Calibri"/>
                          <a:ea typeface="Calibri"/>
                          <a:cs typeface="Arial"/>
                        </a:rPr>
                        <a:t>طوكيو</a:t>
                      </a:r>
                      <a:endParaRPr lang="en-US" sz="1200">
                        <a:effectLst/>
                        <a:latin typeface="Calibri"/>
                        <a:ea typeface="Calibri"/>
                        <a:cs typeface="Arial"/>
                      </a:endParaRP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90</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78</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dirty="0">
                          <a:effectLst/>
                          <a:latin typeface="Calibri"/>
                          <a:ea typeface="Calibri"/>
                          <a:cs typeface="Arial"/>
                        </a:rPr>
                        <a:t>65</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76</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dirty="0">
                          <a:effectLst/>
                          <a:latin typeface="Calibri"/>
                          <a:ea typeface="Calibri"/>
                          <a:cs typeface="Arial"/>
                        </a:rPr>
                        <a:t>62</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74.2</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16.12%</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16</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4428">
                <a:tc>
                  <a:txBody>
                    <a:bodyPr/>
                    <a:lstStyle/>
                    <a:p>
                      <a:pPr marL="8890" marR="0" algn="ctr">
                        <a:lnSpc>
                          <a:spcPct val="115000"/>
                        </a:lnSpc>
                        <a:spcBef>
                          <a:spcPts val="0"/>
                        </a:spcBef>
                        <a:spcAft>
                          <a:spcPts val="1000"/>
                        </a:spcAft>
                      </a:pPr>
                      <a:r>
                        <a:rPr lang="ar-SA" sz="1200">
                          <a:effectLst/>
                          <a:latin typeface="Calibri"/>
                          <a:ea typeface="Calibri"/>
                          <a:cs typeface="Arial"/>
                        </a:rPr>
                        <a:t>طابقين</a:t>
                      </a:r>
                      <a:endParaRPr lang="en-US" sz="1200">
                        <a:effectLst/>
                        <a:latin typeface="Calibri"/>
                        <a:ea typeface="Calibri"/>
                        <a:cs typeface="Arial"/>
                      </a:endParaRP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11</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5</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9</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18</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dirty="0">
                          <a:effectLst/>
                          <a:latin typeface="Calibri"/>
                          <a:ea typeface="Calibri"/>
                          <a:cs typeface="Arial"/>
                        </a:rPr>
                        <a:t>14</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dirty="0">
                          <a:effectLst/>
                          <a:latin typeface="Calibri"/>
                          <a:ea typeface="Calibri"/>
                          <a:cs typeface="Arial"/>
                        </a:rPr>
                        <a:t>11.2</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2.43%</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3</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7840">
                <a:tc>
                  <a:txBody>
                    <a:bodyPr/>
                    <a:lstStyle/>
                    <a:p>
                      <a:pPr marL="8890" marR="0" algn="ctr">
                        <a:lnSpc>
                          <a:spcPct val="115000"/>
                        </a:lnSpc>
                        <a:spcBef>
                          <a:spcPts val="0"/>
                        </a:spcBef>
                        <a:spcAft>
                          <a:spcPts val="1000"/>
                        </a:spcAft>
                      </a:pPr>
                      <a:r>
                        <a:rPr lang="en-US" sz="1200">
                          <a:effectLst/>
                          <a:latin typeface="Calibri"/>
                          <a:ea typeface="Calibri"/>
                          <a:cs typeface="Arial"/>
                        </a:rPr>
                        <a:t>Alkal</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36</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41</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81</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42</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45</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dirty="0">
                          <a:effectLst/>
                          <a:latin typeface="Calibri"/>
                          <a:ea typeface="Calibri"/>
                          <a:cs typeface="Arial"/>
                        </a:rPr>
                        <a:t>49</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dirty="0">
                          <a:effectLst/>
                          <a:latin typeface="Calibri"/>
                          <a:ea typeface="Calibri"/>
                          <a:cs typeface="Arial"/>
                        </a:rPr>
                        <a:t>10.64%</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a:effectLst/>
                          <a:latin typeface="Calibri"/>
                          <a:ea typeface="Calibri"/>
                          <a:cs typeface="Arial"/>
                        </a:rPr>
                        <a:t>11</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7840">
                <a:tc>
                  <a:txBody>
                    <a:bodyPr/>
                    <a:lstStyle/>
                    <a:p>
                      <a:pPr marL="8890" marR="0" algn="ctr">
                        <a:lnSpc>
                          <a:spcPct val="115000"/>
                        </a:lnSpc>
                        <a:spcBef>
                          <a:spcPts val="0"/>
                        </a:spcBef>
                        <a:spcAft>
                          <a:spcPts val="1000"/>
                        </a:spcAft>
                      </a:pPr>
                      <a:r>
                        <a:rPr lang="en-US" sz="1200">
                          <a:effectLst/>
                          <a:latin typeface="Calibri"/>
                          <a:ea typeface="Calibri"/>
                          <a:cs typeface="Arial"/>
                        </a:rPr>
                        <a:t>TOTAL</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gn="ctr">
                        <a:lnSpc>
                          <a:spcPct val="115000"/>
                        </a:lnSpc>
                        <a:spcBef>
                          <a:spcPts val="0"/>
                        </a:spcBef>
                        <a:spcAft>
                          <a:spcPts val="1000"/>
                        </a:spcAft>
                      </a:pPr>
                      <a:r>
                        <a:rPr lang="en-US" sz="1200">
                          <a:effectLst/>
                          <a:latin typeface="Calibri"/>
                          <a:ea typeface="Calibri"/>
                          <a:cs typeface="Arial"/>
                        </a:rPr>
                        <a:t> </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1000"/>
                        </a:spcAft>
                      </a:pPr>
                      <a:r>
                        <a:rPr lang="en-US" sz="1200">
                          <a:effectLst/>
                          <a:latin typeface="Calibri"/>
                          <a:ea typeface="Calibri"/>
                          <a:cs typeface="Arial"/>
                        </a:rPr>
                        <a:t>460.2</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dirty="0">
                          <a:effectLst/>
                          <a:latin typeface="Calibri"/>
                          <a:ea typeface="Calibri"/>
                          <a:cs typeface="Arial"/>
                        </a:rPr>
                        <a:t>100%</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200" dirty="0">
                          <a:effectLst/>
                          <a:latin typeface="Calibri"/>
                          <a:ea typeface="Calibri"/>
                          <a:cs typeface="Arial"/>
                        </a:rPr>
                        <a:t>100</a:t>
                      </a:r>
                    </a:p>
                  </a:txBody>
                  <a:tcPr marL="45695" marR="456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941475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839200" cy="442913"/>
          </a:xfrm>
        </p:spPr>
        <p:txBody>
          <a:bodyPr/>
          <a:lstStyle/>
          <a:p>
            <a:pPr marL="571500" indent="-571500">
              <a:buFont typeface="Wingdings" pitchFamily="2" charset="2"/>
              <a:buChar char="v"/>
            </a:pPr>
            <a:r>
              <a:rPr lang="en-US" sz="2400" dirty="0" smtClean="0">
                <a:latin typeface="+mn-lt"/>
              </a:rPr>
              <a:t>From-To Chart</a:t>
            </a:r>
            <a:endParaRPr lang="en-US" sz="2400" dirty="0">
              <a:latin typeface="+mn-lt"/>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20040848"/>
              </p:ext>
            </p:extLst>
          </p:nvPr>
        </p:nvGraphicFramePr>
        <p:xfrm>
          <a:off x="990600" y="1219200"/>
          <a:ext cx="7257185" cy="4953001"/>
        </p:xfrm>
        <a:graphic>
          <a:graphicData uri="http://schemas.openxmlformats.org/drawingml/2006/table">
            <a:tbl>
              <a:tblPr firstRow="1" firstCol="1" bandRow="1"/>
              <a:tblGrid>
                <a:gridCol w="2134466"/>
                <a:gridCol w="2134466"/>
                <a:gridCol w="1628935"/>
                <a:gridCol w="1359318"/>
              </a:tblGrid>
              <a:tr h="291353">
                <a:tc gridSpan="4">
                  <a:txBody>
                    <a:bodyPr/>
                    <a:lstStyle/>
                    <a:p>
                      <a:pPr marL="0" marR="0" algn="ctr">
                        <a:lnSpc>
                          <a:spcPct val="115000"/>
                        </a:lnSpc>
                        <a:spcBef>
                          <a:spcPts val="0"/>
                        </a:spcBef>
                        <a:spcAft>
                          <a:spcPts val="0"/>
                        </a:spcAft>
                      </a:pPr>
                      <a:r>
                        <a:rPr lang="en-US" sz="1600" dirty="0">
                          <a:effectLst/>
                          <a:latin typeface="+mn-lt"/>
                          <a:ea typeface="Calibri"/>
                          <a:cs typeface="Arial"/>
                        </a:rPr>
                        <a:t>Family A</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91353">
                <a:tc>
                  <a:txBody>
                    <a:bodyPr/>
                    <a:lstStyle/>
                    <a:p>
                      <a:pPr marL="0" marR="0" algn="ctr">
                        <a:lnSpc>
                          <a:spcPct val="115000"/>
                        </a:lnSpc>
                        <a:spcBef>
                          <a:spcPts val="0"/>
                        </a:spcBef>
                        <a:spcAft>
                          <a:spcPts val="0"/>
                        </a:spcAft>
                      </a:pPr>
                      <a:r>
                        <a:rPr lang="en-US" sz="1600" dirty="0">
                          <a:effectLst/>
                          <a:latin typeface="+mn-lt"/>
                          <a:ea typeface="Calibri"/>
                          <a:cs typeface="Arial"/>
                        </a:rPr>
                        <a:t>From-To</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marR="0" algn="ctr">
                        <a:lnSpc>
                          <a:spcPct val="115000"/>
                        </a:lnSpc>
                        <a:spcBef>
                          <a:spcPts val="0"/>
                        </a:spcBef>
                        <a:spcAft>
                          <a:spcPts val="0"/>
                        </a:spcAft>
                      </a:pPr>
                      <a:r>
                        <a:rPr lang="en-US" sz="1600">
                          <a:effectLst/>
                          <a:latin typeface="+mn-lt"/>
                          <a:ea typeface="Calibri"/>
                          <a:cs typeface="Arial"/>
                        </a:rPr>
                        <a:t>Product</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marR="0" algn="ctr">
                        <a:lnSpc>
                          <a:spcPct val="115000"/>
                        </a:lnSpc>
                        <a:spcBef>
                          <a:spcPts val="0"/>
                        </a:spcBef>
                        <a:spcAft>
                          <a:spcPts val="0"/>
                        </a:spcAft>
                      </a:pPr>
                      <a:r>
                        <a:rPr lang="en-US" sz="1600">
                          <a:effectLst/>
                          <a:latin typeface="+mn-lt"/>
                          <a:ea typeface="Calibri"/>
                          <a:cs typeface="Arial"/>
                        </a:rPr>
                        <a:t>Number of parts</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marL="0" marR="0" algn="ctr">
                        <a:lnSpc>
                          <a:spcPct val="115000"/>
                        </a:lnSpc>
                        <a:spcBef>
                          <a:spcPts val="0"/>
                        </a:spcBef>
                        <a:spcAft>
                          <a:spcPts val="0"/>
                        </a:spcAft>
                      </a:pPr>
                      <a:r>
                        <a:rPr lang="en-US" sz="1600">
                          <a:effectLst/>
                          <a:latin typeface="+mn-lt"/>
                          <a:ea typeface="Calibri"/>
                          <a:cs typeface="Arial"/>
                        </a:rPr>
                        <a:t>Sum</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r>
              <a:tr h="291353">
                <a:tc rowSpan="3">
                  <a:txBody>
                    <a:bodyPr/>
                    <a:lstStyle/>
                    <a:p>
                      <a:pPr marL="0" marR="0" algn="ctr">
                        <a:lnSpc>
                          <a:spcPct val="115000"/>
                        </a:lnSpc>
                        <a:spcBef>
                          <a:spcPts val="0"/>
                        </a:spcBef>
                        <a:spcAft>
                          <a:spcPts val="0"/>
                        </a:spcAft>
                      </a:pPr>
                      <a:r>
                        <a:rPr lang="en-US" sz="1600" dirty="0">
                          <a:effectLst/>
                          <a:latin typeface="+mn-lt"/>
                          <a:ea typeface="Calibri"/>
                          <a:cs typeface="Arial"/>
                        </a:rPr>
                        <a:t>1-2</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mn-lt"/>
                          <a:ea typeface="Calibri"/>
                          <a:cs typeface="Arial"/>
                        </a:rPr>
                        <a:t>H-2motor</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mn-lt"/>
                          <a:ea typeface="Calibri"/>
                          <a:cs typeface="Arial"/>
                        </a:rPr>
                        <a:t>34</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marR="0" algn="ctr">
                        <a:lnSpc>
                          <a:spcPct val="115000"/>
                        </a:lnSpc>
                        <a:spcBef>
                          <a:spcPts val="0"/>
                        </a:spcBef>
                        <a:spcAft>
                          <a:spcPts val="0"/>
                        </a:spcAft>
                      </a:pPr>
                      <a:r>
                        <a:rPr lang="en-US" sz="1600">
                          <a:effectLst/>
                          <a:latin typeface="+mn-lt"/>
                          <a:ea typeface="Calibri"/>
                          <a:cs typeface="Arial"/>
                        </a:rPr>
                        <a:t>55</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53">
                <a:tc vMerge="1">
                  <a:txBody>
                    <a:bodyPr/>
                    <a:lstStyle/>
                    <a:p>
                      <a:endParaRPr lang="en-US"/>
                    </a:p>
                  </a:txBody>
                  <a:tcPr/>
                </a:tc>
                <a:tc>
                  <a:txBody>
                    <a:bodyPr/>
                    <a:lstStyle/>
                    <a:p>
                      <a:pPr marL="0" marR="0" algn="ctr">
                        <a:lnSpc>
                          <a:spcPct val="115000"/>
                        </a:lnSpc>
                        <a:spcBef>
                          <a:spcPts val="0"/>
                        </a:spcBef>
                        <a:spcAft>
                          <a:spcPts val="0"/>
                        </a:spcAft>
                      </a:pPr>
                      <a:r>
                        <a:rPr lang="ar-SA" sz="1600" dirty="0">
                          <a:effectLst/>
                          <a:latin typeface="+mn-lt"/>
                          <a:ea typeface="Calibri"/>
                          <a:cs typeface="Arial"/>
                        </a:rPr>
                        <a:t>سلم قصير</a:t>
                      </a:r>
                      <a:endParaRPr lang="en-US" sz="1600" dirty="0">
                        <a:effectLst/>
                        <a:latin typeface="+mn-lt"/>
                        <a:ea typeface="Calibri"/>
                        <a:cs typeface="Arial"/>
                      </a:endParaRP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600">
                          <a:effectLst/>
                          <a:latin typeface="+mn-lt"/>
                          <a:ea typeface="Calibri"/>
                          <a:cs typeface="Arial"/>
                        </a:rPr>
                        <a:t>5</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291353">
                <a:tc vMerge="1">
                  <a:txBody>
                    <a:bodyPr/>
                    <a:lstStyle/>
                    <a:p>
                      <a:endParaRPr lang="en-US"/>
                    </a:p>
                  </a:txBody>
                  <a:tcPr/>
                </a:tc>
                <a:tc>
                  <a:txBody>
                    <a:bodyPr/>
                    <a:lstStyle/>
                    <a:p>
                      <a:pPr marL="0" marR="0" algn="ctr">
                        <a:lnSpc>
                          <a:spcPct val="115000"/>
                        </a:lnSpc>
                        <a:spcBef>
                          <a:spcPts val="0"/>
                        </a:spcBef>
                        <a:spcAft>
                          <a:spcPts val="0"/>
                        </a:spcAft>
                      </a:pPr>
                      <a:r>
                        <a:rPr lang="ar-SA" sz="1600" dirty="0">
                          <a:effectLst/>
                          <a:latin typeface="+mn-lt"/>
                          <a:ea typeface="Calibri"/>
                          <a:cs typeface="Arial"/>
                        </a:rPr>
                        <a:t>طوكيو</a:t>
                      </a:r>
                      <a:endParaRPr lang="en-US" sz="1600" dirty="0">
                        <a:effectLst/>
                        <a:latin typeface="+mn-lt"/>
                        <a:ea typeface="Calibri"/>
                        <a:cs typeface="Arial"/>
                      </a:endParaRP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mn-lt"/>
                          <a:ea typeface="Calibri"/>
                          <a:cs typeface="Arial"/>
                        </a:rPr>
                        <a:t>16</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291353">
                <a:tc rowSpan="4">
                  <a:txBody>
                    <a:bodyPr/>
                    <a:lstStyle/>
                    <a:p>
                      <a:pPr marL="0" marR="0" algn="ctr">
                        <a:lnSpc>
                          <a:spcPct val="115000"/>
                        </a:lnSpc>
                        <a:spcBef>
                          <a:spcPts val="0"/>
                        </a:spcBef>
                        <a:spcAft>
                          <a:spcPts val="0"/>
                        </a:spcAft>
                      </a:pPr>
                      <a:r>
                        <a:rPr lang="en-US" sz="1600">
                          <a:effectLst/>
                          <a:latin typeface="+mn-lt"/>
                          <a:ea typeface="Calibri"/>
                          <a:cs typeface="Arial"/>
                        </a:rPr>
                        <a:t>1-3</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1600" dirty="0">
                          <a:effectLst/>
                          <a:latin typeface="+mn-lt"/>
                          <a:ea typeface="Calibri"/>
                          <a:cs typeface="Arial"/>
                        </a:rPr>
                        <a:t>مجين</a:t>
                      </a:r>
                      <a:endParaRPr lang="en-US" sz="1600" dirty="0">
                        <a:effectLst/>
                        <a:latin typeface="+mn-lt"/>
                        <a:ea typeface="Calibri"/>
                        <a:cs typeface="Arial"/>
                      </a:endParaRP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mn-lt"/>
                          <a:ea typeface="Calibri"/>
                          <a:cs typeface="Arial"/>
                        </a:rPr>
                        <a:t>2</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marL="0" marR="0" algn="ctr">
                        <a:lnSpc>
                          <a:spcPct val="115000"/>
                        </a:lnSpc>
                        <a:spcBef>
                          <a:spcPts val="0"/>
                        </a:spcBef>
                        <a:spcAft>
                          <a:spcPts val="0"/>
                        </a:spcAft>
                      </a:pPr>
                      <a:r>
                        <a:rPr lang="en-US" sz="1600">
                          <a:effectLst/>
                          <a:latin typeface="+mn-lt"/>
                          <a:ea typeface="Calibri"/>
                          <a:cs typeface="Arial"/>
                        </a:rPr>
                        <a:t>37</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53">
                <a:tc vMerge="1">
                  <a:txBody>
                    <a:bodyPr/>
                    <a:lstStyle/>
                    <a:p>
                      <a:endParaRPr lang="en-US"/>
                    </a:p>
                  </a:txBody>
                  <a:tcPr/>
                </a:tc>
                <a:tc>
                  <a:txBody>
                    <a:bodyPr/>
                    <a:lstStyle/>
                    <a:p>
                      <a:pPr marL="0" marR="0" algn="ctr">
                        <a:lnSpc>
                          <a:spcPct val="115000"/>
                        </a:lnSpc>
                        <a:spcBef>
                          <a:spcPts val="0"/>
                        </a:spcBef>
                        <a:spcAft>
                          <a:spcPts val="0"/>
                        </a:spcAft>
                      </a:pPr>
                      <a:r>
                        <a:rPr lang="ar-SA" sz="1600" dirty="0">
                          <a:effectLst/>
                          <a:latin typeface="+mn-lt"/>
                          <a:ea typeface="Calibri"/>
                          <a:cs typeface="Arial"/>
                        </a:rPr>
                        <a:t>نيلي</a:t>
                      </a:r>
                      <a:endParaRPr lang="en-US" sz="1600" dirty="0">
                        <a:effectLst/>
                        <a:latin typeface="+mn-lt"/>
                        <a:ea typeface="Calibri"/>
                        <a:cs typeface="Arial"/>
                      </a:endParaRP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mn-lt"/>
                          <a:ea typeface="Calibri"/>
                          <a:cs typeface="Arial"/>
                        </a:rPr>
                        <a:t>21</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291353">
                <a:tc vMerge="1">
                  <a:txBody>
                    <a:bodyPr/>
                    <a:lstStyle/>
                    <a:p>
                      <a:endParaRPr lang="en-US"/>
                    </a:p>
                  </a:txBody>
                  <a:tcPr/>
                </a:tc>
                <a:tc>
                  <a:txBody>
                    <a:bodyPr/>
                    <a:lstStyle/>
                    <a:p>
                      <a:pPr marL="0" marR="0" algn="ctr">
                        <a:lnSpc>
                          <a:spcPct val="115000"/>
                        </a:lnSpc>
                        <a:spcBef>
                          <a:spcPts val="0"/>
                        </a:spcBef>
                        <a:spcAft>
                          <a:spcPts val="0"/>
                        </a:spcAft>
                      </a:pPr>
                      <a:r>
                        <a:rPr lang="ar-SA" sz="1600">
                          <a:effectLst/>
                          <a:latin typeface="+mn-lt"/>
                          <a:ea typeface="Calibri"/>
                          <a:cs typeface="Arial"/>
                        </a:rPr>
                        <a:t>طابقين</a:t>
                      </a:r>
                      <a:endParaRPr lang="en-US" sz="1600">
                        <a:effectLst/>
                        <a:latin typeface="+mn-lt"/>
                        <a:ea typeface="Calibri"/>
                        <a:cs typeface="Arial"/>
                      </a:endParaRP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mn-lt"/>
                          <a:ea typeface="Calibri"/>
                          <a:cs typeface="Arial"/>
                        </a:rPr>
                        <a:t>3</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291353">
                <a:tc vMerge="1">
                  <a:txBody>
                    <a:bodyPr/>
                    <a:lstStyle/>
                    <a:p>
                      <a:endParaRPr lang="en-US"/>
                    </a:p>
                  </a:txBody>
                  <a:tcPr/>
                </a:tc>
                <a:tc>
                  <a:txBody>
                    <a:bodyPr/>
                    <a:lstStyle/>
                    <a:p>
                      <a:pPr marL="0" marR="0" algn="ctr">
                        <a:lnSpc>
                          <a:spcPct val="115000"/>
                        </a:lnSpc>
                        <a:spcBef>
                          <a:spcPts val="0"/>
                        </a:spcBef>
                        <a:spcAft>
                          <a:spcPts val="0"/>
                        </a:spcAft>
                      </a:pPr>
                      <a:r>
                        <a:rPr lang="en-US" sz="1600">
                          <a:effectLst/>
                          <a:latin typeface="+mn-lt"/>
                          <a:ea typeface="Calibri"/>
                          <a:cs typeface="Arial"/>
                        </a:rPr>
                        <a:t>Alkal</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mn-lt"/>
                          <a:ea typeface="Calibri"/>
                          <a:cs typeface="Arial"/>
                        </a:rPr>
                        <a:t>11</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291353">
                <a:tc>
                  <a:txBody>
                    <a:bodyPr/>
                    <a:lstStyle/>
                    <a:p>
                      <a:pPr marL="0" marR="0" algn="ctr">
                        <a:lnSpc>
                          <a:spcPct val="115000"/>
                        </a:lnSpc>
                        <a:spcBef>
                          <a:spcPts val="0"/>
                        </a:spcBef>
                        <a:spcAft>
                          <a:spcPts val="0"/>
                        </a:spcAft>
                      </a:pPr>
                      <a:r>
                        <a:rPr lang="en-US" sz="1600">
                          <a:effectLst/>
                          <a:latin typeface="+mn-lt"/>
                          <a:ea typeface="Calibri"/>
                          <a:cs typeface="Arial"/>
                        </a:rPr>
                        <a:t>1-4</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1600">
                          <a:effectLst/>
                          <a:latin typeface="+mn-lt"/>
                          <a:ea typeface="Calibri"/>
                          <a:cs typeface="Arial"/>
                        </a:rPr>
                        <a:t>وساطة</a:t>
                      </a:r>
                      <a:endParaRPr lang="en-US" sz="1600">
                        <a:effectLst/>
                        <a:latin typeface="+mn-lt"/>
                        <a:ea typeface="Calibri"/>
                        <a:cs typeface="Arial"/>
                      </a:endParaRP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600" dirty="0">
                          <a:effectLst/>
                          <a:latin typeface="+mn-lt"/>
                          <a:ea typeface="Calibri"/>
                          <a:cs typeface="Arial"/>
                        </a:rPr>
                        <a:t>8</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mn-lt"/>
                          <a:ea typeface="Calibri"/>
                          <a:cs typeface="Arial"/>
                        </a:rPr>
                        <a:t>8</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53">
                <a:tc>
                  <a:txBody>
                    <a:bodyPr/>
                    <a:lstStyle/>
                    <a:p>
                      <a:pPr marL="0" marR="0" algn="ctr">
                        <a:lnSpc>
                          <a:spcPct val="115000"/>
                        </a:lnSpc>
                        <a:spcBef>
                          <a:spcPts val="0"/>
                        </a:spcBef>
                        <a:spcAft>
                          <a:spcPts val="0"/>
                        </a:spcAft>
                      </a:pPr>
                      <a:r>
                        <a:rPr lang="en-US" sz="1600">
                          <a:effectLst/>
                          <a:latin typeface="+mn-lt"/>
                          <a:ea typeface="Calibri"/>
                          <a:cs typeface="Arial"/>
                        </a:rPr>
                        <a:t>2-4</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1600">
                          <a:effectLst/>
                          <a:latin typeface="+mn-lt"/>
                          <a:ea typeface="Calibri"/>
                          <a:cs typeface="Arial"/>
                        </a:rPr>
                        <a:t>سلم قصير</a:t>
                      </a:r>
                      <a:endParaRPr lang="en-US" sz="1600">
                        <a:effectLst/>
                        <a:latin typeface="+mn-lt"/>
                        <a:ea typeface="Calibri"/>
                        <a:cs typeface="Arial"/>
                      </a:endParaRP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mn-lt"/>
                          <a:ea typeface="Calibri"/>
                          <a:cs typeface="Arial"/>
                        </a:rPr>
                        <a:t>5</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mn-lt"/>
                          <a:ea typeface="Calibri"/>
                          <a:cs typeface="Arial"/>
                        </a:rPr>
                        <a:t>5</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53">
                <a:tc rowSpan="2">
                  <a:txBody>
                    <a:bodyPr/>
                    <a:lstStyle/>
                    <a:p>
                      <a:pPr marL="0" marR="0" algn="ctr">
                        <a:lnSpc>
                          <a:spcPct val="115000"/>
                        </a:lnSpc>
                        <a:spcBef>
                          <a:spcPts val="0"/>
                        </a:spcBef>
                        <a:spcAft>
                          <a:spcPts val="0"/>
                        </a:spcAft>
                      </a:pPr>
                      <a:r>
                        <a:rPr lang="en-US" sz="1600">
                          <a:effectLst/>
                          <a:latin typeface="+mn-lt"/>
                          <a:ea typeface="Calibri"/>
                          <a:cs typeface="Arial"/>
                        </a:rPr>
                        <a:t>2-6</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1600">
                          <a:effectLst/>
                          <a:latin typeface="+mn-lt"/>
                          <a:ea typeface="Calibri"/>
                          <a:cs typeface="Arial"/>
                        </a:rPr>
                        <a:t>طوكيو</a:t>
                      </a:r>
                      <a:endParaRPr lang="en-US" sz="1600">
                        <a:effectLst/>
                        <a:latin typeface="+mn-lt"/>
                        <a:ea typeface="Calibri"/>
                        <a:cs typeface="Arial"/>
                      </a:endParaRP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mn-lt"/>
                          <a:ea typeface="Calibri"/>
                          <a:cs typeface="Arial"/>
                        </a:rPr>
                        <a:t>34</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600" dirty="0">
                          <a:effectLst/>
                          <a:latin typeface="+mn-lt"/>
                          <a:ea typeface="Calibri"/>
                          <a:cs typeface="Arial"/>
                        </a:rPr>
                        <a:t>50</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53">
                <a:tc vMerge="1">
                  <a:txBody>
                    <a:bodyPr/>
                    <a:lstStyle/>
                    <a:p>
                      <a:endParaRPr lang="en-US"/>
                    </a:p>
                  </a:txBody>
                  <a:tcPr/>
                </a:tc>
                <a:tc>
                  <a:txBody>
                    <a:bodyPr/>
                    <a:lstStyle/>
                    <a:p>
                      <a:pPr marL="0" marR="0" algn="ctr">
                        <a:lnSpc>
                          <a:spcPct val="115000"/>
                        </a:lnSpc>
                        <a:spcBef>
                          <a:spcPts val="0"/>
                        </a:spcBef>
                        <a:spcAft>
                          <a:spcPts val="0"/>
                        </a:spcAft>
                      </a:pPr>
                      <a:r>
                        <a:rPr lang="en-US" sz="1600">
                          <a:effectLst/>
                          <a:latin typeface="+mn-lt"/>
                          <a:ea typeface="Calibri"/>
                          <a:cs typeface="Arial"/>
                        </a:rPr>
                        <a:t>H-2motor</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mn-lt"/>
                          <a:ea typeface="Calibri"/>
                          <a:cs typeface="Arial"/>
                        </a:rPr>
                        <a:t>16</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291353">
                <a:tc rowSpan="3">
                  <a:txBody>
                    <a:bodyPr/>
                    <a:lstStyle/>
                    <a:p>
                      <a:pPr marL="0" marR="0" algn="ctr">
                        <a:lnSpc>
                          <a:spcPct val="115000"/>
                        </a:lnSpc>
                        <a:spcBef>
                          <a:spcPts val="0"/>
                        </a:spcBef>
                        <a:spcAft>
                          <a:spcPts val="0"/>
                        </a:spcAft>
                      </a:pPr>
                      <a:r>
                        <a:rPr lang="en-US" sz="1600">
                          <a:effectLst/>
                          <a:latin typeface="+mn-lt"/>
                          <a:ea typeface="Calibri"/>
                          <a:cs typeface="Arial"/>
                        </a:rPr>
                        <a:t>3-4</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1600">
                          <a:effectLst/>
                          <a:latin typeface="+mn-lt"/>
                          <a:ea typeface="Calibri"/>
                          <a:cs typeface="Arial"/>
                        </a:rPr>
                        <a:t>طابقين</a:t>
                      </a:r>
                      <a:endParaRPr lang="en-US" sz="1600">
                        <a:effectLst/>
                        <a:latin typeface="+mn-lt"/>
                        <a:ea typeface="Calibri"/>
                        <a:cs typeface="Arial"/>
                      </a:endParaRP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600">
                          <a:effectLst/>
                          <a:latin typeface="+mn-lt"/>
                          <a:ea typeface="Calibri"/>
                          <a:cs typeface="Arial"/>
                        </a:rPr>
                        <a:t>11</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marR="0" algn="ctr">
                        <a:lnSpc>
                          <a:spcPct val="115000"/>
                        </a:lnSpc>
                        <a:spcBef>
                          <a:spcPts val="0"/>
                        </a:spcBef>
                        <a:spcAft>
                          <a:spcPts val="0"/>
                        </a:spcAft>
                      </a:pPr>
                      <a:r>
                        <a:rPr lang="en-US" sz="1600" dirty="0">
                          <a:effectLst/>
                          <a:latin typeface="+mn-lt"/>
                          <a:ea typeface="Calibri"/>
                          <a:cs typeface="Arial"/>
                        </a:rPr>
                        <a:t>35</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53">
                <a:tc vMerge="1">
                  <a:txBody>
                    <a:bodyPr/>
                    <a:lstStyle/>
                    <a:p>
                      <a:endParaRPr lang="en-US"/>
                    </a:p>
                  </a:txBody>
                  <a:tcPr/>
                </a:tc>
                <a:tc>
                  <a:txBody>
                    <a:bodyPr/>
                    <a:lstStyle/>
                    <a:p>
                      <a:pPr marL="0" marR="0" algn="ctr">
                        <a:lnSpc>
                          <a:spcPct val="115000"/>
                        </a:lnSpc>
                        <a:spcBef>
                          <a:spcPts val="0"/>
                        </a:spcBef>
                        <a:spcAft>
                          <a:spcPts val="0"/>
                        </a:spcAft>
                      </a:pPr>
                      <a:r>
                        <a:rPr lang="ar-SA" sz="1600">
                          <a:effectLst/>
                          <a:latin typeface="+mn-lt"/>
                          <a:ea typeface="Calibri"/>
                          <a:cs typeface="Arial"/>
                        </a:rPr>
                        <a:t>نيلي</a:t>
                      </a:r>
                      <a:endParaRPr lang="en-US" sz="1600">
                        <a:effectLst/>
                        <a:latin typeface="+mn-lt"/>
                        <a:ea typeface="Calibri"/>
                        <a:cs typeface="Arial"/>
                      </a:endParaRP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mn-lt"/>
                          <a:ea typeface="Calibri"/>
                          <a:cs typeface="Arial"/>
                        </a:rPr>
                        <a:t>21</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291353">
                <a:tc vMerge="1">
                  <a:txBody>
                    <a:bodyPr/>
                    <a:lstStyle/>
                    <a:p>
                      <a:endParaRPr lang="en-US"/>
                    </a:p>
                  </a:txBody>
                  <a:tcPr/>
                </a:tc>
                <a:tc>
                  <a:txBody>
                    <a:bodyPr/>
                    <a:lstStyle/>
                    <a:p>
                      <a:pPr marL="0" marR="0" algn="ctr">
                        <a:lnSpc>
                          <a:spcPct val="115000"/>
                        </a:lnSpc>
                        <a:spcBef>
                          <a:spcPts val="0"/>
                        </a:spcBef>
                        <a:spcAft>
                          <a:spcPts val="0"/>
                        </a:spcAft>
                      </a:pPr>
                      <a:r>
                        <a:rPr lang="en-US" sz="1600">
                          <a:effectLst/>
                          <a:latin typeface="+mn-lt"/>
                          <a:ea typeface="Calibri"/>
                          <a:cs typeface="Arial"/>
                        </a:rPr>
                        <a:t>Alkal</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mn-lt"/>
                          <a:ea typeface="Calibri"/>
                          <a:cs typeface="Arial"/>
                        </a:rPr>
                        <a:t>3</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291353">
                <a:tc>
                  <a:txBody>
                    <a:bodyPr/>
                    <a:lstStyle/>
                    <a:p>
                      <a:pPr marL="0" marR="0" algn="ctr">
                        <a:lnSpc>
                          <a:spcPct val="115000"/>
                        </a:lnSpc>
                        <a:spcBef>
                          <a:spcPts val="0"/>
                        </a:spcBef>
                        <a:spcAft>
                          <a:spcPts val="0"/>
                        </a:spcAft>
                      </a:pPr>
                      <a:r>
                        <a:rPr lang="en-US" sz="1600">
                          <a:effectLst/>
                          <a:latin typeface="+mn-lt"/>
                          <a:ea typeface="Calibri"/>
                          <a:cs typeface="Arial"/>
                        </a:rPr>
                        <a:t>3-6</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1600">
                          <a:effectLst/>
                          <a:latin typeface="+mn-lt"/>
                          <a:ea typeface="Calibri"/>
                          <a:cs typeface="Arial"/>
                        </a:rPr>
                        <a:t>مجين</a:t>
                      </a:r>
                      <a:endParaRPr lang="en-US" sz="1600">
                        <a:effectLst/>
                        <a:latin typeface="+mn-lt"/>
                        <a:ea typeface="Calibri"/>
                        <a:cs typeface="Arial"/>
                      </a:endParaRP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600">
                          <a:effectLst/>
                          <a:latin typeface="+mn-lt"/>
                          <a:ea typeface="Calibri"/>
                          <a:cs typeface="Arial"/>
                        </a:rPr>
                        <a:t>2</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mn-lt"/>
                          <a:ea typeface="Calibri"/>
                          <a:cs typeface="Arial"/>
                        </a:rPr>
                        <a:t>2</a:t>
                      </a:r>
                    </a:p>
                  </a:txBody>
                  <a:tcPr marL="66696" marR="66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120540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839200" cy="442913"/>
          </a:xfrm>
        </p:spPr>
        <p:txBody>
          <a:bodyPr/>
          <a:lstStyle/>
          <a:p>
            <a:pPr marL="571500" indent="-571500">
              <a:buFont typeface="Wingdings" pitchFamily="2" charset="2"/>
              <a:buChar char="v"/>
            </a:pPr>
            <a:r>
              <a:rPr lang="en-US" sz="2400" dirty="0" smtClean="0">
                <a:latin typeface="+mn-lt"/>
              </a:rPr>
              <a:t>From-To Chart</a:t>
            </a:r>
            <a:endParaRPr lang="en-US" sz="2400" dirty="0">
              <a:latin typeface="+mn-lt"/>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70010752"/>
              </p:ext>
            </p:extLst>
          </p:nvPr>
        </p:nvGraphicFramePr>
        <p:xfrm>
          <a:off x="685800" y="1219200"/>
          <a:ext cx="7848602" cy="4648202"/>
        </p:xfrm>
        <a:graphic>
          <a:graphicData uri="http://schemas.openxmlformats.org/drawingml/2006/table">
            <a:tbl>
              <a:tblPr/>
              <a:tblGrid>
                <a:gridCol w="1075713"/>
                <a:gridCol w="629055"/>
                <a:gridCol w="629055"/>
                <a:gridCol w="628337"/>
                <a:gridCol w="628337"/>
                <a:gridCol w="628337"/>
                <a:gridCol w="628337"/>
                <a:gridCol w="628337"/>
                <a:gridCol w="628337"/>
                <a:gridCol w="670706"/>
                <a:gridCol w="1074051"/>
              </a:tblGrid>
              <a:tr h="1488707">
                <a:tc>
                  <a:txBody>
                    <a:bodyPr/>
                    <a:lstStyle/>
                    <a:p>
                      <a:pPr marL="0" marR="0" algn="ctr">
                        <a:lnSpc>
                          <a:spcPct val="115000"/>
                        </a:lnSpc>
                        <a:spcBef>
                          <a:spcPts val="0"/>
                        </a:spcBef>
                        <a:spcAft>
                          <a:spcPts val="1000"/>
                        </a:spcAft>
                      </a:pPr>
                      <a:r>
                        <a:rPr lang="en-US" sz="1400" dirty="0" smtClean="0">
                          <a:effectLst/>
                          <a:latin typeface="Times New Roman"/>
                          <a:ea typeface="Calibri"/>
                          <a:cs typeface="Arial"/>
                        </a:rPr>
                        <a:t>       To</a:t>
                      </a:r>
                      <a:endParaRPr lang="en-US" sz="1400" dirty="0">
                        <a:effectLst/>
                        <a:latin typeface="Calibri"/>
                        <a:ea typeface="Calibri"/>
                        <a:cs typeface="Arial"/>
                      </a:endParaRPr>
                    </a:p>
                    <a:p>
                      <a:pPr marL="0" marR="0" algn="ctr">
                        <a:lnSpc>
                          <a:spcPct val="115000"/>
                        </a:lnSpc>
                        <a:spcBef>
                          <a:spcPts val="0"/>
                        </a:spcBef>
                        <a:spcAft>
                          <a:spcPts val="1000"/>
                        </a:spcAft>
                      </a:pPr>
                      <a:r>
                        <a:rPr lang="en-US" sz="1400" dirty="0">
                          <a:effectLst/>
                          <a:latin typeface="Times New Roman"/>
                          <a:ea typeface="Calibri"/>
                          <a:cs typeface="Arial"/>
                        </a:rPr>
                        <a:t> </a:t>
                      </a:r>
                      <a:endParaRPr lang="en-US" sz="1400" dirty="0">
                        <a:effectLst/>
                        <a:latin typeface="Calibri"/>
                        <a:ea typeface="Calibri"/>
                        <a:cs typeface="Arial"/>
                      </a:endParaRPr>
                    </a:p>
                    <a:p>
                      <a:pPr marL="0" marR="0" algn="ctr">
                        <a:lnSpc>
                          <a:spcPct val="115000"/>
                        </a:lnSpc>
                        <a:spcBef>
                          <a:spcPts val="0"/>
                        </a:spcBef>
                        <a:spcAft>
                          <a:spcPts val="1000"/>
                        </a:spcAft>
                      </a:pPr>
                      <a:r>
                        <a:rPr lang="en-US" sz="1400" dirty="0">
                          <a:effectLst/>
                          <a:latin typeface="Times New Roman"/>
                          <a:ea typeface="Calibri"/>
                          <a:cs typeface="Arial"/>
                        </a:rPr>
                        <a:t>From</a:t>
                      </a:r>
                      <a:endParaRPr lang="en-US" sz="1400" dirty="0">
                        <a:effectLst/>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solidFill>
                      <a:srgbClr val="C6D9F1"/>
                    </a:solidFill>
                  </a:tcPr>
                </a:tc>
                <a:tc>
                  <a:txBody>
                    <a:bodyPr/>
                    <a:lstStyle/>
                    <a:p>
                      <a:pPr marL="0" marR="0" algn="ctr">
                        <a:lnSpc>
                          <a:spcPct val="115000"/>
                        </a:lnSpc>
                        <a:spcBef>
                          <a:spcPts val="0"/>
                        </a:spcBef>
                        <a:spcAft>
                          <a:spcPts val="1000"/>
                        </a:spcAft>
                      </a:pPr>
                      <a:r>
                        <a:rPr lang="en-US" sz="1400" dirty="0">
                          <a:effectLst/>
                          <a:latin typeface="Times New Roman"/>
                          <a:ea typeface="Calibri"/>
                          <a:cs typeface="Arial"/>
                        </a:rPr>
                        <a:t>1</a:t>
                      </a:r>
                      <a:endParaRPr lang="en-US" sz="14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15000"/>
                        </a:lnSpc>
                        <a:spcBef>
                          <a:spcPts val="0"/>
                        </a:spcBef>
                        <a:spcAft>
                          <a:spcPts val="1000"/>
                        </a:spcAft>
                      </a:pPr>
                      <a:r>
                        <a:rPr lang="en-US" sz="1400">
                          <a:effectLst/>
                          <a:latin typeface="Times New Roman"/>
                          <a:ea typeface="Calibri"/>
                          <a:cs typeface="Arial"/>
                        </a:rPr>
                        <a:t>2</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15000"/>
                        </a:lnSpc>
                        <a:spcBef>
                          <a:spcPts val="0"/>
                        </a:spcBef>
                        <a:spcAft>
                          <a:spcPts val="1000"/>
                        </a:spcAft>
                      </a:pPr>
                      <a:r>
                        <a:rPr lang="en-US" sz="1400">
                          <a:effectLst/>
                          <a:latin typeface="Times New Roman"/>
                          <a:ea typeface="Calibri"/>
                          <a:cs typeface="Arial"/>
                        </a:rPr>
                        <a:t>3</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15000"/>
                        </a:lnSpc>
                        <a:spcBef>
                          <a:spcPts val="0"/>
                        </a:spcBef>
                        <a:spcAft>
                          <a:spcPts val="1000"/>
                        </a:spcAft>
                      </a:pPr>
                      <a:r>
                        <a:rPr lang="en-US" sz="1400" dirty="0">
                          <a:effectLst/>
                          <a:latin typeface="Times New Roman"/>
                          <a:ea typeface="Calibri"/>
                          <a:cs typeface="Arial"/>
                        </a:rPr>
                        <a:t>4</a:t>
                      </a:r>
                      <a:endParaRPr lang="en-US" sz="14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15000"/>
                        </a:lnSpc>
                        <a:spcBef>
                          <a:spcPts val="0"/>
                        </a:spcBef>
                        <a:spcAft>
                          <a:spcPts val="1000"/>
                        </a:spcAft>
                      </a:pPr>
                      <a:r>
                        <a:rPr lang="en-US" sz="1400">
                          <a:effectLst/>
                          <a:latin typeface="Times New Roman"/>
                          <a:ea typeface="Calibri"/>
                          <a:cs typeface="Arial"/>
                        </a:rPr>
                        <a:t>5</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15000"/>
                        </a:lnSpc>
                        <a:spcBef>
                          <a:spcPts val="0"/>
                        </a:spcBef>
                        <a:spcAft>
                          <a:spcPts val="1000"/>
                        </a:spcAft>
                      </a:pPr>
                      <a:r>
                        <a:rPr lang="en-US" sz="1400">
                          <a:effectLst/>
                          <a:latin typeface="Times New Roman"/>
                          <a:ea typeface="Calibri"/>
                          <a:cs typeface="Arial"/>
                        </a:rPr>
                        <a:t>6</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15000"/>
                        </a:lnSpc>
                        <a:spcBef>
                          <a:spcPts val="0"/>
                        </a:spcBef>
                        <a:spcAft>
                          <a:spcPts val="1000"/>
                        </a:spcAft>
                      </a:pPr>
                      <a:r>
                        <a:rPr lang="en-US" sz="1400">
                          <a:effectLst/>
                          <a:latin typeface="Times New Roman"/>
                          <a:ea typeface="Calibri"/>
                          <a:cs typeface="Arial"/>
                        </a:rPr>
                        <a:t>7</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15000"/>
                        </a:lnSpc>
                        <a:spcBef>
                          <a:spcPts val="0"/>
                        </a:spcBef>
                        <a:spcAft>
                          <a:spcPts val="1000"/>
                        </a:spcAft>
                      </a:pPr>
                      <a:r>
                        <a:rPr lang="en-US" sz="1400">
                          <a:effectLst/>
                          <a:latin typeface="Times New Roman"/>
                          <a:ea typeface="Calibri"/>
                          <a:cs typeface="Arial"/>
                        </a:rPr>
                        <a:t>8</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15000"/>
                        </a:lnSpc>
                        <a:spcBef>
                          <a:spcPts val="0"/>
                        </a:spcBef>
                        <a:spcAft>
                          <a:spcPts val="1000"/>
                        </a:spcAft>
                      </a:pPr>
                      <a:r>
                        <a:rPr lang="en-US" sz="1400" dirty="0">
                          <a:effectLst/>
                          <a:latin typeface="Times New Roman"/>
                          <a:ea typeface="Calibri"/>
                          <a:cs typeface="Arial"/>
                        </a:rPr>
                        <a:t>Total</a:t>
                      </a:r>
                      <a:endParaRPr lang="en-US" sz="14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15000"/>
                        </a:lnSpc>
                        <a:spcBef>
                          <a:spcPts val="0"/>
                        </a:spcBef>
                        <a:spcAft>
                          <a:spcPts val="1000"/>
                        </a:spcAft>
                      </a:pPr>
                      <a:r>
                        <a:rPr lang="en-US" sz="1400" dirty="0" smtClean="0">
                          <a:effectLst/>
                          <a:latin typeface="Times New Roman"/>
                          <a:ea typeface="Calibri"/>
                          <a:cs typeface="Arial"/>
                        </a:rPr>
                        <a:t>From–to </a:t>
                      </a:r>
                      <a:r>
                        <a:rPr lang="en-US" sz="1400" dirty="0">
                          <a:effectLst/>
                          <a:latin typeface="Times New Roman"/>
                          <a:ea typeface="Calibri"/>
                          <a:cs typeface="Arial"/>
                        </a:rPr>
                        <a:t>ratio </a:t>
                      </a:r>
                      <a:endParaRPr lang="en-US" sz="14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r>
              <a:tr h="351055">
                <a:tc>
                  <a:txBody>
                    <a:bodyPr/>
                    <a:lstStyle/>
                    <a:p>
                      <a:pPr marL="0" marR="0" algn="ctr">
                        <a:lnSpc>
                          <a:spcPct val="115000"/>
                        </a:lnSpc>
                        <a:spcBef>
                          <a:spcPts val="0"/>
                        </a:spcBef>
                        <a:spcAft>
                          <a:spcPts val="1000"/>
                        </a:spcAft>
                      </a:pPr>
                      <a:r>
                        <a:rPr lang="en-US" sz="1400">
                          <a:effectLst/>
                          <a:latin typeface="Times New Roman"/>
                          <a:ea typeface="Calibri"/>
                          <a:cs typeface="Arial"/>
                        </a:rPr>
                        <a:t>1</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594"/>
                    </a:solidFill>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55</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37</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8</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100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055">
                <a:tc>
                  <a:txBody>
                    <a:bodyPr/>
                    <a:lstStyle/>
                    <a:p>
                      <a:pPr marL="0" marR="0" algn="ctr">
                        <a:lnSpc>
                          <a:spcPct val="115000"/>
                        </a:lnSpc>
                        <a:spcBef>
                          <a:spcPts val="0"/>
                        </a:spcBef>
                        <a:spcAft>
                          <a:spcPts val="1000"/>
                        </a:spcAft>
                      </a:pPr>
                      <a:r>
                        <a:rPr lang="en-US" sz="1400">
                          <a:effectLst/>
                          <a:latin typeface="Times New Roman"/>
                          <a:ea typeface="Calibri"/>
                          <a:cs typeface="Arial"/>
                        </a:rPr>
                        <a:t>2</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594"/>
                    </a:solidFill>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5</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50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55</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1</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055">
                <a:tc>
                  <a:txBody>
                    <a:bodyPr/>
                    <a:lstStyle/>
                    <a:p>
                      <a:pPr marL="0" marR="0" algn="ctr">
                        <a:lnSpc>
                          <a:spcPct val="115000"/>
                        </a:lnSpc>
                        <a:spcBef>
                          <a:spcPts val="0"/>
                        </a:spcBef>
                        <a:spcAft>
                          <a:spcPts val="1000"/>
                        </a:spcAft>
                      </a:pPr>
                      <a:r>
                        <a:rPr lang="en-US" sz="1400">
                          <a:effectLst/>
                          <a:latin typeface="Times New Roman"/>
                          <a:ea typeface="Calibri"/>
                          <a:cs typeface="Arial"/>
                        </a:rPr>
                        <a:t>3</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594"/>
                    </a:solidFill>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35</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2</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16</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53</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1</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055">
                <a:tc>
                  <a:txBody>
                    <a:bodyPr/>
                    <a:lstStyle/>
                    <a:p>
                      <a:pPr marL="0" marR="0" algn="ctr">
                        <a:lnSpc>
                          <a:spcPct val="115000"/>
                        </a:lnSpc>
                        <a:spcBef>
                          <a:spcPts val="0"/>
                        </a:spcBef>
                        <a:spcAft>
                          <a:spcPts val="1000"/>
                        </a:spcAft>
                      </a:pPr>
                      <a:r>
                        <a:rPr lang="en-US" sz="1400">
                          <a:effectLst/>
                          <a:latin typeface="Times New Roman"/>
                          <a:ea typeface="Calibri"/>
                          <a:cs typeface="Arial"/>
                        </a:rPr>
                        <a:t>4</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594"/>
                    </a:solidFill>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19</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8</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21</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48</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1</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055">
                <a:tc>
                  <a:txBody>
                    <a:bodyPr/>
                    <a:lstStyle/>
                    <a:p>
                      <a:pPr marL="0" marR="0" algn="ctr">
                        <a:lnSpc>
                          <a:spcPct val="115000"/>
                        </a:lnSpc>
                        <a:spcBef>
                          <a:spcPts val="0"/>
                        </a:spcBef>
                        <a:spcAft>
                          <a:spcPts val="1000"/>
                        </a:spcAft>
                      </a:pPr>
                      <a:r>
                        <a:rPr lang="en-US" sz="1400">
                          <a:effectLst/>
                          <a:latin typeface="Times New Roman"/>
                          <a:ea typeface="Calibri"/>
                          <a:cs typeface="Arial"/>
                        </a:rPr>
                        <a:t>5</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594"/>
                    </a:solidFill>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11</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dirty="0">
                          <a:effectLst/>
                          <a:latin typeface="Times New Roman"/>
                          <a:ea typeface="Calibri"/>
                          <a:cs typeface="Arial"/>
                        </a:rPr>
                        <a:t>42</a:t>
                      </a:r>
                      <a:endParaRPr lang="en-US" sz="14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53</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1</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055">
                <a:tc>
                  <a:txBody>
                    <a:bodyPr/>
                    <a:lstStyle/>
                    <a:p>
                      <a:pPr marL="0" marR="0" algn="ctr">
                        <a:lnSpc>
                          <a:spcPct val="115000"/>
                        </a:lnSpc>
                        <a:spcBef>
                          <a:spcPts val="0"/>
                        </a:spcBef>
                        <a:spcAft>
                          <a:spcPts val="1000"/>
                        </a:spcAft>
                      </a:pPr>
                      <a:r>
                        <a:rPr lang="en-US" sz="1400">
                          <a:effectLst/>
                          <a:latin typeface="Times New Roman"/>
                          <a:ea typeface="Calibri"/>
                          <a:cs typeface="Arial"/>
                        </a:rPr>
                        <a:t>6</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594"/>
                    </a:solidFill>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16</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34</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10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60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1</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055">
                <a:tc>
                  <a:txBody>
                    <a:bodyPr/>
                    <a:lstStyle/>
                    <a:p>
                      <a:pPr marL="0" marR="0" algn="ctr">
                        <a:lnSpc>
                          <a:spcPct val="115000"/>
                        </a:lnSpc>
                        <a:spcBef>
                          <a:spcPts val="0"/>
                        </a:spcBef>
                        <a:spcAft>
                          <a:spcPts val="1000"/>
                        </a:spcAft>
                      </a:pPr>
                      <a:r>
                        <a:rPr lang="en-US" sz="1400">
                          <a:effectLst/>
                          <a:latin typeface="Times New Roman"/>
                          <a:ea typeface="Calibri"/>
                          <a:cs typeface="Arial"/>
                        </a:rPr>
                        <a:t>7</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594"/>
                    </a:solidFill>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11</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11</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1</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055">
                <a:tc>
                  <a:txBody>
                    <a:bodyPr/>
                    <a:lstStyle/>
                    <a:p>
                      <a:pPr marL="0" marR="0" algn="ctr">
                        <a:lnSpc>
                          <a:spcPct val="115000"/>
                        </a:lnSpc>
                        <a:spcBef>
                          <a:spcPts val="0"/>
                        </a:spcBef>
                        <a:spcAft>
                          <a:spcPts val="1000"/>
                        </a:spcAft>
                      </a:pPr>
                      <a:r>
                        <a:rPr lang="en-US" sz="1400">
                          <a:effectLst/>
                          <a:latin typeface="Times New Roman"/>
                          <a:ea typeface="Calibri"/>
                          <a:cs typeface="Arial"/>
                        </a:rPr>
                        <a:t>8</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594"/>
                    </a:solidFill>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055">
                <a:tc>
                  <a:txBody>
                    <a:bodyPr/>
                    <a:lstStyle/>
                    <a:p>
                      <a:pPr marL="0" marR="0" algn="ctr">
                        <a:lnSpc>
                          <a:spcPct val="115000"/>
                        </a:lnSpc>
                        <a:spcBef>
                          <a:spcPts val="0"/>
                        </a:spcBef>
                        <a:spcAft>
                          <a:spcPts val="1000"/>
                        </a:spcAft>
                      </a:pPr>
                      <a:r>
                        <a:rPr lang="en-US" sz="1400" dirty="0">
                          <a:effectLst/>
                          <a:latin typeface="Times New Roman"/>
                          <a:ea typeface="Calibri"/>
                          <a:cs typeface="Arial"/>
                        </a:rPr>
                        <a:t>Total </a:t>
                      </a:r>
                      <a:endParaRPr lang="en-US" sz="14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594"/>
                    </a:solidFill>
                  </a:tcPr>
                </a:tc>
                <a:tc>
                  <a:txBody>
                    <a:bodyPr/>
                    <a:lstStyle/>
                    <a:p>
                      <a:pPr marL="0" marR="0" algn="ctr">
                        <a:lnSpc>
                          <a:spcPct val="115000"/>
                        </a:lnSpc>
                        <a:spcBef>
                          <a:spcPts val="0"/>
                        </a:spcBef>
                        <a:spcAft>
                          <a:spcPts val="1000"/>
                        </a:spcAft>
                      </a:pPr>
                      <a:r>
                        <a:rPr lang="en-US" sz="1400">
                          <a:effectLst/>
                          <a:latin typeface="Times New Roman"/>
                          <a:ea typeface="Calibri"/>
                          <a:cs typeface="Arial"/>
                        </a:rPr>
                        <a:t>0</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dirty="0">
                          <a:effectLst/>
                          <a:latin typeface="Times New Roman"/>
                          <a:ea typeface="Calibri"/>
                          <a:cs typeface="Arial"/>
                        </a:rPr>
                        <a:t>55</a:t>
                      </a:r>
                      <a:endParaRPr lang="en-US" sz="14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53</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a:effectLst/>
                          <a:latin typeface="Times New Roman"/>
                          <a:ea typeface="Calibri"/>
                          <a:cs typeface="Arial"/>
                        </a:rPr>
                        <a:t>48</a:t>
                      </a:r>
                      <a:endParaRPr lang="en-US" sz="14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dirty="0">
                          <a:effectLst/>
                          <a:latin typeface="Times New Roman"/>
                          <a:ea typeface="Calibri"/>
                          <a:cs typeface="Arial"/>
                        </a:rPr>
                        <a:t>53</a:t>
                      </a:r>
                      <a:endParaRPr lang="en-US" sz="14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dirty="0">
                          <a:effectLst/>
                          <a:latin typeface="Times New Roman"/>
                          <a:ea typeface="Calibri"/>
                          <a:cs typeface="Arial"/>
                        </a:rPr>
                        <a:t>60</a:t>
                      </a:r>
                      <a:endParaRPr lang="en-US" sz="14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dirty="0">
                          <a:effectLst/>
                          <a:latin typeface="Times New Roman"/>
                          <a:ea typeface="Calibri"/>
                          <a:cs typeface="Arial"/>
                        </a:rPr>
                        <a:t>11</a:t>
                      </a:r>
                      <a:endParaRPr lang="en-US" sz="14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dirty="0">
                          <a:effectLst/>
                          <a:latin typeface="Times New Roman"/>
                          <a:ea typeface="Calibri"/>
                          <a:cs typeface="Arial"/>
                        </a:rPr>
                        <a:t>100</a:t>
                      </a:r>
                      <a:endParaRPr lang="en-US" sz="14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dirty="0">
                          <a:effectLst/>
                          <a:latin typeface="Times New Roman"/>
                          <a:ea typeface="Calibri"/>
                          <a:cs typeface="Arial"/>
                        </a:rPr>
                        <a:t>380</a:t>
                      </a:r>
                      <a:endParaRPr lang="en-US" sz="14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dirty="0">
                          <a:effectLst/>
                          <a:latin typeface="Times New Roman"/>
                          <a:ea typeface="Calibri"/>
                          <a:cs typeface="Arial"/>
                        </a:rPr>
                        <a:t> </a:t>
                      </a:r>
                      <a:endParaRPr lang="en-US" sz="14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165332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839200" cy="442913"/>
          </a:xfrm>
        </p:spPr>
        <p:txBody>
          <a:bodyPr/>
          <a:lstStyle/>
          <a:p>
            <a:pPr marL="342900" indent="-342900">
              <a:buFont typeface="Wingdings" pitchFamily="2" charset="2"/>
              <a:buChar char="v"/>
            </a:pPr>
            <a:r>
              <a:rPr lang="en-US" sz="2400" dirty="0">
                <a:latin typeface="+mn-lt"/>
              </a:rPr>
              <a:t>Flow diagram for family A – First Iteration:</a:t>
            </a:r>
          </a:p>
        </p:txBody>
      </p:sp>
      <p:pic>
        <p:nvPicPr>
          <p:cNvPr id="6" name="Content Placeholder 5"/>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81000" y="1371600"/>
            <a:ext cx="8458200" cy="4038600"/>
          </a:xfrm>
          <a:prstGeom prst="rect">
            <a:avLst/>
          </a:prstGeom>
        </p:spPr>
      </p:pic>
    </p:spTree>
    <p:extLst>
      <p:ext uri="{BB962C8B-B14F-4D97-AF65-F5344CB8AC3E}">
        <p14:creationId xmlns:p14="http://schemas.microsoft.com/office/powerpoint/2010/main" val="25152601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839200" cy="442913"/>
          </a:xfrm>
        </p:spPr>
        <p:txBody>
          <a:bodyPr/>
          <a:lstStyle/>
          <a:p>
            <a:pPr marL="342900" indent="-342900">
              <a:buFont typeface="Wingdings" pitchFamily="2" charset="2"/>
              <a:buChar char="v"/>
            </a:pPr>
            <a:r>
              <a:rPr lang="en-US" sz="2400" dirty="0">
                <a:latin typeface="+mn-lt"/>
              </a:rPr>
              <a:t>Flow diagram for family A – </a:t>
            </a:r>
            <a:r>
              <a:rPr lang="en-US" sz="2400" dirty="0" smtClean="0">
                <a:latin typeface="+mn-lt"/>
              </a:rPr>
              <a:t>Second Iteration</a:t>
            </a:r>
            <a:r>
              <a:rPr lang="en-US" sz="2400" dirty="0">
                <a:latin typeface="+mn-lt"/>
              </a:rPr>
              <a:t>:</a:t>
            </a:r>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81000" y="1371600"/>
            <a:ext cx="8458200" cy="4041648"/>
          </a:xfrm>
          <a:prstGeom prst="rect">
            <a:avLst/>
          </a:prstGeom>
        </p:spPr>
      </p:pic>
    </p:spTree>
    <p:extLst>
      <p:ext uri="{BB962C8B-B14F-4D97-AF65-F5344CB8AC3E}">
        <p14:creationId xmlns:p14="http://schemas.microsoft.com/office/powerpoint/2010/main" val="18632178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839200" cy="442913"/>
          </a:xfrm>
        </p:spPr>
        <p:txBody>
          <a:bodyPr/>
          <a:lstStyle/>
          <a:p>
            <a:pPr marL="342900" indent="-342900">
              <a:buFont typeface="Wingdings" pitchFamily="2" charset="2"/>
              <a:buChar char="v"/>
            </a:pPr>
            <a:r>
              <a:rPr lang="en-US" sz="2400" dirty="0">
                <a:latin typeface="+mn-lt"/>
              </a:rPr>
              <a:t>Flow diagram for family </a:t>
            </a:r>
            <a:r>
              <a:rPr lang="en-US" sz="2400" dirty="0" smtClean="0">
                <a:latin typeface="+mn-lt"/>
              </a:rPr>
              <a:t>B:</a:t>
            </a:r>
            <a:endParaRPr lang="en-US" sz="2400" dirty="0">
              <a:latin typeface="+mn-lt"/>
            </a:endParaRPr>
          </a:p>
        </p:txBody>
      </p:sp>
      <p:pic>
        <p:nvPicPr>
          <p:cNvPr id="6" name="Content Placeholder 5"/>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81000" y="1295400"/>
            <a:ext cx="8458200" cy="4041648"/>
          </a:xfrm>
          <a:prstGeom prst="rect">
            <a:avLst/>
          </a:prstGeom>
        </p:spPr>
      </p:pic>
    </p:spTree>
    <p:extLst>
      <p:ext uri="{BB962C8B-B14F-4D97-AF65-F5344CB8AC3E}">
        <p14:creationId xmlns:p14="http://schemas.microsoft.com/office/powerpoint/2010/main" val="19683609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Process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gn="just"/>
            <a:r>
              <a:rPr lang="en-US" sz="2400" dirty="0" smtClean="0"/>
              <a:t>I</a:t>
            </a:r>
            <a:r>
              <a:rPr lang="en-US" sz="2400" dirty="0" smtClean="0">
                <a:solidFill>
                  <a:schemeClr val="tx1"/>
                </a:solidFill>
                <a:latin typeface="+mn-lt"/>
                <a:ea typeface="+mn-ea"/>
                <a:cs typeface="+mn-cs"/>
              </a:rPr>
              <a:t>n-sequence</a:t>
            </a:r>
            <a:r>
              <a:rPr lang="en-US" sz="2400" dirty="0">
                <a:solidFill>
                  <a:schemeClr val="tx1"/>
                </a:solidFill>
                <a:latin typeface="+mn-lt"/>
                <a:ea typeface="+mn-ea"/>
                <a:cs typeface="+mn-cs"/>
              </a:rPr>
              <a:t>, </a:t>
            </a:r>
            <a:r>
              <a:rPr lang="en-US" sz="2400" dirty="0" smtClean="0">
                <a:solidFill>
                  <a:schemeClr val="tx1"/>
                </a:solidFill>
                <a:latin typeface="+mn-lt"/>
                <a:ea typeface="+mn-ea"/>
                <a:cs typeface="+mn-cs"/>
              </a:rPr>
              <a:t>By-pass </a:t>
            </a:r>
            <a:r>
              <a:rPr lang="en-US" sz="2400" dirty="0">
                <a:solidFill>
                  <a:schemeClr val="tx1"/>
                </a:solidFill>
                <a:latin typeface="+mn-lt"/>
                <a:ea typeface="+mn-ea"/>
                <a:cs typeface="+mn-cs"/>
              </a:rPr>
              <a:t>and </a:t>
            </a:r>
            <a:r>
              <a:rPr lang="en-US" sz="2400" dirty="0" smtClean="0">
                <a:solidFill>
                  <a:schemeClr val="tx1"/>
                </a:solidFill>
                <a:latin typeface="+mn-lt"/>
                <a:ea typeface="+mn-ea"/>
                <a:cs typeface="+mn-cs"/>
              </a:rPr>
              <a:t>By-track </a:t>
            </a:r>
            <a:r>
              <a:rPr lang="en-US" sz="2400" dirty="0" smtClean="0"/>
              <a:t>percentages:</a:t>
            </a:r>
          </a:p>
          <a:p>
            <a:pPr marL="0" indent="0" algn="just">
              <a:buNone/>
            </a:pPr>
            <a:endParaRPr lang="en-US" sz="2400" dirty="0" smtClean="0"/>
          </a:p>
        </p:txBody>
      </p:sp>
      <p:graphicFrame>
        <p:nvGraphicFramePr>
          <p:cNvPr id="4" name="Table 3"/>
          <p:cNvGraphicFramePr>
            <a:graphicFrameLocks noGrp="1"/>
          </p:cNvGraphicFramePr>
          <p:nvPr>
            <p:extLst>
              <p:ext uri="{D42A27DB-BD31-4B8C-83A1-F6EECF244321}">
                <p14:modId xmlns:p14="http://schemas.microsoft.com/office/powerpoint/2010/main" val="847104370"/>
              </p:ext>
            </p:extLst>
          </p:nvPr>
        </p:nvGraphicFramePr>
        <p:xfrm>
          <a:off x="685800" y="3429001"/>
          <a:ext cx="8098155" cy="1530718"/>
        </p:xfrm>
        <a:graphic>
          <a:graphicData uri="http://schemas.openxmlformats.org/drawingml/2006/table">
            <a:tbl>
              <a:tblPr firstRow="1" bandRow="1">
                <a:tableStyleId>{5940675A-B579-460E-94D1-54222C63F5DA}</a:tableStyleId>
              </a:tblPr>
              <a:tblGrid>
                <a:gridCol w="1139190"/>
                <a:gridCol w="1312545"/>
                <a:gridCol w="1684020"/>
                <a:gridCol w="1981200"/>
                <a:gridCol w="1981200"/>
              </a:tblGrid>
              <a:tr h="387010">
                <a:tc>
                  <a:txBody>
                    <a:bodyPr/>
                    <a:lstStyle/>
                    <a:p>
                      <a:pPr algn="ctr"/>
                      <a:r>
                        <a:rPr lang="en-US" dirty="0" smtClean="0"/>
                        <a:t>Family</a:t>
                      </a:r>
                      <a:endParaRPr lang="en-US" dirty="0"/>
                    </a:p>
                  </a:txBody>
                  <a:tcPr anchor="ctr">
                    <a:solidFill>
                      <a:schemeClr val="accent1">
                        <a:lumMod val="20000"/>
                        <a:lumOff val="80000"/>
                      </a:schemeClr>
                    </a:solidFill>
                  </a:tcPr>
                </a:tc>
                <a:tc>
                  <a:txBody>
                    <a:bodyPr/>
                    <a:lstStyle/>
                    <a:p>
                      <a:pPr algn="ctr"/>
                      <a:r>
                        <a:rPr lang="en-US" dirty="0" smtClean="0"/>
                        <a:t>Iteration</a:t>
                      </a:r>
                      <a:endParaRPr lang="en-US" dirty="0"/>
                    </a:p>
                  </a:txBody>
                  <a:tcPr anchor="ctr">
                    <a:solidFill>
                      <a:schemeClr val="accent1">
                        <a:lumMod val="20000"/>
                        <a:lumOff val="80000"/>
                      </a:schemeClr>
                    </a:solidFill>
                  </a:tcPr>
                </a:tc>
                <a:tc>
                  <a:txBody>
                    <a:bodyPr/>
                    <a:lstStyle/>
                    <a:p>
                      <a:pPr algn="ctr"/>
                      <a:r>
                        <a:rPr lang="en-US" dirty="0" smtClean="0"/>
                        <a:t>In-sequence</a:t>
                      </a:r>
                      <a:endParaRPr lang="en-US" dirty="0"/>
                    </a:p>
                  </a:txBody>
                  <a:tcPr anchor="ctr">
                    <a:solidFill>
                      <a:schemeClr val="accent1">
                        <a:lumMod val="20000"/>
                        <a:lumOff val="80000"/>
                      </a:schemeClr>
                    </a:solidFill>
                  </a:tcPr>
                </a:tc>
                <a:tc>
                  <a:txBody>
                    <a:bodyPr/>
                    <a:lstStyle/>
                    <a:p>
                      <a:pPr algn="ctr"/>
                      <a:r>
                        <a:rPr lang="en-US" dirty="0" smtClean="0"/>
                        <a:t>By-pass</a:t>
                      </a:r>
                      <a:endParaRPr lang="en-US" dirty="0"/>
                    </a:p>
                  </a:txBody>
                  <a:tcPr anchor="ctr">
                    <a:solidFill>
                      <a:schemeClr val="accent1">
                        <a:lumMod val="20000"/>
                        <a:lumOff val="80000"/>
                      </a:schemeClr>
                    </a:solidFill>
                  </a:tcPr>
                </a:tc>
                <a:tc>
                  <a:txBody>
                    <a:bodyPr/>
                    <a:lstStyle/>
                    <a:p>
                      <a:pPr algn="ctr"/>
                      <a:r>
                        <a:rPr lang="en-US" dirty="0" smtClean="0"/>
                        <a:t>By-track</a:t>
                      </a:r>
                      <a:endParaRPr lang="en-US" dirty="0"/>
                    </a:p>
                  </a:txBody>
                  <a:tcPr anchor="ctr">
                    <a:solidFill>
                      <a:schemeClr val="accent1">
                        <a:lumMod val="20000"/>
                        <a:lumOff val="80000"/>
                      </a:schemeClr>
                    </a:solidFill>
                  </a:tcPr>
                </a:tc>
              </a:tr>
              <a:tr h="374989">
                <a:tc rowSpan="2">
                  <a:txBody>
                    <a:bodyPr/>
                    <a:lstStyle/>
                    <a:p>
                      <a:pPr algn="ctr"/>
                      <a:r>
                        <a:rPr lang="en-US" dirty="0" smtClean="0"/>
                        <a:t>A</a:t>
                      </a:r>
                      <a:endParaRPr lang="en-US" dirty="0"/>
                    </a:p>
                  </a:txBody>
                  <a:tcPr anchor="ctr"/>
                </a:tc>
                <a:tc>
                  <a:txBody>
                    <a:bodyPr/>
                    <a:lstStyle/>
                    <a:p>
                      <a:pPr algn="ctr"/>
                      <a:r>
                        <a:rPr lang="en-US" dirty="0" smtClean="0"/>
                        <a:t>Iteration 1</a:t>
                      </a:r>
                      <a:endParaRPr lang="en-US" dirty="0"/>
                    </a:p>
                  </a:txBody>
                  <a:tcPr anchor="ctr"/>
                </a:tc>
                <a:tc>
                  <a:txBody>
                    <a:bodyPr/>
                    <a:lstStyle/>
                    <a:p>
                      <a:pPr algn="ctr"/>
                      <a:r>
                        <a:rPr lang="en-US" dirty="0" smtClean="0"/>
                        <a:t>31.58%</a:t>
                      </a:r>
                      <a:endParaRPr lang="en-US" dirty="0"/>
                    </a:p>
                  </a:txBody>
                  <a:tcPr anchor="ctr"/>
                </a:tc>
                <a:tc>
                  <a:txBody>
                    <a:bodyPr/>
                    <a:lstStyle/>
                    <a:p>
                      <a:pPr algn="ctr"/>
                      <a:r>
                        <a:rPr lang="en-US" dirty="0" smtClean="0"/>
                        <a:t>55.26%</a:t>
                      </a:r>
                      <a:endParaRPr lang="en-US" dirty="0"/>
                    </a:p>
                  </a:txBody>
                  <a:tcPr anchor="ctr"/>
                </a:tc>
                <a:tc>
                  <a:txBody>
                    <a:bodyPr/>
                    <a:lstStyle/>
                    <a:p>
                      <a:pPr algn="ctr"/>
                      <a:r>
                        <a:rPr lang="en-US" dirty="0" smtClean="0"/>
                        <a:t>13.16%</a:t>
                      </a:r>
                      <a:endParaRPr lang="en-US" dirty="0"/>
                    </a:p>
                  </a:txBody>
                  <a:tcPr anchor="ctr"/>
                </a:tc>
              </a:tr>
              <a:tr h="381709">
                <a:tc vMerge="1">
                  <a:txBody>
                    <a:bodyPr/>
                    <a:lstStyle/>
                    <a:p>
                      <a:endParaRPr lang="en-US"/>
                    </a:p>
                  </a:txBody>
                  <a:tcPr/>
                </a:tc>
                <a:tc>
                  <a:txBody>
                    <a:bodyPr/>
                    <a:lstStyle/>
                    <a:p>
                      <a:pPr algn="ctr"/>
                      <a:r>
                        <a:rPr lang="en-US" dirty="0" smtClean="0"/>
                        <a:t>Iteration 2</a:t>
                      </a:r>
                      <a:endParaRPr lang="en-US" dirty="0"/>
                    </a:p>
                  </a:txBody>
                  <a:tcPr anchor="ctr"/>
                </a:tc>
                <a:tc>
                  <a:txBody>
                    <a:bodyPr/>
                    <a:lstStyle/>
                    <a:p>
                      <a:pPr algn="ctr"/>
                      <a:r>
                        <a:rPr lang="en-US" dirty="0" smtClean="0"/>
                        <a:t>51.84%</a:t>
                      </a:r>
                      <a:endParaRPr lang="en-US" dirty="0"/>
                    </a:p>
                  </a:txBody>
                  <a:tcPr anchor="ctr"/>
                </a:tc>
                <a:tc>
                  <a:txBody>
                    <a:bodyPr/>
                    <a:lstStyle/>
                    <a:p>
                      <a:pPr algn="ctr"/>
                      <a:r>
                        <a:rPr lang="en-US" dirty="0" smtClean="0"/>
                        <a:t>45.53%</a:t>
                      </a:r>
                      <a:endParaRPr lang="en-US" dirty="0"/>
                    </a:p>
                  </a:txBody>
                  <a:tcPr anchor="ctr"/>
                </a:tc>
                <a:tc>
                  <a:txBody>
                    <a:bodyPr/>
                    <a:lstStyle/>
                    <a:p>
                      <a:pPr algn="ctr"/>
                      <a:r>
                        <a:rPr lang="en-US" dirty="0" smtClean="0"/>
                        <a:t>2.63%</a:t>
                      </a:r>
                      <a:endParaRPr lang="en-US" dirty="0"/>
                    </a:p>
                  </a:txBody>
                  <a:tcPr anchor="ctr"/>
                </a:tc>
              </a:tr>
              <a:tr h="387010">
                <a:tc>
                  <a:txBody>
                    <a:bodyPr/>
                    <a:lstStyle/>
                    <a:p>
                      <a:pPr algn="ctr"/>
                      <a:r>
                        <a:rPr lang="en-US" dirty="0" smtClean="0"/>
                        <a:t>B</a:t>
                      </a:r>
                      <a:endParaRPr lang="en-US" dirty="0"/>
                    </a:p>
                  </a:txBody>
                  <a:tcPr anchor="ctr"/>
                </a:tc>
                <a:tc>
                  <a:txBody>
                    <a:bodyPr/>
                    <a:lstStyle/>
                    <a:p>
                      <a:pPr algn="ctr"/>
                      <a:r>
                        <a:rPr lang="en-US" dirty="0" smtClean="0"/>
                        <a:t>-</a:t>
                      </a:r>
                      <a:endParaRPr lang="en-US" dirty="0"/>
                    </a:p>
                  </a:txBody>
                  <a:tcPr anchor="ctr"/>
                </a:tc>
                <a:tc>
                  <a:txBody>
                    <a:bodyPr/>
                    <a:lstStyle/>
                    <a:p>
                      <a:pPr algn="ctr"/>
                      <a:r>
                        <a:rPr lang="en-US" dirty="0" smtClean="0"/>
                        <a:t>66.67%</a:t>
                      </a:r>
                      <a:endParaRPr lang="en-US" dirty="0"/>
                    </a:p>
                  </a:txBody>
                  <a:tcPr anchor="ctr"/>
                </a:tc>
                <a:tc>
                  <a:txBody>
                    <a:bodyPr/>
                    <a:lstStyle/>
                    <a:p>
                      <a:pPr algn="ctr"/>
                      <a:r>
                        <a:rPr lang="en-US" dirty="0" smtClean="0"/>
                        <a:t>33.33%</a:t>
                      </a:r>
                      <a:endParaRPr lang="en-US" dirty="0"/>
                    </a:p>
                  </a:txBody>
                  <a:tcPr anchor="ctr"/>
                </a:tc>
                <a:tc>
                  <a:txBody>
                    <a:bodyPr/>
                    <a:lstStyle/>
                    <a:p>
                      <a:pPr algn="ctr"/>
                      <a:r>
                        <a:rPr lang="en-US" dirty="0" smtClean="0"/>
                        <a:t>0%</a:t>
                      </a:r>
                      <a:endParaRPr lang="en-US" dirty="0"/>
                    </a:p>
                  </a:txBody>
                  <a:tcPr anchor="ctr"/>
                </a:tc>
              </a:tr>
            </a:tbl>
          </a:graphicData>
        </a:graphic>
      </p:graphicFrame>
    </p:spTree>
    <p:extLst>
      <p:ext uri="{BB962C8B-B14F-4D97-AF65-F5344CB8AC3E}">
        <p14:creationId xmlns:p14="http://schemas.microsoft.com/office/powerpoint/2010/main" val="37841847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158037" cy="976313"/>
          </a:xfrm>
        </p:spPr>
        <p:txBody>
          <a:bodyPr/>
          <a:lstStyle/>
          <a:p>
            <a:r>
              <a:rPr lang="en-US" dirty="0" smtClean="0">
                <a:latin typeface="Times New Roman" pitchFamily="18" charset="0"/>
                <a:cs typeface="Times New Roman" pitchFamily="18" charset="0"/>
              </a:rPr>
              <a:t>Introduction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gn="just"/>
            <a:r>
              <a:rPr lang="en-US" sz="2400" dirty="0" smtClean="0">
                <a:latin typeface="Times New Roman" pitchFamily="18" charset="0"/>
                <a:cs typeface="Times New Roman" pitchFamily="18" charset="0"/>
              </a:rPr>
              <a:t>Small scale industries were defined around the world by multiple definitions, for example UNIDO defines industries which have 10-50 worker as small scale industries</a:t>
            </a:r>
          </a:p>
          <a:p>
            <a:pPr marL="0" indent="0">
              <a:buNone/>
            </a:pPr>
            <a:endParaRPr lang="en-US" sz="24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PCBS consider industries that have 5-19 worker as small-scale industries and dominated by the family character</a:t>
            </a:r>
          </a:p>
          <a:p>
            <a:pPr marL="0" indent="0">
              <a:buNone/>
            </a:pPr>
            <a:endParaRPr lang="en-US" sz="2400" dirty="0" smtClean="0">
              <a:latin typeface="Times New Roman" pitchFamily="18" charset="0"/>
              <a:cs typeface="Times New Roman" pitchFamily="18" charset="0"/>
            </a:endParaRPr>
          </a:p>
          <a:p>
            <a:endParaRPr lang="en-US" sz="2400" dirty="0" smtClean="0"/>
          </a:p>
        </p:txBody>
      </p:sp>
    </p:spTree>
    <p:extLst>
      <p:ext uri="{BB962C8B-B14F-4D97-AF65-F5344CB8AC3E}">
        <p14:creationId xmlns:p14="http://schemas.microsoft.com/office/powerpoint/2010/main" val="24500177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Process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gn="just"/>
            <a:r>
              <a:rPr lang="en-US" sz="2400" dirty="0" smtClean="0">
                <a:solidFill>
                  <a:schemeClr val="tx1"/>
                </a:solidFill>
                <a:latin typeface="+mn-lt"/>
                <a:ea typeface="+mn-ea"/>
                <a:cs typeface="+mn-cs"/>
              </a:rPr>
              <a:t>Calculation </a:t>
            </a:r>
            <a:r>
              <a:rPr lang="en-US" sz="2400" dirty="0"/>
              <a:t>of performance measures for Family </a:t>
            </a:r>
            <a:r>
              <a:rPr lang="en-US" sz="2400" dirty="0" smtClean="0">
                <a:solidFill>
                  <a:schemeClr val="tx1"/>
                </a:solidFill>
                <a:latin typeface="+mn-lt"/>
                <a:ea typeface="+mn-ea"/>
                <a:cs typeface="+mn-cs"/>
              </a:rPr>
              <a:t>A:</a:t>
            </a:r>
          </a:p>
          <a:p>
            <a:pPr marL="0" indent="0" algn="just">
              <a:buNone/>
            </a:pPr>
            <a:endParaRPr lang="en-US" sz="2400" dirty="0" smtClean="0">
              <a:solidFill>
                <a:schemeClr val="tx1"/>
              </a:solidFill>
              <a:latin typeface="+mn-lt"/>
              <a:ea typeface="+mn-ea"/>
              <a:cs typeface="+mn-cs"/>
            </a:endParaRPr>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894334746"/>
                  </p:ext>
                </p:extLst>
              </p:nvPr>
            </p:nvGraphicFramePr>
            <p:xfrm>
              <a:off x="1295400" y="2971800"/>
              <a:ext cx="6096000" cy="2947289"/>
            </p:xfrm>
            <a:graphic>
              <a:graphicData uri="http://schemas.openxmlformats.org/drawingml/2006/table">
                <a:tbl>
                  <a:tblPr firstRow="1" bandRow="1">
                    <a:tableStyleId>{ED083AE6-46FA-4A59-8FB0-9F97EB10719F}</a:tableStyleId>
                  </a:tblPr>
                  <a:tblGrid>
                    <a:gridCol w="2819400"/>
                    <a:gridCol w="1676400"/>
                    <a:gridCol w="1600200"/>
                  </a:tblGrid>
                  <a:tr h="0">
                    <a:tc>
                      <a:txBody>
                        <a:bodyPr/>
                        <a:lstStyle/>
                        <a:p>
                          <a:pPr algn="ctr"/>
                          <a:r>
                            <a:rPr lang="en-US" sz="1600" dirty="0" smtClean="0"/>
                            <a:t>Factor Name</a:t>
                          </a:r>
                          <a:endParaRPr lang="en-US" sz="1600" dirty="0"/>
                        </a:p>
                      </a:txBody>
                      <a:tcPr anchor="ctr"/>
                    </a:tc>
                    <a:tc>
                      <a:txBody>
                        <a:bodyPr/>
                        <a:lstStyle/>
                        <a:p>
                          <a:pPr algn="ctr"/>
                          <a:r>
                            <a:rPr lang="en-US" sz="1600" dirty="0" smtClean="0"/>
                            <a:t>Abbreviation</a:t>
                          </a:r>
                          <a:endParaRPr lang="en-US" sz="1600" dirty="0"/>
                        </a:p>
                      </a:txBody>
                      <a:tcPr anchor="ctr"/>
                    </a:tc>
                    <a:tc>
                      <a:txBody>
                        <a:bodyPr/>
                        <a:lstStyle/>
                        <a:p>
                          <a:pPr algn="ctr"/>
                          <a:r>
                            <a:rPr lang="en-US" sz="1600" dirty="0" smtClean="0"/>
                            <a:t>Value</a:t>
                          </a:r>
                          <a:endParaRPr lang="en-US" sz="1600" dirty="0"/>
                        </a:p>
                      </a:txBody>
                      <a:tcPr anchor="ctr"/>
                    </a:tc>
                  </a:tr>
                  <a:tr h="370840">
                    <a:tc>
                      <a:txBody>
                        <a:bodyPr/>
                        <a:lstStyle/>
                        <a:p>
                          <a:pPr algn="ctr"/>
                          <a:r>
                            <a:rPr lang="en-US" sz="1600" dirty="0" smtClean="0"/>
                            <a:t>Line Efficiency</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en-US" sz="1800" i="1" kern="1200" smtClean="0">
                                    <a:solidFill>
                                      <a:schemeClr val="tx1"/>
                                    </a:solidFill>
                                    <a:effectLst/>
                                    <a:latin typeface="Cambria Math"/>
                                    <a:ea typeface="+mn-ea"/>
                                    <a:cs typeface="+mn-cs"/>
                                  </a:rPr>
                                  <m:t>𝐸</m:t>
                                </m:r>
                              </m:oMath>
                            </m:oMathPara>
                          </a14:m>
                          <a:endParaRPr lang="en-US" sz="1600" dirty="0"/>
                        </a:p>
                      </a:txBody>
                      <a:tcPr anchor="ctr"/>
                    </a:tc>
                    <a:tc>
                      <a:txBody>
                        <a:bodyPr/>
                        <a:lstStyle/>
                        <a:p>
                          <a:pPr algn="ctr"/>
                          <a:r>
                            <a:rPr lang="en-US" sz="1600" dirty="0" smtClean="0"/>
                            <a:t>88.88%</a:t>
                          </a:r>
                          <a:endParaRPr lang="en-US" sz="1600" dirty="0"/>
                        </a:p>
                      </a:txBody>
                      <a:tcPr anchor="ctr"/>
                    </a:tc>
                  </a:tr>
                  <a:tr h="370840">
                    <a:tc>
                      <a:txBody>
                        <a:bodyPr/>
                        <a:lstStyle/>
                        <a:p>
                          <a:pPr algn="ctr"/>
                          <a:r>
                            <a:rPr lang="en-US" sz="1600" dirty="0" smtClean="0"/>
                            <a:t>Repositioning Efficiency</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800" i="1" kern="1200" smtClean="0">
                                        <a:solidFill>
                                          <a:schemeClr val="tx1"/>
                                        </a:solidFill>
                                        <a:effectLst/>
                                        <a:latin typeface="Cambria Math"/>
                                        <a:ea typeface="+mn-ea"/>
                                        <a:cs typeface="+mn-cs"/>
                                      </a:rPr>
                                    </m:ctrlPr>
                                  </m:sSubPr>
                                  <m:e>
                                    <m:r>
                                      <a:rPr lang="en-US" sz="1800" i="1" kern="1200">
                                        <a:solidFill>
                                          <a:schemeClr val="tx1"/>
                                        </a:solidFill>
                                        <a:effectLst/>
                                        <a:latin typeface="Cambria Math"/>
                                        <a:ea typeface="+mn-ea"/>
                                        <a:cs typeface="+mn-cs"/>
                                      </a:rPr>
                                      <m:t>𝐸</m:t>
                                    </m:r>
                                  </m:e>
                                  <m:sub>
                                    <m:r>
                                      <a:rPr lang="en-US" sz="1800" i="1" kern="1200">
                                        <a:solidFill>
                                          <a:schemeClr val="tx1"/>
                                        </a:solidFill>
                                        <a:effectLst/>
                                        <a:latin typeface="Cambria Math"/>
                                        <a:ea typeface="+mn-ea"/>
                                        <a:cs typeface="+mn-cs"/>
                                      </a:rPr>
                                      <m:t>𝑟</m:t>
                                    </m:r>
                                  </m:sub>
                                </m:sSub>
                              </m:oMath>
                            </m:oMathPara>
                          </a14:m>
                          <a:endParaRPr lang="en-US" sz="1600" dirty="0"/>
                        </a:p>
                      </a:txBody>
                      <a:tcPr anchor="ctr"/>
                    </a:tc>
                    <a:tc>
                      <a:txBody>
                        <a:bodyPr/>
                        <a:lstStyle/>
                        <a:p>
                          <a:pPr algn="ctr"/>
                          <a:r>
                            <a:rPr lang="en-US" sz="1600" dirty="0" smtClean="0"/>
                            <a:t>75.97%</a:t>
                          </a:r>
                          <a:endParaRPr lang="en-US" sz="1600" dirty="0"/>
                        </a:p>
                      </a:txBody>
                      <a:tcPr anchor="ctr"/>
                    </a:tc>
                  </a:tr>
                  <a:tr h="370840">
                    <a:tc>
                      <a:txBody>
                        <a:bodyPr/>
                        <a:lstStyle/>
                        <a:p>
                          <a:pPr algn="ctr"/>
                          <a:r>
                            <a:rPr lang="en-US" sz="1600" dirty="0" smtClean="0"/>
                            <a:t>Balance Efficiency</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800" i="1" kern="1200" smtClean="0">
                                        <a:solidFill>
                                          <a:schemeClr val="tx1"/>
                                        </a:solidFill>
                                        <a:effectLst/>
                                        <a:latin typeface="Cambria Math"/>
                                        <a:ea typeface="+mn-ea"/>
                                        <a:cs typeface="+mn-cs"/>
                                      </a:rPr>
                                    </m:ctrlPr>
                                  </m:sSubPr>
                                  <m:e>
                                    <m:r>
                                      <a:rPr lang="en-US" sz="1800" i="1" kern="1200">
                                        <a:solidFill>
                                          <a:schemeClr val="tx1"/>
                                        </a:solidFill>
                                        <a:effectLst/>
                                        <a:latin typeface="Cambria Math"/>
                                        <a:ea typeface="+mn-ea"/>
                                        <a:cs typeface="+mn-cs"/>
                                      </a:rPr>
                                      <m:t>𝐸</m:t>
                                    </m:r>
                                  </m:e>
                                  <m:sub>
                                    <m:r>
                                      <a:rPr lang="en-US" sz="1800" i="1" kern="1200">
                                        <a:solidFill>
                                          <a:schemeClr val="tx1"/>
                                        </a:solidFill>
                                        <a:effectLst/>
                                        <a:latin typeface="Cambria Math"/>
                                        <a:ea typeface="+mn-ea"/>
                                        <a:cs typeface="+mn-cs"/>
                                      </a:rPr>
                                      <m:t>𝑏</m:t>
                                    </m:r>
                                  </m:sub>
                                </m:sSub>
                              </m:oMath>
                            </m:oMathPara>
                          </a14:m>
                          <a:endParaRPr lang="en-US" sz="1600" dirty="0"/>
                        </a:p>
                      </a:txBody>
                      <a:tcPr anchor="ctr"/>
                    </a:tc>
                    <a:tc>
                      <a:txBody>
                        <a:bodyPr/>
                        <a:lstStyle/>
                        <a:p>
                          <a:pPr algn="ctr"/>
                          <a:r>
                            <a:rPr lang="en-US" sz="1600" dirty="0" smtClean="0"/>
                            <a:t>40.82%</a:t>
                          </a:r>
                          <a:endParaRPr lang="en-US" sz="1600" dirty="0"/>
                        </a:p>
                      </a:txBody>
                      <a:tcPr anchor="ctr"/>
                    </a:tc>
                  </a:tr>
                  <a:tr h="370840">
                    <a:tc>
                      <a:txBody>
                        <a:bodyPr/>
                        <a:lstStyle/>
                        <a:p>
                          <a:pPr algn="ctr"/>
                          <a:r>
                            <a:rPr lang="en-US" sz="1600" dirty="0" smtClean="0"/>
                            <a:t>Production Rate</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800" i="1" kern="1200" smtClean="0">
                                        <a:solidFill>
                                          <a:schemeClr val="tx1"/>
                                        </a:solidFill>
                                        <a:effectLst/>
                                        <a:latin typeface="Cambria Math"/>
                                        <a:ea typeface="+mn-ea"/>
                                        <a:cs typeface="+mn-cs"/>
                                      </a:rPr>
                                    </m:ctrlPr>
                                  </m:sSubPr>
                                  <m:e>
                                    <m:r>
                                      <a:rPr lang="en-US" sz="1800" i="1" kern="1200">
                                        <a:solidFill>
                                          <a:schemeClr val="tx1"/>
                                        </a:solidFill>
                                        <a:effectLst/>
                                        <a:latin typeface="Cambria Math"/>
                                        <a:ea typeface="+mn-ea"/>
                                        <a:cs typeface="+mn-cs"/>
                                      </a:rPr>
                                      <m:t>𝑅</m:t>
                                    </m:r>
                                  </m:e>
                                  <m:sub>
                                    <m:r>
                                      <a:rPr lang="en-US" sz="1800" i="1" kern="1200">
                                        <a:solidFill>
                                          <a:schemeClr val="tx1"/>
                                        </a:solidFill>
                                        <a:effectLst/>
                                        <a:latin typeface="Cambria Math"/>
                                        <a:ea typeface="+mn-ea"/>
                                        <a:cs typeface="+mn-cs"/>
                                      </a:rPr>
                                      <m:t>𝑝</m:t>
                                    </m:r>
                                  </m:sub>
                                </m:sSub>
                              </m:oMath>
                            </m:oMathPara>
                          </a14:m>
                          <a:endParaRPr lang="en-US" sz="1600" dirty="0"/>
                        </a:p>
                      </a:txBody>
                      <a:tcPr anchor="ctr"/>
                    </a:tc>
                    <a:tc>
                      <a:txBody>
                        <a:bodyPr/>
                        <a:lstStyle/>
                        <a:p>
                          <a:pPr algn="ctr"/>
                          <a:r>
                            <a:rPr lang="en-US" sz="1600" dirty="0" smtClean="0"/>
                            <a:t>8.26</a:t>
                          </a:r>
                          <a:r>
                            <a:rPr lang="en-US" sz="1600" baseline="0" dirty="0" smtClean="0"/>
                            <a:t> </a:t>
                          </a:r>
                          <a:r>
                            <a:rPr lang="en-US" sz="1600" dirty="0" smtClean="0"/>
                            <a:t>pc/</a:t>
                          </a:r>
                          <a:r>
                            <a:rPr lang="en-US" sz="1600" dirty="0" err="1" smtClean="0"/>
                            <a:t>hr</a:t>
                          </a:r>
                          <a:endParaRPr lang="en-US" sz="1600" dirty="0"/>
                        </a:p>
                      </a:txBody>
                      <a:tcPr anchor="ctr"/>
                    </a:tc>
                  </a:tr>
                  <a:tr h="370840">
                    <a:tc>
                      <a:txBody>
                        <a:bodyPr/>
                        <a:lstStyle/>
                        <a:p>
                          <a:pPr algn="ctr"/>
                          <a:r>
                            <a:rPr lang="en-US" sz="1600" dirty="0" smtClean="0"/>
                            <a:t>Minimum</a:t>
                          </a:r>
                          <a:r>
                            <a:rPr lang="en-US" sz="1600" baseline="0" dirty="0" smtClean="0"/>
                            <a:t> number of workers</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en-US" sz="1800" i="1" kern="1200" smtClean="0">
                                    <a:solidFill>
                                      <a:schemeClr val="tx1"/>
                                    </a:solidFill>
                                    <a:effectLst/>
                                    <a:latin typeface="Cambria Math"/>
                                    <a:ea typeface="+mn-ea"/>
                                    <a:cs typeface="+mn-cs"/>
                                  </a:rPr>
                                  <m:t>𝑤</m:t>
                                </m:r>
                              </m:oMath>
                            </m:oMathPara>
                          </a14:m>
                          <a:endParaRPr lang="en-US" sz="1600" dirty="0"/>
                        </a:p>
                      </a:txBody>
                      <a:tcPr anchor="ctr"/>
                    </a:tc>
                    <a:tc>
                      <a:txBody>
                        <a:bodyPr/>
                        <a:lstStyle/>
                        <a:p>
                          <a:pPr algn="ctr"/>
                          <a:r>
                            <a:rPr lang="en-US" sz="1600" dirty="0" smtClean="0"/>
                            <a:t>8 workers</a:t>
                          </a:r>
                          <a:endParaRPr lang="en-US" sz="1600" dirty="0"/>
                        </a:p>
                      </a:txBody>
                      <a:tcPr anchor="ctr"/>
                    </a:tc>
                  </a:tr>
                  <a:tr h="370840">
                    <a:tc>
                      <a:txBody>
                        <a:bodyPr/>
                        <a:lstStyle/>
                        <a:p>
                          <a:pPr algn="ctr"/>
                          <a:r>
                            <a:rPr lang="en-US" sz="1600" dirty="0" smtClean="0"/>
                            <a:t>Production Capacity</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en-US" sz="1800" i="1" kern="1200" smtClean="0">
                                    <a:solidFill>
                                      <a:schemeClr val="tx1"/>
                                    </a:solidFill>
                                    <a:effectLst/>
                                    <a:latin typeface="Cambria Math"/>
                                    <a:ea typeface="+mn-ea"/>
                                    <a:cs typeface="+mn-cs"/>
                                  </a:rPr>
                                  <m:t>𝑃𝐶</m:t>
                                </m:r>
                              </m:oMath>
                            </m:oMathPara>
                          </a14:m>
                          <a:endParaRPr lang="en-US" sz="1600" dirty="0"/>
                        </a:p>
                      </a:txBody>
                      <a:tcPr anchor="ctr"/>
                    </a:tc>
                    <a:tc>
                      <a:txBody>
                        <a:bodyPr/>
                        <a:lstStyle/>
                        <a:p>
                          <a:pPr algn="ctr"/>
                          <a:r>
                            <a:rPr lang="en-US" sz="1600" dirty="0" smtClean="0"/>
                            <a:t>66.08 pc/day</a:t>
                          </a:r>
                          <a:endParaRPr lang="en-US" sz="1600" dirty="0"/>
                        </a:p>
                      </a:txBody>
                      <a:tcPr anchor="ctr"/>
                    </a:tc>
                  </a:tr>
                  <a:tr h="370840">
                    <a:tc>
                      <a:txBody>
                        <a:bodyPr/>
                        <a:lstStyle/>
                        <a:p>
                          <a:pPr algn="ctr"/>
                          <a:r>
                            <a:rPr lang="en-US" sz="1600" dirty="0" smtClean="0"/>
                            <a:t>Utilization</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en-US" sz="1800" i="1" kern="1200" smtClean="0">
                                    <a:solidFill>
                                      <a:schemeClr val="tx1"/>
                                    </a:solidFill>
                                    <a:effectLst/>
                                    <a:latin typeface="Cambria Math"/>
                                    <a:ea typeface="+mn-ea"/>
                                    <a:cs typeface="+mn-cs"/>
                                  </a:rPr>
                                  <m:t>𝑈</m:t>
                                </m:r>
                              </m:oMath>
                            </m:oMathPara>
                          </a14:m>
                          <a:endParaRPr lang="en-US" sz="1600" dirty="0"/>
                        </a:p>
                      </a:txBody>
                      <a:tcPr anchor="ctr"/>
                    </a:tc>
                    <a:tc>
                      <a:txBody>
                        <a:bodyPr/>
                        <a:lstStyle/>
                        <a:p>
                          <a:pPr algn="ctr"/>
                          <a:r>
                            <a:rPr lang="en-US" sz="1600" dirty="0" smtClean="0"/>
                            <a:t>28.75%</a:t>
                          </a:r>
                          <a:endParaRPr lang="en-US" sz="1600" dirty="0"/>
                        </a:p>
                      </a:txBody>
                      <a:tcPr anchor="ctr"/>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894334746"/>
                  </p:ext>
                </p:extLst>
              </p:nvPr>
            </p:nvGraphicFramePr>
            <p:xfrm>
              <a:off x="1295400" y="2971800"/>
              <a:ext cx="6096000" cy="2950655"/>
            </p:xfrm>
            <a:graphic>
              <a:graphicData uri="http://schemas.openxmlformats.org/drawingml/2006/table">
                <a:tbl>
                  <a:tblPr firstRow="1" bandRow="1">
                    <a:tableStyleId>{ED083AE6-46FA-4A59-8FB0-9F97EB10719F}</a:tableStyleId>
                  </a:tblPr>
                  <a:tblGrid>
                    <a:gridCol w="2819400"/>
                    <a:gridCol w="1676400"/>
                    <a:gridCol w="1600200"/>
                  </a:tblGrid>
                  <a:tr h="335280">
                    <a:tc>
                      <a:txBody>
                        <a:bodyPr/>
                        <a:lstStyle/>
                        <a:p>
                          <a:pPr algn="ctr"/>
                          <a:r>
                            <a:rPr lang="en-US" sz="1600" dirty="0" smtClean="0"/>
                            <a:t>Factor Name</a:t>
                          </a:r>
                          <a:endParaRPr lang="en-US" sz="1600" dirty="0"/>
                        </a:p>
                      </a:txBody>
                      <a:tcPr anchor="ctr"/>
                    </a:tc>
                    <a:tc>
                      <a:txBody>
                        <a:bodyPr/>
                        <a:lstStyle/>
                        <a:p>
                          <a:pPr algn="ctr"/>
                          <a:r>
                            <a:rPr lang="en-US" sz="1600" dirty="0" smtClean="0"/>
                            <a:t>Abbreviation</a:t>
                          </a:r>
                          <a:endParaRPr lang="en-US" sz="1600" dirty="0"/>
                        </a:p>
                      </a:txBody>
                      <a:tcPr anchor="ctr"/>
                    </a:tc>
                    <a:tc>
                      <a:txBody>
                        <a:bodyPr/>
                        <a:lstStyle/>
                        <a:p>
                          <a:pPr algn="ctr"/>
                          <a:r>
                            <a:rPr lang="en-US" sz="1600" dirty="0" smtClean="0"/>
                            <a:t>Value</a:t>
                          </a:r>
                          <a:endParaRPr lang="en-US" sz="1600" dirty="0"/>
                        </a:p>
                      </a:txBody>
                      <a:tcPr anchor="ctr"/>
                    </a:tc>
                  </a:tr>
                  <a:tr h="370840">
                    <a:tc>
                      <a:txBody>
                        <a:bodyPr/>
                        <a:lstStyle/>
                        <a:p>
                          <a:pPr algn="ctr"/>
                          <a:r>
                            <a:rPr lang="en-US" sz="1600" dirty="0" smtClean="0"/>
                            <a:t>Line Efficiency</a:t>
                          </a:r>
                          <a:endParaRPr lang="en-US" sz="1600" dirty="0"/>
                        </a:p>
                      </a:txBody>
                      <a:tcPr anchor="ctr"/>
                    </a:tc>
                    <a:tc>
                      <a:txBody>
                        <a:bodyPr/>
                        <a:lstStyle/>
                        <a:p>
                          <a:endParaRPr lang="en-US"/>
                        </a:p>
                      </a:txBody>
                      <a:tcPr anchor="ctr">
                        <a:blipFill rotWithShape="1">
                          <a:blip r:embed="rId2"/>
                          <a:stretch>
                            <a:fillRect l="-168727" t="-95082" r="-95273" b="-627869"/>
                          </a:stretch>
                        </a:blipFill>
                      </a:tcPr>
                    </a:tc>
                    <a:tc>
                      <a:txBody>
                        <a:bodyPr/>
                        <a:lstStyle/>
                        <a:p>
                          <a:pPr algn="ctr"/>
                          <a:r>
                            <a:rPr lang="en-US" sz="1600" dirty="0" smtClean="0"/>
                            <a:t>88.88%</a:t>
                          </a:r>
                          <a:endParaRPr lang="en-US" sz="1600" dirty="0"/>
                        </a:p>
                      </a:txBody>
                      <a:tcPr anchor="ctr"/>
                    </a:tc>
                  </a:tr>
                  <a:tr h="370840">
                    <a:tc>
                      <a:txBody>
                        <a:bodyPr/>
                        <a:lstStyle/>
                        <a:p>
                          <a:pPr algn="ctr"/>
                          <a:r>
                            <a:rPr lang="en-US" sz="1600" dirty="0" smtClean="0"/>
                            <a:t>Repositioning Efficiency</a:t>
                          </a:r>
                          <a:endParaRPr lang="en-US" sz="1600" dirty="0"/>
                        </a:p>
                      </a:txBody>
                      <a:tcPr anchor="ctr"/>
                    </a:tc>
                    <a:tc>
                      <a:txBody>
                        <a:bodyPr/>
                        <a:lstStyle/>
                        <a:p>
                          <a:endParaRPr lang="en-US"/>
                        </a:p>
                      </a:txBody>
                      <a:tcPr anchor="ctr">
                        <a:blipFill rotWithShape="1">
                          <a:blip r:embed="rId2"/>
                          <a:stretch>
                            <a:fillRect l="-168727" t="-195082" r="-95273" b="-527869"/>
                          </a:stretch>
                        </a:blipFill>
                      </a:tcPr>
                    </a:tc>
                    <a:tc>
                      <a:txBody>
                        <a:bodyPr/>
                        <a:lstStyle/>
                        <a:p>
                          <a:pPr algn="ctr"/>
                          <a:r>
                            <a:rPr lang="en-US" sz="1600" dirty="0" smtClean="0"/>
                            <a:t>75.97%</a:t>
                          </a:r>
                          <a:endParaRPr lang="en-US" sz="1600" dirty="0"/>
                        </a:p>
                      </a:txBody>
                      <a:tcPr anchor="ctr"/>
                    </a:tc>
                  </a:tr>
                  <a:tr h="370840">
                    <a:tc>
                      <a:txBody>
                        <a:bodyPr/>
                        <a:lstStyle/>
                        <a:p>
                          <a:pPr algn="ctr"/>
                          <a:r>
                            <a:rPr lang="en-US" sz="1600" dirty="0" smtClean="0"/>
                            <a:t>Balance Efficiency</a:t>
                          </a:r>
                          <a:endParaRPr lang="en-US" sz="1600" dirty="0"/>
                        </a:p>
                      </a:txBody>
                      <a:tcPr anchor="ctr"/>
                    </a:tc>
                    <a:tc>
                      <a:txBody>
                        <a:bodyPr/>
                        <a:lstStyle/>
                        <a:p>
                          <a:endParaRPr lang="en-US"/>
                        </a:p>
                      </a:txBody>
                      <a:tcPr anchor="ctr">
                        <a:blipFill rotWithShape="1">
                          <a:blip r:embed="rId2"/>
                          <a:stretch>
                            <a:fillRect l="-168727" t="-300000" r="-95273" b="-436667"/>
                          </a:stretch>
                        </a:blipFill>
                      </a:tcPr>
                    </a:tc>
                    <a:tc>
                      <a:txBody>
                        <a:bodyPr/>
                        <a:lstStyle/>
                        <a:p>
                          <a:pPr algn="ctr"/>
                          <a:r>
                            <a:rPr lang="en-US" sz="1600" dirty="0" smtClean="0"/>
                            <a:t>40.82%</a:t>
                          </a:r>
                          <a:endParaRPr lang="en-US" sz="1600" dirty="0"/>
                        </a:p>
                      </a:txBody>
                      <a:tcPr anchor="ctr"/>
                    </a:tc>
                  </a:tr>
                  <a:tr h="390335">
                    <a:tc>
                      <a:txBody>
                        <a:bodyPr/>
                        <a:lstStyle/>
                        <a:p>
                          <a:pPr algn="ctr"/>
                          <a:r>
                            <a:rPr lang="en-US" sz="1600" dirty="0" smtClean="0"/>
                            <a:t>Production Rate</a:t>
                          </a:r>
                          <a:endParaRPr lang="en-US" sz="1600" dirty="0"/>
                        </a:p>
                      </a:txBody>
                      <a:tcPr anchor="ctr"/>
                    </a:tc>
                    <a:tc>
                      <a:txBody>
                        <a:bodyPr/>
                        <a:lstStyle/>
                        <a:p>
                          <a:endParaRPr lang="en-US"/>
                        </a:p>
                      </a:txBody>
                      <a:tcPr anchor="ctr">
                        <a:blipFill rotWithShape="1">
                          <a:blip r:embed="rId2"/>
                          <a:stretch>
                            <a:fillRect l="-168727" t="-369231" r="-95273" b="-303077"/>
                          </a:stretch>
                        </a:blipFill>
                      </a:tcPr>
                    </a:tc>
                    <a:tc>
                      <a:txBody>
                        <a:bodyPr/>
                        <a:lstStyle/>
                        <a:p>
                          <a:pPr algn="ctr"/>
                          <a:r>
                            <a:rPr lang="en-US" sz="1600" dirty="0" smtClean="0"/>
                            <a:t>8.26</a:t>
                          </a:r>
                          <a:r>
                            <a:rPr lang="en-US" sz="1600" baseline="0" dirty="0" smtClean="0"/>
                            <a:t> </a:t>
                          </a:r>
                          <a:r>
                            <a:rPr lang="en-US" sz="1600" dirty="0" smtClean="0"/>
                            <a:t>pc/</a:t>
                          </a:r>
                          <a:r>
                            <a:rPr lang="en-US" sz="1600" dirty="0" err="1" smtClean="0"/>
                            <a:t>hr</a:t>
                          </a:r>
                          <a:endParaRPr lang="en-US" sz="1600" dirty="0"/>
                        </a:p>
                      </a:txBody>
                      <a:tcPr anchor="ctr"/>
                    </a:tc>
                  </a:tr>
                  <a:tr h="370840">
                    <a:tc>
                      <a:txBody>
                        <a:bodyPr/>
                        <a:lstStyle/>
                        <a:p>
                          <a:pPr algn="ctr"/>
                          <a:r>
                            <a:rPr lang="en-US" sz="1600" dirty="0" smtClean="0"/>
                            <a:t>Minimum</a:t>
                          </a:r>
                          <a:r>
                            <a:rPr lang="en-US" sz="1600" baseline="0" dirty="0" smtClean="0"/>
                            <a:t> number of workers</a:t>
                          </a:r>
                          <a:endParaRPr lang="en-US" sz="1600" dirty="0"/>
                        </a:p>
                      </a:txBody>
                      <a:tcPr anchor="ctr"/>
                    </a:tc>
                    <a:tc>
                      <a:txBody>
                        <a:bodyPr/>
                        <a:lstStyle/>
                        <a:p>
                          <a:endParaRPr lang="en-US"/>
                        </a:p>
                      </a:txBody>
                      <a:tcPr anchor="ctr">
                        <a:blipFill rotWithShape="1">
                          <a:blip r:embed="rId2"/>
                          <a:stretch>
                            <a:fillRect l="-168727" t="-508333" r="-95273" b="-228333"/>
                          </a:stretch>
                        </a:blipFill>
                      </a:tcPr>
                    </a:tc>
                    <a:tc>
                      <a:txBody>
                        <a:bodyPr/>
                        <a:lstStyle/>
                        <a:p>
                          <a:pPr algn="ctr"/>
                          <a:r>
                            <a:rPr lang="en-US" sz="1600" dirty="0" smtClean="0"/>
                            <a:t>8 workers</a:t>
                          </a:r>
                          <a:endParaRPr lang="en-US" sz="1600" dirty="0"/>
                        </a:p>
                      </a:txBody>
                      <a:tcPr anchor="ctr"/>
                    </a:tc>
                  </a:tr>
                  <a:tr h="370840">
                    <a:tc>
                      <a:txBody>
                        <a:bodyPr/>
                        <a:lstStyle/>
                        <a:p>
                          <a:pPr algn="ctr"/>
                          <a:r>
                            <a:rPr lang="en-US" sz="1600" dirty="0" smtClean="0"/>
                            <a:t>Production Capacity</a:t>
                          </a:r>
                          <a:endParaRPr lang="en-US" sz="1600" dirty="0"/>
                        </a:p>
                      </a:txBody>
                      <a:tcPr anchor="ctr"/>
                    </a:tc>
                    <a:tc>
                      <a:txBody>
                        <a:bodyPr/>
                        <a:lstStyle/>
                        <a:p>
                          <a:endParaRPr lang="en-US"/>
                        </a:p>
                      </a:txBody>
                      <a:tcPr anchor="ctr">
                        <a:blipFill rotWithShape="1">
                          <a:blip r:embed="rId2"/>
                          <a:stretch>
                            <a:fillRect l="-168727" t="-598361" r="-95273" b="-124590"/>
                          </a:stretch>
                        </a:blipFill>
                      </a:tcPr>
                    </a:tc>
                    <a:tc>
                      <a:txBody>
                        <a:bodyPr/>
                        <a:lstStyle/>
                        <a:p>
                          <a:pPr algn="ctr"/>
                          <a:r>
                            <a:rPr lang="en-US" sz="1600" dirty="0" smtClean="0"/>
                            <a:t>66.08 pc/day</a:t>
                          </a:r>
                          <a:endParaRPr lang="en-US" sz="1600" dirty="0"/>
                        </a:p>
                      </a:txBody>
                      <a:tcPr anchor="ctr"/>
                    </a:tc>
                  </a:tr>
                  <a:tr h="370840">
                    <a:tc>
                      <a:txBody>
                        <a:bodyPr/>
                        <a:lstStyle/>
                        <a:p>
                          <a:pPr algn="ctr"/>
                          <a:r>
                            <a:rPr lang="en-US" sz="1600" dirty="0" smtClean="0"/>
                            <a:t>Utilization</a:t>
                          </a:r>
                          <a:endParaRPr lang="en-US" sz="1600" dirty="0"/>
                        </a:p>
                      </a:txBody>
                      <a:tcPr anchor="ctr"/>
                    </a:tc>
                    <a:tc>
                      <a:txBody>
                        <a:bodyPr/>
                        <a:lstStyle/>
                        <a:p>
                          <a:endParaRPr lang="en-US"/>
                        </a:p>
                      </a:txBody>
                      <a:tcPr anchor="ctr">
                        <a:blipFill rotWithShape="1">
                          <a:blip r:embed="rId2"/>
                          <a:stretch>
                            <a:fillRect l="-168727" t="-698361" r="-95273" b="-24590"/>
                          </a:stretch>
                        </a:blipFill>
                      </a:tcPr>
                    </a:tc>
                    <a:tc>
                      <a:txBody>
                        <a:bodyPr/>
                        <a:lstStyle/>
                        <a:p>
                          <a:pPr algn="ctr"/>
                          <a:r>
                            <a:rPr lang="en-US" sz="1600" dirty="0" smtClean="0"/>
                            <a:t>28.75%</a:t>
                          </a:r>
                          <a:endParaRPr lang="en-US" sz="1600" dirty="0"/>
                        </a:p>
                      </a:txBody>
                      <a:tcPr anchor="ctr"/>
                    </a:tc>
                  </a:tr>
                </a:tbl>
              </a:graphicData>
            </a:graphic>
          </p:graphicFrame>
        </mc:Fallback>
      </mc:AlternateContent>
    </p:spTree>
    <p:extLst>
      <p:ext uri="{BB962C8B-B14F-4D97-AF65-F5344CB8AC3E}">
        <p14:creationId xmlns:p14="http://schemas.microsoft.com/office/powerpoint/2010/main" val="4333728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Process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gn="just"/>
            <a:r>
              <a:rPr lang="en-US" sz="2400" dirty="0" smtClean="0">
                <a:solidFill>
                  <a:schemeClr val="tx1"/>
                </a:solidFill>
                <a:latin typeface="+mn-lt"/>
                <a:ea typeface="+mn-ea"/>
                <a:cs typeface="+mn-cs"/>
              </a:rPr>
              <a:t>Calculation </a:t>
            </a:r>
            <a:r>
              <a:rPr lang="en-US" sz="2400" dirty="0"/>
              <a:t>of performance measures </a:t>
            </a:r>
            <a:r>
              <a:rPr lang="en-US" sz="2400" dirty="0" smtClean="0"/>
              <a:t>for </a:t>
            </a:r>
            <a:r>
              <a:rPr lang="en-US" sz="2400" dirty="0" smtClean="0">
                <a:solidFill>
                  <a:schemeClr val="tx1"/>
                </a:solidFill>
                <a:latin typeface="+mn-lt"/>
                <a:ea typeface="+mn-ea"/>
                <a:cs typeface="+mn-cs"/>
              </a:rPr>
              <a:t>Family B:</a:t>
            </a:r>
          </a:p>
          <a:p>
            <a:pPr marL="0" indent="0" algn="just">
              <a:buNone/>
            </a:pPr>
            <a:endParaRPr lang="en-US" sz="2400" dirty="0" smtClean="0">
              <a:solidFill>
                <a:schemeClr val="tx1"/>
              </a:solidFill>
              <a:latin typeface="+mn-lt"/>
              <a:ea typeface="+mn-ea"/>
              <a:cs typeface="+mn-cs"/>
            </a:endParaRPr>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1312291291"/>
                  </p:ext>
                </p:extLst>
              </p:nvPr>
            </p:nvGraphicFramePr>
            <p:xfrm>
              <a:off x="1295400" y="2971800"/>
              <a:ext cx="6096000" cy="2947289"/>
            </p:xfrm>
            <a:graphic>
              <a:graphicData uri="http://schemas.openxmlformats.org/drawingml/2006/table">
                <a:tbl>
                  <a:tblPr firstRow="1" bandRow="1">
                    <a:tableStyleId>{ED083AE6-46FA-4A59-8FB0-9F97EB10719F}</a:tableStyleId>
                  </a:tblPr>
                  <a:tblGrid>
                    <a:gridCol w="2819400"/>
                    <a:gridCol w="1676400"/>
                    <a:gridCol w="1600200"/>
                  </a:tblGrid>
                  <a:tr h="0">
                    <a:tc>
                      <a:txBody>
                        <a:bodyPr/>
                        <a:lstStyle/>
                        <a:p>
                          <a:pPr algn="ctr"/>
                          <a:r>
                            <a:rPr lang="en-US" sz="1600" dirty="0" smtClean="0"/>
                            <a:t>Factor Name</a:t>
                          </a:r>
                          <a:endParaRPr lang="en-US" sz="1600" dirty="0"/>
                        </a:p>
                      </a:txBody>
                      <a:tcPr anchor="ctr"/>
                    </a:tc>
                    <a:tc>
                      <a:txBody>
                        <a:bodyPr/>
                        <a:lstStyle/>
                        <a:p>
                          <a:pPr algn="ctr"/>
                          <a:r>
                            <a:rPr lang="en-US" sz="1600" dirty="0" smtClean="0"/>
                            <a:t>Abbreviation</a:t>
                          </a:r>
                          <a:endParaRPr lang="en-US" sz="1600" dirty="0"/>
                        </a:p>
                      </a:txBody>
                      <a:tcPr anchor="ctr"/>
                    </a:tc>
                    <a:tc>
                      <a:txBody>
                        <a:bodyPr/>
                        <a:lstStyle/>
                        <a:p>
                          <a:pPr algn="ctr"/>
                          <a:r>
                            <a:rPr lang="en-US" sz="1600" dirty="0" smtClean="0"/>
                            <a:t>Value</a:t>
                          </a:r>
                          <a:endParaRPr lang="en-US" sz="1600" dirty="0"/>
                        </a:p>
                      </a:txBody>
                      <a:tcPr anchor="ctr"/>
                    </a:tc>
                  </a:tr>
                  <a:tr h="370840">
                    <a:tc>
                      <a:txBody>
                        <a:bodyPr/>
                        <a:lstStyle/>
                        <a:p>
                          <a:pPr algn="ctr"/>
                          <a:r>
                            <a:rPr lang="en-US" sz="1600" dirty="0" smtClean="0"/>
                            <a:t>Line Efficiency</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en-US" sz="1800" i="1" kern="1200" smtClean="0">
                                    <a:solidFill>
                                      <a:schemeClr val="tx1"/>
                                    </a:solidFill>
                                    <a:effectLst/>
                                    <a:latin typeface="Cambria Math"/>
                                    <a:ea typeface="+mn-ea"/>
                                    <a:cs typeface="+mn-cs"/>
                                  </a:rPr>
                                  <m:t>𝐸</m:t>
                                </m:r>
                              </m:oMath>
                            </m:oMathPara>
                          </a14:m>
                          <a:endParaRPr lang="en-US" sz="1600" dirty="0"/>
                        </a:p>
                      </a:txBody>
                      <a:tcPr anchor="ctr"/>
                    </a:tc>
                    <a:tc>
                      <a:txBody>
                        <a:bodyPr/>
                        <a:lstStyle/>
                        <a:p>
                          <a:pPr algn="ctr"/>
                          <a:r>
                            <a:rPr lang="en-US" sz="1600" dirty="0" smtClean="0"/>
                            <a:t>88.88%</a:t>
                          </a:r>
                          <a:endParaRPr lang="en-US" sz="1600" dirty="0"/>
                        </a:p>
                      </a:txBody>
                      <a:tcPr anchor="ctr"/>
                    </a:tc>
                  </a:tr>
                  <a:tr h="370840">
                    <a:tc>
                      <a:txBody>
                        <a:bodyPr/>
                        <a:lstStyle/>
                        <a:p>
                          <a:pPr algn="ctr"/>
                          <a:r>
                            <a:rPr lang="en-US" sz="1600" dirty="0" smtClean="0"/>
                            <a:t>Repositioning Efficiency</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800" i="1" kern="1200" smtClean="0">
                                        <a:solidFill>
                                          <a:schemeClr val="tx1"/>
                                        </a:solidFill>
                                        <a:effectLst/>
                                        <a:latin typeface="Cambria Math"/>
                                        <a:ea typeface="+mn-ea"/>
                                        <a:cs typeface="+mn-cs"/>
                                      </a:rPr>
                                    </m:ctrlPr>
                                  </m:sSubPr>
                                  <m:e>
                                    <m:r>
                                      <a:rPr lang="en-US" sz="1800" i="1" kern="1200">
                                        <a:solidFill>
                                          <a:schemeClr val="tx1"/>
                                        </a:solidFill>
                                        <a:effectLst/>
                                        <a:latin typeface="Cambria Math"/>
                                        <a:ea typeface="+mn-ea"/>
                                        <a:cs typeface="+mn-cs"/>
                                      </a:rPr>
                                      <m:t>𝐸</m:t>
                                    </m:r>
                                  </m:e>
                                  <m:sub>
                                    <m:r>
                                      <a:rPr lang="en-US" sz="1800" i="1" kern="1200">
                                        <a:solidFill>
                                          <a:schemeClr val="tx1"/>
                                        </a:solidFill>
                                        <a:effectLst/>
                                        <a:latin typeface="Cambria Math"/>
                                        <a:ea typeface="+mn-ea"/>
                                        <a:cs typeface="+mn-cs"/>
                                      </a:rPr>
                                      <m:t>𝑟</m:t>
                                    </m:r>
                                  </m:sub>
                                </m:sSub>
                              </m:oMath>
                            </m:oMathPara>
                          </a14:m>
                          <a:endParaRPr lang="en-US" sz="1600" dirty="0"/>
                        </a:p>
                      </a:txBody>
                      <a:tcPr anchor="ctr"/>
                    </a:tc>
                    <a:tc>
                      <a:txBody>
                        <a:bodyPr/>
                        <a:lstStyle/>
                        <a:p>
                          <a:pPr algn="ctr"/>
                          <a:r>
                            <a:rPr lang="en-US" sz="1600" dirty="0" smtClean="0"/>
                            <a:t>98.89%</a:t>
                          </a:r>
                          <a:endParaRPr lang="en-US" sz="1600" dirty="0"/>
                        </a:p>
                      </a:txBody>
                      <a:tcPr anchor="ctr"/>
                    </a:tc>
                  </a:tr>
                  <a:tr h="370840">
                    <a:tc>
                      <a:txBody>
                        <a:bodyPr/>
                        <a:lstStyle/>
                        <a:p>
                          <a:pPr algn="ctr"/>
                          <a:r>
                            <a:rPr lang="en-US" sz="1600" dirty="0" smtClean="0"/>
                            <a:t>Balance Efficiency</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800" i="1" kern="1200" smtClean="0">
                                        <a:solidFill>
                                          <a:schemeClr val="tx1"/>
                                        </a:solidFill>
                                        <a:effectLst/>
                                        <a:latin typeface="Cambria Math"/>
                                        <a:ea typeface="+mn-ea"/>
                                        <a:cs typeface="+mn-cs"/>
                                      </a:rPr>
                                    </m:ctrlPr>
                                  </m:sSubPr>
                                  <m:e>
                                    <m:r>
                                      <a:rPr lang="en-US" sz="1800" i="1" kern="1200">
                                        <a:solidFill>
                                          <a:schemeClr val="tx1"/>
                                        </a:solidFill>
                                        <a:effectLst/>
                                        <a:latin typeface="Cambria Math"/>
                                        <a:ea typeface="+mn-ea"/>
                                        <a:cs typeface="+mn-cs"/>
                                      </a:rPr>
                                      <m:t>𝐸</m:t>
                                    </m:r>
                                  </m:e>
                                  <m:sub>
                                    <m:r>
                                      <a:rPr lang="en-US" sz="1800" i="1" kern="1200">
                                        <a:solidFill>
                                          <a:schemeClr val="tx1"/>
                                        </a:solidFill>
                                        <a:effectLst/>
                                        <a:latin typeface="Cambria Math"/>
                                        <a:ea typeface="+mn-ea"/>
                                        <a:cs typeface="+mn-cs"/>
                                      </a:rPr>
                                      <m:t>𝑏</m:t>
                                    </m:r>
                                  </m:sub>
                                </m:sSub>
                              </m:oMath>
                            </m:oMathPara>
                          </a14:m>
                          <a:endParaRPr lang="en-US" sz="1600" dirty="0"/>
                        </a:p>
                      </a:txBody>
                      <a:tcPr anchor="ctr"/>
                    </a:tc>
                    <a:tc>
                      <a:txBody>
                        <a:bodyPr/>
                        <a:lstStyle/>
                        <a:p>
                          <a:pPr algn="ctr"/>
                          <a:r>
                            <a:rPr lang="en-US" sz="1600" dirty="0" smtClean="0"/>
                            <a:t>64.82%</a:t>
                          </a:r>
                          <a:endParaRPr lang="en-US" sz="1600" dirty="0"/>
                        </a:p>
                      </a:txBody>
                      <a:tcPr anchor="ctr"/>
                    </a:tc>
                  </a:tr>
                  <a:tr h="370840">
                    <a:tc>
                      <a:txBody>
                        <a:bodyPr/>
                        <a:lstStyle/>
                        <a:p>
                          <a:pPr algn="ctr"/>
                          <a:r>
                            <a:rPr lang="en-US" sz="1600" dirty="0" smtClean="0"/>
                            <a:t>Production Rate</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800" i="1" kern="1200" smtClean="0">
                                        <a:solidFill>
                                          <a:schemeClr val="tx1"/>
                                        </a:solidFill>
                                        <a:effectLst/>
                                        <a:latin typeface="Cambria Math"/>
                                        <a:ea typeface="+mn-ea"/>
                                        <a:cs typeface="+mn-cs"/>
                                      </a:rPr>
                                    </m:ctrlPr>
                                  </m:sSubPr>
                                  <m:e>
                                    <m:r>
                                      <a:rPr lang="en-US" sz="1800" i="1" kern="1200">
                                        <a:solidFill>
                                          <a:schemeClr val="tx1"/>
                                        </a:solidFill>
                                        <a:effectLst/>
                                        <a:latin typeface="Cambria Math"/>
                                        <a:ea typeface="+mn-ea"/>
                                        <a:cs typeface="+mn-cs"/>
                                      </a:rPr>
                                      <m:t>𝑅</m:t>
                                    </m:r>
                                  </m:e>
                                  <m:sub>
                                    <m:r>
                                      <a:rPr lang="en-US" sz="1800" i="1" kern="1200">
                                        <a:solidFill>
                                          <a:schemeClr val="tx1"/>
                                        </a:solidFill>
                                        <a:effectLst/>
                                        <a:latin typeface="Cambria Math"/>
                                        <a:ea typeface="+mn-ea"/>
                                        <a:cs typeface="+mn-cs"/>
                                      </a:rPr>
                                      <m:t>𝑝</m:t>
                                    </m:r>
                                  </m:sub>
                                </m:sSub>
                              </m:oMath>
                            </m:oMathPara>
                          </a14:m>
                          <a:endParaRPr lang="en-US" sz="1600" dirty="0"/>
                        </a:p>
                      </a:txBody>
                      <a:tcPr anchor="ctr"/>
                    </a:tc>
                    <a:tc>
                      <a:txBody>
                        <a:bodyPr/>
                        <a:lstStyle/>
                        <a:p>
                          <a:pPr algn="ctr"/>
                          <a:r>
                            <a:rPr lang="en-US" sz="1600" dirty="0" smtClean="0"/>
                            <a:t>7.39</a:t>
                          </a:r>
                          <a:r>
                            <a:rPr lang="en-US" sz="1600" baseline="0" dirty="0" smtClean="0"/>
                            <a:t> </a:t>
                          </a:r>
                          <a:r>
                            <a:rPr lang="en-US" sz="1600" dirty="0" smtClean="0"/>
                            <a:t>pc/</a:t>
                          </a:r>
                          <a:r>
                            <a:rPr lang="en-US" sz="1600" dirty="0" err="1" smtClean="0"/>
                            <a:t>hr</a:t>
                          </a:r>
                          <a:endParaRPr lang="en-US" sz="1600" dirty="0"/>
                        </a:p>
                      </a:txBody>
                      <a:tcPr anchor="ctr"/>
                    </a:tc>
                  </a:tr>
                  <a:tr h="370840">
                    <a:tc>
                      <a:txBody>
                        <a:bodyPr/>
                        <a:lstStyle/>
                        <a:p>
                          <a:pPr algn="ctr"/>
                          <a:r>
                            <a:rPr lang="en-US" sz="1600" dirty="0" smtClean="0"/>
                            <a:t>Minimum</a:t>
                          </a:r>
                          <a:r>
                            <a:rPr lang="en-US" sz="1600" baseline="0" dirty="0" smtClean="0"/>
                            <a:t> number of workers</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en-US" sz="1800" i="1" kern="1200" smtClean="0">
                                    <a:solidFill>
                                      <a:schemeClr val="tx1"/>
                                    </a:solidFill>
                                    <a:effectLst/>
                                    <a:latin typeface="Cambria Math"/>
                                    <a:ea typeface="+mn-ea"/>
                                    <a:cs typeface="+mn-cs"/>
                                  </a:rPr>
                                  <m:t>𝑤</m:t>
                                </m:r>
                              </m:oMath>
                            </m:oMathPara>
                          </a14:m>
                          <a:endParaRPr lang="en-US" sz="1600" dirty="0"/>
                        </a:p>
                      </a:txBody>
                      <a:tcPr anchor="ctr"/>
                    </a:tc>
                    <a:tc>
                      <a:txBody>
                        <a:bodyPr/>
                        <a:lstStyle/>
                        <a:p>
                          <a:pPr algn="ctr"/>
                          <a:r>
                            <a:rPr lang="en-US" sz="1600" dirty="0" smtClean="0"/>
                            <a:t>7 workers</a:t>
                          </a:r>
                          <a:endParaRPr lang="en-US" sz="1600" dirty="0"/>
                        </a:p>
                      </a:txBody>
                      <a:tcPr anchor="ctr"/>
                    </a:tc>
                  </a:tr>
                  <a:tr h="370840">
                    <a:tc>
                      <a:txBody>
                        <a:bodyPr/>
                        <a:lstStyle/>
                        <a:p>
                          <a:pPr algn="ctr"/>
                          <a:r>
                            <a:rPr lang="en-US" sz="1600" dirty="0" smtClean="0"/>
                            <a:t>Production Capacity</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en-US" sz="1800" i="1" kern="1200" smtClean="0">
                                    <a:solidFill>
                                      <a:schemeClr val="tx1"/>
                                    </a:solidFill>
                                    <a:effectLst/>
                                    <a:latin typeface="Cambria Math"/>
                                    <a:ea typeface="+mn-ea"/>
                                    <a:cs typeface="+mn-cs"/>
                                  </a:rPr>
                                  <m:t>𝑃𝐶</m:t>
                                </m:r>
                              </m:oMath>
                            </m:oMathPara>
                          </a14:m>
                          <a:endParaRPr lang="en-US" sz="1600" dirty="0"/>
                        </a:p>
                      </a:txBody>
                      <a:tcPr anchor="ctr"/>
                    </a:tc>
                    <a:tc>
                      <a:txBody>
                        <a:bodyPr/>
                        <a:lstStyle/>
                        <a:p>
                          <a:pPr algn="ctr"/>
                          <a:r>
                            <a:rPr lang="en-US" sz="1600" dirty="0" smtClean="0"/>
                            <a:t>59.12 pc/day</a:t>
                          </a:r>
                          <a:endParaRPr lang="en-US" sz="1600" dirty="0"/>
                        </a:p>
                      </a:txBody>
                      <a:tcPr anchor="ctr"/>
                    </a:tc>
                  </a:tr>
                  <a:tr h="370840">
                    <a:tc>
                      <a:txBody>
                        <a:bodyPr/>
                        <a:lstStyle/>
                        <a:p>
                          <a:pPr algn="ctr"/>
                          <a:r>
                            <a:rPr lang="en-US" sz="1600" dirty="0" smtClean="0"/>
                            <a:t>Utilization</a:t>
                          </a:r>
                          <a:endParaRPr lang="en-US" sz="1600"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en-US" sz="1800" i="1" kern="1200" smtClean="0">
                                    <a:solidFill>
                                      <a:schemeClr val="tx1"/>
                                    </a:solidFill>
                                    <a:effectLst/>
                                    <a:latin typeface="Cambria Math"/>
                                    <a:ea typeface="+mn-ea"/>
                                    <a:cs typeface="+mn-cs"/>
                                  </a:rPr>
                                  <m:t>𝑈</m:t>
                                </m:r>
                              </m:oMath>
                            </m:oMathPara>
                          </a14:m>
                          <a:endParaRPr lang="en-US" sz="1600" dirty="0"/>
                        </a:p>
                      </a:txBody>
                      <a:tcPr anchor="ctr"/>
                    </a:tc>
                    <a:tc>
                      <a:txBody>
                        <a:bodyPr/>
                        <a:lstStyle/>
                        <a:p>
                          <a:pPr algn="ctr"/>
                          <a:r>
                            <a:rPr lang="en-US" sz="1600" dirty="0" smtClean="0"/>
                            <a:t>35.52%</a:t>
                          </a:r>
                          <a:endParaRPr lang="en-US" sz="1600" dirty="0"/>
                        </a:p>
                      </a:txBody>
                      <a:tcPr anchor="ctr"/>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1312291291"/>
                  </p:ext>
                </p:extLst>
              </p:nvPr>
            </p:nvGraphicFramePr>
            <p:xfrm>
              <a:off x="1295400" y="2971800"/>
              <a:ext cx="6096000" cy="2950655"/>
            </p:xfrm>
            <a:graphic>
              <a:graphicData uri="http://schemas.openxmlformats.org/drawingml/2006/table">
                <a:tbl>
                  <a:tblPr firstRow="1" bandRow="1">
                    <a:tableStyleId>{ED083AE6-46FA-4A59-8FB0-9F97EB10719F}</a:tableStyleId>
                  </a:tblPr>
                  <a:tblGrid>
                    <a:gridCol w="2819400"/>
                    <a:gridCol w="1676400"/>
                    <a:gridCol w="1600200"/>
                  </a:tblGrid>
                  <a:tr h="335280">
                    <a:tc>
                      <a:txBody>
                        <a:bodyPr/>
                        <a:lstStyle/>
                        <a:p>
                          <a:pPr algn="ctr"/>
                          <a:r>
                            <a:rPr lang="en-US" sz="1600" dirty="0" smtClean="0"/>
                            <a:t>Factor Name</a:t>
                          </a:r>
                          <a:endParaRPr lang="en-US" sz="1600" dirty="0"/>
                        </a:p>
                      </a:txBody>
                      <a:tcPr anchor="ctr"/>
                    </a:tc>
                    <a:tc>
                      <a:txBody>
                        <a:bodyPr/>
                        <a:lstStyle/>
                        <a:p>
                          <a:pPr algn="ctr"/>
                          <a:r>
                            <a:rPr lang="en-US" sz="1600" dirty="0" smtClean="0"/>
                            <a:t>Abbreviation</a:t>
                          </a:r>
                          <a:endParaRPr lang="en-US" sz="1600" dirty="0"/>
                        </a:p>
                      </a:txBody>
                      <a:tcPr anchor="ctr"/>
                    </a:tc>
                    <a:tc>
                      <a:txBody>
                        <a:bodyPr/>
                        <a:lstStyle/>
                        <a:p>
                          <a:pPr algn="ctr"/>
                          <a:r>
                            <a:rPr lang="en-US" sz="1600" dirty="0" smtClean="0"/>
                            <a:t>Value</a:t>
                          </a:r>
                          <a:endParaRPr lang="en-US" sz="1600" dirty="0"/>
                        </a:p>
                      </a:txBody>
                      <a:tcPr anchor="ctr"/>
                    </a:tc>
                  </a:tr>
                  <a:tr h="370840">
                    <a:tc>
                      <a:txBody>
                        <a:bodyPr/>
                        <a:lstStyle/>
                        <a:p>
                          <a:pPr algn="ctr"/>
                          <a:r>
                            <a:rPr lang="en-US" sz="1600" dirty="0" smtClean="0"/>
                            <a:t>Line Efficiency</a:t>
                          </a:r>
                          <a:endParaRPr lang="en-US" sz="1600" dirty="0"/>
                        </a:p>
                      </a:txBody>
                      <a:tcPr anchor="ctr"/>
                    </a:tc>
                    <a:tc>
                      <a:txBody>
                        <a:bodyPr/>
                        <a:lstStyle/>
                        <a:p>
                          <a:endParaRPr lang="en-US"/>
                        </a:p>
                      </a:txBody>
                      <a:tcPr anchor="ctr">
                        <a:blipFill rotWithShape="1">
                          <a:blip r:embed="rId2"/>
                          <a:stretch>
                            <a:fillRect l="-168727" t="-95082" r="-95273" b="-627869"/>
                          </a:stretch>
                        </a:blipFill>
                      </a:tcPr>
                    </a:tc>
                    <a:tc>
                      <a:txBody>
                        <a:bodyPr/>
                        <a:lstStyle/>
                        <a:p>
                          <a:pPr algn="ctr"/>
                          <a:r>
                            <a:rPr lang="en-US" sz="1600" dirty="0" smtClean="0"/>
                            <a:t>88.88%</a:t>
                          </a:r>
                          <a:endParaRPr lang="en-US" sz="1600" dirty="0"/>
                        </a:p>
                      </a:txBody>
                      <a:tcPr anchor="ctr"/>
                    </a:tc>
                  </a:tr>
                  <a:tr h="370840">
                    <a:tc>
                      <a:txBody>
                        <a:bodyPr/>
                        <a:lstStyle/>
                        <a:p>
                          <a:pPr algn="ctr"/>
                          <a:r>
                            <a:rPr lang="en-US" sz="1600" dirty="0" smtClean="0"/>
                            <a:t>Repositioning Efficiency</a:t>
                          </a:r>
                          <a:endParaRPr lang="en-US" sz="1600" dirty="0"/>
                        </a:p>
                      </a:txBody>
                      <a:tcPr anchor="ctr"/>
                    </a:tc>
                    <a:tc>
                      <a:txBody>
                        <a:bodyPr/>
                        <a:lstStyle/>
                        <a:p>
                          <a:endParaRPr lang="en-US"/>
                        </a:p>
                      </a:txBody>
                      <a:tcPr anchor="ctr">
                        <a:blipFill rotWithShape="1">
                          <a:blip r:embed="rId2"/>
                          <a:stretch>
                            <a:fillRect l="-168727" t="-195082" r="-95273" b="-527869"/>
                          </a:stretch>
                        </a:blipFill>
                      </a:tcPr>
                    </a:tc>
                    <a:tc>
                      <a:txBody>
                        <a:bodyPr/>
                        <a:lstStyle/>
                        <a:p>
                          <a:pPr algn="ctr"/>
                          <a:r>
                            <a:rPr lang="en-US" sz="1600" dirty="0" smtClean="0"/>
                            <a:t>98.89%</a:t>
                          </a:r>
                          <a:endParaRPr lang="en-US" sz="1600" dirty="0"/>
                        </a:p>
                      </a:txBody>
                      <a:tcPr anchor="ctr"/>
                    </a:tc>
                  </a:tr>
                  <a:tr h="370840">
                    <a:tc>
                      <a:txBody>
                        <a:bodyPr/>
                        <a:lstStyle/>
                        <a:p>
                          <a:pPr algn="ctr"/>
                          <a:r>
                            <a:rPr lang="en-US" sz="1600" dirty="0" smtClean="0"/>
                            <a:t>Balance Efficiency</a:t>
                          </a:r>
                          <a:endParaRPr lang="en-US" sz="1600" dirty="0"/>
                        </a:p>
                      </a:txBody>
                      <a:tcPr anchor="ctr"/>
                    </a:tc>
                    <a:tc>
                      <a:txBody>
                        <a:bodyPr/>
                        <a:lstStyle/>
                        <a:p>
                          <a:endParaRPr lang="en-US"/>
                        </a:p>
                      </a:txBody>
                      <a:tcPr anchor="ctr">
                        <a:blipFill rotWithShape="1">
                          <a:blip r:embed="rId2"/>
                          <a:stretch>
                            <a:fillRect l="-168727" t="-300000" r="-95273" b="-436667"/>
                          </a:stretch>
                        </a:blipFill>
                      </a:tcPr>
                    </a:tc>
                    <a:tc>
                      <a:txBody>
                        <a:bodyPr/>
                        <a:lstStyle/>
                        <a:p>
                          <a:pPr algn="ctr"/>
                          <a:r>
                            <a:rPr lang="en-US" sz="1600" dirty="0" smtClean="0"/>
                            <a:t>64.82%</a:t>
                          </a:r>
                          <a:endParaRPr lang="en-US" sz="1600" dirty="0"/>
                        </a:p>
                      </a:txBody>
                      <a:tcPr anchor="ctr"/>
                    </a:tc>
                  </a:tr>
                  <a:tr h="390335">
                    <a:tc>
                      <a:txBody>
                        <a:bodyPr/>
                        <a:lstStyle/>
                        <a:p>
                          <a:pPr algn="ctr"/>
                          <a:r>
                            <a:rPr lang="en-US" sz="1600" dirty="0" smtClean="0"/>
                            <a:t>Production Rate</a:t>
                          </a:r>
                          <a:endParaRPr lang="en-US" sz="1600" dirty="0"/>
                        </a:p>
                      </a:txBody>
                      <a:tcPr anchor="ctr"/>
                    </a:tc>
                    <a:tc>
                      <a:txBody>
                        <a:bodyPr/>
                        <a:lstStyle/>
                        <a:p>
                          <a:endParaRPr lang="en-US"/>
                        </a:p>
                      </a:txBody>
                      <a:tcPr anchor="ctr">
                        <a:blipFill rotWithShape="1">
                          <a:blip r:embed="rId2"/>
                          <a:stretch>
                            <a:fillRect l="-168727" t="-369231" r="-95273" b="-303077"/>
                          </a:stretch>
                        </a:blipFill>
                      </a:tcPr>
                    </a:tc>
                    <a:tc>
                      <a:txBody>
                        <a:bodyPr/>
                        <a:lstStyle/>
                        <a:p>
                          <a:pPr algn="ctr"/>
                          <a:r>
                            <a:rPr lang="en-US" sz="1600" dirty="0" smtClean="0"/>
                            <a:t>7.39</a:t>
                          </a:r>
                          <a:r>
                            <a:rPr lang="en-US" sz="1600" baseline="0" dirty="0" smtClean="0"/>
                            <a:t> </a:t>
                          </a:r>
                          <a:r>
                            <a:rPr lang="en-US" sz="1600" dirty="0" smtClean="0"/>
                            <a:t>pc/</a:t>
                          </a:r>
                          <a:r>
                            <a:rPr lang="en-US" sz="1600" dirty="0" err="1" smtClean="0"/>
                            <a:t>hr</a:t>
                          </a:r>
                          <a:endParaRPr lang="en-US" sz="1600" dirty="0"/>
                        </a:p>
                      </a:txBody>
                      <a:tcPr anchor="ctr"/>
                    </a:tc>
                  </a:tr>
                  <a:tr h="370840">
                    <a:tc>
                      <a:txBody>
                        <a:bodyPr/>
                        <a:lstStyle/>
                        <a:p>
                          <a:pPr algn="ctr"/>
                          <a:r>
                            <a:rPr lang="en-US" sz="1600" dirty="0" smtClean="0"/>
                            <a:t>Minimum</a:t>
                          </a:r>
                          <a:r>
                            <a:rPr lang="en-US" sz="1600" baseline="0" dirty="0" smtClean="0"/>
                            <a:t> number of workers</a:t>
                          </a:r>
                          <a:endParaRPr lang="en-US" sz="1600" dirty="0"/>
                        </a:p>
                      </a:txBody>
                      <a:tcPr anchor="ctr"/>
                    </a:tc>
                    <a:tc>
                      <a:txBody>
                        <a:bodyPr/>
                        <a:lstStyle/>
                        <a:p>
                          <a:endParaRPr lang="en-US"/>
                        </a:p>
                      </a:txBody>
                      <a:tcPr anchor="ctr">
                        <a:blipFill rotWithShape="1">
                          <a:blip r:embed="rId2"/>
                          <a:stretch>
                            <a:fillRect l="-168727" t="-508333" r="-95273" b="-228333"/>
                          </a:stretch>
                        </a:blipFill>
                      </a:tcPr>
                    </a:tc>
                    <a:tc>
                      <a:txBody>
                        <a:bodyPr/>
                        <a:lstStyle/>
                        <a:p>
                          <a:pPr algn="ctr"/>
                          <a:r>
                            <a:rPr lang="en-US" sz="1600" dirty="0" smtClean="0"/>
                            <a:t>7 workers</a:t>
                          </a:r>
                          <a:endParaRPr lang="en-US" sz="1600" dirty="0"/>
                        </a:p>
                      </a:txBody>
                      <a:tcPr anchor="ctr"/>
                    </a:tc>
                  </a:tr>
                  <a:tr h="370840">
                    <a:tc>
                      <a:txBody>
                        <a:bodyPr/>
                        <a:lstStyle/>
                        <a:p>
                          <a:pPr algn="ctr"/>
                          <a:r>
                            <a:rPr lang="en-US" sz="1600" dirty="0" smtClean="0"/>
                            <a:t>Production Capacity</a:t>
                          </a:r>
                          <a:endParaRPr lang="en-US" sz="1600" dirty="0"/>
                        </a:p>
                      </a:txBody>
                      <a:tcPr anchor="ctr"/>
                    </a:tc>
                    <a:tc>
                      <a:txBody>
                        <a:bodyPr/>
                        <a:lstStyle/>
                        <a:p>
                          <a:endParaRPr lang="en-US"/>
                        </a:p>
                      </a:txBody>
                      <a:tcPr anchor="ctr">
                        <a:blipFill rotWithShape="1">
                          <a:blip r:embed="rId2"/>
                          <a:stretch>
                            <a:fillRect l="-168727" t="-598361" r="-95273" b="-124590"/>
                          </a:stretch>
                        </a:blipFill>
                      </a:tcPr>
                    </a:tc>
                    <a:tc>
                      <a:txBody>
                        <a:bodyPr/>
                        <a:lstStyle/>
                        <a:p>
                          <a:pPr algn="ctr"/>
                          <a:r>
                            <a:rPr lang="en-US" sz="1600" dirty="0" smtClean="0"/>
                            <a:t>59.12 pc/day</a:t>
                          </a:r>
                          <a:endParaRPr lang="en-US" sz="1600" dirty="0"/>
                        </a:p>
                      </a:txBody>
                      <a:tcPr anchor="ctr"/>
                    </a:tc>
                  </a:tr>
                  <a:tr h="370840">
                    <a:tc>
                      <a:txBody>
                        <a:bodyPr/>
                        <a:lstStyle/>
                        <a:p>
                          <a:pPr algn="ctr"/>
                          <a:r>
                            <a:rPr lang="en-US" sz="1600" dirty="0" smtClean="0"/>
                            <a:t>Utilization</a:t>
                          </a:r>
                          <a:endParaRPr lang="en-US" sz="1600" dirty="0"/>
                        </a:p>
                      </a:txBody>
                      <a:tcPr anchor="ctr"/>
                    </a:tc>
                    <a:tc>
                      <a:txBody>
                        <a:bodyPr/>
                        <a:lstStyle/>
                        <a:p>
                          <a:endParaRPr lang="en-US"/>
                        </a:p>
                      </a:txBody>
                      <a:tcPr anchor="ctr">
                        <a:blipFill rotWithShape="1">
                          <a:blip r:embed="rId2"/>
                          <a:stretch>
                            <a:fillRect l="-168727" t="-698361" r="-95273" b="-24590"/>
                          </a:stretch>
                        </a:blipFill>
                      </a:tcPr>
                    </a:tc>
                    <a:tc>
                      <a:txBody>
                        <a:bodyPr/>
                        <a:lstStyle/>
                        <a:p>
                          <a:pPr algn="ctr"/>
                          <a:r>
                            <a:rPr lang="en-US" sz="1600" dirty="0" smtClean="0"/>
                            <a:t>35.52%</a:t>
                          </a:r>
                          <a:endParaRPr lang="en-US" sz="1600" dirty="0"/>
                        </a:p>
                      </a:txBody>
                      <a:tcPr anchor="ctr"/>
                    </a:tc>
                  </a:tr>
                </a:tbl>
              </a:graphicData>
            </a:graphic>
          </p:graphicFrame>
        </mc:Fallback>
      </mc:AlternateContent>
    </p:spTree>
    <p:extLst>
      <p:ext uri="{BB962C8B-B14F-4D97-AF65-F5344CB8AC3E}">
        <p14:creationId xmlns:p14="http://schemas.microsoft.com/office/powerpoint/2010/main" val="12198602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Process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gn="just"/>
            <a:r>
              <a:rPr lang="en-US" sz="2400" dirty="0">
                <a:solidFill>
                  <a:schemeClr val="tx1"/>
                </a:solidFill>
                <a:latin typeface="+mn-lt"/>
                <a:ea typeface="+mn-ea"/>
                <a:cs typeface="+mn-cs"/>
              </a:rPr>
              <a:t>Comparison between current process and the developed process </a:t>
            </a:r>
            <a:r>
              <a:rPr lang="en-US" sz="2400" dirty="0" smtClean="0">
                <a:solidFill>
                  <a:schemeClr val="tx1"/>
                </a:solidFill>
                <a:latin typeface="+mn-lt"/>
                <a:ea typeface="+mn-ea"/>
                <a:cs typeface="+mn-cs"/>
              </a:rPr>
              <a:t>design:</a:t>
            </a:r>
          </a:p>
          <a:p>
            <a:pPr marL="0" indent="0" algn="just">
              <a:buNone/>
            </a:pPr>
            <a:endParaRPr lang="en-US" sz="2400" dirty="0" smtClean="0">
              <a:solidFill>
                <a:schemeClr val="tx1"/>
              </a:solidFill>
              <a:latin typeface="+mn-lt"/>
              <a:ea typeface="+mn-ea"/>
              <a:cs typeface="+mn-cs"/>
            </a:endParaRPr>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134514677"/>
                  </p:ext>
                </p:extLst>
              </p:nvPr>
            </p:nvGraphicFramePr>
            <p:xfrm>
              <a:off x="457198" y="3429698"/>
              <a:ext cx="8305800" cy="1980501"/>
            </p:xfrm>
            <a:graphic>
              <a:graphicData uri="http://schemas.openxmlformats.org/drawingml/2006/table">
                <a:tbl>
                  <a:tblPr firstRow="1" firstCol="1" bandRow="1"/>
                  <a:tblGrid>
                    <a:gridCol w="2076450"/>
                    <a:gridCol w="1038225"/>
                    <a:gridCol w="1038225"/>
                    <a:gridCol w="1038225"/>
                    <a:gridCol w="1038225"/>
                    <a:gridCol w="1038225"/>
                    <a:gridCol w="1038225"/>
                  </a:tblGrid>
                  <a:tr h="388909">
                    <a:tc rowSpan="2">
                      <a:txBody>
                        <a:bodyPr/>
                        <a:lstStyle/>
                        <a:p>
                          <a:pPr marL="0" marR="0" algn="ctr">
                            <a:lnSpc>
                              <a:spcPct val="115000"/>
                            </a:lnSpc>
                            <a:spcBef>
                              <a:spcPts val="0"/>
                            </a:spcBef>
                            <a:spcAft>
                              <a:spcPts val="0"/>
                            </a:spcAft>
                            <a:tabLst>
                              <a:tab pos="114300" algn="l"/>
                              <a:tab pos="690245" algn="ctr"/>
                            </a:tabLst>
                          </a:pPr>
                          <a:r>
                            <a:rPr lang="en-US" sz="1800">
                              <a:effectLst/>
                              <a:latin typeface="+mn-lt"/>
                              <a:ea typeface="Calibri"/>
                              <a:cs typeface="Arial"/>
                            </a:rPr>
                            <a:t>         Product</a:t>
                          </a:r>
                        </a:p>
                        <a:p>
                          <a:pPr marL="0" marR="0" algn="ctr">
                            <a:lnSpc>
                              <a:spcPct val="115000"/>
                            </a:lnSpc>
                            <a:spcBef>
                              <a:spcPts val="0"/>
                            </a:spcBef>
                            <a:spcAft>
                              <a:spcPts val="0"/>
                            </a:spcAft>
                            <a:tabLst>
                              <a:tab pos="114300" algn="l"/>
                              <a:tab pos="690245" algn="ctr"/>
                            </a:tabLst>
                          </a:pPr>
                          <a:r>
                            <a:rPr lang="en-US" sz="1800">
                              <a:effectLst/>
                              <a:latin typeface="+mn-lt"/>
                              <a:ea typeface="Calibri"/>
                              <a:cs typeface="Arial"/>
                            </a:rPr>
                            <a:t> </a:t>
                          </a:r>
                        </a:p>
                        <a:p>
                          <a:pPr marL="0" marR="0">
                            <a:lnSpc>
                              <a:spcPct val="115000"/>
                            </a:lnSpc>
                            <a:spcBef>
                              <a:spcPts val="0"/>
                            </a:spcBef>
                            <a:spcAft>
                              <a:spcPts val="0"/>
                            </a:spcAft>
                            <a:tabLst>
                              <a:tab pos="114300" algn="l"/>
                              <a:tab pos="690245" algn="ctr"/>
                            </a:tabLst>
                          </a:pPr>
                          <a:r>
                            <a:rPr lang="en-US" sz="1800">
                              <a:effectLst/>
                              <a:latin typeface="+mn-lt"/>
                              <a:ea typeface="Calibri"/>
                              <a:cs typeface="Arial"/>
                            </a:rPr>
                            <a:t>  Situation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gridSpan="2">
                      <a:txBody>
                        <a:bodyPr/>
                        <a:lstStyle/>
                        <a:p>
                          <a:pPr marL="0" marR="0" algn="ctr">
                            <a:lnSpc>
                              <a:spcPct val="115000"/>
                            </a:lnSpc>
                            <a:spcBef>
                              <a:spcPts val="0"/>
                            </a:spcBef>
                            <a:spcAft>
                              <a:spcPts val="0"/>
                            </a:spcAft>
                          </a:pPr>
                          <a:r>
                            <a:rPr lang="en-US" sz="1800">
                              <a:effectLst/>
                              <a:latin typeface="+mn-lt"/>
                              <a:ea typeface="Calibri"/>
                              <a:cs typeface="Arial"/>
                            </a:rPr>
                            <a:t>Sofa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800">
                              <a:effectLst/>
                              <a:latin typeface="+mn-lt"/>
                              <a:ea typeface="Calibri"/>
                              <a:cs typeface="Arial"/>
                            </a:rPr>
                            <a:t>Family 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800">
                              <a:effectLst/>
                              <a:latin typeface="+mn-lt"/>
                              <a:ea typeface="Calibri"/>
                              <a:cs typeface="Arial"/>
                            </a:rPr>
                            <a:t>Family 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792344">
                    <a:tc vMerge="1">
                      <a:txBody>
                        <a:bodyPr/>
                        <a:lstStyle/>
                        <a:p>
                          <a:endParaRPr lang="en-US"/>
                        </a:p>
                      </a:txBody>
                      <a:tcPr/>
                    </a:tc>
                    <a:tc>
                      <a:txBody>
                        <a:bodyPr/>
                        <a:lstStyle/>
                        <a:p>
                          <a:pPr marL="0" marR="0" algn="ctr">
                            <a:lnSpc>
                              <a:spcPct val="115000"/>
                            </a:lnSpc>
                            <a:spcBef>
                              <a:spcPts val="0"/>
                            </a:spcBef>
                            <a:spcAft>
                              <a:spcPts val="0"/>
                            </a:spcAft>
                          </a:pPr>
                          <a14:m>
                            <m:oMath xmlns:m="http://schemas.openxmlformats.org/officeDocument/2006/math">
                              <m:sSub>
                                <m:sSubPr>
                                  <m:ctrlPr>
                                    <a:rPr lang="en-US" sz="1800" i="1">
                                      <a:effectLst/>
                                      <a:latin typeface="Cambria Math"/>
                                      <a:ea typeface="Calibri"/>
                                      <a:cs typeface="Times New Roman"/>
                                    </a:rPr>
                                  </m:ctrlPr>
                                </m:sSubPr>
                                <m:e>
                                  <m:r>
                                    <a:rPr lang="en-US" sz="1800" i="1">
                                      <a:effectLst/>
                                      <a:latin typeface="Cambria Math"/>
                                      <a:ea typeface="Calibri"/>
                                      <a:cs typeface="Times New Roman"/>
                                    </a:rPr>
                                    <m:t>𝑅</m:t>
                                  </m:r>
                                </m:e>
                                <m:sub>
                                  <m:r>
                                    <a:rPr lang="en-US" sz="1800" i="1">
                                      <a:effectLst/>
                                      <a:latin typeface="Cambria Math"/>
                                      <a:ea typeface="Calibri"/>
                                      <a:cs typeface="Times New Roman"/>
                                    </a:rPr>
                                    <m:t>𝑝</m:t>
                                  </m:r>
                                </m:sub>
                              </m:sSub>
                            </m:oMath>
                          </a14:m>
                          <a:r>
                            <a:rPr lang="en-US" sz="1800">
                              <a:effectLst/>
                              <a:latin typeface="+mn-lt"/>
                              <a:ea typeface="Times New Roman"/>
                              <a:cs typeface="Arial"/>
                            </a:rPr>
                            <a:t>(pc/hr)</a:t>
                          </a:r>
                          <a:endParaRPr lang="en-US" sz="1800">
                            <a:effectLst/>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effectLst/>
                              <a:latin typeface="+mn-lt"/>
                              <a:ea typeface="Calibri"/>
                              <a:cs typeface="Arial"/>
                            </a:rPr>
                            <a:t>U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 xmlns:m="http://schemas.openxmlformats.org/officeDocument/2006/math">
                              <m:sSub>
                                <m:sSubPr>
                                  <m:ctrlPr>
                                    <a:rPr lang="en-US" sz="1800" i="1">
                                      <a:effectLst/>
                                      <a:latin typeface="Cambria Math"/>
                                      <a:ea typeface="Calibri"/>
                                      <a:cs typeface="Times New Roman"/>
                                    </a:rPr>
                                  </m:ctrlPr>
                                </m:sSubPr>
                                <m:e>
                                  <m:r>
                                    <a:rPr lang="en-US" sz="1800" i="1">
                                      <a:effectLst/>
                                      <a:latin typeface="Cambria Math"/>
                                      <a:ea typeface="Calibri"/>
                                      <a:cs typeface="Times New Roman"/>
                                    </a:rPr>
                                    <m:t>𝑅</m:t>
                                  </m:r>
                                </m:e>
                                <m:sub>
                                  <m:r>
                                    <a:rPr lang="en-US" sz="1800" i="1">
                                      <a:effectLst/>
                                      <a:latin typeface="Cambria Math"/>
                                      <a:ea typeface="Calibri"/>
                                      <a:cs typeface="Times New Roman"/>
                                    </a:rPr>
                                    <m:t>𝑝</m:t>
                                  </m:r>
                                </m:sub>
                              </m:sSub>
                            </m:oMath>
                          </a14:m>
                          <a:r>
                            <a:rPr lang="en-US" sz="1800">
                              <a:effectLst/>
                              <a:latin typeface="+mn-lt"/>
                              <a:ea typeface="Times New Roman"/>
                              <a:cs typeface="Arial"/>
                            </a:rPr>
                            <a:t>(pc/hr)</a:t>
                          </a:r>
                          <a:endParaRPr lang="en-US" sz="1800">
                            <a:effectLst/>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U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 xmlns:m="http://schemas.openxmlformats.org/officeDocument/2006/math">
                              <m:sSub>
                                <m:sSubPr>
                                  <m:ctrlPr>
                                    <a:rPr lang="en-US" sz="1800" i="1">
                                      <a:effectLst/>
                                      <a:latin typeface="Cambria Math"/>
                                      <a:ea typeface="Calibri"/>
                                      <a:cs typeface="Times New Roman"/>
                                    </a:rPr>
                                  </m:ctrlPr>
                                </m:sSubPr>
                                <m:e>
                                  <m:r>
                                    <a:rPr lang="en-US" sz="1800" i="1">
                                      <a:effectLst/>
                                      <a:latin typeface="Cambria Math"/>
                                      <a:ea typeface="Calibri"/>
                                      <a:cs typeface="Times New Roman"/>
                                    </a:rPr>
                                    <m:t>𝑅</m:t>
                                  </m:r>
                                </m:e>
                                <m:sub>
                                  <m:r>
                                    <a:rPr lang="en-US" sz="1800" i="1">
                                      <a:effectLst/>
                                      <a:latin typeface="Cambria Math"/>
                                      <a:ea typeface="Calibri"/>
                                      <a:cs typeface="Times New Roman"/>
                                    </a:rPr>
                                    <m:t>𝑝</m:t>
                                  </m:r>
                                </m:sub>
                              </m:sSub>
                            </m:oMath>
                          </a14:m>
                          <a:r>
                            <a:rPr lang="en-US" sz="1800">
                              <a:effectLst/>
                              <a:latin typeface="+mn-lt"/>
                              <a:ea typeface="Times New Roman"/>
                              <a:cs typeface="Arial"/>
                            </a:rPr>
                            <a:t>(pc/hr)</a:t>
                          </a:r>
                          <a:endParaRPr lang="en-US" sz="1800">
                            <a:effectLst/>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effectLst/>
                              <a:latin typeface="+mn-lt"/>
                              <a:ea typeface="Calibri"/>
                              <a:cs typeface="Arial"/>
                            </a:rPr>
                            <a:t>U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8909">
                    <a:tc>
                      <a:txBody>
                        <a:bodyPr/>
                        <a:lstStyle/>
                        <a:p>
                          <a:pPr marL="0" marR="0" algn="ctr">
                            <a:lnSpc>
                              <a:spcPct val="115000"/>
                            </a:lnSpc>
                            <a:spcBef>
                              <a:spcPts val="0"/>
                            </a:spcBef>
                            <a:spcAft>
                              <a:spcPts val="0"/>
                            </a:spcAft>
                          </a:pPr>
                          <a:r>
                            <a:rPr lang="en-US" sz="1800">
                              <a:effectLst/>
                              <a:latin typeface="+mn-lt"/>
                              <a:ea typeface="Calibri"/>
                              <a:cs typeface="Arial"/>
                            </a:rPr>
                            <a:t>Current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1.875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58.77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2.375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28.75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2.625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35.52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0339">
                    <a:tc>
                      <a:txBody>
                        <a:bodyPr/>
                        <a:lstStyle/>
                        <a:p>
                          <a:pPr marL="0" marR="0" algn="ctr">
                            <a:lnSpc>
                              <a:spcPct val="115000"/>
                            </a:lnSpc>
                            <a:spcBef>
                              <a:spcPts val="0"/>
                            </a:spcBef>
                            <a:spcAft>
                              <a:spcPts val="0"/>
                            </a:spcAft>
                          </a:pPr>
                          <a:r>
                            <a:rPr lang="en-US" sz="1800">
                              <a:effectLst/>
                              <a:latin typeface="+mn-lt"/>
                              <a:ea typeface="Calibri"/>
                              <a:cs typeface="Arial"/>
                            </a:rPr>
                            <a:t>Developed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3.19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103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effectLst/>
                              <a:latin typeface="+mn-lt"/>
                              <a:ea typeface="Calibri"/>
                              <a:cs typeface="Arial"/>
                            </a:rPr>
                            <a:t>8.26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52.96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7.39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effectLst/>
                              <a:latin typeface="+mn-lt"/>
                              <a:ea typeface="Calibri"/>
                              <a:cs typeface="Arial"/>
                            </a:rPr>
                            <a:t>62.92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134514677"/>
                  </p:ext>
                </p:extLst>
              </p:nvPr>
            </p:nvGraphicFramePr>
            <p:xfrm>
              <a:off x="457198" y="3429698"/>
              <a:ext cx="8305800" cy="1980501"/>
            </p:xfrm>
            <a:graphic>
              <a:graphicData uri="http://schemas.openxmlformats.org/drawingml/2006/table">
                <a:tbl>
                  <a:tblPr firstRow="1" firstCol="1" bandRow="1"/>
                  <a:tblGrid>
                    <a:gridCol w="2076450"/>
                    <a:gridCol w="1038225"/>
                    <a:gridCol w="1038225"/>
                    <a:gridCol w="1038225"/>
                    <a:gridCol w="1038225"/>
                    <a:gridCol w="1038225"/>
                    <a:gridCol w="1038225"/>
                  </a:tblGrid>
                  <a:tr h="388909">
                    <a:tc rowSpan="2">
                      <a:txBody>
                        <a:bodyPr/>
                        <a:lstStyle/>
                        <a:p>
                          <a:pPr marL="0" marR="0" algn="ctr">
                            <a:lnSpc>
                              <a:spcPct val="115000"/>
                            </a:lnSpc>
                            <a:spcBef>
                              <a:spcPts val="0"/>
                            </a:spcBef>
                            <a:spcAft>
                              <a:spcPts val="0"/>
                            </a:spcAft>
                            <a:tabLst>
                              <a:tab pos="114300" algn="l"/>
                              <a:tab pos="690245" algn="ctr"/>
                            </a:tabLst>
                          </a:pPr>
                          <a:r>
                            <a:rPr lang="en-US" sz="1800">
                              <a:effectLst/>
                              <a:latin typeface="+mn-lt"/>
                              <a:ea typeface="Calibri"/>
                              <a:cs typeface="Arial"/>
                            </a:rPr>
                            <a:t>         Product</a:t>
                          </a:r>
                        </a:p>
                        <a:p>
                          <a:pPr marL="0" marR="0" algn="ctr">
                            <a:lnSpc>
                              <a:spcPct val="115000"/>
                            </a:lnSpc>
                            <a:spcBef>
                              <a:spcPts val="0"/>
                            </a:spcBef>
                            <a:spcAft>
                              <a:spcPts val="0"/>
                            </a:spcAft>
                            <a:tabLst>
                              <a:tab pos="114300" algn="l"/>
                              <a:tab pos="690245" algn="ctr"/>
                            </a:tabLst>
                          </a:pPr>
                          <a:r>
                            <a:rPr lang="en-US" sz="1800">
                              <a:effectLst/>
                              <a:latin typeface="+mn-lt"/>
                              <a:ea typeface="Calibri"/>
                              <a:cs typeface="Arial"/>
                            </a:rPr>
                            <a:t> </a:t>
                          </a:r>
                        </a:p>
                        <a:p>
                          <a:pPr marL="0" marR="0">
                            <a:lnSpc>
                              <a:spcPct val="115000"/>
                            </a:lnSpc>
                            <a:spcBef>
                              <a:spcPts val="0"/>
                            </a:spcBef>
                            <a:spcAft>
                              <a:spcPts val="0"/>
                            </a:spcAft>
                            <a:tabLst>
                              <a:tab pos="114300" algn="l"/>
                              <a:tab pos="690245" algn="ctr"/>
                            </a:tabLst>
                          </a:pPr>
                          <a:r>
                            <a:rPr lang="en-US" sz="1800">
                              <a:effectLst/>
                              <a:latin typeface="+mn-lt"/>
                              <a:ea typeface="Calibri"/>
                              <a:cs typeface="Arial"/>
                            </a:rPr>
                            <a:t>  Situation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gridSpan="2">
                      <a:txBody>
                        <a:bodyPr/>
                        <a:lstStyle/>
                        <a:p>
                          <a:pPr marL="0" marR="0" algn="ctr">
                            <a:lnSpc>
                              <a:spcPct val="115000"/>
                            </a:lnSpc>
                            <a:spcBef>
                              <a:spcPts val="0"/>
                            </a:spcBef>
                            <a:spcAft>
                              <a:spcPts val="0"/>
                            </a:spcAft>
                          </a:pPr>
                          <a:r>
                            <a:rPr lang="en-US" sz="1800">
                              <a:effectLst/>
                              <a:latin typeface="+mn-lt"/>
                              <a:ea typeface="Calibri"/>
                              <a:cs typeface="Arial"/>
                            </a:rPr>
                            <a:t>Sofa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800">
                              <a:effectLst/>
                              <a:latin typeface="+mn-lt"/>
                              <a:ea typeface="Calibri"/>
                              <a:cs typeface="Arial"/>
                            </a:rPr>
                            <a:t>Family 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800">
                              <a:effectLst/>
                              <a:latin typeface="+mn-lt"/>
                              <a:ea typeface="Calibri"/>
                              <a:cs typeface="Arial"/>
                            </a:rPr>
                            <a:t>Family 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792344">
                    <a:tc vMerge="1">
                      <a:txBody>
                        <a:bodyPr/>
                        <a:lstStyle/>
                        <a:p>
                          <a:endParaRPr lang="en-US"/>
                        </a:p>
                      </a:txBody>
                      <a:tcPr/>
                    </a:tc>
                    <a:tc>
                      <a:txBody>
                        <a:bodyPr/>
                        <a:lstStyle/>
                        <a:p>
                          <a:endParaRPr lang="en-US"/>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200588" t="-57364" r="-501176" b="-113178"/>
                          </a:stretch>
                        </a:blipFill>
                      </a:tcPr>
                    </a:tc>
                    <a:tc>
                      <a:txBody>
                        <a:bodyPr/>
                        <a:lstStyle/>
                        <a:p>
                          <a:pPr marL="0" marR="0" algn="ctr">
                            <a:lnSpc>
                              <a:spcPct val="115000"/>
                            </a:lnSpc>
                            <a:spcBef>
                              <a:spcPts val="0"/>
                            </a:spcBef>
                            <a:spcAft>
                              <a:spcPts val="0"/>
                            </a:spcAft>
                          </a:pPr>
                          <a:r>
                            <a:rPr lang="en-US" sz="1800" dirty="0">
                              <a:effectLst/>
                              <a:latin typeface="+mn-lt"/>
                              <a:ea typeface="Calibri"/>
                              <a:cs typeface="Arial"/>
                            </a:rPr>
                            <a:t>U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400588" t="-57364" r="-301176" b="-113178"/>
                          </a:stretch>
                        </a:blipFill>
                      </a:tcPr>
                    </a:tc>
                    <a:tc>
                      <a:txBody>
                        <a:bodyPr/>
                        <a:lstStyle/>
                        <a:p>
                          <a:pPr marL="0" marR="0" algn="ctr">
                            <a:lnSpc>
                              <a:spcPct val="115000"/>
                            </a:lnSpc>
                            <a:spcBef>
                              <a:spcPts val="0"/>
                            </a:spcBef>
                            <a:spcAft>
                              <a:spcPts val="0"/>
                            </a:spcAft>
                          </a:pPr>
                          <a:r>
                            <a:rPr lang="en-US" sz="1800">
                              <a:effectLst/>
                              <a:latin typeface="+mn-lt"/>
                              <a:ea typeface="Calibri"/>
                              <a:cs typeface="Arial"/>
                            </a:rPr>
                            <a:t>U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601176" t="-57364" r="-100588" b="-113178"/>
                          </a:stretch>
                        </a:blipFill>
                      </a:tcPr>
                    </a:tc>
                    <a:tc>
                      <a:txBody>
                        <a:bodyPr/>
                        <a:lstStyle/>
                        <a:p>
                          <a:pPr marL="0" marR="0" algn="ctr">
                            <a:lnSpc>
                              <a:spcPct val="115000"/>
                            </a:lnSpc>
                            <a:spcBef>
                              <a:spcPts val="0"/>
                            </a:spcBef>
                            <a:spcAft>
                              <a:spcPts val="0"/>
                            </a:spcAft>
                          </a:pPr>
                          <a:r>
                            <a:rPr lang="en-US" sz="1800" dirty="0">
                              <a:effectLst/>
                              <a:latin typeface="+mn-lt"/>
                              <a:ea typeface="Calibri"/>
                              <a:cs typeface="Arial"/>
                            </a:rPr>
                            <a:t>U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8909">
                    <a:tc>
                      <a:txBody>
                        <a:bodyPr/>
                        <a:lstStyle/>
                        <a:p>
                          <a:pPr marL="0" marR="0" algn="ctr">
                            <a:lnSpc>
                              <a:spcPct val="115000"/>
                            </a:lnSpc>
                            <a:spcBef>
                              <a:spcPts val="0"/>
                            </a:spcBef>
                            <a:spcAft>
                              <a:spcPts val="0"/>
                            </a:spcAft>
                          </a:pPr>
                          <a:r>
                            <a:rPr lang="en-US" sz="1800">
                              <a:effectLst/>
                              <a:latin typeface="+mn-lt"/>
                              <a:ea typeface="Calibri"/>
                              <a:cs typeface="Arial"/>
                            </a:rPr>
                            <a:t>Current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1.875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58.77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2.375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28.75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2.625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35.52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0339">
                    <a:tc>
                      <a:txBody>
                        <a:bodyPr/>
                        <a:lstStyle/>
                        <a:p>
                          <a:pPr marL="0" marR="0" algn="ctr">
                            <a:lnSpc>
                              <a:spcPct val="115000"/>
                            </a:lnSpc>
                            <a:spcBef>
                              <a:spcPts val="0"/>
                            </a:spcBef>
                            <a:spcAft>
                              <a:spcPts val="0"/>
                            </a:spcAft>
                          </a:pPr>
                          <a:r>
                            <a:rPr lang="en-US" sz="1800">
                              <a:effectLst/>
                              <a:latin typeface="+mn-lt"/>
                              <a:ea typeface="Calibri"/>
                              <a:cs typeface="Arial"/>
                            </a:rPr>
                            <a:t>Developed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3.19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103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effectLst/>
                              <a:latin typeface="+mn-lt"/>
                              <a:ea typeface="Calibri"/>
                              <a:cs typeface="Arial"/>
                            </a:rPr>
                            <a:t>8.26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52.96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a:effectLst/>
                              <a:latin typeface="+mn-lt"/>
                              <a:ea typeface="Calibri"/>
                              <a:cs typeface="Arial"/>
                            </a:rPr>
                            <a:t>7.39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dirty="0">
                              <a:effectLst/>
                              <a:latin typeface="+mn-lt"/>
                              <a:ea typeface="Calibri"/>
                              <a:cs typeface="Arial"/>
                            </a:rPr>
                            <a:t>62.92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Fallback>
      </mc:AlternateContent>
    </p:spTree>
    <p:extLst>
      <p:ext uri="{BB962C8B-B14F-4D97-AF65-F5344CB8AC3E}">
        <p14:creationId xmlns:p14="http://schemas.microsoft.com/office/powerpoint/2010/main" val="11613209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Inventory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gn="just"/>
            <a:r>
              <a:rPr lang="en-US" sz="2400" dirty="0">
                <a:solidFill>
                  <a:schemeClr val="tx1"/>
                </a:solidFill>
                <a:latin typeface="+mn-lt"/>
                <a:ea typeface="+mn-ea"/>
                <a:cs typeface="+mn-cs"/>
              </a:rPr>
              <a:t>Due to the shape of </a:t>
            </a:r>
            <a:r>
              <a:rPr lang="en-US" sz="2400" dirty="0" smtClean="0">
                <a:solidFill>
                  <a:schemeClr val="tx1"/>
                </a:solidFill>
                <a:latin typeface="+mn-lt"/>
                <a:ea typeface="+mn-ea"/>
                <a:cs typeface="+mn-cs"/>
              </a:rPr>
              <a:t>most raw </a:t>
            </a:r>
            <a:r>
              <a:rPr lang="en-US" sz="2400" dirty="0">
                <a:solidFill>
                  <a:schemeClr val="tx1"/>
                </a:solidFill>
                <a:latin typeface="+mn-lt"/>
                <a:ea typeface="+mn-ea"/>
                <a:cs typeface="+mn-cs"/>
              </a:rPr>
              <a:t>material and its heavy weight cantilever rack system was chosen. </a:t>
            </a:r>
            <a:endParaRPr lang="en-US" sz="2400" dirty="0" smtClean="0">
              <a:solidFill>
                <a:schemeClr val="tx1"/>
              </a:solidFill>
              <a:latin typeface="+mn-lt"/>
              <a:ea typeface="+mn-ea"/>
              <a:cs typeface="+mn-cs"/>
            </a:endParaRPr>
          </a:p>
          <a:p>
            <a:pPr marL="0" indent="0" algn="just">
              <a:buNone/>
            </a:pPr>
            <a:endParaRPr lang="en-US" sz="2400" dirty="0" smtClean="0">
              <a:solidFill>
                <a:schemeClr val="tx1"/>
              </a:solidFill>
              <a:latin typeface="+mn-lt"/>
              <a:ea typeface="+mn-ea"/>
              <a:cs typeface="+mn-cs"/>
            </a:endParaRPr>
          </a:p>
          <a:p>
            <a:pPr algn="just"/>
            <a:r>
              <a:rPr lang="en-US" sz="2400" dirty="0">
                <a:solidFill>
                  <a:schemeClr val="tx1"/>
                </a:solidFill>
                <a:latin typeface="+mn-lt"/>
                <a:ea typeface="+mn-ea"/>
                <a:cs typeface="+mn-cs"/>
              </a:rPr>
              <a:t>Other small raw materials such as welding wires, gloves, welding heads, welding mask, safety glasses and others will be stored in cupboard</a:t>
            </a:r>
            <a:r>
              <a:rPr lang="en-US" sz="2400" dirty="0" smtClean="0">
                <a:solidFill>
                  <a:schemeClr val="tx1"/>
                </a:solidFill>
                <a:latin typeface="+mn-lt"/>
                <a:ea typeface="+mn-ea"/>
                <a:cs typeface="+mn-cs"/>
              </a:rPr>
              <a:t>.</a:t>
            </a:r>
          </a:p>
          <a:p>
            <a:pPr marL="0" indent="0" algn="just">
              <a:buNone/>
            </a:pPr>
            <a:endParaRPr lang="en-US" sz="2400" dirty="0">
              <a:solidFill>
                <a:schemeClr val="tx1"/>
              </a:solidFill>
              <a:latin typeface="+mn-lt"/>
              <a:ea typeface="+mn-ea"/>
              <a:cs typeface="+mn-cs"/>
            </a:endParaRPr>
          </a:p>
          <a:p>
            <a:pPr algn="just"/>
            <a:r>
              <a:rPr lang="en-US" sz="2400" dirty="0" smtClean="0"/>
              <a:t>Raw materials with irregular shape that cannot be stored in either rack nor cupboard will be stored on pallets</a:t>
            </a:r>
          </a:p>
        </p:txBody>
      </p:sp>
    </p:spTree>
    <p:extLst>
      <p:ext uri="{BB962C8B-B14F-4D97-AF65-F5344CB8AC3E}">
        <p14:creationId xmlns:p14="http://schemas.microsoft.com/office/powerpoint/2010/main" val="10994105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Inventory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gn="just"/>
            <a:r>
              <a:rPr lang="en-US" sz="2400" dirty="0">
                <a:solidFill>
                  <a:schemeClr val="tx1"/>
                </a:solidFill>
                <a:latin typeface="+mn-lt"/>
                <a:ea typeface="+mn-ea"/>
                <a:cs typeface="+mn-cs"/>
              </a:rPr>
              <a:t>To designs the inventory and to determine the </a:t>
            </a:r>
            <a:r>
              <a:rPr lang="en-US" sz="2400" dirty="0" smtClean="0">
                <a:solidFill>
                  <a:schemeClr val="tx1"/>
                </a:solidFill>
                <a:latin typeface="+mn-lt"/>
                <a:ea typeface="+mn-ea"/>
                <a:cs typeface="+mn-cs"/>
              </a:rPr>
              <a:t>racks, cupboard and pallets </a:t>
            </a:r>
            <a:r>
              <a:rPr lang="en-US" sz="2400" dirty="0">
                <a:solidFill>
                  <a:schemeClr val="tx1"/>
                </a:solidFill>
                <a:latin typeface="+mn-lt"/>
                <a:ea typeface="+mn-ea"/>
                <a:cs typeface="+mn-cs"/>
              </a:rPr>
              <a:t>needed, the following steps were taken</a:t>
            </a:r>
            <a:r>
              <a:rPr lang="en-US" sz="2400" dirty="0" smtClean="0">
                <a:solidFill>
                  <a:schemeClr val="tx1"/>
                </a:solidFill>
                <a:latin typeface="+mn-lt"/>
                <a:ea typeface="+mn-ea"/>
                <a:cs typeface="+mn-cs"/>
              </a:rPr>
              <a:t>:</a:t>
            </a:r>
          </a:p>
          <a:p>
            <a:pPr marL="0" indent="0" algn="just">
              <a:buNone/>
            </a:pPr>
            <a:endParaRPr lang="en-US" sz="2400" dirty="0" smtClean="0">
              <a:solidFill>
                <a:schemeClr val="tx1"/>
              </a:solidFill>
              <a:latin typeface="+mn-lt"/>
              <a:ea typeface="+mn-ea"/>
              <a:cs typeface="+mn-cs"/>
            </a:endParaRPr>
          </a:p>
          <a:p>
            <a:pPr marL="457200" indent="-457200" algn="just">
              <a:buFont typeface="+mj-lt"/>
              <a:buAutoNum type="arabicPeriod"/>
            </a:pPr>
            <a:r>
              <a:rPr lang="en-US" sz="2400" dirty="0" smtClean="0"/>
              <a:t>D</a:t>
            </a:r>
            <a:r>
              <a:rPr lang="en-US" sz="2400" dirty="0" smtClean="0">
                <a:solidFill>
                  <a:schemeClr val="tx1"/>
                </a:solidFill>
                <a:latin typeface="+mn-lt"/>
                <a:ea typeface="+mn-ea"/>
                <a:cs typeface="+mn-cs"/>
              </a:rPr>
              <a:t>ocument </a:t>
            </a:r>
            <a:r>
              <a:rPr lang="en-US" sz="2400" dirty="0">
                <a:solidFill>
                  <a:schemeClr val="tx1"/>
                </a:solidFill>
                <a:latin typeface="+mn-lt"/>
                <a:ea typeface="+mn-ea"/>
                <a:cs typeface="+mn-cs"/>
              </a:rPr>
              <a:t>the current demand and create an algorithm to calculate and anticipate future </a:t>
            </a:r>
            <a:r>
              <a:rPr lang="en-US" sz="2400" dirty="0" smtClean="0">
                <a:solidFill>
                  <a:schemeClr val="tx1"/>
                </a:solidFill>
                <a:latin typeface="+mn-lt"/>
                <a:ea typeface="+mn-ea"/>
                <a:cs typeface="+mn-cs"/>
              </a:rPr>
              <a:t>demand.</a:t>
            </a:r>
          </a:p>
          <a:p>
            <a:pPr marL="457200" indent="-457200" algn="just">
              <a:buFont typeface="+mj-lt"/>
              <a:buAutoNum type="arabicPeriod"/>
            </a:pPr>
            <a:endParaRPr lang="en-US" sz="2400" dirty="0" smtClean="0">
              <a:solidFill>
                <a:schemeClr val="tx1"/>
              </a:solidFill>
              <a:latin typeface="+mn-lt"/>
              <a:ea typeface="+mn-ea"/>
              <a:cs typeface="+mn-cs"/>
            </a:endParaRPr>
          </a:p>
          <a:p>
            <a:pPr marL="457200" indent="-457200" algn="just">
              <a:buFont typeface="+mj-lt"/>
              <a:buAutoNum type="arabicPeriod"/>
            </a:pPr>
            <a:r>
              <a:rPr lang="en-US" sz="2400" dirty="0" smtClean="0"/>
              <a:t>E</a:t>
            </a:r>
            <a:r>
              <a:rPr lang="en-US" sz="2400" dirty="0" smtClean="0">
                <a:solidFill>
                  <a:schemeClr val="tx1"/>
                </a:solidFill>
                <a:latin typeface="+mn-lt"/>
                <a:ea typeface="+mn-ea"/>
                <a:cs typeface="+mn-cs"/>
              </a:rPr>
              <a:t>ach </a:t>
            </a:r>
            <a:r>
              <a:rPr lang="en-US" sz="2400" dirty="0">
                <a:solidFill>
                  <a:schemeClr val="tx1"/>
                </a:solidFill>
                <a:latin typeface="+mn-lt"/>
                <a:ea typeface="+mn-ea"/>
                <a:cs typeface="+mn-cs"/>
              </a:rPr>
              <a:t>product was broke down into its </a:t>
            </a:r>
            <a:r>
              <a:rPr lang="en-US" sz="2400" dirty="0" smtClean="0">
                <a:solidFill>
                  <a:schemeClr val="tx1"/>
                </a:solidFill>
                <a:latin typeface="+mn-lt"/>
                <a:ea typeface="+mn-ea"/>
                <a:cs typeface="+mn-cs"/>
              </a:rPr>
              <a:t>components in order to determine the total length of each component for each product.</a:t>
            </a:r>
            <a:endParaRPr lang="en-US" sz="2400" dirty="0">
              <a:solidFill>
                <a:schemeClr val="tx1"/>
              </a:solidFill>
              <a:latin typeface="+mn-lt"/>
              <a:ea typeface="+mn-ea"/>
              <a:cs typeface="+mn-cs"/>
            </a:endParaRPr>
          </a:p>
          <a:p>
            <a:pPr algn="just"/>
            <a:endParaRPr lang="en-US" sz="2400" dirty="0" smtClean="0"/>
          </a:p>
        </p:txBody>
      </p:sp>
    </p:spTree>
    <p:extLst>
      <p:ext uri="{BB962C8B-B14F-4D97-AF65-F5344CB8AC3E}">
        <p14:creationId xmlns:p14="http://schemas.microsoft.com/office/powerpoint/2010/main" val="33437611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Inventory Design</a:t>
            </a:r>
            <a:endParaRPr lang="en-US"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2209800"/>
                <a:ext cx="7661275" cy="4114800"/>
              </a:xfrm>
            </p:spPr>
            <p:txBody>
              <a:bodyPr/>
              <a:lstStyle/>
              <a:p>
                <a:pPr marL="457200" lvl="0" indent="-457200" algn="just">
                  <a:buFont typeface="+mj-lt"/>
                  <a:buAutoNum type="arabicPeriod" startAt="3"/>
                </a:pPr>
                <a:r>
                  <a:rPr lang="en-GB" sz="2400" dirty="0">
                    <a:solidFill>
                      <a:schemeClr val="tx1"/>
                    </a:solidFill>
                    <a:latin typeface="+mn-lt"/>
                    <a:ea typeface="+mn-ea"/>
                    <a:cs typeface="+mn-cs"/>
                  </a:rPr>
                  <a:t>The quantity needed from each type of raw material for all products were calculated through dividing the quantity involved in manufacturing on standard raw material as it comes from the supplier. </a:t>
                </a:r>
                <a:endParaRPr lang="en-GB" sz="2400" dirty="0" smtClean="0">
                  <a:solidFill>
                    <a:schemeClr val="tx1"/>
                  </a:solidFill>
                  <a:latin typeface="+mn-lt"/>
                  <a:ea typeface="+mn-ea"/>
                  <a:cs typeface="+mn-cs"/>
                </a:endParaRPr>
              </a:p>
              <a:p>
                <a:pPr marL="0" lvl="0" indent="0" algn="just">
                  <a:buNone/>
                </a:pPr>
                <a:endParaRPr lang="en-US" sz="2400" dirty="0">
                  <a:solidFill>
                    <a:schemeClr val="tx1"/>
                  </a:solidFill>
                  <a:latin typeface="+mn-lt"/>
                  <a:ea typeface="+mn-ea"/>
                  <a:cs typeface="+mn-cs"/>
                </a:endParaRPr>
              </a:p>
              <a:p>
                <a:pPr marL="457200" indent="-457200" algn="just">
                  <a:buFont typeface="+mj-lt"/>
                  <a:buAutoNum type="arabicPeriod" startAt="4"/>
                </a:pPr>
                <a:r>
                  <a:rPr lang="en-US" sz="2400" dirty="0" smtClean="0"/>
                  <a:t>Calculate Safety Stock by using this formula</a:t>
                </a:r>
              </a:p>
              <a:p>
                <a:pPr marL="0" indent="0" algn="just">
                  <a:buNone/>
                </a:pPr>
                <a:endParaRPr lang="en-US" sz="2400" dirty="0" smtClean="0"/>
              </a:p>
              <a:p>
                <a:pPr marL="0" indent="0" algn="just">
                  <a:buNone/>
                </a:pPr>
                <a14:m>
                  <m:oMathPara xmlns:m="http://schemas.openxmlformats.org/officeDocument/2006/math">
                    <m:oMathParaPr>
                      <m:jc m:val="centerGroup"/>
                    </m:oMathParaPr>
                    <m:oMath xmlns:m="http://schemas.openxmlformats.org/officeDocument/2006/math">
                      <m:r>
                        <a:rPr lang="en-US" sz="2400" i="1">
                          <a:solidFill>
                            <a:schemeClr val="tx1"/>
                          </a:solidFill>
                          <a:latin typeface="Cambria Math"/>
                          <a:ea typeface="+mn-ea"/>
                          <a:cs typeface="+mn-cs"/>
                        </a:rPr>
                        <m:t>𝑆</m:t>
                      </m:r>
                      <m:r>
                        <a:rPr lang="en-US" sz="2400" i="1">
                          <a:solidFill>
                            <a:schemeClr val="tx1"/>
                          </a:solidFill>
                          <a:latin typeface="Cambria Math"/>
                          <a:ea typeface="+mn-ea"/>
                          <a:cs typeface="+mn-cs"/>
                        </a:rPr>
                        <m:t>.</m:t>
                      </m:r>
                      <m:r>
                        <a:rPr lang="en-US" sz="2400" i="1">
                          <a:solidFill>
                            <a:schemeClr val="tx1"/>
                          </a:solidFill>
                          <a:latin typeface="Cambria Math"/>
                          <a:ea typeface="+mn-ea"/>
                          <a:cs typeface="+mn-cs"/>
                        </a:rPr>
                        <m:t>𝑆</m:t>
                      </m:r>
                      <m:r>
                        <a:rPr lang="en-US" sz="2400" i="1">
                          <a:solidFill>
                            <a:schemeClr val="tx1"/>
                          </a:solidFill>
                          <a:latin typeface="Cambria Math"/>
                          <a:ea typeface="+mn-ea"/>
                          <a:cs typeface="+mn-cs"/>
                        </a:rPr>
                        <m:t>=</m:t>
                      </m:r>
                      <m:d>
                        <m:dPr>
                          <m:ctrlPr>
                            <a:rPr lang="en-US" sz="2400" i="1">
                              <a:solidFill>
                                <a:schemeClr val="tx1"/>
                              </a:solidFill>
                              <a:latin typeface="Cambria Math"/>
                              <a:ea typeface="+mn-ea"/>
                              <a:cs typeface="+mn-cs"/>
                            </a:rPr>
                          </m:ctrlPr>
                        </m:dPr>
                        <m:e>
                          <m:r>
                            <a:rPr lang="en-US" sz="2400" i="1">
                              <a:solidFill>
                                <a:schemeClr val="tx1"/>
                              </a:solidFill>
                              <a:latin typeface="Cambria Math"/>
                              <a:ea typeface="+mn-ea"/>
                              <a:cs typeface="+mn-cs"/>
                            </a:rPr>
                            <m:t>𝑍</m:t>
                          </m:r>
                          <m:r>
                            <a:rPr lang="en-US" sz="2400" i="1">
                              <a:solidFill>
                                <a:schemeClr val="tx1"/>
                              </a:solidFill>
                              <a:latin typeface="Cambria Math"/>
                              <a:ea typeface="+mn-ea"/>
                              <a:cs typeface="+mn-cs"/>
                            </a:rPr>
                            <m:t>∗</m:t>
                          </m:r>
                          <m:rad>
                            <m:radPr>
                              <m:degHide m:val="on"/>
                              <m:ctrlPr>
                                <a:rPr lang="en-US" sz="2400" i="1">
                                  <a:solidFill>
                                    <a:schemeClr val="tx1"/>
                                  </a:solidFill>
                                  <a:latin typeface="Cambria Math"/>
                                  <a:ea typeface="+mn-ea"/>
                                  <a:cs typeface="+mn-cs"/>
                                </a:rPr>
                              </m:ctrlPr>
                            </m:radPr>
                            <m:deg/>
                            <m:e>
                              <m:r>
                                <a:rPr lang="en-US" sz="2400" i="1">
                                  <a:solidFill>
                                    <a:schemeClr val="tx1"/>
                                  </a:solidFill>
                                  <a:latin typeface="Cambria Math"/>
                                  <a:ea typeface="+mn-ea"/>
                                  <a:cs typeface="+mn-cs"/>
                                </a:rPr>
                                <m:t>𝑎𝑣𝑔</m:t>
                              </m:r>
                              <m:r>
                                <a:rPr lang="en-US" sz="2400" i="1">
                                  <a:solidFill>
                                    <a:schemeClr val="tx1"/>
                                  </a:solidFill>
                                  <a:latin typeface="Cambria Math"/>
                                  <a:ea typeface="+mn-ea"/>
                                  <a:cs typeface="+mn-cs"/>
                                </a:rPr>
                                <m:t> </m:t>
                              </m:r>
                              <m:r>
                                <a:rPr lang="en-US" sz="2400" i="1">
                                  <a:solidFill>
                                    <a:schemeClr val="tx1"/>
                                  </a:solidFill>
                                  <a:latin typeface="Cambria Math"/>
                                  <a:ea typeface="+mn-ea"/>
                                  <a:cs typeface="+mn-cs"/>
                                </a:rPr>
                                <m:t>𝐿</m:t>
                              </m:r>
                              <m:r>
                                <a:rPr lang="en-US" sz="2400" i="1">
                                  <a:solidFill>
                                    <a:schemeClr val="tx1"/>
                                  </a:solidFill>
                                  <a:latin typeface="Cambria Math"/>
                                  <a:ea typeface="+mn-ea"/>
                                  <a:cs typeface="+mn-cs"/>
                                </a:rPr>
                                <m:t>.</m:t>
                              </m:r>
                              <m:r>
                                <a:rPr lang="en-US" sz="2400" i="1">
                                  <a:solidFill>
                                    <a:schemeClr val="tx1"/>
                                  </a:solidFill>
                                  <a:latin typeface="Cambria Math"/>
                                  <a:ea typeface="+mn-ea"/>
                                  <a:cs typeface="+mn-cs"/>
                                </a:rPr>
                                <m:t>𝑇</m:t>
                              </m:r>
                              <m:r>
                                <a:rPr lang="en-US" sz="2400" i="1">
                                  <a:solidFill>
                                    <a:schemeClr val="tx1"/>
                                  </a:solidFill>
                                  <a:latin typeface="Cambria Math"/>
                                  <a:ea typeface="+mn-ea"/>
                                  <a:cs typeface="+mn-cs"/>
                                </a:rPr>
                                <m:t>.</m:t>
                              </m:r>
                            </m:e>
                          </m:rad>
                          <m:r>
                            <a:rPr lang="en-US" sz="2400" i="1">
                              <a:solidFill>
                                <a:schemeClr val="tx1"/>
                              </a:solidFill>
                              <a:latin typeface="Cambria Math"/>
                              <a:ea typeface="+mn-ea"/>
                              <a:cs typeface="+mn-cs"/>
                            </a:rPr>
                            <m:t>∗</m:t>
                          </m:r>
                          <m:r>
                            <a:rPr lang="en-US" sz="2400" i="1">
                              <a:solidFill>
                                <a:schemeClr val="tx1"/>
                              </a:solidFill>
                              <a:latin typeface="Cambria Math"/>
                              <a:ea typeface="+mn-ea"/>
                              <a:cs typeface="+mn-cs"/>
                            </a:rPr>
                            <m:t>𝜎</m:t>
                          </m:r>
                        </m:e>
                      </m:d>
                      <m:r>
                        <a:rPr lang="en-US" sz="2400" i="1">
                          <a:solidFill>
                            <a:schemeClr val="tx1"/>
                          </a:solidFill>
                          <a:latin typeface="Cambria Math"/>
                          <a:ea typeface="+mn-ea"/>
                          <a:cs typeface="+mn-cs"/>
                        </a:rPr>
                        <m:t>+(</m:t>
                      </m:r>
                      <m:r>
                        <a:rPr lang="en-US" sz="2400" i="1">
                          <a:solidFill>
                            <a:schemeClr val="tx1"/>
                          </a:solidFill>
                          <a:latin typeface="Cambria Math"/>
                          <a:ea typeface="+mn-ea"/>
                          <a:cs typeface="+mn-cs"/>
                        </a:rPr>
                        <m:t>𝑍</m:t>
                      </m:r>
                      <m:r>
                        <a:rPr lang="en-US" sz="2400" i="1">
                          <a:solidFill>
                            <a:schemeClr val="tx1"/>
                          </a:solidFill>
                          <a:latin typeface="Cambria Math"/>
                          <a:ea typeface="+mn-ea"/>
                          <a:cs typeface="+mn-cs"/>
                        </a:rPr>
                        <m:t>∗</m:t>
                      </m:r>
                      <m:sSub>
                        <m:sSubPr>
                          <m:ctrlPr>
                            <a:rPr lang="en-US" sz="2400" i="1">
                              <a:solidFill>
                                <a:schemeClr val="tx1"/>
                              </a:solidFill>
                              <a:latin typeface="Cambria Math"/>
                              <a:ea typeface="+mn-ea"/>
                              <a:cs typeface="+mn-cs"/>
                            </a:rPr>
                          </m:ctrlPr>
                        </m:sSubPr>
                        <m:e>
                          <m:r>
                            <a:rPr lang="en-US" sz="2400" i="1">
                              <a:solidFill>
                                <a:schemeClr val="tx1"/>
                              </a:solidFill>
                              <a:latin typeface="Cambria Math"/>
                              <a:ea typeface="+mn-ea"/>
                              <a:cs typeface="+mn-cs"/>
                            </a:rPr>
                            <m:t>𝜎</m:t>
                          </m:r>
                        </m:e>
                        <m:sub>
                          <m:r>
                            <a:rPr lang="en-US" sz="2400" i="1">
                              <a:solidFill>
                                <a:schemeClr val="tx1"/>
                              </a:solidFill>
                              <a:latin typeface="Cambria Math"/>
                              <a:ea typeface="+mn-ea"/>
                              <a:cs typeface="+mn-cs"/>
                            </a:rPr>
                            <m:t>𝐿</m:t>
                          </m:r>
                        </m:sub>
                      </m:sSub>
                      <m:r>
                        <a:rPr lang="en-US" sz="2400" i="1">
                          <a:solidFill>
                            <a:schemeClr val="tx1"/>
                          </a:solidFill>
                          <a:latin typeface="Cambria Math"/>
                          <a:ea typeface="+mn-ea"/>
                          <a:cs typeface="+mn-cs"/>
                        </a:rPr>
                        <m:t>∗</m:t>
                      </m:r>
                      <m:r>
                        <a:rPr lang="en-US" sz="2400" i="1">
                          <a:solidFill>
                            <a:schemeClr val="tx1"/>
                          </a:solidFill>
                          <a:latin typeface="Cambria Math"/>
                          <a:ea typeface="+mn-ea"/>
                          <a:cs typeface="+mn-cs"/>
                        </a:rPr>
                        <m:t>𝑎𝑣𝑔</m:t>
                      </m:r>
                      <m:r>
                        <a:rPr lang="en-US" sz="2400" i="1">
                          <a:solidFill>
                            <a:schemeClr val="tx1"/>
                          </a:solidFill>
                          <a:latin typeface="Cambria Math"/>
                          <a:ea typeface="+mn-ea"/>
                          <a:cs typeface="+mn-cs"/>
                        </a:rPr>
                        <m:t> </m:t>
                      </m:r>
                      <m:r>
                        <a:rPr lang="en-US" sz="2400" i="1">
                          <a:solidFill>
                            <a:schemeClr val="tx1"/>
                          </a:solidFill>
                          <a:latin typeface="Cambria Math"/>
                          <a:ea typeface="+mn-ea"/>
                          <a:cs typeface="+mn-cs"/>
                        </a:rPr>
                        <m:t>𝑑𝑒𝑚𝑎𝑛𝑑</m:t>
                      </m:r>
                      <m:r>
                        <a:rPr lang="en-US" sz="2400" i="1">
                          <a:solidFill>
                            <a:schemeClr val="tx1"/>
                          </a:solidFill>
                          <a:latin typeface="Cambria Math"/>
                          <a:ea typeface="+mn-ea"/>
                          <a:cs typeface="+mn-cs"/>
                        </a:rPr>
                        <m:t>)</m:t>
                      </m:r>
                    </m:oMath>
                  </m:oMathPara>
                </a14:m>
                <a:endParaRPr lang="en-US" sz="2400" dirty="0" smtClean="0">
                  <a:solidFill>
                    <a:schemeClr val="tx1"/>
                  </a:solidFill>
                  <a:latin typeface="+mn-lt"/>
                  <a:ea typeface="+mn-ea"/>
                  <a:cs typeface="+mn-cs"/>
                </a:endParaRPr>
              </a:p>
              <a:p>
                <a:pPr marL="0" indent="0" algn="just">
                  <a:buNone/>
                </a:pPr>
                <a:endParaRPr lang="en-US" sz="2400" dirty="0" smtClean="0">
                  <a:solidFill>
                    <a:schemeClr val="tx1"/>
                  </a:solidFill>
                  <a:latin typeface="+mn-lt"/>
                  <a:ea typeface="+mn-ea"/>
                  <a:cs typeface="+mn-cs"/>
                </a:endParaRPr>
              </a:p>
              <a:p>
                <a:pPr marL="0" indent="0" algn="just">
                  <a:buNone/>
                </a:pPr>
                <a:endParaRPr lang="en-US" sz="24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2209800"/>
                <a:ext cx="7661275" cy="4114800"/>
              </a:xfrm>
              <a:blipFill rotWithShape="1">
                <a:blip r:embed="rId2"/>
                <a:stretch>
                  <a:fillRect l="-1274" t="-1185" r="-2309" b="-5185"/>
                </a:stretch>
              </a:blipFill>
            </p:spPr>
            <p:txBody>
              <a:bodyPr/>
              <a:lstStyle/>
              <a:p>
                <a:r>
                  <a:rPr lang="en-US">
                    <a:noFill/>
                  </a:rPr>
                  <a:t> </a:t>
                </a:r>
              </a:p>
            </p:txBody>
          </p:sp>
        </mc:Fallback>
      </mc:AlternateContent>
    </p:spTree>
    <p:extLst>
      <p:ext uri="{BB962C8B-B14F-4D97-AF65-F5344CB8AC3E}">
        <p14:creationId xmlns:p14="http://schemas.microsoft.com/office/powerpoint/2010/main" val="3447998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Inventory Design</a:t>
            </a:r>
            <a:endParaRPr lang="en-US"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2209800"/>
                <a:ext cx="7661275" cy="4114800"/>
              </a:xfrm>
            </p:spPr>
            <p:txBody>
              <a:bodyPr/>
              <a:lstStyle/>
              <a:p>
                <a:pPr marL="457200" indent="-457200" algn="just">
                  <a:buFont typeface="+mj-lt"/>
                  <a:buAutoNum type="arabicPeriod" startAt="5"/>
                </a:pPr>
                <a:r>
                  <a:rPr lang="en-US" sz="2400" dirty="0" smtClean="0">
                    <a:solidFill>
                      <a:schemeClr val="tx1"/>
                    </a:solidFill>
                    <a:latin typeface="+mn-lt"/>
                    <a:ea typeface="+mn-ea"/>
                    <a:cs typeface="+mn-cs"/>
                  </a:rPr>
                  <a:t>Calculate Reorder point using this formula</a:t>
                </a:r>
              </a:p>
              <a:p>
                <a:pPr marL="0" indent="0" algn="just">
                  <a:buNone/>
                </a:pPr>
                <a:endParaRPr lang="en-US" sz="2400" dirty="0"/>
              </a:p>
              <a:p>
                <a:pPr marL="0" indent="0" algn="just">
                  <a:buNone/>
                </a:pPr>
                <a14:m>
                  <m:oMathPara xmlns:m="http://schemas.openxmlformats.org/officeDocument/2006/math">
                    <m:oMathParaPr>
                      <m:jc m:val="centerGroup"/>
                    </m:oMathParaPr>
                    <m:oMath xmlns:m="http://schemas.openxmlformats.org/officeDocument/2006/math">
                      <m:r>
                        <a:rPr lang="en-US" sz="2400" i="1">
                          <a:solidFill>
                            <a:schemeClr val="tx1"/>
                          </a:solidFill>
                          <a:latin typeface="Cambria Math"/>
                          <a:ea typeface="+mn-ea"/>
                          <a:cs typeface="+mn-cs"/>
                        </a:rPr>
                        <m:t>𝑅𝑂𝑃</m:t>
                      </m:r>
                      <m:r>
                        <a:rPr lang="en-US" sz="2400" i="1">
                          <a:solidFill>
                            <a:schemeClr val="tx1"/>
                          </a:solidFill>
                          <a:latin typeface="Cambria Math"/>
                          <a:ea typeface="+mn-ea"/>
                          <a:cs typeface="+mn-cs"/>
                        </a:rPr>
                        <m:t>=</m:t>
                      </m:r>
                      <m:r>
                        <a:rPr lang="en-US" sz="2400" i="1">
                          <a:solidFill>
                            <a:schemeClr val="tx1"/>
                          </a:solidFill>
                          <a:latin typeface="Cambria Math"/>
                          <a:ea typeface="+mn-ea"/>
                          <a:cs typeface="+mn-cs"/>
                        </a:rPr>
                        <m:t>𝑑𝑎𝑖𝑙𝑦</m:t>
                      </m:r>
                      <m:r>
                        <a:rPr lang="en-US" sz="2400" i="1">
                          <a:solidFill>
                            <a:schemeClr val="tx1"/>
                          </a:solidFill>
                          <a:latin typeface="Cambria Math"/>
                          <a:ea typeface="+mn-ea"/>
                          <a:cs typeface="+mn-cs"/>
                        </a:rPr>
                        <m:t> </m:t>
                      </m:r>
                      <m:r>
                        <a:rPr lang="en-US" sz="2400" i="1">
                          <a:solidFill>
                            <a:schemeClr val="tx1"/>
                          </a:solidFill>
                          <a:latin typeface="Cambria Math"/>
                          <a:ea typeface="+mn-ea"/>
                          <a:cs typeface="+mn-cs"/>
                        </a:rPr>
                        <m:t>𝑢𝑠𝑎𝑔𝑒</m:t>
                      </m:r>
                      <m:r>
                        <a:rPr lang="en-US" sz="2400" i="1">
                          <a:solidFill>
                            <a:schemeClr val="tx1"/>
                          </a:solidFill>
                          <a:latin typeface="Cambria Math"/>
                          <a:ea typeface="+mn-ea"/>
                          <a:cs typeface="+mn-cs"/>
                        </a:rPr>
                        <m:t>∗</m:t>
                      </m:r>
                      <m:r>
                        <a:rPr lang="en-US" sz="2400" i="1">
                          <a:solidFill>
                            <a:schemeClr val="tx1"/>
                          </a:solidFill>
                          <a:latin typeface="Cambria Math"/>
                          <a:ea typeface="+mn-ea"/>
                          <a:cs typeface="+mn-cs"/>
                        </a:rPr>
                        <m:t>𝐿</m:t>
                      </m:r>
                      <m:r>
                        <a:rPr lang="en-US" sz="2400" i="1">
                          <a:solidFill>
                            <a:schemeClr val="tx1"/>
                          </a:solidFill>
                          <a:latin typeface="Cambria Math"/>
                          <a:ea typeface="+mn-ea"/>
                          <a:cs typeface="+mn-cs"/>
                        </a:rPr>
                        <m:t>.</m:t>
                      </m:r>
                      <m:r>
                        <a:rPr lang="en-US" sz="2400" i="1">
                          <a:solidFill>
                            <a:schemeClr val="tx1"/>
                          </a:solidFill>
                          <a:latin typeface="Cambria Math"/>
                          <a:ea typeface="+mn-ea"/>
                          <a:cs typeface="+mn-cs"/>
                        </a:rPr>
                        <m:t>𝑇</m:t>
                      </m:r>
                      <m:r>
                        <a:rPr lang="en-US" sz="2400" i="1">
                          <a:solidFill>
                            <a:schemeClr val="tx1"/>
                          </a:solidFill>
                          <a:latin typeface="Cambria Math"/>
                          <a:ea typeface="+mn-ea"/>
                          <a:cs typeface="+mn-cs"/>
                        </a:rPr>
                        <m:t>. +</m:t>
                      </m:r>
                      <m:r>
                        <a:rPr lang="en-US" sz="2400" i="1">
                          <a:solidFill>
                            <a:schemeClr val="tx1"/>
                          </a:solidFill>
                          <a:latin typeface="Cambria Math"/>
                          <a:ea typeface="+mn-ea"/>
                          <a:cs typeface="+mn-cs"/>
                        </a:rPr>
                        <m:t>𝑆</m:t>
                      </m:r>
                      <m:r>
                        <a:rPr lang="en-US" sz="2400" i="1">
                          <a:solidFill>
                            <a:schemeClr val="tx1"/>
                          </a:solidFill>
                          <a:latin typeface="Cambria Math"/>
                          <a:ea typeface="+mn-ea"/>
                          <a:cs typeface="+mn-cs"/>
                        </a:rPr>
                        <m:t>.</m:t>
                      </m:r>
                      <m:r>
                        <a:rPr lang="en-US" sz="2400" i="1">
                          <a:solidFill>
                            <a:schemeClr val="tx1"/>
                          </a:solidFill>
                          <a:latin typeface="Cambria Math"/>
                          <a:ea typeface="+mn-ea"/>
                          <a:cs typeface="+mn-cs"/>
                        </a:rPr>
                        <m:t>𝑆</m:t>
                      </m:r>
                      <m:r>
                        <a:rPr lang="en-US" sz="2400" i="1">
                          <a:solidFill>
                            <a:schemeClr val="tx1"/>
                          </a:solidFill>
                          <a:latin typeface="Cambria Math"/>
                          <a:ea typeface="+mn-ea"/>
                          <a:cs typeface="+mn-cs"/>
                        </a:rPr>
                        <m:t>.</m:t>
                      </m:r>
                    </m:oMath>
                  </m:oMathPara>
                </a14:m>
                <a:endParaRPr lang="en-US" sz="2400" dirty="0" smtClean="0">
                  <a:solidFill>
                    <a:schemeClr val="tx1"/>
                  </a:solidFill>
                  <a:latin typeface="+mn-lt"/>
                  <a:ea typeface="+mn-ea"/>
                  <a:cs typeface="+mn-cs"/>
                </a:endParaRPr>
              </a:p>
              <a:p>
                <a:pPr marL="457200" indent="-457200" algn="just">
                  <a:buFont typeface="+mj-lt"/>
                  <a:buAutoNum type="arabicPeriod" startAt="6"/>
                </a:pPr>
                <a:endParaRPr lang="en-US" sz="2400" dirty="0" smtClean="0"/>
              </a:p>
              <a:p>
                <a:pPr marL="457200" indent="-457200" algn="just">
                  <a:buFont typeface="+mj-lt"/>
                  <a:buAutoNum type="arabicPeriod" startAt="6"/>
                </a:pPr>
                <a:r>
                  <a:rPr lang="en-US" sz="2400" dirty="0" smtClean="0"/>
                  <a:t>C</a:t>
                </a:r>
                <a:r>
                  <a:rPr lang="en-US" sz="2400" dirty="0" smtClean="0">
                    <a:solidFill>
                      <a:schemeClr val="tx1"/>
                    </a:solidFill>
                    <a:latin typeface="+mn-lt"/>
                    <a:ea typeface="+mn-ea"/>
                    <a:cs typeface="+mn-cs"/>
                  </a:rPr>
                  <a:t>alculate </a:t>
                </a:r>
                <a:r>
                  <a:rPr lang="en-US" sz="2400" dirty="0">
                    <a:solidFill>
                      <a:schemeClr val="tx1"/>
                    </a:solidFill>
                    <a:latin typeface="+mn-lt"/>
                    <a:ea typeface="+mn-ea"/>
                    <a:cs typeface="+mn-cs"/>
                  </a:rPr>
                  <a:t>the packages/bundles needed from each </a:t>
                </a:r>
                <a:r>
                  <a:rPr lang="en-US" sz="2400" dirty="0" smtClean="0">
                    <a:solidFill>
                      <a:schemeClr val="tx1"/>
                    </a:solidFill>
                    <a:latin typeface="+mn-lt"/>
                    <a:ea typeface="+mn-ea"/>
                    <a:cs typeface="+mn-cs"/>
                  </a:rPr>
                  <a:t>component.</a:t>
                </a:r>
              </a:p>
              <a:p>
                <a:pPr marL="0" indent="0" algn="just">
                  <a:buNone/>
                </a:pPr>
                <a:endParaRPr lang="en-US" sz="2400" dirty="0"/>
              </a:p>
              <a:p>
                <a:pPr marL="457200" indent="-457200" algn="just">
                  <a:buFont typeface="+mj-lt"/>
                  <a:buAutoNum type="arabicPeriod" startAt="7"/>
                </a:pPr>
                <a:r>
                  <a:rPr lang="en-US" sz="2400" dirty="0">
                    <a:solidFill>
                      <a:schemeClr val="tx1"/>
                    </a:solidFill>
                    <a:latin typeface="+mn-lt"/>
                    <a:ea typeface="+mn-ea"/>
                    <a:cs typeface="+mn-cs"/>
                  </a:rPr>
                  <a:t>The storage system was designed by selecting the size of the bundle that represents most of the bundles and the heaviest weight for this set of </a:t>
                </a:r>
                <a:r>
                  <a:rPr lang="en-US" sz="2400" dirty="0" smtClean="0">
                    <a:solidFill>
                      <a:schemeClr val="tx1"/>
                    </a:solidFill>
                    <a:latin typeface="+mn-lt"/>
                    <a:ea typeface="+mn-ea"/>
                    <a:cs typeface="+mn-cs"/>
                  </a:rPr>
                  <a:t>bundles.</a:t>
                </a:r>
              </a:p>
              <a:p>
                <a:pPr marL="0" indent="0" algn="just">
                  <a:buNone/>
                </a:pPr>
                <a:endParaRPr lang="en-US" sz="24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2209800"/>
                <a:ext cx="7661275" cy="4114800"/>
              </a:xfrm>
              <a:blipFill rotWithShape="1">
                <a:blip r:embed="rId2"/>
                <a:stretch>
                  <a:fillRect l="-1274" t="-1185" r="-2309" b="-13926"/>
                </a:stretch>
              </a:blipFill>
            </p:spPr>
            <p:txBody>
              <a:bodyPr/>
              <a:lstStyle/>
              <a:p>
                <a:r>
                  <a:rPr lang="en-US">
                    <a:noFill/>
                  </a:rPr>
                  <a:t> </a:t>
                </a:r>
              </a:p>
            </p:txBody>
          </p:sp>
        </mc:Fallback>
      </mc:AlternateContent>
    </p:spTree>
    <p:extLst>
      <p:ext uri="{BB962C8B-B14F-4D97-AF65-F5344CB8AC3E}">
        <p14:creationId xmlns:p14="http://schemas.microsoft.com/office/powerpoint/2010/main" val="27202549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Inventory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gn="just"/>
            <a:r>
              <a:rPr lang="en-US" sz="2400" dirty="0" smtClean="0"/>
              <a:t>Rack Design:</a:t>
            </a:r>
          </a:p>
          <a:p>
            <a:pPr lvl="1" algn="just">
              <a:buFont typeface="Wingdings" pitchFamily="2" charset="2"/>
              <a:buChar char="ü"/>
            </a:pPr>
            <a:r>
              <a:rPr lang="en-US" sz="2400" dirty="0" smtClean="0"/>
              <a:t>Bundle Specifications:</a:t>
            </a:r>
          </a:p>
          <a:p>
            <a:pPr lvl="2" algn="just">
              <a:buFont typeface="Arial" pitchFamily="34" charset="0"/>
              <a:buChar char="•"/>
            </a:pPr>
            <a:r>
              <a:rPr lang="en-US" sz="2000" dirty="0" smtClean="0"/>
              <a:t>Long Steel raw material’s types </a:t>
            </a:r>
          </a:p>
          <a:p>
            <a:pPr lvl="2" algn="just">
              <a:buFont typeface="Arial" pitchFamily="34" charset="0"/>
              <a:buChar char="•"/>
            </a:pPr>
            <a:r>
              <a:rPr lang="en-US" sz="2000" dirty="0" smtClean="0"/>
              <a:t>45 * 45 * 600 cm , weight 1050 kg </a:t>
            </a:r>
          </a:p>
          <a:p>
            <a:pPr marL="828675" lvl="1" indent="-342900" algn="just">
              <a:buFont typeface="Wingdings" pitchFamily="2" charset="2"/>
              <a:buChar char="ü"/>
            </a:pPr>
            <a:r>
              <a:rPr lang="en-US" sz="2400" dirty="0" smtClean="0"/>
              <a:t>Part list:</a:t>
            </a:r>
          </a:p>
          <a:p>
            <a:pPr marL="485775" lvl="1" indent="0" algn="just">
              <a:buNone/>
            </a:pPr>
            <a:endParaRPr lang="en-US" sz="2400" dirty="0" smtClean="0"/>
          </a:p>
        </p:txBody>
      </p:sp>
      <p:graphicFrame>
        <p:nvGraphicFramePr>
          <p:cNvPr id="7" name="Table 6"/>
          <p:cNvGraphicFramePr>
            <a:graphicFrameLocks noGrp="1"/>
          </p:cNvGraphicFramePr>
          <p:nvPr>
            <p:extLst>
              <p:ext uri="{D42A27DB-BD31-4B8C-83A1-F6EECF244321}">
                <p14:modId xmlns:p14="http://schemas.microsoft.com/office/powerpoint/2010/main" val="2367668271"/>
              </p:ext>
            </p:extLst>
          </p:nvPr>
        </p:nvGraphicFramePr>
        <p:xfrm>
          <a:off x="990600" y="4495800"/>
          <a:ext cx="7315200" cy="2108200"/>
        </p:xfrm>
        <a:graphic>
          <a:graphicData uri="http://schemas.openxmlformats.org/drawingml/2006/table">
            <a:tbl>
              <a:tblPr firstRow="1" firstCol="1" bandRow="1"/>
              <a:tblGrid>
                <a:gridCol w="582626"/>
                <a:gridCol w="4612460"/>
                <a:gridCol w="2120114"/>
              </a:tblGrid>
              <a:tr h="314313">
                <a:tc>
                  <a:txBody>
                    <a:bodyPr/>
                    <a:lstStyle/>
                    <a:p>
                      <a:pPr marL="0" marR="0" algn="ctr">
                        <a:lnSpc>
                          <a:spcPct val="115000"/>
                        </a:lnSpc>
                        <a:spcBef>
                          <a:spcPts val="0"/>
                        </a:spcBef>
                        <a:spcAft>
                          <a:spcPts val="0"/>
                        </a:spcAft>
                      </a:pPr>
                      <a:r>
                        <a:rPr lang="en-GB" sz="1400" b="1">
                          <a:solidFill>
                            <a:srgbClr val="FFFFFF"/>
                          </a:solidFill>
                          <a:effectLst/>
                          <a:latin typeface="Times New Roman"/>
                          <a:ea typeface="Times New Roman"/>
                          <a:cs typeface="Arial"/>
                        </a:rPr>
                        <a:t>Pcs.</a:t>
                      </a:r>
                      <a:endParaRPr lang="en-US" sz="1400">
                        <a:effectLst/>
                        <a:latin typeface="Calibri"/>
                        <a:ea typeface="Times New Roman"/>
                        <a:cs typeface="Arial"/>
                      </a:endParaRPr>
                    </a:p>
                  </a:txBody>
                  <a:tcPr marL="68580" marR="68580"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c>
                  <a:txBody>
                    <a:bodyPr/>
                    <a:lstStyle/>
                    <a:p>
                      <a:pPr marL="0" marR="0" algn="ctr">
                        <a:lnSpc>
                          <a:spcPct val="115000"/>
                        </a:lnSpc>
                        <a:spcBef>
                          <a:spcPts val="0"/>
                        </a:spcBef>
                        <a:spcAft>
                          <a:spcPts val="0"/>
                        </a:spcAft>
                      </a:pPr>
                      <a:r>
                        <a:rPr lang="en-GB" sz="1400" b="1" dirty="0">
                          <a:solidFill>
                            <a:srgbClr val="FFFFFF"/>
                          </a:solidFill>
                          <a:effectLst/>
                          <a:latin typeface="Times New Roman"/>
                          <a:ea typeface="Times New Roman"/>
                          <a:cs typeface="Arial"/>
                        </a:rPr>
                        <a:t>Designation</a:t>
                      </a:r>
                      <a:endParaRPr lang="en-US" sz="1400" dirty="0">
                        <a:effectLst/>
                        <a:latin typeface="Calibri"/>
                        <a:ea typeface="Times New Roman"/>
                        <a:cs typeface="Arial"/>
                      </a:endParaRP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c>
                  <a:txBody>
                    <a:bodyPr/>
                    <a:lstStyle/>
                    <a:p>
                      <a:pPr marL="0" marR="0" algn="ctr">
                        <a:lnSpc>
                          <a:spcPct val="115000"/>
                        </a:lnSpc>
                        <a:spcBef>
                          <a:spcPts val="0"/>
                        </a:spcBef>
                        <a:spcAft>
                          <a:spcPts val="0"/>
                        </a:spcAft>
                      </a:pPr>
                      <a:r>
                        <a:rPr lang="en-GB" sz="1400" b="1">
                          <a:solidFill>
                            <a:srgbClr val="FFFFFF"/>
                          </a:solidFill>
                          <a:effectLst/>
                          <a:latin typeface="Times New Roman"/>
                          <a:ea typeface="Times New Roman"/>
                          <a:cs typeface="Arial"/>
                        </a:rPr>
                        <a:t>Item No.</a:t>
                      </a:r>
                      <a:endParaRPr lang="en-US" sz="1400">
                        <a:effectLst/>
                        <a:latin typeface="Calibri"/>
                        <a:ea typeface="Times New Roman"/>
                        <a:cs typeface="Arial"/>
                      </a:endParaRPr>
                    </a:p>
                  </a:txBody>
                  <a:tcPr marL="68580" marR="68580"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r>
              <a:tr h="489003">
                <a:tc>
                  <a:txBody>
                    <a:bodyPr/>
                    <a:lstStyle/>
                    <a:p>
                      <a:pPr marL="0" marR="0" algn="ctr">
                        <a:lnSpc>
                          <a:spcPct val="115000"/>
                        </a:lnSpc>
                        <a:spcBef>
                          <a:spcPts val="0"/>
                        </a:spcBef>
                        <a:spcAft>
                          <a:spcPts val="0"/>
                        </a:spcAft>
                      </a:pPr>
                      <a:r>
                        <a:rPr lang="en-GB" sz="1400" b="1">
                          <a:effectLst/>
                          <a:latin typeface="Times New Roman"/>
                          <a:ea typeface="Times New Roman"/>
                          <a:cs typeface="Arial"/>
                        </a:rPr>
                        <a:t>16</a:t>
                      </a:r>
                      <a:endParaRPr lang="en-US" sz="1400">
                        <a:effectLst/>
                        <a:latin typeface="Calibri"/>
                        <a:ea typeface="Times New Roman"/>
                        <a:cs typeface="Arial"/>
                      </a:endParaRPr>
                    </a:p>
                  </a:txBody>
                  <a:tcPr marL="68580" marR="68580"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400">
                          <a:effectLst/>
                          <a:latin typeface="Times New Roman"/>
                          <a:ea typeface="Times New Roman"/>
                          <a:cs typeface="Arial"/>
                        </a:rPr>
                        <a:t>Cantilever arm 50 cm, RAL 5010 gentian Blue</a:t>
                      </a:r>
                      <a:endParaRPr lang="en-US" sz="1400">
                        <a:effectLst/>
                        <a:latin typeface="Calibri"/>
                        <a:ea typeface="Times New Roman"/>
                        <a:cs typeface="Arial"/>
                      </a:endParaRP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400">
                          <a:effectLst/>
                          <a:latin typeface="Times New Roman"/>
                          <a:ea typeface="Times New Roman"/>
                          <a:cs typeface="Arial"/>
                        </a:rPr>
                        <a:t>74895</a:t>
                      </a:r>
                      <a:endParaRPr lang="en-US" sz="1400">
                        <a:effectLst/>
                        <a:latin typeface="Calibri"/>
                        <a:ea typeface="Times New Roman"/>
                        <a:cs typeface="Arial"/>
                      </a:endParaRPr>
                    </a:p>
                  </a:txBody>
                  <a:tcPr marL="68580" marR="68580"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489003">
                <a:tc>
                  <a:txBody>
                    <a:bodyPr/>
                    <a:lstStyle/>
                    <a:p>
                      <a:pPr marL="0" marR="0" algn="ctr">
                        <a:lnSpc>
                          <a:spcPct val="115000"/>
                        </a:lnSpc>
                        <a:spcBef>
                          <a:spcPts val="0"/>
                        </a:spcBef>
                        <a:spcAft>
                          <a:spcPts val="0"/>
                        </a:spcAft>
                      </a:pPr>
                      <a:r>
                        <a:rPr lang="en-GB" sz="1400" b="1">
                          <a:effectLst/>
                          <a:latin typeface="Times New Roman"/>
                          <a:ea typeface="Times New Roman"/>
                          <a:cs typeface="Arial"/>
                        </a:rPr>
                        <a:t>4</a:t>
                      </a:r>
                      <a:endParaRPr lang="en-US" sz="1400">
                        <a:effectLst/>
                        <a:latin typeface="Calibri"/>
                        <a:ea typeface="Times New Roman"/>
                        <a:cs typeface="Arial"/>
                      </a:endParaRPr>
                    </a:p>
                  </a:txBody>
                  <a:tcPr marL="68580" marR="68580"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400">
                          <a:effectLst/>
                          <a:latin typeface="Times New Roman"/>
                          <a:ea typeface="Times New Roman"/>
                          <a:cs typeface="Arial"/>
                        </a:rPr>
                        <a:t>IPE 140, height 300 cm, single and double sided</a:t>
                      </a:r>
                      <a:endParaRPr lang="en-US" sz="1400">
                        <a:effectLst/>
                        <a:latin typeface="Calibri"/>
                        <a:ea typeface="Times New Roman"/>
                        <a:cs typeface="Arial"/>
                      </a:endParaRP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400">
                          <a:effectLst/>
                          <a:latin typeface="Times New Roman"/>
                          <a:ea typeface="Times New Roman"/>
                          <a:cs typeface="Arial"/>
                        </a:rPr>
                        <a:t>74875, 74887</a:t>
                      </a:r>
                      <a:endParaRPr lang="en-US" sz="1400">
                        <a:effectLst/>
                        <a:latin typeface="Calibri"/>
                        <a:ea typeface="Times New Roman"/>
                        <a:cs typeface="Arial"/>
                      </a:endParaRPr>
                    </a:p>
                  </a:txBody>
                  <a:tcPr marL="68580" marR="68580"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271960">
                <a:tc>
                  <a:txBody>
                    <a:bodyPr/>
                    <a:lstStyle/>
                    <a:p>
                      <a:pPr marL="0" marR="0" algn="ctr">
                        <a:lnSpc>
                          <a:spcPct val="115000"/>
                        </a:lnSpc>
                        <a:spcBef>
                          <a:spcPts val="0"/>
                        </a:spcBef>
                        <a:spcAft>
                          <a:spcPts val="0"/>
                        </a:spcAft>
                      </a:pPr>
                      <a:r>
                        <a:rPr lang="en-GB" sz="1400" b="1">
                          <a:effectLst/>
                          <a:latin typeface="Times New Roman"/>
                          <a:ea typeface="Times New Roman"/>
                          <a:cs typeface="Arial"/>
                        </a:rPr>
                        <a:t>6</a:t>
                      </a:r>
                      <a:endParaRPr lang="en-US" sz="1400">
                        <a:effectLst/>
                        <a:latin typeface="Calibri"/>
                        <a:ea typeface="Times New Roman"/>
                        <a:cs typeface="Arial"/>
                      </a:endParaRPr>
                    </a:p>
                  </a:txBody>
                  <a:tcPr marL="68580" marR="68580"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400">
                          <a:effectLst/>
                          <a:latin typeface="Times New Roman"/>
                          <a:ea typeface="Times New Roman"/>
                          <a:cs typeface="Arial"/>
                        </a:rPr>
                        <a:t>Horizontals 150 cm</a:t>
                      </a:r>
                      <a:endParaRPr lang="en-US" sz="1400">
                        <a:effectLst/>
                        <a:latin typeface="Calibri"/>
                        <a:ea typeface="Times New Roman"/>
                        <a:cs typeface="Arial"/>
                      </a:endParaRP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400">
                          <a:effectLst/>
                          <a:latin typeface="Times New Roman"/>
                          <a:ea typeface="Times New Roman"/>
                          <a:cs typeface="Arial"/>
                        </a:rPr>
                        <a:t>180385</a:t>
                      </a:r>
                      <a:endParaRPr lang="en-US" sz="1400">
                        <a:effectLst/>
                        <a:latin typeface="Calibri"/>
                        <a:ea typeface="Times New Roman"/>
                        <a:cs typeface="Arial"/>
                      </a:endParaRPr>
                    </a:p>
                  </a:txBody>
                  <a:tcPr marL="68580" marR="68580"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543921">
                <a:tc>
                  <a:txBody>
                    <a:bodyPr/>
                    <a:lstStyle/>
                    <a:p>
                      <a:pPr marL="0" marR="0" algn="ctr">
                        <a:lnSpc>
                          <a:spcPct val="115000"/>
                        </a:lnSpc>
                        <a:spcBef>
                          <a:spcPts val="0"/>
                        </a:spcBef>
                        <a:spcAft>
                          <a:spcPts val="0"/>
                        </a:spcAft>
                      </a:pPr>
                      <a:r>
                        <a:rPr lang="en-GB" sz="1400" b="1">
                          <a:effectLst/>
                          <a:latin typeface="Times New Roman"/>
                          <a:ea typeface="Times New Roman"/>
                          <a:cs typeface="Arial"/>
                        </a:rPr>
                        <a:t>1</a:t>
                      </a:r>
                      <a:endParaRPr lang="en-US" sz="1400">
                        <a:effectLst/>
                        <a:latin typeface="Calibri"/>
                        <a:ea typeface="Times New Roman"/>
                        <a:cs typeface="Arial"/>
                      </a:endParaRPr>
                    </a:p>
                  </a:txBody>
                  <a:tcPr marL="68580" marR="68580" marT="0" marB="0" anchor="ctr">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400">
                          <a:effectLst/>
                          <a:latin typeface="Times New Roman"/>
                          <a:ea typeface="Times New Roman"/>
                          <a:cs typeface="Arial"/>
                        </a:rPr>
                        <a:t>For spacing 150 cm, and upright height 300 cm (2 crosses)</a:t>
                      </a:r>
                      <a:endParaRPr lang="en-US" sz="1400">
                        <a:effectLst/>
                        <a:latin typeface="Calibri"/>
                        <a:ea typeface="Times New Roman"/>
                        <a:cs typeface="Arial"/>
                      </a:endParaRPr>
                    </a:p>
                  </a:txBody>
                  <a:tcPr marL="68580" marR="68580" marT="0" marB="0" anchor="ctr">
                    <a:lnL>
                      <a:noFill/>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400" dirty="0">
                          <a:effectLst/>
                          <a:latin typeface="Times New Roman"/>
                          <a:ea typeface="Times New Roman"/>
                          <a:cs typeface="Arial"/>
                        </a:rPr>
                        <a:t>180381</a:t>
                      </a:r>
                      <a:endParaRPr lang="en-US" sz="1400" dirty="0">
                        <a:effectLst/>
                        <a:latin typeface="Calibri"/>
                        <a:ea typeface="Times New Roman"/>
                        <a:cs typeface="Arial"/>
                      </a:endParaRPr>
                    </a:p>
                  </a:txBody>
                  <a:tcPr marL="68580" marR="68580" marT="0" marB="0" anchor="ctr">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6899580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Inventory Design</a:t>
            </a:r>
            <a:endParaRPr lang="en-US" dirty="0">
              <a:latin typeface="Times New Roman" pitchFamily="18" charset="0"/>
              <a:cs typeface="Times New Roman" pitchFamily="18" charset="0"/>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691363"/>
            <a:ext cx="9144000" cy="5052377"/>
          </a:xfrm>
        </p:spPr>
      </p:pic>
    </p:spTree>
    <p:extLst>
      <p:ext uri="{BB962C8B-B14F-4D97-AF65-F5344CB8AC3E}">
        <p14:creationId xmlns:p14="http://schemas.microsoft.com/office/powerpoint/2010/main" val="32324721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Inventory Design</a:t>
            </a:r>
            <a:endParaRPr lang="en-US"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76816384"/>
              </p:ext>
            </p:extLst>
          </p:nvPr>
        </p:nvGraphicFramePr>
        <p:xfrm>
          <a:off x="838200" y="3200400"/>
          <a:ext cx="7661276" cy="2479040"/>
        </p:xfrm>
        <a:graphic>
          <a:graphicData uri="http://schemas.openxmlformats.org/drawingml/2006/table">
            <a:tbl>
              <a:tblPr firstRow="1" bandRow="1">
                <a:tableStyleId>{616DA210-FB5B-4158-B5E0-FEB733F419BA}</a:tableStyleId>
              </a:tblPr>
              <a:tblGrid>
                <a:gridCol w="1676400"/>
                <a:gridCol w="2514600"/>
                <a:gridCol w="1752600"/>
                <a:gridCol w="1717676"/>
              </a:tblGrid>
              <a:tr h="370840">
                <a:tc>
                  <a:txBody>
                    <a:bodyPr/>
                    <a:lstStyle/>
                    <a:p>
                      <a:pPr algn="ctr"/>
                      <a:r>
                        <a:rPr lang="en-US" sz="1600" dirty="0" smtClean="0"/>
                        <a:t>Method</a:t>
                      </a:r>
                      <a:endParaRPr lang="en-US" sz="1600" dirty="0"/>
                    </a:p>
                  </a:txBody>
                  <a:tcPr anchor="ctr"/>
                </a:tc>
                <a:tc>
                  <a:txBody>
                    <a:bodyPr/>
                    <a:lstStyle/>
                    <a:p>
                      <a:pPr algn="ctr"/>
                      <a:r>
                        <a:rPr lang="en-US" sz="1600" dirty="0" smtClean="0"/>
                        <a:t>Description of raw material to be stored</a:t>
                      </a:r>
                      <a:endParaRPr lang="en-US" sz="1600" dirty="0"/>
                    </a:p>
                  </a:txBody>
                  <a:tcPr anchor="ctr"/>
                </a:tc>
                <a:tc>
                  <a:txBody>
                    <a:bodyPr/>
                    <a:lstStyle/>
                    <a:p>
                      <a:pPr algn="ctr"/>
                      <a:r>
                        <a:rPr lang="en-US" sz="1600" dirty="0" smtClean="0"/>
                        <a:t>Number</a:t>
                      </a:r>
                      <a:r>
                        <a:rPr lang="en-US" sz="1600" baseline="0" dirty="0" smtClean="0"/>
                        <a:t> of </a:t>
                      </a:r>
                      <a:r>
                        <a:rPr lang="en-US" sz="1600" dirty="0" smtClean="0"/>
                        <a:t>Packages/Bundles</a:t>
                      </a:r>
                      <a:endParaRPr lang="en-US" sz="1600" dirty="0"/>
                    </a:p>
                  </a:txBody>
                  <a:tcPr anchor="ctr"/>
                </a:tc>
                <a:tc>
                  <a:txBody>
                    <a:bodyPr/>
                    <a:lstStyle/>
                    <a:p>
                      <a:pPr algn="ctr"/>
                      <a:r>
                        <a:rPr lang="en-US" sz="1600" dirty="0" smtClean="0"/>
                        <a:t>Number of</a:t>
                      </a:r>
                      <a:r>
                        <a:rPr lang="en-US" sz="1600" baseline="0" dirty="0" smtClean="0"/>
                        <a:t> structure needed</a:t>
                      </a:r>
                      <a:endParaRPr lang="en-US" sz="1600" dirty="0"/>
                    </a:p>
                  </a:txBody>
                  <a:tcPr anchor="ctr"/>
                </a:tc>
              </a:tr>
              <a:tr h="370840">
                <a:tc>
                  <a:txBody>
                    <a:bodyPr/>
                    <a:lstStyle/>
                    <a:p>
                      <a:pPr algn="ctr"/>
                      <a:r>
                        <a:rPr lang="en-US" sz="1600" dirty="0" smtClean="0"/>
                        <a:t>Cantilever Rack</a:t>
                      </a:r>
                      <a:endParaRPr lang="en-US" sz="1600" dirty="0"/>
                    </a:p>
                  </a:txBody>
                  <a:tcPr anchor="ctr"/>
                </a:tc>
                <a:tc>
                  <a:txBody>
                    <a:bodyPr/>
                    <a:lstStyle/>
                    <a:p>
                      <a:pPr algn="ctr"/>
                      <a:r>
                        <a:rPr lang="en-US" sz="1600" dirty="0" smtClean="0"/>
                        <a:t>Long, heavy steel </a:t>
                      </a:r>
                      <a:endParaRPr lang="en-US" sz="1600" dirty="0"/>
                    </a:p>
                  </a:txBody>
                  <a:tcPr anchor="ctr"/>
                </a:tc>
                <a:tc>
                  <a:txBody>
                    <a:bodyPr/>
                    <a:lstStyle/>
                    <a:p>
                      <a:pPr algn="ctr"/>
                      <a:r>
                        <a:rPr lang="en-US" sz="1600" dirty="0" smtClean="0"/>
                        <a:t>36</a:t>
                      </a:r>
                      <a:endParaRPr lang="en-US" sz="1600" dirty="0"/>
                    </a:p>
                  </a:txBody>
                  <a:tcPr anchor="ctr"/>
                </a:tc>
                <a:tc>
                  <a:txBody>
                    <a:bodyPr/>
                    <a:lstStyle/>
                    <a:p>
                      <a:pPr algn="ctr"/>
                      <a:r>
                        <a:rPr lang="en-US" sz="1600" dirty="0" smtClean="0"/>
                        <a:t>6</a:t>
                      </a:r>
                      <a:endParaRPr lang="en-US" sz="1600" dirty="0"/>
                    </a:p>
                  </a:txBody>
                  <a:tcPr anchor="ctr"/>
                </a:tc>
              </a:tr>
              <a:tr h="370840">
                <a:tc>
                  <a:txBody>
                    <a:bodyPr/>
                    <a:lstStyle/>
                    <a:p>
                      <a:pPr algn="ctr"/>
                      <a:r>
                        <a:rPr lang="en-US" sz="1600" dirty="0" smtClean="0"/>
                        <a:t>Cantilever Shelve</a:t>
                      </a:r>
                      <a:endParaRPr lang="en-US" sz="1600" dirty="0"/>
                    </a:p>
                  </a:txBody>
                  <a:tcPr anchor="ctr"/>
                </a:tc>
                <a:tc>
                  <a:txBody>
                    <a:bodyPr/>
                    <a:lstStyle/>
                    <a:p>
                      <a:pPr algn="ctr"/>
                      <a:r>
                        <a:rPr lang="en-US" sz="1600" dirty="0" smtClean="0"/>
                        <a:t>wheels, plastic stoppers, </a:t>
                      </a:r>
                      <a:r>
                        <a:rPr lang="en-US" sz="1600" dirty="0" err="1" smtClean="0"/>
                        <a:t>rondella</a:t>
                      </a:r>
                      <a:r>
                        <a:rPr lang="en-US" sz="1600" baseline="0" dirty="0" err="1" smtClean="0"/>
                        <a:t>s</a:t>
                      </a:r>
                      <a:r>
                        <a:rPr lang="en-US" sz="1600" baseline="0" dirty="0" smtClean="0"/>
                        <a:t>, etc.</a:t>
                      </a:r>
                      <a:endParaRPr lang="en-US" sz="1600" dirty="0"/>
                    </a:p>
                  </a:txBody>
                  <a:tcPr anchor="ctr"/>
                </a:tc>
                <a:tc>
                  <a:txBody>
                    <a:bodyPr/>
                    <a:lstStyle/>
                    <a:p>
                      <a:pPr algn="ctr"/>
                      <a:r>
                        <a:rPr lang="en-US" sz="1600" dirty="0" smtClean="0"/>
                        <a:t>105</a:t>
                      </a:r>
                      <a:endParaRPr lang="en-US" sz="1600" dirty="0"/>
                    </a:p>
                  </a:txBody>
                  <a:tcPr anchor="ctr"/>
                </a:tc>
                <a:tc>
                  <a:txBody>
                    <a:bodyPr/>
                    <a:lstStyle/>
                    <a:p>
                      <a:pPr algn="ctr"/>
                      <a:r>
                        <a:rPr lang="en-US" sz="1600" dirty="0" smtClean="0"/>
                        <a:t>1</a:t>
                      </a:r>
                      <a:endParaRPr lang="en-US" sz="1600" dirty="0"/>
                    </a:p>
                  </a:txBody>
                  <a:tcPr anchor="ctr"/>
                </a:tc>
              </a:tr>
              <a:tr h="370840">
                <a:tc>
                  <a:txBody>
                    <a:bodyPr/>
                    <a:lstStyle/>
                    <a:p>
                      <a:pPr algn="ctr"/>
                      <a:r>
                        <a:rPr lang="en-US" sz="1600" dirty="0" smtClean="0"/>
                        <a:t>Cupboard</a:t>
                      </a:r>
                      <a:endParaRPr lang="en-US" sz="1600" dirty="0"/>
                    </a:p>
                  </a:txBody>
                  <a:tcPr anchor="ctr"/>
                </a:tc>
                <a:tc>
                  <a:txBody>
                    <a:bodyPr/>
                    <a:lstStyle/>
                    <a:p>
                      <a:pPr algn="ctr"/>
                      <a:r>
                        <a:rPr lang="en-US" sz="1600" dirty="0" smtClean="0"/>
                        <a:t>Small</a:t>
                      </a:r>
                      <a:r>
                        <a:rPr lang="en-US" sz="1600" baseline="0" dirty="0" smtClean="0"/>
                        <a:t> raw materials</a:t>
                      </a:r>
                      <a:endParaRPr lang="en-US" sz="1600" dirty="0"/>
                    </a:p>
                  </a:txBody>
                  <a:tcPr anchor="ctr"/>
                </a:tc>
                <a:tc>
                  <a:txBody>
                    <a:bodyPr/>
                    <a:lstStyle/>
                    <a:p>
                      <a:pPr algn="ctr"/>
                      <a:r>
                        <a:rPr lang="en-US" sz="1600" dirty="0" smtClean="0"/>
                        <a:t>-</a:t>
                      </a:r>
                      <a:endParaRPr lang="en-US" sz="1600" dirty="0"/>
                    </a:p>
                  </a:txBody>
                  <a:tcPr anchor="ctr"/>
                </a:tc>
                <a:tc>
                  <a:txBody>
                    <a:bodyPr/>
                    <a:lstStyle/>
                    <a:p>
                      <a:pPr algn="ctr"/>
                      <a:r>
                        <a:rPr lang="en-US" sz="1600" dirty="0" smtClean="0"/>
                        <a:t>1</a:t>
                      </a:r>
                      <a:endParaRPr lang="en-US" sz="1600" dirty="0"/>
                    </a:p>
                  </a:txBody>
                  <a:tcPr anchor="ctr"/>
                </a:tc>
              </a:tr>
              <a:tr h="370840">
                <a:tc>
                  <a:txBody>
                    <a:bodyPr/>
                    <a:lstStyle/>
                    <a:p>
                      <a:pPr algn="ctr"/>
                      <a:r>
                        <a:rPr lang="en-US" sz="1600" dirty="0" smtClean="0"/>
                        <a:t>Pallets</a:t>
                      </a:r>
                      <a:endParaRPr lang="en-US" sz="1600" dirty="0"/>
                    </a:p>
                  </a:txBody>
                  <a:tcPr anchor="ctr"/>
                </a:tc>
                <a:tc>
                  <a:txBody>
                    <a:bodyPr/>
                    <a:lstStyle/>
                    <a:p>
                      <a:pPr algn="ctr"/>
                      <a:r>
                        <a:rPr lang="en-US" sz="1600" dirty="0" smtClean="0"/>
                        <a:t> Raw</a:t>
                      </a:r>
                      <a:r>
                        <a:rPr lang="en-US" sz="1600" baseline="0" dirty="0" smtClean="0"/>
                        <a:t> material with i</a:t>
                      </a:r>
                      <a:r>
                        <a:rPr lang="en-US" sz="1600" dirty="0" smtClean="0"/>
                        <a:t>rregular</a:t>
                      </a:r>
                      <a:r>
                        <a:rPr lang="en-US" sz="1600" baseline="0" dirty="0" smtClean="0"/>
                        <a:t> shape</a:t>
                      </a:r>
                      <a:endParaRPr lang="en-US" sz="1600" dirty="0"/>
                    </a:p>
                  </a:txBody>
                  <a:tcPr anchor="ctr"/>
                </a:tc>
                <a:tc>
                  <a:txBody>
                    <a:bodyPr/>
                    <a:lstStyle/>
                    <a:p>
                      <a:pPr algn="ctr"/>
                      <a:r>
                        <a:rPr lang="en-US" sz="1600" dirty="0" smtClean="0"/>
                        <a:t>55</a:t>
                      </a:r>
                      <a:endParaRPr lang="en-US" sz="1600" dirty="0"/>
                    </a:p>
                  </a:txBody>
                  <a:tcPr anchor="ctr"/>
                </a:tc>
                <a:tc>
                  <a:txBody>
                    <a:bodyPr/>
                    <a:lstStyle/>
                    <a:p>
                      <a:pPr algn="ctr"/>
                      <a:r>
                        <a:rPr lang="en-US" sz="1600" dirty="0" smtClean="0"/>
                        <a:t>7</a:t>
                      </a:r>
                      <a:endParaRPr lang="en-US" sz="1600" dirty="0"/>
                    </a:p>
                  </a:txBody>
                  <a:tcPr anchor="ctr"/>
                </a:tc>
              </a:tr>
            </a:tbl>
          </a:graphicData>
        </a:graphic>
      </p:graphicFrame>
      <p:sp>
        <p:nvSpPr>
          <p:cNvPr id="6" name="Content Placeholder 2"/>
          <p:cNvSpPr txBox="1">
            <a:spLocks/>
          </p:cNvSpPr>
          <p:nvPr/>
        </p:nvSpPr>
        <p:spPr bwMode="auto">
          <a:xfrm>
            <a:off x="838200" y="2209800"/>
            <a:ext cx="76612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47675" indent="-447675" algn="l" rtl="0" eaLnBrk="1" fontAlgn="base" hangingPunct="1">
              <a:spcBef>
                <a:spcPct val="20000"/>
              </a:spcBef>
              <a:spcAft>
                <a:spcPct val="0"/>
              </a:spcAft>
              <a:buClr>
                <a:schemeClr val="accent1"/>
              </a:buClr>
              <a:buSzPct val="70000"/>
              <a:buFont typeface="Wingdings" pitchFamily="2" charset="2"/>
              <a:buChar char="n"/>
              <a:defRPr sz="3200">
                <a:solidFill>
                  <a:schemeClr val="tx1"/>
                </a:solidFill>
                <a:latin typeface="+mn-lt"/>
                <a:ea typeface="+mn-ea"/>
                <a:cs typeface="+mn-cs"/>
              </a:defRPr>
            </a:lvl1pPr>
            <a:lvl2pPr marL="889000" indent="-439738" algn="l" rtl="0" eaLnBrk="1" fontAlgn="base" hangingPunct="1">
              <a:spcBef>
                <a:spcPct val="20000"/>
              </a:spcBef>
              <a:spcAft>
                <a:spcPct val="0"/>
              </a:spcAft>
              <a:buClr>
                <a:schemeClr val="hlink"/>
              </a:buClr>
              <a:buSzPct val="65000"/>
              <a:buFont typeface="Wingdings" pitchFamily="2" charset="2"/>
              <a:buChar char="¡"/>
              <a:defRPr sz="2800">
                <a:solidFill>
                  <a:schemeClr val="tx1"/>
                </a:solidFill>
                <a:latin typeface="+mn-lt"/>
              </a:defRPr>
            </a:lvl2pPr>
            <a:lvl3pPr marL="1293813" indent="-403225" algn="l" rtl="0" eaLnBrk="1" fontAlgn="base" hangingPunct="1">
              <a:spcBef>
                <a:spcPct val="20000"/>
              </a:spcBef>
              <a:spcAft>
                <a:spcPct val="0"/>
              </a:spcAft>
              <a:buClr>
                <a:schemeClr val="accent1"/>
              </a:buClr>
              <a:buSzPct val="70000"/>
              <a:buFont typeface="Wingdings" pitchFamily="2" charset="2"/>
              <a:buChar char="n"/>
              <a:defRPr sz="2400">
                <a:solidFill>
                  <a:schemeClr val="tx1"/>
                </a:solidFill>
                <a:latin typeface="+mn-lt"/>
              </a:defRPr>
            </a:lvl3pPr>
            <a:lvl4pPr marL="1681163" indent="-385763" algn="l" rtl="0" eaLnBrk="1" fontAlgn="base" hangingPunct="1">
              <a:spcBef>
                <a:spcPct val="20000"/>
              </a:spcBef>
              <a:spcAft>
                <a:spcPct val="0"/>
              </a:spcAft>
              <a:buClr>
                <a:schemeClr val="hlink"/>
              </a:buClr>
              <a:buSzPct val="75000"/>
              <a:buFont typeface="Wingdings" pitchFamily="2" charset="2"/>
              <a:buChar char="¡"/>
              <a:defRPr sz="2000">
                <a:solidFill>
                  <a:schemeClr val="tx1"/>
                </a:solidFill>
                <a:latin typeface="+mn-lt"/>
              </a:defRPr>
            </a:lvl4pPr>
            <a:lvl5pPr marL="2070100" indent="-387350" algn="l" rtl="0" eaLnBrk="1" fontAlgn="base" hangingPunct="1">
              <a:spcBef>
                <a:spcPct val="20000"/>
              </a:spcBef>
              <a:spcAft>
                <a:spcPct val="0"/>
              </a:spcAft>
              <a:buClr>
                <a:schemeClr val="accent1"/>
              </a:buClr>
              <a:buSzPct val="70000"/>
              <a:buFont typeface="Wingdings" pitchFamily="2" charset="2"/>
              <a:buChar char="n"/>
              <a:defRPr sz="2000">
                <a:solidFill>
                  <a:schemeClr val="tx1"/>
                </a:solidFill>
                <a:latin typeface="+mn-lt"/>
              </a:defRPr>
            </a:lvl5pPr>
            <a:lvl6pPr marL="2527300" indent="-387350" algn="l" rtl="0" eaLnBrk="1" fontAlgn="base" hangingPunct="1">
              <a:spcBef>
                <a:spcPct val="20000"/>
              </a:spcBef>
              <a:spcAft>
                <a:spcPct val="0"/>
              </a:spcAft>
              <a:buClr>
                <a:schemeClr val="accent1"/>
              </a:buClr>
              <a:buSzPct val="70000"/>
              <a:buFont typeface="Wingdings" pitchFamily="2" charset="2"/>
              <a:buChar char="n"/>
              <a:defRPr sz="2000">
                <a:solidFill>
                  <a:schemeClr val="tx1"/>
                </a:solidFill>
                <a:latin typeface="+mn-lt"/>
              </a:defRPr>
            </a:lvl6pPr>
            <a:lvl7pPr marL="2984500" indent="-387350" algn="l" rtl="0" eaLnBrk="1" fontAlgn="base" hangingPunct="1">
              <a:spcBef>
                <a:spcPct val="20000"/>
              </a:spcBef>
              <a:spcAft>
                <a:spcPct val="0"/>
              </a:spcAft>
              <a:buClr>
                <a:schemeClr val="accent1"/>
              </a:buClr>
              <a:buSzPct val="70000"/>
              <a:buFont typeface="Wingdings" pitchFamily="2" charset="2"/>
              <a:buChar char="n"/>
              <a:defRPr sz="2000">
                <a:solidFill>
                  <a:schemeClr val="tx1"/>
                </a:solidFill>
                <a:latin typeface="+mn-lt"/>
              </a:defRPr>
            </a:lvl7pPr>
            <a:lvl8pPr marL="3441700" indent="-387350" algn="l" rtl="0" eaLnBrk="1" fontAlgn="base" hangingPunct="1">
              <a:spcBef>
                <a:spcPct val="20000"/>
              </a:spcBef>
              <a:spcAft>
                <a:spcPct val="0"/>
              </a:spcAft>
              <a:buClr>
                <a:schemeClr val="accent1"/>
              </a:buClr>
              <a:buSzPct val="70000"/>
              <a:buFont typeface="Wingdings" pitchFamily="2" charset="2"/>
              <a:buChar char="n"/>
              <a:defRPr sz="2000">
                <a:solidFill>
                  <a:schemeClr val="tx1"/>
                </a:solidFill>
                <a:latin typeface="+mn-lt"/>
              </a:defRPr>
            </a:lvl8pPr>
            <a:lvl9pPr marL="3898900" indent="-387350" algn="l" rtl="0" eaLnBrk="1" fontAlgn="base" hangingPunct="1">
              <a:spcBef>
                <a:spcPct val="20000"/>
              </a:spcBef>
              <a:spcAft>
                <a:spcPct val="0"/>
              </a:spcAft>
              <a:buClr>
                <a:schemeClr val="accent1"/>
              </a:buClr>
              <a:buSzPct val="70000"/>
              <a:buFont typeface="Wingdings" pitchFamily="2" charset="2"/>
              <a:buChar char="n"/>
              <a:defRPr sz="2000">
                <a:solidFill>
                  <a:schemeClr val="tx1"/>
                </a:solidFill>
                <a:latin typeface="+mn-lt"/>
              </a:defRPr>
            </a:lvl9pPr>
          </a:lstStyle>
          <a:p>
            <a:pPr algn="just"/>
            <a:r>
              <a:rPr lang="en-US" sz="2400" dirty="0" smtClean="0"/>
              <a:t>Number of structure needed from each method:</a:t>
            </a:r>
            <a:endParaRPr lang="en-US" sz="2400" dirty="0"/>
          </a:p>
        </p:txBody>
      </p:sp>
    </p:spTree>
    <p:extLst>
      <p:ext uri="{BB962C8B-B14F-4D97-AF65-F5344CB8AC3E}">
        <p14:creationId xmlns:p14="http://schemas.microsoft.com/office/powerpoint/2010/main" val="34914028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79475"/>
          </a:xfrm>
        </p:spPr>
        <p:txBody>
          <a:bodyPr/>
          <a:lstStyle/>
          <a:p>
            <a:r>
              <a:rPr lang="en-US" dirty="0" smtClean="0">
                <a:latin typeface="Times New Roman" pitchFamily="18" charset="0"/>
                <a:cs typeface="Times New Roman" pitchFamily="18" charset="0"/>
              </a:rPr>
              <a:t>Introduction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sz="2400" dirty="0" smtClean="0"/>
              <a:t>Al-Reef for metal furniture factory is considered a good example for small-scale industries in Palestine</a:t>
            </a:r>
          </a:p>
          <a:p>
            <a:pPr marL="0" indent="0">
              <a:buNone/>
            </a:pPr>
            <a:endParaRPr lang="en-US" sz="2400" dirty="0" smtClean="0"/>
          </a:p>
          <a:p>
            <a:r>
              <a:rPr lang="en-US" sz="2400" dirty="0" smtClean="0"/>
              <a:t>The factory was established in 2007 on 500 square meters of leasehold land</a:t>
            </a:r>
          </a:p>
          <a:p>
            <a:pPr marL="0" indent="0">
              <a:buNone/>
            </a:pPr>
            <a:endParaRPr lang="en-US" sz="2400" dirty="0"/>
          </a:p>
          <a:p>
            <a:r>
              <a:rPr lang="en-US" sz="2400" dirty="0" smtClean="0">
                <a:latin typeface="Times New Roman" pitchFamily="18" charset="0"/>
                <a:cs typeface="Times New Roman" pitchFamily="18" charset="0"/>
              </a:rPr>
              <a:t>Ten workers work manually to assemble more than thirty types of metal furniture models</a:t>
            </a:r>
          </a:p>
          <a:p>
            <a:endParaRPr lang="en-US" sz="2400" dirty="0" smtClean="0"/>
          </a:p>
          <a:p>
            <a:endParaRPr lang="en-US" dirty="0"/>
          </a:p>
        </p:txBody>
      </p:sp>
    </p:spTree>
    <p:extLst>
      <p:ext uri="{BB962C8B-B14F-4D97-AF65-F5344CB8AC3E}">
        <p14:creationId xmlns:p14="http://schemas.microsoft.com/office/powerpoint/2010/main" val="22380812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Material Handling System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gn="just">
              <a:lnSpc>
                <a:spcPct val="150000"/>
              </a:lnSpc>
            </a:pPr>
            <a:r>
              <a:rPr lang="en-US" sz="2400" dirty="0" smtClean="0">
                <a:solidFill>
                  <a:schemeClr val="tx1"/>
                </a:solidFill>
                <a:latin typeface="+mn-lt"/>
                <a:ea typeface="+mn-ea"/>
                <a:cs typeface="+mn-cs"/>
              </a:rPr>
              <a:t>Every material handling system should insure that</a:t>
            </a:r>
          </a:p>
          <a:p>
            <a:pPr lvl="1" algn="just">
              <a:lnSpc>
                <a:spcPct val="150000"/>
              </a:lnSpc>
              <a:buFont typeface="Wingdings" pitchFamily="2" charset="2"/>
              <a:buChar char="v"/>
            </a:pPr>
            <a:r>
              <a:rPr lang="en-US" sz="2400" dirty="0">
                <a:ea typeface="+mn-ea"/>
                <a:cs typeface="+mn-cs"/>
              </a:rPr>
              <a:t>T</a:t>
            </a:r>
            <a:r>
              <a:rPr lang="en-US" sz="2400" dirty="0" smtClean="0">
                <a:solidFill>
                  <a:schemeClr val="tx1"/>
                </a:solidFill>
                <a:ea typeface="+mn-ea"/>
                <a:cs typeface="+mn-cs"/>
              </a:rPr>
              <a:t>he </a:t>
            </a:r>
            <a:r>
              <a:rPr lang="en-US" sz="2400" dirty="0">
                <a:solidFill>
                  <a:schemeClr val="tx1"/>
                </a:solidFill>
                <a:ea typeface="+mn-ea"/>
                <a:cs typeface="+mn-cs"/>
              </a:rPr>
              <a:t>raw material, parts or finished products were transferred with the right </a:t>
            </a:r>
            <a:r>
              <a:rPr lang="en-US" sz="2400" dirty="0" smtClean="0">
                <a:solidFill>
                  <a:schemeClr val="tx1"/>
                </a:solidFill>
                <a:ea typeface="+mn-ea"/>
                <a:cs typeface="+mn-cs"/>
              </a:rPr>
              <a:t>quantity</a:t>
            </a:r>
          </a:p>
          <a:p>
            <a:pPr lvl="1" algn="just">
              <a:lnSpc>
                <a:spcPct val="150000"/>
              </a:lnSpc>
              <a:buFont typeface="Wingdings" pitchFamily="2" charset="2"/>
              <a:buChar char="v"/>
            </a:pPr>
            <a:r>
              <a:rPr lang="en-US" sz="2400" dirty="0" smtClean="0">
                <a:solidFill>
                  <a:schemeClr val="tx1"/>
                </a:solidFill>
                <a:ea typeface="+mn-ea"/>
                <a:cs typeface="+mn-cs"/>
              </a:rPr>
              <a:t> At the </a:t>
            </a:r>
            <a:r>
              <a:rPr lang="en-US" sz="2400" dirty="0">
                <a:solidFill>
                  <a:schemeClr val="tx1"/>
                </a:solidFill>
                <a:ea typeface="+mn-ea"/>
                <a:cs typeface="+mn-cs"/>
              </a:rPr>
              <a:t>right </a:t>
            </a:r>
            <a:r>
              <a:rPr lang="en-US" sz="2400" dirty="0" smtClean="0">
                <a:solidFill>
                  <a:schemeClr val="tx1"/>
                </a:solidFill>
                <a:ea typeface="+mn-ea"/>
                <a:cs typeface="+mn-cs"/>
              </a:rPr>
              <a:t>time</a:t>
            </a:r>
          </a:p>
          <a:p>
            <a:pPr lvl="1" algn="just">
              <a:lnSpc>
                <a:spcPct val="150000"/>
              </a:lnSpc>
              <a:buFont typeface="Wingdings" pitchFamily="2" charset="2"/>
              <a:buChar char="v"/>
            </a:pPr>
            <a:r>
              <a:rPr lang="en-US" sz="2400" dirty="0" smtClean="0">
                <a:solidFill>
                  <a:schemeClr val="tx1"/>
                </a:solidFill>
                <a:ea typeface="+mn-ea"/>
                <a:cs typeface="+mn-cs"/>
              </a:rPr>
              <a:t> </a:t>
            </a:r>
            <a:r>
              <a:rPr lang="en-US" sz="2400" dirty="0" smtClean="0">
                <a:ea typeface="+mn-ea"/>
                <a:cs typeface="+mn-cs"/>
              </a:rPr>
              <a:t>T</a:t>
            </a:r>
            <a:r>
              <a:rPr lang="en-US" sz="2400" dirty="0" smtClean="0">
                <a:solidFill>
                  <a:schemeClr val="tx1"/>
                </a:solidFill>
                <a:ea typeface="+mn-ea"/>
                <a:cs typeface="+mn-cs"/>
              </a:rPr>
              <a:t>o </a:t>
            </a:r>
            <a:r>
              <a:rPr lang="en-US" sz="2400" dirty="0">
                <a:solidFill>
                  <a:schemeClr val="tx1"/>
                </a:solidFill>
                <a:ea typeface="+mn-ea"/>
                <a:cs typeface="+mn-cs"/>
              </a:rPr>
              <a:t>the right </a:t>
            </a:r>
            <a:r>
              <a:rPr lang="en-US" sz="2400" dirty="0" smtClean="0">
                <a:solidFill>
                  <a:schemeClr val="tx1"/>
                </a:solidFill>
                <a:ea typeface="+mn-ea"/>
                <a:cs typeface="+mn-cs"/>
              </a:rPr>
              <a:t>place</a:t>
            </a:r>
          </a:p>
          <a:p>
            <a:pPr lvl="1" algn="just">
              <a:lnSpc>
                <a:spcPct val="150000"/>
              </a:lnSpc>
              <a:buFont typeface="Wingdings" pitchFamily="2" charset="2"/>
              <a:buChar char="v"/>
            </a:pPr>
            <a:r>
              <a:rPr lang="en-US" sz="2400" dirty="0" smtClean="0">
                <a:solidFill>
                  <a:schemeClr val="tx1"/>
                </a:solidFill>
                <a:ea typeface="+mn-ea"/>
                <a:cs typeface="+mn-cs"/>
              </a:rPr>
              <a:t> </a:t>
            </a:r>
            <a:r>
              <a:rPr lang="en-US" sz="2400" dirty="0" smtClean="0">
                <a:ea typeface="+mn-ea"/>
                <a:cs typeface="+mn-cs"/>
              </a:rPr>
              <a:t>T</a:t>
            </a:r>
            <a:r>
              <a:rPr lang="en-US" sz="2400" dirty="0" smtClean="0">
                <a:solidFill>
                  <a:schemeClr val="tx1"/>
                </a:solidFill>
                <a:ea typeface="+mn-ea"/>
                <a:cs typeface="+mn-cs"/>
              </a:rPr>
              <a:t>aking </a:t>
            </a:r>
            <a:r>
              <a:rPr lang="en-US" sz="2400" dirty="0">
                <a:solidFill>
                  <a:schemeClr val="tx1"/>
                </a:solidFill>
                <a:ea typeface="+mn-ea"/>
                <a:cs typeface="+mn-cs"/>
              </a:rPr>
              <a:t>into account the preservation of quality</a:t>
            </a:r>
            <a:r>
              <a:rPr lang="en-US" sz="2400" dirty="0" smtClean="0">
                <a:solidFill>
                  <a:schemeClr val="tx1"/>
                </a:solidFill>
                <a:ea typeface="+mn-ea"/>
                <a:cs typeface="+mn-cs"/>
              </a:rPr>
              <a:t> </a:t>
            </a:r>
          </a:p>
        </p:txBody>
      </p:sp>
    </p:spTree>
    <p:extLst>
      <p:ext uri="{BB962C8B-B14F-4D97-AF65-F5344CB8AC3E}">
        <p14:creationId xmlns:p14="http://schemas.microsoft.com/office/powerpoint/2010/main" val="31430272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Material Handling System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gn="just">
              <a:lnSpc>
                <a:spcPct val="150000"/>
              </a:lnSpc>
            </a:pPr>
            <a:r>
              <a:rPr lang="en-US" sz="2400" dirty="0" smtClean="0">
                <a:solidFill>
                  <a:schemeClr val="tx1"/>
                </a:solidFill>
                <a:ea typeface="+mn-ea"/>
                <a:cs typeface="+mn-cs"/>
              </a:rPr>
              <a:t>Factors that control the selection of material handling system:</a:t>
            </a:r>
          </a:p>
          <a:p>
            <a:pPr lvl="1">
              <a:lnSpc>
                <a:spcPct val="150000"/>
              </a:lnSpc>
              <a:buFont typeface="Wingdings" pitchFamily="2" charset="2"/>
              <a:buChar char="v"/>
            </a:pPr>
            <a:r>
              <a:rPr lang="en-GB" sz="2400" dirty="0">
                <a:solidFill>
                  <a:schemeClr val="tx1"/>
                </a:solidFill>
                <a:latin typeface="+mn-lt"/>
                <a:ea typeface="+mn-ea"/>
                <a:cs typeface="+mn-cs"/>
              </a:rPr>
              <a:t>The shape and dimension of the transferred items</a:t>
            </a:r>
            <a:endParaRPr lang="en-US" sz="2400" dirty="0">
              <a:solidFill>
                <a:schemeClr val="tx1"/>
              </a:solidFill>
              <a:latin typeface="+mn-lt"/>
              <a:ea typeface="+mn-ea"/>
              <a:cs typeface="+mn-cs"/>
            </a:endParaRPr>
          </a:p>
          <a:p>
            <a:pPr lvl="1">
              <a:lnSpc>
                <a:spcPct val="150000"/>
              </a:lnSpc>
              <a:buFont typeface="Wingdings" pitchFamily="2" charset="2"/>
              <a:buChar char="v"/>
            </a:pPr>
            <a:r>
              <a:rPr lang="en-GB" sz="2400" dirty="0">
                <a:solidFill>
                  <a:schemeClr val="tx1"/>
                </a:solidFill>
                <a:latin typeface="+mn-lt"/>
                <a:ea typeface="+mn-ea"/>
                <a:cs typeface="+mn-cs"/>
              </a:rPr>
              <a:t>The safety dimensions for workers, machines and materials</a:t>
            </a:r>
            <a:endParaRPr lang="en-US" sz="2400" dirty="0">
              <a:solidFill>
                <a:schemeClr val="tx1"/>
              </a:solidFill>
              <a:latin typeface="+mn-lt"/>
              <a:ea typeface="+mn-ea"/>
              <a:cs typeface="+mn-cs"/>
            </a:endParaRPr>
          </a:p>
          <a:p>
            <a:pPr lvl="1">
              <a:lnSpc>
                <a:spcPct val="150000"/>
              </a:lnSpc>
              <a:buFont typeface="Wingdings" pitchFamily="2" charset="2"/>
              <a:buChar char="v"/>
            </a:pPr>
            <a:r>
              <a:rPr lang="en-GB" sz="2400" dirty="0">
                <a:solidFill>
                  <a:schemeClr val="tx1"/>
                </a:solidFill>
                <a:latin typeface="+mn-lt"/>
                <a:ea typeface="+mn-ea"/>
                <a:cs typeface="+mn-cs"/>
              </a:rPr>
              <a:t>The weight of the transferred items </a:t>
            </a:r>
            <a:endParaRPr lang="en-US" sz="2400" dirty="0">
              <a:solidFill>
                <a:schemeClr val="tx1"/>
              </a:solidFill>
              <a:latin typeface="+mn-lt"/>
              <a:ea typeface="+mn-ea"/>
              <a:cs typeface="+mn-cs"/>
            </a:endParaRPr>
          </a:p>
          <a:p>
            <a:pPr marL="0" indent="0" algn="just">
              <a:lnSpc>
                <a:spcPct val="150000"/>
              </a:lnSpc>
              <a:buNone/>
            </a:pPr>
            <a:endParaRPr lang="en-US" sz="2400" dirty="0" smtClean="0">
              <a:solidFill>
                <a:schemeClr val="tx1"/>
              </a:solidFill>
              <a:ea typeface="+mn-ea"/>
              <a:cs typeface="+mn-cs"/>
            </a:endParaRPr>
          </a:p>
        </p:txBody>
      </p:sp>
    </p:spTree>
    <p:extLst>
      <p:ext uri="{BB962C8B-B14F-4D97-AF65-F5344CB8AC3E}">
        <p14:creationId xmlns:p14="http://schemas.microsoft.com/office/powerpoint/2010/main" val="248695099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Material Handling System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gn="just">
              <a:lnSpc>
                <a:spcPct val="150000"/>
              </a:lnSpc>
              <a:buFont typeface="Wingdings" pitchFamily="2" charset="2"/>
              <a:buChar char="Ø"/>
            </a:pPr>
            <a:r>
              <a:rPr lang="en-US" sz="2800" u="sng" dirty="0">
                <a:solidFill>
                  <a:schemeClr val="tx1"/>
                </a:solidFill>
                <a:ea typeface="+mn-ea"/>
                <a:cs typeface="+mn-cs"/>
              </a:rPr>
              <a:t>Material handling methods used in inventory</a:t>
            </a:r>
            <a:r>
              <a:rPr lang="en-US" sz="2800" u="sng" dirty="0" smtClean="0">
                <a:solidFill>
                  <a:schemeClr val="tx1"/>
                </a:solidFill>
                <a:ea typeface="+mn-ea"/>
                <a:cs typeface="+mn-cs"/>
              </a:rPr>
              <a:t>:</a:t>
            </a:r>
          </a:p>
          <a:p>
            <a:pPr algn="just">
              <a:lnSpc>
                <a:spcPct val="150000"/>
              </a:lnSpc>
            </a:pPr>
            <a:r>
              <a:rPr lang="en-US" sz="2400" dirty="0" smtClean="0"/>
              <a:t>Three material handling methods were adapted</a:t>
            </a:r>
            <a:r>
              <a:rPr lang="en-US" sz="2400" dirty="0" smtClean="0"/>
              <a:t>:</a:t>
            </a:r>
            <a:endParaRPr lang="en-US" sz="2400" dirty="0" smtClean="0"/>
          </a:p>
        </p:txBody>
      </p:sp>
      <p:graphicFrame>
        <p:nvGraphicFramePr>
          <p:cNvPr id="5" name="Table 4"/>
          <p:cNvGraphicFramePr>
            <a:graphicFrameLocks noGrp="1"/>
          </p:cNvGraphicFramePr>
          <p:nvPr>
            <p:extLst>
              <p:ext uri="{D42A27DB-BD31-4B8C-83A1-F6EECF244321}">
                <p14:modId xmlns:p14="http://schemas.microsoft.com/office/powerpoint/2010/main" val="3536464095"/>
              </p:ext>
            </p:extLst>
          </p:nvPr>
        </p:nvGraphicFramePr>
        <p:xfrm>
          <a:off x="990600" y="3581400"/>
          <a:ext cx="6629399" cy="3200400"/>
        </p:xfrm>
        <a:graphic>
          <a:graphicData uri="http://schemas.openxmlformats.org/drawingml/2006/table">
            <a:tbl>
              <a:tblPr firstRow="1" bandRow="1">
                <a:tableStyleId>{5940675A-B579-460E-94D1-54222C63F5DA}</a:tableStyleId>
              </a:tblPr>
              <a:tblGrid>
                <a:gridCol w="3397566"/>
                <a:gridCol w="3231833"/>
              </a:tblGrid>
              <a:tr h="1066800">
                <a:tc>
                  <a:txBody>
                    <a:bodyPr/>
                    <a:lstStyle/>
                    <a:p>
                      <a:pPr marL="457200" indent="-457200">
                        <a:buFont typeface="+mj-lt"/>
                        <a:buAutoNum type="arabicPeriod"/>
                      </a:pPr>
                      <a:r>
                        <a:rPr lang="en-US" sz="2000" dirty="0" smtClean="0"/>
                        <a:t>Manual</a:t>
                      </a:r>
                      <a:r>
                        <a:rPr lang="en-US" sz="2000" baseline="0" dirty="0" smtClean="0"/>
                        <a:t> Overhead Crane</a:t>
                      </a:r>
                      <a:endParaRPr lang="en-US" sz="20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1066800">
                <a:tc>
                  <a:txBody>
                    <a:bodyPr/>
                    <a:lstStyle/>
                    <a:p>
                      <a:pPr marL="457200" indent="-457200">
                        <a:buFont typeface="+mj-lt"/>
                        <a:buAutoNum type="arabicPeriod" startAt="2"/>
                      </a:pPr>
                      <a:r>
                        <a:rPr lang="en-US" sz="2000" dirty="0" smtClean="0"/>
                        <a:t>Forklift</a:t>
                      </a:r>
                      <a:endParaRPr lang="en-US" sz="20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1066800">
                <a:tc>
                  <a:txBody>
                    <a:bodyPr/>
                    <a:lstStyle/>
                    <a:p>
                      <a:pPr marL="457200" indent="-457200">
                        <a:buFont typeface="+mj-lt"/>
                        <a:buAutoNum type="arabicPeriod" startAt="3"/>
                      </a:pPr>
                      <a:r>
                        <a:rPr lang="en-US" sz="2000" dirty="0" smtClean="0"/>
                        <a:t>Manual Trolley</a:t>
                      </a:r>
                      <a:endParaRPr lang="en-US" sz="20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7" name="Picture 2" descr="C:\Users\Mahmoud Nasrallah\Desktop\manual overhead cran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3581401"/>
            <a:ext cx="3048000" cy="1066799"/>
          </a:xfrm>
          <a:prstGeom prst="rect">
            <a:avLst/>
          </a:prstGeom>
          <a:noFill/>
          <a:extLst>
            <a:ext uri="{909E8E84-426E-40DD-AFC4-6F175D3DCCD1}">
              <a14:hiddenFill xmlns:a14="http://schemas.microsoft.com/office/drawing/2010/main">
                <a:solidFill>
                  <a:srgbClr val="FFFFFF"/>
                </a:solidFill>
              </a14:hiddenFill>
            </a:ext>
          </a:extLst>
        </p:spPr>
      </p:pic>
      <p:pic>
        <p:nvPicPr>
          <p:cNvPr id="15363" name="Picture 3" descr="C:\Users\Mahmoud Nasrallah\Desktop\forklif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4648201"/>
            <a:ext cx="3048000" cy="1066800"/>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C:\Users\Mahmoud Nasrallah\Desktop\trolle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5715001"/>
            <a:ext cx="3048000" cy="10667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582985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Material Handling System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buFont typeface="Wingdings" pitchFamily="2" charset="2"/>
              <a:buChar char="Ø"/>
            </a:pPr>
            <a:r>
              <a:rPr lang="en-US" sz="2800" u="sng" dirty="0">
                <a:solidFill>
                  <a:schemeClr val="tx1"/>
                </a:solidFill>
                <a:ea typeface="+mn-ea"/>
                <a:cs typeface="+mn-cs"/>
              </a:rPr>
              <a:t>Material handling methods used </a:t>
            </a:r>
            <a:r>
              <a:rPr lang="en-US" sz="2800" u="sng" dirty="0" smtClean="0"/>
              <a:t>between manufacturing stations</a:t>
            </a:r>
            <a:r>
              <a:rPr lang="en-US" sz="2800" u="sng" dirty="0" smtClean="0">
                <a:solidFill>
                  <a:schemeClr val="tx1"/>
                </a:solidFill>
                <a:ea typeface="+mn-ea"/>
                <a:cs typeface="+mn-cs"/>
              </a:rPr>
              <a:t>:</a:t>
            </a:r>
          </a:p>
          <a:p>
            <a:pPr>
              <a:lnSpc>
                <a:spcPct val="150000"/>
              </a:lnSpc>
            </a:pPr>
            <a:r>
              <a:rPr lang="en-US" sz="2400" dirty="0">
                <a:solidFill>
                  <a:schemeClr val="tx1"/>
                </a:solidFill>
                <a:ea typeface="+mn-ea"/>
                <a:cs typeface="+mn-cs"/>
              </a:rPr>
              <a:t>As a result of the wide variety of products and differences in its dimensions and </a:t>
            </a:r>
            <a:r>
              <a:rPr lang="en-US" sz="2400" dirty="0" smtClean="0">
                <a:solidFill>
                  <a:schemeClr val="tx1"/>
                </a:solidFill>
                <a:ea typeface="+mn-ea"/>
                <a:cs typeface="+mn-cs"/>
              </a:rPr>
              <a:t>shapes, </a:t>
            </a:r>
            <a:r>
              <a:rPr lang="en-US" sz="2400" dirty="0">
                <a:solidFill>
                  <a:schemeClr val="tx1"/>
                </a:solidFill>
                <a:ea typeface="+mn-ea"/>
                <a:cs typeface="+mn-cs"/>
              </a:rPr>
              <a:t>trolley / trollies are </a:t>
            </a:r>
            <a:r>
              <a:rPr lang="en-US" sz="2400" dirty="0" smtClean="0">
                <a:solidFill>
                  <a:schemeClr val="tx1"/>
                </a:solidFill>
                <a:ea typeface="+mn-ea"/>
                <a:cs typeface="+mn-cs"/>
              </a:rPr>
              <a:t>designed between manufacturing stations.</a:t>
            </a:r>
          </a:p>
          <a:p>
            <a:pPr>
              <a:lnSpc>
                <a:spcPct val="150000"/>
              </a:lnSpc>
            </a:pPr>
            <a:endParaRPr lang="en-US" sz="2400" u="sng" dirty="0" smtClean="0">
              <a:solidFill>
                <a:schemeClr val="tx1"/>
              </a:solidFill>
              <a:ea typeface="+mn-ea"/>
              <a:cs typeface="+mn-cs"/>
            </a:endParaRPr>
          </a:p>
        </p:txBody>
      </p:sp>
    </p:spTree>
    <p:extLst>
      <p:ext uri="{BB962C8B-B14F-4D97-AF65-F5344CB8AC3E}">
        <p14:creationId xmlns:p14="http://schemas.microsoft.com/office/powerpoint/2010/main" val="7481493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Material Handling System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buFont typeface="Wingdings" pitchFamily="2" charset="2"/>
              <a:buChar char="Ø"/>
            </a:pPr>
            <a:r>
              <a:rPr lang="en-US" sz="2800" u="sng" dirty="0">
                <a:solidFill>
                  <a:schemeClr val="tx1"/>
                </a:solidFill>
                <a:ea typeface="+mn-ea"/>
                <a:cs typeface="+mn-cs"/>
              </a:rPr>
              <a:t>Material handling methods </a:t>
            </a:r>
            <a:r>
              <a:rPr lang="en-US" sz="2800" u="sng" dirty="0" smtClean="0">
                <a:solidFill>
                  <a:schemeClr val="tx1"/>
                </a:solidFill>
                <a:ea typeface="+mn-ea"/>
                <a:cs typeface="+mn-cs"/>
              </a:rPr>
              <a:t>used </a:t>
            </a:r>
            <a:r>
              <a:rPr lang="en-US" sz="2800" u="sng" dirty="0" smtClean="0"/>
              <a:t>between manufacturing stations</a:t>
            </a:r>
          </a:p>
          <a:p>
            <a:pPr marL="0" indent="0">
              <a:buNone/>
            </a:pPr>
            <a:endParaRPr lang="en-US" sz="2800" u="sng" dirty="0"/>
          </a:p>
          <a:p>
            <a:pPr marL="0" indent="0">
              <a:buNone/>
            </a:pPr>
            <a:endParaRPr lang="en-US" sz="2400" dirty="0" smtClean="0">
              <a:solidFill>
                <a:schemeClr val="tx1"/>
              </a:solidFill>
              <a:ea typeface="+mn-ea"/>
              <a:cs typeface="+mn-cs"/>
            </a:endParaRPr>
          </a:p>
        </p:txBody>
      </p:sp>
      <p:graphicFrame>
        <p:nvGraphicFramePr>
          <p:cNvPr id="4" name="Table 3"/>
          <p:cNvGraphicFramePr>
            <a:graphicFrameLocks noGrp="1"/>
          </p:cNvGraphicFramePr>
          <p:nvPr>
            <p:extLst>
              <p:ext uri="{D42A27DB-BD31-4B8C-83A1-F6EECF244321}">
                <p14:modId xmlns:p14="http://schemas.microsoft.com/office/powerpoint/2010/main" val="885437462"/>
              </p:ext>
            </p:extLst>
          </p:nvPr>
        </p:nvGraphicFramePr>
        <p:xfrm>
          <a:off x="1600200" y="3733800"/>
          <a:ext cx="6019800" cy="2484120"/>
        </p:xfrm>
        <a:graphic>
          <a:graphicData uri="http://schemas.openxmlformats.org/drawingml/2006/table">
            <a:tbl>
              <a:tblPr firstRow="1" bandRow="1">
                <a:tableStyleId>{5940675A-B579-460E-94D1-54222C63F5DA}</a:tableStyleId>
              </a:tblPr>
              <a:tblGrid>
                <a:gridCol w="2438400"/>
                <a:gridCol w="1219200"/>
                <a:gridCol w="1219200"/>
                <a:gridCol w="1143000"/>
              </a:tblGrid>
              <a:tr h="185420">
                <a:tc rowSpan="2">
                  <a:txBody>
                    <a:bodyPr/>
                    <a:lstStyle/>
                    <a:p>
                      <a:pPr algn="ctr"/>
                      <a:r>
                        <a:rPr lang="en-US" dirty="0" smtClean="0"/>
                        <a:t>Transfer</a:t>
                      </a:r>
                      <a:r>
                        <a:rPr lang="en-US" baseline="0" dirty="0" smtClean="0"/>
                        <a:t> Path</a:t>
                      </a:r>
                      <a:endParaRPr lang="en-US" dirty="0"/>
                    </a:p>
                  </a:txBody>
                  <a:tcPr anchor="ctr">
                    <a:solidFill>
                      <a:schemeClr val="accent1">
                        <a:lumMod val="20000"/>
                        <a:lumOff val="80000"/>
                      </a:schemeClr>
                    </a:solidFill>
                  </a:tcPr>
                </a:tc>
                <a:tc gridSpan="3">
                  <a:txBody>
                    <a:bodyPr/>
                    <a:lstStyle/>
                    <a:p>
                      <a:pPr algn="ctr"/>
                      <a:r>
                        <a:rPr lang="en-US" dirty="0" smtClean="0"/>
                        <a:t>Trolley</a:t>
                      </a:r>
                      <a:r>
                        <a:rPr lang="en-US" baseline="0" dirty="0" smtClean="0"/>
                        <a:t> Dimensions (m)</a:t>
                      </a:r>
                      <a:endParaRPr lang="en-US" dirty="0"/>
                    </a:p>
                  </a:txBody>
                  <a:tcPr anchor="ctr">
                    <a:solidFill>
                      <a:schemeClr val="accent1">
                        <a:lumMod val="20000"/>
                        <a:lumOff val="80000"/>
                      </a:schemeClr>
                    </a:solidFill>
                  </a:tcPr>
                </a:tc>
                <a:tc hMerge="1">
                  <a:txBody>
                    <a:bodyPr/>
                    <a:lstStyle/>
                    <a:p>
                      <a:endParaRPr lang="en-US"/>
                    </a:p>
                  </a:txBody>
                  <a:tcPr/>
                </a:tc>
                <a:tc hMerge="1">
                  <a:txBody>
                    <a:bodyPr/>
                    <a:lstStyle/>
                    <a:p>
                      <a:pPr algn="ctr"/>
                      <a:endParaRPr lang="en-US" dirty="0"/>
                    </a:p>
                  </a:txBody>
                  <a:tcPr anchor="ctr"/>
                </a:tc>
              </a:tr>
              <a:tr h="185420">
                <a:tc vMerge="1">
                  <a:txBody>
                    <a:bodyPr/>
                    <a:lstStyle/>
                    <a:p>
                      <a:endParaRPr lang="en-US"/>
                    </a:p>
                  </a:txBody>
                  <a:tcPr/>
                </a:tc>
                <a:tc>
                  <a:txBody>
                    <a:bodyPr/>
                    <a:lstStyle/>
                    <a:p>
                      <a:pPr algn="ctr"/>
                      <a:r>
                        <a:rPr lang="en-US" dirty="0" smtClean="0"/>
                        <a:t>Length</a:t>
                      </a:r>
                      <a:endParaRPr lang="en-US" dirty="0"/>
                    </a:p>
                  </a:txBody>
                  <a:tcPr anchor="ctr">
                    <a:solidFill>
                      <a:schemeClr val="accent1">
                        <a:lumMod val="20000"/>
                        <a:lumOff val="80000"/>
                      </a:schemeClr>
                    </a:solidFill>
                  </a:tcPr>
                </a:tc>
                <a:tc>
                  <a:txBody>
                    <a:bodyPr/>
                    <a:lstStyle/>
                    <a:p>
                      <a:pPr algn="ctr"/>
                      <a:r>
                        <a:rPr lang="en-US" dirty="0" smtClean="0"/>
                        <a:t>Width</a:t>
                      </a:r>
                      <a:endParaRPr lang="en-US" dirty="0"/>
                    </a:p>
                  </a:txBody>
                  <a:tcPr anchor="ctr">
                    <a:solidFill>
                      <a:schemeClr val="accent1">
                        <a:lumMod val="20000"/>
                        <a:lumOff val="80000"/>
                      </a:schemeClr>
                    </a:solidFill>
                  </a:tcPr>
                </a:tc>
                <a:tc>
                  <a:txBody>
                    <a:bodyPr/>
                    <a:lstStyle/>
                    <a:p>
                      <a:pPr algn="ctr"/>
                      <a:r>
                        <a:rPr lang="en-US" dirty="0" smtClean="0"/>
                        <a:t>Height</a:t>
                      </a:r>
                      <a:endParaRPr lang="en-US" dirty="0"/>
                    </a:p>
                  </a:txBody>
                  <a:tcPr anchor="ctr">
                    <a:solidFill>
                      <a:schemeClr val="accent1">
                        <a:lumMod val="20000"/>
                        <a:lumOff val="80000"/>
                      </a:schemeClr>
                    </a:solidFill>
                  </a:tcPr>
                </a:tc>
              </a:tr>
              <a:tr h="370840">
                <a:tc>
                  <a:txBody>
                    <a:bodyPr/>
                    <a:lstStyle/>
                    <a:p>
                      <a:pPr algn="ctr"/>
                      <a:r>
                        <a:rPr lang="en-US" dirty="0" smtClean="0"/>
                        <a:t>Sofa</a:t>
                      </a:r>
                      <a:r>
                        <a:rPr lang="en-US" baseline="0" dirty="0" smtClean="0"/>
                        <a:t> line </a:t>
                      </a:r>
                      <a:endParaRPr lang="en-US" dirty="0"/>
                    </a:p>
                  </a:txBody>
                  <a:tcPr anchor="ctr"/>
                </a:tc>
                <a:tc>
                  <a:txBody>
                    <a:bodyPr/>
                    <a:lstStyle/>
                    <a:p>
                      <a:pPr algn="ctr"/>
                      <a:r>
                        <a:rPr lang="en-US" dirty="0" smtClean="0"/>
                        <a:t>2</a:t>
                      </a:r>
                      <a:endParaRPr lang="en-US" dirty="0"/>
                    </a:p>
                  </a:txBody>
                  <a:tcPr anchor="ctr"/>
                </a:tc>
                <a:tc>
                  <a:txBody>
                    <a:bodyPr/>
                    <a:lstStyle/>
                    <a:p>
                      <a:pPr algn="ctr"/>
                      <a:r>
                        <a:rPr lang="en-US" dirty="0" smtClean="0"/>
                        <a:t>1</a:t>
                      </a:r>
                      <a:endParaRPr lang="en-US" dirty="0"/>
                    </a:p>
                  </a:txBody>
                  <a:tcPr anchor="ctr"/>
                </a:tc>
                <a:tc>
                  <a:txBody>
                    <a:bodyPr/>
                    <a:lstStyle/>
                    <a:p>
                      <a:pPr algn="ctr"/>
                      <a:r>
                        <a:rPr lang="en-US" dirty="0" smtClean="0"/>
                        <a:t>1</a:t>
                      </a:r>
                      <a:endParaRPr lang="en-US" dirty="0"/>
                    </a:p>
                  </a:txBody>
                  <a:tcPr anchor="ctr"/>
                </a:tc>
              </a:tr>
              <a:tr h="370840">
                <a:tc>
                  <a:txBody>
                    <a:bodyPr/>
                    <a:lstStyle/>
                    <a:p>
                      <a:pPr algn="ctr"/>
                      <a:r>
                        <a:rPr lang="en-US" dirty="0" smtClean="0"/>
                        <a:t>Family A line</a:t>
                      </a:r>
                      <a:endParaRPr lang="en-US" dirty="0"/>
                    </a:p>
                  </a:txBody>
                  <a:tcPr anchor="ctr"/>
                </a:tc>
                <a:tc>
                  <a:txBody>
                    <a:bodyPr/>
                    <a:lstStyle/>
                    <a:p>
                      <a:pPr algn="ctr"/>
                      <a:r>
                        <a:rPr lang="en-US" dirty="0" smtClean="0"/>
                        <a:t>3.2</a:t>
                      </a:r>
                      <a:endParaRPr lang="en-US" dirty="0"/>
                    </a:p>
                  </a:txBody>
                  <a:tcPr anchor="ctr"/>
                </a:tc>
                <a:tc>
                  <a:txBody>
                    <a:bodyPr/>
                    <a:lstStyle/>
                    <a:p>
                      <a:pPr algn="ctr"/>
                      <a:r>
                        <a:rPr lang="en-US" dirty="0" smtClean="0"/>
                        <a:t>1</a:t>
                      </a:r>
                      <a:endParaRPr lang="en-US" dirty="0"/>
                    </a:p>
                  </a:txBody>
                  <a:tcPr anchor="ctr"/>
                </a:tc>
                <a:tc>
                  <a:txBody>
                    <a:bodyPr/>
                    <a:lstStyle/>
                    <a:p>
                      <a:pPr algn="ctr"/>
                      <a:r>
                        <a:rPr lang="en-US" dirty="0" smtClean="0"/>
                        <a:t>1</a:t>
                      </a:r>
                      <a:endParaRPr lang="en-US" dirty="0"/>
                    </a:p>
                  </a:txBody>
                  <a:tcPr anchor="ctr"/>
                </a:tc>
              </a:tr>
              <a:tr h="370840">
                <a:tc>
                  <a:txBody>
                    <a:bodyPr/>
                    <a:lstStyle/>
                    <a:p>
                      <a:pPr algn="ctr"/>
                      <a:r>
                        <a:rPr lang="en-US" dirty="0" smtClean="0"/>
                        <a:t>Family B line</a:t>
                      </a:r>
                      <a:endParaRPr lang="en-US" dirty="0"/>
                    </a:p>
                  </a:txBody>
                  <a:tcPr anchor="ctr"/>
                </a:tc>
                <a:tc>
                  <a:txBody>
                    <a:bodyPr/>
                    <a:lstStyle/>
                    <a:p>
                      <a:pPr algn="ctr"/>
                      <a:r>
                        <a:rPr lang="en-US" dirty="0" smtClean="0"/>
                        <a:t>2</a:t>
                      </a:r>
                      <a:endParaRPr lang="en-US" dirty="0"/>
                    </a:p>
                  </a:txBody>
                  <a:tcPr anchor="ctr"/>
                </a:tc>
                <a:tc>
                  <a:txBody>
                    <a:bodyPr/>
                    <a:lstStyle/>
                    <a:p>
                      <a:pPr algn="ctr"/>
                      <a:r>
                        <a:rPr lang="en-US" dirty="0" smtClean="0"/>
                        <a:t>1</a:t>
                      </a:r>
                      <a:endParaRPr lang="en-US" dirty="0"/>
                    </a:p>
                  </a:txBody>
                  <a:tcPr anchor="ctr"/>
                </a:tc>
                <a:tc>
                  <a:txBody>
                    <a:bodyPr/>
                    <a:lstStyle/>
                    <a:p>
                      <a:pPr algn="ctr"/>
                      <a:r>
                        <a:rPr lang="en-US" dirty="0" smtClean="0"/>
                        <a:t>1</a:t>
                      </a:r>
                      <a:endParaRPr lang="en-US" dirty="0"/>
                    </a:p>
                  </a:txBody>
                  <a:tcPr anchor="ctr"/>
                </a:tc>
              </a:tr>
              <a:tr h="370840">
                <a:tc>
                  <a:txBody>
                    <a:bodyPr/>
                    <a:lstStyle/>
                    <a:p>
                      <a:pPr algn="ctr"/>
                      <a:r>
                        <a:rPr lang="en-US" dirty="0" smtClean="0"/>
                        <a:t>From</a:t>
                      </a:r>
                      <a:r>
                        <a:rPr lang="en-US" baseline="0" dirty="0" smtClean="0"/>
                        <a:t> </a:t>
                      </a:r>
                      <a:r>
                        <a:rPr lang="en-US" dirty="0" smtClean="0"/>
                        <a:t>Cleaning Station to painting</a:t>
                      </a:r>
                      <a:r>
                        <a:rPr lang="en-US" baseline="0" dirty="0" smtClean="0"/>
                        <a:t> room</a:t>
                      </a:r>
                      <a:endParaRPr lang="en-US" dirty="0"/>
                    </a:p>
                  </a:txBody>
                  <a:tcPr anchor="ctr"/>
                </a:tc>
                <a:tc>
                  <a:txBody>
                    <a:bodyPr/>
                    <a:lstStyle/>
                    <a:p>
                      <a:pPr algn="ctr"/>
                      <a:r>
                        <a:rPr lang="en-US" dirty="0" smtClean="0"/>
                        <a:t>2.3</a:t>
                      </a:r>
                      <a:endParaRPr lang="en-US" dirty="0"/>
                    </a:p>
                  </a:txBody>
                  <a:tcPr anchor="ctr"/>
                </a:tc>
                <a:tc>
                  <a:txBody>
                    <a:bodyPr/>
                    <a:lstStyle/>
                    <a:p>
                      <a:pPr algn="ctr"/>
                      <a:r>
                        <a:rPr lang="en-US" dirty="0" smtClean="0"/>
                        <a:t>1</a:t>
                      </a:r>
                      <a:endParaRPr lang="en-US" dirty="0"/>
                    </a:p>
                  </a:txBody>
                  <a:tcPr anchor="ctr"/>
                </a:tc>
                <a:tc>
                  <a:txBody>
                    <a:bodyPr/>
                    <a:lstStyle/>
                    <a:p>
                      <a:pPr algn="ctr"/>
                      <a:r>
                        <a:rPr lang="en-US" dirty="0" smtClean="0"/>
                        <a:t>2.3</a:t>
                      </a:r>
                      <a:endParaRPr lang="en-US" dirty="0"/>
                    </a:p>
                  </a:txBody>
                  <a:tcPr anchor="ctr"/>
                </a:tc>
              </a:tr>
            </a:tbl>
          </a:graphicData>
        </a:graphic>
      </p:graphicFrame>
    </p:spTree>
    <p:extLst>
      <p:ext uri="{BB962C8B-B14F-4D97-AF65-F5344CB8AC3E}">
        <p14:creationId xmlns:p14="http://schemas.microsoft.com/office/powerpoint/2010/main" val="305645267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Safety Solutions</a:t>
            </a:r>
            <a:endParaRPr lang="en-US" dirty="0">
              <a:latin typeface="Times New Roman" pitchFamily="18" charset="0"/>
              <a:cs typeface="Times New Roman"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95227246"/>
              </p:ext>
            </p:extLst>
          </p:nvPr>
        </p:nvGraphicFramePr>
        <p:xfrm>
          <a:off x="381000" y="1905000"/>
          <a:ext cx="8382000" cy="961644"/>
        </p:xfrm>
        <a:graphic>
          <a:graphicData uri="http://schemas.openxmlformats.org/drawingml/2006/table">
            <a:tbl>
              <a:tblPr firstRow="1" firstCol="1" bandRow="1"/>
              <a:tblGrid>
                <a:gridCol w="3639552"/>
                <a:gridCol w="4742448"/>
              </a:tblGrid>
              <a:tr h="320548">
                <a:tc>
                  <a:txBody>
                    <a:bodyPr/>
                    <a:lstStyle/>
                    <a:p>
                      <a:pPr marL="0" marR="0" algn="ctr">
                        <a:lnSpc>
                          <a:spcPct val="115000"/>
                        </a:lnSpc>
                        <a:spcBef>
                          <a:spcPts val="0"/>
                        </a:spcBef>
                        <a:spcAft>
                          <a:spcPts val="0"/>
                        </a:spcAft>
                      </a:pPr>
                      <a:r>
                        <a:rPr lang="en-US" sz="1800" b="1" dirty="0">
                          <a:solidFill>
                            <a:srgbClr val="1F497D"/>
                          </a:solidFill>
                          <a:effectLst/>
                          <a:latin typeface="Times New Roman"/>
                          <a:ea typeface="Calibri"/>
                          <a:cs typeface="Arial"/>
                        </a:rPr>
                        <a:t>Problem</a:t>
                      </a:r>
                      <a:endParaRPr lang="en-US" sz="18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n-US" sz="1800" b="1" dirty="0">
                          <a:solidFill>
                            <a:srgbClr val="1F497D"/>
                          </a:solidFill>
                          <a:effectLst/>
                          <a:latin typeface="Times New Roman"/>
                          <a:ea typeface="Calibri"/>
                          <a:cs typeface="Arial"/>
                        </a:rPr>
                        <a:t>Solution</a:t>
                      </a:r>
                      <a:endParaRPr lang="en-US" sz="18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641096">
                <a:tc>
                  <a:txBody>
                    <a:bodyPr/>
                    <a:lstStyle/>
                    <a:p>
                      <a:pPr marL="0" marR="0" algn="just">
                        <a:lnSpc>
                          <a:spcPct val="115000"/>
                        </a:lnSpc>
                        <a:spcBef>
                          <a:spcPts val="0"/>
                        </a:spcBef>
                        <a:spcAft>
                          <a:spcPts val="0"/>
                        </a:spcAft>
                      </a:pPr>
                      <a:r>
                        <a:rPr lang="en-US" sz="1800" dirty="0">
                          <a:effectLst/>
                          <a:latin typeface="Times New Roman"/>
                          <a:ea typeface="Calibri"/>
                          <a:cs typeface="Arial"/>
                        </a:rPr>
                        <a:t>Closeness of machines from each other</a:t>
                      </a:r>
                      <a:endParaRPr lang="en-US" sz="18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800" dirty="0">
                          <a:effectLst/>
                          <a:latin typeface="Times New Roman"/>
                          <a:ea typeface="Calibri"/>
                          <a:cs typeface="Arial"/>
                        </a:rPr>
                        <a:t>Take in consideration the safe working area for each machine.</a:t>
                      </a:r>
                      <a:endParaRPr lang="en-US" sz="18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2962275" y="3048000"/>
            <a:ext cx="3133725" cy="3562350"/>
          </a:xfrm>
          <a:prstGeom prst="rect">
            <a:avLst/>
          </a:prstGeom>
        </p:spPr>
      </p:pic>
    </p:spTree>
    <p:extLst>
      <p:ext uri="{BB962C8B-B14F-4D97-AF65-F5344CB8AC3E}">
        <p14:creationId xmlns:p14="http://schemas.microsoft.com/office/powerpoint/2010/main" val="336729838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Safety Solutions</a:t>
            </a:r>
            <a:endParaRPr lang="en-US" dirty="0">
              <a:latin typeface="Times New Roman" pitchFamily="18" charset="0"/>
              <a:cs typeface="Times New Roman"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00218570"/>
              </p:ext>
            </p:extLst>
          </p:nvPr>
        </p:nvGraphicFramePr>
        <p:xfrm>
          <a:off x="381000" y="1905000"/>
          <a:ext cx="8382000" cy="1644904"/>
        </p:xfrm>
        <a:graphic>
          <a:graphicData uri="http://schemas.openxmlformats.org/drawingml/2006/table">
            <a:tbl>
              <a:tblPr firstRow="1" firstCol="1" bandRow="1"/>
              <a:tblGrid>
                <a:gridCol w="3639552"/>
                <a:gridCol w="4742448"/>
              </a:tblGrid>
              <a:tr h="320548">
                <a:tc>
                  <a:txBody>
                    <a:bodyPr/>
                    <a:lstStyle/>
                    <a:p>
                      <a:pPr marL="0" marR="0" algn="ctr">
                        <a:lnSpc>
                          <a:spcPct val="115000"/>
                        </a:lnSpc>
                        <a:spcBef>
                          <a:spcPts val="0"/>
                        </a:spcBef>
                        <a:spcAft>
                          <a:spcPts val="0"/>
                        </a:spcAft>
                      </a:pPr>
                      <a:r>
                        <a:rPr lang="en-US" sz="1800" b="1" dirty="0">
                          <a:solidFill>
                            <a:srgbClr val="1F497D"/>
                          </a:solidFill>
                          <a:effectLst/>
                          <a:latin typeface="Times New Roman"/>
                          <a:ea typeface="Calibri"/>
                          <a:cs typeface="Arial"/>
                        </a:rPr>
                        <a:t>Problem</a:t>
                      </a:r>
                      <a:endParaRPr lang="en-US" sz="18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n-US" sz="1800" b="1" dirty="0">
                          <a:solidFill>
                            <a:srgbClr val="1F497D"/>
                          </a:solidFill>
                          <a:effectLst/>
                          <a:latin typeface="Times New Roman"/>
                          <a:ea typeface="Calibri"/>
                          <a:cs typeface="Arial"/>
                        </a:rPr>
                        <a:t>Solution</a:t>
                      </a:r>
                      <a:endParaRPr lang="en-US" sz="18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1324356">
                <a:tc>
                  <a:txBody>
                    <a:bodyPr/>
                    <a:lstStyle/>
                    <a:p>
                      <a:pPr marL="0" marR="0" algn="just">
                        <a:lnSpc>
                          <a:spcPct val="115000"/>
                        </a:lnSpc>
                        <a:spcBef>
                          <a:spcPts val="0"/>
                        </a:spcBef>
                        <a:spcAft>
                          <a:spcPts val="0"/>
                        </a:spcAft>
                      </a:pPr>
                      <a:r>
                        <a:rPr lang="en-US" sz="1800" dirty="0">
                          <a:effectLst/>
                          <a:latin typeface="Times New Roman"/>
                          <a:ea typeface="Calibri"/>
                          <a:cs typeface="Arial"/>
                        </a:rPr>
                        <a:t>Accumulation of raw materials in the entrance of the factory </a:t>
                      </a:r>
                      <a:endParaRPr lang="en-US" sz="18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800" dirty="0">
                          <a:effectLst/>
                          <a:latin typeface="Times New Roman"/>
                          <a:ea typeface="Calibri"/>
                          <a:cs typeface="Arial"/>
                        </a:rPr>
                        <a:t>Design an inventory in a manner that guarantees no obstruction of movement due to accumulation of raw materials on the ground by using the cantilever rack system.</a:t>
                      </a:r>
                      <a:endParaRPr lang="en-US" sz="18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990600" y="3710940"/>
            <a:ext cx="2682240" cy="2994660"/>
          </a:xfrm>
          <a:prstGeom prst="rect">
            <a:avLst/>
          </a:prstGeom>
        </p:spPr>
      </p:pic>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3699510"/>
            <a:ext cx="2819400" cy="3017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893417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Safety Solutions</a:t>
            </a:r>
            <a:endParaRPr lang="en-US" dirty="0">
              <a:latin typeface="Times New Roman" pitchFamily="18" charset="0"/>
              <a:cs typeface="Times New Roman"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76610917"/>
              </p:ext>
            </p:extLst>
          </p:nvPr>
        </p:nvGraphicFramePr>
        <p:xfrm>
          <a:off x="381000" y="1905000"/>
          <a:ext cx="8382000" cy="1282192"/>
        </p:xfrm>
        <a:graphic>
          <a:graphicData uri="http://schemas.openxmlformats.org/drawingml/2006/table">
            <a:tbl>
              <a:tblPr firstRow="1" firstCol="1" bandRow="1"/>
              <a:tblGrid>
                <a:gridCol w="3639552"/>
                <a:gridCol w="4742448"/>
              </a:tblGrid>
              <a:tr h="320548">
                <a:tc>
                  <a:txBody>
                    <a:bodyPr/>
                    <a:lstStyle/>
                    <a:p>
                      <a:pPr marL="0" marR="0" algn="ctr">
                        <a:lnSpc>
                          <a:spcPct val="115000"/>
                        </a:lnSpc>
                        <a:spcBef>
                          <a:spcPts val="0"/>
                        </a:spcBef>
                        <a:spcAft>
                          <a:spcPts val="0"/>
                        </a:spcAft>
                      </a:pPr>
                      <a:r>
                        <a:rPr lang="en-US" sz="1800" b="1" dirty="0">
                          <a:solidFill>
                            <a:srgbClr val="1F497D"/>
                          </a:solidFill>
                          <a:effectLst/>
                          <a:latin typeface="Times New Roman"/>
                          <a:ea typeface="Calibri"/>
                          <a:cs typeface="Arial"/>
                        </a:rPr>
                        <a:t>Problem</a:t>
                      </a:r>
                      <a:endParaRPr lang="en-US" sz="18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n-US" sz="1800" b="1" dirty="0">
                          <a:solidFill>
                            <a:srgbClr val="1F497D"/>
                          </a:solidFill>
                          <a:effectLst/>
                          <a:latin typeface="Times New Roman"/>
                          <a:ea typeface="Calibri"/>
                          <a:cs typeface="Arial"/>
                        </a:rPr>
                        <a:t>Solution</a:t>
                      </a:r>
                      <a:endParaRPr lang="en-US" sz="18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961644">
                <a:tc>
                  <a:txBody>
                    <a:bodyPr/>
                    <a:lstStyle/>
                    <a:p>
                      <a:pPr marL="0" marR="0" algn="just">
                        <a:lnSpc>
                          <a:spcPct val="115000"/>
                        </a:lnSpc>
                        <a:spcBef>
                          <a:spcPts val="0"/>
                        </a:spcBef>
                        <a:spcAft>
                          <a:spcPts val="0"/>
                        </a:spcAft>
                      </a:pPr>
                      <a:r>
                        <a:rPr lang="en-US" sz="1800" dirty="0">
                          <a:effectLst/>
                          <a:latin typeface="Times New Roman"/>
                          <a:ea typeface="Calibri"/>
                          <a:cs typeface="Arial"/>
                        </a:rPr>
                        <a:t>Accumulation of work in process (WIP) parts between stations</a:t>
                      </a:r>
                      <a:endParaRPr lang="en-US" sz="18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800" dirty="0">
                          <a:effectLst/>
                          <a:latin typeface="Times New Roman"/>
                          <a:ea typeface="Calibri"/>
                          <a:cs typeface="Arial"/>
                        </a:rPr>
                        <a:t>Design an efficient production lines with trollies to put these parts on it and transfer it between stations</a:t>
                      </a:r>
                      <a:endParaRPr lang="en-US" sz="18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355850" y="3505200"/>
            <a:ext cx="4381500" cy="2926080"/>
          </a:xfrm>
          <a:prstGeom prst="rect">
            <a:avLst/>
          </a:prstGeom>
        </p:spPr>
      </p:pic>
    </p:spTree>
    <p:extLst>
      <p:ext uri="{BB962C8B-B14F-4D97-AF65-F5344CB8AC3E}">
        <p14:creationId xmlns:p14="http://schemas.microsoft.com/office/powerpoint/2010/main" val="88934173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Safety Solutions</a:t>
            </a:r>
            <a:endParaRPr lang="en-US" dirty="0">
              <a:latin typeface="Times New Roman" pitchFamily="18" charset="0"/>
              <a:cs typeface="Times New Roman"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595141925"/>
              </p:ext>
            </p:extLst>
          </p:nvPr>
        </p:nvGraphicFramePr>
        <p:xfrm>
          <a:off x="381000" y="1905000"/>
          <a:ext cx="8382000" cy="961644"/>
        </p:xfrm>
        <a:graphic>
          <a:graphicData uri="http://schemas.openxmlformats.org/drawingml/2006/table">
            <a:tbl>
              <a:tblPr firstRow="1" firstCol="1" bandRow="1"/>
              <a:tblGrid>
                <a:gridCol w="3639552"/>
                <a:gridCol w="4742448"/>
              </a:tblGrid>
              <a:tr h="320548">
                <a:tc>
                  <a:txBody>
                    <a:bodyPr/>
                    <a:lstStyle/>
                    <a:p>
                      <a:pPr marL="0" marR="0" algn="ctr">
                        <a:lnSpc>
                          <a:spcPct val="115000"/>
                        </a:lnSpc>
                        <a:spcBef>
                          <a:spcPts val="0"/>
                        </a:spcBef>
                        <a:spcAft>
                          <a:spcPts val="0"/>
                        </a:spcAft>
                      </a:pPr>
                      <a:r>
                        <a:rPr lang="en-US" sz="1800" b="1" dirty="0">
                          <a:solidFill>
                            <a:srgbClr val="1F497D"/>
                          </a:solidFill>
                          <a:effectLst/>
                          <a:latin typeface="Times New Roman"/>
                          <a:ea typeface="Calibri"/>
                          <a:cs typeface="Arial"/>
                        </a:rPr>
                        <a:t>Problem</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n-US" sz="1800" b="1" dirty="0">
                          <a:solidFill>
                            <a:srgbClr val="1F497D"/>
                          </a:solidFill>
                          <a:effectLst/>
                          <a:latin typeface="Times New Roman"/>
                          <a:ea typeface="Calibri"/>
                          <a:cs typeface="Arial"/>
                        </a:rPr>
                        <a:t>Solution</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641096">
                <a:tc>
                  <a:txBody>
                    <a:bodyPr/>
                    <a:lstStyle/>
                    <a:p>
                      <a:pPr marL="0" marR="0" algn="just">
                        <a:lnSpc>
                          <a:spcPct val="115000"/>
                        </a:lnSpc>
                        <a:spcBef>
                          <a:spcPts val="0"/>
                        </a:spcBef>
                        <a:spcAft>
                          <a:spcPts val="0"/>
                        </a:spcAft>
                      </a:pPr>
                      <a:r>
                        <a:rPr lang="en-US" sz="1800" dirty="0">
                          <a:effectLst/>
                          <a:latin typeface="Times New Roman"/>
                          <a:ea typeface="Calibri"/>
                          <a:cs typeface="Arial"/>
                        </a:rPr>
                        <a:t>Problem of neglecting the position of the nuts on the rotor</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800" dirty="0">
                          <a:effectLst/>
                          <a:latin typeface="Times New Roman"/>
                          <a:ea typeface="Calibri"/>
                          <a:cs typeface="Arial"/>
                        </a:rPr>
                        <a:t>Place the locking nuts</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182111"/>
            <a:ext cx="5664245" cy="3182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97529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Safety Solutions</a:t>
            </a:r>
            <a:endParaRPr lang="en-US" dirty="0">
              <a:latin typeface="Times New Roman" pitchFamily="18" charset="0"/>
              <a:cs typeface="Times New Roman"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38831126"/>
              </p:ext>
            </p:extLst>
          </p:nvPr>
        </p:nvGraphicFramePr>
        <p:xfrm>
          <a:off x="381000" y="1905000"/>
          <a:ext cx="8382000" cy="1035304"/>
        </p:xfrm>
        <a:graphic>
          <a:graphicData uri="http://schemas.openxmlformats.org/drawingml/2006/table">
            <a:tbl>
              <a:tblPr firstRow="1" firstCol="1" bandRow="1"/>
              <a:tblGrid>
                <a:gridCol w="3639552"/>
                <a:gridCol w="4742448"/>
              </a:tblGrid>
              <a:tr h="320548">
                <a:tc>
                  <a:txBody>
                    <a:bodyPr/>
                    <a:lstStyle/>
                    <a:p>
                      <a:pPr marL="0" marR="0" algn="ctr">
                        <a:lnSpc>
                          <a:spcPct val="115000"/>
                        </a:lnSpc>
                        <a:spcBef>
                          <a:spcPts val="0"/>
                        </a:spcBef>
                        <a:spcAft>
                          <a:spcPts val="0"/>
                        </a:spcAft>
                      </a:pPr>
                      <a:r>
                        <a:rPr lang="en-US" sz="1800" b="1" dirty="0">
                          <a:solidFill>
                            <a:srgbClr val="1F497D"/>
                          </a:solidFill>
                          <a:effectLst/>
                          <a:latin typeface="Times New Roman"/>
                          <a:ea typeface="Calibri"/>
                          <a:cs typeface="Arial"/>
                        </a:rPr>
                        <a:t>Problem</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n-US" sz="1800" b="1" dirty="0">
                          <a:solidFill>
                            <a:srgbClr val="1F497D"/>
                          </a:solidFill>
                          <a:effectLst/>
                          <a:latin typeface="Times New Roman"/>
                          <a:ea typeface="Calibri"/>
                          <a:cs typeface="Arial"/>
                        </a:rPr>
                        <a:t>Solution</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714756">
                <a:tc>
                  <a:txBody>
                    <a:bodyPr/>
                    <a:lstStyle/>
                    <a:p>
                      <a:pPr marL="0" marR="0" lvl="0" algn="just">
                        <a:lnSpc>
                          <a:spcPct val="115000"/>
                        </a:lnSpc>
                        <a:spcBef>
                          <a:spcPts val="0"/>
                        </a:spcBef>
                        <a:spcAft>
                          <a:spcPts val="0"/>
                        </a:spcAft>
                      </a:pPr>
                      <a:r>
                        <a:rPr lang="en-US" sz="1800" dirty="0">
                          <a:effectLst/>
                          <a:latin typeface="Times New Roman"/>
                          <a:ea typeface="Calibri"/>
                          <a:cs typeface="Arial"/>
                        </a:rPr>
                        <a:t>Problem of dispersal residues production of sparrow</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800" dirty="0">
                          <a:effectLst/>
                          <a:latin typeface="Times New Roman"/>
                          <a:ea typeface="Calibri"/>
                          <a:cs typeface="Arial"/>
                        </a:rPr>
                        <a:t>Prepare a special box under the piston with a bag inside it that is changed weekly. </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3276600"/>
            <a:ext cx="3133725"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3276601"/>
            <a:ext cx="3136392" cy="3105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54680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900113"/>
          </a:xfrm>
        </p:spPr>
        <p:txBody>
          <a:bodyPr/>
          <a:lstStyle/>
          <a:p>
            <a:r>
              <a:rPr lang="en-US" dirty="0" smtClean="0">
                <a:latin typeface="Times New Roman" pitchFamily="18" charset="0"/>
                <a:cs typeface="Times New Roman" pitchFamily="18" charset="0"/>
              </a:rPr>
              <a:t>Problem Statement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949325" y="1981200"/>
            <a:ext cx="7661275" cy="4495800"/>
          </a:xfrm>
        </p:spPr>
        <p:txBody>
          <a:bodyPr/>
          <a:lstStyle/>
          <a:p>
            <a:pPr>
              <a:lnSpc>
                <a:spcPct val="150000"/>
              </a:lnSpc>
            </a:pPr>
            <a:r>
              <a:rPr lang="en-US" sz="2400" dirty="0" smtClean="0">
                <a:latin typeface="Times New Roman" pitchFamily="18" charset="0"/>
                <a:cs typeface="Times New Roman" pitchFamily="18" charset="0"/>
              </a:rPr>
              <a:t>Al-Reef factory suffers from many problems:</a:t>
            </a:r>
          </a:p>
          <a:p>
            <a:pPr lvl="1">
              <a:lnSpc>
                <a:spcPts val="3500"/>
              </a:lnSpc>
              <a:buFont typeface="Wingdings" pitchFamily="2" charset="2"/>
              <a:buChar char="q"/>
            </a:pPr>
            <a:r>
              <a:rPr lang="en-US" sz="2400" dirty="0" smtClean="0">
                <a:latin typeface="Times New Roman" pitchFamily="18" charset="0"/>
                <a:cs typeface="Times New Roman" pitchFamily="18" charset="0"/>
              </a:rPr>
              <a:t>Improper administrative system</a:t>
            </a:r>
          </a:p>
          <a:p>
            <a:pPr lvl="1">
              <a:lnSpc>
                <a:spcPts val="3500"/>
              </a:lnSpc>
              <a:buFont typeface="Wingdings" pitchFamily="2" charset="2"/>
              <a:buChar char="q"/>
            </a:pPr>
            <a:r>
              <a:rPr lang="en-US" sz="2400" dirty="0" smtClean="0">
                <a:latin typeface="Times New Roman" pitchFamily="18" charset="0"/>
                <a:cs typeface="Times New Roman" pitchFamily="18" charset="0"/>
              </a:rPr>
              <a:t>No specified area for store raw material and finished product</a:t>
            </a:r>
          </a:p>
          <a:p>
            <a:pPr lvl="1">
              <a:lnSpc>
                <a:spcPts val="3500"/>
              </a:lnSpc>
              <a:buFont typeface="Wingdings" pitchFamily="2" charset="2"/>
              <a:buChar char="q"/>
            </a:pPr>
            <a:r>
              <a:rPr lang="en-US" sz="2400" dirty="0" smtClean="0">
                <a:latin typeface="Times New Roman" pitchFamily="18" charset="0"/>
                <a:cs typeface="Times New Roman" pitchFamily="18" charset="0"/>
              </a:rPr>
              <a:t>Insufficient material handling system </a:t>
            </a:r>
          </a:p>
          <a:p>
            <a:pPr lvl="1">
              <a:lnSpc>
                <a:spcPts val="3500"/>
              </a:lnSpc>
              <a:buFont typeface="Wingdings" pitchFamily="2" charset="2"/>
              <a:buChar char="q"/>
            </a:pPr>
            <a:r>
              <a:rPr lang="en-US" sz="2400" dirty="0" smtClean="0">
                <a:latin typeface="Times New Roman" pitchFamily="18" charset="0"/>
                <a:cs typeface="Times New Roman" pitchFamily="18" charset="0"/>
              </a:rPr>
              <a:t>Improper location and infrastructure</a:t>
            </a:r>
          </a:p>
          <a:p>
            <a:pPr lvl="1">
              <a:lnSpc>
                <a:spcPts val="3500"/>
              </a:lnSpc>
              <a:buFont typeface="Wingdings" pitchFamily="2" charset="2"/>
              <a:buChar char="q"/>
            </a:pPr>
            <a:r>
              <a:rPr lang="en-US" sz="2400" dirty="0" smtClean="0">
                <a:latin typeface="Times New Roman" pitchFamily="18" charset="0"/>
                <a:cs typeface="Times New Roman" pitchFamily="18" charset="0"/>
              </a:rPr>
              <a:t>Improper layout and no clear production lines</a:t>
            </a:r>
          </a:p>
          <a:p>
            <a:pPr lvl="1">
              <a:lnSpc>
                <a:spcPts val="3500"/>
              </a:lnSpc>
              <a:buFont typeface="Wingdings" pitchFamily="2" charset="2"/>
              <a:buChar char="q"/>
            </a:pPr>
            <a:r>
              <a:rPr lang="en-US" sz="2400" dirty="0" smtClean="0">
                <a:latin typeface="Times New Roman" pitchFamily="18" charset="0"/>
                <a:cs typeface="Times New Roman" pitchFamily="18" charset="0"/>
              </a:rPr>
              <a:t>Lack of attention to safety regulations</a:t>
            </a:r>
          </a:p>
          <a:p>
            <a:endParaRPr lang="en-US" dirty="0"/>
          </a:p>
        </p:txBody>
      </p:sp>
    </p:spTree>
    <p:extLst>
      <p:ext uri="{BB962C8B-B14F-4D97-AF65-F5344CB8AC3E}">
        <p14:creationId xmlns:p14="http://schemas.microsoft.com/office/powerpoint/2010/main" val="34386986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Safety Solutions</a:t>
            </a:r>
            <a:endParaRPr lang="en-US" dirty="0">
              <a:latin typeface="Times New Roman" pitchFamily="18" charset="0"/>
              <a:cs typeface="Times New Roman"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241126764"/>
              </p:ext>
            </p:extLst>
          </p:nvPr>
        </p:nvGraphicFramePr>
        <p:xfrm>
          <a:off x="381000" y="1905000"/>
          <a:ext cx="8382000" cy="1582420"/>
        </p:xfrm>
        <a:graphic>
          <a:graphicData uri="http://schemas.openxmlformats.org/drawingml/2006/table">
            <a:tbl>
              <a:tblPr firstRow="1" firstCol="1" bandRow="1"/>
              <a:tblGrid>
                <a:gridCol w="3639552"/>
                <a:gridCol w="4742448"/>
              </a:tblGrid>
              <a:tr h="320548">
                <a:tc>
                  <a:txBody>
                    <a:bodyPr/>
                    <a:lstStyle/>
                    <a:p>
                      <a:pPr marL="0" marR="0" algn="ctr">
                        <a:lnSpc>
                          <a:spcPct val="115000"/>
                        </a:lnSpc>
                        <a:spcBef>
                          <a:spcPts val="0"/>
                        </a:spcBef>
                        <a:spcAft>
                          <a:spcPts val="0"/>
                        </a:spcAft>
                      </a:pPr>
                      <a:r>
                        <a:rPr lang="en-US" sz="1800" b="1" dirty="0">
                          <a:solidFill>
                            <a:srgbClr val="1F497D"/>
                          </a:solidFill>
                          <a:effectLst/>
                          <a:latin typeface="Times New Roman"/>
                          <a:ea typeface="Calibri"/>
                          <a:cs typeface="Arial"/>
                        </a:rPr>
                        <a:t>Problem</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n-US" sz="1800" b="1" dirty="0">
                          <a:solidFill>
                            <a:srgbClr val="1F497D"/>
                          </a:solidFill>
                          <a:effectLst/>
                          <a:latin typeface="Times New Roman"/>
                          <a:ea typeface="Calibri"/>
                          <a:cs typeface="Arial"/>
                        </a:rPr>
                        <a:t>Solution</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961644">
                <a:tc>
                  <a:txBody>
                    <a:bodyPr/>
                    <a:lstStyle/>
                    <a:p>
                      <a:pPr marL="0" marR="0" algn="just">
                        <a:lnSpc>
                          <a:spcPct val="115000"/>
                        </a:lnSpc>
                        <a:spcBef>
                          <a:spcPts val="0"/>
                        </a:spcBef>
                        <a:spcAft>
                          <a:spcPts val="0"/>
                        </a:spcAft>
                      </a:pPr>
                      <a:r>
                        <a:rPr lang="en-US" sz="1800" dirty="0">
                          <a:effectLst/>
                          <a:latin typeface="Times New Roman"/>
                          <a:ea typeface="Calibri"/>
                          <a:cs typeface="Arial"/>
                        </a:rPr>
                        <a:t>Problem not to put the protector for piston engine fans</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800" dirty="0">
                          <a:effectLst/>
                          <a:latin typeface="Times New Roman"/>
                          <a:ea typeface="Calibri"/>
                          <a:cs typeface="Arial"/>
                        </a:rPr>
                        <a:t>Place a protector for the electric piston fan, place the electric control panel in a convenient place and keep the electric motor wires away from the movement of the </a:t>
                      </a:r>
                      <a:r>
                        <a:rPr lang="en-US" sz="1800" dirty="0" smtClean="0">
                          <a:effectLst/>
                          <a:latin typeface="Times New Roman"/>
                          <a:ea typeface="Calibri"/>
                          <a:cs typeface="Arial"/>
                        </a:rPr>
                        <a:t>workers</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3733801"/>
            <a:ext cx="3136392" cy="2819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0" name="Picture 4" descr="C:\Users\Mahmoud Nasrallah\Downloads\صورة.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3683001"/>
            <a:ext cx="2926080" cy="2926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546804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Safety Solutions</a:t>
            </a:r>
            <a:endParaRPr lang="en-US" dirty="0">
              <a:latin typeface="Times New Roman" pitchFamily="18" charset="0"/>
              <a:cs typeface="Times New Roman"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56647024"/>
              </p:ext>
            </p:extLst>
          </p:nvPr>
        </p:nvGraphicFramePr>
        <p:xfrm>
          <a:off x="381000" y="1905000"/>
          <a:ext cx="8382000" cy="1582420"/>
        </p:xfrm>
        <a:graphic>
          <a:graphicData uri="http://schemas.openxmlformats.org/drawingml/2006/table">
            <a:tbl>
              <a:tblPr firstRow="1" firstCol="1" bandRow="1"/>
              <a:tblGrid>
                <a:gridCol w="3639552"/>
                <a:gridCol w="4742448"/>
              </a:tblGrid>
              <a:tr h="320548">
                <a:tc>
                  <a:txBody>
                    <a:bodyPr/>
                    <a:lstStyle/>
                    <a:p>
                      <a:pPr marL="0" marR="0" algn="ctr">
                        <a:lnSpc>
                          <a:spcPct val="115000"/>
                        </a:lnSpc>
                        <a:spcBef>
                          <a:spcPts val="0"/>
                        </a:spcBef>
                        <a:spcAft>
                          <a:spcPts val="0"/>
                        </a:spcAft>
                      </a:pPr>
                      <a:r>
                        <a:rPr lang="en-US" sz="1800" b="1" dirty="0">
                          <a:solidFill>
                            <a:srgbClr val="1F497D"/>
                          </a:solidFill>
                          <a:effectLst/>
                          <a:latin typeface="Times New Roman"/>
                          <a:ea typeface="Calibri"/>
                          <a:cs typeface="Arial"/>
                        </a:rPr>
                        <a:t>Problem</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n-US" sz="1800" b="1" dirty="0">
                          <a:solidFill>
                            <a:srgbClr val="1F497D"/>
                          </a:solidFill>
                          <a:effectLst/>
                          <a:latin typeface="Times New Roman"/>
                          <a:ea typeface="Calibri"/>
                          <a:cs typeface="Arial"/>
                        </a:rPr>
                        <a:t>Solution</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378460">
                <a:tc>
                  <a:txBody>
                    <a:bodyPr/>
                    <a:lstStyle/>
                    <a:p>
                      <a:pPr marL="0" marR="0" algn="l">
                        <a:lnSpc>
                          <a:spcPct val="115000"/>
                        </a:lnSpc>
                        <a:spcBef>
                          <a:spcPts val="0"/>
                        </a:spcBef>
                        <a:spcAft>
                          <a:spcPts val="0"/>
                        </a:spcAft>
                      </a:pPr>
                      <a:r>
                        <a:rPr lang="en-US" sz="1800" dirty="0">
                          <a:effectLst/>
                          <a:latin typeface="Times New Roman"/>
                          <a:ea typeface="Calibri"/>
                          <a:cs typeface="Arial"/>
                        </a:rPr>
                        <a:t>Problem of not following occupational safety in welding operations</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800" dirty="0">
                          <a:effectLst/>
                          <a:latin typeface="Times New Roman"/>
                          <a:ea typeface="Calibri"/>
                          <a:cs typeface="Arial"/>
                        </a:rPr>
                        <a:t>Add air ventilation, separating welding areas from the rest of the plant barricades (dark plastic curtains) and the commitment of workers to wear appropriate protective. </a:t>
                      </a:r>
                      <a:endParaRPr lang="en-US" sz="16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2048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3657600"/>
            <a:ext cx="2834640" cy="3020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3657600"/>
            <a:ext cx="2819399" cy="3017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546804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Layout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nSpc>
                <a:spcPct val="150000"/>
              </a:lnSpc>
              <a:buFont typeface="Wingdings" pitchFamily="2" charset="2"/>
              <a:buChar char="Ø"/>
            </a:pPr>
            <a:r>
              <a:rPr lang="en-US" sz="2800" u="sng" dirty="0" smtClean="0"/>
              <a:t>Site Location:</a:t>
            </a:r>
          </a:p>
          <a:p>
            <a:pPr>
              <a:lnSpc>
                <a:spcPct val="150000"/>
              </a:lnSpc>
            </a:pPr>
            <a:r>
              <a:rPr lang="en-US" sz="2400" dirty="0"/>
              <a:t>N</a:t>
            </a:r>
            <a:r>
              <a:rPr lang="en-US" sz="2400" dirty="0" smtClean="0"/>
              <a:t>ew land were purchased in </a:t>
            </a:r>
            <a:r>
              <a:rPr lang="en-US" sz="2400" dirty="0" err="1" smtClean="0"/>
              <a:t>Dirstia</a:t>
            </a:r>
            <a:r>
              <a:rPr lang="en-US" sz="2400" dirty="0"/>
              <a:t>,</a:t>
            </a:r>
            <a:r>
              <a:rPr lang="en-US" sz="2400" dirty="0" smtClean="0"/>
              <a:t> </a:t>
            </a:r>
            <a:r>
              <a:rPr lang="en-US" sz="2400" dirty="0">
                <a:solidFill>
                  <a:schemeClr val="tx1"/>
                </a:solidFill>
                <a:latin typeface="+mn-lt"/>
                <a:ea typeface="+mn-ea"/>
                <a:cs typeface="+mn-cs"/>
              </a:rPr>
              <a:t>fairly flat and </a:t>
            </a:r>
            <a:r>
              <a:rPr lang="en-US" sz="2400" dirty="0" smtClean="0">
                <a:solidFill>
                  <a:schemeClr val="tx1"/>
                </a:solidFill>
                <a:latin typeface="+mn-lt"/>
                <a:ea typeface="+mn-ea"/>
                <a:cs typeface="+mn-cs"/>
              </a:rPr>
              <a:t>rectangular land</a:t>
            </a:r>
            <a:r>
              <a:rPr lang="en-US" sz="2400" dirty="0" smtClean="0"/>
              <a:t> </a:t>
            </a:r>
            <a:r>
              <a:rPr lang="en-US" sz="2400" dirty="0">
                <a:solidFill>
                  <a:schemeClr val="tx1"/>
                </a:solidFill>
                <a:latin typeface="+mn-lt"/>
                <a:ea typeface="+mn-ea"/>
                <a:cs typeface="+mn-cs"/>
              </a:rPr>
              <a:t>on an area of ​​4 </a:t>
            </a:r>
            <a:r>
              <a:rPr lang="en-US" sz="2400" dirty="0" smtClean="0">
                <a:solidFill>
                  <a:schemeClr val="tx1"/>
                </a:solidFill>
                <a:latin typeface="+mn-lt"/>
                <a:ea typeface="+mn-ea"/>
                <a:cs typeface="+mn-cs"/>
              </a:rPr>
              <a:t>acres.</a:t>
            </a:r>
          </a:p>
          <a:p>
            <a:pPr>
              <a:lnSpc>
                <a:spcPct val="150000"/>
              </a:lnSpc>
              <a:buFont typeface="Wingdings" pitchFamily="2" charset="2"/>
              <a:buChar char="Ø"/>
            </a:pPr>
            <a:r>
              <a:rPr lang="en-US" sz="2800" u="sng" dirty="0" smtClean="0"/>
              <a:t>Inventory Layout:</a:t>
            </a:r>
          </a:p>
          <a:p>
            <a:pPr>
              <a:lnSpc>
                <a:spcPct val="150000"/>
              </a:lnSpc>
            </a:pPr>
            <a:r>
              <a:rPr lang="en-US" sz="2400" dirty="0">
                <a:solidFill>
                  <a:schemeClr val="tx1"/>
                </a:solidFill>
              </a:rPr>
              <a:t>The inventory has a square shape with 20 meters </a:t>
            </a:r>
            <a:r>
              <a:rPr lang="en-US" sz="2400" dirty="0" smtClean="0">
                <a:solidFill>
                  <a:schemeClr val="tx1"/>
                </a:solidFill>
              </a:rPr>
              <a:t>rib.</a:t>
            </a:r>
            <a:endParaRPr lang="en-US" sz="2400" u="sng" dirty="0" smtClean="0"/>
          </a:p>
          <a:p>
            <a:pPr marL="0" indent="0">
              <a:lnSpc>
                <a:spcPct val="150000"/>
              </a:lnSpc>
              <a:buNone/>
            </a:pPr>
            <a:endParaRPr lang="en-US" sz="2400" dirty="0" smtClean="0">
              <a:solidFill>
                <a:schemeClr val="tx1"/>
              </a:solidFill>
              <a:latin typeface="+mn-lt"/>
              <a:ea typeface="+mn-ea"/>
              <a:cs typeface="+mn-cs"/>
            </a:endParaRPr>
          </a:p>
          <a:p>
            <a:endParaRPr lang="en-US" sz="2400" dirty="0"/>
          </a:p>
        </p:txBody>
      </p:sp>
    </p:spTree>
    <p:extLst>
      <p:ext uri="{BB962C8B-B14F-4D97-AF65-F5344CB8AC3E}">
        <p14:creationId xmlns:p14="http://schemas.microsoft.com/office/powerpoint/2010/main" val="280895649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bwMode="auto">
          <a:xfrm>
            <a:off x="0" y="0"/>
            <a:ext cx="9144000" cy="6857999"/>
          </a:xfrm>
          <a:prstGeom prst="rect">
            <a:avLst/>
          </a:prstGeom>
          <a:noFill/>
          <a:ln>
            <a:noFill/>
          </a:ln>
        </p:spPr>
      </p:pic>
    </p:spTree>
    <p:extLst>
      <p:ext uri="{BB962C8B-B14F-4D97-AF65-F5344CB8AC3E}">
        <p14:creationId xmlns:p14="http://schemas.microsoft.com/office/powerpoint/2010/main" val="350839032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Layout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nSpc>
                <a:spcPct val="150000"/>
              </a:lnSpc>
              <a:buFont typeface="Wingdings" pitchFamily="2" charset="2"/>
              <a:buChar char="Ø"/>
            </a:pPr>
            <a:r>
              <a:rPr lang="en-US" sz="2800" u="sng" dirty="0" smtClean="0">
                <a:solidFill>
                  <a:schemeClr val="tx1"/>
                </a:solidFill>
              </a:rPr>
              <a:t>Production </a:t>
            </a:r>
            <a:r>
              <a:rPr lang="en-US" sz="2800" u="sng" dirty="0"/>
              <a:t>L</a:t>
            </a:r>
            <a:r>
              <a:rPr lang="en-US" sz="2800" u="sng" dirty="0" smtClean="0">
                <a:solidFill>
                  <a:schemeClr val="tx1"/>
                </a:solidFill>
              </a:rPr>
              <a:t>ines Layout:</a:t>
            </a:r>
          </a:p>
          <a:p>
            <a:pPr>
              <a:lnSpc>
                <a:spcPct val="150000"/>
              </a:lnSpc>
            </a:pPr>
            <a:r>
              <a:rPr lang="en-US" sz="2400" dirty="0" smtClean="0"/>
              <a:t>Sofa Line:</a:t>
            </a:r>
          </a:p>
          <a:p>
            <a:pPr marL="0" indent="0">
              <a:lnSpc>
                <a:spcPct val="150000"/>
              </a:lnSpc>
              <a:buNone/>
            </a:pPr>
            <a:endParaRPr lang="en-US" sz="2400" dirty="0" smtClean="0">
              <a:solidFill>
                <a:schemeClr val="tx1"/>
              </a:solidFill>
            </a:endParaRPr>
          </a:p>
          <a:p>
            <a:endParaRPr lang="en-US" sz="2400" dirty="0"/>
          </a:p>
        </p:txBody>
      </p:sp>
      <p:pic>
        <p:nvPicPr>
          <p:cNvPr id="4" name="Picture 3" descr="C:\Users\Mahmoud Nasrallah\Downloads\57546408_841516829543324_2722133405868228608_n (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3733800"/>
            <a:ext cx="8153400" cy="2895600"/>
          </a:xfrm>
          <a:prstGeom prst="rect">
            <a:avLst/>
          </a:prstGeom>
          <a:noFill/>
          <a:ln>
            <a:noFill/>
          </a:ln>
        </p:spPr>
      </p:pic>
    </p:spTree>
    <p:extLst>
      <p:ext uri="{BB962C8B-B14F-4D97-AF65-F5344CB8AC3E}">
        <p14:creationId xmlns:p14="http://schemas.microsoft.com/office/powerpoint/2010/main" val="379871352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Layout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nSpc>
                <a:spcPct val="150000"/>
              </a:lnSpc>
              <a:buFont typeface="Wingdings" pitchFamily="2" charset="2"/>
              <a:buChar char="Ø"/>
            </a:pPr>
            <a:r>
              <a:rPr lang="en-US" sz="2800" u="sng" dirty="0" smtClean="0">
                <a:solidFill>
                  <a:schemeClr val="tx1"/>
                </a:solidFill>
              </a:rPr>
              <a:t>Production </a:t>
            </a:r>
            <a:r>
              <a:rPr lang="en-US" sz="2800" u="sng" dirty="0"/>
              <a:t>L</a:t>
            </a:r>
            <a:r>
              <a:rPr lang="en-US" sz="2800" u="sng" dirty="0" smtClean="0">
                <a:solidFill>
                  <a:schemeClr val="tx1"/>
                </a:solidFill>
              </a:rPr>
              <a:t>ines Layout:</a:t>
            </a:r>
          </a:p>
          <a:p>
            <a:pPr>
              <a:lnSpc>
                <a:spcPct val="150000"/>
              </a:lnSpc>
            </a:pPr>
            <a:r>
              <a:rPr lang="en-US" sz="2400" dirty="0" smtClean="0"/>
              <a:t>Family A Line Layout:</a:t>
            </a:r>
          </a:p>
          <a:p>
            <a:pPr marL="0" indent="0">
              <a:lnSpc>
                <a:spcPct val="150000"/>
              </a:lnSpc>
              <a:buNone/>
            </a:pPr>
            <a:endParaRPr lang="en-US" sz="2400" dirty="0" smtClean="0">
              <a:solidFill>
                <a:schemeClr val="tx1"/>
              </a:solidFill>
            </a:endParaRPr>
          </a:p>
          <a:p>
            <a:endParaRPr lang="en-US" sz="2400" dirty="0"/>
          </a:p>
        </p:txBody>
      </p:sp>
      <p:pic>
        <p:nvPicPr>
          <p:cNvPr id="5" name="Picture 4" descr="C:\Users\Mahmoud Nasrallah\Downloads\58986706_609012589575001_5167073535167823872_n.png"/>
          <p:cNvPicPr/>
          <p:nvPr/>
        </p:nvPicPr>
        <p:blipFill>
          <a:blip r:embed="rId2">
            <a:extLst>
              <a:ext uri="{28A0092B-C50C-407E-A947-70E740481C1C}">
                <a14:useLocalDpi xmlns:a14="http://schemas.microsoft.com/office/drawing/2010/main" val="0"/>
              </a:ext>
            </a:extLst>
          </a:blip>
          <a:srcRect/>
          <a:stretch>
            <a:fillRect/>
          </a:stretch>
        </p:blipFill>
        <p:spPr bwMode="auto">
          <a:xfrm>
            <a:off x="533401" y="3733800"/>
            <a:ext cx="8153399" cy="2895600"/>
          </a:xfrm>
          <a:prstGeom prst="rect">
            <a:avLst/>
          </a:prstGeom>
          <a:noFill/>
          <a:ln>
            <a:noFill/>
          </a:ln>
        </p:spPr>
      </p:pic>
    </p:spTree>
    <p:extLst>
      <p:ext uri="{BB962C8B-B14F-4D97-AF65-F5344CB8AC3E}">
        <p14:creationId xmlns:p14="http://schemas.microsoft.com/office/powerpoint/2010/main" val="373510671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Layout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nSpc>
                <a:spcPct val="150000"/>
              </a:lnSpc>
              <a:buFont typeface="Wingdings" pitchFamily="2" charset="2"/>
              <a:buChar char="Ø"/>
            </a:pPr>
            <a:r>
              <a:rPr lang="en-US" sz="2800" u="sng" dirty="0" smtClean="0">
                <a:solidFill>
                  <a:schemeClr val="tx1"/>
                </a:solidFill>
              </a:rPr>
              <a:t>Production </a:t>
            </a:r>
            <a:r>
              <a:rPr lang="en-US" sz="2800" u="sng" dirty="0"/>
              <a:t>L</a:t>
            </a:r>
            <a:r>
              <a:rPr lang="en-US" sz="2800" u="sng" dirty="0" smtClean="0">
                <a:solidFill>
                  <a:schemeClr val="tx1"/>
                </a:solidFill>
              </a:rPr>
              <a:t>ines Layout:</a:t>
            </a:r>
          </a:p>
          <a:p>
            <a:pPr>
              <a:lnSpc>
                <a:spcPct val="150000"/>
              </a:lnSpc>
            </a:pPr>
            <a:r>
              <a:rPr lang="en-US" sz="2400" dirty="0" smtClean="0"/>
              <a:t>Family B Line Layout:</a:t>
            </a:r>
          </a:p>
          <a:p>
            <a:pPr marL="0" indent="0">
              <a:lnSpc>
                <a:spcPct val="150000"/>
              </a:lnSpc>
              <a:buNone/>
            </a:pPr>
            <a:endParaRPr lang="en-US" sz="2400" dirty="0" smtClean="0">
              <a:solidFill>
                <a:schemeClr val="tx1"/>
              </a:solidFill>
            </a:endParaRPr>
          </a:p>
          <a:p>
            <a:endParaRPr lang="en-US" sz="2400" dirty="0"/>
          </a:p>
        </p:txBody>
      </p:sp>
      <p:pic>
        <p:nvPicPr>
          <p:cNvPr id="6" name="Picture 5" descr="C:\Users\Mahmoud Nasrallah\Downloads\59429190_569119053580174_536574258608865280_n.png"/>
          <p:cNvPicPr/>
          <p:nvPr/>
        </p:nvPicPr>
        <p:blipFill>
          <a:blip r:embed="rId2">
            <a:extLst>
              <a:ext uri="{28A0092B-C50C-407E-A947-70E740481C1C}">
                <a14:useLocalDpi xmlns:a14="http://schemas.microsoft.com/office/drawing/2010/main" val="0"/>
              </a:ext>
            </a:extLst>
          </a:blip>
          <a:srcRect/>
          <a:stretch>
            <a:fillRect/>
          </a:stretch>
        </p:blipFill>
        <p:spPr bwMode="auto">
          <a:xfrm>
            <a:off x="530352" y="3733800"/>
            <a:ext cx="8156448" cy="2898648"/>
          </a:xfrm>
          <a:prstGeom prst="rect">
            <a:avLst/>
          </a:prstGeom>
          <a:noFill/>
          <a:ln>
            <a:noFill/>
          </a:ln>
        </p:spPr>
      </p:pic>
    </p:spTree>
    <p:extLst>
      <p:ext uri="{BB962C8B-B14F-4D97-AF65-F5344CB8AC3E}">
        <p14:creationId xmlns:p14="http://schemas.microsoft.com/office/powerpoint/2010/main" val="266941654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Layout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nSpc>
                <a:spcPct val="150000"/>
              </a:lnSpc>
              <a:buFont typeface="Wingdings" pitchFamily="2" charset="2"/>
              <a:buChar char="Ø"/>
            </a:pPr>
            <a:r>
              <a:rPr lang="en-US" sz="2800" u="sng" dirty="0" smtClean="0">
                <a:solidFill>
                  <a:schemeClr val="tx1"/>
                </a:solidFill>
              </a:rPr>
              <a:t>Production </a:t>
            </a:r>
            <a:r>
              <a:rPr lang="en-US" sz="2800" u="sng" dirty="0"/>
              <a:t>L</a:t>
            </a:r>
            <a:r>
              <a:rPr lang="en-US" sz="2800" u="sng" dirty="0" smtClean="0">
                <a:solidFill>
                  <a:schemeClr val="tx1"/>
                </a:solidFill>
              </a:rPr>
              <a:t>ines Layout:</a:t>
            </a:r>
          </a:p>
          <a:p>
            <a:pPr>
              <a:lnSpc>
                <a:spcPct val="150000"/>
              </a:lnSpc>
            </a:pPr>
            <a:r>
              <a:rPr lang="en-US" sz="2400" dirty="0" smtClean="0"/>
              <a:t>Painting Room Layout:</a:t>
            </a:r>
          </a:p>
          <a:p>
            <a:pPr marL="0" indent="0">
              <a:lnSpc>
                <a:spcPct val="150000"/>
              </a:lnSpc>
              <a:buNone/>
            </a:pPr>
            <a:endParaRPr lang="en-US" sz="2400" dirty="0" smtClean="0">
              <a:solidFill>
                <a:schemeClr val="tx1"/>
              </a:solidFill>
            </a:endParaRPr>
          </a:p>
          <a:p>
            <a:endParaRPr lang="en-US" sz="2400" dirty="0"/>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533400" y="3730752"/>
            <a:ext cx="8156448" cy="2898648"/>
          </a:xfrm>
          <a:prstGeom prst="rect">
            <a:avLst/>
          </a:prstGeom>
        </p:spPr>
      </p:pic>
    </p:spTree>
    <p:extLst>
      <p:ext uri="{BB962C8B-B14F-4D97-AF65-F5344CB8AC3E}">
        <p14:creationId xmlns:p14="http://schemas.microsoft.com/office/powerpoint/2010/main" val="427642337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Layout Design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nSpc>
                <a:spcPct val="150000"/>
              </a:lnSpc>
              <a:buFont typeface="Wingdings" pitchFamily="2" charset="2"/>
              <a:buChar char="Ø"/>
            </a:pPr>
            <a:r>
              <a:rPr lang="en-US" sz="2800" u="sng" dirty="0" smtClean="0">
                <a:solidFill>
                  <a:schemeClr val="tx1"/>
                </a:solidFill>
              </a:rPr>
              <a:t>Production </a:t>
            </a:r>
            <a:r>
              <a:rPr lang="en-US" sz="2800" u="sng" dirty="0"/>
              <a:t>L</a:t>
            </a:r>
            <a:r>
              <a:rPr lang="en-US" sz="2800" u="sng" dirty="0" smtClean="0">
                <a:solidFill>
                  <a:schemeClr val="tx1"/>
                </a:solidFill>
              </a:rPr>
              <a:t>ines Layout:</a:t>
            </a:r>
          </a:p>
          <a:p>
            <a:pPr>
              <a:lnSpc>
                <a:spcPct val="150000"/>
              </a:lnSpc>
            </a:pPr>
            <a:r>
              <a:rPr lang="en-US" sz="2400" dirty="0" smtClean="0"/>
              <a:t>Final assembly and Packaging Layout:</a:t>
            </a:r>
          </a:p>
          <a:p>
            <a:pPr marL="0" indent="0">
              <a:lnSpc>
                <a:spcPct val="150000"/>
              </a:lnSpc>
              <a:buNone/>
            </a:pPr>
            <a:endParaRPr lang="en-US" sz="2400" dirty="0" smtClean="0">
              <a:solidFill>
                <a:schemeClr val="tx1"/>
              </a:solidFill>
            </a:endParaRPr>
          </a:p>
          <a:p>
            <a:endParaRPr lang="en-US" sz="2400" dirty="0"/>
          </a:p>
        </p:txBody>
      </p:sp>
      <p:pic>
        <p:nvPicPr>
          <p:cNvPr id="6" name="Picture 5" descr="C:\Users\Mahmoud Nasrallah\Downloads\57384262_545050822689818_969108225871839232_n.png"/>
          <p:cNvPicPr/>
          <p:nvPr/>
        </p:nvPicPr>
        <p:blipFill>
          <a:blip r:embed="rId2">
            <a:extLst>
              <a:ext uri="{28A0092B-C50C-407E-A947-70E740481C1C}">
                <a14:useLocalDpi xmlns:a14="http://schemas.microsoft.com/office/drawing/2010/main" val="0"/>
              </a:ext>
            </a:extLst>
          </a:blip>
          <a:srcRect/>
          <a:stretch>
            <a:fillRect/>
          </a:stretch>
        </p:blipFill>
        <p:spPr bwMode="auto">
          <a:xfrm>
            <a:off x="533400" y="3730752"/>
            <a:ext cx="8156448" cy="2898648"/>
          </a:xfrm>
          <a:prstGeom prst="rect">
            <a:avLst/>
          </a:prstGeom>
          <a:noFill/>
          <a:ln>
            <a:noFill/>
          </a:ln>
        </p:spPr>
      </p:pic>
    </p:spTree>
    <p:extLst>
      <p:ext uri="{BB962C8B-B14F-4D97-AF65-F5344CB8AC3E}">
        <p14:creationId xmlns:p14="http://schemas.microsoft.com/office/powerpoint/2010/main" val="23323615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bwMode="auto">
          <a:xfrm>
            <a:off x="0" y="0"/>
            <a:ext cx="9144000" cy="6857999"/>
          </a:xfrm>
          <a:prstGeom prst="rect">
            <a:avLst/>
          </a:prstGeom>
          <a:noFill/>
          <a:ln>
            <a:noFill/>
          </a:ln>
        </p:spPr>
      </p:pic>
    </p:spTree>
    <p:extLst>
      <p:ext uri="{BB962C8B-B14F-4D97-AF65-F5344CB8AC3E}">
        <p14:creationId xmlns:p14="http://schemas.microsoft.com/office/powerpoint/2010/main" val="6857617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900113"/>
          </a:xfrm>
        </p:spPr>
        <p:txBody>
          <a:bodyPr/>
          <a:lstStyle/>
          <a:p>
            <a:r>
              <a:rPr lang="en-US" dirty="0" smtClean="0">
                <a:latin typeface="Times New Roman" pitchFamily="18" charset="0"/>
                <a:cs typeface="Times New Roman" pitchFamily="18" charset="0"/>
              </a:rPr>
              <a:t>Objectives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nSpc>
                <a:spcPct val="150000"/>
              </a:lnSpc>
            </a:pPr>
            <a:r>
              <a:rPr lang="en-US" sz="2400" dirty="0" smtClean="0">
                <a:latin typeface="Times New Roman" pitchFamily="18" charset="0"/>
                <a:cs typeface="Times New Roman" pitchFamily="18" charset="0"/>
              </a:rPr>
              <a:t>Developing necessary manufacturing support system</a:t>
            </a:r>
          </a:p>
          <a:p>
            <a:pPr>
              <a:lnSpc>
                <a:spcPct val="150000"/>
              </a:lnSpc>
            </a:pPr>
            <a:r>
              <a:rPr lang="en-US" sz="2400" dirty="0" smtClean="0">
                <a:latin typeface="Times New Roman" pitchFamily="18" charset="0"/>
                <a:cs typeface="Times New Roman" pitchFamily="18" charset="0"/>
              </a:rPr>
              <a:t>Designing proper assembly lines</a:t>
            </a:r>
          </a:p>
          <a:p>
            <a:pPr>
              <a:lnSpc>
                <a:spcPct val="150000"/>
              </a:lnSpc>
            </a:pPr>
            <a:r>
              <a:rPr lang="en-US" sz="2400" dirty="0" smtClean="0">
                <a:latin typeface="Times New Roman" pitchFamily="18" charset="0"/>
                <a:cs typeface="Times New Roman" pitchFamily="18" charset="0"/>
              </a:rPr>
              <a:t>Reengineering the material handle methods</a:t>
            </a:r>
          </a:p>
          <a:p>
            <a:pPr>
              <a:lnSpc>
                <a:spcPct val="150000"/>
              </a:lnSpc>
            </a:pPr>
            <a:r>
              <a:rPr lang="en-US" sz="2400" dirty="0" smtClean="0">
                <a:latin typeface="Times New Roman" pitchFamily="18" charset="0"/>
                <a:cs typeface="Times New Roman" pitchFamily="18" charset="0"/>
              </a:rPr>
              <a:t>Designing a proper layout in line with the new assembly lines</a:t>
            </a:r>
          </a:p>
          <a:p>
            <a:pPr>
              <a:lnSpc>
                <a:spcPct val="150000"/>
              </a:lnSpc>
            </a:pPr>
            <a:r>
              <a:rPr lang="en-US" sz="2400" dirty="0" smtClean="0">
                <a:latin typeface="Times New Roman" pitchFamily="18" charset="0"/>
                <a:cs typeface="Times New Roman" pitchFamily="18" charset="0"/>
              </a:rPr>
              <a:t>Propose safety solutions</a:t>
            </a:r>
          </a:p>
          <a:p>
            <a:pPr marL="0" indent="0">
              <a:buNone/>
            </a:pPr>
            <a:endParaRPr lang="en-US" dirty="0"/>
          </a:p>
        </p:txBody>
      </p:sp>
    </p:spTree>
    <p:extLst>
      <p:ext uri="{BB962C8B-B14F-4D97-AF65-F5344CB8AC3E}">
        <p14:creationId xmlns:p14="http://schemas.microsoft.com/office/powerpoint/2010/main" val="126790317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Administrative system</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sz="2400" u="sng" dirty="0" smtClean="0"/>
              <a:t>Vision statement:</a:t>
            </a:r>
          </a:p>
          <a:p>
            <a:pPr marL="0" indent="0" algn="just">
              <a:buNone/>
            </a:pPr>
            <a:r>
              <a:rPr lang="en-US" sz="2200" dirty="0">
                <a:ea typeface="Calibri"/>
              </a:rPr>
              <a:t>Be a leading household metal furniture company in Palestine, providing diverse products with the best quality </a:t>
            </a:r>
            <a:r>
              <a:rPr lang="en-US" sz="2200" dirty="0" smtClean="0">
                <a:ea typeface="Calibri"/>
              </a:rPr>
              <a:t>taking </a:t>
            </a:r>
            <a:r>
              <a:rPr lang="en-US" sz="2200" dirty="0">
                <a:ea typeface="Calibri"/>
              </a:rPr>
              <a:t>in consideration social responsibilities</a:t>
            </a:r>
            <a:r>
              <a:rPr lang="en-US" sz="2200" dirty="0" smtClean="0">
                <a:ea typeface="Calibri"/>
              </a:rPr>
              <a:t>.</a:t>
            </a:r>
          </a:p>
          <a:p>
            <a:pPr marL="0" indent="0">
              <a:buNone/>
            </a:pPr>
            <a:endParaRPr lang="en-US" sz="2400" u="sng" dirty="0"/>
          </a:p>
          <a:p>
            <a:r>
              <a:rPr lang="en-US" sz="2400" u="sng" dirty="0" smtClean="0"/>
              <a:t>Mission statement:</a:t>
            </a:r>
          </a:p>
          <a:p>
            <a:pPr marL="0" indent="0" algn="just">
              <a:buNone/>
            </a:pPr>
            <a:r>
              <a:rPr lang="en-US" sz="2200" dirty="0">
                <a:solidFill>
                  <a:schemeClr val="tx1"/>
                </a:solidFill>
              </a:rPr>
              <a:t>Developing metal furniture in Palestine, improving its quality in a manner commensurate with tastes, and contributing to building the Palestinian economy and providing jobs in a safe environment.</a:t>
            </a:r>
            <a:endParaRPr lang="en-US" sz="2200" u="sng" dirty="0" smtClean="0"/>
          </a:p>
        </p:txBody>
      </p:sp>
    </p:spTree>
    <p:extLst>
      <p:ext uri="{BB962C8B-B14F-4D97-AF65-F5344CB8AC3E}">
        <p14:creationId xmlns:p14="http://schemas.microsoft.com/office/powerpoint/2010/main" val="46163100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Administrative system</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sz="2400" dirty="0">
                <a:solidFill>
                  <a:schemeClr val="tx1"/>
                </a:solidFill>
                <a:latin typeface="+mn-lt"/>
                <a:ea typeface="+mn-ea"/>
                <a:cs typeface="+mn-cs"/>
              </a:rPr>
              <a:t>Organizational Structure</a:t>
            </a:r>
            <a:r>
              <a:rPr lang="en-US" sz="2400" dirty="0" smtClean="0">
                <a:solidFill>
                  <a:schemeClr val="tx1"/>
                </a:solidFill>
                <a:latin typeface="+mn-lt"/>
                <a:ea typeface="+mn-ea"/>
                <a:cs typeface="+mn-cs"/>
              </a:rPr>
              <a:t>:</a:t>
            </a:r>
          </a:p>
          <a:p>
            <a:pPr marL="0" indent="0">
              <a:buNone/>
            </a:pPr>
            <a:endParaRPr lang="en-US" sz="2200" u="sng" dirty="0" smtClean="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381000" y="2438400"/>
            <a:ext cx="8382000" cy="4343400"/>
          </a:xfrm>
          <a:prstGeom prst="rect">
            <a:avLst/>
          </a:prstGeom>
        </p:spPr>
      </p:pic>
    </p:spTree>
    <p:extLst>
      <p:ext uri="{BB962C8B-B14F-4D97-AF65-F5344CB8AC3E}">
        <p14:creationId xmlns:p14="http://schemas.microsoft.com/office/powerpoint/2010/main" val="347917882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Administrative system</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nSpc>
                <a:spcPct val="150000"/>
              </a:lnSpc>
            </a:pPr>
            <a:r>
              <a:rPr lang="en-US" sz="2400" dirty="0" smtClean="0"/>
              <a:t>Job Description:</a:t>
            </a:r>
          </a:p>
          <a:p>
            <a:pPr marL="0" indent="0">
              <a:lnSpc>
                <a:spcPct val="150000"/>
              </a:lnSpc>
              <a:buNone/>
            </a:pPr>
            <a:r>
              <a:rPr lang="en-US" sz="2400" dirty="0" smtClean="0"/>
              <a:t>Was build in order </a:t>
            </a:r>
            <a:r>
              <a:rPr lang="en-US" sz="2400" dirty="0" smtClean="0">
                <a:solidFill>
                  <a:schemeClr val="tx1"/>
                </a:solidFill>
                <a:latin typeface="+mn-lt"/>
                <a:ea typeface="+mn-ea"/>
                <a:cs typeface="+mn-cs"/>
              </a:rPr>
              <a:t>to :</a:t>
            </a:r>
          </a:p>
          <a:p>
            <a:pPr lvl="1">
              <a:buFont typeface="Wingdings" pitchFamily="2" charset="2"/>
              <a:buChar char="q"/>
            </a:pPr>
            <a:r>
              <a:rPr lang="en-US" sz="2400" dirty="0">
                <a:ea typeface="+mn-ea"/>
                <a:cs typeface="+mn-cs"/>
              </a:rPr>
              <a:t>F</a:t>
            </a:r>
            <a:r>
              <a:rPr lang="en-US" sz="2400" dirty="0" smtClean="0">
                <a:solidFill>
                  <a:schemeClr val="tx1"/>
                </a:solidFill>
                <a:latin typeface="+mn-lt"/>
                <a:ea typeface="+mn-ea"/>
                <a:cs typeface="+mn-cs"/>
              </a:rPr>
              <a:t>acilitate smoothness </a:t>
            </a:r>
            <a:r>
              <a:rPr lang="en-US" sz="2400" dirty="0">
                <a:solidFill>
                  <a:schemeClr val="tx1"/>
                </a:solidFill>
                <a:latin typeface="+mn-lt"/>
                <a:ea typeface="+mn-ea"/>
                <a:cs typeface="+mn-cs"/>
              </a:rPr>
              <a:t>and </a:t>
            </a:r>
            <a:r>
              <a:rPr lang="en-US" sz="2400" dirty="0" smtClean="0">
                <a:solidFill>
                  <a:schemeClr val="tx1"/>
                </a:solidFill>
                <a:latin typeface="+mn-lt"/>
                <a:ea typeface="+mn-ea"/>
                <a:cs typeface="+mn-cs"/>
              </a:rPr>
              <a:t>clearness </a:t>
            </a:r>
            <a:r>
              <a:rPr lang="en-US" sz="2400" dirty="0">
                <a:solidFill>
                  <a:schemeClr val="tx1"/>
                </a:solidFill>
                <a:latin typeface="+mn-lt"/>
                <a:ea typeface="+mn-ea"/>
                <a:cs typeface="+mn-cs"/>
              </a:rPr>
              <a:t>transmission of information between the administrative </a:t>
            </a:r>
            <a:r>
              <a:rPr lang="en-US" sz="2400" dirty="0" smtClean="0">
                <a:solidFill>
                  <a:schemeClr val="tx1"/>
                </a:solidFill>
                <a:latin typeface="+mn-lt"/>
                <a:ea typeface="+mn-ea"/>
                <a:cs typeface="+mn-cs"/>
              </a:rPr>
              <a:t>classes</a:t>
            </a:r>
          </a:p>
          <a:p>
            <a:pPr marL="449262" lvl="1" indent="0">
              <a:buNone/>
            </a:pPr>
            <a:endParaRPr lang="en-US" sz="2400" dirty="0" smtClean="0">
              <a:solidFill>
                <a:schemeClr val="tx1"/>
              </a:solidFill>
              <a:latin typeface="+mn-lt"/>
              <a:ea typeface="+mn-ea"/>
              <a:cs typeface="+mn-cs"/>
            </a:endParaRPr>
          </a:p>
          <a:p>
            <a:pPr lvl="1">
              <a:buFont typeface="Wingdings" pitchFamily="2" charset="2"/>
              <a:buChar char="q"/>
            </a:pPr>
            <a:r>
              <a:rPr lang="en-US" sz="2400" dirty="0">
                <a:ea typeface="+mn-ea"/>
                <a:cs typeface="+mn-cs"/>
              </a:rPr>
              <a:t>C</a:t>
            </a:r>
            <a:r>
              <a:rPr lang="en-US" sz="2400" dirty="0" smtClean="0">
                <a:solidFill>
                  <a:schemeClr val="tx1"/>
                </a:solidFill>
                <a:ea typeface="+mn-ea"/>
                <a:cs typeface="+mn-cs"/>
              </a:rPr>
              <a:t>larify </a:t>
            </a:r>
            <a:r>
              <a:rPr lang="en-US" sz="2400" dirty="0">
                <a:solidFill>
                  <a:schemeClr val="tx1"/>
                </a:solidFill>
                <a:ea typeface="+mn-ea"/>
                <a:cs typeface="+mn-cs"/>
              </a:rPr>
              <a:t>the duties, responsibilities and authorities of each </a:t>
            </a:r>
            <a:r>
              <a:rPr lang="en-US" sz="2400" dirty="0" smtClean="0">
                <a:solidFill>
                  <a:schemeClr val="tx1"/>
                </a:solidFill>
                <a:ea typeface="+mn-ea"/>
                <a:cs typeface="+mn-cs"/>
              </a:rPr>
              <a:t>employee</a:t>
            </a:r>
            <a:endParaRPr lang="en-US" sz="2400" dirty="0" smtClean="0"/>
          </a:p>
        </p:txBody>
      </p:sp>
    </p:spTree>
    <p:extLst>
      <p:ext uri="{BB962C8B-B14F-4D97-AF65-F5344CB8AC3E}">
        <p14:creationId xmlns:p14="http://schemas.microsoft.com/office/powerpoint/2010/main" val="319137616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315982952"/>
              </p:ext>
            </p:extLst>
          </p:nvPr>
        </p:nvGraphicFramePr>
        <p:xfrm>
          <a:off x="994640" y="733425"/>
          <a:ext cx="7158760" cy="5975227"/>
        </p:xfrm>
        <a:graphic>
          <a:graphicData uri="http://schemas.openxmlformats.org/drawingml/2006/table">
            <a:tbl>
              <a:tblPr firstRow="1" firstCol="1" bandRow="1"/>
              <a:tblGrid>
                <a:gridCol w="987548"/>
                <a:gridCol w="6171212"/>
              </a:tblGrid>
              <a:tr h="194764">
                <a:tc gridSpan="2">
                  <a:txBody>
                    <a:bodyPr/>
                    <a:lstStyle/>
                    <a:p>
                      <a:pPr marL="0" marR="0" algn="ctr">
                        <a:lnSpc>
                          <a:spcPct val="115000"/>
                        </a:lnSpc>
                        <a:spcBef>
                          <a:spcPts val="0"/>
                        </a:spcBef>
                        <a:spcAft>
                          <a:spcPts val="1000"/>
                        </a:spcAft>
                      </a:pPr>
                      <a:r>
                        <a:rPr lang="en-US" sz="900" b="1">
                          <a:solidFill>
                            <a:srgbClr val="FFFFFF"/>
                          </a:solidFill>
                          <a:effectLst/>
                          <a:latin typeface="Times New Roman"/>
                          <a:ea typeface="Times New Roman"/>
                          <a:cs typeface="Arial"/>
                        </a:rPr>
                        <a:t>JOB OVERVIEW</a:t>
                      </a:r>
                      <a:endParaRPr lang="en-US" sz="1100">
                        <a:effectLst/>
                        <a:latin typeface="Calibri"/>
                        <a:ea typeface="Calibri"/>
                        <a:cs typeface="Arial"/>
                      </a:endParaRPr>
                    </a:p>
                  </a:txBody>
                  <a:tcPr marL="68580" marR="68580" marT="0" marB="0" anchor="ctr">
                    <a:lnL w="12700" cap="flat" cmpd="sng" algn="ctr">
                      <a:solidFill>
                        <a:srgbClr val="A6A6A6"/>
                      </a:solidFill>
                      <a:prstDash val="solid"/>
                      <a:round/>
                      <a:headEnd type="none" w="med" len="med"/>
                      <a:tailEnd type="none" w="med" len="med"/>
                    </a:lnL>
                    <a:lnR>
                      <a:noFill/>
                    </a:lnR>
                    <a:lnT>
                      <a:noFill/>
                    </a:lnT>
                    <a:lnB w="12700" cap="flat" cmpd="sng" algn="ctr">
                      <a:solidFill>
                        <a:srgbClr val="BFBFBF"/>
                      </a:solidFill>
                      <a:prstDash val="solid"/>
                      <a:round/>
                      <a:headEnd type="none" w="med" len="med"/>
                      <a:tailEnd type="none" w="med" len="med"/>
                    </a:lnB>
                    <a:solidFill>
                      <a:srgbClr val="222B35"/>
                    </a:solidFill>
                  </a:tcPr>
                </a:tc>
                <a:tc hMerge="1">
                  <a:txBody>
                    <a:bodyPr/>
                    <a:lstStyle/>
                    <a:p>
                      <a:endParaRPr lang="en-US"/>
                    </a:p>
                  </a:txBody>
                  <a:tcPr/>
                </a:tc>
              </a:tr>
              <a:tr h="244190">
                <a:tc>
                  <a:txBody>
                    <a:bodyPr/>
                    <a:lstStyle/>
                    <a:p>
                      <a:pPr marL="0" marR="0" algn="r">
                        <a:lnSpc>
                          <a:spcPct val="115000"/>
                        </a:lnSpc>
                        <a:spcBef>
                          <a:spcPts val="0"/>
                        </a:spcBef>
                        <a:spcAft>
                          <a:spcPts val="1000"/>
                        </a:spcAft>
                      </a:pPr>
                      <a:r>
                        <a:rPr lang="en-US" sz="800" b="1">
                          <a:solidFill>
                            <a:srgbClr val="FFFFFF"/>
                          </a:solidFill>
                          <a:effectLst/>
                          <a:latin typeface="Century Gothic"/>
                          <a:ea typeface="Times New Roman"/>
                          <a:cs typeface="Times New Roman"/>
                        </a:rPr>
                        <a:t>JOB TITLE</a:t>
                      </a:r>
                      <a:endParaRPr lang="en-US" sz="1100">
                        <a:effectLst/>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333F4F"/>
                    </a:solidFill>
                  </a:tcPr>
                </a:tc>
                <a:tc>
                  <a:txBody>
                    <a:bodyPr/>
                    <a:lstStyle/>
                    <a:p>
                      <a:pPr marL="0" marR="0" algn="l">
                        <a:lnSpc>
                          <a:spcPct val="115000"/>
                        </a:lnSpc>
                        <a:spcBef>
                          <a:spcPts val="0"/>
                        </a:spcBef>
                        <a:spcAft>
                          <a:spcPts val="1000"/>
                        </a:spcAft>
                      </a:pPr>
                      <a:r>
                        <a:rPr lang="en-US" sz="900">
                          <a:solidFill>
                            <a:srgbClr val="000000"/>
                          </a:solidFill>
                          <a:effectLst/>
                          <a:latin typeface="Times New Roman"/>
                          <a:ea typeface="Times New Roman"/>
                          <a:cs typeface="Arial"/>
                        </a:rPr>
                        <a:t> </a:t>
                      </a:r>
                      <a:r>
                        <a:rPr lang="en-US" sz="1100" b="1">
                          <a:solidFill>
                            <a:srgbClr val="000000"/>
                          </a:solidFill>
                          <a:effectLst/>
                          <a:latin typeface="Times New Roman"/>
                          <a:ea typeface="Times New Roman"/>
                          <a:cs typeface="Arial"/>
                        </a:rPr>
                        <a:t> Production Engineer </a:t>
                      </a:r>
                      <a:endParaRPr lang="en-US" sz="1100">
                        <a:effectLst/>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244190">
                <a:tc>
                  <a:txBody>
                    <a:bodyPr/>
                    <a:lstStyle/>
                    <a:p>
                      <a:pPr marL="0" marR="0" algn="r">
                        <a:lnSpc>
                          <a:spcPct val="115000"/>
                        </a:lnSpc>
                        <a:spcBef>
                          <a:spcPts val="0"/>
                        </a:spcBef>
                        <a:spcAft>
                          <a:spcPts val="1000"/>
                        </a:spcAft>
                      </a:pPr>
                      <a:r>
                        <a:rPr lang="en-US" sz="800" b="1">
                          <a:solidFill>
                            <a:srgbClr val="FFFFFF"/>
                          </a:solidFill>
                          <a:effectLst/>
                          <a:latin typeface="Century Gothic"/>
                          <a:ea typeface="Times New Roman"/>
                          <a:cs typeface="Times New Roman"/>
                        </a:rPr>
                        <a:t>DEPARTMENT</a:t>
                      </a:r>
                      <a:endParaRPr lang="en-US" sz="1100">
                        <a:effectLst/>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333F4F"/>
                    </a:solidFill>
                  </a:tcPr>
                </a:tc>
                <a:tc>
                  <a:txBody>
                    <a:bodyPr/>
                    <a:lstStyle/>
                    <a:p>
                      <a:pPr marL="0" marR="0" algn="l">
                        <a:lnSpc>
                          <a:spcPct val="115000"/>
                        </a:lnSpc>
                        <a:spcBef>
                          <a:spcPts val="0"/>
                        </a:spcBef>
                        <a:spcAft>
                          <a:spcPts val="1000"/>
                        </a:spcAft>
                      </a:pPr>
                      <a:r>
                        <a:rPr lang="en-US" sz="900">
                          <a:solidFill>
                            <a:srgbClr val="000000"/>
                          </a:solidFill>
                          <a:effectLst/>
                          <a:latin typeface="Times New Roman"/>
                          <a:ea typeface="Times New Roman"/>
                          <a:cs typeface="Arial"/>
                        </a:rPr>
                        <a:t>  </a:t>
                      </a:r>
                      <a:r>
                        <a:rPr lang="en-US" sz="1100" b="1">
                          <a:solidFill>
                            <a:srgbClr val="000000"/>
                          </a:solidFill>
                          <a:effectLst/>
                          <a:latin typeface="Times New Roman"/>
                          <a:ea typeface="Times New Roman"/>
                          <a:cs typeface="Arial"/>
                        </a:rPr>
                        <a:t>Production Department </a:t>
                      </a:r>
                      <a:endParaRPr lang="en-US" sz="1100">
                        <a:effectLst/>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293029">
                <a:tc>
                  <a:txBody>
                    <a:bodyPr/>
                    <a:lstStyle/>
                    <a:p>
                      <a:pPr marL="0" marR="0" algn="r">
                        <a:lnSpc>
                          <a:spcPct val="115000"/>
                        </a:lnSpc>
                        <a:spcBef>
                          <a:spcPts val="0"/>
                        </a:spcBef>
                        <a:spcAft>
                          <a:spcPts val="1000"/>
                        </a:spcAft>
                      </a:pPr>
                      <a:r>
                        <a:rPr lang="en-US" sz="800" b="1">
                          <a:solidFill>
                            <a:srgbClr val="FFFFFF"/>
                          </a:solidFill>
                          <a:effectLst/>
                          <a:latin typeface="Century Gothic"/>
                          <a:ea typeface="Times New Roman"/>
                          <a:cs typeface="Times New Roman"/>
                        </a:rPr>
                        <a:t>REPORTS TO</a:t>
                      </a:r>
                      <a:endParaRPr lang="en-US" sz="1100">
                        <a:effectLst/>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333F4F"/>
                    </a:solidFill>
                  </a:tcPr>
                </a:tc>
                <a:tc>
                  <a:txBody>
                    <a:bodyPr/>
                    <a:lstStyle/>
                    <a:p>
                      <a:pPr marL="0" marR="0" algn="l">
                        <a:lnSpc>
                          <a:spcPct val="115000"/>
                        </a:lnSpc>
                        <a:spcBef>
                          <a:spcPts val="0"/>
                        </a:spcBef>
                        <a:spcAft>
                          <a:spcPts val="1000"/>
                        </a:spcAft>
                      </a:pPr>
                      <a:r>
                        <a:rPr lang="en-US" sz="1100" b="1">
                          <a:solidFill>
                            <a:srgbClr val="000000"/>
                          </a:solidFill>
                          <a:effectLst/>
                          <a:latin typeface="Times New Roman"/>
                          <a:ea typeface="Times New Roman"/>
                          <a:cs typeface="Arial"/>
                        </a:rPr>
                        <a:t>  Executive Manager</a:t>
                      </a:r>
                      <a:endParaRPr lang="en-US" sz="1100">
                        <a:effectLst/>
                        <a:latin typeface="Calibri"/>
                        <a:ea typeface="Calibri"/>
                        <a:cs typeface="Arial"/>
                      </a:endParaRPr>
                    </a:p>
                  </a:txBody>
                  <a:tcPr marL="68580" marR="68580" marT="0" marB="0" anchor="ct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194764">
                <a:tc gridSpan="2">
                  <a:txBody>
                    <a:bodyPr/>
                    <a:lstStyle/>
                    <a:p>
                      <a:pPr marL="0" marR="0" algn="ctr">
                        <a:lnSpc>
                          <a:spcPct val="115000"/>
                        </a:lnSpc>
                        <a:spcBef>
                          <a:spcPts val="0"/>
                        </a:spcBef>
                        <a:spcAft>
                          <a:spcPts val="1000"/>
                        </a:spcAft>
                      </a:pPr>
                      <a:r>
                        <a:rPr lang="en-US" sz="900" b="1" dirty="0">
                          <a:solidFill>
                            <a:srgbClr val="FFFFFF"/>
                          </a:solidFill>
                          <a:effectLst/>
                          <a:latin typeface="Times New Roman"/>
                          <a:ea typeface="Times New Roman"/>
                          <a:cs typeface="Arial"/>
                        </a:rPr>
                        <a:t>GENERAL JOB DESCRIPTION</a:t>
                      </a:r>
                      <a:endParaRPr lang="en-US" sz="1100" dirty="0">
                        <a:effectLst/>
                        <a:latin typeface="Calibri"/>
                        <a:ea typeface="Calibri"/>
                        <a:cs typeface="Arial"/>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A6A6A6"/>
                      </a:solidFill>
                      <a:prstDash val="solid"/>
                      <a:round/>
                      <a:headEnd type="none" w="med" len="med"/>
                      <a:tailEnd type="none" w="med" len="med"/>
                    </a:lnB>
                    <a:solidFill>
                      <a:srgbClr val="44546A"/>
                    </a:solidFill>
                  </a:tcPr>
                </a:tc>
                <a:tc hMerge="1">
                  <a:txBody>
                    <a:bodyPr/>
                    <a:lstStyle/>
                    <a:p>
                      <a:endParaRPr lang="en-US"/>
                    </a:p>
                  </a:txBody>
                  <a:tcPr/>
                </a:tc>
              </a:tr>
              <a:tr h="487793">
                <a:tc gridSpan="2">
                  <a:txBody>
                    <a:bodyPr/>
                    <a:lstStyle/>
                    <a:p>
                      <a:pPr marL="457200" marR="0" algn="l">
                        <a:lnSpc>
                          <a:spcPct val="115000"/>
                        </a:lnSpc>
                        <a:spcBef>
                          <a:spcPts val="0"/>
                        </a:spcBef>
                        <a:spcAft>
                          <a:spcPts val="1000"/>
                        </a:spcAft>
                      </a:pPr>
                      <a:r>
                        <a:rPr lang="en-GB" sz="1100">
                          <a:effectLst/>
                          <a:latin typeface="Times New Roman"/>
                          <a:ea typeface="Times New Roman"/>
                          <a:cs typeface="Arial"/>
                        </a:rPr>
                        <a:t>Planning, coordination and control of manufacturing processes. Make sure goods are produced efficiently and that the correct amount is produced at the right cost and level of quality.</a:t>
                      </a:r>
                      <a:endParaRPr lang="en-US" sz="1100">
                        <a:effectLst/>
                        <a:latin typeface="Calibri"/>
                        <a:ea typeface="Times New Roman"/>
                        <a:cs typeface="Arial"/>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solidFill>
                      <a:srgbClr val="D6DCE4"/>
                    </a:solidFill>
                  </a:tcPr>
                </a:tc>
                <a:tc hMerge="1">
                  <a:txBody>
                    <a:bodyPr/>
                    <a:lstStyle/>
                    <a:p>
                      <a:endParaRPr lang="en-US"/>
                    </a:p>
                  </a:txBody>
                  <a:tcPr/>
                </a:tc>
              </a:tr>
              <a:tr h="194764">
                <a:tc gridSpan="2">
                  <a:txBody>
                    <a:bodyPr/>
                    <a:lstStyle/>
                    <a:p>
                      <a:pPr marL="0" marR="0" algn="ctr">
                        <a:lnSpc>
                          <a:spcPct val="115000"/>
                        </a:lnSpc>
                        <a:spcBef>
                          <a:spcPts val="0"/>
                        </a:spcBef>
                        <a:spcAft>
                          <a:spcPts val="1000"/>
                        </a:spcAft>
                      </a:pPr>
                      <a:r>
                        <a:rPr lang="en-US" sz="900" b="1">
                          <a:solidFill>
                            <a:srgbClr val="FFFFFF"/>
                          </a:solidFill>
                          <a:effectLst/>
                          <a:latin typeface="Times New Roman"/>
                          <a:ea typeface="Times New Roman"/>
                          <a:cs typeface="Arial"/>
                        </a:rPr>
                        <a:t>DUTIES &amp; RESPONSIBILITIES</a:t>
                      </a:r>
                      <a:endParaRPr lang="en-US" sz="1100">
                        <a:effectLst/>
                        <a:latin typeface="Calibri"/>
                        <a:ea typeface="Calibri"/>
                        <a:cs typeface="Arial"/>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solidFill>
                      <a:srgbClr val="333F4F"/>
                    </a:solidFill>
                  </a:tcPr>
                </a:tc>
                <a:tc hMerge="1">
                  <a:txBody>
                    <a:bodyPr/>
                    <a:lstStyle/>
                    <a:p>
                      <a:endParaRPr lang="en-US"/>
                    </a:p>
                  </a:txBody>
                  <a:tcPr/>
                </a:tc>
              </a:tr>
              <a:tr h="1675254">
                <a:tc gridSpan="2">
                  <a:txBody>
                    <a:bodyPr/>
                    <a:lstStyle/>
                    <a:p>
                      <a:pPr marL="342900" marR="0" lvl="0" indent="-342900" algn="l" rtl="0">
                        <a:lnSpc>
                          <a:spcPct val="115000"/>
                        </a:lnSpc>
                        <a:spcBef>
                          <a:spcPts val="0"/>
                        </a:spcBef>
                        <a:spcAft>
                          <a:spcPts val="0"/>
                        </a:spcAft>
                        <a:buFont typeface="Symbol"/>
                        <a:buChar char=""/>
                      </a:pPr>
                      <a:r>
                        <a:rPr lang="en-GB" sz="1100" dirty="0">
                          <a:effectLst/>
                          <a:latin typeface="Times New Roman"/>
                          <a:ea typeface="Times New Roman"/>
                          <a:cs typeface="Arial"/>
                        </a:rPr>
                        <a:t>Oversee the production process, drawing up a production schedule.</a:t>
                      </a:r>
                      <a:endParaRPr lang="en-US" sz="1100" dirty="0">
                        <a:effectLst/>
                        <a:latin typeface="Calibri"/>
                        <a:ea typeface="Times New Roman"/>
                        <a:cs typeface="Arial"/>
                      </a:endParaRPr>
                    </a:p>
                    <a:p>
                      <a:pPr marL="342900" marR="0" lvl="0" indent="-342900" algn="l">
                        <a:lnSpc>
                          <a:spcPct val="115000"/>
                        </a:lnSpc>
                        <a:spcBef>
                          <a:spcPts val="0"/>
                        </a:spcBef>
                        <a:spcAft>
                          <a:spcPts val="0"/>
                        </a:spcAft>
                        <a:buFont typeface="Symbol"/>
                        <a:buChar char=""/>
                      </a:pPr>
                      <a:r>
                        <a:rPr lang="en-GB" sz="1100" dirty="0">
                          <a:effectLst/>
                          <a:latin typeface="Times New Roman"/>
                          <a:ea typeface="Times New Roman"/>
                          <a:cs typeface="Arial"/>
                        </a:rPr>
                        <a:t>Ensure that the production is cost effective.</a:t>
                      </a:r>
                      <a:endParaRPr lang="en-US" sz="1100" dirty="0">
                        <a:effectLst/>
                        <a:latin typeface="Calibri"/>
                        <a:ea typeface="Times New Roman"/>
                        <a:cs typeface="Arial"/>
                      </a:endParaRPr>
                    </a:p>
                    <a:p>
                      <a:pPr marL="342900" marR="0" lvl="0" indent="-342900" algn="l">
                        <a:lnSpc>
                          <a:spcPct val="115000"/>
                        </a:lnSpc>
                        <a:spcBef>
                          <a:spcPts val="0"/>
                        </a:spcBef>
                        <a:spcAft>
                          <a:spcPts val="0"/>
                        </a:spcAft>
                        <a:buFont typeface="Symbol"/>
                        <a:buChar char=""/>
                      </a:pPr>
                      <a:r>
                        <a:rPr lang="en-GB" sz="1100" dirty="0">
                          <a:effectLst/>
                          <a:latin typeface="Times New Roman"/>
                          <a:ea typeface="Times New Roman"/>
                          <a:cs typeface="Arial"/>
                        </a:rPr>
                        <a:t>Decide what resources are required.</a:t>
                      </a:r>
                      <a:endParaRPr lang="en-US" sz="1100" dirty="0">
                        <a:effectLst/>
                        <a:latin typeface="Calibri"/>
                        <a:ea typeface="Times New Roman"/>
                        <a:cs typeface="Arial"/>
                      </a:endParaRPr>
                    </a:p>
                    <a:p>
                      <a:pPr marL="342900" marR="0" lvl="0" indent="-342900" algn="l">
                        <a:lnSpc>
                          <a:spcPct val="115000"/>
                        </a:lnSpc>
                        <a:spcBef>
                          <a:spcPts val="0"/>
                        </a:spcBef>
                        <a:spcAft>
                          <a:spcPts val="0"/>
                        </a:spcAft>
                        <a:buFont typeface="Symbol"/>
                        <a:buChar char=""/>
                      </a:pPr>
                      <a:r>
                        <a:rPr lang="en-GB" sz="1100" dirty="0">
                          <a:effectLst/>
                          <a:latin typeface="Times New Roman"/>
                          <a:ea typeface="Times New Roman"/>
                          <a:cs typeface="Arial"/>
                        </a:rPr>
                        <a:t>Estimate costs.</a:t>
                      </a:r>
                      <a:endParaRPr lang="en-US" sz="1100" dirty="0">
                        <a:effectLst/>
                        <a:latin typeface="Calibri"/>
                        <a:ea typeface="Times New Roman"/>
                        <a:cs typeface="Arial"/>
                      </a:endParaRPr>
                    </a:p>
                    <a:p>
                      <a:pPr marL="342900" marR="0" lvl="0" indent="-342900" algn="l">
                        <a:lnSpc>
                          <a:spcPct val="115000"/>
                        </a:lnSpc>
                        <a:spcBef>
                          <a:spcPts val="0"/>
                        </a:spcBef>
                        <a:spcAft>
                          <a:spcPts val="0"/>
                        </a:spcAft>
                        <a:buFont typeface="Symbol"/>
                        <a:buChar char=""/>
                      </a:pPr>
                      <a:r>
                        <a:rPr lang="en-GB" sz="1100" dirty="0">
                          <a:effectLst/>
                          <a:latin typeface="Times New Roman"/>
                          <a:ea typeface="Times New Roman"/>
                          <a:cs typeface="Arial"/>
                        </a:rPr>
                        <a:t>Be responsible for the selection and maintenance of equipment.</a:t>
                      </a:r>
                      <a:endParaRPr lang="en-US" sz="1100" dirty="0">
                        <a:effectLst/>
                        <a:latin typeface="Calibri"/>
                        <a:ea typeface="Times New Roman"/>
                        <a:cs typeface="Arial"/>
                      </a:endParaRPr>
                    </a:p>
                    <a:p>
                      <a:pPr marL="342900" marR="0" lvl="0" indent="-342900" algn="l">
                        <a:lnSpc>
                          <a:spcPct val="115000"/>
                        </a:lnSpc>
                        <a:spcBef>
                          <a:spcPts val="0"/>
                        </a:spcBef>
                        <a:spcAft>
                          <a:spcPts val="0"/>
                        </a:spcAft>
                        <a:buFont typeface="Symbol"/>
                        <a:buChar char=""/>
                      </a:pPr>
                      <a:r>
                        <a:rPr lang="en-GB" sz="1100" dirty="0">
                          <a:effectLst/>
                          <a:latin typeface="Times New Roman"/>
                          <a:ea typeface="Times New Roman"/>
                          <a:cs typeface="Arial"/>
                        </a:rPr>
                        <a:t>Liaise among different departments, e.g. financial, procurement.</a:t>
                      </a:r>
                      <a:endParaRPr lang="en-US" sz="1100" dirty="0">
                        <a:effectLst/>
                        <a:latin typeface="Calibri"/>
                        <a:ea typeface="Times New Roman"/>
                        <a:cs typeface="Arial"/>
                      </a:endParaRPr>
                    </a:p>
                    <a:p>
                      <a:pPr marL="342900" marR="0" lvl="0" indent="-342900" algn="l">
                        <a:lnSpc>
                          <a:spcPct val="115000"/>
                        </a:lnSpc>
                        <a:spcBef>
                          <a:spcPts val="0"/>
                        </a:spcBef>
                        <a:spcAft>
                          <a:spcPts val="0"/>
                        </a:spcAft>
                        <a:buFont typeface="Symbol"/>
                        <a:buChar char=""/>
                      </a:pPr>
                      <a:r>
                        <a:rPr lang="en-GB" sz="1100" dirty="0">
                          <a:effectLst/>
                          <a:latin typeface="Times New Roman"/>
                          <a:ea typeface="Times New Roman"/>
                          <a:cs typeface="Arial"/>
                        </a:rPr>
                        <a:t>Ensure that health and safety guidelines are followed.</a:t>
                      </a:r>
                      <a:endParaRPr lang="en-US" sz="1100" dirty="0">
                        <a:effectLst/>
                        <a:latin typeface="Calibri"/>
                        <a:ea typeface="Times New Roman"/>
                        <a:cs typeface="Arial"/>
                      </a:endParaRPr>
                    </a:p>
                    <a:p>
                      <a:pPr marL="342900" marR="0" lvl="0" indent="-342900" algn="l">
                        <a:lnSpc>
                          <a:spcPct val="115000"/>
                        </a:lnSpc>
                        <a:spcBef>
                          <a:spcPts val="0"/>
                        </a:spcBef>
                        <a:spcAft>
                          <a:spcPts val="0"/>
                        </a:spcAft>
                        <a:buFont typeface="Symbol"/>
                        <a:buChar char=""/>
                      </a:pPr>
                      <a:r>
                        <a:rPr lang="en-GB" sz="1100" dirty="0">
                          <a:effectLst/>
                          <a:latin typeface="Times New Roman"/>
                          <a:ea typeface="Times New Roman"/>
                          <a:cs typeface="Arial"/>
                        </a:rPr>
                        <a:t>Identify training needs.</a:t>
                      </a:r>
                      <a:endParaRPr lang="en-US" sz="1100" dirty="0">
                        <a:effectLst/>
                        <a:latin typeface="Calibri"/>
                        <a:ea typeface="Times New Roman"/>
                        <a:cs typeface="Arial"/>
                      </a:endParaRPr>
                    </a:p>
                    <a:p>
                      <a:pPr marL="342900" marR="0" lvl="0" indent="-342900" algn="l">
                        <a:lnSpc>
                          <a:spcPct val="115000"/>
                        </a:lnSpc>
                        <a:spcBef>
                          <a:spcPts val="0"/>
                        </a:spcBef>
                        <a:spcAft>
                          <a:spcPts val="0"/>
                        </a:spcAft>
                        <a:buFont typeface="Symbol"/>
                        <a:buChar char=""/>
                      </a:pPr>
                      <a:r>
                        <a:rPr lang="en-GB" sz="1100" dirty="0">
                          <a:effectLst/>
                          <a:latin typeface="Times New Roman"/>
                          <a:ea typeface="Times New Roman"/>
                          <a:cs typeface="Arial"/>
                        </a:rPr>
                        <a:t>Receive new orders and specify the order’s specification </a:t>
                      </a:r>
                      <a:endParaRPr lang="en-US" sz="1100" dirty="0">
                        <a:effectLst/>
                        <a:latin typeface="Calibri"/>
                        <a:ea typeface="Times New Roman"/>
                        <a:cs typeface="Arial"/>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hMerge="1">
                  <a:txBody>
                    <a:bodyPr/>
                    <a:lstStyle/>
                    <a:p>
                      <a:endParaRPr lang="en-US"/>
                    </a:p>
                  </a:txBody>
                  <a:tcPr/>
                </a:tc>
              </a:tr>
              <a:tr h="194764">
                <a:tc gridSpan="2">
                  <a:txBody>
                    <a:bodyPr/>
                    <a:lstStyle/>
                    <a:p>
                      <a:pPr marL="0" marR="0" algn="ctr">
                        <a:lnSpc>
                          <a:spcPct val="115000"/>
                        </a:lnSpc>
                        <a:spcBef>
                          <a:spcPts val="0"/>
                        </a:spcBef>
                        <a:spcAft>
                          <a:spcPts val="1000"/>
                        </a:spcAft>
                      </a:pPr>
                      <a:r>
                        <a:rPr lang="en-US" sz="900" b="1">
                          <a:solidFill>
                            <a:srgbClr val="FFFFFF"/>
                          </a:solidFill>
                          <a:effectLst/>
                          <a:latin typeface="Times New Roman"/>
                          <a:ea typeface="Times New Roman"/>
                          <a:cs typeface="Arial"/>
                        </a:rPr>
                        <a:t>EDUCATION &amp; TRAINING</a:t>
                      </a:r>
                      <a:endParaRPr lang="en-US" sz="1100">
                        <a:effectLst/>
                        <a:latin typeface="Calibri"/>
                        <a:ea typeface="Calibri"/>
                        <a:cs typeface="Arial"/>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solidFill>
                      <a:srgbClr val="44546A"/>
                    </a:solidFill>
                  </a:tcPr>
                </a:tc>
                <a:tc hMerge="1">
                  <a:txBody>
                    <a:bodyPr/>
                    <a:lstStyle/>
                    <a:p>
                      <a:endParaRPr lang="en-US"/>
                    </a:p>
                  </a:txBody>
                  <a:tcPr/>
                </a:tc>
              </a:tr>
              <a:tr h="454843">
                <a:tc gridSpan="2">
                  <a:txBody>
                    <a:bodyPr/>
                    <a:lstStyle/>
                    <a:p>
                      <a:pPr marL="342900" marR="0" lvl="0" indent="-342900" algn="l" rtl="0">
                        <a:lnSpc>
                          <a:spcPct val="115000"/>
                        </a:lnSpc>
                        <a:spcBef>
                          <a:spcPts val="0"/>
                        </a:spcBef>
                        <a:spcAft>
                          <a:spcPts val="0"/>
                        </a:spcAft>
                        <a:buFont typeface="Symbol"/>
                        <a:buChar char=""/>
                      </a:pPr>
                      <a:r>
                        <a:rPr lang="en-GB" sz="1100">
                          <a:effectLst/>
                          <a:latin typeface="Times New Roman"/>
                          <a:ea typeface="Times New Roman"/>
                          <a:cs typeface="Arial"/>
                        </a:rPr>
                        <a:t>Industrial Engineering.</a:t>
                      </a:r>
                      <a:endParaRPr lang="en-US" sz="1100">
                        <a:effectLst/>
                        <a:latin typeface="Calibri"/>
                        <a:ea typeface="Times New Roman"/>
                        <a:cs typeface="Arial"/>
                      </a:endParaRPr>
                    </a:p>
                    <a:p>
                      <a:pPr marL="342900" marR="0" lvl="0" indent="-342900" algn="l">
                        <a:lnSpc>
                          <a:spcPct val="115000"/>
                        </a:lnSpc>
                        <a:spcBef>
                          <a:spcPts val="0"/>
                        </a:spcBef>
                        <a:spcAft>
                          <a:spcPts val="0"/>
                        </a:spcAft>
                        <a:buFont typeface="Symbol"/>
                        <a:buChar char=""/>
                      </a:pPr>
                      <a:r>
                        <a:rPr lang="en-GB" sz="1100">
                          <a:effectLst/>
                          <a:latin typeface="Times New Roman"/>
                          <a:ea typeface="Times New Roman"/>
                          <a:cs typeface="Arial"/>
                        </a:rPr>
                        <a:t>Mechanical Engineering</a:t>
                      </a:r>
                      <a:endParaRPr lang="en-US" sz="1100">
                        <a:effectLst/>
                        <a:latin typeface="Calibri"/>
                        <a:ea typeface="Times New Roman"/>
                        <a:cs typeface="Arial"/>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hMerge="1">
                  <a:txBody>
                    <a:bodyPr/>
                    <a:lstStyle/>
                    <a:p>
                      <a:endParaRPr lang="en-US"/>
                    </a:p>
                  </a:txBody>
                  <a:tcPr/>
                </a:tc>
              </a:tr>
              <a:tr h="194764">
                <a:tc gridSpan="2">
                  <a:txBody>
                    <a:bodyPr/>
                    <a:lstStyle/>
                    <a:p>
                      <a:pPr marL="0" marR="0" algn="ctr">
                        <a:lnSpc>
                          <a:spcPct val="115000"/>
                        </a:lnSpc>
                        <a:spcBef>
                          <a:spcPts val="0"/>
                        </a:spcBef>
                        <a:spcAft>
                          <a:spcPts val="1000"/>
                        </a:spcAft>
                      </a:pPr>
                      <a:r>
                        <a:rPr lang="en-US" sz="900" b="1">
                          <a:solidFill>
                            <a:srgbClr val="FFFFFF"/>
                          </a:solidFill>
                          <a:effectLst/>
                          <a:latin typeface="Times New Roman"/>
                          <a:ea typeface="Times New Roman"/>
                          <a:cs typeface="Arial"/>
                        </a:rPr>
                        <a:t>KNOWLEDGE , EXPERIENCE &amp; SKILLS</a:t>
                      </a:r>
                      <a:endParaRPr lang="en-US" sz="1100">
                        <a:effectLst/>
                        <a:latin typeface="Calibri"/>
                        <a:ea typeface="Calibri"/>
                        <a:cs typeface="Arial"/>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solidFill>
                      <a:srgbClr val="333F4F"/>
                    </a:solidFill>
                  </a:tcPr>
                </a:tc>
                <a:tc hMerge="1">
                  <a:txBody>
                    <a:bodyPr/>
                    <a:lstStyle/>
                    <a:p>
                      <a:endParaRPr lang="en-US"/>
                    </a:p>
                  </a:txBody>
                  <a:tcPr/>
                </a:tc>
              </a:tr>
              <a:tr h="1489115">
                <a:tc gridSpan="2">
                  <a:txBody>
                    <a:bodyPr/>
                    <a:lstStyle/>
                    <a:p>
                      <a:pPr marL="342900" marR="0" lvl="0" indent="-342900" algn="l" rtl="0">
                        <a:lnSpc>
                          <a:spcPct val="115000"/>
                        </a:lnSpc>
                        <a:spcBef>
                          <a:spcPts val="0"/>
                        </a:spcBef>
                        <a:spcAft>
                          <a:spcPts val="0"/>
                        </a:spcAft>
                        <a:buFont typeface="Symbol"/>
                        <a:buChar char=""/>
                      </a:pPr>
                      <a:r>
                        <a:rPr lang="en-GB" sz="1100" dirty="0">
                          <a:effectLst/>
                          <a:latin typeface="Times New Roman"/>
                          <a:ea typeface="Times New Roman"/>
                          <a:cs typeface="Arial"/>
                        </a:rPr>
                        <a:t>Planning and organization skills to be able run and monitor the production process.</a:t>
                      </a:r>
                      <a:endParaRPr lang="en-US" sz="1100" dirty="0">
                        <a:effectLst/>
                        <a:latin typeface="Calibri"/>
                        <a:ea typeface="Times New Roman"/>
                        <a:cs typeface="Arial"/>
                      </a:endParaRPr>
                    </a:p>
                    <a:p>
                      <a:pPr marL="342900" marR="0" lvl="0" indent="-342900" algn="l">
                        <a:lnSpc>
                          <a:spcPct val="115000"/>
                        </a:lnSpc>
                        <a:spcBef>
                          <a:spcPts val="0"/>
                        </a:spcBef>
                        <a:spcAft>
                          <a:spcPts val="0"/>
                        </a:spcAft>
                        <a:buFont typeface="Symbol"/>
                        <a:buChar char=""/>
                      </a:pPr>
                      <a:r>
                        <a:rPr lang="en-GB" sz="1100" dirty="0">
                          <a:effectLst/>
                          <a:latin typeface="Times New Roman"/>
                          <a:ea typeface="Times New Roman"/>
                          <a:cs typeface="Arial"/>
                        </a:rPr>
                        <a:t>The ability to act decisively and solve staff or equipment-related problems.</a:t>
                      </a:r>
                      <a:endParaRPr lang="en-US" sz="1100" dirty="0">
                        <a:effectLst/>
                        <a:latin typeface="Calibri"/>
                        <a:ea typeface="Times New Roman"/>
                        <a:cs typeface="Arial"/>
                      </a:endParaRPr>
                    </a:p>
                    <a:p>
                      <a:pPr marL="342900" marR="0" lvl="0" indent="-342900" algn="l">
                        <a:lnSpc>
                          <a:spcPct val="115000"/>
                        </a:lnSpc>
                        <a:spcBef>
                          <a:spcPts val="0"/>
                        </a:spcBef>
                        <a:spcAft>
                          <a:spcPts val="0"/>
                        </a:spcAft>
                        <a:buFont typeface="Symbol"/>
                        <a:buChar char=""/>
                      </a:pPr>
                      <a:r>
                        <a:rPr lang="en-GB" sz="1100" dirty="0">
                          <a:effectLst/>
                          <a:latin typeface="Times New Roman"/>
                          <a:ea typeface="Times New Roman"/>
                          <a:cs typeface="Arial"/>
                        </a:rPr>
                        <a:t>The capacity to grasp concepts easily.</a:t>
                      </a:r>
                      <a:endParaRPr lang="en-US" sz="1100" dirty="0">
                        <a:effectLst/>
                        <a:latin typeface="Calibri"/>
                        <a:ea typeface="Times New Roman"/>
                        <a:cs typeface="Arial"/>
                      </a:endParaRPr>
                    </a:p>
                    <a:p>
                      <a:pPr marL="342900" marR="0" lvl="0" indent="-342900" algn="l">
                        <a:lnSpc>
                          <a:spcPct val="115000"/>
                        </a:lnSpc>
                        <a:spcBef>
                          <a:spcPts val="0"/>
                        </a:spcBef>
                        <a:spcAft>
                          <a:spcPts val="0"/>
                        </a:spcAft>
                        <a:buFont typeface="Symbol"/>
                        <a:buChar char=""/>
                      </a:pPr>
                      <a:r>
                        <a:rPr lang="en-GB" sz="1100" dirty="0">
                          <a:effectLst/>
                          <a:latin typeface="Times New Roman"/>
                          <a:ea typeface="Times New Roman"/>
                          <a:cs typeface="Arial"/>
                        </a:rPr>
                        <a:t>ICT literacy to deal with various technologies and programs.</a:t>
                      </a:r>
                      <a:endParaRPr lang="en-US" sz="1100" dirty="0">
                        <a:effectLst/>
                        <a:latin typeface="Calibri"/>
                        <a:ea typeface="Times New Roman"/>
                        <a:cs typeface="Arial"/>
                      </a:endParaRPr>
                    </a:p>
                    <a:p>
                      <a:pPr marL="342900" marR="0" lvl="0" indent="-342900" algn="l">
                        <a:lnSpc>
                          <a:spcPct val="115000"/>
                        </a:lnSpc>
                        <a:spcBef>
                          <a:spcPts val="0"/>
                        </a:spcBef>
                        <a:spcAft>
                          <a:spcPts val="0"/>
                        </a:spcAft>
                        <a:buFont typeface="Symbol"/>
                        <a:buChar char=""/>
                      </a:pPr>
                      <a:r>
                        <a:rPr lang="en-GB" sz="1100" dirty="0">
                          <a:effectLst/>
                          <a:latin typeface="Times New Roman"/>
                          <a:ea typeface="Times New Roman"/>
                          <a:cs typeface="Arial"/>
                        </a:rPr>
                        <a:t>Attention to detail to ensure high levels of quality.</a:t>
                      </a:r>
                      <a:endParaRPr lang="en-US" sz="1100" dirty="0">
                        <a:effectLst/>
                        <a:latin typeface="Calibri"/>
                        <a:ea typeface="Times New Roman"/>
                        <a:cs typeface="Arial"/>
                      </a:endParaRPr>
                    </a:p>
                    <a:p>
                      <a:pPr marL="342900" marR="0" lvl="0" indent="-342900" algn="l">
                        <a:lnSpc>
                          <a:spcPct val="115000"/>
                        </a:lnSpc>
                        <a:spcBef>
                          <a:spcPts val="0"/>
                        </a:spcBef>
                        <a:spcAft>
                          <a:spcPts val="0"/>
                        </a:spcAft>
                        <a:buFont typeface="Symbol"/>
                        <a:buChar char=""/>
                      </a:pPr>
                      <a:r>
                        <a:rPr lang="en-GB" sz="1100" dirty="0">
                          <a:effectLst/>
                          <a:latin typeface="Times New Roman"/>
                          <a:ea typeface="Times New Roman"/>
                          <a:cs typeface="Arial"/>
                        </a:rPr>
                        <a:t>The ability to communicate clearly and persuasively with his team and clients.</a:t>
                      </a:r>
                      <a:endParaRPr lang="en-US" sz="1100" dirty="0">
                        <a:effectLst/>
                        <a:latin typeface="Calibri"/>
                        <a:ea typeface="Times New Roman"/>
                        <a:cs typeface="Arial"/>
                      </a:endParaRPr>
                    </a:p>
                    <a:p>
                      <a:pPr marL="342900" marR="0" lvl="0" indent="-342900" algn="l">
                        <a:lnSpc>
                          <a:spcPct val="115000"/>
                        </a:lnSpc>
                        <a:spcBef>
                          <a:spcPts val="0"/>
                        </a:spcBef>
                        <a:spcAft>
                          <a:spcPts val="0"/>
                        </a:spcAft>
                        <a:buFont typeface="Symbol"/>
                        <a:buChar char=""/>
                      </a:pPr>
                      <a:r>
                        <a:rPr lang="en-GB" sz="1100" dirty="0">
                          <a:effectLst/>
                          <a:latin typeface="Times New Roman"/>
                          <a:ea typeface="Times New Roman"/>
                          <a:cs typeface="Arial"/>
                        </a:rPr>
                        <a:t>The ability to work under pressure and motivate others to meet deadlines.</a:t>
                      </a:r>
                      <a:endParaRPr lang="en-US" sz="1100" dirty="0">
                        <a:effectLst/>
                        <a:latin typeface="Calibri"/>
                        <a:ea typeface="Times New Roman"/>
                        <a:cs typeface="Arial"/>
                      </a:endParaRPr>
                    </a:p>
                    <a:p>
                      <a:pPr marL="342900" marR="0" lvl="0" indent="-342900" algn="l">
                        <a:lnSpc>
                          <a:spcPct val="115000"/>
                        </a:lnSpc>
                        <a:spcBef>
                          <a:spcPts val="0"/>
                        </a:spcBef>
                        <a:spcAft>
                          <a:spcPts val="0"/>
                        </a:spcAft>
                        <a:buFont typeface="Symbol"/>
                        <a:buChar char=""/>
                      </a:pPr>
                      <a:r>
                        <a:rPr lang="en-GB" sz="1100" dirty="0">
                          <a:effectLst/>
                          <a:latin typeface="Times New Roman"/>
                          <a:ea typeface="Times New Roman"/>
                          <a:cs typeface="Arial"/>
                        </a:rPr>
                        <a:t>The ability to work in a logical, systematic manner.</a:t>
                      </a:r>
                      <a:endParaRPr lang="en-US" sz="1100" dirty="0">
                        <a:effectLst/>
                        <a:latin typeface="Calibri"/>
                        <a:ea typeface="Times New Roman"/>
                        <a:cs typeface="Arial"/>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hMerge="1">
                  <a:txBody>
                    <a:bodyPr/>
                    <a:lstStyle/>
                    <a:p>
                      <a:endParaRPr lang="en-US"/>
                    </a:p>
                  </a:txBody>
                  <a:tcPr/>
                </a:tc>
              </a:tr>
            </a:tbl>
          </a:graphicData>
        </a:graphic>
      </p:graphicFrame>
      <p:sp>
        <p:nvSpPr>
          <p:cNvPr id="12" name="Rectangle 5"/>
          <p:cNvSpPr>
            <a:spLocks noChangeArrowheads="1"/>
          </p:cNvSpPr>
          <p:nvPr/>
        </p:nvSpPr>
        <p:spPr bwMode="auto">
          <a:xfrm>
            <a:off x="1022350" y="135493"/>
            <a:ext cx="37782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Al-Reef Factory for Metal Furniture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0836" name="Picture 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46554"/>
            <a:ext cx="1417638" cy="733425"/>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6"/>
          <p:cNvSpPr>
            <a:spLocks noChangeArrowheads="1"/>
          </p:cNvSpPr>
          <p:nvPr/>
        </p:nvSpPr>
        <p:spPr bwMode="auto">
          <a:xfrm>
            <a:off x="1022350" y="7334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84625787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Administrative system</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a:lnSpc>
                <a:spcPct val="150000"/>
              </a:lnSpc>
            </a:pPr>
            <a:r>
              <a:rPr lang="en-US" sz="2400" dirty="0" smtClean="0"/>
              <a:t>Standard Operating Procedures (SOP’s):</a:t>
            </a:r>
            <a:endParaRPr lang="en-US" sz="2200" dirty="0" smtClean="0"/>
          </a:p>
          <a:p>
            <a:pPr marL="0" indent="0" algn="just">
              <a:buNone/>
            </a:pPr>
            <a:r>
              <a:rPr lang="en-US" sz="2200" dirty="0" smtClean="0"/>
              <a:t>T</a:t>
            </a:r>
            <a:r>
              <a:rPr lang="en-US" sz="2200" dirty="0" smtClean="0">
                <a:solidFill>
                  <a:schemeClr val="tx1"/>
                </a:solidFill>
              </a:rPr>
              <a:t>he </a:t>
            </a:r>
            <a:r>
              <a:rPr lang="en-US" sz="2200" dirty="0">
                <a:solidFill>
                  <a:schemeClr val="tx1"/>
                </a:solidFill>
              </a:rPr>
              <a:t>names of the SOP’s which were conducted for the procedures in the faculty with the related form/forms for each procedure and the codes</a:t>
            </a:r>
            <a:r>
              <a:rPr lang="en-US" sz="2200" dirty="0" smtClean="0">
                <a:solidFill>
                  <a:schemeClr val="tx1"/>
                </a:solidFill>
              </a:rPr>
              <a:t>.</a:t>
            </a:r>
          </a:p>
          <a:p>
            <a:pPr marL="0" indent="0" algn="just">
              <a:buNone/>
            </a:pPr>
            <a:endParaRPr lang="en-US" sz="2200" dirty="0" smtClean="0"/>
          </a:p>
        </p:txBody>
      </p:sp>
    </p:spTree>
    <p:extLst>
      <p:ext uri="{BB962C8B-B14F-4D97-AF65-F5344CB8AC3E}">
        <p14:creationId xmlns:p14="http://schemas.microsoft.com/office/powerpoint/2010/main" val="317673578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4132107036"/>
              </p:ext>
            </p:extLst>
          </p:nvPr>
        </p:nvGraphicFramePr>
        <p:xfrm>
          <a:off x="685800" y="838202"/>
          <a:ext cx="7848601" cy="5029198"/>
        </p:xfrm>
        <a:graphic>
          <a:graphicData uri="http://schemas.openxmlformats.org/drawingml/2006/table">
            <a:tbl>
              <a:tblPr firstRow="1" firstCol="1" bandRow="1"/>
              <a:tblGrid>
                <a:gridCol w="477742"/>
                <a:gridCol w="1842715"/>
                <a:gridCol w="1023731"/>
                <a:gridCol w="3207689"/>
                <a:gridCol w="1296724"/>
              </a:tblGrid>
              <a:tr h="357477">
                <a:tc>
                  <a:txBody>
                    <a:bodyPr/>
                    <a:lstStyle/>
                    <a:p>
                      <a:pPr marL="0" marR="0" algn="ctr">
                        <a:lnSpc>
                          <a:spcPct val="115000"/>
                        </a:lnSpc>
                        <a:spcBef>
                          <a:spcPts val="0"/>
                        </a:spcBef>
                        <a:spcAft>
                          <a:spcPts val="0"/>
                        </a:spcAft>
                      </a:pPr>
                      <a:r>
                        <a:rPr lang="en-US" sz="1600" dirty="0">
                          <a:effectLst/>
                          <a:latin typeface="Times New Roman"/>
                          <a:ea typeface="Calibri"/>
                          <a:cs typeface="Arial"/>
                        </a:rPr>
                        <a:t>No.</a:t>
                      </a:r>
                      <a:endParaRPr lang="en-US" sz="1600" dirty="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Times New Roman"/>
                          <a:ea typeface="Calibri"/>
                          <a:cs typeface="Arial"/>
                        </a:rPr>
                        <a:t>Procedures Name</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Times New Roman"/>
                          <a:ea typeface="Calibri"/>
                          <a:cs typeface="Arial"/>
                        </a:rPr>
                        <a:t>Code</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Times New Roman"/>
                          <a:ea typeface="Calibri"/>
                          <a:cs typeface="Arial"/>
                        </a:rPr>
                        <a:t>Form Name</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Times New Roman"/>
                          <a:ea typeface="Calibri"/>
                          <a:cs typeface="Arial"/>
                        </a:rPr>
                        <a:t>Code</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477">
                <a:tc rowSpan="4">
                  <a:txBody>
                    <a:bodyPr/>
                    <a:lstStyle/>
                    <a:p>
                      <a:pPr marL="0" marR="0" algn="ctr">
                        <a:lnSpc>
                          <a:spcPct val="115000"/>
                        </a:lnSpc>
                        <a:spcBef>
                          <a:spcPts val="0"/>
                        </a:spcBef>
                        <a:spcAft>
                          <a:spcPts val="0"/>
                        </a:spcAft>
                      </a:pPr>
                      <a:r>
                        <a:rPr lang="en-US" sz="1600" dirty="0">
                          <a:effectLst/>
                          <a:latin typeface="Times New Roman"/>
                          <a:ea typeface="Calibri"/>
                          <a:cs typeface="Arial"/>
                        </a:rPr>
                        <a:t>1</a:t>
                      </a:r>
                      <a:endParaRPr lang="en-US" sz="1600" dirty="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marL="0" marR="0" algn="ctr">
                        <a:lnSpc>
                          <a:spcPct val="115000"/>
                        </a:lnSpc>
                        <a:spcBef>
                          <a:spcPts val="0"/>
                        </a:spcBef>
                        <a:spcAft>
                          <a:spcPts val="0"/>
                        </a:spcAft>
                      </a:pPr>
                      <a:r>
                        <a:rPr lang="en-US" sz="1600" dirty="0">
                          <a:effectLst/>
                          <a:latin typeface="Times New Roman"/>
                          <a:ea typeface="Calibri"/>
                          <a:cs typeface="Arial"/>
                        </a:rPr>
                        <a:t>Production</a:t>
                      </a:r>
                      <a:endParaRPr lang="en-US" sz="1600" dirty="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marL="0" marR="0" algn="ctr">
                        <a:lnSpc>
                          <a:spcPct val="115000"/>
                        </a:lnSpc>
                        <a:spcBef>
                          <a:spcPts val="0"/>
                        </a:spcBef>
                        <a:spcAft>
                          <a:spcPts val="0"/>
                        </a:spcAft>
                      </a:pPr>
                      <a:r>
                        <a:rPr lang="en-US" sz="1600" dirty="0">
                          <a:effectLst/>
                          <a:latin typeface="Times New Roman"/>
                          <a:ea typeface="Calibri"/>
                          <a:cs typeface="Arial"/>
                        </a:rPr>
                        <a:t>PR-P-01</a:t>
                      </a:r>
                      <a:endParaRPr lang="en-US" sz="1600" dirty="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Times New Roman"/>
                          <a:ea typeface="Calibri"/>
                          <a:cs typeface="Arial"/>
                        </a:rPr>
                        <a:t>Production order form</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Times New Roman"/>
                          <a:ea typeface="Calibri"/>
                          <a:cs typeface="Arial"/>
                        </a:rPr>
                        <a:t>PR-F-01</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477">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600">
                          <a:effectLst/>
                          <a:latin typeface="Times New Roman"/>
                          <a:ea typeface="Calibri"/>
                          <a:cs typeface="Arial"/>
                        </a:rPr>
                        <a:t>Order specification form</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Times New Roman"/>
                          <a:ea typeface="Calibri"/>
                          <a:cs typeface="Arial"/>
                        </a:rPr>
                        <a:t>PR-F-02</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477">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600">
                          <a:effectLst/>
                          <a:latin typeface="Times New Roman"/>
                          <a:ea typeface="Calibri"/>
                          <a:cs typeface="Arial"/>
                        </a:rPr>
                        <a:t>Material Requisition form</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Times New Roman"/>
                          <a:ea typeface="Calibri"/>
                          <a:cs typeface="Arial"/>
                        </a:rPr>
                        <a:t>PR-F-03</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4955">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600">
                          <a:effectLst/>
                          <a:latin typeface="Times New Roman"/>
                          <a:ea typeface="Calibri"/>
                          <a:cs typeface="Arial"/>
                        </a:rPr>
                        <a:t>Entry of final product to warehouse form</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Times New Roman"/>
                          <a:ea typeface="Calibri"/>
                          <a:cs typeface="Arial"/>
                        </a:rPr>
                        <a:t>PR-F-04</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477">
                <a:tc rowSpan="2">
                  <a:txBody>
                    <a:bodyPr/>
                    <a:lstStyle/>
                    <a:p>
                      <a:pPr marL="0" marR="0" algn="ctr">
                        <a:lnSpc>
                          <a:spcPct val="115000"/>
                        </a:lnSpc>
                        <a:spcBef>
                          <a:spcPts val="0"/>
                        </a:spcBef>
                        <a:spcAft>
                          <a:spcPts val="0"/>
                        </a:spcAft>
                      </a:pPr>
                      <a:r>
                        <a:rPr lang="en-US" sz="1600">
                          <a:effectLst/>
                          <a:latin typeface="Times New Roman"/>
                          <a:ea typeface="Calibri"/>
                          <a:cs typeface="Arial"/>
                        </a:rPr>
                        <a:t>2</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600">
                          <a:effectLst/>
                          <a:latin typeface="Times New Roman"/>
                          <a:ea typeface="Calibri"/>
                          <a:cs typeface="Arial"/>
                        </a:rPr>
                        <a:t>Emergency Maintenance</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600">
                          <a:effectLst/>
                          <a:latin typeface="Times New Roman"/>
                          <a:ea typeface="Calibri"/>
                          <a:cs typeface="Arial"/>
                        </a:rPr>
                        <a:t>M-P-01</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Times New Roman"/>
                          <a:ea typeface="Calibri"/>
                          <a:cs typeface="Arial"/>
                        </a:rPr>
                        <a:t>Spare Part Requisition form</a:t>
                      </a:r>
                      <a:endParaRPr lang="en-US" sz="1600" dirty="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Times New Roman"/>
                          <a:ea typeface="Calibri"/>
                          <a:cs typeface="Arial"/>
                        </a:rPr>
                        <a:t>M-F-01</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99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600" dirty="0">
                          <a:effectLst/>
                          <a:latin typeface="Times New Roman"/>
                          <a:ea typeface="Calibri"/>
                          <a:cs typeface="Arial"/>
                        </a:rPr>
                        <a:t> Emergency Maintenance form</a:t>
                      </a:r>
                      <a:endParaRPr lang="en-US" sz="1600" dirty="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Times New Roman"/>
                          <a:ea typeface="Calibri"/>
                          <a:cs typeface="Arial"/>
                        </a:rPr>
                        <a:t>M-F-01-02</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477">
                <a:tc rowSpan="2">
                  <a:txBody>
                    <a:bodyPr/>
                    <a:lstStyle/>
                    <a:p>
                      <a:pPr marL="0" marR="0" algn="ctr">
                        <a:lnSpc>
                          <a:spcPct val="115000"/>
                        </a:lnSpc>
                        <a:spcBef>
                          <a:spcPts val="0"/>
                        </a:spcBef>
                        <a:spcAft>
                          <a:spcPts val="0"/>
                        </a:spcAft>
                      </a:pPr>
                      <a:r>
                        <a:rPr lang="en-US" sz="1600">
                          <a:effectLst/>
                          <a:latin typeface="Times New Roman"/>
                          <a:ea typeface="Calibri"/>
                          <a:cs typeface="Arial"/>
                        </a:rPr>
                        <a:t>3</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600">
                          <a:effectLst/>
                          <a:latin typeface="Times New Roman"/>
                          <a:ea typeface="Calibri"/>
                          <a:cs typeface="Arial"/>
                        </a:rPr>
                        <a:t>Regular Maintenance</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600">
                          <a:effectLst/>
                          <a:latin typeface="Times New Roman"/>
                          <a:ea typeface="Calibri"/>
                          <a:cs typeface="Arial"/>
                        </a:rPr>
                        <a:t>M-P-02</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Times New Roman"/>
                          <a:ea typeface="Calibri"/>
                          <a:cs typeface="Arial"/>
                        </a:rPr>
                        <a:t>Spare Part Requisition form</a:t>
                      </a:r>
                      <a:endParaRPr lang="en-US" sz="1600" dirty="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Times New Roman"/>
                          <a:ea typeface="Calibri"/>
                          <a:cs typeface="Arial"/>
                        </a:rPr>
                        <a:t>M-F-01</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477">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600" dirty="0">
                          <a:effectLst/>
                          <a:latin typeface="Times New Roman"/>
                          <a:ea typeface="Calibri"/>
                          <a:cs typeface="Arial"/>
                        </a:rPr>
                        <a:t>Regular Maintenance form</a:t>
                      </a:r>
                      <a:endParaRPr lang="en-US" sz="1600" dirty="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Times New Roman"/>
                          <a:ea typeface="Calibri"/>
                          <a:cs typeface="Arial"/>
                        </a:rPr>
                        <a:t>M-F-02-02</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4955">
                <a:tc rowSpan="2">
                  <a:txBody>
                    <a:bodyPr/>
                    <a:lstStyle/>
                    <a:p>
                      <a:pPr marL="0" marR="0" algn="ctr">
                        <a:lnSpc>
                          <a:spcPct val="115000"/>
                        </a:lnSpc>
                        <a:spcBef>
                          <a:spcPts val="0"/>
                        </a:spcBef>
                        <a:spcAft>
                          <a:spcPts val="0"/>
                        </a:spcAft>
                      </a:pPr>
                      <a:r>
                        <a:rPr lang="en-US" sz="1600">
                          <a:effectLst/>
                          <a:latin typeface="Times New Roman"/>
                          <a:ea typeface="Calibri"/>
                          <a:cs typeface="Arial"/>
                        </a:rPr>
                        <a:t>4</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600">
                          <a:effectLst/>
                          <a:latin typeface="Times New Roman"/>
                          <a:ea typeface="Calibri"/>
                          <a:cs typeface="Arial"/>
                        </a:rPr>
                        <a:t>Requesting and Receiving </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600">
                          <a:effectLst/>
                          <a:latin typeface="Times New Roman"/>
                          <a:ea typeface="Calibri"/>
                          <a:cs typeface="Arial"/>
                        </a:rPr>
                        <a:t>R&amp;R-P-01</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Times New Roman"/>
                          <a:ea typeface="Calibri"/>
                          <a:cs typeface="Arial"/>
                        </a:rPr>
                        <a:t>Notification of Arrival </a:t>
                      </a:r>
                      <a:br>
                        <a:rPr lang="en-US" sz="1600" dirty="0">
                          <a:effectLst/>
                          <a:latin typeface="Times New Roman"/>
                          <a:ea typeface="Calibri"/>
                          <a:cs typeface="Arial"/>
                        </a:rPr>
                      </a:br>
                      <a:r>
                        <a:rPr lang="en-US" sz="1600" dirty="0">
                          <a:effectLst/>
                          <a:latin typeface="Times New Roman"/>
                          <a:ea typeface="Calibri"/>
                          <a:cs typeface="Arial"/>
                        </a:rPr>
                        <a:t>of Raw Materials form       </a:t>
                      </a:r>
                      <a:endParaRPr lang="en-US" sz="1600" dirty="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Times New Roman"/>
                          <a:ea typeface="Calibri"/>
                          <a:cs typeface="Arial"/>
                        </a:rPr>
                        <a:t>R&amp;R-F-01</a:t>
                      </a:r>
                      <a:endParaRPr lang="en-US" sz="1600" dirty="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4955">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600">
                          <a:effectLst/>
                          <a:latin typeface="Times New Roman"/>
                          <a:ea typeface="Calibri"/>
                          <a:cs typeface="Arial"/>
                        </a:rPr>
                        <a:t>Inspection and Entry of </a:t>
                      </a:r>
                      <a:br>
                        <a:rPr lang="en-US" sz="1600">
                          <a:effectLst/>
                          <a:latin typeface="Times New Roman"/>
                          <a:ea typeface="Calibri"/>
                          <a:cs typeface="Arial"/>
                        </a:rPr>
                      </a:br>
                      <a:r>
                        <a:rPr lang="en-US" sz="1600">
                          <a:effectLst/>
                          <a:latin typeface="Times New Roman"/>
                          <a:ea typeface="Calibri"/>
                          <a:cs typeface="Arial"/>
                        </a:rPr>
                        <a:t>raw materials form</a:t>
                      </a:r>
                      <a:endParaRPr lang="en-US" sz="160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Times New Roman"/>
                          <a:ea typeface="Calibri"/>
                          <a:cs typeface="Arial"/>
                        </a:rPr>
                        <a:t>R&amp;R-F-02</a:t>
                      </a:r>
                      <a:endParaRPr lang="en-US" sz="1600" dirty="0">
                        <a:effectLst/>
                        <a:latin typeface="Calibri"/>
                        <a:ea typeface="Calibri"/>
                        <a:cs typeface="Arial"/>
                      </a:endParaRPr>
                    </a:p>
                  </a:txBody>
                  <a:tcPr marL="67999" marR="67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6292693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90799005"/>
              </p:ext>
            </p:extLst>
          </p:nvPr>
        </p:nvGraphicFramePr>
        <p:xfrm>
          <a:off x="304800" y="228600"/>
          <a:ext cx="8534400" cy="6553201"/>
        </p:xfrm>
        <a:graphic>
          <a:graphicData uri="http://schemas.openxmlformats.org/drawingml/2006/table">
            <a:tbl>
              <a:tblPr/>
              <a:tblGrid>
                <a:gridCol w="1228863"/>
                <a:gridCol w="1684653"/>
                <a:gridCol w="1511518"/>
                <a:gridCol w="1369789"/>
                <a:gridCol w="1255438"/>
                <a:gridCol w="1484139"/>
              </a:tblGrid>
              <a:tr h="917156">
                <a:tc gridSpan="6">
                  <a:txBody>
                    <a:bodyPr/>
                    <a:lstStyle/>
                    <a:p>
                      <a:pPr marL="0" marR="0" algn="ctr">
                        <a:lnSpc>
                          <a:spcPct val="115000"/>
                        </a:lnSpc>
                        <a:spcBef>
                          <a:spcPts val="0"/>
                        </a:spcBef>
                        <a:spcAft>
                          <a:spcPts val="0"/>
                        </a:spcAft>
                      </a:pPr>
                      <a:r>
                        <a:rPr lang="en-US" sz="1200" dirty="0">
                          <a:effectLst/>
                          <a:latin typeface="Times New Roman"/>
                          <a:ea typeface="Calibri"/>
                          <a:cs typeface="Arial"/>
                        </a:rPr>
                        <a:t>Al-Reef for Metal Furniture</a:t>
                      </a:r>
                      <a:endParaRPr lang="en-US" sz="1200" dirty="0">
                        <a:effectLst/>
                        <a:latin typeface="Calibri"/>
                        <a:ea typeface="Calibri"/>
                        <a:cs typeface="Arial"/>
                      </a:endParaRPr>
                    </a:p>
                    <a:p>
                      <a:pPr marL="0" marR="0" algn="r">
                        <a:lnSpc>
                          <a:spcPct val="115000"/>
                        </a:lnSpc>
                        <a:spcBef>
                          <a:spcPts val="0"/>
                        </a:spcBef>
                        <a:spcAft>
                          <a:spcPts val="0"/>
                        </a:spcAft>
                      </a:pPr>
                      <a:r>
                        <a:rPr lang="en-US" sz="1200" dirty="0">
                          <a:effectLst/>
                          <a:latin typeface="Times New Roman"/>
                          <a:ea typeface="Calibri"/>
                          <a:cs typeface="Arial"/>
                        </a:rPr>
                        <a:t/>
                      </a:r>
                      <a:br>
                        <a:rPr lang="en-US" sz="1200" dirty="0">
                          <a:effectLst/>
                          <a:latin typeface="Times New Roman"/>
                          <a:ea typeface="Calibri"/>
                          <a:cs typeface="Arial"/>
                        </a:rPr>
                      </a:br>
                      <a:r>
                        <a:rPr lang="en-US" sz="1200" dirty="0">
                          <a:effectLst/>
                          <a:latin typeface="Times New Roman"/>
                          <a:ea typeface="Calibri"/>
                          <a:cs typeface="Arial"/>
                        </a:rPr>
                        <a:t>Regular Maintenance Procedure </a:t>
                      </a:r>
                      <a:endParaRPr lang="en-US" sz="1200" dirty="0">
                        <a:effectLst/>
                        <a:latin typeface="Calibri"/>
                        <a:ea typeface="Calibri"/>
                        <a:cs typeface="Arial"/>
                      </a:endParaRPr>
                    </a:p>
                    <a:p>
                      <a:pPr marL="0" marR="0" algn="l">
                        <a:lnSpc>
                          <a:spcPct val="115000"/>
                        </a:lnSpc>
                        <a:spcBef>
                          <a:spcPts val="0"/>
                        </a:spcBef>
                        <a:spcAft>
                          <a:spcPts val="0"/>
                        </a:spcAft>
                      </a:pPr>
                      <a:r>
                        <a:rPr lang="en-US" sz="1200" dirty="0">
                          <a:effectLst/>
                          <a:latin typeface="Times New Roman"/>
                          <a:ea typeface="Calibri"/>
                          <a:cs typeface="Arial"/>
                        </a:rPr>
                        <a:t>Procedure Code:  M-P-02                                                               </a:t>
                      </a:r>
                      <a:endParaRPr lang="en-US" sz="1200" dirty="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8264">
                <a:tc>
                  <a:txBody>
                    <a:bodyPr/>
                    <a:lstStyle/>
                    <a:p>
                      <a:pPr marL="0" marR="0" algn="l">
                        <a:lnSpc>
                          <a:spcPct val="115000"/>
                        </a:lnSpc>
                        <a:spcBef>
                          <a:spcPts val="0"/>
                        </a:spcBef>
                        <a:spcAft>
                          <a:spcPts val="0"/>
                        </a:spcAft>
                      </a:pPr>
                      <a:r>
                        <a:rPr lang="en-US" sz="1200">
                          <a:effectLst/>
                          <a:latin typeface="Times New Roman"/>
                          <a:ea typeface="Calibri"/>
                          <a:cs typeface="Arial"/>
                        </a:rPr>
                        <a:t>Department :</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15000"/>
                        </a:lnSpc>
                        <a:spcBef>
                          <a:spcPts val="0"/>
                        </a:spcBef>
                        <a:spcAft>
                          <a:spcPts val="0"/>
                        </a:spcAft>
                      </a:pPr>
                      <a:r>
                        <a:rPr lang="en-US" sz="1200">
                          <a:effectLst/>
                          <a:latin typeface="Times New Roman"/>
                          <a:ea typeface="Calibri"/>
                          <a:cs typeface="Arial"/>
                        </a:rPr>
                        <a:t>Production Department</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l">
                        <a:lnSpc>
                          <a:spcPct val="115000"/>
                        </a:lnSpc>
                        <a:spcBef>
                          <a:spcPts val="0"/>
                        </a:spcBef>
                        <a:spcAft>
                          <a:spcPts val="0"/>
                        </a:spcAft>
                      </a:pPr>
                      <a:r>
                        <a:rPr lang="en-US" sz="1200">
                          <a:effectLst/>
                          <a:latin typeface="Times New Roman"/>
                          <a:ea typeface="Calibri"/>
                          <a:cs typeface="Arial"/>
                        </a:rPr>
                        <a:t>Document no:</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lnSpc>
                          <a:spcPct val="115000"/>
                        </a:lnSpc>
                        <a:spcBef>
                          <a:spcPts val="0"/>
                        </a:spcBef>
                        <a:spcAft>
                          <a:spcPts val="0"/>
                        </a:spcAft>
                      </a:pPr>
                      <a:r>
                        <a:rPr lang="en-US" sz="1200">
                          <a:effectLst/>
                          <a:latin typeface="Times New Roman"/>
                          <a:ea typeface="Calibri"/>
                          <a:cs typeface="Arial"/>
                        </a:rPr>
                        <a:t> </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19318">
                <a:tc>
                  <a:txBody>
                    <a:bodyPr/>
                    <a:lstStyle/>
                    <a:p>
                      <a:pPr marL="0" marR="0" algn="l">
                        <a:lnSpc>
                          <a:spcPct val="115000"/>
                        </a:lnSpc>
                        <a:spcBef>
                          <a:spcPts val="0"/>
                        </a:spcBef>
                        <a:spcAft>
                          <a:spcPts val="0"/>
                        </a:spcAft>
                      </a:pPr>
                      <a:r>
                        <a:rPr lang="en-US" sz="1200">
                          <a:effectLst/>
                          <a:latin typeface="Times New Roman"/>
                          <a:ea typeface="Calibri"/>
                          <a:cs typeface="Arial"/>
                        </a:rPr>
                        <a:t>Prepared by :</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Times New Roman"/>
                          <a:ea typeface="Calibri"/>
                          <a:cs typeface="Arial"/>
                        </a:rPr>
                        <a:t>Quality Engineer</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Times New Roman"/>
                          <a:ea typeface="Calibri"/>
                          <a:cs typeface="Arial"/>
                        </a:rPr>
                        <a:t>Date: </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Times New Roman"/>
                          <a:ea typeface="Calibri"/>
                          <a:cs typeface="Arial"/>
                        </a:rPr>
                        <a:t> </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Times New Roman"/>
                          <a:ea typeface="Calibri"/>
                          <a:cs typeface="Arial"/>
                        </a:rPr>
                        <a:t>Supersedes:</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Calibri"/>
                          <a:ea typeface="Calibri"/>
                          <a:cs typeface="Arial"/>
                        </a:rPr>
                        <a:t> </a:t>
                      </a: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318">
                <a:tc>
                  <a:txBody>
                    <a:bodyPr/>
                    <a:lstStyle/>
                    <a:p>
                      <a:pPr marL="0" marR="0" algn="l">
                        <a:lnSpc>
                          <a:spcPct val="115000"/>
                        </a:lnSpc>
                        <a:spcBef>
                          <a:spcPts val="0"/>
                        </a:spcBef>
                        <a:spcAft>
                          <a:spcPts val="0"/>
                        </a:spcAft>
                      </a:pPr>
                      <a:r>
                        <a:rPr lang="en-US" sz="1200">
                          <a:effectLst/>
                          <a:latin typeface="Times New Roman"/>
                          <a:ea typeface="Calibri"/>
                          <a:cs typeface="Arial"/>
                        </a:rPr>
                        <a:t>Checked by :</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Times New Roman"/>
                          <a:ea typeface="Calibri"/>
                          <a:cs typeface="Arial"/>
                        </a:rPr>
                        <a:t>Executive Manager</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Times New Roman"/>
                          <a:ea typeface="Calibri"/>
                          <a:cs typeface="Arial"/>
                        </a:rPr>
                        <a:t>Date: </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Times New Roman"/>
                          <a:ea typeface="Calibri"/>
                          <a:cs typeface="Arial"/>
                        </a:rPr>
                        <a:t> </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Times New Roman"/>
                          <a:ea typeface="Calibri"/>
                          <a:cs typeface="Arial"/>
                        </a:rPr>
                        <a:t>Date Issued:</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Calibri"/>
                          <a:ea typeface="Calibri"/>
                          <a:cs typeface="Arial"/>
                        </a:rPr>
                        <a:t> </a:t>
                      </a: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318">
                <a:tc>
                  <a:txBody>
                    <a:bodyPr/>
                    <a:lstStyle/>
                    <a:p>
                      <a:pPr marL="0" marR="0" algn="l">
                        <a:lnSpc>
                          <a:spcPct val="115000"/>
                        </a:lnSpc>
                        <a:spcBef>
                          <a:spcPts val="0"/>
                        </a:spcBef>
                        <a:spcAft>
                          <a:spcPts val="0"/>
                        </a:spcAft>
                      </a:pPr>
                      <a:r>
                        <a:rPr lang="en-US" sz="1200">
                          <a:effectLst/>
                          <a:latin typeface="Times New Roman"/>
                          <a:ea typeface="Calibri"/>
                          <a:cs typeface="Arial"/>
                        </a:rPr>
                        <a:t>Approved by</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Times New Roman"/>
                          <a:ea typeface="Calibri"/>
                          <a:cs typeface="Arial"/>
                        </a:rPr>
                        <a:t>General Manager</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Times New Roman"/>
                          <a:ea typeface="Calibri"/>
                          <a:cs typeface="Arial"/>
                        </a:rPr>
                        <a:t>Date: </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Times New Roman"/>
                          <a:ea typeface="Calibri"/>
                          <a:cs typeface="Arial"/>
                        </a:rPr>
                        <a:t> </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Times New Roman"/>
                          <a:ea typeface="Calibri"/>
                          <a:cs typeface="Arial"/>
                        </a:rPr>
                        <a:t>Review Date:</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Calibri"/>
                          <a:ea typeface="Calibri"/>
                          <a:cs typeface="Arial"/>
                        </a:rPr>
                        <a:t> </a:t>
                      </a: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6125">
                <a:tc gridSpan="6">
                  <a:txBody>
                    <a:bodyPr/>
                    <a:lstStyle/>
                    <a:p>
                      <a:pPr marL="0" marR="0" algn="just">
                        <a:lnSpc>
                          <a:spcPct val="115000"/>
                        </a:lnSpc>
                        <a:spcBef>
                          <a:spcPts val="0"/>
                        </a:spcBef>
                        <a:spcAft>
                          <a:spcPts val="0"/>
                        </a:spcAft>
                      </a:pPr>
                      <a:r>
                        <a:rPr lang="en-US" sz="1200" b="1">
                          <a:effectLst/>
                          <a:latin typeface="Times New Roman"/>
                          <a:ea typeface="Calibri"/>
                          <a:cs typeface="Arial"/>
                        </a:rPr>
                        <a:t>Purpose: </a:t>
                      </a:r>
                      <a:r>
                        <a:rPr lang="en-US" sz="1200">
                          <a:effectLst/>
                          <a:latin typeface="Times New Roman"/>
                          <a:ea typeface="Calibri"/>
                          <a:cs typeface="Arial"/>
                        </a:rPr>
                        <a:t>is to provide detailed instructions on how to carry out the regular maintenance procedure. And to maintain the machines and tools in good status. And to ensure that the production process will not interrupted due to irregularity of the maintenance process.</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37416">
                <a:tc gridSpan="6">
                  <a:txBody>
                    <a:bodyPr/>
                    <a:lstStyle/>
                    <a:p>
                      <a:pPr marL="0" marR="0" algn="just">
                        <a:lnSpc>
                          <a:spcPct val="115000"/>
                        </a:lnSpc>
                        <a:spcBef>
                          <a:spcPts val="0"/>
                        </a:spcBef>
                        <a:spcAft>
                          <a:spcPts val="0"/>
                        </a:spcAft>
                      </a:pPr>
                      <a:r>
                        <a:rPr lang="en-US" sz="1200" b="1">
                          <a:effectLst/>
                          <a:latin typeface="Times New Roman"/>
                          <a:ea typeface="Calibri"/>
                          <a:cs typeface="Arial"/>
                        </a:rPr>
                        <a:t>Scope: </a:t>
                      </a:r>
                      <a:r>
                        <a:rPr lang="en-US" sz="1200">
                          <a:effectLst/>
                          <a:latin typeface="Times New Roman"/>
                          <a:ea typeface="Calibri"/>
                          <a:cs typeface="Arial"/>
                        </a:rPr>
                        <a:t>it will define the whole regular maintenance procedure, including the documentation needed to accomplish the process.</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84191">
                <a:tc gridSpan="6">
                  <a:txBody>
                    <a:bodyPr/>
                    <a:lstStyle/>
                    <a:p>
                      <a:pPr marL="0" marR="0" algn="just">
                        <a:lnSpc>
                          <a:spcPct val="115000"/>
                        </a:lnSpc>
                        <a:spcBef>
                          <a:spcPts val="0"/>
                        </a:spcBef>
                        <a:spcAft>
                          <a:spcPts val="0"/>
                        </a:spcAft>
                      </a:pPr>
                      <a:r>
                        <a:rPr lang="en-US" sz="1200" b="1">
                          <a:effectLst/>
                          <a:latin typeface="Times New Roman"/>
                          <a:ea typeface="Calibri"/>
                          <a:cs typeface="Arial"/>
                        </a:rPr>
                        <a:t>Responsibilities:</a:t>
                      </a:r>
                      <a:r>
                        <a:rPr lang="en-US" sz="1200">
                          <a:effectLst/>
                          <a:latin typeface="Times New Roman"/>
                          <a:ea typeface="Calibri"/>
                          <a:cs typeface="Arial"/>
                        </a:rPr>
                        <a:t> The Quality Engineer is responsible for writing and maintaining the SOPs and the related forms and documents. The production engineer is responsible for schedule maintenance and calibration with the supervisor help, and to communicate with the outsource company and facilitate the work of the outsource company, and report to the financial officer.</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47904">
                <a:tc gridSpan="6">
                  <a:txBody>
                    <a:bodyPr/>
                    <a:lstStyle/>
                    <a:p>
                      <a:pPr marL="0" marR="0" algn="l">
                        <a:lnSpc>
                          <a:spcPct val="115000"/>
                        </a:lnSpc>
                        <a:spcBef>
                          <a:spcPts val="0"/>
                        </a:spcBef>
                        <a:spcAft>
                          <a:spcPts val="0"/>
                        </a:spcAft>
                      </a:pPr>
                      <a:r>
                        <a:rPr lang="en-US" sz="1200" b="1">
                          <a:effectLst/>
                          <a:latin typeface="Times New Roman"/>
                          <a:ea typeface="Calibri"/>
                          <a:cs typeface="Arial"/>
                        </a:rPr>
                        <a:t>Procedure: </a:t>
                      </a:r>
                      <a:endParaRPr lang="en-US" sz="1200">
                        <a:effectLst/>
                        <a:latin typeface="Calibri"/>
                        <a:ea typeface="Calibri"/>
                        <a:cs typeface="Arial"/>
                      </a:endParaRPr>
                    </a:p>
                    <a:p>
                      <a:pPr marL="342900" marR="0" lvl="0" indent="-342900" algn="just">
                        <a:lnSpc>
                          <a:spcPct val="115000"/>
                        </a:lnSpc>
                        <a:spcBef>
                          <a:spcPts val="0"/>
                        </a:spcBef>
                        <a:spcAft>
                          <a:spcPts val="0"/>
                        </a:spcAft>
                        <a:buFont typeface="+mj-lt"/>
                        <a:buAutoNum type="arabicPeriod"/>
                      </a:pPr>
                      <a:r>
                        <a:rPr lang="en-GB" sz="1200">
                          <a:effectLst/>
                          <a:latin typeface="Times New Roman"/>
                          <a:ea typeface="Times New Roman"/>
                          <a:cs typeface="Arial"/>
                        </a:rPr>
                        <a:t>Schedule maintenance and calibration by the supervisor and the production engineer</a:t>
                      </a:r>
                      <a:endParaRPr lang="en-US" sz="1200">
                        <a:effectLst/>
                        <a:latin typeface="Calibri"/>
                        <a:ea typeface="Times New Roman"/>
                        <a:cs typeface="Arial"/>
                      </a:endParaRPr>
                    </a:p>
                    <a:p>
                      <a:pPr marL="342900" marR="0" lvl="0" indent="-342900" algn="just">
                        <a:lnSpc>
                          <a:spcPct val="115000"/>
                        </a:lnSpc>
                        <a:spcBef>
                          <a:spcPts val="0"/>
                        </a:spcBef>
                        <a:spcAft>
                          <a:spcPts val="0"/>
                        </a:spcAft>
                        <a:buFont typeface="+mj-lt"/>
                        <a:buAutoNum type="arabicPeriod"/>
                      </a:pPr>
                      <a:r>
                        <a:rPr lang="en-GB" sz="1200">
                          <a:effectLst/>
                          <a:latin typeface="Times New Roman"/>
                          <a:ea typeface="Times New Roman"/>
                          <a:cs typeface="Arial"/>
                        </a:rPr>
                        <a:t>The production engineer communicate with the maintenance company a week before the maintenance process as scheduled in the timetable for regular maintenance</a:t>
                      </a:r>
                      <a:endParaRPr lang="en-US" sz="1200">
                        <a:effectLst/>
                        <a:latin typeface="Calibri"/>
                        <a:ea typeface="Times New Roman"/>
                        <a:cs typeface="Arial"/>
                      </a:endParaRPr>
                    </a:p>
                    <a:p>
                      <a:pPr marL="342900" marR="0" lvl="0" indent="-342900" algn="just">
                        <a:lnSpc>
                          <a:spcPct val="115000"/>
                        </a:lnSpc>
                        <a:spcBef>
                          <a:spcPts val="0"/>
                        </a:spcBef>
                        <a:spcAft>
                          <a:spcPts val="0"/>
                        </a:spcAft>
                        <a:buFont typeface="+mj-lt"/>
                        <a:buAutoNum type="arabicPeriod"/>
                      </a:pPr>
                      <a:r>
                        <a:rPr lang="en-GB" sz="1200">
                          <a:effectLst/>
                          <a:latin typeface="Times New Roman"/>
                          <a:ea typeface="Times New Roman"/>
                          <a:cs typeface="Arial"/>
                        </a:rPr>
                        <a:t>The maintenance company arrives and do the regular maintenance under the supervision of both the supervisor and the production engineer</a:t>
                      </a:r>
                      <a:endParaRPr lang="en-US" sz="1200">
                        <a:effectLst/>
                        <a:latin typeface="Calibri"/>
                        <a:ea typeface="Times New Roman"/>
                        <a:cs typeface="Arial"/>
                      </a:endParaRPr>
                    </a:p>
                    <a:p>
                      <a:pPr marL="342900" marR="0" lvl="0" indent="-342900" algn="just">
                        <a:lnSpc>
                          <a:spcPct val="115000"/>
                        </a:lnSpc>
                        <a:spcBef>
                          <a:spcPts val="0"/>
                        </a:spcBef>
                        <a:spcAft>
                          <a:spcPts val="0"/>
                        </a:spcAft>
                        <a:buFont typeface="+mj-lt"/>
                        <a:buAutoNum type="arabicPeriod"/>
                      </a:pPr>
                      <a:r>
                        <a:rPr lang="en-GB" sz="1200">
                          <a:effectLst/>
                          <a:latin typeface="Times New Roman"/>
                          <a:ea typeface="Times New Roman"/>
                          <a:cs typeface="Arial"/>
                        </a:rPr>
                        <a:t>If there’s any failure discovered, then the supervisor asks for spare parts from the inventory keeper using a form (M-F-01), and the company deals with the failure and repair it</a:t>
                      </a:r>
                      <a:endParaRPr lang="en-US" sz="1200">
                        <a:effectLst/>
                        <a:latin typeface="Calibri"/>
                        <a:ea typeface="Times New Roman"/>
                        <a:cs typeface="Arial"/>
                      </a:endParaRPr>
                    </a:p>
                    <a:p>
                      <a:pPr marL="342900" marR="0" lvl="0" indent="-342900" algn="just">
                        <a:lnSpc>
                          <a:spcPct val="115000"/>
                        </a:lnSpc>
                        <a:spcBef>
                          <a:spcPts val="0"/>
                        </a:spcBef>
                        <a:spcAft>
                          <a:spcPts val="0"/>
                        </a:spcAft>
                        <a:buFont typeface="+mj-lt"/>
                        <a:buAutoNum type="arabicPeriod"/>
                      </a:pPr>
                      <a:r>
                        <a:rPr lang="en-GB" sz="1200">
                          <a:effectLst/>
                          <a:latin typeface="Times New Roman"/>
                          <a:ea typeface="Times New Roman"/>
                          <a:cs typeface="Arial"/>
                        </a:rPr>
                        <a:t>After the maintenance process ends, the production engineer fills out a form (M-F-02-02) and sends it to the financial manager</a:t>
                      </a:r>
                      <a:endParaRPr lang="en-US" sz="1200">
                        <a:effectLst/>
                        <a:latin typeface="Calibri"/>
                        <a:ea typeface="Times New Roman"/>
                        <a:cs typeface="Arial"/>
                      </a:endParaRPr>
                    </a:p>
                    <a:p>
                      <a:pPr marL="342900" marR="0" lvl="0" indent="-342900" algn="just">
                        <a:lnSpc>
                          <a:spcPct val="115000"/>
                        </a:lnSpc>
                        <a:spcBef>
                          <a:spcPts val="0"/>
                        </a:spcBef>
                        <a:spcAft>
                          <a:spcPts val="0"/>
                        </a:spcAft>
                        <a:buFont typeface="+mj-lt"/>
                        <a:buAutoNum type="arabicPeriod"/>
                      </a:pPr>
                      <a:r>
                        <a:rPr lang="en-GB" sz="1200">
                          <a:effectLst/>
                          <a:latin typeface="Times New Roman"/>
                          <a:ea typeface="Times New Roman"/>
                          <a:cs typeface="Arial"/>
                        </a:rPr>
                        <a:t>Recording and documenting the maintenance details in the maintenance file</a:t>
                      </a:r>
                      <a:endParaRPr lang="en-US" sz="1200">
                        <a:effectLst/>
                        <a:latin typeface="Calibri"/>
                        <a:ea typeface="Times New Roman"/>
                        <a:cs typeface="Arial"/>
                      </a:endParaRPr>
                    </a:p>
                    <a:p>
                      <a:pPr marL="0" marR="0" algn="just">
                        <a:lnSpc>
                          <a:spcPct val="115000"/>
                        </a:lnSpc>
                        <a:spcBef>
                          <a:spcPts val="0"/>
                        </a:spcBef>
                        <a:spcAft>
                          <a:spcPts val="0"/>
                        </a:spcAft>
                      </a:pPr>
                      <a:r>
                        <a:rPr lang="en-US" sz="1200" b="1">
                          <a:effectLst/>
                          <a:latin typeface="Times New Roman"/>
                          <a:ea typeface="Calibri"/>
                          <a:cs typeface="Arial"/>
                        </a:rPr>
                        <a:t> </a:t>
                      </a:r>
                      <a:endParaRPr lang="en-US" sz="120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84191">
                <a:tc gridSpan="6">
                  <a:txBody>
                    <a:bodyPr/>
                    <a:lstStyle/>
                    <a:p>
                      <a:pPr marL="0" marR="0" algn="l">
                        <a:lnSpc>
                          <a:spcPct val="115000"/>
                        </a:lnSpc>
                        <a:spcBef>
                          <a:spcPts val="0"/>
                        </a:spcBef>
                        <a:spcAft>
                          <a:spcPts val="0"/>
                        </a:spcAft>
                      </a:pPr>
                      <a:r>
                        <a:rPr lang="en-US" sz="1200" b="1" dirty="0">
                          <a:effectLst/>
                          <a:latin typeface="Arial Bold"/>
                          <a:ea typeface="Calibri"/>
                          <a:cs typeface="Arial Bold"/>
                        </a:rPr>
                        <a:t>Related Documentation</a:t>
                      </a:r>
                      <a:r>
                        <a:rPr lang="en-US" sz="1200" b="1" dirty="0">
                          <a:effectLst/>
                          <a:latin typeface="Times New Roman"/>
                          <a:ea typeface="Calibri"/>
                          <a:cs typeface="Arial"/>
                        </a:rPr>
                        <a:t>:</a:t>
                      </a:r>
                      <a:endParaRPr lang="en-US" sz="1200" dirty="0">
                        <a:effectLst/>
                        <a:latin typeface="Calibri"/>
                        <a:ea typeface="Calibri"/>
                        <a:cs typeface="Arial"/>
                      </a:endParaRPr>
                    </a:p>
                    <a:p>
                      <a:pPr marL="0" marR="0" algn="l">
                        <a:lnSpc>
                          <a:spcPct val="115000"/>
                        </a:lnSpc>
                        <a:spcBef>
                          <a:spcPts val="0"/>
                        </a:spcBef>
                        <a:spcAft>
                          <a:spcPts val="0"/>
                        </a:spcAft>
                      </a:pPr>
                      <a:r>
                        <a:rPr lang="en-US" sz="1200" b="1" dirty="0">
                          <a:effectLst/>
                          <a:latin typeface="Times New Roman"/>
                          <a:ea typeface="Calibri"/>
                          <a:cs typeface="Arial"/>
                        </a:rPr>
                        <a:t>M-F-01</a:t>
                      </a:r>
                      <a:endParaRPr lang="en-US" sz="1200" dirty="0">
                        <a:effectLst/>
                        <a:latin typeface="Calibri"/>
                        <a:ea typeface="Calibri"/>
                        <a:cs typeface="Arial"/>
                      </a:endParaRPr>
                    </a:p>
                    <a:p>
                      <a:pPr marL="0" marR="0" algn="l">
                        <a:lnSpc>
                          <a:spcPct val="115000"/>
                        </a:lnSpc>
                        <a:spcBef>
                          <a:spcPts val="0"/>
                        </a:spcBef>
                        <a:spcAft>
                          <a:spcPts val="0"/>
                        </a:spcAft>
                      </a:pPr>
                      <a:r>
                        <a:rPr lang="en-US" sz="1200" b="1" dirty="0">
                          <a:effectLst/>
                          <a:latin typeface="Times New Roman"/>
                          <a:ea typeface="Calibri"/>
                          <a:cs typeface="Arial"/>
                        </a:rPr>
                        <a:t>M-F-02-02</a:t>
                      </a:r>
                      <a:endParaRPr lang="en-US" sz="1200" dirty="0">
                        <a:effectLst/>
                        <a:latin typeface="Calibri"/>
                        <a:ea typeface="Calibri"/>
                        <a:cs typeface="Arial"/>
                      </a:endParaRPr>
                    </a:p>
                  </a:txBody>
                  <a:tcPr marL="37115" marR="37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31837800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581348562"/>
              </p:ext>
            </p:extLst>
          </p:nvPr>
        </p:nvGraphicFramePr>
        <p:xfrm>
          <a:off x="2057400" y="228601"/>
          <a:ext cx="5486400" cy="6400800"/>
        </p:xfrm>
        <a:graphic>
          <a:graphicData uri="http://schemas.openxmlformats.org/drawingml/2006/table">
            <a:tbl>
              <a:tblPr/>
              <a:tblGrid>
                <a:gridCol w="2743200"/>
                <a:gridCol w="2743200"/>
              </a:tblGrid>
              <a:tr h="877705">
                <a:tc gridSpan="2">
                  <a:txBody>
                    <a:bodyPr/>
                    <a:lstStyle/>
                    <a:p>
                      <a:pPr marL="0" marR="0" algn="ctr">
                        <a:lnSpc>
                          <a:spcPct val="115000"/>
                        </a:lnSpc>
                        <a:spcBef>
                          <a:spcPts val="0"/>
                        </a:spcBef>
                        <a:spcAft>
                          <a:spcPts val="0"/>
                        </a:spcAft>
                      </a:pPr>
                      <a:r>
                        <a:rPr lang="en-US" sz="1200" b="1" dirty="0">
                          <a:effectLst/>
                          <a:latin typeface="Times New Roman"/>
                          <a:ea typeface="Calibri"/>
                          <a:cs typeface="Arial"/>
                        </a:rPr>
                        <a:t>Al-Reef for Metal Furniture </a:t>
                      </a:r>
                      <a:endParaRPr lang="en-US" sz="1200" dirty="0">
                        <a:effectLst/>
                        <a:latin typeface="Calibri"/>
                        <a:ea typeface="Calibri"/>
                        <a:cs typeface="Arial"/>
                      </a:endParaRPr>
                    </a:p>
                    <a:p>
                      <a:pPr marL="0" marR="0" algn="r">
                        <a:lnSpc>
                          <a:spcPct val="115000"/>
                        </a:lnSpc>
                        <a:spcBef>
                          <a:spcPts val="0"/>
                        </a:spcBef>
                        <a:spcAft>
                          <a:spcPts val="0"/>
                        </a:spcAft>
                      </a:pPr>
                      <a:r>
                        <a:rPr lang="en-US" sz="1200" dirty="0">
                          <a:effectLst/>
                          <a:latin typeface="Times New Roman"/>
                          <a:ea typeface="Calibri"/>
                          <a:cs typeface="Arial"/>
                        </a:rPr>
                        <a:t> </a:t>
                      </a:r>
                      <a:endParaRPr lang="en-US" sz="1200" dirty="0">
                        <a:effectLst/>
                        <a:latin typeface="Calibri"/>
                        <a:ea typeface="Calibri"/>
                        <a:cs typeface="Arial"/>
                      </a:endParaRPr>
                    </a:p>
                    <a:p>
                      <a:pPr marL="0" marR="0" algn="r">
                        <a:lnSpc>
                          <a:spcPct val="115000"/>
                        </a:lnSpc>
                        <a:spcBef>
                          <a:spcPts val="0"/>
                        </a:spcBef>
                        <a:spcAft>
                          <a:spcPts val="0"/>
                        </a:spcAft>
                      </a:pPr>
                      <a:r>
                        <a:rPr lang="en-US" sz="1200" dirty="0">
                          <a:effectLst/>
                          <a:latin typeface="Times New Roman"/>
                          <a:ea typeface="Calibri"/>
                          <a:cs typeface="Arial"/>
                        </a:rPr>
                        <a:t> Regular Maintenance Form</a:t>
                      </a:r>
                      <a:endParaRPr lang="en-US" sz="1200" dirty="0">
                        <a:effectLst/>
                        <a:latin typeface="Calibri"/>
                        <a:ea typeface="Calibri"/>
                        <a:cs typeface="Arial"/>
                      </a:endParaRPr>
                    </a:p>
                    <a:p>
                      <a:pPr marL="0" marR="0" algn="l">
                        <a:lnSpc>
                          <a:spcPct val="115000"/>
                        </a:lnSpc>
                        <a:spcBef>
                          <a:spcPts val="0"/>
                        </a:spcBef>
                        <a:spcAft>
                          <a:spcPts val="0"/>
                        </a:spcAft>
                      </a:pPr>
                      <a:r>
                        <a:rPr lang="en-US" sz="1200" dirty="0">
                          <a:effectLst/>
                          <a:latin typeface="Times New Roman"/>
                          <a:ea typeface="Calibri"/>
                          <a:cs typeface="Arial"/>
                        </a:rPr>
                        <a:t>Form Code: M-F-02-02</a:t>
                      </a:r>
                      <a:endParaRPr lang="en-US" sz="1200" dirty="0">
                        <a:effectLst/>
                        <a:latin typeface="Calibri"/>
                        <a:ea typeface="Calibri"/>
                        <a:cs typeface="Arial"/>
                      </a:endParaRPr>
                    </a:p>
                  </a:txBody>
                  <a:tcPr marL="44401" marR="44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31254">
                <a:tc>
                  <a:txBody>
                    <a:bodyPr/>
                    <a:lstStyle/>
                    <a:p>
                      <a:pPr marL="0" marR="0" algn="l">
                        <a:lnSpc>
                          <a:spcPct val="115000"/>
                        </a:lnSpc>
                        <a:spcBef>
                          <a:spcPts val="0"/>
                        </a:spcBef>
                        <a:spcAft>
                          <a:spcPts val="0"/>
                        </a:spcAft>
                      </a:pPr>
                      <a:r>
                        <a:rPr lang="en-US" sz="1200">
                          <a:effectLst/>
                          <a:latin typeface="Times New Roman"/>
                          <a:ea typeface="Calibri"/>
                          <a:cs typeface="Arial"/>
                        </a:rPr>
                        <a:t>Maintenance order No.:</a:t>
                      </a:r>
                      <a:endParaRPr lang="en-US" sz="1200">
                        <a:effectLst/>
                        <a:latin typeface="Calibri"/>
                        <a:ea typeface="Calibri"/>
                        <a:cs typeface="Arial"/>
                      </a:endParaRPr>
                    </a:p>
                  </a:txBody>
                  <a:tcPr marL="44401" marR="44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Times New Roman"/>
                          <a:ea typeface="Calibri"/>
                          <a:cs typeface="Arial"/>
                        </a:rPr>
                        <a:t>Production Area:</a:t>
                      </a:r>
                      <a:endParaRPr lang="en-US" sz="1200">
                        <a:effectLst/>
                        <a:latin typeface="Calibri"/>
                        <a:ea typeface="Calibri"/>
                        <a:cs typeface="Arial"/>
                      </a:endParaRPr>
                    </a:p>
                  </a:txBody>
                  <a:tcPr marL="44401" marR="44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1254">
                <a:tc>
                  <a:txBody>
                    <a:bodyPr/>
                    <a:lstStyle/>
                    <a:p>
                      <a:pPr marL="0" marR="0" algn="l">
                        <a:lnSpc>
                          <a:spcPct val="115000"/>
                        </a:lnSpc>
                        <a:spcBef>
                          <a:spcPts val="0"/>
                        </a:spcBef>
                        <a:spcAft>
                          <a:spcPts val="0"/>
                        </a:spcAft>
                      </a:pPr>
                      <a:r>
                        <a:rPr lang="en-US" sz="1200">
                          <a:effectLst/>
                          <a:latin typeface="Times New Roman"/>
                          <a:ea typeface="Calibri"/>
                          <a:cs typeface="Arial"/>
                        </a:rPr>
                        <a:t>Scheduled Date:</a:t>
                      </a:r>
                      <a:endParaRPr lang="en-US" sz="1200">
                        <a:effectLst/>
                        <a:latin typeface="Calibri"/>
                        <a:ea typeface="Calibri"/>
                        <a:cs typeface="Arial"/>
                      </a:endParaRPr>
                    </a:p>
                  </a:txBody>
                  <a:tcPr marL="44401" marR="44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Times New Roman"/>
                          <a:ea typeface="Calibri"/>
                          <a:cs typeface="Arial"/>
                        </a:rPr>
                        <a:t>Machine Name:</a:t>
                      </a:r>
                      <a:endParaRPr lang="en-US" sz="1200">
                        <a:effectLst/>
                        <a:latin typeface="Calibri"/>
                        <a:ea typeface="Calibri"/>
                        <a:cs typeface="Arial"/>
                      </a:endParaRPr>
                    </a:p>
                  </a:txBody>
                  <a:tcPr marL="44401" marR="44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1254">
                <a:tc>
                  <a:txBody>
                    <a:bodyPr/>
                    <a:lstStyle/>
                    <a:p>
                      <a:pPr marL="0" marR="0" algn="l">
                        <a:lnSpc>
                          <a:spcPct val="115000"/>
                        </a:lnSpc>
                        <a:spcBef>
                          <a:spcPts val="0"/>
                        </a:spcBef>
                        <a:spcAft>
                          <a:spcPts val="0"/>
                        </a:spcAft>
                      </a:pPr>
                      <a:r>
                        <a:rPr lang="en-US" sz="1200">
                          <a:effectLst/>
                          <a:latin typeface="Times New Roman"/>
                          <a:ea typeface="Calibri"/>
                          <a:cs typeface="Arial"/>
                        </a:rPr>
                        <a:t>Date:</a:t>
                      </a:r>
                      <a:endParaRPr lang="en-US" sz="1200">
                        <a:effectLst/>
                        <a:latin typeface="Calibri"/>
                        <a:ea typeface="Calibri"/>
                        <a:cs typeface="Arial"/>
                      </a:endParaRPr>
                    </a:p>
                  </a:txBody>
                  <a:tcPr marL="44401" marR="44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Times New Roman"/>
                          <a:ea typeface="Calibri"/>
                          <a:cs typeface="Arial"/>
                        </a:rPr>
                        <a:t>Machine Number:</a:t>
                      </a:r>
                      <a:endParaRPr lang="en-US" sz="1200">
                        <a:effectLst/>
                        <a:latin typeface="Calibri"/>
                        <a:ea typeface="Calibri"/>
                        <a:cs typeface="Arial"/>
                      </a:endParaRPr>
                    </a:p>
                  </a:txBody>
                  <a:tcPr marL="44401" marR="44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7167">
                <a:tc gridSpan="2">
                  <a:txBody>
                    <a:bodyPr/>
                    <a:lstStyle/>
                    <a:p>
                      <a:pPr marL="0" marR="0" algn="l">
                        <a:lnSpc>
                          <a:spcPct val="115000"/>
                        </a:lnSpc>
                        <a:spcBef>
                          <a:spcPts val="0"/>
                        </a:spcBef>
                        <a:spcAft>
                          <a:spcPts val="0"/>
                        </a:spcAft>
                      </a:pPr>
                      <a:r>
                        <a:rPr lang="en-US" sz="1200">
                          <a:effectLst/>
                          <a:latin typeface="Times New Roman"/>
                          <a:ea typeface="Calibri"/>
                          <a:cs typeface="Arial"/>
                        </a:rPr>
                        <a:t>Maintenance Methodology:      In-House: □          Outsource:  □</a:t>
                      </a:r>
                      <a:endParaRPr lang="en-US" sz="1200">
                        <a:effectLst/>
                        <a:latin typeface="Calibri"/>
                        <a:ea typeface="Calibri"/>
                        <a:cs typeface="Arial"/>
                      </a:endParaRPr>
                    </a:p>
                  </a:txBody>
                  <a:tcPr marL="44401" marR="44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725441">
                <a:tc gridSpan="2">
                  <a:txBody>
                    <a:bodyPr/>
                    <a:lstStyle/>
                    <a:p>
                      <a:pPr marL="0" marR="0" algn="l">
                        <a:lnSpc>
                          <a:spcPct val="115000"/>
                        </a:lnSpc>
                        <a:spcBef>
                          <a:spcPts val="0"/>
                        </a:spcBef>
                        <a:spcAft>
                          <a:spcPts val="0"/>
                        </a:spcAft>
                      </a:pPr>
                      <a:r>
                        <a:rPr lang="en-US" sz="1200">
                          <a:effectLst/>
                          <a:latin typeface="Times New Roman"/>
                          <a:ea typeface="Calibri"/>
                          <a:cs typeface="Arial"/>
                        </a:rPr>
                        <a:t>Part to be change:</a:t>
                      </a:r>
                      <a:endParaRPr lang="en-US" sz="1200">
                        <a:effectLst/>
                        <a:latin typeface="Calibri"/>
                        <a:ea typeface="Calibri"/>
                        <a:cs typeface="Arial"/>
                      </a:endParaRPr>
                    </a:p>
                  </a:txBody>
                  <a:tcPr marL="44401" marR="44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446670">
                <a:tc gridSpan="2">
                  <a:txBody>
                    <a:bodyPr/>
                    <a:lstStyle/>
                    <a:p>
                      <a:pPr marL="0" marR="0" algn="l">
                        <a:lnSpc>
                          <a:spcPct val="115000"/>
                        </a:lnSpc>
                        <a:spcBef>
                          <a:spcPts val="0"/>
                        </a:spcBef>
                        <a:spcAft>
                          <a:spcPts val="0"/>
                        </a:spcAft>
                      </a:pPr>
                      <a:r>
                        <a:rPr lang="en-US" sz="1200">
                          <a:effectLst/>
                          <a:latin typeface="Times New Roman"/>
                          <a:ea typeface="Calibri"/>
                          <a:cs typeface="Arial"/>
                        </a:rPr>
                        <a:t>Spare part needed:     Yes:  □                            No:  □</a:t>
                      </a:r>
                      <a:endParaRPr lang="en-US" sz="1200">
                        <a:effectLst/>
                        <a:latin typeface="Calibri"/>
                        <a:ea typeface="Calibri"/>
                        <a:cs typeface="Arial"/>
                      </a:endParaRPr>
                    </a:p>
                  </a:txBody>
                  <a:tcPr marL="44401" marR="44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779295">
                <a:tc gridSpan="2">
                  <a:txBody>
                    <a:bodyPr/>
                    <a:lstStyle/>
                    <a:p>
                      <a:pPr marL="0" marR="0" algn="l">
                        <a:lnSpc>
                          <a:spcPct val="115000"/>
                        </a:lnSpc>
                        <a:spcBef>
                          <a:spcPts val="0"/>
                        </a:spcBef>
                        <a:spcAft>
                          <a:spcPts val="0"/>
                        </a:spcAft>
                      </a:pPr>
                      <a:r>
                        <a:rPr lang="en-US" sz="1200">
                          <a:effectLst/>
                          <a:latin typeface="Times New Roman"/>
                          <a:ea typeface="Calibri"/>
                          <a:cs typeface="Arial"/>
                        </a:rPr>
                        <a:t>Spare Part Description:</a:t>
                      </a:r>
                      <a:endParaRPr lang="en-US" sz="1200">
                        <a:effectLst/>
                        <a:latin typeface="Calibri"/>
                        <a:ea typeface="Calibri"/>
                        <a:cs typeface="Arial"/>
                      </a:endParaRPr>
                    </a:p>
                  </a:txBody>
                  <a:tcPr marL="44401" marR="44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75604">
                <a:tc>
                  <a:txBody>
                    <a:bodyPr/>
                    <a:lstStyle/>
                    <a:p>
                      <a:pPr marL="0" marR="0" algn="l">
                        <a:lnSpc>
                          <a:spcPct val="115000"/>
                        </a:lnSpc>
                        <a:spcBef>
                          <a:spcPts val="0"/>
                        </a:spcBef>
                        <a:spcAft>
                          <a:spcPts val="0"/>
                        </a:spcAft>
                      </a:pPr>
                      <a:r>
                        <a:rPr lang="en-US" sz="1200">
                          <a:effectLst/>
                          <a:latin typeface="Times New Roman"/>
                          <a:ea typeface="Calibri"/>
                          <a:cs typeface="Arial"/>
                        </a:rPr>
                        <a:t>Expected time to repair:</a:t>
                      </a:r>
                      <a:endParaRPr lang="en-US" sz="1200">
                        <a:effectLst/>
                        <a:latin typeface="Calibri"/>
                        <a:ea typeface="Calibri"/>
                        <a:cs typeface="Arial"/>
                      </a:endParaRPr>
                    </a:p>
                  </a:txBody>
                  <a:tcPr marL="44401" marR="44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Times New Roman"/>
                          <a:ea typeface="Calibri"/>
                          <a:cs typeface="Arial"/>
                        </a:rPr>
                        <a:t>Actual time:</a:t>
                      </a:r>
                      <a:endParaRPr lang="en-US" sz="1200">
                        <a:effectLst/>
                        <a:latin typeface="Calibri"/>
                        <a:ea typeface="Calibri"/>
                        <a:cs typeface="Arial"/>
                      </a:endParaRPr>
                    </a:p>
                  </a:txBody>
                  <a:tcPr marL="44401" marR="44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483">
                <a:tc gridSpan="2">
                  <a:txBody>
                    <a:bodyPr/>
                    <a:lstStyle/>
                    <a:p>
                      <a:pPr marL="0" marR="0" algn="ctr">
                        <a:lnSpc>
                          <a:spcPct val="115000"/>
                        </a:lnSpc>
                        <a:spcBef>
                          <a:spcPts val="0"/>
                        </a:spcBef>
                        <a:spcAft>
                          <a:spcPts val="0"/>
                        </a:spcAft>
                      </a:pPr>
                      <a:r>
                        <a:rPr lang="en-US" sz="1200" b="1" u="sng">
                          <a:effectLst/>
                          <a:latin typeface="Times New Roman"/>
                          <a:ea typeface="Calibri"/>
                          <a:cs typeface="Arial"/>
                        </a:rPr>
                        <a:t>Outsource maintenance</a:t>
                      </a:r>
                      <a:endParaRPr lang="en-US" sz="1200">
                        <a:effectLst/>
                        <a:latin typeface="Calibri"/>
                        <a:ea typeface="Calibri"/>
                        <a:cs typeface="Arial"/>
                      </a:endParaRPr>
                    </a:p>
                  </a:txBody>
                  <a:tcPr marL="44401" marR="44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r>
              <a:tr h="432150">
                <a:tc>
                  <a:txBody>
                    <a:bodyPr/>
                    <a:lstStyle/>
                    <a:p>
                      <a:pPr marL="0" marR="0" algn="l">
                        <a:lnSpc>
                          <a:spcPct val="115000"/>
                        </a:lnSpc>
                        <a:spcBef>
                          <a:spcPts val="0"/>
                        </a:spcBef>
                        <a:spcAft>
                          <a:spcPts val="0"/>
                        </a:spcAft>
                      </a:pPr>
                      <a:r>
                        <a:rPr lang="en-US" sz="1200">
                          <a:effectLst/>
                          <a:latin typeface="Times New Roman"/>
                          <a:ea typeface="Calibri"/>
                          <a:cs typeface="Arial"/>
                        </a:rPr>
                        <a:t>Company name:</a:t>
                      </a:r>
                      <a:endParaRPr lang="en-US" sz="1200">
                        <a:effectLst/>
                        <a:latin typeface="Calibri"/>
                        <a:ea typeface="Calibri"/>
                        <a:cs typeface="Arial"/>
                      </a:endParaRPr>
                    </a:p>
                  </a:txBody>
                  <a:tcPr marL="44401" marR="4440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l">
                        <a:lnSpc>
                          <a:spcPct val="115000"/>
                        </a:lnSpc>
                        <a:spcBef>
                          <a:spcPts val="0"/>
                        </a:spcBef>
                        <a:spcAft>
                          <a:spcPts val="0"/>
                        </a:spcAft>
                      </a:pPr>
                      <a:r>
                        <a:rPr lang="en-US" sz="1200">
                          <a:effectLst/>
                          <a:latin typeface="Times New Roman"/>
                          <a:ea typeface="Calibri"/>
                          <a:cs typeface="Arial"/>
                        </a:rPr>
                        <a:t>Agreed Date for maintenance:</a:t>
                      </a:r>
                      <a:endParaRPr lang="en-US" sz="1200">
                        <a:effectLst/>
                        <a:latin typeface="Calibri"/>
                        <a:ea typeface="Calibri"/>
                        <a:cs typeface="Arial"/>
                      </a:endParaRPr>
                    </a:p>
                    <a:p>
                      <a:pPr marL="0" marR="0" algn="l">
                        <a:lnSpc>
                          <a:spcPct val="115000"/>
                        </a:lnSpc>
                        <a:spcBef>
                          <a:spcPts val="0"/>
                        </a:spcBef>
                        <a:spcAft>
                          <a:spcPts val="0"/>
                        </a:spcAft>
                      </a:pPr>
                      <a:r>
                        <a:rPr lang="en-US" sz="1200" u="none" strike="noStrike">
                          <a:effectLst/>
                          <a:latin typeface="Times New Roman"/>
                          <a:ea typeface="Calibri"/>
                          <a:cs typeface="Arial"/>
                        </a:rPr>
                        <a:t> </a:t>
                      </a:r>
                      <a:endParaRPr lang="en-US" sz="1200">
                        <a:effectLst/>
                        <a:latin typeface="Calibri"/>
                        <a:ea typeface="Calibri"/>
                        <a:cs typeface="Arial"/>
                      </a:endParaRPr>
                    </a:p>
                  </a:txBody>
                  <a:tcPr marL="44401" marR="44401" marT="0" marB="0">
                    <a:lnL>
                      <a:noFill/>
                    </a:lnL>
                    <a:lnR w="12700" cap="flat" cmpd="sng" algn="ctr">
                      <a:solidFill>
                        <a:srgbClr val="000000"/>
                      </a:solidFill>
                      <a:prstDash val="solid"/>
                      <a:round/>
                      <a:headEnd type="none" w="med" len="med"/>
                      <a:tailEnd type="none" w="med" len="med"/>
                    </a:lnR>
                    <a:lnT>
                      <a:noFill/>
                    </a:lnT>
                    <a:lnB>
                      <a:noFill/>
                    </a:lnB>
                  </a:tcPr>
                </a:tc>
              </a:tr>
              <a:tr h="432150">
                <a:tc>
                  <a:txBody>
                    <a:bodyPr/>
                    <a:lstStyle/>
                    <a:p>
                      <a:pPr marL="0" marR="0" algn="l">
                        <a:lnSpc>
                          <a:spcPct val="115000"/>
                        </a:lnSpc>
                        <a:spcBef>
                          <a:spcPts val="0"/>
                        </a:spcBef>
                        <a:spcAft>
                          <a:spcPts val="0"/>
                        </a:spcAft>
                      </a:pPr>
                      <a:r>
                        <a:rPr lang="en-US" sz="1200">
                          <a:effectLst/>
                          <a:latin typeface="Times New Roman"/>
                          <a:ea typeface="Calibri"/>
                          <a:cs typeface="Arial"/>
                        </a:rPr>
                        <a:t>Signature of the company’s representative:</a:t>
                      </a:r>
                      <a:endParaRPr lang="en-US" sz="1200">
                        <a:effectLst/>
                        <a:latin typeface="Calibri"/>
                        <a:ea typeface="Calibri"/>
                        <a:cs typeface="Arial"/>
                      </a:endParaRPr>
                    </a:p>
                    <a:p>
                      <a:pPr marL="0" marR="0" algn="l">
                        <a:lnSpc>
                          <a:spcPct val="115000"/>
                        </a:lnSpc>
                        <a:spcBef>
                          <a:spcPts val="0"/>
                        </a:spcBef>
                        <a:spcAft>
                          <a:spcPts val="0"/>
                        </a:spcAft>
                      </a:pPr>
                      <a:r>
                        <a:rPr lang="en-US" sz="1200">
                          <a:effectLst/>
                          <a:latin typeface="Times New Roman"/>
                          <a:ea typeface="Calibri"/>
                          <a:cs typeface="Arial"/>
                        </a:rPr>
                        <a:t> </a:t>
                      </a:r>
                      <a:endParaRPr lang="en-US" sz="1200">
                        <a:effectLst/>
                        <a:latin typeface="Calibri"/>
                        <a:ea typeface="Calibri"/>
                        <a:cs typeface="Arial"/>
                      </a:endParaRPr>
                    </a:p>
                  </a:txBody>
                  <a:tcPr marL="44401" marR="4440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Times New Roman"/>
                          <a:ea typeface="Calibri"/>
                          <a:cs typeface="Arial"/>
                        </a:rPr>
                        <a:t>Cost of maintenance:</a:t>
                      </a:r>
                      <a:endParaRPr lang="en-US" sz="1200">
                        <a:effectLst/>
                        <a:latin typeface="Calibri"/>
                        <a:ea typeface="Calibri"/>
                        <a:cs typeface="Arial"/>
                      </a:endParaRPr>
                    </a:p>
                  </a:txBody>
                  <a:tcPr marL="44401" marR="44401"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432150">
                <a:tc>
                  <a:txBody>
                    <a:bodyPr/>
                    <a:lstStyle/>
                    <a:p>
                      <a:pPr marL="0" marR="0" algn="l">
                        <a:lnSpc>
                          <a:spcPct val="115000"/>
                        </a:lnSpc>
                        <a:spcBef>
                          <a:spcPts val="0"/>
                        </a:spcBef>
                        <a:spcAft>
                          <a:spcPts val="0"/>
                        </a:spcAft>
                      </a:pPr>
                      <a:r>
                        <a:rPr lang="en-US" sz="1200">
                          <a:effectLst/>
                          <a:latin typeface="Times New Roman"/>
                          <a:ea typeface="Calibri"/>
                          <a:cs typeface="Arial"/>
                        </a:rPr>
                        <a:t>Send from:</a:t>
                      </a:r>
                      <a:endParaRPr lang="en-US" sz="1200">
                        <a:effectLst/>
                        <a:latin typeface="Calibri"/>
                        <a:ea typeface="Calibri"/>
                        <a:cs typeface="Arial"/>
                      </a:endParaRPr>
                    </a:p>
                    <a:p>
                      <a:pPr marL="0" marR="0" algn="l">
                        <a:lnSpc>
                          <a:spcPct val="115000"/>
                        </a:lnSpc>
                        <a:spcBef>
                          <a:spcPts val="0"/>
                        </a:spcBef>
                        <a:spcAft>
                          <a:spcPts val="0"/>
                        </a:spcAft>
                      </a:pPr>
                      <a:r>
                        <a:rPr lang="en-US" sz="1200">
                          <a:effectLst/>
                          <a:latin typeface="Times New Roman"/>
                          <a:ea typeface="Calibri"/>
                          <a:cs typeface="Arial"/>
                        </a:rPr>
                        <a:t> </a:t>
                      </a:r>
                      <a:endParaRPr lang="en-US" sz="1200">
                        <a:effectLst/>
                        <a:latin typeface="Calibri"/>
                        <a:ea typeface="Calibri"/>
                        <a:cs typeface="Arial"/>
                      </a:endParaRPr>
                    </a:p>
                  </a:txBody>
                  <a:tcPr marL="44401" marR="44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Times New Roman"/>
                          <a:ea typeface="Calibri"/>
                          <a:cs typeface="Arial"/>
                        </a:rPr>
                        <a:t>Send to:</a:t>
                      </a:r>
                      <a:endParaRPr lang="en-US" sz="1200">
                        <a:effectLst/>
                        <a:latin typeface="Calibri"/>
                        <a:ea typeface="Calibri"/>
                        <a:cs typeface="Arial"/>
                      </a:endParaRPr>
                    </a:p>
                  </a:txBody>
                  <a:tcPr marL="44401" marR="44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8223">
                <a:tc>
                  <a:txBody>
                    <a:bodyPr/>
                    <a:lstStyle/>
                    <a:p>
                      <a:pPr marL="0" marR="0" algn="l">
                        <a:lnSpc>
                          <a:spcPct val="115000"/>
                        </a:lnSpc>
                        <a:spcBef>
                          <a:spcPts val="0"/>
                        </a:spcBef>
                        <a:spcAft>
                          <a:spcPts val="0"/>
                        </a:spcAft>
                      </a:pPr>
                      <a:r>
                        <a:rPr lang="en-US" sz="1200">
                          <a:effectLst/>
                          <a:latin typeface="Times New Roman"/>
                          <a:ea typeface="Calibri"/>
                          <a:cs typeface="Arial"/>
                        </a:rPr>
                        <a:t>Supervisor Signature:</a:t>
                      </a:r>
                      <a:endParaRPr lang="en-US" sz="1200">
                        <a:effectLst/>
                        <a:latin typeface="Calibri"/>
                        <a:ea typeface="Calibri"/>
                        <a:cs typeface="Arial"/>
                      </a:endParaRPr>
                    </a:p>
                    <a:p>
                      <a:pPr marL="0" marR="0" algn="l">
                        <a:lnSpc>
                          <a:spcPct val="115000"/>
                        </a:lnSpc>
                        <a:spcBef>
                          <a:spcPts val="0"/>
                        </a:spcBef>
                        <a:spcAft>
                          <a:spcPts val="0"/>
                        </a:spcAft>
                      </a:pPr>
                      <a:r>
                        <a:rPr lang="en-US" sz="1200">
                          <a:effectLst/>
                          <a:latin typeface="Times New Roman"/>
                          <a:ea typeface="Calibri"/>
                          <a:cs typeface="Arial"/>
                        </a:rPr>
                        <a:t> </a:t>
                      </a:r>
                      <a:endParaRPr lang="en-US" sz="1200">
                        <a:effectLst/>
                        <a:latin typeface="Calibri"/>
                        <a:ea typeface="Calibri"/>
                        <a:cs typeface="Arial"/>
                      </a:endParaRPr>
                    </a:p>
                    <a:p>
                      <a:pPr marL="0" marR="0" algn="l">
                        <a:lnSpc>
                          <a:spcPct val="115000"/>
                        </a:lnSpc>
                        <a:spcBef>
                          <a:spcPts val="0"/>
                        </a:spcBef>
                        <a:spcAft>
                          <a:spcPts val="0"/>
                        </a:spcAft>
                      </a:pPr>
                      <a:r>
                        <a:rPr lang="en-US" sz="1200">
                          <a:effectLst/>
                          <a:latin typeface="Times New Roman"/>
                          <a:ea typeface="Calibri"/>
                          <a:cs typeface="Arial"/>
                        </a:rPr>
                        <a:t> </a:t>
                      </a:r>
                      <a:endParaRPr lang="en-US" sz="1200">
                        <a:effectLst/>
                        <a:latin typeface="Calibri"/>
                        <a:ea typeface="Calibri"/>
                        <a:cs typeface="Arial"/>
                      </a:endParaRPr>
                    </a:p>
                  </a:txBody>
                  <a:tcPr marL="44401" marR="44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effectLst/>
                          <a:latin typeface="Times New Roman"/>
                          <a:ea typeface="Calibri"/>
                          <a:cs typeface="Arial"/>
                        </a:rPr>
                        <a:t>Production Engineer Signature:</a:t>
                      </a:r>
                      <a:endParaRPr lang="en-US" sz="1200" dirty="0">
                        <a:effectLst/>
                        <a:latin typeface="Calibri"/>
                        <a:ea typeface="Calibri"/>
                        <a:cs typeface="Arial"/>
                      </a:endParaRPr>
                    </a:p>
                  </a:txBody>
                  <a:tcPr marL="44401" marR="44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0171586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a:solidFill>
                  <a:schemeClr val="tx2"/>
                </a:solidFill>
                <a:latin typeface="Times New Roman" pitchFamily="18" charset="0"/>
                <a:cs typeface="Times New Roman" pitchFamily="18" charset="0"/>
              </a:rPr>
              <a:t>Conclusion and </a:t>
            </a:r>
            <a:r>
              <a:rPr lang="en-US" dirty="0" smtClean="0">
                <a:solidFill>
                  <a:schemeClr val="tx2"/>
                </a:solidFill>
                <a:latin typeface="Times New Roman" pitchFamily="18" charset="0"/>
                <a:cs typeface="Times New Roman" pitchFamily="18" charset="0"/>
              </a:rPr>
              <a:t>Recommendation</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7795040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Conclusion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lvl="0">
              <a:lnSpc>
                <a:spcPct val="150000"/>
              </a:lnSpc>
            </a:pPr>
            <a:r>
              <a:rPr lang="en-GB" sz="2400" dirty="0">
                <a:solidFill>
                  <a:schemeClr val="tx1"/>
                </a:solidFill>
                <a:latin typeface="+mn-lt"/>
                <a:ea typeface="+mn-ea"/>
                <a:cs typeface="+mn-cs"/>
              </a:rPr>
              <a:t>Build an integrated administrative </a:t>
            </a:r>
            <a:r>
              <a:rPr lang="en-GB" sz="2400" dirty="0" smtClean="0">
                <a:solidFill>
                  <a:schemeClr val="tx1"/>
                </a:solidFill>
                <a:latin typeface="+mn-lt"/>
                <a:ea typeface="+mn-ea"/>
                <a:cs typeface="+mn-cs"/>
              </a:rPr>
              <a:t>system.</a:t>
            </a:r>
            <a:endParaRPr lang="en-US" sz="2400" dirty="0">
              <a:solidFill>
                <a:schemeClr val="tx1"/>
              </a:solidFill>
              <a:latin typeface="+mn-lt"/>
              <a:ea typeface="+mn-ea"/>
              <a:cs typeface="+mn-cs"/>
            </a:endParaRPr>
          </a:p>
          <a:p>
            <a:pPr lvl="0">
              <a:lnSpc>
                <a:spcPct val="150000"/>
              </a:lnSpc>
            </a:pPr>
            <a:r>
              <a:rPr lang="en-GB" sz="2400" dirty="0">
                <a:solidFill>
                  <a:schemeClr val="tx1"/>
                </a:solidFill>
                <a:latin typeface="+mn-lt"/>
                <a:ea typeface="+mn-ea"/>
                <a:cs typeface="+mn-cs"/>
              </a:rPr>
              <a:t>Design an effective and efficient </a:t>
            </a:r>
            <a:r>
              <a:rPr lang="en-GB" sz="2400" dirty="0" smtClean="0">
                <a:solidFill>
                  <a:schemeClr val="tx1"/>
                </a:solidFill>
                <a:latin typeface="+mn-lt"/>
                <a:ea typeface="+mn-ea"/>
                <a:cs typeface="+mn-cs"/>
              </a:rPr>
              <a:t>three production </a:t>
            </a:r>
            <a:r>
              <a:rPr lang="en-GB" sz="2400" dirty="0">
                <a:solidFill>
                  <a:schemeClr val="tx1"/>
                </a:solidFill>
                <a:latin typeface="+mn-lt"/>
                <a:ea typeface="+mn-ea"/>
                <a:cs typeface="+mn-cs"/>
              </a:rPr>
              <a:t>lines which increase productivity and </a:t>
            </a:r>
            <a:r>
              <a:rPr lang="en-GB" sz="2400" dirty="0" smtClean="0">
                <a:solidFill>
                  <a:schemeClr val="tx1"/>
                </a:solidFill>
                <a:latin typeface="+mn-lt"/>
                <a:ea typeface="+mn-ea"/>
                <a:cs typeface="+mn-cs"/>
              </a:rPr>
              <a:t>utilization.</a:t>
            </a:r>
            <a:endParaRPr lang="en-US" sz="2400" dirty="0">
              <a:solidFill>
                <a:schemeClr val="tx1"/>
              </a:solidFill>
              <a:latin typeface="+mn-lt"/>
              <a:ea typeface="+mn-ea"/>
              <a:cs typeface="+mn-cs"/>
            </a:endParaRPr>
          </a:p>
          <a:p>
            <a:pPr lvl="0">
              <a:lnSpc>
                <a:spcPct val="150000"/>
              </a:lnSpc>
            </a:pPr>
            <a:r>
              <a:rPr lang="en-GB" sz="2400" dirty="0">
                <a:solidFill>
                  <a:schemeClr val="tx1"/>
                </a:solidFill>
                <a:latin typeface="+mn-lt"/>
                <a:ea typeface="+mn-ea"/>
                <a:cs typeface="+mn-cs"/>
              </a:rPr>
              <a:t>Conduct an efficient material handling systems that ensure that the transferred item reaches the specified location with the correct quantity at specified time while maintaining its quality</a:t>
            </a:r>
            <a:endParaRPr lang="en-US" sz="2400" dirty="0">
              <a:solidFill>
                <a:schemeClr val="tx1"/>
              </a:solidFill>
              <a:latin typeface="+mn-lt"/>
              <a:ea typeface="+mn-ea"/>
              <a:cs typeface="+mn-cs"/>
            </a:endParaRPr>
          </a:p>
          <a:p>
            <a:endParaRPr lang="en-US" sz="2400" dirty="0"/>
          </a:p>
        </p:txBody>
      </p:sp>
    </p:spTree>
    <p:extLst>
      <p:ext uri="{BB962C8B-B14F-4D97-AF65-F5344CB8AC3E}">
        <p14:creationId xmlns:p14="http://schemas.microsoft.com/office/powerpoint/2010/main" val="12619876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900113"/>
          </a:xfrm>
        </p:spPr>
        <p:txBody>
          <a:bodyPr/>
          <a:lstStyle/>
          <a:p>
            <a:r>
              <a:rPr lang="en-US" dirty="0" smtClean="0">
                <a:latin typeface="Times New Roman" pitchFamily="18" charset="0"/>
                <a:cs typeface="Times New Roman" pitchFamily="18" charset="0"/>
              </a:rPr>
              <a:t>Methodology</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nSpc>
                <a:spcPct val="150000"/>
              </a:lnSpc>
            </a:pPr>
            <a:r>
              <a:rPr lang="en-US" sz="2400" dirty="0" smtClean="0">
                <a:latin typeface="Times New Roman" pitchFamily="18" charset="0"/>
                <a:cs typeface="Times New Roman" pitchFamily="18" charset="0"/>
              </a:rPr>
              <a:t>Designing data collection sheet</a:t>
            </a:r>
          </a:p>
          <a:p>
            <a:pPr>
              <a:lnSpc>
                <a:spcPct val="150000"/>
              </a:lnSpc>
            </a:pPr>
            <a:r>
              <a:rPr lang="en-US" sz="2400" dirty="0" smtClean="0">
                <a:latin typeface="Times New Roman" pitchFamily="18" charset="0"/>
                <a:cs typeface="Times New Roman" pitchFamily="18" charset="0"/>
              </a:rPr>
              <a:t>Collecting on ground data</a:t>
            </a:r>
          </a:p>
          <a:p>
            <a:pPr>
              <a:lnSpc>
                <a:spcPct val="150000"/>
              </a:lnSpc>
            </a:pPr>
            <a:r>
              <a:rPr lang="en-US" sz="2400" dirty="0" smtClean="0">
                <a:latin typeface="Times New Roman" pitchFamily="18" charset="0"/>
                <a:cs typeface="Times New Roman" pitchFamily="18" charset="0"/>
              </a:rPr>
              <a:t>Visual inspection</a:t>
            </a:r>
          </a:p>
          <a:p>
            <a:pPr>
              <a:lnSpc>
                <a:spcPct val="150000"/>
              </a:lnSpc>
            </a:pPr>
            <a:r>
              <a:rPr lang="en-US" sz="2400" dirty="0" smtClean="0">
                <a:latin typeface="Times New Roman" pitchFamily="18" charset="0"/>
                <a:cs typeface="Times New Roman" pitchFamily="18" charset="0"/>
              </a:rPr>
              <a:t>Studying and analyzing data and information</a:t>
            </a:r>
          </a:p>
          <a:p>
            <a:pPr>
              <a:lnSpc>
                <a:spcPct val="150000"/>
              </a:lnSpc>
            </a:pPr>
            <a:r>
              <a:rPr lang="en-US" sz="2400" dirty="0" smtClean="0">
                <a:latin typeface="Times New Roman" pitchFamily="18" charset="0"/>
                <a:cs typeface="Times New Roman" pitchFamily="18" charset="0"/>
              </a:rPr>
              <a:t>Propose proper solutions for development</a:t>
            </a:r>
            <a:endParaRPr lang="en-US" sz="2400" dirty="0" smtClean="0">
              <a:latin typeface="Times New Roman" pitchFamily="18" charset="0"/>
              <a:cs typeface="Times New Roman" pitchFamily="18" charset="0"/>
            </a:endParaRPr>
          </a:p>
          <a:p>
            <a:pPr>
              <a:lnSpc>
                <a:spcPct val="150000"/>
              </a:lnSpc>
            </a:pPr>
            <a:r>
              <a:rPr lang="en-US" sz="2400" dirty="0" smtClean="0">
                <a:latin typeface="Times New Roman" pitchFamily="18" charset="0"/>
                <a:cs typeface="Times New Roman" pitchFamily="18" charset="0"/>
              </a:rPr>
              <a:t>Check the validity of these </a:t>
            </a:r>
            <a:r>
              <a:rPr lang="en-US" sz="2400" dirty="0" smtClean="0">
                <a:latin typeface="Times New Roman" pitchFamily="18" charset="0"/>
                <a:cs typeface="Times New Roman" pitchFamily="18" charset="0"/>
              </a:rPr>
              <a:t>solutions</a:t>
            </a:r>
            <a:endParaRPr lang="en-US" sz="2400" dirty="0" smtClean="0">
              <a:latin typeface="Times New Roman" pitchFamily="18" charset="0"/>
              <a:cs typeface="Times New Roman" pitchFamily="18" charset="0"/>
            </a:endParaRPr>
          </a:p>
          <a:p>
            <a:pPr>
              <a:lnSpc>
                <a:spcPct val="150000"/>
              </a:lnSpc>
            </a:pPr>
            <a:r>
              <a:rPr lang="en-US" sz="2400" dirty="0" smtClean="0">
                <a:latin typeface="Times New Roman" pitchFamily="18" charset="0"/>
                <a:cs typeface="Times New Roman" pitchFamily="18" charset="0"/>
              </a:rPr>
              <a:t>Propose recommendation for Al-Reef owners</a:t>
            </a:r>
          </a:p>
          <a:p>
            <a:pPr marL="0" indent="0">
              <a:buNone/>
            </a:pPr>
            <a:endParaRPr lang="en-US" dirty="0"/>
          </a:p>
        </p:txBody>
      </p:sp>
    </p:spTree>
    <p:extLst>
      <p:ext uri="{BB962C8B-B14F-4D97-AF65-F5344CB8AC3E}">
        <p14:creationId xmlns:p14="http://schemas.microsoft.com/office/powerpoint/2010/main" val="199077822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Conclusion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lvl="0">
              <a:lnSpc>
                <a:spcPct val="150000"/>
              </a:lnSpc>
            </a:pPr>
            <a:r>
              <a:rPr lang="en-GB" sz="2400" dirty="0">
                <a:solidFill>
                  <a:schemeClr val="tx1"/>
                </a:solidFill>
                <a:latin typeface="+mn-lt"/>
                <a:ea typeface="+mn-ea"/>
                <a:cs typeface="+mn-cs"/>
              </a:rPr>
              <a:t>Construct a storage system that </a:t>
            </a:r>
            <a:r>
              <a:rPr lang="en-GB" sz="2400" dirty="0" smtClean="0">
                <a:solidFill>
                  <a:schemeClr val="tx1"/>
                </a:solidFill>
                <a:latin typeface="+mn-lt"/>
                <a:ea typeface="+mn-ea"/>
                <a:cs typeface="+mn-cs"/>
              </a:rPr>
              <a:t>facilitate, </a:t>
            </a:r>
            <a:r>
              <a:rPr lang="en-GB" sz="2400" dirty="0">
                <a:solidFill>
                  <a:schemeClr val="tx1"/>
                </a:solidFill>
                <a:latin typeface="+mn-lt"/>
                <a:ea typeface="+mn-ea"/>
                <a:cs typeface="+mn-cs"/>
              </a:rPr>
              <a:t>controlling and monitoring the raw materials and has the ability to absorb the expected demand.</a:t>
            </a:r>
            <a:endParaRPr lang="en-US" sz="2400" dirty="0">
              <a:solidFill>
                <a:schemeClr val="tx1"/>
              </a:solidFill>
              <a:latin typeface="+mn-lt"/>
              <a:ea typeface="+mn-ea"/>
              <a:cs typeface="+mn-cs"/>
            </a:endParaRPr>
          </a:p>
          <a:p>
            <a:pPr lvl="0">
              <a:lnSpc>
                <a:spcPct val="150000"/>
              </a:lnSpc>
            </a:pPr>
            <a:r>
              <a:rPr lang="en-GB" sz="2400" dirty="0">
                <a:solidFill>
                  <a:schemeClr val="tx1"/>
                </a:solidFill>
                <a:latin typeface="+mn-lt"/>
                <a:ea typeface="+mn-ea"/>
                <a:cs typeface="+mn-cs"/>
              </a:rPr>
              <a:t>Layout is designed to facilitate the process of production, in addition to the optimum utilization of available space to ensure safety </a:t>
            </a:r>
            <a:r>
              <a:rPr lang="en-GB" sz="2400" dirty="0" smtClean="0">
                <a:solidFill>
                  <a:schemeClr val="tx1"/>
                </a:solidFill>
                <a:latin typeface="+mn-lt"/>
                <a:ea typeface="+mn-ea"/>
                <a:cs typeface="+mn-cs"/>
              </a:rPr>
              <a:t>standards.</a:t>
            </a:r>
            <a:endParaRPr lang="en-US" sz="2400" dirty="0">
              <a:solidFill>
                <a:schemeClr val="tx1"/>
              </a:solidFill>
              <a:latin typeface="+mn-lt"/>
              <a:ea typeface="+mn-ea"/>
              <a:cs typeface="+mn-cs"/>
            </a:endParaRPr>
          </a:p>
          <a:p>
            <a:endParaRPr lang="en-US" sz="2400" dirty="0"/>
          </a:p>
        </p:txBody>
      </p:sp>
    </p:spTree>
    <p:extLst>
      <p:ext uri="{BB962C8B-B14F-4D97-AF65-F5344CB8AC3E}">
        <p14:creationId xmlns:p14="http://schemas.microsoft.com/office/powerpoint/2010/main" val="193649386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Recommendation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lvl="0">
              <a:lnSpc>
                <a:spcPct val="150000"/>
              </a:lnSpc>
            </a:pPr>
            <a:r>
              <a:rPr lang="en-GB" sz="2400" dirty="0">
                <a:solidFill>
                  <a:schemeClr val="tx1"/>
                </a:solidFill>
                <a:latin typeface="+mn-lt"/>
                <a:ea typeface="+mn-ea"/>
                <a:cs typeface="+mn-cs"/>
              </a:rPr>
              <a:t>Accomplishment the remaining SOPs related to purchasing and other procedures</a:t>
            </a:r>
            <a:endParaRPr lang="en-US" sz="2400" dirty="0">
              <a:solidFill>
                <a:schemeClr val="tx1"/>
              </a:solidFill>
              <a:latin typeface="+mn-lt"/>
              <a:ea typeface="+mn-ea"/>
              <a:cs typeface="+mn-cs"/>
            </a:endParaRPr>
          </a:p>
          <a:p>
            <a:pPr lvl="0">
              <a:lnSpc>
                <a:spcPct val="150000"/>
              </a:lnSpc>
            </a:pPr>
            <a:r>
              <a:rPr lang="en-GB" sz="2400" dirty="0">
                <a:solidFill>
                  <a:schemeClr val="tx1"/>
                </a:solidFill>
                <a:latin typeface="+mn-lt"/>
                <a:ea typeface="+mn-ea"/>
                <a:cs typeface="+mn-cs"/>
              </a:rPr>
              <a:t>Perform maintenance training and make the maintenance in-house as possible</a:t>
            </a:r>
            <a:endParaRPr lang="en-US" sz="2400" dirty="0">
              <a:solidFill>
                <a:schemeClr val="tx1"/>
              </a:solidFill>
              <a:latin typeface="+mn-lt"/>
              <a:ea typeface="+mn-ea"/>
              <a:cs typeface="+mn-cs"/>
            </a:endParaRPr>
          </a:p>
          <a:p>
            <a:pPr lvl="0">
              <a:lnSpc>
                <a:spcPct val="150000"/>
              </a:lnSpc>
            </a:pPr>
            <a:r>
              <a:rPr lang="en-GB" sz="2400" dirty="0">
                <a:solidFill>
                  <a:schemeClr val="tx1"/>
                </a:solidFill>
                <a:latin typeface="+mn-lt"/>
                <a:ea typeface="+mn-ea"/>
                <a:cs typeface="+mn-cs"/>
              </a:rPr>
              <a:t>In order to increase the productivity of the Sofa line after five years, it is recommended to increase the line efficiency to reach 92%</a:t>
            </a:r>
            <a:endParaRPr lang="en-US" sz="2400" dirty="0">
              <a:solidFill>
                <a:schemeClr val="tx1"/>
              </a:solidFill>
              <a:latin typeface="+mn-lt"/>
              <a:ea typeface="+mn-ea"/>
              <a:cs typeface="+mn-cs"/>
            </a:endParaRPr>
          </a:p>
          <a:p>
            <a:endParaRPr lang="en-US" sz="2400" dirty="0"/>
          </a:p>
        </p:txBody>
      </p:sp>
    </p:spTree>
    <p:extLst>
      <p:ext uri="{BB962C8B-B14F-4D97-AF65-F5344CB8AC3E}">
        <p14:creationId xmlns:p14="http://schemas.microsoft.com/office/powerpoint/2010/main" val="413564950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Recommendation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lvl="0">
              <a:lnSpc>
                <a:spcPct val="150000"/>
              </a:lnSpc>
            </a:pPr>
            <a:r>
              <a:rPr lang="en-GB" sz="2400" dirty="0">
                <a:solidFill>
                  <a:schemeClr val="tx1"/>
                </a:solidFill>
                <a:latin typeface="+mn-lt"/>
                <a:ea typeface="+mn-ea"/>
                <a:cs typeface="+mn-cs"/>
              </a:rPr>
              <a:t>As a result of the decrease in the value of line utilization for both line A and B, it is recommended to reduce the number of workers by making schedule for the number of workers according to orders on each line</a:t>
            </a:r>
            <a:endParaRPr lang="en-US" sz="2400" dirty="0">
              <a:solidFill>
                <a:schemeClr val="tx1"/>
              </a:solidFill>
              <a:latin typeface="+mn-lt"/>
              <a:ea typeface="+mn-ea"/>
              <a:cs typeface="+mn-cs"/>
            </a:endParaRPr>
          </a:p>
          <a:p>
            <a:pPr lvl="0">
              <a:lnSpc>
                <a:spcPct val="150000"/>
              </a:lnSpc>
            </a:pPr>
            <a:r>
              <a:rPr lang="en-GB" sz="2400" dirty="0">
                <a:solidFill>
                  <a:schemeClr val="tx1"/>
                </a:solidFill>
                <a:latin typeface="+mn-lt"/>
                <a:ea typeface="+mn-ea"/>
                <a:cs typeface="+mn-cs"/>
              </a:rPr>
              <a:t>Commitment to recommended SOPs for production, regular and emergency maintenance and requesting and receiving raw materials</a:t>
            </a:r>
            <a:endParaRPr lang="en-US" sz="2400" dirty="0">
              <a:solidFill>
                <a:schemeClr val="tx1"/>
              </a:solidFill>
              <a:latin typeface="+mn-lt"/>
              <a:ea typeface="+mn-ea"/>
              <a:cs typeface="+mn-cs"/>
            </a:endParaRPr>
          </a:p>
          <a:p>
            <a:endParaRPr lang="en-US" sz="2400" dirty="0"/>
          </a:p>
        </p:txBody>
      </p:sp>
    </p:spTree>
    <p:extLst>
      <p:ext uri="{BB962C8B-B14F-4D97-AF65-F5344CB8AC3E}">
        <p14:creationId xmlns:p14="http://schemas.microsoft.com/office/powerpoint/2010/main" val="315679210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58037" cy="823913"/>
          </a:xfrm>
        </p:spPr>
        <p:txBody>
          <a:bodyPr/>
          <a:lstStyle/>
          <a:p>
            <a:r>
              <a:rPr lang="en-US" dirty="0" smtClean="0">
                <a:latin typeface="Times New Roman" pitchFamily="18" charset="0"/>
                <a:cs typeface="Times New Roman" pitchFamily="18" charset="0"/>
              </a:rPr>
              <a:t>Recommendation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838200" y="2209800"/>
            <a:ext cx="7661275" cy="4114800"/>
          </a:xfrm>
        </p:spPr>
        <p:txBody>
          <a:bodyPr/>
          <a:lstStyle/>
          <a:p>
            <a:pPr lvl="0">
              <a:lnSpc>
                <a:spcPct val="150000"/>
              </a:lnSpc>
            </a:pPr>
            <a:r>
              <a:rPr lang="en-GB" sz="2400" dirty="0">
                <a:solidFill>
                  <a:schemeClr val="tx1"/>
                </a:solidFill>
                <a:latin typeface="+mn-lt"/>
                <a:ea typeface="+mn-ea"/>
                <a:cs typeface="+mn-cs"/>
              </a:rPr>
              <a:t>Continue research and development on procedures and forms</a:t>
            </a:r>
            <a:endParaRPr lang="en-US" sz="2400" dirty="0">
              <a:solidFill>
                <a:schemeClr val="tx1"/>
              </a:solidFill>
              <a:latin typeface="+mn-lt"/>
              <a:ea typeface="+mn-ea"/>
              <a:cs typeface="+mn-cs"/>
            </a:endParaRPr>
          </a:p>
          <a:p>
            <a:pPr lvl="0">
              <a:lnSpc>
                <a:spcPct val="150000"/>
              </a:lnSpc>
            </a:pPr>
            <a:r>
              <a:rPr lang="en-GB" sz="2400" dirty="0">
                <a:solidFill>
                  <a:schemeClr val="tx1"/>
                </a:solidFill>
                <a:latin typeface="+mn-lt"/>
                <a:ea typeface="+mn-ea"/>
                <a:cs typeface="+mn-cs"/>
              </a:rPr>
              <a:t>Commitment to safety regulations</a:t>
            </a:r>
            <a:endParaRPr lang="en-US" sz="2400" dirty="0">
              <a:solidFill>
                <a:schemeClr val="tx1"/>
              </a:solidFill>
              <a:latin typeface="+mn-lt"/>
              <a:ea typeface="+mn-ea"/>
              <a:cs typeface="+mn-cs"/>
            </a:endParaRPr>
          </a:p>
          <a:p>
            <a:pPr lvl="0">
              <a:lnSpc>
                <a:spcPct val="150000"/>
              </a:lnSpc>
            </a:pPr>
            <a:r>
              <a:rPr lang="en-GB" sz="2400" dirty="0">
                <a:solidFill>
                  <a:schemeClr val="tx1"/>
                </a:solidFill>
                <a:latin typeface="+mn-lt"/>
                <a:ea typeface="+mn-ea"/>
                <a:cs typeface="+mn-cs"/>
              </a:rPr>
              <a:t>Interest in advertising, especially for the deployment of new products on the </a:t>
            </a:r>
            <a:r>
              <a:rPr lang="en-GB" sz="2400" dirty="0" smtClean="0">
                <a:solidFill>
                  <a:schemeClr val="tx1"/>
                </a:solidFill>
                <a:latin typeface="+mn-lt"/>
                <a:ea typeface="+mn-ea"/>
                <a:cs typeface="+mn-cs"/>
              </a:rPr>
              <a:t>market</a:t>
            </a:r>
            <a:endParaRPr lang="en-US" sz="2400" dirty="0">
              <a:solidFill>
                <a:schemeClr val="tx1"/>
              </a:solidFill>
              <a:latin typeface="+mn-lt"/>
              <a:ea typeface="+mn-ea"/>
              <a:cs typeface="+mn-cs"/>
            </a:endParaRPr>
          </a:p>
          <a:p>
            <a:pPr lvl="0">
              <a:lnSpc>
                <a:spcPct val="150000"/>
              </a:lnSpc>
            </a:pPr>
            <a:r>
              <a:rPr lang="en-GB" sz="2400" dirty="0">
                <a:solidFill>
                  <a:schemeClr val="tx1"/>
                </a:solidFill>
                <a:latin typeface="+mn-lt"/>
                <a:ea typeface="+mn-ea"/>
                <a:cs typeface="+mn-cs"/>
              </a:rPr>
              <a:t>Buying new machines with better specifications can speed up the process and reduce defects </a:t>
            </a:r>
            <a:endParaRPr lang="en-US" sz="2400" dirty="0">
              <a:solidFill>
                <a:schemeClr val="tx1"/>
              </a:solidFill>
              <a:latin typeface="+mn-lt"/>
              <a:ea typeface="+mn-ea"/>
              <a:cs typeface="+mn-cs"/>
            </a:endParaRPr>
          </a:p>
          <a:p>
            <a:pPr marL="0" indent="0">
              <a:buNone/>
            </a:pPr>
            <a:endParaRPr lang="en-US" sz="2400" dirty="0"/>
          </a:p>
        </p:txBody>
      </p:sp>
    </p:spTree>
    <p:extLst>
      <p:ext uri="{BB962C8B-B14F-4D97-AF65-F5344CB8AC3E}">
        <p14:creationId xmlns:p14="http://schemas.microsoft.com/office/powerpoint/2010/main" val="394126702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a:extLst>
              <a:ext uri="{FF2B5EF4-FFF2-40B4-BE49-F238E27FC236}">
                <a16:creationId xmlns:lc="http://schemas.openxmlformats.org/drawingml/2006/lockedCanvas" xmlns:a16="http://schemas.microsoft.com/office/drawing/2014/main" xmlns="" id="{CDA28EBB-76A2-46B5-AF9A-1C447F4F92F0}"/>
              </a:ext>
            </a:extLst>
          </p:cNvPr>
          <p:cNvPicPr>
            <a:picLocks noChangeAspect="1"/>
          </p:cNvPicPr>
          <p:nvPr/>
        </p:nvPicPr>
        <p:blipFill>
          <a:blip r:embed="rId2"/>
          <a:stretch>
            <a:fillRect/>
          </a:stretch>
        </p:blipFill>
        <p:spPr>
          <a:xfrm>
            <a:off x="0" y="947"/>
            <a:ext cx="9144000" cy="6856107"/>
          </a:xfrm>
          <a:prstGeom prst="rect">
            <a:avLst/>
          </a:prstGeom>
        </p:spPr>
      </p:pic>
    </p:spTree>
    <p:extLst>
      <p:ext uri="{BB962C8B-B14F-4D97-AF65-F5344CB8AC3E}">
        <p14:creationId xmlns:p14="http://schemas.microsoft.com/office/powerpoint/2010/main" val="28822803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158037" cy="823913"/>
          </a:xfrm>
        </p:spPr>
        <p:txBody>
          <a:bodyPr/>
          <a:lstStyle/>
          <a:p>
            <a:r>
              <a:rPr lang="en-US" dirty="0" smtClean="0">
                <a:latin typeface="Times New Roman" pitchFamily="18" charset="0"/>
                <a:cs typeface="Times New Roman" pitchFamily="18" charset="0"/>
              </a:rPr>
              <a:t>Assessment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nSpc>
                <a:spcPct val="150000"/>
              </a:lnSpc>
            </a:pPr>
            <a:r>
              <a:rPr lang="en-US" sz="2400" dirty="0" smtClean="0"/>
              <a:t>Administrative system assessment</a:t>
            </a:r>
          </a:p>
          <a:p>
            <a:pPr>
              <a:lnSpc>
                <a:spcPct val="150000"/>
              </a:lnSpc>
            </a:pPr>
            <a:r>
              <a:rPr lang="en-US" sz="2400" dirty="0" smtClean="0"/>
              <a:t>Inventory assessment</a:t>
            </a:r>
          </a:p>
          <a:p>
            <a:pPr>
              <a:lnSpc>
                <a:spcPct val="150000"/>
              </a:lnSpc>
            </a:pPr>
            <a:r>
              <a:rPr lang="en-US" sz="2400" dirty="0" smtClean="0"/>
              <a:t>Process assessment</a:t>
            </a:r>
          </a:p>
          <a:p>
            <a:pPr>
              <a:lnSpc>
                <a:spcPct val="150000"/>
              </a:lnSpc>
            </a:pPr>
            <a:r>
              <a:rPr lang="en-US" sz="2400" dirty="0" smtClean="0"/>
              <a:t>Material handling assessment</a:t>
            </a:r>
          </a:p>
          <a:p>
            <a:pPr>
              <a:lnSpc>
                <a:spcPct val="150000"/>
              </a:lnSpc>
            </a:pPr>
            <a:r>
              <a:rPr lang="en-US" sz="2400" dirty="0" smtClean="0"/>
              <a:t>Safety assessment</a:t>
            </a:r>
          </a:p>
          <a:p>
            <a:pPr>
              <a:lnSpc>
                <a:spcPct val="150000"/>
              </a:lnSpc>
            </a:pPr>
            <a:r>
              <a:rPr lang="en-US" sz="2400" dirty="0" smtClean="0"/>
              <a:t>Layout assessment</a:t>
            </a:r>
          </a:p>
        </p:txBody>
      </p:sp>
    </p:spTree>
    <p:extLst>
      <p:ext uri="{BB962C8B-B14F-4D97-AF65-F5344CB8AC3E}">
        <p14:creationId xmlns:p14="http://schemas.microsoft.com/office/powerpoint/2010/main" val="41189317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3" name="Title 2"/>
          <p:cNvSpPr>
            <a:spLocks noGrp="1"/>
          </p:cNvSpPr>
          <p:nvPr>
            <p:ph type="ctrTitle"/>
          </p:nvPr>
        </p:nvSpPr>
        <p:spPr/>
        <p:txBody>
          <a:bodyPr/>
          <a:lstStyle/>
          <a:p>
            <a:r>
              <a:rPr lang="en-US" dirty="0" smtClean="0">
                <a:latin typeface="Times New Roman" pitchFamily="18" charset="0"/>
                <a:cs typeface="Times New Roman" pitchFamily="18" charset="0"/>
              </a:rPr>
              <a:t>Results and Analysis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4019402126"/>
      </p:ext>
    </p:extLst>
  </p:cSld>
  <p:clrMapOvr>
    <a:masterClrMapping/>
  </p:clrMapOvr>
  <p:timing>
    <p:tnLst>
      <p:par>
        <p:cTn id="1" dur="indefinite" restart="never" nodeType="tmRoot"/>
      </p:par>
    </p:tnLst>
  </p:timing>
</p:sld>
</file>

<file path=ppt/theme/theme1.xml><?xml version="1.0" encoding="utf-8"?>
<a:theme xmlns:a="http://schemas.openxmlformats.org/drawingml/2006/main" name="Axis design template">
  <a:themeElements>
    <a:clrScheme name="Office Theme 8">
      <a:dk1>
        <a:srgbClr val="292929"/>
      </a:dk1>
      <a:lt1>
        <a:srgbClr val="FFFFFF"/>
      </a:lt1>
      <a:dk2>
        <a:srgbClr val="000000"/>
      </a:dk2>
      <a:lt2>
        <a:srgbClr val="808080"/>
      </a:lt2>
      <a:accent1>
        <a:srgbClr val="CC9900"/>
      </a:accent1>
      <a:accent2>
        <a:srgbClr val="CCCC99"/>
      </a:accent2>
      <a:accent3>
        <a:srgbClr val="FFFFFF"/>
      </a:accent3>
      <a:accent4>
        <a:srgbClr val="212121"/>
      </a:accent4>
      <a:accent5>
        <a:srgbClr val="E2CAAA"/>
      </a:accent5>
      <a:accent6>
        <a:srgbClr val="B9B98A"/>
      </a:accent6>
      <a:hlink>
        <a:srgbClr val="999933"/>
      </a:hlink>
      <a:folHlink>
        <a:srgbClr val="B2B2B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Office Theme 1">
        <a:dk1>
          <a:srgbClr val="080808"/>
        </a:dk1>
        <a:lt1>
          <a:srgbClr val="F8F8F8"/>
        </a:lt1>
        <a:dk2>
          <a:srgbClr val="330000"/>
        </a:dk2>
        <a:lt2>
          <a:srgbClr val="FFFFFF"/>
        </a:lt2>
        <a:accent1>
          <a:srgbClr val="FF9900"/>
        </a:accent1>
        <a:accent2>
          <a:srgbClr val="CC3300"/>
        </a:accent2>
        <a:accent3>
          <a:srgbClr val="ADAAAA"/>
        </a:accent3>
        <a:accent4>
          <a:srgbClr val="D4D4D4"/>
        </a:accent4>
        <a:accent5>
          <a:srgbClr val="FFCAAA"/>
        </a:accent5>
        <a:accent6>
          <a:srgbClr val="B92D00"/>
        </a:accent6>
        <a:hlink>
          <a:srgbClr val="CC6600"/>
        </a:hlink>
        <a:folHlink>
          <a:srgbClr val="B2B282"/>
        </a:folHlink>
      </a:clrScheme>
      <a:clrMap bg1="dk2" tx1="lt1" bg2="dk1" tx2="lt2" accent1="accent1" accent2="accent2" accent3="accent3" accent4="accent4" accent5="accent5" accent6="accent6" hlink="hlink" folHlink="folHlink"/>
    </a:extraClrScheme>
    <a:extraClrScheme>
      <a:clrScheme name="Office Theme 2">
        <a:dk1>
          <a:srgbClr val="333333"/>
        </a:dk1>
        <a:lt1>
          <a:srgbClr val="F8F8F8"/>
        </a:lt1>
        <a:dk2>
          <a:srgbClr val="800000"/>
        </a:dk2>
        <a:lt2>
          <a:srgbClr val="FFFFFF"/>
        </a:lt2>
        <a:accent1>
          <a:srgbClr val="CC9900"/>
        </a:accent1>
        <a:accent2>
          <a:srgbClr val="666666"/>
        </a:accent2>
        <a:accent3>
          <a:srgbClr val="C0AAAA"/>
        </a:accent3>
        <a:accent4>
          <a:srgbClr val="D4D4D4"/>
        </a:accent4>
        <a:accent5>
          <a:srgbClr val="E2CAAA"/>
        </a:accent5>
        <a:accent6>
          <a:srgbClr val="5C5C5C"/>
        </a:accent6>
        <a:hlink>
          <a:srgbClr val="CC6600"/>
        </a:hlink>
        <a:folHlink>
          <a:srgbClr val="95A587"/>
        </a:folHlink>
      </a:clrScheme>
      <a:clrMap bg1="dk2" tx1="lt1" bg2="dk1" tx2="lt2" accent1="accent1" accent2="accent2" accent3="accent3" accent4="accent4" accent5="accent5" accent6="accent6" hlink="hlink" folHlink="folHlink"/>
    </a:extraClrScheme>
    <a:extraClrScheme>
      <a:clrScheme name="Office Theme 3">
        <a:dk1>
          <a:srgbClr val="5F5F5F"/>
        </a:dk1>
        <a:lt1>
          <a:srgbClr val="A4BEE0"/>
        </a:lt1>
        <a:dk2>
          <a:srgbClr val="013253"/>
        </a:dk2>
        <a:lt2>
          <a:srgbClr val="FFFFFF"/>
        </a:lt2>
        <a:accent1>
          <a:srgbClr val="588480"/>
        </a:accent1>
        <a:accent2>
          <a:srgbClr val="6600FF"/>
        </a:accent2>
        <a:accent3>
          <a:srgbClr val="AAADB3"/>
        </a:accent3>
        <a:accent4>
          <a:srgbClr val="8BA2BF"/>
        </a:accent4>
        <a:accent5>
          <a:srgbClr val="B4C2C0"/>
        </a:accent5>
        <a:accent6>
          <a:srgbClr val="5C00E7"/>
        </a:accent6>
        <a:hlink>
          <a:srgbClr val="CCCC00"/>
        </a:hlink>
        <a:folHlink>
          <a:srgbClr val="5F5F5F"/>
        </a:folHlink>
      </a:clrScheme>
      <a:clrMap bg1="dk2" tx1="lt1" bg2="dk1" tx2="lt2" accent1="accent1" accent2="accent2" accent3="accent3" accent4="accent4" accent5="accent5" accent6="accent6" hlink="hlink" folHlink="folHlink"/>
    </a:extraClrScheme>
    <a:extraClrScheme>
      <a:clrScheme name="Office Theme 4">
        <a:dk1>
          <a:srgbClr val="003300"/>
        </a:dk1>
        <a:lt1>
          <a:srgbClr val="F8F8F8"/>
        </a:lt1>
        <a:dk2>
          <a:srgbClr val="3D4A1C"/>
        </a:dk2>
        <a:lt2>
          <a:srgbClr val="FFFFFF"/>
        </a:lt2>
        <a:accent1>
          <a:srgbClr val="99CC00"/>
        </a:accent1>
        <a:accent2>
          <a:srgbClr val="669900"/>
        </a:accent2>
        <a:accent3>
          <a:srgbClr val="AFB1AB"/>
        </a:accent3>
        <a:accent4>
          <a:srgbClr val="D4D4D4"/>
        </a:accent4>
        <a:accent5>
          <a:srgbClr val="CAE2AA"/>
        </a:accent5>
        <a:accent6>
          <a:srgbClr val="5C8A00"/>
        </a:accent6>
        <a:hlink>
          <a:srgbClr val="CC9900"/>
        </a:hlink>
        <a:folHlink>
          <a:srgbClr val="B2B282"/>
        </a:folHlink>
      </a:clrScheme>
      <a:clrMap bg1="dk2" tx1="lt1" bg2="dk1" tx2="lt2" accent1="accent1" accent2="accent2" accent3="accent3" accent4="accent4" accent5="accent5" accent6="accent6" hlink="hlink" folHlink="folHlink"/>
    </a:extraClrScheme>
    <a:extraClrScheme>
      <a:clrScheme name="Office Theme 5">
        <a:dk1>
          <a:srgbClr val="333333"/>
        </a:dk1>
        <a:lt1>
          <a:srgbClr val="F8F8F8"/>
        </a:lt1>
        <a:dk2>
          <a:srgbClr val="005D8C"/>
        </a:dk2>
        <a:lt2>
          <a:srgbClr val="FFFFFF"/>
        </a:lt2>
        <a:accent1>
          <a:srgbClr val="00CC99"/>
        </a:accent1>
        <a:accent2>
          <a:srgbClr val="0099CC"/>
        </a:accent2>
        <a:accent3>
          <a:srgbClr val="AAB6C5"/>
        </a:accent3>
        <a:accent4>
          <a:srgbClr val="D4D4D4"/>
        </a:accent4>
        <a:accent5>
          <a:srgbClr val="AAE2CA"/>
        </a:accent5>
        <a:accent6>
          <a:srgbClr val="008AB9"/>
        </a:accent6>
        <a:hlink>
          <a:srgbClr val="FFCC00"/>
        </a:hlink>
        <a:folHlink>
          <a:srgbClr val="D8D48C"/>
        </a:folHlink>
      </a:clrScheme>
      <a:clrMap bg1="dk2" tx1="lt1" bg2="dk1" tx2="lt2" accent1="accent1" accent2="accent2" accent3="accent3" accent4="accent4" accent5="accent5" accent6="accent6" hlink="hlink" folHlink="folHlink"/>
    </a:extraClrScheme>
    <a:extraClrScheme>
      <a:clrScheme name="Office Theme 6">
        <a:dk1>
          <a:srgbClr val="000000"/>
        </a:dk1>
        <a:lt1>
          <a:srgbClr val="ECAE00"/>
        </a:lt1>
        <a:dk2>
          <a:srgbClr val="FFFFFF"/>
        </a:dk2>
        <a:lt2>
          <a:srgbClr val="333333"/>
        </a:lt2>
        <a:accent1>
          <a:srgbClr val="CC6600"/>
        </a:accent1>
        <a:accent2>
          <a:srgbClr val="BA6D10"/>
        </a:accent2>
        <a:accent3>
          <a:srgbClr val="F4D3AA"/>
        </a:accent3>
        <a:accent4>
          <a:srgbClr val="000000"/>
        </a:accent4>
        <a:accent5>
          <a:srgbClr val="E2B8AA"/>
        </a:accent5>
        <a:accent6>
          <a:srgbClr val="A8620D"/>
        </a:accent6>
        <a:hlink>
          <a:srgbClr val="666633"/>
        </a:hlink>
        <a:folHlink>
          <a:srgbClr val="8D996D"/>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372221"/>
        </a:dk2>
        <a:lt2>
          <a:srgbClr val="808080"/>
        </a:lt2>
        <a:accent1>
          <a:srgbClr val="009999"/>
        </a:accent1>
        <a:accent2>
          <a:srgbClr val="9AAC98"/>
        </a:accent2>
        <a:accent3>
          <a:srgbClr val="FFFFFF"/>
        </a:accent3>
        <a:accent4>
          <a:srgbClr val="000000"/>
        </a:accent4>
        <a:accent5>
          <a:srgbClr val="AACACA"/>
        </a:accent5>
        <a:accent6>
          <a:srgbClr val="8B9B89"/>
        </a:accent6>
        <a:hlink>
          <a:srgbClr val="666699"/>
        </a:hlink>
        <a:folHlink>
          <a:srgbClr val="B2B2B2"/>
        </a:folHlink>
      </a:clrScheme>
      <a:clrMap bg1="lt1" tx1="dk1" bg2="lt2" tx2="dk2" accent1="accent1" accent2="accent2" accent3="accent3" accent4="accent4" accent5="accent5" accent6="accent6" hlink="hlink" folHlink="folHlink"/>
    </a:extraClrScheme>
    <a:extraClrScheme>
      <a:clrScheme name="Office Theme 8">
        <a:dk1>
          <a:srgbClr val="292929"/>
        </a:dk1>
        <a:lt1>
          <a:srgbClr val="FFFFFF"/>
        </a:lt1>
        <a:dk2>
          <a:srgbClr val="000000"/>
        </a:dk2>
        <a:lt2>
          <a:srgbClr val="808080"/>
        </a:lt2>
        <a:accent1>
          <a:srgbClr val="CC9900"/>
        </a:accent1>
        <a:accent2>
          <a:srgbClr val="CCCC99"/>
        </a:accent2>
        <a:accent3>
          <a:srgbClr val="FFFFFF"/>
        </a:accent3>
        <a:accent4>
          <a:srgbClr val="212121"/>
        </a:accent4>
        <a:accent5>
          <a:srgbClr val="E2CAAA"/>
        </a:accent5>
        <a:accent6>
          <a:srgbClr val="B9B98A"/>
        </a:accent6>
        <a:hlink>
          <a:srgbClr val="999933"/>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Axis design template</Template>
  <TotalTime>2977</TotalTime>
  <Words>3536</Words>
  <Application>Microsoft Office PowerPoint</Application>
  <PresentationFormat>On-screen Show (4:3)</PresentationFormat>
  <Paragraphs>1093</Paragraphs>
  <Slides>74</Slides>
  <Notes>1</Notes>
  <HiddenSlides>0</HiddenSlides>
  <MMClips>0</MMClips>
  <ScaleCrop>false</ScaleCrop>
  <HeadingPairs>
    <vt:vector size="4" baseType="variant">
      <vt:variant>
        <vt:lpstr>Theme</vt:lpstr>
      </vt:variant>
      <vt:variant>
        <vt:i4>1</vt:i4>
      </vt:variant>
      <vt:variant>
        <vt:lpstr>Slide Titles</vt:lpstr>
      </vt:variant>
      <vt:variant>
        <vt:i4>74</vt:i4>
      </vt:variant>
    </vt:vector>
  </HeadingPairs>
  <TitlesOfParts>
    <vt:vector size="75" baseType="lpstr">
      <vt:lpstr>Axis design template</vt:lpstr>
      <vt:lpstr>Implementation of Industrial Engineering Concepts to Improve Al-Reef Factory for Metal Furniture </vt:lpstr>
      <vt:lpstr>Outline</vt:lpstr>
      <vt:lpstr>Introduction</vt:lpstr>
      <vt:lpstr>Introduction</vt:lpstr>
      <vt:lpstr>Problem Statement</vt:lpstr>
      <vt:lpstr>Objectives</vt:lpstr>
      <vt:lpstr>Methodology</vt:lpstr>
      <vt:lpstr>Assessment</vt:lpstr>
      <vt:lpstr>Results and Analysis</vt:lpstr>
      <vt:lpstr>Process Design</vt:lpstr>
      <vt:lpstr>Process Design</vt:lpstr>
      <vt:lpstr>Identification of Precedence order:</vt:lpstr>
      <vt:lpstr>RPW calculation:</vt:lpstr>
      <vt:lpstr>Descending Order:</vt:lpstr>
      <vt:lpstr>Arranging work elements into stations:</vt:lpstr>
      <vt:lpstr>Process Design</vt:lpstr>
      <vt:lpstr>Process Design</vt:lpstr>
      <vt:lpstr>Process Design</vt:lpstr>
      <vt:lpstr>Process Design</vt:lpstr>
      <vt:lpstr>Process Design</vt:lpstr>
      <vt:lpstr>All products were studied with its manufacturing sequence to identify similarities between products.</vt:lpstr>
      <vt:lpstr>Composite Part</vt:lpstr>
      <vt:lpstr>Weighted Average Demand</vt:lpstr>
      <vt:lpstr>From-To Chart</vt:lpstr>
      <vt:lpstr>From-To Chart</vt:lpstr>
      <vt:lpstr>Flow diagram for family A – First Iteration:</vt:lpstr>
      <vt:lpstr>Flow diagram for family A – Second Iteration:</vt:lpstr>
      <vt:lpstr>Flow diagram for family B:</vt:lpstr>
      <vt:lpstr>Process Design</vt:lpstr>
      <vt:lpstr>Process Design</vt:lpstr>
      <vt:lpstr>Process Design</vt:lpstr>
      <vt:lpstr>Process Design</vt:lpstr>
      <vt:lpstr>Inventory Design</vt:lpstr>
      <vt:lpstr>Inventory Design</vt:lpstr>
      <vt:lpstr>Inventory Design</vt:lpstr>
      <vt:lpstr>Inventory Design</vt:lpstr>
      <vt:lpstr>Inventory Design</vt:lpstr>
      <vt:lpstr>Inventory Design</vt:lpstr>
      <vt:lpstr>Inventory Design</vt:lpstr>
      <vt:lpstr>Material Handling System Design</vt:lpstr>
      <vt:lpstr>Material Handling System Design</vt:lpstr>
      <vt:lpstr>Material Handling System Design</vt:lpstr>
      <vt:lpstr>Material Handling System Design</vt:lpstr>
      <vt:lpstr>Material Handling System Design</vt:lpstr>
      <vt:lpstr>Safety Solutions</vt:lpstr>
      <vt:lpstr>Safety Solutions</vt:lpstr>
      <vt:lpstr>Safety Solutions</vt:lpstr>
      <vt:lpstr>Safety Solutions</vt:lpstr>
      <vt:lpstr>Safety Solutions</vt:lpstr>
      <vt:lpstr>Safety Solutions</vt:lpstr>
      <vt:lpstr>Safety Solutions</vt:lpstr>
      <vt:lpstr>Layout Design</vt:lpstr>
      <vt:lpstr>PowerPoint Presentation</vt:lpstr>
      <vt:lpstr>Layout Design</vt:lpstr>
      <vt:lpstr>Layout Design</vt:lpstr>
      <vt:lpstr>Layout Design</vt:lpstr>
      <vt:lpstr>Layout Design</vt:lpstr>
      <vt:lpstr>Layout Design</vt:lpstr>
      <vt:lpstr>PowerPoint Presentation</vt:lpstr>
      <vt:lpstr>Administrative system</vt:lpstr>
      <vt:lpstr>Administrative system</vt:lpstr>
      <vt:lpstr>Administrative system</vt:lpstr>
      <vt:lpstr>PowerPoint Presentation</vt:lpstr>
      <vt:lpstr>Administrative system</vt:lpstr>
      <vt:lpstr>PowerPoint Presentation</vt:lpstr>
      <vt:lpstr>PowerPoint Presentation</vt:lpstr>
      <vt:lpstr>PowerPoint Presentation</vt:lpstr>
      <vt:lpstr>Conclusion and Recommendation</vt:lpstr>
      <vt:lpstr>Conclusion</vt:lpstr>
      <vt:lpstr>Conclusion</vt:lpstr>
      <vt:lpstr>Recommendation</vt:lpstr>
      <vt:lpstr>Recommendation</vt:lpstr>
      <vt:lpstr>Recommendation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Mahmoud Nasrallah</dc:creator>
  <cp:lastModifiedBy>Mahmoud Nasrallah</cp:lastModifiedBy>
  <cp:revision>63</cp:revision>
  <cp:lastPrinted>1601-01-01T00:00:00Z</cp:lastPrinted>
  <dcterms:created xsi:type="dcterms:W3CDTF">2019-05-15T19:26:53Z</dcterms:created>
  <dcterms:modified xsi:type="dcterms:W3CDTF">2019-05-18T00:57:56Z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TC102037551033</vt:lpwstr>
  </property>
</Properties>
</file>