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1"/>
  </p:notesMasterIdLst>
  <p:sldIdLst>
    <p:sldId id="258" r:id="rId2"/>
    <p:sldId id="257" r:id="rId3"/>
    <p:sldId id="259" r:id="rId4"/>
    <p:sldId id="260" r:id="rId5"/>
    <p:sldId id="261" r:id="rId6"/>
    <p:sldId id="262" r:id="rId7"/>
    <p:sldId id="263" r:id="rId8"/>
    <p:sldId id="266" r:id="rId9"/>
    <p:sldId id="278" r:id="rId10"/>
    <p:sldId id="264" r:id="rId11"/>
    <p:sldId id="268" r:id="rId12"/>
    <p:sldId id="265" r:id="rId13"/>
    <p:sldId id="269" r:id="rId14"/>
    <p:sldId id="272" r:id="rId15"/>
    <p:sldId id="273" r:id="rId16"/>
    <p:sldId id="274" r:id="rId17"/>
    <p:sldId id="276" r:id="rId18"/>
    <p:sldId id="277" r:id="rId19"/>
    <p:sldId id="275" r:id="rId20"/>
    <p:sldId id="280" r:id="rId21"/>
    <p:sldId id="281" r:id="rId22"/>
    <p:sldId id="283" r:id="rId23"/>
    <p:sldId id="284" r:id="rId24"/>
    <p:sldId id="282" r:id="rId25"/>
    <p:sldId id="285" r:id="rId26"/>
    <p:sldId id="286" r:id="rId27"/>
    <p:sldId id="287" r:id="rId28"/>
    <p:sldId id="288"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E18FAA-E09B-4FD9-A2D8-3385CE471F89}" type="datetimeFigureOut">
              <a:rPr lang="en-US" smtClean="0"/>
              <a:t>02-06-2021</a:t>
            </a:fld>
            <a:endParaRPr lang="en-US"/>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252904-C4BF-42FE-99FE-3B39C1AEC2F6}" type="slidenum">
              <a:rPr lang="en-US" smtClean="0"/>
              <a:t>‹#›</a:t>
            </a:fld>
            <a:endParaRPr lang="en-US"/>
          </a:p>
        </p:txBody>
      </p:sp>
    </p:spTree>
    <p:extLst>
      <p:ext uri="{BB962C8B-B14F-4D97-AF65-F5344CB8AC3E}">
        <p14:creationId xmlns:p14="http://schemas.microsoft.com/office/powerpoint/2010/main" val="4046475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4A252904-C4BF-42FE-99FE-3B39C1AEC2F6}" type="slidenum">
              <a:rPr lang="en-US" smtClean="0"/>
              <a:t>10</a:t>
            </a:fld>
            <a:endParaRPr lang="en-US"/>
          </a:p>
        </p:txBody>
      </p:sp>
    </p:spTree>
    <p:extLst>
      <p:ext uri="{BB962C8B-B14F-4D97-AF65-F5344CB8AC3E}">
        <p14:creationId xmlns:p14="http://schemas.microsoft.com/office/powerpoint/2010/main" val="276814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3A646CE-774A-4648-B557-8B65202B7D9D}" type="datetimeFigureOut">
              <a:rPr lang="en-GB" smtClean="0"/>
              <a:t>02/06/2021</a:t>
            </a:fld>
            <a:endParaRPr lang="en-GB"/>
          </a:p>
        </p:txBody>
      </p:sp>
      <p:sp>
        <p:nvSpPr>
          <p:cNvPr id="5" name="Footer Placeholder 4"/>
          <p:cNvSpPr>
            <a:spLocks noGrp="1"/>
          </p:cNvSpPr>
          <p:nvPr>
            <p:ph type="ftr" sz="quarter" idx="11"/>
          </p:nvPr>
        </p:nvSpPr>
        <p:spPr/>
        <p:txBody>
          <a:bodyPr/>
          <a:lstStyle/>
          <a:p>
            <a:endParaRPr lang="en-GB"/>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21C77C3-3295-45C8-8CEE-8DEDDD6DA2EB}" type="slidenum">
              <a:rPr lang="en-GB" smtClean="0"/>
              <a:t>‹#›</a:t>
            </a:fld>
            <a:endParaRPr lang="en-GB"/>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A646CE-774A-4648-B557-8B65202B7D9D}" type="datetimeFigureOut">
              <a:rPr lang="en-GB" smtClean="0"/>
              <a:t>02/06/2021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A646CE-774A-4648-B557-8B65202B7D9D}" type="datetimeFigureOut">
              <a:rPr lang="en-GB" smtClean="0"/>
              <a:t>02/06/2021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A646CE-774A-4648-B557-8B65202B7D9D}" type="datetimeFigureOut">
              <a:rPr lang="en-GB" smtClean="0"/>
              <a:t>02/06/2021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3A646CE-774A-4648-B557-8B65202B7D9D}" type="datetimeFigureOut">
              <a:rPr lang="en-GB" smtClean="0"/>
              <a:t>02/06/2021</a:t>
            </a:fld>
            <a:endParaRPr lang="en-GB"/>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1C77C3-3295-45C8-8CEE-8DEDDD6DA2EB}" type="slidenum">
              <a:rPr lang="en-GB" smtClean="0"/>
              <a:t>‹#›</a:t>
            </a:fld>
            <a:endParaRPr lang="en-GB"/>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A646CE-774A-4648-B557-8B65202B7D9D}" type="datetimeFigureOut">
              <a:rPr lang="en-GB" smtClean="0"/>
              <a:t>02/06/2021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A646CE-774A-4648-B557-8B65202B7D9D}" type="datetimeFigureOut">
              <a:rPr lang="en-GB" smtClean="0"/>
              <a:t>02/06/2021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A646CE-774A-4648-B557-8B65202B7D9D}" type="datetimeFigureOut">
              <a:rPr lang="en-GB" smtClean="0"/>
              <a:t>02/06/2021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3A646CE-774A-4648-B557-8B65202B7D9D}" type="datetimeFigureOut">
              <a:rPr lang="en-GB" smtClean="0"/>
              <a:t>02/06/2021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1C77C3-3295-45C8-8CEE-8DEDDD6DA2E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A646CE-774A-4648-B557-8B65202B7D9D}" type="datetimeFigureOut">
              <a:rPr lang="en-GB" smtClean="0"/>
              <a:t>02/06/2021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1C77C3-3295-45C8-8CEE-8DEDDD6DA2EB}" type="slidenum">
              <a:rPr lang="en-GB" smtClean="0"/>
              <a:t>‹#›</a:t>
            </a:fld>
            <a:endParaRPr lang="en-GB"/>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83A646CE-774A-4648-B557-8B65202B7D9D}" type="datetimeFigureOut">
              <a:rPr lang="en-GB" smtClean="0"/>
              <a:t>02/06/2021</a:t>
            </a:fld>
            <a:endParaRPr lang="en-GB"/>
          </a:p>
        </p:txBody>
      </p:sp>
      <p:sp>
        <p:nvSpPr>
          <p:cNvPr id="7" name="Slide Number Placeholder 6"/>
          <p:cNvSpPr>
            <a:spLocks noGrp="1"/>
          </p:cNvSpPr>
          <p:nvPr>
            <p:ph type="sldNum" sz="quarter" idx="12"/>
          </p:nvPr>
        </p:nvSpPr>
        <p:spPr/>
        <p:txBody>
          <a:bodyPr/>
          <a:lstStyle/>
          <a:p>
            <a:fld id="{721C77C3-3295-45C8-8CEE-8DEDDD6DA2EB}" type="slidenum">
              <a:rPr lang="en-GB" smtClean="0"/>
              <a:t>‹#›</a:t>
            </a:fld>
            <a:endParaRPr lang="en-GB"/>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GB"/>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3A646CE-774A-4648-B557-8B65202B7D9D}" type="datetimeFigureOut">
              <a:rPr lang="en-GB" smtClean="0"/>
              <a:t>02/06/2021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21C77C3-3295-45C8-8CEE-8DEDDD6DA2EB}" type="slidenum">
              <a:rPr lang="en-GB" smtClean="0"/>
              <a:t>‹#›</a:t>
            </a:fld>
            <a:endParaRPr lang="en-GB"/>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8600" y="0"/>
            <a:ext cx="10657184" cy="7101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90377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chemeClr val="accent3">
                    <a:lumMod val="75000"/>
                  </a:schemeClr>
                </a:solidFill>
                <a:effectLst>
                  <a:outerShdw blurRad="38100" dist="38100" dir="2700000" algn="tl">
                    <a:srgbClr val="000000">
                      <a:alpha val="43137"/>
                    </a:srgbClr>
                  </a:outerShdw>
                </a:effectLst>
              </a:rPr>
              <a:t>RGB </a:t>
            </a:r>
            <a:r>
              <a:rPr lang="en-US" sz="2800" b="1" dirty="0">
                <a:solidFill>
                  <a:schemeClr val="accent3">
                    <a:lumMod val="75000"/>
                  </a:schemeClr>
                </a:solidFill>
                <a:effectLst>
                  <a:outerShdw blurRad="38100" dist="38100" dir="2700000" algn="tl">
                    <a:srgbClr val="000000">
                      <a:alpha val="43137"/>
                    </a:srgbClr>
                  </a:outerShdw>
                </a:effectLst>
              </a:rPr>
              <a:t>to grayscale </a:t>
            </a:r>
            <a:r>
              <a:rPr lang="en-US" sz="2800" b="1" dirty="0" smtClean="0">
                <a:solidFill>
                  <a:schemeClr val="accent3">
                    <a:lumMod val="75000"/>
                  </a:schemeClr>
                </a:solidFill>
                <a:effectLst>
                  <a:outerShdw blurRad="38100" dist="38100" dir="2700000" algn="tl">
                    <a:srgbClr val="000000">
                      <a:alpha val="43137"/>
                    </a:srgbClr>
                  </a:outerShdw>
                </a:effectLst>
              </a:rPr>
              <a:t>conversion</a:t>
            </a:r>
            <a:endParaRPr lang="en-GB" sz="2800" b="1" dirty="0">
              <a:solidFill>
                <a:schemeClr val="accent3">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752600"/>
            <a:ext cx="8640960" cy="4772744"/>
          </a:xfrm>
        </p:spPr>
        <p:txBody>
          <a:bodyPr>
            <a:normAutofit/>
          </a:bodyPr>
          <a:lstStyle/>
          <a:p>
            <a:pPr marL="114300" indent="0">
              <a:buNone/>
            </a:pPr>
            <a:r>
              <a:rPr lang="en-US" sz="2000" dirty="0"/>
              <a:t>The images were first converted from RGB to grayscale in which this conversion is done using the luminosity method </a:t>
            </a:r>
            <a:r>
              <a:rPr lang="en-US" sz="2000" dirty="0" smtClean="0"/>
              <a:t>. This </a:t>
            </a:r>
            <a:r>
              <a:rPr lang="en-US" sz="2000" dirty="0"/>
              <a:t>method </a:t>
            </a:r>
            <a:r>
              <a:rPr lang="en-US" sz="2000" dirty="0" smtClean="0"/>
              <a:t>is a </a:t>
            </a:r>
          </a:p>
          <a:p>
            <a:pPr marL="114300" indent="0">
              <a:buNone/>
            </a:pPr>
            <a:r>
              <a:rPr lang="en-US" sz="2000" dirty="0" smtClean="0"/>
              <a:t>          </a:t>
            </a:r>
          </a:p>
          <a:p>
            <a:pPr marL="114300" indent="0">
              <a:buNone/>
            </a:pPr>
            <a:r>
              <a:rPr lang="en-US" sz="2000" dirty="0"/>
              <a:t> </a:t>
            </a:r>
            <a:r>
              <a:rPr lang="en-US" sz="2000" dirty="0" smtClean="0"/>
              <a:t>        </a:t>
            </a:r>
            <a:r>
              <a:rPr lang="en-US" sz="2000" dirty="0" smtClean="0">
                <a:solidFill>
                  <a:schemeClr val="bg2">
                    <a:lumMod val="50000"/>
                  </a:schemeClr>
                </a:solidFill>
              </a:rPr>
              <a:t>*</a:t>
            </a:r>
            <a:r>
              <a:rPr lang="en-US" sz="2000" dirty="0" smtClean="0"/>
              <a:t>more sophisticated version of the average method.</a:t>
            </a:r>
          </a:p>
          <a:p>
            <a:pPr marL="114300" indent="0">
              <a:buNone/>
            </a:pPr>
            <a:r>
              <a:rPr lang="en-US" sz="2000" dirty="0" smtClean="0"/>
              <a:t>         </a:t>
            </a:r>
            <a:r>
              <a:rPr lang="en-US" sz="2000" dirty="0" smtClean="0">
                <a:solidFill>
                  <a:schemeClr val="bg2">
                    <a:lumMod val="50000"/>
                  </a:schemeClr>
                </a:solidFill>
              </a:rPr>
              <a:t>*</a:t>
            </a:r>
            <a:r>
              <a:rPr lang="en-US" sz="2000" dirty="0" smtClean="0"/>
              <a:t>It </a:t>
            </a:r>
            <a:r>
              <a:rPr lang="en-US" sz="2000" dirty="0"/>
              <a:t>also averages the values of the image </a:t>
            </a:r>
            <a:r>
              <a:rPr lang="en-US" sz="2000" dirty="0" smtClean="0"/>
              <a:t>matrix.</a:t>
            </a:r>
          </a:p>
          <a:p>
            <a:pPr marL="114300" indent="0">
              <a:buNone/>
            </a:pPr>
            <a:r>
              <a:rPr lang="en-US" sz="2000" dirty="0" smtClean="0"/>
              <a:t>   </a:t>
            </a:r>
          </a:p>
          <a:p>
            <a:pPr marL="114300" indent="0">
              <a:buNone/>
            </a:pPr>
            <a:r>
              <a:rPr lang="en-US" sz="2000" dirty="0" smtClean="0"/>
              <a:t> green </a:t>
            </a:r>
            <a:r>
              <a:rPr lang="en-US" sz="2000" dirty="0"/>
              <a:t>is weighted most </a:t>
            </a:r>
            <a:r>
              <a:rPr lang="en-US" sz="2000" dirty="0" err="1" smtClean="0"/>
              <a:t>heavily,because</a:t>
            </a:r>
            <a:r>
              <a:rPr lang="en-US" sz="2000" dirty="0" smtClean="0"/>
              <a:t> humans are more   sensitive to green than other colors .</a:t>
            </a:r>
          </a:p>
          <a:p>
            <a:pPr marL="114300" indent="0">
              <a:buNone/>
            </a:pPr>
            <a:r>
              <a:rPr lang="en-US" sz="2000" dirty="0" smtClean="0"/>
              <a:t>        </a:t>
            </a:r>
          </a:p>
          <a:p>
            <a:pPr marL="114300" indent="0">
              <a:buNone/>
            </a:pPr>
            <a:r>
              <a:rPr lang="en-US" sz="2000" dirty="0" smtClean="0"/>
              <a:t> The </a:t>
            </a:r>
            <a:r>
              <a:rPr lang="en-US" sz="2000" dirty="0"/>
              <a:t>formula for luminosity is  </a:t>
            </a:r>
            <a:r>
              <a:rPr lang="en-US" sz="2000" b="1" dirty="0" smtClean="0"/>
              <a:t>0.21R </a:t>
            </a:r>
            <a:r>
              <a:rPr lang="en-US" sz="2000" b="1" dirty="0"/>
              <a:t>+ 0.72 G + 0.07 B </a:t>
            </a:r>
            <a:endParaRPr lang="en-US" sz="2000" b="1" dirty="0">
              <a:solidFill>
                <a:schemeClr val="tx1"/>
              </a:solidFill>
            </a:endParaRPr>
          </a:p>
          <a:p>
            <a:pPr marL="114300" indent="0">
              <a:buNone/>
            </a:pPr>
            <a:r>
              <a:rPr lang="en-US" sz="2000" b="1" dirty="0">
                <a:solidFill>
                  <a:schemeClr val="tx1"/>
                </a:solidFill>
              </a:rPr>
              <a:t>      </a:t>
            </a:r>
          </a:p>
          <a:p>
            <a:endParaRPr lang="en-US" sz="1400" b="1" dirty="0"/>
          </a:p>
          <a:p>
            <a:endParaRPr lang="en-US" sz="2000" dirty="0" smtClean="0"/>
          </a:p>
        </p:txBody>
      </p:sp>
    </p:spTree>
    <p:extLst>
      <p:ext uri="{BB962C8B-B14F-4D97-AF65-F5344CB8AC3E}">
        <p14:creationId xmlns:p14="http://schemas.microsoft.com/office/powerpoint/2010/main" val="3713442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67544" y="476672"/>
            <a:ext cx="2952328" cy="1872208"/>
          </a:xfrm>
          <a:prstGeom prst="rect">
            <a:avLst/>
          </a:prstGeom>
          <a:noFill/>
        </p:spPr>
        <p:txBody>
          <a:bodyPr wrap="square" rtlCol="0">
            <a:spAutoFit/>
          </a:bodyPr>
          <a:lstStyle/>
          <a:p>
            <a:endParaRPr lang="en-US" dirty="0"/>
          </a:p>
        </p:txBody>
      </p:sp>
      <p:pic>
        <p:nvPicPr>
          <p:cNvPr id="4" name="عنصر نائب للمحتوى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824" y="620688"/>
            <a:ext cx="4449200" cy="2376264"/>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645024"/>
            <a:ext cx="6480720" cy="2592287"/>
          </a:xfrm>
          <a:prstGeom prst="rect">
            <a:avLst/>
          </a:prstGeom>
        </p:spPr>
      </p:pic>
      <p:sp>
        <p:nvSpPr>
          <p:cNvPr id="7" name="مربع نص 6"/>
          <p:cNvSpPr txBox="1"/>
          <p:nvPr/>
        </p:nvSpPr>
        <p:spPr>
          <a:xfrm>
            <a:off x="179512" y="4270061"/>
            <a:ext cx="2232248" cy="1323439"/>
          </a:xfrm>
          <a:prstGeom prst="rect">
            <a:avLst/>
          </a:prstGeom>
          <a:noFill/>
        </p:spPr>
        <p:txBody>
          <a:bodyPr wrap="square" rtlCol="0">
            <a:spAutoFit/>
          </a:bodyPr>
          <a:lstStyle/>
          <a:p>
            <a:r>
              <a:rPr lang="en-US" sz="2000" b="1" dirty="0" err="1">
                <a:solidFill>
                  <a:schemeClr val="accent3">
                    <a:lumMod val="75000"/>
                  </a:schemeClr>
                </a:solidFill>
                <a:effectLst>
                  <a:outerShdw blurRad="38100" dist="38100" dir="2700000" algn="tl">
                    <a:srgbClr val="000000">
                      <a:alpha val="43137"/>
                    </a:srgbClr>
                  </a:outerShdw>
                </a:effectLst>
              </a:rPr>
              <a:t>Matlab</a:t>
            </a:r>
            <a:r>
              <a:rPr lang="en-US" sz="2000" b="1" dirty="0">
                <a:solidFill>
                  <a:schemeClr val="accent3">
                    <a:lumMod val="75000"/>
                  </a:schemeClr>
                </a:solidFill>
                <a:effectLst>
                  <a:outerShdw blurRad="38100" dist="38100" dir="2700000" algn="tl">
                    <a:srgbClr val="000000">
                      <a:alpha val="43137"/>
                    </a:srgbClr>
                  </a:outerShdw>
                </a:effectLst>
              </a:rPr>
              <a:t> code for </a:t>
            </a:r>
            <a:r>
              <a:rPr lang="en-US" sz="2000" b="1" dirty="0" err="1">
                <a:solidFill>
                  <a:schemeClr val="accent3">
                    <a:lumMod val="75000"/>
                  </a:schemeClr>
                </a:solidFill>
                <a:effectLst>
                  <a:outerShdw blurRad="38100" dist="38100" dir="2700000" algn="tl">
                    <a:srgbClr val="000000">
                      <a:alpha val="43137"/>
                    </a:srgbClr>
                  </a:outerShdw>
                </a:effectLst>
              </a:rPr>
              <a:t>RGB_Conversion</a:t>
            </a:r>
            <a:r>
              <a:rPr lang="en-US" sz="2000" b="1" dirty="0">
                <a:solidFill>
                  <a:schemeClr val="accent3">
                    <a:lumMod val="75000"/>
                  </a:schemeClr>
                </a:solidFill>
                <a:effectLst>
                  <a:outerShdw blurRad="38100" dist="38100" dir="2700000" algn="tl">
                    <a:srgbClr val="000000">
                      <a:alpha val="43137"/>
                    </a:srgbClr>
                  </a:outerShdw>
                </a:effectLst>
              </a:rPr>
              <a:t> for a normal image</a:t>
            </a:r>
          </a:p>
        </p:txBody>
      </p:sp>
      <p:sp>
        <p:nvSpPr>
          <p:cNvPr id="8" name="مربع نص 7"/>
          <p:cNvSpPr txBox="1"/>
          <p:nvPr/>
        </p:nvSpPr>
        <p:spPr>
          <a:xfrm>
            <a:off x="5364088" y="1454877"/>
            <a:ext cx="2736304" cy="707886"/>
          </a:xfrm>
          <a:prstGeom prst="rect">
            <a:avLst/>
          </a:prstGeom>
          <a:noFill/>
        </p:spPr>
        <p:txBody>
          <a:bodyPr wrap="square" rtlCol="0">
            <a:spAutoFit/>
          </a:bodyPr>
          <a:lstStyle/>
          <a:p>
            <a:r>
              <a:rPr lang="en-US" sz="2000" b="1" dirty="0" err="1">
                <a:solidFill>
                  <a:schemeClr val="accent3">
                    <a:lumMod val="75000"/>
                  </a:schemeClr>
                </a:solidFill>
                <a:effectLst>
                  <a:outerShdw blurRad="38100" dist="38100" dir="2700000" algn="tl">
                    <a:srgbClr val="000000">
                      <a:alpha val="43137"/>
                    </a:srgbClr>
                  </a:outerShdw>
                </a:effectLst>
              </a:rPr>
              <a:t>RGB_Conversion</a:t>
            </a:r>
            <a:r>
              <a:rPr lang="en-US" sz="2000" b="1" dirty="0">
                <a:solidFill>
                  <a:schemeClr val="accent3">
                    <a:lumMod val="75000"/>
                  </a:schemeClr>
                </a:solidFill>
                <a:effectLst>
                  <a:outerShdw blurRad="38100" dist="38100" dir="2700000" algn="tl">
                    <a:srgbClr val="000000">
                      <a:alpha val="43137"/>
                    </a:srgbClr>
                  </a:outerShdw>
                </a:effectLst>
              </a:rPr>
              <a:t> for a </a:t>
            </a:r>
            <a:r>
              <a:rPr lang="en-US" sz="2000" b="1" dirty="0" err="1">
                <a:solidFill>
                  <a:schemeClr val="accent3">
                    <a:lumMod val="75000"/>
                  </a:schemeClr>
                </a:solidFill>
                <a:effectLst>
                  <a:outerShdw blurRad="38100" dist="38100" dir="2700000" algn="tl">
                    <a:srgbClr val="000000">
                      <a:alpha val="43137"/>
                    </a:srgbClr>
                  </a:outerShdw>
                </a:effectLst>
              </a:rPr>
              <a:t>signeature</a:t>
            </a:r>
            <a:r>
              <a:rPr lang="en-US" sz="2000" b="1" dirty="0">
                <a:solidFill>
                  <a:schemeClr val="accent3">
                    <a:lumMod val="75000"/>
                  </a:schemeClr>
                </a:solidFill>
                <a:effectLst>
                  <a:outerShdw blurRad="38100" dist="38100" dir="2700000" algn="tl">
                    <a:srgbClr val="000000">
                      <a:alpha val="43137"/>
                    </a:srgbClr>
                  </a:outerShdw>
                </a:effectLst>
              </a:rPr>
              <a:t> image</a:t>
            </a:r>
          </a:p>
        </p:txBody>
      </p:sp>
    </p:spTree>
    <p:extLst>
      <p:ext uri="{BB962C8B-B14F-4D97-AF65-F5344CB8AC3E}">
        <p14:creationId xmlns:p14="http://schemas.microsoft.com/office/powerpoint/2010/main" val="1969383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chemeClr val="accent3">
                    <a:lumMod val="75000"/>
                  </a:schemeClr>
                </a:solidFill>
              </a:rPr>
              <a:t>Image smoothing</a:t>
            </a:r>
            <a:endParaRPr lang="en-GB" sz="2800" b="1" dirty="0">
              <a:solidFill>
                <a:schemeClr val="accent3">
                  <a:lumMod val="75000"/>
                </a:schemeClr>
              </a:solidFill>
            </a:endParaRPr>
          </a:p>
        </p:txBody>
      </p:sp>
      <p:sp>
        <p:nvSpPr>
          <p:cNvPr id="3" name="Content Placeholder 2"/>
          <p:cNvSpPr>
            <a:spLocks noGrp="1"/>
          </p:cNvSpPr>
          <p:nvPr>
            <p:ph idx="1"/>
          </p:nvPr>
        </p:nvSpPr>
        <p:spPr>
          <a:xfrm>
            <a:off x="107504" y="1628800"/>
            <a:ext cx="8928992" cy="5040560"/>
          </a:xfrm>
        </p:spPr>
        <p:txBody>
          <a:bodyPr>
            <a:normAutofit/>
          </a:bodyPr>
          <a:lstStyle/>
          <a:p>
            <a:pPr marL="114300" indent="0">
              <a:buNone/>
            </a:pPr>
            <a:endParaRPr lang="en-US" sz="2000" dirty="0" smtClean="0"/>
          </a:p>
          <a:p>
            <a:r>
              <a:rPr lang="en-US" sz="2000" dirty="0" smtClean="0"/>
              <a:t>Smoothing</a:t>
            </a:r>
            <a:r>
              <a:rPr lang="en-US" sz="2000" dirty="0"/>
              <a:t>, so called blurring, is an image processing technique used in order to reduce the noise in an image to produce less pixelated and clearer </a:t>
            </a:r>
            <a:r>
              <a:rPr lang="en-US" sz="2000" dirty="0" smtClean="0"/>
              <a:t>image.</a:t>
            </a:r>
          </a:p>
          <a:p>
            <a:pPr marL="114300" indent="0">
              <a:buNone/>
            </a:pPr>
            <a:r>
              <a:rPr lang="en-US" sz="2000" dirty="0" smtClean="0"/>
              <a:t> </a:t>
            </a:r>
            <a:endParaRPr lang="en-US" sz="2000" dirty="0"/>
          </a:p>
          <a:p>
            <a:r>
              <a:rPr lang="en-US" sz="2000" dirty="0"/>
              <a:t>Most smoothing techniques are based </a:t>
            </a:r>
            <a:r>
              <a:rPr lang="en-US" sz="2000" dirty="0" smtClean="0"/>
              <a:t>on</a:t>
            </a:r>
          </a:p>
          <a:p>
            <a:pPr marL="114300" indent="0">
              <a:buNone/>
            </a:pPr>
            <a:r>
              <a:rPr lang="en-US" sz="2000" dirty="0" smtClean="0"/>
              <a:t>     1-Median Filtering(Smoothing </a:t>
            </a:r>
            <a:r>
              <a:rPr lang="en-US" sz="2000" dirty="0"/>
              <a:t>Non-Linear Filter</a:t>
            </a:r>
            <a:r>
              <a:rPr lang="en-US" sz="2000" dirty="0" smtClean="0"/>
              <a:t>)</a:t>
            </a:r>
          </a:p>
          <a:p>
            <a:pPr marL="114300" indent="0">
              <a:buNone/>
            </a:pPr>
            <a:r>
              <a:rPr lang="en-US" sz="2000" dirty="0" smtClean="0"/>
              <a:t>     2. </a:t>
            </a:r>
            <a:r>
              <a:rPr lang="en-US" sz="2000" dirty="0"/>
              <a:t>Average Filtering(Smoothing Linear Filters)</a:t>
            </a:r>
            <a:endParaRPr lang="en-US" sz="2000" dirty="0" smtClean="0"/>
          </a:p>
          <a:p>
            <a:pPr marL="114300" indent="0">
              <a:buNone/>
            </a:pPr>
            <a:endParaRPr lang="en-US" sz="2000" dirty="0" smtClean="0"/>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4667573"/>
            <a:ext cx="3619814" cy="1968405"/>
          </a:xfrm>
          <a:prstGeom prst="rect">
            <a:avLst/>
          </a:prstGeom>
        </p:spPr>
      </p:pic>
      <p:sp>
        <p:nvSpPr>
          <p:cNvPr id="9" name="مربع نص 8"/>
          <p:cNvSpPr txBox="1"/>
          <p:nvPr/>
        </p:nvSpPr>
        <p:spPr>
          <a:xfrm>
            <a:off x="1115616" y="5085184"/>
            <a:ext cx="3456384" cy="646331"/>
          </a:xfrm>
          <a:prstGeom prst="rect">
            <a:avLst/>
          </a:prstGeom>
          <a:noFill/>
        </p:spPr>
        <p:txBody>
          <a:bodyPr wrap="square" rtlCol="0">
            <a:spAutoFit/>
          </a:bodyPr>
          <a:lstStyle/>
          <a:p>
            <a:r>
              <a:rPr lang="en-US" b="1">
                <a:solidFill>
                  <a:schemeClr val="accent3">
                    <a:lumMod val="75000"/>
                  </a:schemeClr>
                </a:solidFill>
                <a:effectLst>
                  <a:outerShdw blurRad="38100" dist="38100" dir="2700000" algn="tl">
                    <a:srgbClr val="000000">
                      <a:alpha val="43137"/>
                    </a:srgbClr>
                  </a:outerShdw>
                </a:effectLst>
              </a:rPr>
              <a:t>The input signature image after applying median filter</a:t>
            </a:r>
            <a:endParaRPr lang="en-US" b="1" dirty="0">
              <a:solidFill>
                <a:schemeClr val="accent3">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43129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solidFill>
                  <a:schemeClr val="accent3">
                    <a:lumMod val="75000"/>
                  </a:schemeClr>
                </a:solidFill>
                <a:effectLst>
                  <a:outerShdw blurRad="38100" dist="38100" dir="2700000" algn="tl">
                    <a:srgbClr val="000000">
                      <a:alpha val="43137"/>
                    </a:srgbClr>
                  </a:outerShdw>
                </a:effectLst>
              </a:rPr>
              <a:t>Image smoothing using median filtering</a:t>
            </a:r>
          </a:p>
        </p:txBody>
      </p:sp>
      <p:sp>
        <p:nvSpPr>
          <p:cNvPr id="3" name="عنصر نائب للمحتوى 2"/>
          <p:cNvSpPr>
            <a:spLocks noGrp="1"/>
          </p:cNvSpPr>
          <p:nvPr>
            <p:ph idx="1"/>
          </p:nvPr>
        </p:nvSpPr>
        <p:spPr/>
        <p:txBody>
          <a:bodyPr>
            <a:normAutofit/>
          </a:bodyPr>
          <a:lstStyle/>
          <a:p>
            <a:r>
              <a:rPr lang="en-US" sz="1800" dirty="0"/>
              <a:t>This filter is used to reduce impulsive noise or the salt-and pepper in an image with preserving the useful features and image edges</a:t>
            </a:r>
            <a:r>
              <a:rPr lang="en-US" sz="1800" dirty="0" smtClean="0"/>
              <a:t>.</a:t>
            </a:r>
          </a:p>
          <a:p>
            <a:pPr marL="114300" indent="0">
              <a:buNone/>
            </a:pPr>
            <a:endParaRPr lang="en-US" sz="1800" dirty="0" smtClean="0"/>
          </a:p>
          <a:p>
            <a:r>
              <a:rPr lang="en-US" sz="1800" dirty="0" smtClean="0"/>
              <a:t> </a:t>
            </a:r>
            <a:r>
              <a:rPr lang="en-US" sz="1800" dirty="0"/>
              <a:t>Median filtering is a non-linear process in which the output of the being processed pixel is found by calculating the median of a window of pixels that surrounds that studied pixel</a:t>
            </a:r>
            <a:r>
              <a:rPr lang="en-US" sz="1800" dirty="0" smtClean="0"/>
              <a:t>.</a:t>
            </a:r>
          </a:p>
          <a:p>
            <a:endParaRPr lang="en-US" sz="2000"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3907" y="3861048"/>
            <a:ext cx="6165114" cy="2667231"/>
          </a:xfrm>
          <a:prstGeom prst="rect">
            <a:avLst/>
          </a:prstGeom>
        </p:spPr>
      </p:pic>
    </p:spTree>
    <p:extLst>
      <p:ext uri="{BB962C8B-B14F-4D97-AF65-F5344CB8AC3E}">
        <p14:creationId xmlns:p14="http://schemas.microsoft.com/office/powerpoint/2010/main" val="15182679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5" y="116632"/>
            <a:ext cx="8928991" cy="2808312"/>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5" y="2924944"/>
            <a:ext cx="8928992" cy="3816424"/>
          </a:xfrm>
          <a:prstGeom prst="rect">
            <a:avLst/>
          </a:prstGeom>
        </p:spPr>
      </p:pic>
    </p:spTree>
    <p:extLst>
      <p:ext uri="{BB962C8B-B14F-4D97-AF65-F5344CB8AC3E}">
        <p14:creationId xmlns:p14="http://schemas.microsoft.com/office/powerpoint/2010/main" val="59193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30954"/>
            <a:ext cx="8928992" cy="2821982"/>
          </a:xfrm>
        </p:spPr>
      </p:pic>
      <p:pic>
        <p:nvPicPr>
          <p:cNvPr id="5" name="صورة 4"/>
          <p:cNvPicPr>
            <a:picLocks noChangeAspect="1"/>
          </p:cNvPicPr>
          <p:nvPr/>
        </p:nvPicPr>
        <p:blipFill>
          <a:blip r:embed="rId3"/>
          <a:stretch>
            <a:fillRect/>
          </a:stretch>
        </p:blipFill>
        <p:spPr>
          <a:xfrm>
            <a:off x="107505" y="2852935"/>
            <a:ext cx="8928992" cy="3990389"/>
          </a:xfrm>
          <a:prstGeom prst="rect">
            <a:avLst/>
          </a:prstGeom>
        </p:spPr>
      </p:pic>
    </p:spTree>
    <p:extLst>
      <p:ext uri="{BB962C8B-B14F-4D97-AF65-F5344CB8AC3E}">
        <p14:creationId xmlns:p14="http://schemas.microsoft.com/office/powerpoint/2010/main" val="1211772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accent3">
                    <a:lumMod val="75000"/>
                  </a:schemeClr>
                </a:solidFill>
                <a:effectLst>
                  <a:outerShdw blurRad="38100" dist="38100" dir="2700000" algn="tl">
                    <a:srgbClr val="000000">
                      <a:alpha val="43137"/>
                    </a:srgbClr>
                  </a:outerShdw>
                </a:effectLst>
              </a:rPr>
              <a:t>Image Smoothing using </a:t>
            </a:r>
            <a:r>
              <a:rPr lang="en-US" sz="2800" b="1" dirty="0">
                <a:solidFill>
                  <a:schemeClr val="accent3">
                    <a:lumMod val="75000"/>
                  </a:schemeClr>
                </a:solidFill>
                <a:effectLst>
                  <a:outerShdw blurRad="38100" dist="38100" dir="2700000" algn="tl">
                    <a:srgbClr val="000000">
                      <a:alpha val="43137"/>
                    </a:srgbClr>
                  </a:outerShdw>
                </a:effectLst>
              </a:rPr>
              <a:t>Average </a:t>
            </a:r>
            <a:r>
              <a:rPr lang="en-US" sz="2800" b="1" dirty="0" smtClean="0">
                <a:solidFill>
                  <a:schemeClr val="accent3">
                    <a:lumMod val="75000"/>
                  </a:schemeClr>
                </a:solidFill>
                <a:effectLst>
                  <a:outerShdw blurRad="38100" dist="38100" dir="2700000" algn="tl">
                    <a:srgbClr val="000000">
                      <a:alpha val="43137"/>
                    </a:srgbClr>
                  </a:outerShdw>
                </a:effectLst>
              </a:rPr>
              <a:t>Filtering</a:t>
            </a:r>
            <a:endParaRPr lang="en-US" sz="2800" b="1" dirty="0">
              <a:solidFill>
                <a:schemeClr val="accent3">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251520" y="1752600"/>
            <a:ext cx="8640960" cy="4916760"/>
          </a:xfrm>
        </p:spPr>
        <p:txBody>
          <a:bodyPr>
            <a:normAutofit/>
          </a:bodyPr>
          <a:lstStyle/>
          <a:p>
            <a:endParaRPr lang="en-US" sz="1800" dirty="0" smtClean="0"/>
          </a:p>
          <a:p>
            <a:r>
              <a:rPr lang="en-US" sz="1800" dirty="0" smtClean="0"/>
              <a:t>The </a:t>
            </a:r>
            <a:r>
              <a:rPr lang="en-US" sz="1800" dirty="0"/>
              <a:t>output of a smoothing, linear spatial filter is simply the average of the pixels contained in the neighborhood of the filter mask</a:t>
            </a:r>
            <a:r>
              <a:rPr lang="en-US" sz="1800" dirty="0" smtClean="0"/>
              <a:t>.</a:t>
            </a:r>
          </a:p>
          <a:p>
            <a:pPr marL="114300" indent="0">
              <a:buNone/>
            </a:pPr>
            <a:endParaRPr lang="en-US" sz="2000" dirty="0"/>
          </a:p>
          <a:p>
            <a:r>
              <a:rPr lang="en-US" sz="1800" dirty="0"/>
              <a:t>The idea behind smoothing filters is straightforward. By replacing </a:t>
            </a:r>
            <a:r>
              <a:rPr lang="en-US" sz="1800" dirty="0" smtClean="0"/>
              <a:t>the </a:t>
            </a:r>
            <a:r>
              <a:rPr lang="en-US" sz="1800" dirty="0"/>
              <a:t>value of every pixel in an image by the average of the gray levels in the neighborhood defined by the filter mask, this process results in an image with reduced “sharp” transitions in gray levels. Because random noise typically consists of sharp transitions in gray levels, the most obvious </a:t>
            </a:r>
            <a:endParaRPr lang="en-US" sz="1800" dirty="0" smtClean="0"/>
          </a:p>
          <a:p>
            <a:pPr marL="114300" indent="0">
              <a:buNone/>
            </a:pPr>
            <a:r>
              <a:rPr lang="en-US" sz="1800" dirty="0" smtClean="0"/>
              <a:t>   application </a:t>
            </a:r>
            <a:r>
              <a:rPr lang="en-US" sz="1800" dirty="0"/>
              <a:t>of smoothing is noise </a:t>
            </a:r>
            <a:r>
              <a:rPr lang="en-US" sz="1800" dirty="0" smtClean="0"/>
              <a:t>reduction.</a:t>
            </a:r>
          </a:p>
          <a:p>
            <a:pPr marL="114300" indent="0">
              <a:buNone/>
            </a:pPr>
            <a:endParaRPr lang="en-US" sz="1800" dirty="0" smtClean="0"/>
          </a:p>
          <a:p>
            <a:pPr marL="114300" indent="0">
              <a:buNone/>
            </a:pPr>
            <a:r>
              <a:rPr lang="en-US" sz="1800" dirty="0"/>
              <a:t> </a:t>
            </a:r>
            <a:r>
              <a:rPr lang="en-US" sz="1800" dirty="0" smtClean="0"/>
              <a:t>        </a:t>
            </a:r>
            <a:r>
              <a:rPr lang="en-US" sz="1800" b="1" dirty="0" smtClean="0">
                <a:solidFill>
                  <a:schemeClr val="accent3">
                    <a:lumMod val="75000"/>
                  </a:schemeClr>
                </a:solidFill>
                <a:effectLst>
                  <a:outerShdw blurRad="38100" dist="38100" dir="2700000" algn="tl">
                    <a:srgbClr val="000000">
                      <a:alpha val="43137"/>
                    </a:srgbClr>
                  </a:outerShdw>
                </a:effectLst>
              </a:rPr>
              <a:t>Average </a:t>
            </a:r>
            <a:r>
              <a:rPr lang="en-US" sz="1800" b="1" dirty="0">
                <a:solidFill>
                  <a:schemeClr val="accent3">
                    <a:lumMod val="75000"/>
                  </a:schemeClr>
                </a:solidFill>
                <a:effectLst>
                  <a:outerShdw blurRad="38100" dist="38100" dir="2700000" algn="tl">
                    <a:srgbClr val="000000">
                      <a:alpha val="43137"/>
                    </a:srgbClr>
                  </a:outerShdw>
                </a:effectLst>
              </a:rPr>
              <a:t>Filter mask is as follows:</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4646367"/>
            <a:ext cx="2530624" cy="1999504"/>
          </a:xfrm>
          <a:prstGeom prst="rect">
            <a:avLst/>
          </a:prstGeom>
        </p:spPr>
      </p:pic>
    </p:spTree>
    <p:extLst>
      <p:ext uri="{BB962C8B-B14F-4D97-AF65-F5344CB8AC3E}">
        <p14:creationId xmlns:p14="http://schemas.microsoft.com/office/powerpoint/2010/main" val="811575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24238"/>
            <a:ext cx="9073008" cy="3475021"/>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3499259"/>
            <a:ext cx="9073008" cy="3314116"/>
          </a:xfrm>
          <a:prstGeom prst="rect">
            <a:avLst/>
          </a:prstGeom>
        </p:spPr>
      </p:pic>
    </p:spTree>
    <p:extLst>
      <p:ext uri="{BB962C8B-B14F-4D97-AF65-F5344CB8AC3E}">
        <p14:creationId xmlns:p14="http://schemas.microsoft.com/office/powerpoint/2010/main" val="30666911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Comparison Between Filters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068509"/>
            <a:ext cx="8640960" cy="4384828"/>
          </a:xfrm>
        </p:spPr>
      </p:pic>
    </p:spTree>
    <p:extLst>
      <p:ext uri="{BB962C8B-B14F-4D97-AF65-F5344CB8AC3E}">
        <p14:creationId xmlns:p14="http://schemas.microsoft.com/office/powerpoint/2010/main" val="35813032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Adjustment of image intensities</a:t>
            </a:r>
          </a:p>
        </p:txBody>
      </p:sp>
      <p:sp>
        <p:nvSpPr>
          <p:cNvPr id="3" name="عنصر نائب للمحتوى 2"/>
          <p:cNvSpPr>
            <a:spLocks noGrp="1"/>
          </p:cNvSpPr>
          <p:nvPr>
            <p:ph idx="1"/>
          </p:nvPr>
        </p:nvSpPr>
        <p:spPr>
          <a:xfrm>
            <a:off x="179512" y="1752600"/>
            <a:ext cx="8784976" cy="4950494"/>
          </a:xfrm>
        </p:spPr>
        <p:txBody>
          <a:bodyPr>
            <a:normAutofit/>
          </a:bodyPr>
          <a:lstStyle/>
          <a:p>
            <a:pPr marL="114300" indent="0">
              <a:buNone/>
            </a:pPr>
            <a:endParaRPr lang="en-US" sz="2000" dirty="0" smtClean="0"/>
          </a:p>
          <a:p>
            <a:pPr marL="114300" indent="0">
              <a:buNone/>
            </a:pPr>
            <a:r>
              <a:rPr lang="en-US" sz="2000" dirty="0" smtClean="0"/>
              <a:t>For </a:t>
            </a:r>
            <a:r>
              <a:rPr lang="en-US" sz="2000" dirty="0"/>
              <a:t>the purpose of increasing the image intensity and enhance </a:t>
            </a:r>
            <a:r>
              <a:rPr lang="en-US" sz="2000" dirty="0" smtClean="0"/>
              <a:t>its quality, the images undergo intensity adjustment.</a:t>
            </a:r>
          </a:p>
          <a:p>
            <a:endParaRPr lang="en-US" sz="2000" dirty="0" smtClean="0"/>
          </a:p>
          <a:p>
            <a:pPr marL="114300" indent="0">
              <a:buNone/>
            </a:pPr>
            <a:r>
              <a:rPr lang="en-US" sz="2000" dirty="0" smtClean="0"/>
              <a:t> This </a:t>
            </a:r>
            <a:r>
              <a:rPr lang="en-US" sz="2000" dirty="0"/>
              <a:t>image processing technique that aims to enhance the contrast of the image by increasing the intensity of its pixels</a:t>
            </a:r>
            <a:r>
              <a:rPr lang="en-US" sz="2000" dirty="0" smtClean="0"/>
              <a:t>.</a:t>
            </a:r>
          </a:p>
          <a:p>
            <a:pPr marL="114300" indent="0">
              <a:buNone/>
            </a:pPr>
            <a:endParaRPr lang="en-US" sz="2000" dirty="0"/>
          </a:p>
          <a:p>
            <a:pPr marL="114300" indent="0">
              <a:buNone/>
            </a:pPr>
            <a:endParaRPr lang="en-US" sz="2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4437112"/>
            <a:ext cx="3520745" cy="1761926"/>
          </a:xfrm>
          <a:prstGeom prst="rect">
            <a:avLst/>
          </a:prstGeom>
        </p:spPr>
      </p:pic>
    </p:spTree>
    <p:extLst>
      <p:ext uri="{BB962C8B-B14F-4D97-AF65-F5344CB8AC3E}">
        <p14:creationId xmlns:p14="http://schemas.microsoft.com/office/powerpoint/2010/main" val="3731177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6815" y="260648"/>
            <a:ext cx="7776864" cy="523220"/>
          </a:xfrm>
          <a:prstGeom prst="rect">
            <a:avLst/>
          </a:prstGeom>
          <a:noFill/>
        </p:spPr>
        <p:txBody>
          <a:bodyPr wrap="square" lIns="91440" tIns="45720" rIns="91440" bIns="45720">
            <a:spAutoFit/>
          </a:bodyPr>
          <a:lstStyle/>
          <a:p>
            <a:r>
              <a:rPr lang="en-GB" sz="2800" b="1" i="1" cap="all" spc="0" dirty="0" smtClean="0">
                <a:ln w="9000" cmpd="sng">
                  <a:solidFill>
                    <a:schemeClr val="accent4">
                      <a:shade val="50000"/>
                      <a:satMod val="120000"/>
                    </a:schemeClr>
                  </a:solidFill>
                  <a:prstDash val="solid"/>
                </a:ln>
                <a:solidFill>
                  <a:schemeClr val="tx1">
                    <a:lumMod val="95000"/>
                    <a:lumOff val="5000"/>
                  </a:schemeClr>
                </a:solidFill>
                <a:effectLst>
                  <a:reflection blurRad="12700" stA="28000" endPos="45000" dist="1000" dir="5400000" sy="-100000" algn="bl" rotWithShape="0"/>
                </a:effectLst>
              </a:rPr>
              <a:t>introduction</a:t>
            </a:r>
            <a:endParaRPr lang="en-GB" sz="2800" b="1" cap="all" spc="0" dirty="0">
              <a:ln w="9000" cmpd="sng">
                <a:solidFill>
                  <a:schemeClr val="accent4">
                    <a:shade val="50000"/>
                    <a:satMod val="120000"/>
                  </a:schemeClr>
                </a:solidFill>
                <a:prstDash val="solid"/>
              </a:ln>
              <a:solidFill>
                <a:schemeClr val="tx1">
                  <a:lumMod val="95000"/>
                  <a:lumOff val="5000"/>
                </a:schemeClr>
              </a:solidFill>
              <a:effectLst>
                <a:reflection blurRad="12700" stA="28000" endPos="45000" dist="1000" dir="5400000" sy="-100000" algn="bl" rotWithShape="0"/>
              </a:effectLst>
            </a:endParaRPr>
          </a:p>
        </p:txBody>
      </p:sp>
      <p:sp>
        <p:nvSpPr>
          <p:cNvPr id="8" name="TextBox 7"/>
          <p:cNvSpPr txBox="1"/>
          <p:nvPr/>
        </p:nvSpPr>
        <p:spPr>
          <a:xfrm>
            <a:off x="179512" y="1689117"/>
            <a:ext cx="8640960" cy="1631216"/>
          </a:xfrm>
          <a:prstGeom prst="rect">
            <a:avLst/>
          </a:prstGeom>
          <a:noFill/>
        </p:spPr>
        <p:txBody>
          <a:bodyPr wrap="square" rtlCol="0">
            <a:spAutoFit/>
          </a:bodyPr>
          <a:lstStyle/>
          <a:p>
            <a:r>
              <a:rPr lang="en-GB" sz="2000" dirty="0" smtClean="0">
                <a:solidFill>
                  <a:schemeClr val="tx1">
                    <a:lumMod val="95000"/>
                    <a:lumOff val="5000"/>
                  </a:schemeClr>
                </a:solidFill>
              </a:rPr>
              <a:t>A person’s signature is an important vital feature for a person that can be used to verify human identity, so we used the artificial neural network method to recognize the signature  </a:t>
            </a:r>
            <a:r>
              <a:rPr lang="en-GB" sz="2000" dirty="0" smtClean="0"/>
              <a:t>, and it consists of simple elements that work in parallel, these elements are inspired by the biological nervous system. </a:t>
            </a:r>
            <a:endParaRPr lang="en-GB" sz="2000" dirty="0">
              <a:solidFill>
                <a:schemeClr val="tx1">
                  <a:lumMod val="95000"/>
                  <a:lumOff val="5000"/>
                </a:scheme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29000"/>
            <a:ext cx="8136904" cy="3186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86106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348880"/>
            <a:ext cx="6149873" cy="3802710"/>
          </a:xfrm>
          <a:prstGeom prst="rect">
            <a:avLst/>
          </a:prstGeom>
        </p:spPr>
      </p:pic>
      <p:sp>
        <p:nvSpPr>
          <p:cNvPr id="4" name="مربع نص 3"/>
          <p:cNvSpPr txBox="1"/>
          <p:nvPr/>
        </p:nvSpPr>
        <p:spPr>
          <a:xfrm>
            <a:off x="251520" y="476672"/>
            <a:ext cx="8424936" cy="1200329"/>
          </a:xfrm>
          <a:prstGeom prst="rect">
            <a:avLst/>
          </a:prstGeom>
          <a:noFill/>
        </p:spPr>
        <p:txBody>
          <a:bodyPr wrap="square" rtlCol="0">
            <a:spAutoFit/>
          </a:bodyPr>
          <a:lstStyle/>
          <a:p>
            <a:r>
              <a:rPr lang="en-US" dirty="0"/>
              <a:t>During this operation, the intensity value of each pixel in the input image is transformed using a transfer function to form a contrast-adjusted </a:t>
            </a:r>
            <a:r>
              <a:rPr lang="en-US" dirty="0" smtClean="0"/>
              <a:t>image.</a:t>
            </a:r>
          </a:p>
          <a:p>
            <a:endParaRPr lang="en-US" dirty="0" smtClean="0"/>
          </a:p>
          <a:p>
            <a:r>
              <a:rPr lang="en-US" dirty="0" smtClean="0"/>
              <a:t>Gamma </a:t>
            </a:r>
            <a:r>
              <a:rPr lang="en-US" dirty="0"/>
              <a:t>contrast adjustment is the most common used transfer function </a:t>
            </a:r>
            <a:endParaRPr lang="en-US" dirty="0"/>
          </a:p>
        </p:txBody>
      </p:sp>
    </p:spTree>
    <p:extLst>
      <p:ext uri="{BB962C8B-B14F-4D97-AF65-F5344CB8AC3E}">
        <p14:creationId xmlns:p14="http://schemas.microsoft.com/office/powerpoint/2010/main" val="1445613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err="1">
                <a:solidFill>
                  <a:schemeClr val="accent3">
                    <a:lumMod val="75000"/>
                  </a:schemeClr>
                </a:solidFill>
                <a:effectLst>
                  <a:outerShdw blurRad="38100" dist="38100" dir="2700000" algn="tl">
                    <a:srgbClr val="000000">
                      <a:alpha val="43137"/>
                    </a:srgbClr>
                  </a:outerShdw>
                </a:effectLst>
              </a:rPr>
              <a:t>Thresholding</a:t>
            </a:r>
            <a:r>
              <a:rPr lang="en-US" sz="2800" b="1" dirty="0">
                <a:solidFill>
                  <a:schemeClr val="accent3">
                    <a:lumMod val="75000"/>
                  </a:schemeClr>
                </a:solidFill>
                <a:effectLst>
                  <a:outerShdw blurRad="38100" dist="38100" dir="2700000" algn="tl">
                    <a:srgbClr val="000000">
                      <a:alpha val="43137"/>
                    </a:srgbClr>
                  </a:outerShdw>
                </a:effectLst>
              </a:rPr>
              <a:t> (Hard activation function)</a:t>
            </a:r>
          </a:p>
        </p:txBody>
      </p:sp>
      <p:sp>
        <p:nvSpPr>
          <p:cNvPr id="3" name="عنصر نائب للمحتوى 2"/>
          <p:cNvSpPr>
            <a:spLocks noGrp="1"/>
          </p:cNvSpPr>
          <p:nvPr>
            <p:ph idx="1"/>
          </p:nvPr>
        </p:nvSpPr>
        <p:spPr>
          <a:xfrm>
            <a:off x="179512" y="1752600"/>
            <a:ext cx="8712968" cy="4844752"/>
          </a:xfrm>
        </p:spPr>
        <p:txBody>
          <a:bodyPr>
            <a:normAutofit/>
          </a:bodyPr>
          <a:lstStyle/>
          <a:p>
            <a:r>
              <a:rPr lang="en-US" sz="1800" dirty="0" err="1"/>
              <a:t>Thresholding</a:t>
            </a:r>
            <a:r>
              <a:rPr lang="en-US" sz="1800" dirty="0"/>
              <a:t> is the separation of region of images into two </a:t>
            </a:r>
            <a:r>
              <a:rPr lang="en-US" sz="1800" dirty="0" err="1" smtClean="0"/>
              <a:t>regions.One</a:t>
            </a:r>
            <a:r>
              <a:rPr lang="en-US" sz="1800" dirty="0" smtClean="0"/>
              <a:t> </a:t>
            </a:r>
            <a:r>
              <a:rPr lang="en-US" sz="1800" dirty="0"/>
              <a:t>region corresponds to the foreground region, in which it contains the objects that we are interested </a:t>
            </a:r>
            <a:r>
              <a:rPr lang="en-US" sz="1800" dirty="0" err="1" smtClean="0"/>
              <a:t>in.The</a:t>
            </a:r>
            <a:r>
              <a:rPr lang="en-US" sz="1800" dirty="0" smtClean="0"/>
              <a:t> </a:t>
            </a:r>
            <a:r>
              <a:rPr lang="en-US" sz="1800" dirty="0"/>
              <a:t>other region is the background, corresponds to the unneeded objects</a:t>
            </a:r>
            <a:r>
              <a:rPr lang="en-US" sz="1800" dirty="0" smtClean="0"/>
              <a:t>.</a:t>
            </a:r>
          </a:p>
          <a:p>
            <a:endParaRPr lang="en-US" sz="1800" dirty="0"/>
          </a:p>
          <a:p>
            <a:r>
              <a:rPr lang="en-US" sz="1800" dirty="0"/>
              <a:t>The input of this method is usually a grayscale or color image, while the output is a binary image representing the segmentation</a:t>
            </a:r>
            <a:r>
              <a:rPr lang="en-US" sz="1800" dirty="0" smtClean="0"/>
              <a:t>.</a:t>
            </a:r>
          </a:p>
          <a:p>
            <a:endParaRPr lang="en-US" sz="1800" dirty="0"/>
          </a:p>
          <a:p>
            <a:r>
              <a:rPr lang="en-US" sz="1800" dirty="0"/>
              <a:t>The black pixels refer to background and white pixels refer to foreground.</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3576" y="4613153"/>
            <a:ext cx="3680779" cy="1973751"/>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4613153"/>
            <a:ext cx="3650296" cy="2049958"/>
          </a:xfrm>
          <a:prstGeom prst="rect">
            <a:avLst/>
          </a:prstGeom>
        </p:spPr>
      </p:pic>
    </p:spTree>
    <p:extLst>
      <p:ext uri="{BB962C8B-B14F-4D97-AF65-F5344CB8AC3E}">
        <p14:creationId xmlns:p14="http://schemas.microsoft.com/office/powerpoint/2010/main" val="32939529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1052736"/>
            <a:ext cx="8712968" cy="1200329"/>
          </a:xfrm>
          <a:prstGeom prst="rect">
            <a:avLst/>
          </a:prstGeom>
          <a:noFill/>
        </p:spPr>
        <p:txBody>
          <a:bodyPr wrap="square" rtlCol="0">
            <a:spAutoFit/>
          </a:bodyPr>
          <a:lstStyle/>
          <a:p>
            <a:r>
              <a:rPr lang="en-US" dirty="0"/>
              <a:t>In the threshold function the output is zero if the summed input is less than certain value of threshold, and 1 if the summed input is greater </a:t>
            </a:r>
            <a:r>
              <a:rPr lang="en-US" dirty="0" err="1" smtClean="0"/>
              <a:t>tha</a:t>
            </a:r>
            <a:r>
              <a:rPr lang="en-US" dirty="0" smtClean="0"/>
              <a:t> threshold.</a:t>
            </a:r>
          </a:p>
          <a:p>
            <a:r>
              <a:rPr lang="en-US" dirty="0" smtClean="0"/>
              <a:t> </a:t>
            </a:r>
          </a:p>
          <a:p>
            <a:r>
              <a:rPr lang="en-US" dirty="0" smtClean="0"/>
              <a:t>The </a:t>
            </a:r>
            <a:r>
              <a:rPr lang="en-US" dirty="0"/>
              <a:t>function of the hard function is defined by:</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068960"/>
            <a:ext cx="4282811" cy="2301439"/>
          </a:xfrm>
          <a:prstGeom prst="rect">
            <a:avLst/>
          </a:prstGeom>
        </p:spPr>
      </p:pic>
    </p:spTree>
    <p:extLst>
      <p:ext uri="{BB962C8B-B14F-4D97-AF65-F5344CB8AC3E}">
        <p14:creationId xmlns:p14="http://schemas.microsoft.com/office/powerpoint/2010/main" val="3117948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Canny edged based segmentation</a:t>
            </a:r>
          </a:p>
        </p:txBody>
      </p:sp>
      <p:sp>
        <p:nvSpPr>
          <p:cNvPr id="3" name="عنصر نائب للمحتوى 2"/>
          <p:cNvSpPr>
            <a:spLocks noGrp="1"/>
          </p:cNvSpPr>
          <p:nvPr>
            <p:ph idx="1"/>
          </p:nvPr>
        </p:nvSpPr>
        <p:spPr>
          <a:xfrm>
            <a:off x="251520" y="1752600"/>
            <a:ext cx="8568952" cy="4988768"/>
          </a:xfrm>
        </p:spPr>
        <p:txBody>
          <a:bodyPr>
            <a:normAutofit/>
          </a:bodyPr>
          <a:lstStyle/>
          <a:p>
            <a:r>
              <a:rPr lang="en-US" sz="2000" dirty="0"/>
              <a:t>Algorithm for the image processing</a:t>
            </a:r>
            <a:endParaRPr lang="en-US" sz="2000" dirty="0" smtClean="0"/>
          </a:p>
          <a:p>
            <a:endParaRPr lang="en-US" sz="2000" dirty="0"/>
          </a:p>
          <a:p>
            <a:r>
              <a:rPr lang="en-US" sz="2000" dirty="0" smtClean="0"/>
              <a:t>The </a:t>
            </a:r>
            <a:r>
              <a:rPr lang="en-US" sz="2000" dirty="0"/>
              <a:t>goal of such image processing operation is to represent some meaningful and needed areas of the image, such as tumors, faces etc</a:t>
            </a:r>
            <a:r>
              <a:rPr lang="en-US" sz="2000" dirty="0" smtClean="0"/>
              <a:t>…</a:t>
            </a:r>
          </a:p>
          <a:p>
            <a:pPr marL="114300" indent="0">
              <a:buNone/>
            </a:pPr>
            <a:endParaRPr lang="en-US" sz="2000" dirty="0" smtClean="0"/>
          </a:p>
          <a:p>
            <a:endParaRPr lang="en-US" sz="2000" dirty="0" smtClean="0"/>
          </a:p>
          <a:p>
            <a:r>
              <a:rPr lang="en-US" sz="2000" dirty="0" smtClean="0"/>
              <a:t> </a:t>
            </a:r>
            <a:r>
              <a:rPr lang="en-US" sz="2000" dirty="0"/>
              <a:t>In other words, the segmentation is the grouping of interesting regions of the image into foreground regions of interest and background regions to be ignored using some techniques such as </a:t>
            </a:r>
            <a:r>
              <a:rPr lang="en-US" sz="2000" dirty="0" err="1" smtClean="0"/>
              <a:t>tresholding</a:t>
            </a:r>
            <a:r>
              <a:rPr lang="en-US" sz="2000" dirty="0" smtClean="0"/>
              <a:t>.</a:t>
            </a:r>
          </a:p>
          <a:p>
            <a:endParaRPr lang="en-US" sz="2000" dirty="0"/>
          </a:p>
        </p:txBody>
      </p:sp>
    </p:spTree>
    <p:extLst>
      <p:ext uri="{BB962C8B-B14F-4D97-AF65-F5344CB8AC3E}">
        <p14:creationId xmlns:p14="http://schemas.microsoft.com/office/powerpoint/2010/main" val="11280285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79512" y="476672"/>
            <a:ext cx="8784976" cy="2585323"/>
          </a:xfrm>
          <a:prstGeom prst="rect">
            <a:avLst/>
          </a:prstGeom>
          <a:noFill/>
        </p:spPr>
        <p:txBody>
          <a:bodyPr wrap="square" rtlCol="0">
            <a:spAutoFit/>
          </a:bodyPr>
          <a:lstStyle/>
          <a:p>
            <a:r>
              <a:rPr lang="en-US" b="1" dirty="0"/>
              <a:t>The Canny edge detector </a:t>
            </a:r>
            <a:r>
              <a:rPr lang="en-US" dirty="0"/>
              <a:t>is considered as one of the best currently used edge detectors since it provides good noise immunity and detects the true edges or intensity discontinuities while preserving a minimum error. Canny operator has been used for such algorithm with regard to the following </a:t>
            </a:r>
            <a:r>
              <a:rPr lang="en-US" dirty="0" smtClean="0"/>
              <a:t>criteria</a:t>
            </a:r>
          </a:p>
          <a:p>
            <a:endParaRPr lang="en-US" dirty="0"/>
          </a:p>
          <a:p>
            <a:r>
              <a:rPr lang="en-US" dirty="0"/>
              <a:t> </a:t>
            </a:r>
            <a:r>
              <a:rPr lang="en-US" dirty="0" smtClean="0"/>
              <a:t>     *</a:t>
            </a:r>
            <a:r>
              <a:rPr lang="en-US" dirty="0"/>
              <a:t>To maximize the signal-to-noise ratio of the gradient </a:t>
            </a:r>
          </a:p>
          <a:p>
            <a:r>
              <a:rPr lang="en-US" dirty="0" smtClean="0"/>
              <a:t>      *</a:t>
            </a:r>
            <a:r>
              <a:rPr lang="en-US" dirty="0"/>
              <a:t>To ensure that the detected edge is localized as accurately as possible </a:t>
            </a:r>
          </a:p>
          <a:p>
            <a:r>
              <a:rPr lang="en-US" dirty="0" smtClean="0"/>
              <a:t>      *</a:t>
            </a:r>
            <a:r>
              <a:rPr lang="en-US" dirty="0"/>
              <a:t>To minimize multiple responses to a single edge</a:t>
            </a: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012092"/>
            <a:ext cx="3665538" cy="1793185"/>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3925178"/>
            <a:ext cx="3718882" cy="1967014"/>
          </a:xfrm>
          <a:prstGeom prst="rect">
            <a:avLst/>
          </a:prstGeom>
        </p:spPr>
      </p:pic>
    </p:spTree>
    <p:extLst>
      <p:ext uri="{BB962C8B-B14F-4D97-AF65-F5344CB8AC3E}">
        <p14:creationId xmlns:p14="http://schemas.microsoft.com/office/powerpoint/2010/main" val="34371233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Features extraction and rescaling using pattern averaging </a:t>
            </a:r>
          </a:p>
        </p:txBody>
      </p:sp>
      <p:sp>
        <p:nvSpPr>
          <p:cNvPr id="3" name="عنصر نائب للمحتوى 2"/>
          <p:cNvSpPr>
            <a:spLocks noGrp="1"/>
          </p:cNvSpPr>
          <p:nvPr>
            <p:ph idx="1"/>
          </p:nvPr>
        </p:nvSpPr>
        <p:spPr/>
        <p:txBody>
          <a:bodyPr>
            <a:normAutofit/>
          </a:bodyPr>
          <a:lstStyle/>
          <a:p>
            <a:r>
              <a:rPr lang="en-US" sz="2000" dirty="0"/>
              <a:t>algorithm for Feature Extraction (the Pattern Averaging</a:t>
            </a:r>
            <a:r>
              <a:rPr lang="en-US" sz="2000" dirty="0" smtClean="0"/>
              <a:t>)</a:t>
            </a:r>
          </a:p>
          <a:p>
            <a:pPr marL="114300" indent="0">
              <a:buNone/>
            </a:pPr>
            <a:endParaRPr lang="en-US" sz="2000" dirty="0" smtClean="0"/>
          </a:p>
          <a:p>
            <a:r>
              <a:rPr lang="en-US" sz="2000" dirty="0" smtClean="0"/>
              <a:t>After </a:t>
            </a:r>
            <a:r>
              <a:rPr lang="en-US" sz="2000" dirty="0"/>
              <a:t>the segmentation process using the canny edge detection, the images size should be reduced in order to be fed to the neural network. To reduce the size of images while keeping the useful and needed features extracted ,</a:t>
            </a:r>
            <a:r>
              <a:rPr lang="en-US" sz="2000" dirty="0" smtClean="0"/>
              <a:t>by </a:t>
            </a:r>
            <a:r>
              <a:rPr lang="en-US" sz="2000" dirty="0"/>
              <a:t>the previously used methods, we used patter </a:t>
            </a:r>
            <a:r>
              <a:rPr lang="en-US" sz="2000" dirty="0" smtClean="0"/>
              <a:t>averaging.</a:t>
            </a:r>
            <a:endParaRPr lang="en-US" sz="2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4256" y="4365104"/>
            <a:ext cx="3744416" cy="2239536"/>
          </a:xfrm>
          <a:prstGeom prst="rect">
            <a:avLst/>
          </a:prstGeom>
        </p:spPr>
      </p:pic>
    </p:spTree>
    <p:extLst>
      <p:ext uri="{BB962C8B-B14F-4D97-AF65-F5344CB8AC3E}">
        <p14:creationId xmlns:p14="http://schemas.microsoft.com/office/powerpoint/2010/main" val="284549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Segmented </a:t>
            </a:r>
            <a:r>
              <a:rPr lang="en-US" sz="2800" b="1" dirty="0" smtClean="0">
                <a:solidFill>
                  <a:schemeClr val="accent3">
                    <a:lumMod val="75000"/>
                  </a:schemeClr>
                </a:solidFill>
                <a:effectLst>
                  <a:outerShdw blurRad="38100" dist="38100" dir="2700000" algn="tl">
                    <a:srgbClr val="000000">
                      <a:alpha val="43137"/>
                    </a:srgbClr>
                  </a:outerShdw>
                </a:effectLst>
              </a:rPr>
              <a:t>Signatures</a:t>
            </a:r>
            <a:endParaRPr lang="en-US" sz="2800" b="1" dirty="0">
              <a:solidFill>
                <a:schemeClr val="accent3">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323528" y="1752600"/>
            <a:ext cx="8363272" cy="4373563"/>
          </a:xfrm>
        </p:spPr>
        <p:txBody>
          <a:bodyPr>
            <a:normAutofit/>
          </a:bodyPr>
          <a:lstStyle/>
          <a:p>
            <a:endParaRPr lang="en-US" sz="2000" dirty="0" smtClean="0"/>
          </a:p>
          <a:p>
            <a:endParaRPr lang="en-US" sz="2000" dirty="0"/>
          </a:p>
          <a:p>
            <a:r>
              <a:rPr lang="en-US" sz="2000" dirty="0" smtClean="0"/>
              <a:t>At </a:t>
            </a:r>
            <a:r>
              <a:rPr lang="en-US" sz="2000" dirty="0"/>
              <a:t>the end of this image processing phase the images are saved all in a file</a:t>
            </a:r>
            <a:r>
              <a:rPr lang="en-US" sz="2000" dirty="0" smtClean="0"/>
              <a:t>.</a:t>
            </a:r>
          </a:p>
          <a:p>
            <a:endParaRPr lang="en-US" sz="2000" dirty="0"/>
          </a:p>
          <a:p>
            <a:r>
              <a:rPr lang="en-US" sz="2000" dirty="0" smtClean="0"/>
              <a:t> </a:t>
            </a:r>
            <a:r>
              <a:rPr lang="en-US" sz="2000" dirty="0"/>
              <a:t>This was meant to evaluate the effectiveness of the system and to assure that all images were correctly segmented and rescaled.</a:t>
            </a:r>
          </a:p>
        </p:txBody>
      </p:sp>
    </p:spTree>
    <p:extLst>
      <p:ext uri="{BB962C8B-B14F-4D97-AF65-F5344CB8AC3E}">
        <p14:creationId xmlns:p14="http://schemas.microsoft.com/office/powerpoint/2010/main" val="3191022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173" y="620688"/>
            <a:ext cx="5328592" cy="2926334"/>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4077072"/>
            <a:ext cx="3490262" cy="2408129"/>
          </a:xfrm>
          <a:prstGeom prst="rect">
            <a:avLst/>
          </a:prstGeom>
        </p:spPr>
      </p:pic>
      <p:sp>
        <p:nvSpPr>
          <p:cNvPr id="4" name="مربع نص 3"/>
          <p:cNvSpPr txBox="1"/>
          <p:nvPr/>
        </p:nvSpPr>
        <p:spPr>
          <a:xfrm>
            <a:off x="5868144" y="1268760"/>
            <a:ext cx="3240360" cy="1200329"/>
          </a:xfrm>
          <a:prstGeom prst="rect">
            <a:avLst/>
          </a:prstGeom>
          <a:noFill/>
        </p:spPr>
        <p:txBody>
          <a:bodyPr wrap="square" rtlCol="0">
            <a:spAutoFit/>
          </a:bodyPr>
          <a:lstStyle/>
          <a:p>
            <a:r>
              <a:rPr lang="en-US" dirty="0"/>
              <a:t>Sample of the processed and segmented signature image using the proposed system </a:t>
            </a:r>
          </a:p>
        </p:txBody>
      </p:sp>
      <p:sp>
        <p:nvSpPr>
          <p:cNvPr id="5" name="مربع نص 4"/>
          <p:cNvSpPr txBox="1"/>
          <p:nvPr/>
        </p:nvSpPr>
        <p:spPr>
          <a:xfrm>
            <a:off x="611560" y="4725144"/>
            <a:ext cx="4392488" cy="646331"/>
          </a:xfrm>
          <a:prstGeom prst="rect">
            <a:avLst/>
          </a:prstGeom>
          <a:noFill/>
        </p:spPr>
        <p:txBody>
          <a:bodyPr wrap="square" rtlCol="0">
            <a:spAutoFit/>
          </a:bodyPr>
          <a:lstStyle/>
          <a:p>
            <a:r>
              <a:rPr lang="en-US" dirty="0"/>
              <a:t>Sample of the rescaled signatures processed using the proposed system</a:t>
            </a:r>
          </a:p>
        </p:txBody>
      </p:sp>
    </p:spTree>
    <p:extLst>
      <p:ext uri="{BB962C8B-B14F-4D97-AF65-F5344CB8AC3E}">
        <p14:creationId xmlns:p14="http://schemas.microsoft.com/office/powerpoint/2010/main" val="42366963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a:solidFill>
                  <a:schemeClr val="accent3">
                    <a:lumMod val="75000"/>
                  </a:schemeClr>
                </a:solidFill>
                <a:effectLst>
                  <a:outerShdw blurRad="38100" dist="38100" dir="2700000" algn="tl">
                    <a:srgbClr val="000000">
                      <a:alpha val="43137"/>
                    </a:srgbClr>
                  </a:outerShdw>
                </a:effectLst>
              </a:rPr>
              <a:t>NETWORK TRAINING AND PERFORMANCE</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752600"/>
            <a:ext cx="8496943" cy="4845050"/>
          </a:xfrm>
        </p:spPr>
      </p:pic>
    </p:spTree>
    <p:extLst>
      <p:ext uri="{BB962C8B-B14F-4D97-AF65-F5344CB8AC3E}">
        <p14:creationId xmlns:p14="http://schemas.microsoft.com/office/powerpoint/2010/main" val="4882115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2800" b="1" dirty="0" err="1">
                <a:solidFill>
                  <a:schemeClr val="accent3">
                    <a:lumMod val="75000"/>
                  </a:schemeClr>
                </a:solidFill>
                <a:effectLst>
                  <a:outerShdw blurRad="38100" dist="38100" dir="2700000" algn="tl">
                    <a:srgbClr val="000000">
                      <a:alpha val="43137"/>
                    </a:srgbClr>
                  </a:outerShdw>
                </a:effectLst>
              </a:rPr>
              <a:t>Backpropagation</a:t>
            </a:r>
            <a:r>
              <a:rPr lang="en-US" sz="2800" b="1" dirty="0">
                <a:solidFill>
                  <a:schemeClr val="accent3">
                    <a:lumMod val="75000"/>
                  </a:schemeClr>
                </a:solidFill>
                <a:effectLst>
                  <a:outerShdw blurRad="38100" dist="38100" dir="2700000" algn="tl">
                    <a:srgbClr val="000000">
                      <a:alpha val="43137"/>
                    </a:srgbClr>
                  </a:outerShdw>
                </a:effectLst>
              </a:rPr>
              <a:t> Neural Network </a:t>
            </a:r>
            <a:r>
              <a:rPr lang="en-US" sz="2800" b="1" dirty="0" smtClean="0">
                <a:solidFill>
                  <a:schemeClr val="accent3">
                    <a:lumMod val="75000"/>
                  </a:schemeClr>
                </a:solidFill>
                <a:effectLst>
                  <a:outerShdw blurRad="38100" dist="38100" dir="2700000" algn="tl">
                    <a:srgbClr val="000000">
                      <a:alpha val="43137"/>
                    </a:srgbClr>
                  </a:outerShdw>
                </a:effectLst>
              </a:rPr>
              <a:t>Classification</a:t>
            </a:r>
            <a:br>
              <a:rPr lang="en-US" sz="2800" b="1" dirty="0" smtClean="0">
                <a:solidFill>
                  <a:schemeClr val="accent3">
                    <a:lumMod val="75000"/>
                  </a:schemeClr>
                </a:solidFill>
                <a:effectLst>
                  <a:outerShdw blurRad="38100" dist="38100" dir="2700000" algn="tl">
                    <a:srgbClr val="000000">
                      <a:alpha val="43137"/>
                    </a:srgbClr>
                  </a:outerShdw>
                </a:effectLst>
              </a:rPr>
            </a:br>
            <a:r>
              <a:rPr lang="en-US" sz="2800" b="1" dirty="0" smtClean="0">
                <a:solidFill>
                  <a:schemeClr val="accent3">
                    <a:lumMod val="75000"/>
                  </a:schemeClr>
                </a:solidFill>
                <a:effectLst>
                  <a:outerShdw blurRad="38100" dist="38100" dir="2700000" algn="tl">
                    <a:srgbClr val="000000">
                      <a:alpha val="43137"/>
                    </a:srgbClr>
                  </a:outerShdw>
                </a:effectLst>
              </a:rPr>
              <a:t> (</a:t>
            </a:r>
            <a:r>
              <a:rPr lang="en-US" sz="1800" b="1" dirty="0">
                <a:effectLst>
                  <a:outerShdw blurRad="38100" dist="38100" dir="2700000" algn="tl">
                    <a:srgbClr val="000000">
                      <a:alpha val="43137"/>
                    </a:srgbClr>
                  </a:outerShdw>
                </a:effectLst>
              </a:rPr>
              <a:t>Algorithm for </a:t>
            </a:r>
            <a:r>
              <a:rPr lang="en-US" sz="1800" b="1" dirty="0" err="1">
                <a:effectLst>
                  <a:outerShdw blurRad="38100" dist="38100" dir="2700000" algn="tl">
                    <a:srgbClr val="000000">
                      <a:alpha val="43137"/>
                    </a:srgbClr>
                  </a:outerShdw>
                </a:effectLst>
              </a:rPr>
              <a:t>traning</a:t>
            </a:r>
            <a:r>
              <a:rPr lang="en-US" sz="1800" b="1" dirty="0">
                <a:effectLst>
                  <a:outerShdw blurRad="38100" dist="38100" dir="2700000" algn="tl">
                    <a:srgbClr val="000000">
                      <a:alpha val="43137"/>
                    </a:srgbClr>
                  </a:outerShdw>
                </a:effectLst>
              </a:rPr>
              <a:t> method </a:t>
            </a:r>
            <a:r>
              <a:rPr lang="en-US" sz="2800" b="1" dirty="0" smtClean="0">
                <a:solidFill>
                  <a:schemeClr val="accent3">
                    <a:lumMod val="75000"/>
                  </a:schemeClr>
                </a:solidFill>
                <a:effectLst>
                  <a:outerShdw blurRad="38100" dist="38100" dir="2700000" algn="tl">
                    <a:srgbClr val="000000">
                      <a:alpha val="43137"/>
                    </a:srgbClr>
                  </a:outerShdw>
                </a:effectLst>
              </a:rPr>
              <a:t>)</a:t>
            </a:r>
            <a:endParaRPr lang="en-US" sz="2800" b="1" dirty="0">
              <a:solidFill>
                <a:schemeClr val="accent3">
                  <a:lumMod val="7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251520" y="1752600"/>
            <a:ext cx="8568952" cy="4844752"/>
          </a:xfrm>
        </p:spPr>
        <p:txBody>
          <a:bodyPr>
            <a:normAutofit/>
          </a:bodyPr>
          <a:lstStyle/>
          <a:p>
            <a:pPr marL="114300" indent="0">
              <a:buNone/>
            </a:pPr>
            <a:endParaRPr lang="en-US" sz="2000" dirty="0" smtClean="0"/>
          </a:p>
          <a:p>
            <a:r>
              <a:rPr lang="en-US" sz="2000" dirty="0"/>
              <a:t>In this </a:t>
            </a:r>
            <a:r>
              <a:rPr lang="en-US" sz="2000" dirty="0" smtClean="0"/>
              <a:t>phase a </a:t>
            </a:r>
            <a:r>
              <a:rPr lang="en-US" sz="2000" dirty="0"/>
              <a:t>back propagation neural network is trained to recognize human signatures in an image. In order to achieve this binary classification task, training data is collected to have many different signature images</a:t>
            </a:r>
            <a:r>
              <a:rPr lang="en-US" dirty="0"/>
              <a:t>. </a:t>
            </a:r>
            <a:endParaRPr lang="en-US" dirty="0" smtClean="0"/>
          </a:p>
          <a:p>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3573016"/>
            <a:ext cx="6557227" cy="3168352"/>
          </a:xfrm>
          <a:prstGeom prst="rect">
            <a:avLst/>
          </a:prstGeom>
        </p:spPr>
      </p:pic>
      <p:sp>
        <p:nvSpPr>
          <p:cNvPr id="6" name="مربع نص 5"/>
          <p:cNvSpPr txBox="1"/>
          <p:nvPr/>
        </p:nvSpPr>
        <p:spPr>
          <a:xfrm>
            <a:off x="179512" y="4437112"/>
            <a:ext cx="2520280" cy="646331"/>
          </a:xfrm>
          <a:prstGeom prst="rect">
            <a:avLst/>
          </a:prstGeom>
          <a:noFill/>
        </p:spPr>
        <p:txBody>
          <a:bodyPr wrap="square" rtlCol="0">
            <a:spAutoFit/>
          </a:bodyPr>
          <a:lstStyle/>
          <a:p>
            <a:pPr algn="ctr"/>
            <a:r>
              <a:rPr lang="en-US" b="1">
                <a:solidFill>
                  <a:schemeClr val="accent3">
                    <a:lumMod val="75000"/>
                  </a:schemeClr>
                </a:solidFill>
                <a:effectLst>
                  <a:outerShdw blurRad="38100" dist="38100" dir="2700000" algn="tl">
                    <a:srgbClr val="000000">
                      <a:alpha val="43137"/>
                    </a:srgbClr>
                  </a:outerShdw>
                </a:effectLst>
              </a:rPr>
              <a:t>Sample of training images</a:t>
            </a:r>
            <a:endParaRPr lang="en-US" b="1" dirty="0">
              <a:solidFill>
                <a:schemeClr val="accent3">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71589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844824"/>
            <a:ext cx="9144000"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51520" y="332656"/>
            <a:ext cx="8784976" cy="1323439"/>
          </a:xfrm>
          <a:prstGeom prst="rect">
            <a:avLst/>
          </a:prstGeom>
          <a:noFill/>
        </p:spPr>
        <p:txBody>
          <a:bodyPr wrap="square" rtlCol="0">
            <a:spAutoFit/>
          </a:bodyPr>
          <a:lstStyle/>
          <a:p>
            <a:r>
              <a:rPr lang="en-GB" sz="2000" dirty="0" smtClean="0"/>
              <a:t>The principle of its work is that the signature is captured and presented to the user in a form picture. Signature verification can be classified into online signature verification and offline signature verification. </a:t>
            </a:r>
            <a:endParaRPr lang="en-GB" sz="2000" dirty="0"/>
          </a:p>
        </p:txBody>
      </p:sp>
    </p:spTree>
    <p:extLst>
      <p:ext uri="{BB962C8B-B14F-4D97-AF65-F5344CB8AC3E}">
        <p14:creationId xmlns:p14="http://schemas.microsoft.com/office/powerpoint/2010/main" val="1860214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772816"/>
            <a:ext cx="8229600" cy="4373563"/>
          </a:xfrm>
        </p:spPr>
        <p:txBody>
          <a:bodyPr>
            <a:normAutofit/>
          </a:bodyPr>
          <a:lstStyle/>
          <a:p>
            <a:r>
              <a:rPr lang="en-GB" sz="2000" b="1" dirty="0">
                <a:solidFill>
                  <a:schemeClr val="tx1">
                    <a:lumMod val="95000"/>
                    <a:lumOff val="5000"/>
                  </a:schemeClr>
                </a:solidFill>
              </a:rPr>
              <a:t>Online verification </a:t>
            </a:r>
            <a:r>
              <a:rPr lang="en-GB" sz="2000" dirty="0">
                <a:solidFill>
                  <a:schemeClr val="tx1">
                    <a:lumMod val="95000"/>
                    <a:lumOff val="5000"/>
                  </a:schemeClr>
                </a:solidFill>
              </a:rPr>
              <a:t>is based on dynamic capturing of signatures when they are made whereas </a:t>
            </a:r>
            <a:r>
              <a:rPr lang="en-GB" sz="2000" b="1" dirty="0">
                <a:solidFill>
                  <a:schemeClr val="tx1">
                    <a:lumMod val="95000"/>
                    <a:lumOff val="5000"/>
                  </a:schemeClr>
                </a:solidFill>
              </a:rPr>
              <a:t>Offline verification </a:t>
            </a:r>
            <a:r>
              <a:rPr lang="en-GB" sz="2000" dirty="0">
                <a:solidFill>
                  <a:schemeClr val="tx1">
                    <a:lumMod val="95000"/>
                    <a:lumOff val="5000"/>
                  </a:schemeClr>
                </a:solidFill>
              </a:rPr>
              <a:t>generally uses a scanned image of signatures</a:t>
            </a:r>
            <a:r>
              <a:rPr lang="en-GB" sz="2000" dirty="0" smtClean="0">
                <a:solidFill>
                  <a:schemeClr val="tx1">
                    <a:lumMod val="95000"/>
                    <a:lumOff val="5000"/>
                  </a:schemeClr>
                </a:solidFill>
              </a:rPr>
              <a:t>.</a:t>
            </a:r>
            <a:endParaRPr lang="ar-EG" sz="2000" dirty="0" smtClean="0">
              <a:solidFill>
                <a:schemeClr val="tx1">
                  <a:lumMod val="95000"/>
                  <a:lumOff val="5000"/>
                </a:schemeClr>
              </a:solidFill>
            </a:endParaRPr>
          </a:p>
          <a:p>
            <a:endParaRPr lang="ar-EG" sz="2000" dirty="0">
              <a:solidFill>
                <a:schemeClr val="tx1">
                  <a:lumMod val="95000"/>
                  <a:lumOff val="5000"/>
                </a:schemeClr>
              </a:solidFill>
            </a:endParaRPr>
          </a:p>
          <a:p>
            <a:endParaRPr lang="ar-EG" sz="2000" dirty="0" smtClean="0">
              <a:solidFill>
                <a:schemeClr val="tx1">
                  <a:lumMod val="95000"/>
                  <a:lumOff val="5000"/>
                </a:schemeClr>
              </a:solidFill>
            </a:endParaRPr>
          </a:p>
          <a:p>
            <a:r>
              <a:rPr lang="en-GB" sz="2000" dirty="0" smtClean="0">
                <a:solidFill>
                  <a:schemeClr val="tx1">
                    <a:lumMod val="95000"/>
                    <a:lumOff val="5000"/>
                  </a:schemeClr>
                </a:solidFill>
              </a:rPr>
              <a:t> </a:t>
            </a:r>
            <a:r>
              <a:rPr lang="en-GB" sz="2000" b="1" dirty="0">
                <a:solidFill>
                  <a:schemeClr val="tx1">
                    <a:lumMod val="95000"/>
                    <a:lumOff val="5000"/>
                  </a:schemeClr>
                </a:solidFill>
              </a:rPr>
              <a:t>The objective of this project is </a:t>
            </a:r>
            <a:r>
              <a:rPr lang="en-GB" sz="2000" dirty="0">
                <a:solidFill>
                  <a:schemeClr val="tx1">
                    <a:lumMod val="95000"/>
                    <a:lumOff val="5000"/>
                  </a:schemeClr>
                </a:solidFill>
              </a:rPr>
              <a:t>to focus on the offline model of verification where several signatures are put through various processes before finally verifying it to be true or forged through Artificial Neural Networks </a:t>
            </a:r>
            <a:r>
              <a:rPr lang="en-GB" sz="2000" b="1" dirty="0">
                <a:solidFill>
                  <a:schemeClr val="tx1">
                    <a:lumMod val="95000"/>
                    <a:lumOff val="5000"/>
                  </a:schemeClr>
                </a:solidFill>
              </a:rPr>
              <a:t>(ANN</a:t>
            </a:r>
            <a:r>
              <a:rPr lang="en-GB" sz="2000" b="1" dirty="0" smtClean="0">
                <a:solidFill>
                  <a:schemeClr val="tx1">
                    <a:lumMod val="95000"/>
                    <a:lumOff val="5000"/>
                  </a:schemeClr>
                </a:solidFill>
              </a:rPr>
              <a:t>).</a:t>
            </a:r>
            <a:endParaRPr lang="en-GB" sz="2000" b="1" dirty="0">
              <a:solidFill>
                <a:schemeClr val="tx1">
                  <a:lumMod val="95000"/>
                  <a:lumOff val="5000"/>
                </a:schemeClr>
              </a:solidFill>
            </a:endParaRPr>
          </a:p>
        </p:txBody>
      </p:sp>
      <p:sp>
        <p:nvSpPr>
          <p:cNvPr id="6" name="Rectangle 5"/>
          <p:cNvSpPr/>
          <p:nvPr/>
        </p:nvSpPr>
        <p:spPr>
          <a:xfrm>
            <a:off x="251520" y="548680"/>
            <a:ext cx="8568952" cy="523220"/>
          </a:xfrm>
          <a:prstGeom prst="rect">
            <a:avLst/>
          </a:prstGeom>
          <a:noFill/>
        </p:spPr>
        <p:txBody>
          <a:bodyPr wrap="square" lIns="91440" tIns="45720" rIns="91440" bIns="45720">
            <a:spAutoFit/>
          </a:bodyPr>
          <a:lstStyle/>
          <a:p>
            <a:pPr algn="ctr"/>
            <a:r>
              <a:rPr lang="en-GB" sz="2800" b="1" cap="all" spc="0" dirty="0" smtClean="0">
                <a:ln w="9000" cmpd="sng">
                  <a:solidFill>
                    <a:schemeClr val="accent4">
                      <a:shade val="50000"/>
                      <a:satMod val="120000"/>
                    </a:schemeClr>
                  </a:solidFill>
                  <a:prstDash val="solid"/>
                </a:ln>
                <a:solidFill>
                  <a:schemeClr val="tx1">
                    <a:lumMod val="95000"/>
                    <a:lumOff val="5000"/>
                  </a:schemeClr>
                </a:solidFill>
                <a:effectLst>
                  <a:reflection blurRad="12700" stA="28000" endPos="45000" dist="1000" dir="5400000" sy="-100000" algn="bl" rotWithShape="0"/>
                </a:effectLst>
              </a:rPr>
              <a:t>Off line vs. online signature verification</a:t>
            </a:r>
            <a:endParaRPr lang="en-GB" sz="2800" b="1" cap="all" spc="0" dirty="0">
              <a:ln w="9000" cmpd="sng">
                <a:solidFill>
                  <a:schemeClr val="accent4">
                    <a:shade val="50000"/>
                    <a:satMod val="120000"/>
                  </a:schemeClr>
                </a:solidFill>
                <a:prstDash val="solid"/>
              </a:ln>
              <a:solidFill>
                <a:schemeClr val="tx1">
                  <a:lumMod val="95000"/>
                  <a:lumOff val="5000"/>
                </a:schemeClr>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987591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5102" y="332656"/>
            <a:ext cx="9144000" cy="3477875"/>
          </a:xfrm>
          <a:prstGeom prst="rect">
            <a:avLst/>
          </a:prstGeom>
          <a:noFill/>
        </p:spPr>
        <p:txBody>
          <a:bodyPr wrap="square" rtlCol="0">
            <a:spAutoFit/>
          </a:bodyPr>
          <a:lstStyle/>
          <a:p>
            <a:r>
              <a:rPr lang="en-GB" sz="2000" b="1" dirty="0" smtClean="0">
                <a:solidFill>
                  <a:schemeClr val="tx1">
                    <a:lumMod val="95000"/>
                    <a:lumOff val="5000"/>
                  </a:schemeClr>
                </a:solidFill>
              </a:rPr>
              <a:t>The objective of this project is </a:t>
            </a:r>
            <a:r>
              <a:rPr lang="en-GB" sz="2000" dirty="0" smtClean="0">
                <a:solidFill>
                  <a:schemeClr val="tx1">
                    <a:lumMod val="95000"/>
                    <a:lumOff val="5000"/>
                  </a:schemeClr>
                </a:solidFill>
              </a:rPr>
              <a:t>to focus on the offline model of verification where several signatures are put through various processes before finally verifying it to be true or forged through Artificial Neural Networks (ANN). . To perform verification or identification of a signature, </a:t>
            </a:r>
            <a:endParaRPr lang="ar-EG" sz="2000" dirty="0" smtClean="0">
              <a:solidFill>
                <a:schemeClr val="tx1">
                  <a:lumMod val="95000"/>
                  <a:lumOff val="5000"/>
                </a:schemeClr>
              </a:solidFill>
            </a:endParaRPr>
          </a:p>
          <a:p>
            <a:endParaRPr lang="ar-EG" sz="2000" b="1" dirty="0">
              <a:solidFill>
                <a:schemeClr val="tx1">
                  <a:lumMod val="95000"/>
                  <a:lumOff val="5000"/>
                </a:schemeClr>
              </a:solidFill>
            </a:endParaRPr>
          </a:p>
          <a:p>
            <a:endParaRPr lang="ar-EG" sz="2000" b="1" dirty="0" smtClean="0">
              <a:solidFill>
                <a:schemeClr val="tx1">
                  <a:lumMod val="95000"/>
                  <a:lumOff val="5000"/>
                </a:schemeClr>
              </a:solidFill>
            </a:endParaRPr>
          </a:p>
          <a:p>
            <a:r>
              <a:rPr lang="en-GB" sz="2000" b="1" dirty="0" smtClean="0">
                <a:solidFill>
                  <a:schemeClr val="tx1">
                    <a:lumMod val="95000"/>
                    <a:lumOff val="5000"/>
                  </a:schemeClr>
                </a:solidFill>
              </a:rPr>
              <a:t>several steps must be performed</a:t>
            </a:r>
            <a:r>
              <a:rPr lang="en-GB" sz="2000" dirty="0" smtClean="0">
                <a:solidFill>
                  <a:schemeClr val="tx1">
                    <a:lumMod val="95000"/>
                    <a:lumOff val="5000"/>
                  </a:schemeClr>
                </a:solidFill>
              </a:rPr>
              <a:t>. These steps </a:t>
            </a:r>
            <a:endParaRPr lang="ar-EG" sz="2000" dirty="0" smtClean="0">
              <a:solidFill>
                <a:schemeClr val="tx1">
                  <a:lumMod val="95000"/>
                  <a:lumOff val="5000"/>
                </a:schemeClr>
              </a:solidFill>
            </a:endParaRPr>
          </a:p>
          <a:p>
            <a:endParaRPr lang="ar-EG" sz="2000" dirty="0" smtClean="0">
              <a:solidFill>
                <a:schemeClr val="tx1">
                  <a:lumMod val="95000"/>
                  <a:lumOff val="5000"/>
                </a:schemeClr>
              </a:solidFill>
            </a:endParaRPr>
          </a:p>
          <a:p>
            <a:pPr marL="342900" indent="-342900">
              <a:buFont typeface="Arial" charset="0"/>
              <a:buChar char="•"/>
            </a:pPr>
            <a:r>
              <a:rPr lang="ar-EG" sz="2000" dirty="0" smtClean="0">
                <a:solidFill>
                  <a:schemeClr val="tx1">
                    <a:lumMod val="95000"/>
                    <a:lumOff val="5000"/>
                  </a:schemeClr>
                </a:solidFill>
              </a:rPr>
              <a:t>  *</a:t>
            </a:r>
            <a:r>
              <a:rPr lang="en-GB" sz="2000" dirty="0" smtClean="0">
                <a:solidFill>
                  <a:schemeClr val="tx1">
                    <a:lumMod val="95000"/>
                    <a:lumOff val="5000"/>
                  </a:schemeClr>
                </a:solidFill>
              </a:rPr>
              <a:t>Image pre-processing</a:t>
            </a:r>
            <a:endParaRPr lang="ar-EG" sz="2000" dirty="0" smtClean="0">
              <a:solidFill>
                <a:schemeClr val="tx1">
                  <a:lumMod val="95000"/>
                  <a:lumOff val="5000"/>
                </a:schemeClr>
              </a:solidFill>
            </a:endParaRPr>
          </a:p>
          <a:p>
            <a:pPr marL="342900" indent="-342900">
              <a:buFont typeface="Arial" charset="0"/>
              <a:buChar char="•"/>
            </a:pPr>
            <a:r>
              <a:rPr lang="en-GB" sz="2000" dirty="0" smtClean="0">
                <a:solidFill>
                  <a:schemeClr val="tx1">
                    <a:lumMod val="95000"/>
                    <a:lumOff val="5000"/>
                  </a:schemeClr>
                </a:solidFill>
              </a:rPr>
              <a:t> </a:t>
            </a:r>
            <a:r>
              <a:rPr lang="ar-EG" sz="2000" dirty="0" smtClean="0">
                <a:solidFill>
                  <a:schemeClr val="tx1">
                    <a:lumMod val="95000"/>
                    <a:lumOff val="5000"/>
                  </a:schemeClr>
                </a:solidFill>
              </a:rPr>
              <a:t> *</a:t>
            </a:r>
            <a:r>
              <a:rPr lang="en-GB" sz="2000" dirty="0" smtClean="0">
                <a:solidFill>
                  <a:schemeClr val="tx1">
                    <a:lumMod val="95000"/>
                    <a:lumOff val="5000"/>
                  </a:schemeClr>
                </a:solidFill>
              </a:rPr>
              <a:t> Feature extraction </a:t>
            </a:r>
            <a:endParaRPr lang="ar-EG" sz="2000" dirty="0" smtClean="0">
              <a:solidFill>
                <a:schemeClr val="tx1">
                  <a:lumMod val="95000"/>
                  <a:lumOff val="5000"/>
                </a:schemeClr>
              </a:solidFill>
            </a:endParaRPr>
          </a:p>
          <a:p>
            <a:pPr marL="342900" indent="-342900">
              <a:buFont typeface="Arial" charset="0"/>
              <a:buChar char="•"/>
            </a:pPr>
            <a:r>
              <a:rPr lang="ar-EG" sz="2000" dirty="0" smtClean="0">
                <a:solidFill>
                  <a:schemeClr val="tx1">
                    <a:lumMod val="95000"/>
                    <a:lumOff val="5000"/>
                  </a:schemeClr>
                </a:solidFill>
              </a:rPr>
              <a:t>* </a:t>
            </a:r>
            <a:r>
              <a:rPr lang="en-GB" sz="2000" dirty="0" smtClean="0">
                <a:solidFill>
                  <a:schemeClr val="tx1">
                    <a:lumMod val="95000"/>
                    <a:lumOff val="5000"/>
                  </a:schemeClr>
                </a:solidFill>
              </a:rPr>
              <a:t> Neural Network are: Training</a:t>
            </a:r>
            <a:endParaRPr lang="en-GB" sz="2000" dirty="0">
              <a:solidFill>
                <a:schemeClr val="tx1">
                  <a:lumMod val="95000"/>
                  <a:lumOff val="5000"/>
                </a:schemeClr>
              </a:solidFill>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044" t="27579" r="13770" b="49008"/>
          <a:stretch/>
        </p:blipFill>
        <p:spPr bwMode="auto">
          <a:xfrm>
            <a:off x="323528" y="4365104"/>
            <a:ext cx="7848872"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9657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Algorithms</a:t>
            </a:r>
            <a:r>
              <a:rPr lang="ar-EG"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and</a:t>
            </a:r>
            <a:r>
              <a:rPr lang="ar-EG"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GB" sz="2800" b="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GB" sz="2800" b="1"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methods</a:t>
            </a:r>
          </a:p>
        </p:txBody>
      </p:sp>
      <p:sp>
        <p:nvSpPr>
          <p:cNvPr id="3" name="Content Placeholder 2"/>
          <p:cNvSpPr>
            <a:spLocks noGrp="1"/>
          </p:cNvSpPr>
          <p:nvPr>
            <p:ph idx="1"/>
          </p:nvPr>
        </p:nvSpPr>
        <p:spPr/>
        <p:txBody>
          <a:bodyPr>
            <a:normAutofit/>
          </a:bodyPr>
          <a:lstStyle/>
          <a:p>
            <a:r>
              <a:rPr lang="en-GB" sz="2000" dirty="0">
                <a:solidFill>
                  <a:schemeClr val="tx1">
                    <a:lumMod val="95000"/>
                    <a:lumOff val="5000"/>
                  </a:schemeClr>
                </a:solidFill>
              </a:rPr>
              <a:t>From many algorithms and methods with different accuracy percentages In this project we propose a human signature recognition system based </a:t>
            </a:r>
            <a:r>
              <a:rPr lang="en-GB" sz="2000" b="1" dirty="0">
                <a:solidFill>
                  <a:schemeClr val="tx1">
                    <a:lumMod val="95000"/>
                    <a:lumOff val="5000"/>
                  </a:schemeClr>
                </a:solidFill>
              </a:rPr>
              <a:t>canny edge detection </a:t>
            </a:r>
            <a:r>
              <a:rPr lang="en-GB" sz="2000" dirty="0">
                <a:solidFill>
                  <a:schemeClr val="tx1">
                    <a:lumMod val="95000"/>
                    <a:lumOff val="5000"/>
                  </a:schemeClr>
                </a:solidFill>
              </a:rPr>
              <a:t>and </a:t>
            </a:r>
            <a:r>
              <a:rPr lang="en-GB" sz="2000" b="1" dirty="0">
                <a:solidFill>
                  <a:schemeClr val="tx1">
                    <a:lumMod val="95000"/>
                    <a:lumOff val="5000"/>
                  </a:schemeClr>
                </a:solidFill>
              </a:rPr>
              <a:t>pattern averaging</a:t>
            </a:r>
            <a:r>
              <a:rPr lang="en-GB" sz="2000" dirty="0">
                <a:solidFill>
                  <a:schemeClr val="tx1">
                    <a:lumMod val="95000"/>
                    <a:lumOff val="5000"/>
                  </a:schemeClr>
                </a:solidFill>
              </a:rPr>
              <a:t> and </a:t>
            </a:r>
            <a:r>
              <a:rPr lang="en-GB" sz="2000" b="1" dirty="0">
                <a:solidFill>
                  <a:schemeClr val="tx1">
                    <a:lumMod val="95000"/>
                    <a:lumOff val="5000"/>
                  </a:schemeClr>
                </a:solidFill>
              </a:rPr>
              <a:t>back propagation </a:t>
            </a:r>
            <a:r>
              <a:rPr lang="en-GB" sz="2000" dirty="0">
                <a:solidFill>
                  <a:schemeClr val="tx1">
                    <a:lumMod val="95000"/>
                    <a:lumOff val="5000"/>
                  </a:schemeClr>
                </a:solidFill>
              </a:rPr>
              <a:t>neural network system.</a:t>
            </a:r>
          </a:p>
        </p:txBody>
      </p:sp>
    </p:spTree>
    <p:extLst>
      <p:ext uri="{BB962C8B-B14F-4D97-AF65-F5344CB8AC3E}">
        <p14:creationId xmlns:p14="http://schemas.microsoft.com/office/powerpoint/2010/main" val="4230758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bg2">
                    <a:lumMod val="50000"/>
                  </a:schemeClr>
                </a:solidFill>
                <a:effectLst>
                  <a:outerShdw blurRad="38100" dist="38100" dir="2700000" algn="tl">
                    <a:srgbClr val="000000">
                      <a:alpha val="43137"/>
                    </a:srgbClr>
                  </a:outerShdw>
                </a:effectLst>
              </a:rPr>
              <a:t>Main Concepts</a:t>
            </a:r>
            <a:endParaRPr lang="en-GB" sz="2800" b="1" dirty="0">
              <a:solidFill>
                <a:schemeClr val="bg2">
                  <a:lumMod val="5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endParaRPr lang="en-US" sz="2000" dirty="0" smtClean="0">
              <a:solidFill>
                <a:schemeClr val="tx1"/>
              </a:solidFill>
            </a:endParaRPr>
          </a:p>
          <a:p>
            <a:r>
              <a:rPr lang="en-US" sz="2000" dirty="0" smtClean="0">
                <a:solidFill>
                  <a:schemeClr val="tx1"/>
                </a:solidFill>
              </a:rPr>
              <a:t>The </a:t>
            </a:r>
            <a:r>
              <a:rPr lang="en-US" sz="2000" dirty="0">
                <a:solidFill>
                  <a:schemeClr val="tx1"/>
                </a:solidFill>
              </a:rPr>
              <a:t>developed framework consists of two main phases which are </a:t>
            </a:r>
            <a:r>
              <a:rPr lang="en-US" sz="2000" dirty="0" smtClean="0">
                <a:solidFill>
                  <a:schemeClr val="tx1"/>
                </a:solidFill>
              </a:rPr>
              <a:t>the:</a:t>
            </a:r>
          </a:p>
          <a:p>
            <a:r>
              <a:rPr lang="en-US" dirty="0" smtClean="0"/>
              <a:t> </a:t>
            </a:r>
            <a:r>
              <a:rPr lang="en-US" sz="2000" b="1" dirty="0">
                <a:solidFill>
                  <a:schemeClr val="tx1"/>
                </a:solidFill>
              </a:rPr>
              <a:t>processing phase </a:t>
            </a:r>
          </a:p>
          <a:p>
            <a:r>
              <a:rPr lang="en-US" sz="2000" dirty="0" smtClean="0"/>
              <a:t> </a:t>
            </a:r>
            <a:r>
              <a:rPr lang="en-US" sz="2000" b="1" dirty="0">
                <a:solidFill>
                  <a:schemeClr val="tx1"/>
                </a:solidFill>
              </a:rPr>
              <a:t>the classification </a:t>
            </a:r>
            <a:r>
              <a:rPr lang="en-US" sz="2000" b="1" dirty="0" smtClean="0">
                <a:solidFill>
                  <a:schemeClr val="tx1"/>
                </a:solidFill>
              </a:rPr>
              <a:t>phase</a:t>
            </a:r>
          </a:p>
          <a:p>
            <a:r>
              <a:rPr lang="en-US" sz="2000" dirty="0" smtClean="0">
                <a:solidFill>
                  <a:schemeClr val="tx1"/>
                </a:solidFill>
              </a:rPr>
              <a:t>in </a:t>
            </a:r>
            <a:r>
              <a:rPr lang="en-US" sz="2000" dirty="0">
                <a:solidFill>
                  <a:schemeClr val="tx1"/>
                </a:solidFill>
              </a:rPr>
              <a:t>which the image is classified as many signatures To perform verification or identification of a signature several steps must be performed, These steps are </a:t>
            </a:r>
            <a:endParaRPr lang="ar-JO" sz="2000" dirty="0" smtClean="0">
              <a:solidFill>
                <a:schemeClr val="tx1"/>
              </a:solidFill>
            </a:endParaRPr>
          </a:p>
          <a:p>
            <a:r>
              <a:rPr lang="en-US" sz="2000" b="1" dirty="0" smtClean="0">
                <a:solidFill>
                  <a:schemeClr val="tx1"/>
                </a:solidFill>
              </a:rPr>
              <a:t>*Image </a:t>
            </a:r>
            <a:r>
              <a:rPr lang="en-US" sz="2000" b="1" dirty="0">
                <a:solidFill>
                  <a:schemeClr val="tx1"/>
                </a:solidFill>
              </a:rPr>
              <a:t>pre-processing </a:t>
            </a:r>
            <a:r>
              <a:rPr lang="en-US" sz="2000" b="1" dirty="0" smtClean="0">
                <a:solidFill>
                  <a:schemeClr val="tx1"/>
                </a:solidFill>
              </a:rPr>
              <a:t>*</a:t>
            </a:r>
            <a:endParaRPr lang="ar-JO" sz="2000" b="1" dirty="0" smtClean="0">
              <a:solidFill>
                <a:schemeClr val="tx1"/>
              </a:solidFill>
            </a:endParaRPr>
          </a:p>
          <a:p>
            <a:r>
              <a:rPr lang="en-US" sz="2000" b="1" dirty="0" smtClean="0">
                <a:solidFill>
                  <a:schemeClr val="tx1"/>
                </a:solidFill>
              </a:rPr>
              <a:t>Feature </a:t>
            </a:r>
            <a:r>
              <a:rPr lang="en-US" sz="2000" b="1" dirty="0">
                <a:solidFill>
                  <a:schemeClr val="tx1"/>
                </a:solidFill>
              </a:rPr>
              <a:t>extraction </a:t>
            </a:r>
            <a:r>
              <a:rPr lang="en-US" sz="2000" b="1" dirty="0" smtClean="0">
                <a:solidFill>
                  <a:schemeClr val="tx1"/>
                </a:solidFill>
              </a:rPr>
              <a:t>*</a:t>
            </a:r>
            <a:endParaRPr lang="ar-JO" sz="2000" b="1" dirty="0" smtClean="0">
              <a:solidFill>
                <a:schemeClr val="tx1"/>
              </a:solidFill>
            </a:endParaRPr>
          </a:p>
          <a:p>
            <a:r>
              <a:rPr lang="en-US" sz="2000" b="1" dirty="0" smtClean="0">
                <a:solidFill>
                  <a:schemeClr val="tx1"/>
                </a:solidFill>
              </a:rPr>
              <a:t>Neural network </a:t>
            </a:r>
            <a:r>
              <a:rPr lang="en-US" sz="2000" b="1" dirty="0">
                <a:solidFill>
                  <a:schemeClr val="tx1"/>
                </a:solidFill>
              </a:rPr>
              <a:t>training </a:t>
            </a:r>
            <a:endParaRPr lang="en-GB" sz="2000" b="1" dirty="0">
              <a:solidFill>
                <a:schemeClr val="tx1"/>
              </a:solidFill>
            </a:endParaRPr>
          </a:p>
        </p:txBody>
      </p:sp>
    </p:spTree>
    <p:extLst>
      <p:ext uri="{BB962C8B-B14F-4D97-AF65-F5344CB8AC3E}">
        <p14:creationId xmlns:p14="http://schemas.microsoft.com/office/powerpoint/2010/main" val="34907785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solidFill>
                  <a:schemeClr val="accent4">
                    <a:lumMod val="75000"/>
                  </a:schemeClr>
                </a:solidFill>
              </a:rPr>
              <a:t>IMAGE processing </a:t>
            </a:r>
            <a:r>
              <a:rPr lang="en-US" sz="2800" b="1" dirty="0">
                <a:solidFill>
                  <a:schemeClr val="accent4">
                    <a:lumMod val="75000"/>
                  </a:schemeClr>
                </a:solidFill>
              </a:rPr>
              <a:t>phase </a:t>
            </a:r>
            <a:br>
              <a:rPr lang="en-US" sz="2800" b="1" dirty="0">
                <a:solidFill>
                  <a:schemeClr val="accent4">
                    <a:lumMod val="75000"/>
                  </a:schemeClr>
                </a:solidFill>
              </a:rPr>
            </a:br>
            <a:endParaRPr lang="en-US" sz="2800" b="1" dirty="0">
              <a:solidFill>
                <a:schemeClr val="accent4">
                  <a:lumMod val="75000"/>
                </a:schemeClr>
              </a:solidFill>
            </a:endParaRPr>
          </a:p>
        </p:txBody>
      </p:sp>
      <p:sp>
        <p:nvSpPr>
          <p:cNvPr id="3" name="عنصر نائب للمحتوى 2"/>
          <p:cNvSpPr>
            <a:spLocks noGrp="1"/>
          </p:cNvSpPr>
          <p:nvPr>
            <p:ph idx="1"/>
          </p:nvPr>
        </p:nvSpPr>
        <p:spPr>
          <a:xfrm>
            <a:off x="457200" y="1752600"/>
            <a:ext cx="8229600" cy="4844752"/>
          </a:xfrm>
        </p:spPr>
        <p:txBody>
          <a:bodyPr>
            <a:normAutofit lnSpcReduction="10000"/>
          </a:bodyPr>
          <a:lstStyle/>
          <a:p>
            <a:pPr marL="114300" indent="0">
              <a:buNone/>
            </a:pPr>
            <a:r>
              <a:rPr lang="en-US" sz="2200" dirty="0" smtClean="0">
                <a:solidFill>
                  <a:schemeClr val="tx1"/>
                </a:solidFill>
              </a:rPr>
              <a:t> It </a:t>
            </a:r>
            <a:r>
              <a:rPr lang="en-US" sz="2200" dirty="0">
                <a:solidFill>
                  <a:schemeClr val="tx1"/>
                </a:solidFill>
              </a:rPr>
              <a:t>is the first step in signature verification and recognition</a:t>
            </a:r>
            <a:r>
              <a:rPr lang="en-US" sz="2200" dirty="0" smtClean="0">
                <a:solidFill>
                  <a:schemeClr val="tx1"/>
                </a:solidFill>
              </a:rPr>
              <a:t>.</a:t>
            </a:r>
          </a:p>
          <a:p>
            <a:endParaRPr lang="en-US" sz="2200" dirty="0">
              <a:solidFill>
                <a:schemeClr val="tx1"/>
              </a:solidFill>
            </a:endParaRPr>
          </a:p>
          <a:p>
            <a:pPr marL="114300" indent="0">
              <a:buNone/>
            </a:pPr>
            <a:r>
              <a:rPr lang="en-US" sz="2000" dirty="0">
                <a:solidFill>
                  <a:schemeClr val="tx1"/>
                </a:solidFill>
              </a:rPr>
              <a:t>the image processing phase the signatures are processed using many techniques such as </a:t>
            </a:r>
            <a:endParaRPr lang="en-US" sz="2000" dirty="0" smtClean="0">
              <a:solidFill>
                <a:schemeClr val="tx1"/>
              </a:solidFill>
            </a:endParaRPr>
          </a:p>
          <a:p>
            <a:pPr marL="114300" indent="0">
              <a:buNone/>
            </a:pPr>
            <a:endParaRPr lang="en-US" sz="2000" dirty="0" smtClean="0">
              <a:solidFill>
                <a:schemeClr val="tx1"/>
              </a:solidFill>
            </a:endParaRPr>
          </a:p>
          <a:p>
            <a:pPr marL="114300" indent="0">
              <a:buNone/>
            </a:pPr>
            <a:r>
              <a:rPr lang="en-US" sz="2000" b="1" dirty="0" smtClean="0"/>
              <a:t>    *conversion </a:t>
            </a:r>
            <a:r>
              <a:rPr lang="en-US" sz="2000" b="1" dirty="0"/>
              <a:t>to </a:t>
            </a:r>
            <a:r>
              <a:rPr lang="en-US" sz="2000" b="1" dirty="0" smtClean="0"/>
              <a:t>grayscale</a:t>
            </a:r>
          </a:p>
          <a:p>
            <a:pPr marL="114300" indent="0">
              <a:buNone/>
            </a:pPr>
            <a:r>
              <a:rPr lang="en-US" sz="2000" b="1" dirty="0" smtClean="0"/>
              <a:t>    *filtering </a:t>
            </a:r>
            <a:r>
              <a:rPr lang="en-US" sz="2000" b="1" dirty="0"/>
              <a:t>using median </a:t>
            </a:r>
            <a:r>
              <a:rPr lang="en-US" sz="2000" b="1" dirty="0" smtClean="0"/>
              <a:t>filter</a:t>
            </a:r>
          </a:p>
          <a:p>
            <a:pPr marL="114300" indent="0">
              <a:buNone/>
            </a:pPr>
            <a:r>
              <a:rPr lang="en-US" sz="2000" b="1" dirty="0" smtClean="0"/>
              <a:t>    *segmentation </a:t>
            </a:r>
            <a:r>
              <a:rPr lang="en-US" sz="2000" b="1" dirty="0"/>
              <a:t>using canny edge </a:t>
            </a:r>
            <a:r>
              <a:rPr lang="en-US" sz="2000" b="1" dirty="0" smtClean="0"/>
              <a:t>detection</a:t>
            </a:r>
          </a:p>
          <a:p>
            <a:pPr marL="114300" indent="0">
              <a:buNone/>
            </a:pPr>
            <a:endParaRPr lang="en-US" sz="2000" b="1" dirty="0">
              <a:solidFill>
                <a:schemeClr val="tx1"/>
              </a:solidFill>
            </a:endParaRPr>
          </a:p>
          <a:p>
            <a:pPr marL="114300" indent="0">
              <a:buNone/>
            </a:pPr>
            <a:endParaRPr lang="en-US" sz="2000" b="1" dirty="0">
              <a:solidFill>
                <a:schemeClr val="tx1"/>
              </a:solidFill>
            </a:endParaRPr>
          </a:p>
          <a:p>
            <a:pPr marL="114300" indent="0">
              <a:buNone/>
            </a:pPr>
            <a:r>
              <a:rPr lang="en-US" sz="2000" dirty="0">
                <a:solidFill>
                  <a:schemeClr val="tx1"/>
                </a:solidFill>
              </a:rPr>
              <a:t>These techniques are done in order to enhance the quality of images and to extract the important features in such a way to take only the signature and ignoring the other features and parts of the </a:t>
            </a:r>
            <a:r>
              <a:rPr lang="en-US" sz="2000" dirty="0" smtClean="0">
                <a:solidFill>
                  <a:schemeClr val="tx1"/>
                </a:solidFill>
              </a:rPr>
              <a:t>image </a:t>
            </a:r>
            <a:endParaRPr lang="en-US" b="1" dirty="0"/>
          </a:p>
        </p:txBody>
      </p:sp>
    </p:spTree>
    <p:extLst>
      <p:ext uri="{BB962C8B-B14F-4D97-AF65-F5344CB8AC3E}">
        <p14:creationId xmlns:p14="http://schemas.microsoft.com/office/powerpoint/2010/main" val="1049583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accent3">
                    <a:lumMod val="75000"/>
                  </a:schemeClr>
                </a:solidFill>
                <a:effectLst>
                  <a:outerShdw blurRad="38100" dist="38100" dir="2700000" algn="tl">
                    <a:srgbClr val="000000">
                      <a:alpha val="43137"/>
                    </a:srgbClr>
                  </a:outerShdw>
                </a:effectLst>
              </a:rPr>
              <a:t>Signature Images Processing</a:t>
            </a:r>
          </a:p>
        </p:txBody>
      </p:sp>
      <p:sp>
        <p:nvSpPr>
          <p:cNvPr id="3" name="عنصر نائب للمحتوى 2"/>
          <p:cNvSpPr>
            <a:spLocks noGrp="1"/>
          </p:cNvSpPr>
          <p:nvPr>
            <p:ph idx="1"/>
          </p:nvPr>
        </p:nvSpPr>
        <p:spPr/>
        <p:txBody>
          <a:bodyPr/>
          <a:lstStyle/>
          <a:p>
            <a:pPr marL="114300" indent="0">
              <a:buNone/>
            </a:pPr>
            <a:endParaRPr lang="en-US" dirty="0" smtClean="0"/>
          </a:p>
          <a:p>
            <a:pPr marL="114300" indent="0">
              <a:buNone/>
            </a:pPr>
            <a:endParaRPr lang="en-US" dirty="0" smtClean="0"/>
          </a:p>
          <a:p>
            <a:pPr marL="114300" indent="0">
              <a:buNone/>
            </a:pPr>
            <a:r>
              <a:rPr lang="en-US" sz="2000" dirty="0" smtClean="0"/>
              <a:t>1- </a:t>
            </a:r>
            <a:r>
              <a:rPr lang="en-US" sz="2000" dirty="0"/>
              <a:t>RGB to grayscale </a:t>
            </a:r>
            <a:r>
              <a:rPr lang="en-US" sz="2000" dirty="0" smtClean="0"/>
              <a:t>conversion</a:t>
            </a:r>
          </a:p>
          <a:p>
            <a:pPr marL="114300" indent="0">
              <a:buNone/>
            </a:pPr>
            <a:r>
              <a:rPr lang="en-US" sz="2000" dirty="0"/>
              <a:t>2- </a:t>
            </a:r>
            <a:r>
              <a:rPr lang="en-US" sz="2000" dirty="0" smtClean="0"/>
              <a:t>Image </a:t>
            </a:r>
            <a:r>
              <a:rPr lang="en-US" sz="2000" dirty="0"/>
              <a:t>smoothing using median </a:t>
            </a:r>
            <a:r>
              <a:rPr lang="en-US" sz="2000" dirty="0" smtClean="0"/>
              <a:t>filtering</a:t>
            </a:r>
          </a:p>
          <a:p>
            <a:pPr marL="114300" indent="0">
              <a:buNone/>
            </a:pPr>
            <a:r>
              <a:rPr lang="en-US" sz="2000" dirty="0"/>
              <a:t>3- Adjustment of image </a:t>
            </a:r>
            <a:r>
              <a:rPr lang="en-US" sz="2000" dirty="0" smtClean="0"/>
              <a:t>intensities</a:t>
            </a:r>
          </a:p>
          <a:p>
            <a:pPr marL="114300" indent="0">
              <a:buNone/>
            </a:pPr>
            <a:r>
              <a:rPr lang="en-US" sz="2000" dirty="0"/>
              <a:t>4- </a:t>
            </a:r>
            <a:r>
              <a:rPr lang="en-US" sz="2000" dirty="0" err="1"/>
              <a:t>Thresholding</a:t>
            </a:r>
            <a:r>
              <a:rPr lang="en-US" sz="2000" dirty="0"/>
              <a:t> (Hard activation function</a:t>
            </a:r>
            <a:r>
              <a:rPr lang="en-US" sz="2000" dirty="0" smtClean="0"/>
              <a:t>)</a:t>
            </a:r>
          </a:p>
          <a:p>
            <a:pPr marL="114300" indent="0">
              <a:buNone/>
            </a:pPr>
            <a:r>
              <a:rPr lang="en-US" sz="2000" dirty="0"/>
              <a:t>5- Canny edged based </a:t>
            </a:r>
            <a:r>
              <a:rPr lang="en-US" sz="2000" dirty="0" smtClean="0"/>
              <a:t>segmentation</a:t>
            </a:r>
          </a:p>
          <a:p>
            <a:pPr marL="114300" indent="0">
              <a:buNone/>
            </a:pPr>
            <a:r>
              <a:rPr lang="en-US" sz="2000" dirty="0"/>
              <a:t>6- Features extraction and rescaling using pattern averaging</a:t>
            </a:r>
          </a:p>
        </p:txBody>
      </p:sp>
    </p:spTree>
    <p:extLst>
      <p:ext uri="{BB962C8B-B14F-4D97-AF65-F5344CB8AC3E}">
        <p14:creationId xmlns:p14="http://schemas.microsoft.com/office/powerpoint/2010/main" val="2529361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Apothecary</Template>
  <TotalTime>976</TotalTime>
  <Words>1319</Words>
  <Application>Microsoft Office PowerPoint</Application>
  <PresentationFormat>عرض على الشاشة (3:4)‏</PresentationFormat>
  <Paragraphs>127</Paragraphs>
  <Slides>29</Slides>
  <Notes>1</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29</vt:i4>
      </vt:variant>
    </vt:vector>
  </HeadingPairs>
  <TitlesOfParts>
    <vt:vector size="36" baseType="lpstr">
      <vt:lpstr>Arial</vt:lpstr>
      <vt:lpstr>Book Antiqua</vt:lpstr>
      <vt:lpstr>Calibri</vt:lpstr>
      <vt:lpstr>Century Gothic</vt:lpstr>
      <vt:lpstr>Tahoma</vt:lpstr>
      <vt:lpstr>Times New Roman</vt:lpstr>
      <vt:lpstr>Apothecary</vt:lpstr>
      <vt:lpstr>عرض تقديمي في PowerPoint</vt:lpstr>
      <vt:lpstr>عرض تقديمي في PowerPoint</vt:lpstr>
      <vt:lpstr>عرض تقديمي في PowerPoint</vt:lpstr>
      <vt:lpstr>عرض تقديمي في PowerPoint</vt:lpstr>
      <vt:lpstr>عرض تقديمي في PowerPoint</vt:lpstr>
      <vt:lpstr>Algorithms  and  methods</vt:lpstr>
      <vt:lpstr>Main Concepts</vt:lpstr>
      <vt:lpstr>IMAGE processing phase  </vt:lpstr>
      <vt:lpstr>Signature Images Processing</vt:lpstr>
      <vt:lpstr>RGB to grayscale conversion</vt:lpstr>
      <vt:lpstr>عرض تقديمي في PowerPoint</vt:lpstr>
      <vt:lpstr>Image smoothing</vt:lpstr>
      <vt:lpstr>Image smoothing using median filtering</vt:lpstr>
      <vt:lpstr>عرض تقديمي في PowerPoint</vt:lpstr>
      <vt:lpstr>عرض تقديمي في PowerPoint</vt:lpstr>
      <vt:lpstr>Image Smoothing using Average Filtering</vt:lpstr>
      <vt:lpstr>عرض تقديمي في PowerPoint</vt:lpstr>
      <vt:lpstr>Comparison Between Filters</vt:lpstr>
      <vt:lpstr>Adjustment of image intensities</vt:lpstr>
      <vt:lpstr>عرض تقديمي في PowerPoint</vt:lpstr>
      <vt:lpstr>Thresholding (Hard activation function)</vt:lpstr>
      <vt:lpstr>عرض تقديمي في PowerPoint</vt:lpstr>
      <vt:lpstr>Canny edged based segmentation</vt:lpstr>
      <vt:lpstr>عرض تقديمي في PowerPoint</vt:lpstr>
      <vt:lpstr>Features extraction and rescaling using pattern averaging </vt:lpstr>
      <vt:lpstr>Segmented Signatures</vt:lpstr>
      <vt:lpstr>عرض تقديمي في PowerPoint</vt:lpstr>
      <vt:lpstr>NETWORK TRAINING AND PERFORMANCE</vt:lpstr>
      <vt:lpstr>Backpropagation Neural Network Classification  (Algorithm for traning method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حساب Microsoft</cp:lastModifiedBy>
  <cp:revision>55</cp:revision>
  <dcterms:created xsi:type="dcterms:W3CDTF">2021-05-31T05:21:58Z</dcterms:created>
  <dcterms:modified xsi:type="dcterms:W3CDTF">2021-06-02T19:41:15Z</dcterms:modified>
</cp:coreProperties>
</file>