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306" r:id="rId2"/>
    <p:sldId id="261" r:id="rId3"/>
    <p:sldId id="262" r:id="rId4"/>
    <p:sldId id="263" r:id="rId5"/>
    <p:sldId id="264" r:id="rId6"/>
    <p:sldId id="265" r:id="rId7"/>
    <p:sldId id="267" r:id="rId8"/>
    <p:sldId id="270" r:id="rId9"/>
    <p:sldId id="271" r:id="rId10"/>
    <p:sldId id="272" r:id="rId11"/>
    <p:sldId id="273" r:id="rId12"/>
    <p:sldId id="274" r:id="rId13"/>
    <p:sldId id="275" r:id="rId14"/>
    <p:sldId id="284" r:id="rId15"/>
    <p:sldId id="276" r:id="rId16"/>
    <p:sldId id="277" r:id="rId17"/>
    <p:sldId id="278" r:id="rId18"/>
    <p:sldId id="279" r:id="rId19"/>
    <p:sldId id="280" r:id="rId20"/>
    <p:sldId id="281" r:id="rId21"/>
    <p:sldId id="288" r:id="rId22"/>
    <p:sldId id="289" r:id="rId23"/>
    <p:sldId id="290" r:id="rId24"/>
    <p:sldId id="304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8" r:id="rId34"/>
    <p:sldId id="307" r:id="rId35"/>
    <p:sldId id="309" r:id="rId36"/>
    <p:sldId id="313" r:id="rId37"/>
    <p:sldId id="310" r:id="rId38"/>
    <p:sldId id="311" r:id="rId39"/>
    <p:sldId id="312" r:id="rId40"/>
    <p:sldId id="294" r:id="rId41"/>
    <p:sldId id="293" r:id="rId4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9B01"/>
    <a:srgbClr val="5B3001"/>
    <a:srgbClr val="9900CC"/>
    <a:srgbClr val="FF9900"/>
    <a:srgbClr val="FF66CC"/>
    <a:srgbClr val="FF67AC"/>
    <a:srgbClr val="CC0099"/>
    <a:srgbClr val="FFDC47"/>
    <a:srgbClr val="5EEC3C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09" autoAdjust="0"/>
  </p:normalViewPr>
  <p:slideViewPr>
    <p:cSldViewPr>
      <p:cViewPr varScale="1">
        <p:scale>
          <a:sx n="112" d="100"/>
          <a:sy n="112" d="100"/>
        </p:scale>
        <p:origin x="61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63CD1-579A-475F-9CEB-F79ED4346AD1}" type="datetimeFigureOut">
              <a:rPr lang="en-US" smtClean="0"/>
              <a:t>2020-07-04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DFA3B-1096-4EBA-834A-4B6C994CD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85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DFA3B-1096-4EBA-834A-4B6C994CD0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956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17900" y="2877160"/>
            <a:ext cx="7177135" cy="122164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900" y="4098799"/>
            <a:ext cx="7178241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F31C2C5-9240-4EDC-BA67-FAB363147F4A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CF64F543-FF1F-49DE-AEEC-E50C6ED242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8246070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5B30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1"/>
            <a:ext cx="8246070" cy="3359504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99B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198559"/>
            <a:ext cx="6260905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433880"/>
            <a:ext cx="8093365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5B30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812" y="180822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812" y="239245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6933" y="180822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6933" y="239245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2020-07-04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7.png"/><Relationship Id="rId4" Type="http://schemas.openxmlformats.org/officeDocument/2006/relationships/image" Target="../media/image36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8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0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0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5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3182816"/>
            <a:ext cx="519197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Area Dynamic Load Cell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 </a:t>
            </a:r>
            <a:r>
              <a:rPr lang="en-US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Dr.Iyad Assaf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345" y="2113635"/>
            <a:ext cx="2707567" cy="2138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524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Part modules </a:t>
            </a:r>
            <a:r>
              <a:rPr lang="en-US" b="1" dirty="0" smtClean="0">
                <a:effectLst/>
              </a:rPr>
              <a:t>(ball)</a:t>
            </a:r>
            <a:endParaRPr lang="ar-SA" b="1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195" y="1350110"/>
            <a:ext cx="3756665" cy="32001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23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11302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2-Property module </a:t>
            </a:r>
            <a:endParaRPr lang="ar-SA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0" y="1197405"/>
            <a:ext cx="2655376" cy="351155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406" y="1605392"/>
            <a:ext cx="2990850" cy="2695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-314560" y="4708955"/>
            <a:ext cx="4572000" cy="3361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(5.3): The material properties editing box 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50360" y="471516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(5.4): Assigning the material properties to the ball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61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3-Assembly </a:t>
            </a:r>
            <a:r>
              <a:rPr lang="en-US" b="1" dirty="0" smtClean="0">
                <a:effectLst/>
              </a:rPr>
              <a:t>module</a:t>
            </a:r>
            <a:endParaRPr lang="ar-SA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052" y="1406719"/>
            <a:ext cx="3734321" cy="3095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254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4-Step </a:t>
            </a:r>
            <a:r>
              <a:rPr lang="en-US" b="1" dirty="0" smtClean="0">
                <a:effectLst/>
              </a:rPr>
              <a:t>module</a:t>
            </a:r>
            <a:endParaRPr lang="ar-SA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590" y="1097366"/>
            <a:ext cx="2199466" cy="35115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03065" y="4595034"/>
            <a:ext cx="4572000" cy="3361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(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5.6b):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History output request for the ball deformation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65" y="1035889"/>
            <a:ext cx="2491956" cy="36598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668652" y="4595034"/>
            <a:ext cx="4572000" cy="3768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(</a:t>
            </a: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5.6a):Create step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93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5-Interaction</a:t>
            </a:r>
            <a:r>
              <a:rPr lang="en-US" b="1" dirty="0" smtClean="0">
                <a:effectLst/>
              </a:rPr>
              <a:t> module</a:t>
            </a:r>
            <a:endParaRPr lang="ar-SA" b="1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392" y="1350110"/>
            <a:ext cx="3299460" cy="25177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17900" y="4098800"/>
            <a:ext cx="47756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(5.7): Interaction between the rigid plate and the deformable ball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6384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effectLst/>
              </a:rPr>
              <a:t>5-</a:t>
            </a:r>
            <a:r>
              <a:rPr lang="en-US" sz="2800" b="1" dirty="0" smtClean="0">
                <a:effectLst/>
              </a:rPr>
              <a:t>Load </a:t>
            </a:r>
            <a:r>
              <a:rPr lang="en-US" sz="2800" b="1" dirty="0">
                <a:effectLst/>
              </a:rPr>
              <a:t>and Boundary </a:t>
            </a:r>
            <a:r>
              <a:rPr lang="en-US" sz="2800" b="1" dirty="0" smtClean="0">
                <a:effectLst/>
              </a:rPr>
              <a:t>Conditions</a:t>
            </a:r>
            <a:r>
              <a:rPr lang="en-US" sz="2800" b="1" dirty="0" smtClean="0">
                <a:effectLst/>
              </a:rPr>
              <a:t> module</a:t>
            </a:r>
            <a:endParaRPr lang="ar-SA" sz="2800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55" y="1655520"/>
            <a:ext cx="3206805" cy="2638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360" y="1502815"/>
            <a:ext cx="3664920" cy="296888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4950" y="4556915"/>
            <a:ext cx="4572000" cy="3361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(5.9): Apply the initial velocity of the soccer ball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5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807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6-Mesh module </a:t>
            </a:r>
            <a:endParaRPr lang="ar-SA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559" y="1198563"/>
            <a:ext cx="4521308" cy="320564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20867" y="4404210"/>
            <a:ext cx="4572000" cy="3361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(5.10): Mesh the soccer ball and the rigid plate 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45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7-Job </a:t>
            </a:r>
            <a:r>
              <a:rPr lang="en-US" b="1" dirty="0" smtClean="0">
                <a:effectLst/>
              </a:rPr>
              <a:t>module</a:t>
            </a:r>
            <a:endParaRPr lang="ar-SA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85" y="1502815"/>
            <a:ext cx="4915326" cy="24386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12490" y="3946095"/>
            <a:ext cx="4572000" cy="339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Figure (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5.11): Crate the job module</a:t>
            </a:r>
            <a:endParaRPr lang="en-US" sz="1200" b="1" dirty="0"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359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8-Results </a:t>
            </a:r>
            <a:r>
              <a:rPr lang="en-US" b="1" dirty="0">
                <a:effectLst/>
              </a:rPr>
              <a:t>of </a:t>
            </a:r>
            <a:r>
              <a:rPr lang="en-US" b="1" dirty="0" smtClean="0">
                <a:effectLst/>
              </a:rPr>
              <a:t>job</a:t>
            </a:r>
            <a:endParaRPr lang="ar-SA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165" y="1198563"/>
            <a:ext cx="4488095" cy="3511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865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72" y="1198563"/>
            <a:ext cx="5977082" cy="35110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838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Outline Project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808225"/>
            <a:ext cx="6260905" cy="3511061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smtClean="0"/>
              <a:t>Introduction.</a:t>
            </a:r>
            <a:endParaRPr lang="en-US" sz="2000" b="1" dirty="0"/>
          </a:p>
          <a:p>
            <a:pPr algn="just"/>
            <a:r>
              <a:rPr lang="en-US" sz="2000" b="1" dirty="0"/>
              <a:t>Definition </a:t>
            </a:r>
            <a:r>
              <a:rPr lang="en-US" sz="2000" b="1" dirty="0" smtClean="0"/>
              <a:t>of load </a:t>
            </a:r>
            <a:r>
              <a:rPr lang="en-US" sz="2000" b="1" dirty="0" smtClean="0"/>
              <a:t>cell and main types.</a:t>
            </a:r>
            <a:endParaRPr lang="en-US" sz="2000" b="1" dirty="0" smtClean="0"/>
          </a:p>
          <a:p>
            <a:pPr algn="just"/>
            <a:r>
              <a:rPr lang="en-US" sz="2000" b="1" dirty="0"/>
              <a:t>Definition of </a:t>
            </a:r>
            <a:r>
              <a:rPr lang="en-US" sz="2000" b="1" dirty="0" smtClean="0"/>
              <a:t>strain </a:t>
            </a:r>
            <a:r>
              <a:rPr lang="en-US" sz="2000" b="1" dirty="0"/>
              <a:t>gauge and main </a:t>
            </a:r>
            <a:r>
              <a:rPr lang="en-US" sz="2000" b="1" dirty="0" smtClean="0"/>
              <a:t>types</a:t>
            </a:r>
            <a:r>
              <a:rPr lang="en-US" sz="2000" b="1" dirty="0" smtClean="0"/>
              <a:t>.</a:t>
            </a:r>
            <a:endParaRPr lang="en-US" sz="2000" b="1" dirty="0" smtClean="0"/>
          </a:p>
          <a:p>
            <a:pPr algn="just"/>
            <a:r>
              <a:rPr lang="en-US" sz="2000" b="1" dirty="0" smtClean="0"/>
              <a:t>Finite </a:t>
            </a:r>
            <a:r>
              <a:rPr lang="en-US" sz="2000" b="1" dirty="0"/>
              <a:t>Element Analysis of Impact Soccer </a:t>
            </a:r>
            <a:r>
              <a:rPr lang="en-US" sz="2000" b="1" dirty="0" smtClean="0"/>
              <a:t>Ball</a:t>
            </a:r>
            <a:r>
              <a:rPr lang="en-US" sz="2000" b="1" dirty="0" smtClean="0"/>
              <a:t>.</a:t>
            </a:r>
          </a:p>
          <a:p>
            <a:pPr algn="just"/>
            <a:r>
              <a:rPr lang="en-US" sz="2000" b="1" dirty="0"/>
              <a:t>Load Cell </a:t>
            </a:r>
            <a:r>
              <a:rPr lang="en-US" sz="2000" b="1" dirty="0" smtClean="0"/>
              <a:t>design.</a:t>
            </a:r>
          </a:p>
          <a:p>
            <a:pPr algn="just"/>
            <a:r>
              <a:rPr lang="en-US" sz="2000" b="1" dirty="0" smtClean="0"/>
              <a:t>Conclusions</a:t>
            </a:r>
            <a:r>
              <a:rPr lang="en-US" sz="2000" b="1" dirty="0" smtClean="0"/>
              <a:t>.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64123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63" y="1380159"/>
            <a:ext cx="6261100" cy="3148357"/>
          </a:xfrm>
        </p:spPr>
      </p:pic>
    </p:spTree>
    <p:extLst>
      <p:ext uri="{BB962C8B-B14F-4D97-AF65-F5344CB8AC3E}">
        <p14:creationId xmlns:p14="http://schemas.microsoft.com/office/powerpoint/2010/main" val="327612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50" y="1044700"/>
            <a:ext cx="5497380" cy="2137870"/>
          </a:xfr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785" y="3132735"/>
            <a:ext cx="4942335" cy="2010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548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55" y="1502815"/>
            <a:ext cx="6871725" cy="2901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910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60" y="1350110"/>
            <a:ext cx="6674192" cy="3041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942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099" y="2419045"/>
            <a:ext cx="8246070" cy="6108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Load Cell design</a:t>
            </a:r>
            <a:br>
              <a:rPr lang="en-US" b="1" dirty="0">
                <a:solidFill>
                  <a:schemeClr val="bg1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33" y="3029865"/>
            <a:ext cx="4971192" cy="137434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</a:rPr>
              <a:t>Load </a:t>
            </a:r>
            <a:r>
              <a:rPr lang="en-US" sz="2000" b="1" dirty="0">
                <a:solidFill>
                  <a:schemeClr val="tx1"/>
                </a:solidFill>
              </a:rPr>
              <a:t>cell geometry and specifications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</a:rPr>
              <a:t>Load cell </a:t>
            </a:r>
            <a:r>
              <a:rPr lang="en-US" sz="2000" b="1" dirty="0">
                <a:solidFill>
                  <a:schemeClr val="tx1"/>
                </a:solidFill>
              </a:rPr>
              <a:t>natural frequency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820" y="1854680"/>
            <a:ext cx="3228975" cy="2549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466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1-Creating </a:t>
            </a:r>
            <a:r>
              <a:rPr lang="en-US" dirty="0">
                <a:effectLst/>
              </a:rPr>
              <a:t>the load cell part </a:t>
            </a:r>
            <a:endParaRPr lang="ar-SA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900" y="1655520"/>
            <a:ext cx="3970330" cy="213787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1577858" y="3793390"/>
            <a:ext cx="385041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(6.1): Create the load cell part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2-Define </a:t>
            </a:r>
            <a:r>
              <a:rPr lang="en-GB" dirty="0">
                <a:effectLst/>
              </a:rPr>
              <a:t>the material property 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195" y="1350110"/>
            <a:ext cx="3817951" cy="335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0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3-Define </a:t>
            </a:r>
            <a:r>
              <a:rPr lang="en-GB" dirty="0">
                <a:effectLst/>
              </a:rPr>
              <a:t>step analysis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360" y="1044700"/>
            <a:ext cx="3233109" cy="39460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05" y="1044700"/>
            <a:ext cx="2514818" cy="404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48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/>
          </a:bodyPr>
          <a:lstStyle/>
          <a:p>
            <a:r>
              <a:rPr lang="en-GB" sz="2800" dirty="0" smtClean="0">
                <a:effectLst/>
              </a:rPr>
              <a:t>4-Load and </a:t>
            </a:r>
            <a:r>
              <a:rPr lang="en-US" sz="2800" dirty="0" smtClean="0">
                <a:effectLst/>
              </a:rPr>
              <a:t>boundary </a:t>
            </a:r>
            <a:r>
              <a:rPr lang="en-US" sz="2800" dirty="0">
                <a:effectLst/>
              </a:rPr>
              <a:t>condition </a:t>
            </a:r>
            <a:r>
              <a:rPr lang="en-GB" sz="2800" dirty="0" smtClean="0">
                <a:effectLst/>
              </a:rPr>
              <a:t>defined</a:t>
            </a:r>
            <a:endParaRPr lang="ar-SA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195" y="1197405"/>
            <a:ext cx="3810330" cy="374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6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/>
          </a:bodyPr>
          <a:lstStyle/>
          <a:p>
            <a:r>
              <a:rPr lang="en-US" sz="2800" dirty="0" smtClean="0">
                <a:effectLst/>
              </a:rPr>
              <a:t>5-</a:t>
            </a:r>
            <a:r>
              <a:rPr lang="en-GB" sz="2800" dirty="0" smtClean="0">
                <a:effectLst/>
              </a:rPr>
              <a:t>Meshing </a:t>
            </a:r>
            <a:r>
              <a:rPr lang="en-GB" sz="2800" dirty="0">
                <a:effectLst/>
              </a:rPr>
              <a:t>the model and running the job</a:t>
            </a:r>
            <a:endParaRPr lang="ar-SA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60" y="1350110"/>
            <a:ext cx="3351670" cy="32068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065" y="1655520"/>
            <a:ext cx="3812957" cy="241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8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419045"/>
            <a:ext cx="8229600" cy="122164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72972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6- Results of job</a:t>
            </a:r>
            <a:br>
              <a:rPr lang="en-US" dirty="0">
                <a:effectLst/>
              </a:rPr>
            </a:b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5" y="1228725"/>
            <a:ext cx="5610225" cy="3914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54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0" y="1655520"/>
            <a:ext cx="5610225" cy="2191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354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719020" cy="572644"/>
          </a:xfrm>
        </p:spPr>
        <p:txBody>
          <a:bodyPr>
            <a:noAutofit/>
          </a:bodyPr>
          <a:lstStyle/>
          <a:p>
            <a:r>
              <a:rPr lang="en-US" sz="2800" dirty="0">
                <a:effectLst/>
              </a:rPr>
              <a:t>Natural frequency using theoretical method</a:t>
            </a:r>
            <a:endParaRPr lang="ar-SA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427010"/>
              </p:ext>
            </p:extLst>
          </p:nvPr>
        </p:nvGraphicFramePr>
        <p:xfrm>
          <a:off x="754375" y="1350110"/>
          <a:ext cx="157797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3" imgW="1574800" imgH="508000" progId="Equation.3">
                  <p:embed/>
                </p:oleObj>
              </mc:Choice>
              <mc:Fallback>
                <p:oleObj name="Equation" r:id="rId3" imgW="15748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75" y="1350110"/>
                        <a:ext cx="1577975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22339" y="1644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5" y="2266339"/>
            <a:ext cx="5802790" cy="255968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426829" y="1969539"/>
            <a:ext cx="59776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(6.2):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values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of coefficient B for different edge conditions of circular plate</a:t>
            </a:r>
            <a:endParaRPr lang="ar-SA" sz="1400" dirty="0"/>
          </a:p>
        </p:txBody>
      </p:sp>
    </p:spTree>
    <p:extLst>
      <p:ext uri="{BB962C8B-B14F-4D97-AF65-F5344CB8AC3E}">
        <p14:creationId xmlns:p14="http://schemas.microsoft.com/office/powerpoint/2010/main" val="314333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281175"/>
            <a:ext cx="6566315" cy="572644"/>
          </a:xfrm>
        </p:spPr>
        <p:txBody>
          <a:bodyPr>
            <a:noAutofit/>
          </a:bodyPr>
          <a:lstStyle/>
          <a:p>
            <a:r>
              <a:rPr lang="en-US" sz="2800" dirty="0">
                <a:effectLst/>
              </a:rPr>
              <a:t>Natural frequency using theoretical method</a:t>
            </a:r>
            <a:endParaRPr lang="ar-SA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8242"/>
              </p:ext>
            </p:extLst>
          </p:nvPr>
        </p:nvGraphicFramePr>
        <p:xfrm>
          <a:off x="539658" y="1502815"/>
          <a:ext cx="319246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3" imgW="3187700" imgH="508000" progId="Equation.3">
                  <p:embed/>
                </p:oleObj>
              </mc:Choice>
              <mc:Fallback>
                <p:oleObj name="Equation" r:id="rId3" imgW="31877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658" y="1502815"/>
                        <a:ext cx="3192463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860039"/>
              </p:ext>
            </p:extLst>
          </p:nvPr>
        </p:nvGraphicFramePr>
        <p:xfrm>
          <a:off x="1670605" y="2374709"/>
          <a:ext cx="127952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5" imgW="1282700" imgH="406400" progId="Equation.3">
                  <p:embed/>
                </p:oleObj>
              </mc:Choice>
              <mc:Fallback>
                <p:oleObj name="Equation" r:id="rId5" imgW="12827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605" y="2374709"/>
                        <a:ext cx="1279525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444224" y="2422434"/>
            <a:ext cx="1282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Frequency f = </a:t>
            </a:r>
            <a:endParaRPr lang="ar-SA" sz="1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478602"/>
              </p:ext>
            </p:extLst>
          </p:nvPr>
        </p:nvGraphicFramePr>
        <p:xfrm>
          <a:off x="444224" y="3640685"/>
          <a:ext cx="5605145" cy="82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7005"/>
                <a:gridCol w="720090"/>
                <a:gridCol w="810260"/>
                <a:gridCol w="810260"/>
                <a:gridCol w="892810"/>
                <a:gridCol w="93472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 dirty="0">
                          <a:effectLst/>
                        </a:rPr>
                        <a:t>Mode shape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Load cell (Hz)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277.8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 dirty="0">
                          <a:effectLst/>
                        </a:rPr>
                        <a:t>578.4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578.4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951.2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953.8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Circular plate (Hz)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311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648.2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648.4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>
                          <a:effectLst/>
                        </a:rPr>
                        <a:t>1064.4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1143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1064.4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01670" y="3198258"/>
            <a:ext cx="518739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-114300" algn="l"/>
                <a:tab pos="1143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(6.2): Comparison between FE and theoretical the frequency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04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240593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Load cell sensitivity</a:t>
            </a:r>
            <a:endParaRPr lang="ar-SA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54375" y="13501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296260" y="1044700"/>
            <a:ext cx="5492805" cy="376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1- Sensitivity calculation for 9.5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KN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Load on the center of the circle plate.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48965" y="1808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Sensitivity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8000044"/>
              </p:ext>
            </p:extLst>
          </p:nvPr>
        </p:nvGraphicFramePr>
        <p:xfrm>
          <a:off x="1365195" y="1609787"/>
          <a:ext cx="669925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3" imgW="672808" imgH="393529" progId="Equation.3">
                  <p:embed/>
                </p:oleObj>
              </mc:Choice>
              <mc:Fallback>
                <p:oleObj name="Equation" r:id="rId3" imgW="67280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5195" y="1609787"/>
                        <a:ext cx="669925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442370" y="2113635"/>
            <a:ext cx="153599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4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=4.358 (10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-4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2370" y="2529133"/>
            <a:ext cx="6858000" cy="1590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Covert the strain to 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μe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/strain gauges = (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Emax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)(e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6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) = (4.358 (10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-4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))(e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6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) = 435.8µe/strain gauge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Minimum Number of Strain Gauge Placed on Load Cell = 4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435.8 µe × 4 = 1743.2 µe</a:t>
            </a:r>
            <a:r>
              <a:rPr lang="en-US" sz="1400" dirty="0">
                <a:latin typeface="Calibri Light" panose="020F0302020204030204" pitchFamily="34" charset="0"/>
                <a:ea typeface="Calibri" panose="020F0502020204030204" pitchFamily="34" charset="0"/>
                <a:cs typeface="+mj-cs"/>
              </a:rPr>
              <a:t>       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Sensitivity = 1743.2µe/9.5 KN = 0.183 µe/N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5576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55" y="1502815"/>
            <a:ext cx="3512215" cy="2560320"/>
          </a:xfrm>
          <a:prstGeom prst="rect">
            <a:avLst/>
          </a:prstGeom>
        </p:spPr>
      </p:pic>
      <p:pic>
        <p:nvPicPr>
          <p:cNvPr id="5" name="صورة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491" y="1502815"/>
            <a:ext cx="3430494" cy="25603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005" y="4063135"/>
            <a:ext cx="36804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Stress contour of the load cell at 9.5kN at the center</a:t>
            </a:r>
            <a:endParaRPr lang="ar-SA" sz="1200" dirty="0"/>
          </a:p>
        </p:txBody>
      </p:sp>
      <p:sp>
        <p:nvSpPr>
          <p:cNvPr id="7" name="Rectangle 6"/>
          <p:cNvSpPr/>
          <p:nvPr/>
        </p:nvSpPr>
        <p:spPr>
          <a:xfrm>
            <a:off x="3737491" y="406313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Strain contour of the load cell at 9.5kN at the center</a:t>
            </a:r>
            <a:endParaRPr lang="ar-SA" sz="1200" dirty="0"/>
          </a:p>
        </p:txBody>
      </p:sp>
    </p:spTree>
    <p:extLst>
      <p:ext uri="{BB962C8B-B14F-4D97-AF65-F5344CB8AC3E}">
        <p14:creationId xmlns:p14="http://schemas.microsoft.com/office/powerpoint/2010/main" val="30415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6260" y="1044700"/>
            <a:ext cx="7635250" cy="380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latin typeface="Calibri Light" panose="020F03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2-Sensitivity Calculation for 9.5 KN load applied at 10cm from the plate center.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1713" y="281175"/>
            <a:ext cx="34115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D99B01"/>
                </a:solidFill>
              </a:rPr>
              <a:t>Load cell sensitivity</a:t>
            </a:r>
            <a:endParaRPr lang="ar-SA" sz="3200" dirty="0">
              <a:solidFill>
                <a:srgbClr val="D99B0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9168" y="2185250"/>
            <a:ext cx="118333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14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=1.392e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-3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8468" y="2780912"/>
            <a:ext cx="4572000" cy="13221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14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× 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1392µe/strain gauge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Minimum Number of Strain Gauge Placed on Load Cell = 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1392 µe × 4 = 5568 µe</a:t>
            </a:r>
            <a:r>
              <a:rPr lang="en-US" sz="1400" dirty="0">
                <a:latin typeface="Calibri Light" panose="020F03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Sensitivity = 5568µe/9.5 KN = 0.58 µe/N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86787" y="1808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Sensitivity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7891318"/>
              </p:ext>
            </p:extLst>
          </p:nvPr>
        </p:nvGraphicFramePr>
        <p:xfrm>
          <a:off x="1367543" y="1633767"/>
          <a:ext cx="669925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3" imgW="672808" imgH="393529" progId="Equation.3">
                  <p:embed/>
                </p:oleObj>
              </mc:Choice>
              <mc:Fallback>
                <p:oleObj name="Equation" r:id="rId3" imgW="672808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7543" y="1633767"/>
                        <a:ext cx="669925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396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01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58658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Load cell sensitivity</a:t>
            </a:r>
            <a:r>
              <a:rPr lang="ar-SA" dirty="0">
                <a:effectLst/>
              </a:rPr>
              <a:t/>
            </a:r>
            <a:br>
              <a:rPr lang="ar-SA" dirty="0">
                <a:effectLst/>
              </a:rPr>
            </a:br>
            <a:endParaRPr lang="ar-SA" dirty="0">
              <a:effectLst/>
            </a:endParaRPr>
          </a:p>
        </p:txBody>
      </p:sp>
      <p:pic>
        <p:nvPicPr>
          <p:cNvPr id="4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14" y="1659903"/>
            <a:ext cx="3495194" cy="2105025"/>
          </a:xfrm>
          <a:prstGeom prst="rect">
            <a:avLst/>
          </a:prstGeom>
        </p:spPr>
      </p:pic>
      <p:pic>
        <p:nvPicPr>
          <p:cNvPr id="5" name="صورة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700" y="1664242"/>
            <a:ext cx="3359510" cy="21050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4867" y="3764928"/>
            <a:ext cx="3342489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Stress contour of the load cell at 9.5kN at 10cm from the center</a:t>
            </a:r>
            <a:endParaRPr lang="en-US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74078" y="3782219"/>
            <a:ext cx="33466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Strain contour of the load cell at 9.5kN at 10cm from the center</a:t>
            </a:r>
            <a:endParaRPr lang="ar-SA" sz="1400" b="1" dirty="0"/>
          </a:p>
        </p:txBody>
      </p:sp>
    </p:spTree>
    <p:extLst>
      <p:ext uri="{BB962C8B-B14F-4D97-AF65-F5344CB8AC3E}">
        <p14:creationId xmlns:p14="http://schemas.microsoft.com/office/powerpoint/2010/main" val="359908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433880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Load cell sensitivity</a:t>
            </a:r>
            <a:r>
              <a:rPr lang="ar-SA" dirty="0">
                <a:effectLst/>
              </a:rPr>
              <a:t/>
            </a:r>
            <a:br>
              <a:rPr lang="ar-SA" dirty="0">
                <a:effectLst/>
              </a:rPr>
            </a:br>
            <a:endParaRPr lang="ar-S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48965" y="119740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Force = Pressure * Area of plate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119325"/>
              </p:ext>
            </p:extLst>
          </p:nvPr>
        </p:nvGraphicFramePr>
        <p:xfrm>
          <a:off x="448965" y="1681886"/>
          <a:ext cx="21717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3" imgW="2171700" imgH="431800" progId="Equation.3">
                  <p:embed/>
                </p:oleObj>
              </mc:Choice>
              <mc:Fallback>
                <p:oleObj name="Equation" r:id="rId3" imgW="21717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65" y="1681886"/>
                        <a:ext cx="2171700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365833" y="2116861"/>
            <a:ext cx="4572000" cy="17081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4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max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=5.805e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-4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4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max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× 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580.5µe/strain gauge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Minimum Number of Strain Gauge Placed on Load Cell = 4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580.5 µe × 4 = 2322 µe       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Sensitivity = 2322µe/15.32 KN = 0.15 µe/N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22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pic>
        <p:nvPicPr>
          <p:cNvPr id="4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55" y="1655520"/>
            <a:ext cx="3664920" cy="2238375"/>
          </a:xfrm>
          <a:prstGeom prst="rect">
            <a:avLst/>
          </a:prstGeom>
        </p:spPr>
      </p:pic>
      <p:pic>
        <p:nvPicPr>
          <p:cNvPr id="5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885" y="1655520"/>
            <a:ext cx="3512215" cy="22383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40943" y="3922002"/>
            <a:ext cx="4118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Stress contour of the load cell subjected to 122kPa pressure</a:t>
            </a:r>
            <a:endParaRPr lang="ar-SA" sz="1400" dirty="0"/>
          </a:p>
        </p:txBody>
      </p:sp>
      <p:sp>
        <p:nvSpPr>
          <p:cNvPr id="7" name="Rectangle 6"/>
          <p:cNvSpPr/>
          <p:nvPr/>
        </p:nvSpPr>
        <p:spPr>
          <a:xfrm>
            <a:off x="3729542" y="392200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Strain contour of the load cell subjected to 122kPa pressure</a:t>
            </a:r>
            <a:endParaRPr lang="ar-SA" sz="1400" dirty="0"/>
          </a:p>
        </p:txBody>
      </p:sp>
    </p:spTree>
    <p:extLst>
      <p:ext uri="{BB962C8B-B14F-4D97-AF65-F5344CB8AC3E}">
        <p14:creationId xmlns:p14="http://schemas.microsoft.com/office/powerpoint/2010/main" val="18057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3" y="2113635"/>
            <a:ext cx="3008313" cy="455109"/>
          </a:xfrm>
        </p:spPr>
        <p:txBody>
          <a:bodyPr>
            <a:noAutofit/>
          </a:bodyPr>
          <a:lstStyle/>
          <a:p>
            <a:r>
              <a:rPr lang="en-US" sz="3600" dirty="0" smtClean="0"/>
              <a:t>Load cell</a:t>
            </a:r>
            <a:endParaRPr lang="ar-SA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8964" y="2877160"/>
            <a:ext cx="3206806" cy="202287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</a:rPr>
              <a:t>Definition.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</a:rPr>
              <a:t>Types </a:t>
            </a:r>
            <a:r>
              <a:rPr lang="en-US" sz="2800" b="1" dirty="0" smtClean="0">
                <a:solidFill>
                  <a:schemeClr val="bg1"/>
                </a:solidFill>
              </a:rPr>
              <a:t>of load cell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ar-SA" sz="2800" dirty="0">
              <a:solidFill>
                <a:schemeClr val="bg1"/>
              </a:solidFill>
            </a:endParaRPr>
          </a:p>
        </p:txBody>
      </p:sp>
      <p:pic>
        <p:nvPicPr>
          <p:cNvPr id="5" name="صورة 2" descr="1280px-SPWE_load_cell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10" y="1960930"/>
            <a:ext cx="3520074" cy="274869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74859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2877160"/>
            <a:ext cx="8229600" cy="85725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8825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029865"/>
            <a:ext cx="8229600" cy="857250"/>
          </a:xfrm>
          <a:effectLst>
            <a:reflection blurRad="6350" stA="50000" endA="300" endPos="90000" dir="5400000" sy="-100000" algn="bl" rotWithShape="0"/>
          </a:effectLst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Thank you</a:t>
            </a:r>
            <a:endParaRPr lang="ar-SA" sz="4800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3185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26" y="281175"/>
            <a:ext cx="6260905" cy="572644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b="1" dirty="0">
                <a:effectLst/>
              </a:rPr>
              <a:t>Types of load cell</a:t>
            </a:r>
            <a:endParaRPr lang="ar-SA" b="1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654187"/>
            <a:ext cx="6260905" cy="351106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strain gauge load </a:t>
            </a:r>
            <a:r>
              <a:rPr lang="en-US" sz="2400" b="1" dirty="0" smtClean="0"/>
              <a:t>cells.</a:t>
            </a:r>
            <a:endParaRPr lang="en-US" sz="2400" b="1" dirty="0"/>
          </a:p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Pneumatic load </a:t>
            </a:r>
            <a:r>
              <a:rPr lang="en-US" sz="2400" b="1" dirty="0" smtClean="0"/>
              <a:t>cell.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Hydraulic load </a:t>
            </a:r>
            <a:r>
              <a:rPr lang="en-US" sz="2400" b="1" dirty="0" smtClean="0"/>
              <a:t>cell.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Vibrating load </a:t>
            </a:r>
            <a:r>
              <a:rPr lang="en-US" sz="2400" b="1" dirty="0" smtClean="0"/>
              <a:t>cell.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/>
              <a:t>Piezoelectric load </a:t>
            </a:r>
            <a:r>
              <a:rPr lang="en-US" sz="2400" b="1" dirty="0" smtClean="0"/>
              <a:t>cell.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94265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2266340"/>
            <a:ext cx="2901395" cy="6108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Strain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gauge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3029865"/>
            <a:ext cx="5039264" cy="167975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Definition</a:t>
            </a:r>
            <a:r>
              <a:rPr lang="en-US" sz="2400" b="1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Types </a:t>
            </a:r>
            <a:r>
              <a:rPr lang="en-US" sz="2400" b="1" dirty="0"/>
              <a:t>of strain gauge</a:t>
            </a:r>
            <a:r>
              <a:rPr lang="en-US" sz="2400" b="1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Wheatstone bridge.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400" b="1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sz="2400" b="1" dirty="0" smtClean="0"/>
          </a:p>
          <a:p>
            <a:pPr>
              <a:buFont typeface="Wingdings" panose="05000000000000000000" pitchFamily="2" charset="2"/>
              <a:buChar char="ü"/>
            </a:pPr>
            <a:endParaRPr lang="ar-SA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231" y="1655521"/>
            <a:ext cx="2748690" cy="2748690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88134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Types of strain gauge</a:t>
            </a:r>
            <a:endParaRPr lang="ar-SA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960930"/>
            <a:ext cx="6260905" cy="351106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Tubular strain </a:t>
            </a:r>
            <a:r>
              <a:rPr lang="en-US" b="1" dirty="0" smtClean="0"/>
              <a:t>gauges.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Mesh strain </a:t>
            </a:r>
            <a:r>
              <a:rPr lang="en-US" b="1" dirty="0" smtClean="0"/>
              <a:t>gauges.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Foil strain </a:t>
            </a:r>
            <a:r>
              <a:rPr lang="en-US" b="1" dirty="0" smtClean="0"/>
              <a:t>gauges.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0340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029865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Finite Element Analysis of Impact Soccer Ball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4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260905" cy="5726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>1-Part modules</a:t>
            </a:r>
            <a:r>
              <a:rPr lang="en-US" b="1" dirty="0">
                <a:effectLst/>
              </a:rPr>
              <a:t> </a:t>
            </a:r>
            <a:r>
              <a:rPr lang="en-US" b="1" dirty="0" smtClean="0">
                <a:effectLst/>
              </a:rPr>
              <a:t>(plate)</a:t>
            </a:r>
            <a:endParaRPr lang="ar-SA" b="1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900" y="1502815"/>
            <a:ext cx="3252218" cy="2901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471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2492</TotalTime>
  <Words>583</Words>
  <Application>Microsoft Office PowerPoint</Application>
  <PresentationFormat>On-screen Show (16:9)</PresentationFormat>
  <Paragraphs>114</Paragraphs>
  <Slides>41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Andalus</vt:lpstr>
      <vt:lpstr>Arial</vt:lpstr>
      <vt:lpstr>Calibri</vt:lpstr>
      <vt:lpstr>Calibri Light</vt:lpstr>
      <vt:lpstr>Times New Roman</vt:lpstr>
      <vt:lpstr>Wingdings</vt:lpstr>
      <vt:lpstr>Office Theme</vt:lpstr>
      <vt:lpstr>Microsoft Equation 3.0</vt:lpstr>
      <vt:lpstr>Large Area Dynamic Load Cell  Supervisor : Dr.Iyad Assaf   </vt:lpstr>
      <vt:lpstr>Outline Project</vt:lpstr>
      <vt:lpstr>Introduction</vt:lpstr>
      <vt:lpstr>Load cell</vt:lpstr>
      <vt:lpstr>Types of load cell</vt:lpstr>
      <vt:lpstr>Strain gauge </vt:lpstr>
      <vt:lpstr>Types of strain gauge</vt:lpstr>
      <vt:lpstr>Finite Element Analysis of Impact Soccer Ball</vt:lpstr>
      <vt:lpstr>1-Part modules (plate)</vt:lpstr>
      <vt:lpstr>Part modules (ball)</vt:lpstr>
      <vt:lpstr>2-Property module </vt:lpstr>
      <vt:lpstr>3-Assembly module</vt:lpstr>
      <vt:lpstr>4-Step module</vt:lpstr>
      <vt:lpstr>5-Interaction module</vt:lpstr>
      <vt:lpstr>5-Load and Boundary Conditions module</vt:lpstr>
      <vt:lpstr>6-Mesh module </vt:lpstr>
      <vt:lpstr>7-Job module</vt:lpstr>
      <vt:lpstr>8-Results of job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Load Cell design </vt:lpstr>
      <vt:lpstr>1-Creating the load cell part </vt:lpstr>
      <vt:lpstr>2-Define the material property </vt:lpstr>
      <vt:lpstr>3-Define step analysis</vt:lpstr>
      <vt:lpstr>4-Load and boundary condition defined</vt:lpstr>
      <vt:lpstr>5-Meshing the model and running the job</vt:lpstr>
      <vt:lpstr>6- Results of job </vt:lpstr>
      <vt:lpstr>PowerPoint Presentation</vt:lpstr>
      <vt:lpstr>Natural frequency using theoretical method</vt:lpstr>
      <vt:lpstr>Natural frequency using theoretical method</vt:lpstr>
      <vt:lpstr>Load cell sensitivity</vt:lpstr>
      <vt:lpstr>PowerPoint Presentation</vt:lpstr>
      <vt:lpstr>PowerPoint Presentation</vt:lpstr>
      <vt:lpstr>Load cell sensitivity </vt:lpstr>
      <vt:lpstr>Load cell sensitivity </vt:lpstr>
      <vt:lpstr>PowerPoint Presentation</vt:lpstr>
      <vt:lpstr>CONCLUSIONS</vt:lpstr>
      <vt:lpstr>Thank you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Microsoft account</cp:lastModifiedBy>
  <cp:revision>186</cp:revision>
  <dcterms:created xsi:type="dcterms:W3CDTF">2013-08-21T19:17:07Z</dcterms:created>
  <dcterms:modified xsi:type="dcterms:W3CDTF">2020-07-04T19:31:19Z</dcterms:modified>
</cp:coreProperties>
</file>