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notesMasterIdLst>
    <p:notesMasterId r:id="rId55"/>
  </p:notesMasterIdLst>
  <p:sldIdLst>
    <p:sldId id="319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35" r:id="rId17"/>
    <p:sldId id="336" r:id="rId18"/>
    <p:sldId id="357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55" r:id="rId38"/>
    <p:sldId id="356" r:id="rId39"/>
    <p:sldId id="374" r:id="rId40"/>
    <p:sldId id="375" r:id="rId41"/>
    <p:sldId id="376" r:id="rId42"/>
    <p:sldId id="377" r:id="rId43"/>
    <p:sldId id="378" r:id="rId44"/>
    <p:sldId id="379" r:id="rId45"/>
    <p:sldId id="380" r:id="rId46"/>
    <p:sldId id="381" r:id="rId47"/>
    <p:sldId id="382" r:id="rId48"/>
    <p:sldId id="383" r:id="rId49"/>
    <p:sldId id="384" r:id="rId50"/>
    <p:sldId id="385" r:id="rId51"/>
    <p:sldId id="386" r:id="rId52"/>
    <p:sldId id="387" r:id="rId53"/>
    <p:sldId id="388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  <a:srgbClr val="003300"/>
    <a:srgbClr val="00FFFF"/>
    <a:srgbClr val="005000"/>
    <a:srgbClr val="C0E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2124-E01B-4495-8B19-9EE94E9CB057}" type="doc">
      <dgm:prSet loTypeId="urn:microsoft.com/office/officeart/2005/8/layout/vList3" loCatId="list" qsTypeId="urn:microsoft.com/office/officeart/2005/8/quickstyle/simple2" qsCatId="simple" csTypeId="urn:microsoft.com/office/officeart/2005/8/colors/accent3_1" csCatId="accent3" phldr="1"/>
      <dgm:spPr/>
    </dgm:pt>
    <dgm:pt modelId="{EB27A5F6-0654-4794-81DD-C662AD621F44}">
      <dgm:prSet phldrT="[Text]"/>
      <dgm:spPr/>
      <dgm:t>
        <a:bodyPr/>
        <a:lstStyle/>
        <a:p>
          <a:r>
            <a:rPr lang="en-US" dirty="0" smtClean="0"/>
            <a:t>Architecture design </a:t>
          </a:r>
          <a:endParaRPr lang="en-US" dirty="0"/>
        </a:p>
      </dgm:t>
    </dgm:pt>
    <dgm:pt modelId="{00411453-5242-4B41-B6A3-5657E234685D}" type="parTrans" cxnId="{61317CA6-1CF7-46D2-90DA-1E984D2D9F9A}">
      <dgm:prSet/>
      <dgm:spPr/>
      <dgm:t>
        <a:bodyPr/>
        <a:lstStyle/>
        <a:p>
          <a:endParaRPr lang="en-US"/>
        </a:p>
      </dgm:t>
    </dgm:pt>
    <dgm:pt modelId="{E4C2107A-836F-411E-87BE-329556B876FA}" type="sibTrans" cxnId="{61317CA6-1CF7-46D2-90DA-1E984D2D9F9A}">
      <dgm:prSet/>
      <dgm:spPr/>
      <dgm:t>
        <a:bodyPr/>
        <a:lstStyle/>
        <a:p>
          <a:endParaRPr lang="en-US"/>
        </a:p>
      </dgm:t>
    </dgm:pt>
    <dgm:pt modelId="{E1751B41-3403-47A1-BB72-ACC48C96F51D}">
      <dgm:prSet phldrT="[Text]"/>
      <dgm:spPr/>
      <dgm:t>
        <a:bodyPr/>
        <a:lstStyle/>
        <a:p>
          <a:r>
            <a:rPr lang="en-US" dirty="0" smtClean="0"/>
            <a:t>Environmental design</a:t>
          </a:r>
          <a:endParaRPr lang="en-US" dirty="0"/>
        </a:p>
      </dgm:t>
    </dgm:pt>
    <dgm:pt modelId="{B508142D-F0DA-426B-A454-0E600F453306}" type="parTrans" cxnId="{B733D095-525C-44DC-BA27-E21512AAB597}">
      <dgm:prSet/>
      <dgm:spPr/>
      <dgm:t>
        <a:bodyPr/>
        <a:lstStyle/>
        <a:p>
          <a:endParaRPr lang="en-US"/>
        </a:p>
      </dgm:t>
    </dgm:pt>
    <dgm:pt modelId="{6A6C2D73-CD5C-4C21-A3BB-EC6623BD6726}" type="sibTrans" cxnId="{B733D095-525C-44DC-BA27-E21512AAB597}">
      <dgm:prSet/>
      <dgm:spPr/>
      <dgm:t>
        <a:bodyPr/>
        <a:lstStyle/>
        <a:p>
          <a:endParaRPr lang="en-US"/>
        </a:p>
      </dgm:t>
    </dgm:pt>
    <dgm:pt modelId="{F8C93480-B47E-4535-9A78-AE9E896CFABB}">
      <dgm:prSet phldrT="[Text]"/>
      <dgm:spPr/>
      <dgm:t>
        <a:bodyPr/>
        <a:lstStyle/>
        <a:p>
          <a:r>
            <a:rPr lang="en-US" dirty="0" smtClean="0"/>
            <a:t>Structural design</a:t>
          </a:r>
          <a:endParaRPr lang="en-US" dirty="0"/>
        </a:p>
      </dgm:t>
    </dgm:pt>
    <dgm:pt modelId="{12AE11B0-7BDF-4F89-B798-1C3069318C71}" type="parTrans" cxnId="{74E66482-BDAB-45AA-83DA-E96A335F191A}">
      <dgm:prSet/>
      <dgm:spPr/>
      <dgm:t>
        <a:bodyPr/>
        <a:lstStyle/>
        <a:p>
          <a:endParaRPr lang="en-US"/>
        </a:p>
      </dgm:t>
    </dgm:pt>
    <dgm:pt modelId="{AE4DCF96-5A4D-4912-848F-69EF53E845B5}" type="sibTrans" cxnId="{74E66482-BDAB-45AA-83DA-E96A335F191A}">
      <dgm:prSet/>
      <dgm:spPr/>
      <dgm:t>
        <a:bodyPr/>
        <a:lstStyle/>
        <a:p>
          <a:endParaRPr lang="en-US"/>
        </a:p>
      </dgm:t>
    </dgm:pt>
    <dgm:pt modelId="{0D6E1881-30F4-4902-AE5F-8C5B1078EC77}">
      <dgm:prSet phldrT="[Text]"/>
      <dgm:spPr/>
      <dgm:t>
        <a:bodyPr/>
        <a:lstStyle/>
        <a:p>
          <a:r>
            <a:rPr lang="en-US" dirty="0" smtClean="0"/>
            <a:t>Electrical design</a:t>
          </a:r>
          <a:endParaRPr lang="en-US" dirty="0"/>
        </a:p>
      </dgm:t>
    </dgm:pt>
    <dgm:pt modelId="{3B1D5D25-F2CC-499D-A989-DBA6EDE5D4DD}" type="parTrans" cxnId="{A4A3119A-1094-4D15-8975-6B1237B0B186}">
      <dgm:prSet/>
      <dgm:spPr/>
      <dgm:t>
        <a:bodyPr/>
        <a:lstStyle/>
        <a:p>
          <a:endParaRPr lang="en-US"/>
        </a:p>
      </dgm:t>
    </dgm:pt>
    <dgm:pt modelId="{D1EE8116-8BCB-4C03-9607-4E787458DBDB}" type="sibTrans" cxnId="{A4A3119A-1094-4D15-8975-6B1237B0B186}">
      <dgm:prSet/>
      <dgm:spPr/>
      <dgm:t>
        <a:bodyPr/>
        <a:lstStyle/>
        <a:p>
          <a:endParaRPr lang="en-US"/>
        </a:p>
      </dgm:t>
    </dgm:pt>
    <dgm:pt modelId="{66D7A07B-45EC-4C48-B31D-FD49DE1260C9}">
      <dgm:prSet phldrT="[Text]"/>
      <dgm:spPr/>
      <dgm:t>
        <a:bodyPr/>
        <a:lstStyle/>
        <a:p>
          <a:r>
            <a:rPr lang="en-US" dirty="0" smtClean="0"/>
            <a:t>Mechanical design</a:t>
          </a:r>
          <a:endParaRPr lang="en-US" dirty="0"/>
        </a:p>
      </dgm:t>
    </dgm:pt>
    <dgm:pt modelId="{A88E4CBB-6BA4-4363-AA4D-21CB0A0416BA}" type="parTrans" cxnId="{A1BC6857-E490-459C-871A-BD13A2012A67}">
      <dgm:prSet/>
      <dgm:spPr/>
      <dgm:t>
        <a:bodyPr/>
        <a:lstStyle/>
        <a:p>
          <a:endParaRPr lang="en-US"/>
        </a:p>
      </dgm:t>
    </dgm:pt>
    <dgm:pt modelId="{0387CE46-4CFC-4DB5-8BCD-E7CBDFF76662}" type="sibTrans" cxnId="{A1BC6857-E490-459C-871A-BD13A2012A67}">
      <dgm:prSet/>
      <dgm:spPr/>
      <dgm:t>
        <a:bodyPr/>
        <a:lstStyle/>
        <a:p>
          <a:endParaRPr lang="en-US"/>
        </a:p>
      </dgm:t>
    </dgm:pt>
    <dgm:pt modelId="{8AE06CD0-C8A6-4719-99CD-3DD42019C288}">
      <dgm:prSet phldrT="[Text]"/>
      <dgm:spPr/>
      <dgm:t>
        <a:bodyPr/>
        <a:lstStyle/>
        <a:p>
          <a:r>
            <a:rPr lang="en-US" dirty="0" smtClean="0"/>
            <a:t>Quantity surveying </a:t>
          </a:r>
          <a:endParaRPr lang="en-US" dirty="0"/>
        </a:p>
      </dgm:t>
    </dgm:pt>
    <dgm:pt modelId="{8DF25C18-7AAA-4D4B-BAC3-DAEECBFF3FA0}" type="parTrans" cxnId="{3667A152-94BC-4745-8368-FAFCC4755025}">
      <dgm:prSet/>
      <dgm:spPr/>
      <dgm:t>
        <a:bodyPr/>
        <a:lstStyle/>
        <a:p>
          <a:endParaRPr lang="en-US"/>
        </a:p>
      </dgm:t>
    </dgm:pt>
    <dgm:pt modelId="{920062FD-DC44-4C5E-BC3C-2B7138BFA05A}" type="sibTrans" cxnId="{3667A152-94BC-4745-8368-FAFCC4755025}">
      <dgm:prSet/>
      <dgm:spPr/>
      <dgm:t>
        <a:bodyPr/>
        <a:lstStyle/>
        <a:p>
          <a:endParaRPr lang="en-US"/>
        </a:p>
      </dgm:t>
    </dgm:pt>
    <dgm:pt modelId="{42001A9C-9F2C-4794-83B3-20A87EB798EC}" type="pres">
      <dgm:prSet presAssocID="{A7BA2124-E01B-4495-8B19-9EE94E9CB057}" presName="linearFlow" presStyleCnt="0">
        <dgm:presLayoutVars>
          <dgm:dir/>
          <dgm:resizeHandles val="exact"/>
        </dgm:presLayoutVars>
      </dgm:prSet>
      <dgm:spPr/>
    </dgm:pt>
    <dgm:pt modelId="{D727CAE6-8454-4CE3-824B-EE05CEB6F4CD}" type="pres">
      <dgm:prSet presAssocID="{EB27A5F6-0654-4794-81DD-C662AD621F44}" presName="composite" presStyleCnt="0"/>
      <dgm:spPr/>
    </dgm:pt>
    <dgm:pt modelId="{C6856A8C-28AD-4CCE-BBCB-AC71145D003E}" type="pres">
      <dgm:prSet presAssocID="{EB27A5F6-0654-4794-81DD-C662AD621F44}" presName="imgShp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99A79D-10E2-4797-BDB0-B9E5B0C9ECCF}" type="pres">
      <dgm:prSet presAssocID="{EB27A5F6-0654-4794-81DD-C662AD621F44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7978F-8734-4FE6-B81F-5767F7326EA4}" type="pres">
      <dgm:prSet presAssocID="{E4C2107A-836F-411E-87BE-329556B876FA}" presName="spacing" presStyleCnt="0"/>
      <dgm:spPr/>
    </dgm:pt>
    <dgm:pt modelId="{259AE35A-4E6D-4A44-A64F-C6A14CA82B1B}" type="pres">
      <dgm:prSet presAssocID="{E1751B41-3403-47A1-BB72-ACC48C96F51D}" presName="composite" presStyleCnt="0"/>
      <dgm:spPr/>
    </dgm:pt>
    <dgm:pt modelId="{23C14B9E-3A4C-4EF2-B979-EFDE91A3B3D6}" type="pres">
      <dgm:prSet presAssocID="{E1751B41-3403-47A1-BB72-ACC48C96F51D}" presName="imgShp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C87C730-CB7B-4CD5-B834-8A92167B2A4D}" type="pres">
      <dgm:prSet presAssocID="{E1751B41-3403-47A1-BB72-ACC48C96F51D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B52E20-AFCA-4786-A1B2-9E79D9D9A96E}" type="pres">
      <dgm:prSet presAssocID="{6A6C2D73-CD5C-4C21-A3BB-EC6623BD6726}" presName="spacing" presStyleCnt="0"/>
      <dgm:spPr/>
    </dgm:pt>
    <dgm:pt modelId="{690EBF7F-B6E5-4B2E-8214-97DB312479DF}" type="pres">
      <dgm:prSet presAssocID="{F8C93480-B47E-4535-9A78-AE9E896CFABB}" presName="composite" presStyleCnt="0"/>
      <dgm:spPr/>
    </dgm:pt>
    <dgm:pt modelId="{B77856EE-47BC-4739-9CCF-35B57FB466E1}" type="pres">
      <dgm:prSet presAssocID="{F8C93480-B47E-4535-9A78-AE9E896CFABB}" presName="imgShp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9C4ECD2-AAB9-412C-99A8-A055302AB5F8}" type="pres">
      <dgm:prSet presAssocID="{F8C93480-B47E-4535-9A78-AE9E896CFABB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80C9D-5E35-4B40-8D5D-67C900CB684E}" type="pres">
      <dgm:prSet presAssocID="{AE4DCF96-5A4D-4912-848F-69EF53E845B5}" presName="spacing" presStyleCnt="0"/>
      <dgm:spPr/>
    </dgm:pt>
    <dgm:pt modelId="{BAB4576B-4B4E-45A3-976E-46BFDF7FB3F0}" type="pres">
      <dgm:prSet presAssocID="{0D6E1881-30F4-4902-AE5F-8C5B1078EC77}" presName="composite" presStyleCnt="0"/>
      <dgm:spPr/>
    </dgm:pt>
    <dgm:pt modelId="{FCF59AD3-1E6B-4D59-86CB-24D988F072F9}" type="pres">
      <dgm:prSet presAssocID="{0D6E1881-30F4-4902-AE5F-8C5B1078EC77}" presName="imgShp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53E671A-2A19-469A-8A78-28865DBD3F08}" type="pres">
      <dgm:prSet presAssocID="{0D6E1881-30F4-4902-AE5F-8C5B1078EC77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71211-CC60-40B0-880F-F958B911909F}" type="pres">
      <dgm:prSet presAssocID="{D1EE8116-8BCB-4C03-9607-4E787458DBDB}" presName="spacing" presStyleCnt="0"/>
      <dgm:spPr/>
    </dgm:pt>
    <dgm:pt modelId="{B1DEFE52-8D9E-4D7E-B277-2F8A2556A398}" type="pres">
      <dgm:prSet presAssocID="{66D7A07B-45EC-4C48-B31D-FD49DE1260C9}" presName="composite" presStyleCnt="0"/>
      <dgm:spPr/>
    </dgm:pt>
    <dgm:pt modelId="{B7927A31-DE9B-442B-86D2-F0AA5E5B1DEA}" type="pres">
      <dgm:prSet presAssocID="{66D7A07B-45EC-4C48-B31D-FD49DE1260C9}" presName="imgShp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C48C4ACF-356D-4C75-8853-B2D49048FE56}" type="pres">
      <dgm:prSet presAssocID="{66D7A07B-45EC-4C48-B31D-FD49DE1260C9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9244D0-353E-4D54-8E82-DDCD0AA88BC6}" type="pres">
      <dgm:prSet presAssocID="{0387CE46-4CFC-4DB5-8BCD-E7CBDFF76662}" presName="spacing" presStyleCnt="0"/>
      <dgm:spPr/>
    </dgm:pt>
    <dgm:pt modelId="{7EF77610-2563-4988-B8F1-2FD337202B75}" type="pres">
      <dgm:prSet presAssocID="{8AE06CD0-C8A6-4719-99CD-3DD42019C288}" presName="composite" presStyleCnt="0"/>
      <dgm:spPr/>
    </dgm:pt>
    <dgm:pt modelId="{0A0865E9-8599-4057-9350-8E1C16EEDC50}" type="pres">
      <dgm:prSet presAssocID="{8AE06CD0-C8A6-4719-99CD-3DD42019C288}" presName="imgShp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3ED68B7A-DA1F-40C7-B755-F6F25092013E}" type="pres">
      <dgm:prSet presAssocID="{8AE06CD0-C8A6-4719-99CD-3DD42019C288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33D095-525C-44DC-BA27-E21512AAB597}" srcId="{A7BA2124-E01B-4495-8B19-9EE94E9CB057}" destId="{E1751B41-3403-47A1-BB72-ACC48C96F51D}" srcOrd="1" destOrd="0" parTransId="{B508142D-F0DA-426B-A454-0E600F453306}" sibTransId="{6A6C2D73-CD5C-4C21-A3BB-EC6623BD6726}"/>
    <dgm:cxn modelId="{3F281CB0-3FCE-4643-AEAE-D6055E450951}" type="presOf" srcId="{0D6E1881-30F4-4902-AE5F-8C5B1078EC77}" destId="{D53E671A-2A19-469A-8A78-28865DBD3F08}" srcOrd="0" destOrd="0" presId="urn:microsoft.com/office/officeart/2005/8/layout/vList3"/>
    <dgm:cxn modelId="{7BC87298-A11E-4608-BCA4-0070A17AB7F9}" type="presOf" srcId="{66D7A07B-45EC-4C48-B31D-FD49DE1260C9}" destId="{C48C4ACF-356D-4C75-8853-B2D49048FE56}" srcOrd="0" destOrd="0" presId="urn:microsoft.com/office/officeart/2005/8/layout/vList3"/>
    <dgm:cxn modelId="{A4A3119A-1094-4D15-8975-6B1237B0B186}" srcId="{A7BA2124-E01B-4495-8B19-9EE94E9CB057}" destId="{0D6E1881-30F4-4902-AE5F-8C5B1078EC77}" srcOrd="3" destOrd="0" parTransId="{3B1D5D25-F2CC-499D-A989-DBA6EDE5D4DD}" sibTransId="{D1EE8116-8BCB-4C03-9607-4E787458DBDB}"/>
    <dgm:cxn modelId="{B7A6E068-74D3-4197-957A-312F73787CD0}" type="presOf" srcId="{8AE06CD0-C8A6-4719-99CD-3DD42019C288}" destId="{3ED68B7A-DA1F-40C7-B755-F6F25092013E}" srcOrd="0" destOrd="0" presId="urn:microsoft.com/office/officeart/2005/8/layout/vList3"/>
    <dgm:cxn modelId="{3667A152-94BC-4745-8368-FAFCC4755025}" srcId="{A7BA2124-E01B-4495-8B19-9EE94E9CB057}" destId="{8AE06CD0-C8A6-4719-99CD-3DD42019C288}" srcOrd="5" destOrd="0" parTransId="{8DF25C18-7AAA-4D4B-BAC3-DAEECBFF3FA0}" sibTransId="{920062FD-DC44-4C5E-BC3C-2B7138BFA05A}"/>
    <dgm:cxn modelId="{BCF031F2-BB41-45CB-BFBF-BBB62B27AAE9}" type="presOf" srcId="{A7BA2124-E01B-4495-8B19-9EE94E9CB057}" destId="{42001A9C-9F2C-4794-83B3-20A87EB798EC}" srcOrd="0" destOrd="0" presId="urn:microsoft.com/office/officeart/2005/8/layout/vList3"/>
    <dgm:cxn modelId="{BFD7ADBA-901E-4933-A019-53A8737B9575}" type="presOf" srcId="{F8C93480-B47E-4535-9A78-AE9E896CFABB}" destId="{D9C4ECD2-AAB9-412C-99A8-A055302AB5F8}" srcOrd="0" destOrd="0" presId="urn:microsoft.com/office/officeart/2005/8/layout/vList3"/>
    <dgm:cxn modelId="{61317CA6-1CF7-46D2-90DA-1E984D2D9F9A}" srcId="{A7BA2124-E01B-4495-8B19-9EE94E9CB057}" destId="{EB27A5F6-0654-4794-81DD-C662AD621F44}" srcOrd="0" destOrd="0" parTransId="{00411453-5242-4B41-B6A3-5657E234685D}" sibTransId="{E4C2107A-836F-411E-87BE-329556B876FA}"/>
    <dgm:cxn modelId="{74E66482-BDAB-45AA-83DA-E96A335F191A}" srcId="{A7BA2124-E01B-4495-8B19-9EE94E9CB057}" destId="{F8C93480-B47E-4535-9A78-AE9E896CFABB}" srcOrd="2" destOrd="0" parTransId="{12AE11B0-7BDF-4F89-B798-1C3069318C71}" sibTransId="{AE4DCF96-5A4D-4912-848F-69EF53E845B5}"/>
    <dgm:cxn modelId="{A1BC6857-E490-459C-871A-BD13A2012A67}" srcId="{A7BA2124-E01B-4495-8B19-9EE94E9CB057}" destId="{66D7A07B-45EC-4C48-B31D-FD49DE1260C9}" srcOrd="4" destOrd="0" parTransId="{A88E4CBB-6BA4-4363-AA4D-21CB0A0416BA}" sibTransId="{0387CE46-4CFC-4DB5-8BCD-E7CBDFF76662}"/>
    <dgm:cxn modelId="{C1D8CBAF-F67E-42C7-B960-B11BB65A26B0}" type="presOf" srcId="{EB27A5F6-0654-4794-81DD-C662AD621F44}" destId="{5F99A79D-10E2-4797-BDB0-B9E5B0C9ECCF}" srcOrd="0" destOrd="0" presId="urn:microsoft.com/office/officeart/2005/8/layout/vList3"/>
    <dgm:cxn modelId="{AB166430-766E-4931-B46F-722228039A0F}" type="presOf" srcId="{E1751B41-3403-47A1-BB72-ACC48C96F51D}" destId="{4C87C730-CB7B-4CD5-B834-8A92167B2A4D}" srcOrd="0" destOrd="0" presId="urn:microsoft.com/office/officeart/2005/8/layout/vList3"/>
    <dgm:cxn modelId="{B55D91D4-8221-4F2A-8B17-351DA4731172}" type="presParOf" srcId="{42001A9C-9F2C-4794-83B3-20A87EB798EC}" destId="{D727CAE6-8454-4CE3-824B-EE05CEB6F4CD}" srcOrd="0" destOrd="0" presId="urn:microsoft.com/office/officeart/2005/8/layout/vList3"/>
    <dgm:cxn modelId="{8542F032-AEFF-4EEA-BDD2-F81774439A5E}" type="presParOf" srcId="{D727CAE6-8454-4CE3-824B-EE05CEB6F4CD}" destId="{C6856A8C-28AD-4CCE-BBCB-AC71145D003E}" srcOrd="0" destOrd="0" presId="urn:microsoft.com/office/officeart/2005/8/layout/vList3"/>
    <dgm:cxn modelId="{D12BE449-7AD2-4C2F-ABD5-1990D5130CB1}" type="presParOf" srcId="{D727CAE6-8454-4CE3-824B-EE05CEB6F4CD}" destId="{5F99A79D-10E2-4797-BDB0-B9E5B0C9ECCF}" srcOrd="1" destOrd="0" presId="urn:microsoft.com/office/officeart/2005/8/layout/vList3"/>
    <dgm:cxn modelId="{91E7411B-46EC-47C0-8015-AEE304FBBCC4}" type="presParOf" srcId="{42001A9C-9F2C-4794-83B3-20A87EB798EC}" destId="{9C77978F-8734-4FE6-B81F-5767F7326EA4}" srcOrd="1" destOrd="0" presId="urn:microsoft.com/office/officeart/2005/8/layout/vList3"/>
    <dgm:cxn modelId="{CCB44D7A-D93C-401A-A8B4-E14F7A3AC547}" type="presParOf" srcId="{42001A9C-9F2C-4794-83B3-20A87EB798EC}" destId="{259AE35A-4E6D-4A44-A64F-C6A14CA82B1B}" srcOrd="2" destOrd="0" presId="urn:microsoft.com/office/officeart/2005/8/layout/vList3"/>
    <dgm:cxn modelId="{A05C526D-3F1D-42E8-8E7E-46C67D7CE87E}" type="presParOf" srcId="{259AE35A-4E6D-4A44-A64F-C6A14CA82B1B}" destId="{23C14B9E-3A4C-4EF2-B979-EFDE91A3B3D6}" srcOrd="0" destOrd="0" presId="urn:microsoft.com/office/officeart/2005/8/layout/vList3"/>
    <dgm:cxn modelId="{3EAEFEC4-DB1D-4FA6-A8B0-88D532791B1E}" type="presParOf" srcId="{259AE35A-4E6D-4A44-A64F-C6A14CA82B1B}" destId="{4C87C730-CB7B-4CD5-B834-8A92167B2A4D}" srcOrd="1" destOrd="0" presId="urn:microsoft.com/office/officeart/2005/8/layout/vList3"/>
    <dgm:cxn modelId="{7BA99718-72AC-43B6-8EAE-22EEBC3B1BF2}" type="presParOf" srcId="{42001A9C-9F2C-4794-83B3-20A87EB798EC}" destId="{80B52E20-AFCA-4786-A1B2-9E79D9D9A96E}" srcOrd="3" destOrd="0" presId="urn:microsoft.com/office/officeart/2005/8/layout/vList3"/>
    <dgm:cxn modelId="{8DD91E5A-0861-4DE7-87C9-B5CB004C5B1F}" type="presParOf" srcId="{42001A9C-9F2C-4794-83B3-20A87EB798EC}" destId="{690EBF7F-B6E5-4B2E-8214-97DB312479DF}" srcOrd="4" destOrd="0" presId="urn:microsoft.com/office/officeart/2005/8/layout/vList3"/>
    <dgm:cxn modelId="{24F256C3-2B2A-48E9-95AC-D49DABABAA4E}" type="presParOf" srcId="{690EBF7F-B6E5-4B2E-8214-97DB312479DF}" destId="{B77856EE-47BC-4739-9CCF-35B57FB466E1}" srcOrd="0" destOrd="0" presId="urn:microsoft.com/office/officeart/2005/8/layout/vList3"/>
    <dgm:cxn modelId="{64294EAF-C763-4388-B183-14A94AF0BA40}" type="presParOf" srcId="{690EBF7F-B6E5-4B2E-8214-97DB312479DF}" destId="{D9C4ECD2-AAB9-412C-99A8-A055302AB5F8}" srcOrd="1" destOrd="0" presId="urn:microsoft.com/office/officeart/2005/8/layout/vList3"/>
    <dgm:cxn modelId="{AC9E4BCB-8F69-4171-9A46-D1CCB883F716}" type="presParOf" srcId="{42001A9C-9F2C-4794-83B3-20A87EB798EC}" destId="{B5580C9D-5E35-4B40-8D5D-67C900CB684E}" srcOrd="5" destOrd="0" presId="urn:microsoft.com/office/officeart/2005/8/layout/vList3"/>
    <dgm:cxn modelId="{F06A93E9-4219-46DE-901B-05FBDB9B97D3}" type="presParOf" srcId="{42001A9C-9F2C-4794-83B3-20A87EB798EC}" destId="{BAB4576B-4B4E-45A3-976E-46BFDF7FB3F0}" srcOrd="6" destOrd="0" presId="urn:microsoft.com/office/officeart/2005/8/layout/vList3"/>
    <dgm:cxn modelId="{0EC3CA50-8A86-44CB-A49B-D8F935B63123}" type="presParOf" srcId="{BAB4576B-4B4E-45A3-976E-46BFDF7FB3F0}" destId="{FCF59AD3-1E6B-4D59-86CB-24D988F072F9}" srcOrd="0" destOrd="0" presId="urn:microsoft.com/office/officeart/2005/8/layout/vList3"/>
    <dgm:cxn modelId="{36DE7350-8F36-40B7-9E96-C58B5C0C0B0A}" type="presParOf" srcId="{BAB4576B-4B4E-45A3-976E-46BFDF7FB3F0}" destId="{D53E671A-2A19-469A-8A78-28865DBD3F08}" srcOrd="1" destOrd="0" presId="urn:microsoft.com/office/officeart/2005/8/layout/vList3"/>
    <dgm:cxn modelId="{86F5D331-5603-40DD-8620-A4BB9E2408C6}" type="presParOf" srcId="{42001A9C-9F2C-4794-83B3-20A87EB798EC}" destId="{92B71211-CC60-40B0-880F-F958B911909F}" srcOrd="7" destOrd="0" presId="urn:microsoft.com/office/officeart/2005/8/layout/vList3"/>
    <dgm:cxn modelId="{BD6CF36A-B9F9-4D31-B9E6-CFA2ADFD0B81}" type="presParOf" srcId="{42001A9C-9F2C-4794-83B3-20A87EB798EC}" destId="{B1DEFE52-8D9E-4D7E-B277-2F8A2556A398}" srcOrd="8" destOrd="0" presId="urn:microsoft.com/office/officeart/2005/8/layout/vList3"/>
    <dgm:cxn modelId="{962A692A-25EA-43A8-AE53-9EBB57C82EDF}" type="presParOf" srcId="{B1DEFE52-8D9E-4D7E-B277-2F8A2556A398}" destId="{B7927A31-DE9B-442B-86D2-F0AA5E5B1DEA}" srcOrd="0" destOrd="0" presId="urn:microsoft.com/office/officeart/2005/8/layout/vList3"/>
    <dgm:cxn modelId="{A3E2731D-6B19-4A8A-95CD-4CFF68E0110D}" type="presParOf" srcId="{B1DEFE52-8D9E-4D7E-B277-2F8A2556A398}" destId="{C48C4ACF-356D-4C75-8853-B2D49048FE56}" srcOrd="1" destOrd="0" presId="urn:microsoft.com/office/officeart/2005/8/layout/vList3"/>
    <dgm:cxn modelId="{8CFF08D0-4C48-406B-B7E0-AD56685CFE36}" type="presParOf" srcId="{42001A9C-9F2C-4794-83B3-20A87EB798EC}" destId="{549244D0-353E-4D54-8E82-DDCD0AA88BC6}" srcOrd="9" destOrd="0" presId="urn:microsoft.com/office/officeart/2005/8/layout/vList3"/>
    <dgm:cxn modelId="{4B0CD267-955D-448A-9F15-0D02FC97C01E}" type="presParOf" srcId="{42001A9C-9F2C-4794-83B3-20A87EB798EC}" destId="{7EF77610-2563-4988-B8F1-2FD337202B75}" srcOrd="10" destOrd="0" presId="urn:microsoft.com/office/officeart/2005/8/layout/vList3"/>
    <dgm:cxn modelId="{25D0F0CE-CA4D-46B9-89EB-65A8DF966ED8}" type="presParOf" srcId="{7EF77610-2563-4988-B8F1-2FD337202B75}" destId="{0A0865E9-8599-4057-9350-8E1C16EEDC50}" srcOrd="0" destOrd="0" presId="urn:microsoft.com/office/officeart/2005/8/layout/vList3"/>
    <dgm:cxn modelId="{EF8296EF-47AB-4A6C-8F88-641FB22C7B75}" type="presParOf" srcId="{7EF77610-2563-4988-B8F1-2FD337202B75}" destId="{3ED68B7A-DA1F-40C7-B755-F6F25092013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99A79D-10E2-4797-BDB0-B9E5B0C9ECCF}">
      <dsp:nvSpPr>
        <dsp:cNvPr id="0" name=""/>
        <dsp:cNvSpPr/>
      </dsp:nvSpPr>
      <dsp:spPr>
        <a:xfrm rot="10800000">
          <a:off x="1156442" y="3576"/>
          <a:ext cx="4053840" cy="54145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765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Architecture design </a:t>
          </a:r>
          <a:endParaRPr lang="en-US" sz="2500" kern="1200" dirty="0"/>
        </a:p>
      </dsp:txBody>
      <dsp:txXfrm rot="10800000">
        <a:off x="1156442" y="3576"/>
        <a:ext cx="4053840" cy="541451"/>
      </dsp:txXfrm>
    </dsp:sp>
    <dsp:sp modelId="{C6856A8C-28AD-4CCE-BBCB-AC71145D003E}">
      <dsp:nvSpPr>
        <dsp:cNvPr id="0" name=""/>
        <dsp:cNvSpPr/>
      </dsp:nvSpPr>
      <dsp:spPr>
        <a:xfrm>
          <a:off x="885717" y="3576"/>
          <a:ext cx="541451" cy="54145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87C730-CB7B-4CD5-B834-8A92167B2A4D}">
      <dsp:nvSpPr>
        <dsp:cNvPr id="0" name=""/>
        <dsp:cNvSpPr/>
      </dsp:nvSpPr>
      <dsp:spPr>
        <a:xfrm rot="10800000">
          <a:off x="1156442" y="706655"/>
          <a:ext cx="4053840" cy="54145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765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Environmental design</a:t>
          </a:r>
          <a:endParaRPr lang="en-US" sz="2500" kern="1200" dirty="0"/>
        </a:p>
      </dsp:txBody>
      <dsp:txXfrm rot="10800000">
        <a:off x="1156442" y="706655"/>
        <a:ext cx="4053840" cy="541451"/>
      </dsp:txXfrm>
    </dsp:sp>
    <dsp:sp modelId="{23C14B9E-3A4C-4EF2-B979-EFDE91A3B3D6}">
      <dsp:nvSpPr>
        <dsp:cNvPr id="0" name=""/>
        <dsp:cNvSpPr/>
      </dsp:nvSpPr>
      <dsp:spPr>
        <a:xfrm>
          <a:off x="885717" y="706655"/>
          <a:ext cx="541451" cy="54145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9C4ECD2-AAB9-412C-99A8-A055302AB5F8}">
      <dsp:nvSpPr>
        <dsp:cNvPr id="0" name=""/>
        <dsp:cNvSpPr/>
      </dsp:nvSpPr>
      <dsp:spPr>
        <a:xfrm rot="10800000">
          <a:off x="1156442" y="1409734"/>
          <a:ext cx="4053840" cy="54145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765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Structural design</a:t>
          </a:r>
          <a:endParaRPr lang="en-US" sz="2500" kern="1200" dirty="0"/>
        </a:p>
      </dsp:txBody>
      <dsp:txXfrm rot="10800000">
        <a:off x="1156442" y="1409734"/>
        <a:ext cx="4053840" cy="541451"/>
      </dsp:txXfrm>
    </dsp:sp>
    <dsp:sp modelId="{B77856EE-47BC-4739-9CCF-35B57FB466E1}">
      <dsp:nvSpPr>
        <dsp:cNvPr id="0" name=""/>
        <dsp:cNvSpPr/>
      </dsp:nvSpPr>
      <dsp:spPr>
        <a:xfrm>
          <a:off x="885717" y="1409734"/>
          <a:ext cx="541451" cy="54145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53E671A-2A19-469A-8A78-28865DBD3F08}">
      <dsp:nvSpPr>
        <dsp:cNvPr id="0" name=""/>
        <dsp:cNvSpPr/>
      </dsp:nvSpPr>
      <dsp:spPr>
        <a:xfrm rot="10800000">
          <a:off x="1156442" y="2112813"/>
          <a:ext cx="4053840" cy="54145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765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Electrical design</a:t>
          </a:r>
          <a:endParaRPr lang="en-US" sz="2500" kern="1200" dirty="0"/>
        </a:p>
      </dsp:txBody>
      <dsp:txXfrm rot="10800000">
        <a:off x="1156442" y="2112813"/>
        <a:ext cx="4053840" cy="541451"/>
      </dsp:txXfrm>
    </dsp:sp>
    <dsp:sp modelId="{FCF59AD3-1E6B-4D59-86CB-24D988F072F9}">
      <dsp:nvSpPr>
        <dsp:cNvPr id="0" name=""/>
        <dsp:cNvSpPr/>
      </dsp:nvSpPr>
      <dsp:spPr>
        <a:xfrm>
          <a:off x="885717" y="2112813"/>
          <a:ext cx="541451" cy="54145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48C4ACF-356D-4C75-8853-B2D49048FE56}">
      <dsp:nvSpPr>
        <dsp:cNvPr id="0" name=""/>
        <dsp:cNvSpPr/>
      </dsp:nvSpPr>
      <dsp:spPr>
        <a:xfrm rot="10800000">
          <a:off x="1156442" y="2815892"/>
          <a:ext cx="4053840" cy="54145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765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Mechanical design</a:t>
          </a:r>
          <a:endParaRPr lang="en-US" sz="2500" kern="1200" dirty="0"/>
        </a:p>
      </dsp:txBody>
      <dsp:txXfrm rot="10800000">
        <a:off x="1156442" y="2815892"/>
        <a:ext cx="4053840" cy="541451"/>
      </dsp:txXfrm>
    </dsp:sp>
    <dsp:sp modelId="{B7927A31-DE9B-442B-86D2-F0AA5E5B1DEA}">
      <dsp:nvSpPr>
        <dsp:cNvPr id="0" name=""/>
        <dsp:cNvSpPr/>
      </dsp:nvSpPr>
      <dsp:spPr>
        <a:xfrm>
          <a:off x="885717" y="2815892"/>
          <a:ext cx="541451" cy="541451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ED68B7A-DA1F-40C7-B755-F6F25092013E}">
      <dsp:nvSpPr>
        <dsp:cNvPr id="0" name=""/>
        <dsp:cNvSpPr/>
      </dsp:nvSpPr>
      <dsp:spPr>
        <a:xfrm rot="10800000">
          <a:off x="1156442" y="3518971"/>
          <a:ext cx="4053840" cy="54145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765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Quantity surveying </a:t>
          </a:r>
          <a:endParaRPr lang="en-US" sz="2500" kern="1200" dirty="0"/>
        </a:p>
      </dsp:txBody>
      <dsp:txXfrm rot="10800000">
        <a:off x="1156442" y="3518971"/>
        <a:ext cx="4053840" cy="541451"/>
      </dsp:txXfrm>
    </dsp:sp>
    <dsp:sp modelId="{0A0865E9-8599-4057-9350-8E1C16EEDC50}">
      <dsp:nvSpPr>
        <dsp:cNvPr id="0" name=""/>
        <dsp:cNvSpPr/>
      </dsp:nvSpPr>
      <dsp:spPr>
        <a:xfrm>
          <a:off x="885717" y="3518971"/>
          <a:ext cx="541451" cy="541451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FF22C-0C51-4ABE-9575-C80E0437FEEB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A7F93-CACD-4F43-A510-0FB9E5E96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8E61-0C5B-4D4F-BD2F-0D0790A041D1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FDAF-9FCD-404E-98D2-F789525AF2F0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8271-F330-4712-ADA9-32B39AA128AD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EFF4-54D1-4F86-80B2-84B577C0757A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8CF6-DAC7-44B5-AA4C-11BF28DF894D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71C0-35CC-41E5-A888-FF2365AAE83A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2670-1BFD-4196-92DE-73BC93078987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9F2E-E9F9-433B-A98A-236714D52E09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1710-2D8B-4CB3-BE1F-5F808E060DCE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86304-F702-44FE-9761-485BCA08D499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9FC05-C1FB-4301-BDCB-36660D0DC075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2CF6F-A189-4CA1-9624-B3A772CADCB4}" type="datetime1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1DF15-8283-478A-B5B9-AA85D76C2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l-Njoum\Desktop\&#1605;&#1602;&#1583;&#1605;&#1577;%20&#1605;&#1588;&#1585;&#1608;&#1593;%20&#1607;&#1606;&#1583;&#1587;&#1577;.mp4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52400"/>
            <a:ext cx="9144000" cy="7162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9712" y="609600"/>
            <a:ext cx="63498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600200"/>
            <a:ext cx="25593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East Elevation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rrrrr.PNG"/>
          <p:cNvPicPr>
            <a:picLocks noChangeAspect="1"/>
          </p:cNvPicPr>
          <p:nvPr/>
        </p:nvPicPr>
        <p:blipFill>
          <a:blip r:embed="rId2" cstate="print"/>
          <a:srcRect t="13703" b="17784"/>
          <a:stretch>
            <a:fillRect/>
          </a:stretch>
        </p:blipFill>
        <p:spPr>
          <a:xfrm>
            <a:off x="0" y="2133600"/>
            <a:ext cx="9144000" cy="1905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/>
          <p:cNvSpPr/>
          <p:nvPr/>
        </p:nvSpPr>
        <p:spPr>
          <a:xfrm>
            <a:off x="685800" y="3962400"/>
            <a:ext cx="27200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West Elevation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" name="Picture 9" descr="ttt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724400"/>
            <a:ext cx="9144000" cy="1905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5452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600200"/>
            <a:ext cx="28514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South Elevation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4038600"/>
            <a:ext cx="28546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North Elevation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7" descr="ggg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209800"/>
            <a:ext cx="6781800" cy="1905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10" descr="z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4800600"/>
            <a:ext cx="7081061" cy="182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9712" y="609600"/>
            <a:ext cx="63498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1524000"/>
            <a:ext cx="17187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Sections: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" name="Picture 9" descr="yy.PNG"/>
          <p:cNvPicPr>
            <a:picLocks noChangeAspect="1"/>
          </p:cNvPicPr>
          <p:nvPr/>
        </p:nvPicPr>
        <p:blipFill>
          <a:blip r:embed="rId2" cstate="print"/>
          <a:srcRect b="7259"/>
          <a:stretch>
            <a:fillRect/>
          </a:stretch>
        </p:blipFill>
        <p:spPr>
          <a:xfrm>
            <a:off x="1143000" y="2057400"/>
            <a:ext cx="6782747" cy="1981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11" descr="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4267200"/>
            <a:ext cx="6858000" cy="19624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57200"/>
            <a:ext cx="63498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1371600"/>
            <a:ext cx="39080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Special consideration: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4400" y="4648200"/>
            <a:ext cx="96763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Elevator</a:t>
            </a:r>
            <a:endParaRPr lang="en-US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77000" y="4648200"/>
            <a:ext cx="239668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Bathroom for handicap</a:t>
            </a:r>
            <a:endParaRPr lang="en-US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8600" y="3962400"/>
            <a:ext cx="101822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Ramps </a:t>
            </a:r>
            <a:endParaRPr lang="en-US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Al-Njoum\Desktop\10877404_828761563855861_188129535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419600"/>
            <a:ext cx="3038475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Al-Njoum\Desktop\10881171_828761567189194_252152614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943225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Al-Njoum\Desktop\10866839_828761557189195_360288681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981200"/>
            <a:ext cx="3048000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 rot="20336884">
            <a:off x="1657716" y="2876917"/>
            <a:ext cx="914400" cy="914400"/>
          </a:xfrm>
          <a:prstGeom prst="rect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0739747">
            <a:off x="4695617" y="4960774"/>
            <a:ext cx="286168" cy="1034368"/>
          </a:xfrm>
          <a:prstGeom prst="rect">
            <a:avLst/>
          </a:prstGeom>
          <a:solidFill>
            <a:schemeClr val="accent6">
              <a:lumMod val="75000"/>
              <a:alpha val="54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3762686">
            <a:off x="7010400" y="2895600"/>
            <a:ext cx="685800" cy="990600"/>
          </a:xfrm>
          <a:prstGeom prst="rect">
            <a:avLst/>
          </a:prstGeom>
          <a:solidFill>
            <a:srgbClr val="FF00FF">
              <a:alpha val="42000"/>
            </a:srgb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0" grpId="0" animBg="1"/>
      <p:bldP spid="12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9712" y="609600"/>
            <a:ext cx="63498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447800"/>
            <a:ext cx="5804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Materials used in the school: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" name="Picture 9" descr="l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09800"/>
            <a:ext cx="1897541" cy="1676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nn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286000"/>
            <a:ext cx="2217732" cy="1676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 descr="pp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3352800"/>
            <a:ext cx="2133600" cy="17016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nnnnn.PNG"/>
          <p:cNvPicPr>
            <a:picLocks noChangeAspect="1"/>
          </p:cNvPicPr>
          <p:nvPr/>
        </p:nvPicPr>
        <p:blipFill>
          <a:blip r:embed="rId5" cstate="print"/>
          <a:srcRect l="6061"/>
          <a:stretch>
            <a:fillRect/>
          </a:stretch>
        </p:blipFill>
        <p:spPr>
          <a:xfrm>
            <a:off x="2209800" y="3352800"/>
            <a:ext cx="2069737" cy="1676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0" y="4038600"/>
            <a:ext cx="20270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Aluminum </a:t>
            </a:r>
            <a:r>
              <a:rPr lang="en-US" b="1" cap="none" spc="0" dirty="0" err="1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Tasbil</a:t>
            </a:r>
            <a:endParaRPr lang="en-US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667000" y="5105400"/>
            <a:ext cx="129631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Grass paver</a:t>
            </a:r>
            <a:endParaRPr lang="en-US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48200" y="4038600"/>
            <a:ext cx="182562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Rubber floor mat</a:t>
            </a:r>
            <a:endParaRPr lang="en-US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58000" y="5181600"/>
            <a:ext cx="209275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Open cell pavement</a:t>
            </a:r>
            <a:endParaRPr lang="en-US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9712" y="609600"/>
            <a:ext cx="63498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1600200"/>
            <a:ext cx="26975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Solar chimney: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3" name="Picture 12" descr="ll.PNG"/>
          <p:cNvPicPr>
            <a:picLocks noChangeAspect="1"/>
          </p:cNvPicPr>
          <p:nvPr/>
        </p:nvPicPr>
        <p:blipFill>
          <a:blip r:embed="rId2" cstate="print"/>
          <a:srcRect t="2564" b="5141"/>
          <a:stretch>
            <a:fillRect/>
          </a:stretch>
        </p:blipFill>
        <p:spPr>
          <a:xfrm>
            <a:off x="381000" y="2286000"/>
            <a:ext cx="4419600" cy="228486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4953000"/>
            <a:ext cx="2590800" cy="121857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10818994_10152604725054751_143613067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2286000"/>
            <a:ext cx="3657600" cy="3657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228600"/>
            <a:ext cx="146142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810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143000"/>
            <a:ext cx="32800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Daylight Design</a:t>
            </a: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676400"/>
            <a:ext cx="5155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Calculations</a:t>
            </a:r>
            <a:r>
              <a:rPr lang="en-US" baseline="30000" dirty="0" smtClean="0"/>
              <a:t> </a:t>
            </a:r>
            <a:r>
              <a:rPr lang="en-US" dirty="0" smtClean="0"/>
              <a:t>were made in four cases for class rooms: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8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133600"/>
            <a:ext cx="1820672" cy="2133600"/>
          </a:xfrm>
          <a:prstGeom prst="rect">
            <a:avLst/>
          </a:prstGeom>
        </p:spPr>
      </p:pic>
      <p:pic>
        <p:nvPicPr>
          <p:cNvPr id="10" name="Picture 9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133600"/>
            <a:ext cx="1931086" cy="2209800"/>
          </a:xfrm>
          <a:prstGeom prst="rect">
            <a:avLst/>
          </a:prstGeom>
        </p:spPr>
      </p:pic>
      <p:pic>
        <p:nvPicPr>
          <p:cNvPr id="11" name="Picture 10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3962400"/>
            <a:ext cx="1983441" cy="2325414"/>
          </a:xfrm>
          <a:prstGeom prst="rect">
            <a:avLst/>
          </a:prstGeom>
        </p:spPr>
      </p:pic>
      <p:pic>
        <p:nvPicPr>
          <p:cNvPr id="13" name="Picture 12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4038600"/>
            <a:ext cx="2093461" cy="23622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09600" y="4343400"/>
            <a:ext cx="11833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Case1</a:t>
            </a: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76800" y="4495800"/>
            <a:ext cx="11833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Case3</a:t>
            </a: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667000" y="3352800"/>
            <a:ext cx="11833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Case2</a:t>
            </a: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086600" y="3352800"/>
            <a:ext cx="11833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Case4</a:t>
            </a: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1447800"/>
          <a:ext cx="61722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44450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Class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Standards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Real value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case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DF%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DF%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GF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3.87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328.93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GF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4.38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371.92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GF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4.89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415.84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GF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 b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 b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3.87</a:t>
                      </a:r>
                      <a:endParaRPr lang="en-US" sz="1100" b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329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2672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2672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2672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5240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381000" y="762000"/>
            <a:ext cx="29851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Cases results: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28600" y="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39000" y="3581400"/>
            <a:ext cx="809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Case1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67200" y="6324600"/>
            <a:ext cx="809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86600" y="6248400"/>
            <a:ext cx="809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71600" y="6248400"/>
            <a:ext cx="809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Case4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4800" y="3657600"/>
            <a:ext cx="6096000" cy="457200"/>
          </a:xfrm>
          <a:prstGeom prst="rect">
            <a:avLst/>
          </a:prstGeom>
          <a:solidFill>
            <a:schemeClr val="bg1">
              <a:lumMod val="95000"/>
              <a:alpha val="2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533400"/>
            <a:ext cx="146142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10600" y="3481552"/>
            <a:ext cx="381000" cy="3376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8" grpId="0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icture 2" descr="10859412_646316825490984_31593585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3724102" cy="2133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 descr="10850833_646316792157654_1878145387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114800"/>
            <a:ext cx="3810000" cy="2133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133600"/>
            <a:ext cx="3505200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609600" y="838200"/>
            <a:ext cx="5989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Light shelves day light distribution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3048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1219200"/>
            <a:ext cx="38491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Acoustical results:</a:t>
            </a:r>
          </a:p>
        </p:txBody>
      </p:sp>
      <p:pic>
        <p:nvPicPr>
          <p:cNvPr id="29" name="Picture 28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5782" y="2209800"/>
            <a:ext cx="6172200" cy="3305331"/>
          </a:xfrm>
          <a:prstGeom prst="rect">
            <a:avLst/>
          </a:prstGeom>
        </p:spPr>
      </p:pic>
      <p:cxnSp>
        <p:nvCxnSpPr>
          <p:cNvPr id="30" name="Elbow Connector 29"/>
          <p:cNvCxnSpPr/>
          <p:nvPr/>
        </p:nvCxnSpPr>
        <p:spPr>
          <a:xfrm rot="5400000" flipH="1" flipV="1">
            <a:off x="6410682" y="1562101"/>
            <a:ext cx="1066800" cy="685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flipV="1">
            <a:off x="7363182" y="3657601"/>
            <a:ext cx="9906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rot="10800000">
            <a:off x="809982" y="2590801"/>
            <a:ext cx="9144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05182" y="2057401"/>
            <a:ext cx="1171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STC=46db 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210782" y="990601"/>
            <a:ext cx="1077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IIC=56db 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972782" y="3733801"/>
            <a:ext cx="1171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STC=56db </a:t>
            </a:r>
            <a:endParaRPr lang="en-US" dirty="0"/>
          </a:p>
        </p:txBody>
      </p:sp>
      <p:grpSp>
        <p:nvGrpSpPr>
          <p:cNvPr id="2" name="Group 36"/>
          <p:cNvGrpSpPr/>
          <p:nvPr/>
        </p:nvGrpSpPr>
        <p:grpSpPr>
          <a:xfrm>
            <a:off x="228600" y="4953000"/>
            <a:ext cx="1905000" cy="1905000"/>
            <a:chOff x="381000" y="4876800"/>
            <a:chExt cx="1562100" cy="103822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5410200"/>
              <a:ext cx="1562100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4876800"/>
              <a:ext cx="153352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dirty="0" smtClean="0"/>
              <a:t>Mechanisms</a:t>
            </a:r>
            <a:endParaRPr lang="en-US" dirty="0"/>
          </a:p>
        </p:txBody>
      </p:sp>
      <p:pic>
        <p:nvPicPr>
          <p:cNvPr id="4098" name="Picture 2" descr="C:\Users\Al-Njoum\Desktop\1508561_406549879498007_9048854714030748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962400"/>
            <a:ext cx="33528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Al-Njoum\Desktop\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990600"/>
            <a:ext cx="3352800" cy="2945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Al-Njoum\Desktop\22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990600"/>
            <a:ext cx="35052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Al-Njoum\Desktop\Captur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3886200"/>
            <a:ext cx="32766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81000" y="838200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Materials used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1524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4343400"/>
            <a:ext cx="22555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External walls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9800" y="4419600"/>
            <a:ext cx="1485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Partition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4076700" cy="306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71600"/>
            <a:ext cx="406055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57200" y="4876800"/>
          <a:ext cx="37338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</a:tblGrid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 (w/m2.k)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External walls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Partitions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windows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2.41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Roof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990600"/>
            <a:ext cx="4259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Thermal calculations</a:t>
            </a:r>
          </a:p>
        </p:txBody>
      </p:sp>
      <p:pic>
        <p:nvPicPr>
          <p:cNvPr id="4" name="Picture 3" descr="Description: C:\Users\DR7080~1.HAJ\AppData\Local\Temp\eco746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362200"/>
            <a:ext cx="5791200" cy="251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676400"/>
          <a:ext cx="2743200" cy="4620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  <a:gridCol w="685800"/>
              </a:tblGrid>
              <a:tr h="416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latin typeface="Calibri"/>
                        <a:ea typeface="Times New Roman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Verdana"/>
                          <a:ea typeface="Times New Roman"/>
                          <a:cs typeface="Times New Roman"/>
                        </a:rPr>
                        <a:t>TOO HOT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Verdana"/>
                          <a:ea typeface="Times New Roman"/>
                          <a:cs typeface="Times New Roman"/>
                        </a:rPr>
                        <a:t>TOO COOL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4165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Verdana"/>
                          <a:ea typeface="Times New Roman"/>
                          <a:cs typeface="Times New Roman"/>
                        </a:rPr>
                        <a:t>MONTH</a:t>
                      </a:r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 smtClean="0">
                          <a:latin typeface="Verdana"/>
                          <a:ea typeface="Times New Roman"/>
                          <a:cs typeface="Times New Roman"/>
                        </a:rPr>
                        <a:t>DegHrs</a:t>
                      </a:r>
                      <a:endParaRPr lang="en-US" sz="9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 smtClean="0">
                          <a:latin typeface="Verdana"/>
                          <a:ea typeface="Times New Roman"/>
                          <a:cs typeface="Times New Roman"/>
                        </a:rPr>
                        <a:t>DegHrs</a:t>
                      </a:r>
                      <a:endParaRPr lang="en-US" sz="9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 smtClean="0">
                          <a:latin typeface="Verdana"/>
                          <a:ea typeface="Times New Roman"/>
                          <a:cs typeface="Times New Roman"/>
                        </a:rPr>
                        <a:t>DegHrs</a:t>
                      </a:r>
                      <a:endParaRPr lang="en-US" sz="9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Jan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280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280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Feb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185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185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Mar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187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187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Apr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152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180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May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54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55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Jun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Jul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Aug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Sep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Oct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Nov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Dec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Verdana"/>
                          <a:ea typeface="Times New Roman"/>
                          <a:cs typeface="Times New Roman"/>
                        </a:rPr>
                        <a:t>175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  <a:cs typeface="Times New Roman"/>
                        </a:rPr>
                        <a:t>175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  <a:tr h="2402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Verdana"/>
                          <a:ea typeface="Times New Roman"/>
                          <a:cs typeface="Times New Roman"/>
                        </a:rPr>
                        <a:t>134.8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Verdana"/>
                          <a:ea typeface="Times New Roman"/>
                          <a:cs typeface="Times New Roman"/>
                        </a:rPr>
                        <a:t>985.4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Verdana"/>
                          <a:ea typeface="Times New Roman"/>
                          <a:cs typeface="Times New Roman"/>
                        </a:rPr>
                        <a:t>1120.2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04800" y="61099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1000" y="990600"/>
            <a:ext cx="4259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Thermal calculations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295400" y="1600200"/>
          <a:ext cx="69342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2514600"/>
                <a:gridCol w="914400"/>
                <a:gridCol w="1143000"/>
                <a:gridCol w="1066800"/>
              </a:tblGrid>
              <a:tr h="4343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Arial"/>
                        </a:rPr>
                        <a:t>External wall materials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Partition materials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Too Hoot</a:t>
                      </a:r>
                      <a:b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(DegHrs)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Too Cool</a:t>
                      </a:r>
                      <a:b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(DegHrs)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Total</a:t>
                      </a:r>
                      <a:b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1100">
                          <a:latin typeface="Calibri"/>
                          <a:ea typeface="Times New Roman"/>
                          <a:cs typeface="Arial"/>
                        </a:rPr>
                        <a:t>(DegHrs)</a:t>
                      </a:r>
                    </a:p>
                  </a:txBody>
                  <a:tcPr marL="68580" marR="68580" marT="0" marB="0"/>
                </a:tc>
              </a:tr>
              <a:tr h="434340">
                <a:tc row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Calibri"/>
                          <a:ea typeface="Times New Roman"/>
                          <a:cs typeface="Arial"/>
                        </a:rPr>
                        <a:t>External wall with </a:t>
                      </a:r>
                      <a:r>
                        <a:rPr lang="en-US" sz="1400" b="0" dirty="0" smtClean="0">
                          <a:latin typeface="Calibri"/>
                          <a:ea typeface="Times New Roman"/>
                          <a:cs typeface="Arial"/>
                        </a:rPr>
                        <a:t>5cm </a:t>
                      </a:r>
                      <a:r>
                        <a:rPr lang="en-US" sz="1400" b="0" dirty="0">
                          <a:latin typeface="Calibri"/>
                          <a:ea typeface="Times New Roman"/>
                          <a:cs typeface="Arial"/>
                        </a:rPr>
                        <a:t>insulation in the middle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Arial"/>
                        </a:rPr>
                        <a:t>Partition 15cm block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Verdana"/>
                          <a:ea typeface="Times New Roman"/>
                          <a:cs typeface="Times New Roman"/>
                        </a:rPr>
                        <a:t>378.9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Verdana"/>
                          <a:ea typeface="Times New Roman"/>
                          <a:cs typeface="Times New Roman"/>
                        </a:rPr>
                        <a:t>1048.7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1427.6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51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Calibri"/>
                          <a:ea typeface="Times New Roman"/>
                          <a:cs typeface="Arial"/>
                        </a:rPr>
                        <a:t>10cm block ,5cm insulation ,10 cm block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Verdana"/>
                          <a:ea typeface="Times New Roman"/>
                          <a:cs typeface="Times New Roman"/>
                        </a:rPr>
                        <a:t>376.7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Verdana"/>
                          <a:ea typeface="Times New Roman"/>
                          <a:cs typeface="Times New Roman"/>
                        </a:rPr>
                        <a:t>1051.0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1427.7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68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Arial"/>
                        </a:rPr>
                        <a:t>1.4cmGypsum board  ,5cm insulation,1.4cm Gypsum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375.6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Verdana"/>
                          <a:ea typeface="Times New Roman"/>
                          <a:cs typeface="Times New Roman"/>
                        </a:rPr>
                        <a:t>1052.2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1427.8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4340">
                <a:tc row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Arial"/>
                        </a:rPr>
                        <a:t>External wall with </a:t>
                      </a:r>
                      <a:r>
                        <a:rPr lang="en-US" sz="1400" b="1" dirty="0" smtClean="0">
                          <a:latin typeface="Calibri"/>
                          <a:ea typeface="Times New Roman"/>
                          <a:cs typeface="Arial"/>
                        </a:rPr>
                        <a:t>3cm</a:t>
                      </a:r>
                      <a:r>
                        <a:rPr lang="en-US" sz="1400" dirty="0" smtClean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dirty="0">
                          <a:latin typeface="Calibri"/>
                          <a:ea typeface="Times New Roman"/>
                          <a:cs typeface="Arial"/>
                        </a:rPr>
                        <a:t>insulation in the middle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Arial"/>
                        </a:rPr>
                        <a:t>Partition 15cm block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357.0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Verdana"/>
                          <a:ea typeface="Times New Roman"/>
                          <a:cs typeface="Times New Roman"/>
                        </a:rPr>
                        <a:t>1091.3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Verdana"/>
                          <a:ea typeface="Times New Roman"/>
                          <a:cs typeface="Times New Roman"/>
                        </a:rPr>
                        <a:t>1448.3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51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Arial"/>
                        </a:rPr>
                        <a:t>10cm block ,5cm insulation ,10 cm block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134.8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985.4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1120.2</a:t>
                      </a:r>
                    </a:p>
                  </a:txBody>
                  <a:tcPr marL="68580" marR="68580" marT="0" marB="0" anchor="ctr"/>
                </a:tc>
              </a:tr>
              <a:tr h="868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Arial"/>
                        </a:rPr>
                        <a:t>1.4cmGypsum board  ,5cm insulation,1.4cm Gypsum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353.8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1095.5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Verdana"/>
                          <a:ea typeface="Times New Roman"/>
                          <a:cs typeface="Times New Roman"/>
                        </a:rPr>
                        <a:t>1449.3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228600" y="2286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0800" y="4419600"/>
            <a:ext cx="5638800" cy="609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95400" y="3962400"/>
            <a:ext cx="1295400" cy="1981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676400"/>
            <a:ext cx="503541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class3</a:t>
            </a: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Verdana" pitchFamily="34" charset="0"/>
                <a:ea typeface="Times New Roman" pitchFamily="18" charset="0"/>
                <a:cs typeface="Arial" pitchFamily="34" charset="0"/>
              </a:rPr>
              <a:t>Operation: Weekdays 08-14, Weekends 00-00.</a:t>
            </a: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Verdana" pitchFamily="34" charset="0"/>
                <a:ea typeface="Times New Roman" pitchFamily="18" charset="0"/>
                <a:cs typeface="Arial" pitchFamily="34" charset="0"/>
              </a:rPr>
              <a:t>Comfort Band: 18.0 - 28.0 C</a:t>
            </a: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In Comfort: 1262 Hrs (80.6%)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066800"/>
            <a:ext cx="6551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Annual Temperature Distribution</a:t>
            </a:r>
          </a:p>
        </p:txBody>
      </p:sp>
      <p:pic>
        <p:nvPicPr>
          <p:cNvPr id="7" name="Picture 6" descr="C:\Users\MASSIT~1\AppData\Local\Temp\eco53A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0"/>
            <a:ext cx="8534400" cy="3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7"/>
          <p:cNvSpPr/>
          <p:nvPr/>
        </p:nvSpPr>
        <p:spPr>
          <a:xfrm>
            <a:off x="228600" y="2286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95600" y="2667000"/>
            <a:ext cx="838200" cy="2286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066800"/>
            <a:ext cx="3585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Full air conditioned: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2286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9116" y="2514600"/>
            <a:ext cx="5202865" cy="182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32766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066800"/>
            <a:ext cx="3812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PMV and PPD values: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2286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6869369" cy="3009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953000"/>
            <a:ext cx="279229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5029200"/>
            <a:ext cx="283381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990600"/>
            <a:ext cx="3169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Solar Chimney 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228600"/>
            <a:ext cx="6829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Environmental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533400"/>
            <a:ext cx="146142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6" name="Picture 15" descr="Cap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1706823"/>
            <a:ext cx="5029200" cy="51511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3509" y="6096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icture 2" descr="aaaa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905000"/>
            <a:ext cx="5432896" cy="44199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3509" y="6096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3429000"/>
            <a:ext cx="4113434" cy="249299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One way ribbed slab 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Loads: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  <a:t> </a:t>
            </a:r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  <a:t>Live load= 5 KN/m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  <a:t>2</a:t>
            </a:r>
            <a:endParaRPr lang="en-US" sz="2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  <a:t>Super imposed dead load= 4 KN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1447800"/>
            <a:ext cx="5408597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Codes used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</a:t>
            </a:r>
            <a:b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en-US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American Concrete Institute code ACI 318-05.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seismic design according to UBC-97.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990600"/>
            <a:ext cx="6197787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Considerations for seismic design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4000"/>
            <a:ext cx="4572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2057400"/>
            <a:ext cx="34842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-soil profile is (SD).</a:t>
            </a:r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-The seismic coefficient (Ca) =0.36</a:t>
            </a:r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-The seismic coefficient (</a:t>
            </a:r>
            <a:r>
              <a:rPr lang="en-US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Cv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=0.54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19800" y="4495800"/>
            <a:ext cx="381000" cy="3048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15000" y="2819400"/>
            <a:ext cx="381000" cy="3048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1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مقدمة مشروع هندسة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371600"/>
            <a:ext cx="7696200" cy="48006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3509" y="6096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524000"/>
            <a:ext cx="3644972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Seismic joint design: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5791200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seismic joint thickness </a:t>
            </a:r>
            <a:r>
              <a:rPr lang="en-US" sz="2000" dirty="0" smtClean="0"/>
              <a:t>=4cm</a:t>
            </a:r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962400" y="3352800"/>
            <a:ext cx="0" cy="152400"/>
          </a:xfrm>
          <a:prstGeom prst="line">
            <a:avLst/>
          </a:prstGeom>
          <a:ln w="793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486400" y="4267200"/>
            <a:ext cx="152400" cy="228600"/>
          </a:xfrm>
          <a:prstGeom prst="line">
            <a:avLst/>
          </a:prstGeom>
          <a:ln w="793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533400"/>
            <a:ext cx="146142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371600" y="2133600"/>
            <a:ext cx="6615113" cy="3264760"/>
            <a:chOff x="1371600" y="2133600"/>
            <a:chExt cx="6615113" cy="3264760"/>
          </a:xfrm>
        </p:grpSpPr>
        <p:pic>
          <p:nvPicPr>
            <p:cNvPr id="20481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2133600"/>
              <a:ext cx="6615113" cy="3264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4648200" y="3810000"/>
              <a:ext cx="45720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4724400" y="3733800"/>
              <a:ext cx="22860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3048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066800"/>
            <a:ext cx="3908442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Checks for sap model: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1828800"/>
            <a:ext cx="3160160" cy="126188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+mj-lt"/>
              <a:buAutoNum type="arabicPeriod"/>
            </a:pPr>
            <a:r>
              <a:rPr lang="en-US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Compatibility check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6" descr="oo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286000"/>
            <a:ext cx="2209800" cy="1949016"/>
          </a:xfrm>
          <a:prstGeom prst="rect">
            <a:avLst/>
          </a:prstGeom>
        </p:spPr>
      </p:pic>
      <p:pic>
        <p:nvPicPr>
          <p:cNvPr id="9" name="Picture 8" descr="pi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1676400"/>
            <a:ext cx="609213" cy="685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38200" y="4876800"/>
            <a:ext cx="2931380" cy="126188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marL="457200" indent="-457200" algn="ctr"/>
            <a:r>
              <a:rPr lang="en-US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3.  Stress-strain check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5400" y="1828800"/>
            <a:ext cx="2820324" cy="76944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  Equilibrium check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1" name="Picture 10" descr="pi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4724400"/>
            <a:ext cx="609213" cy="685800"/>
          </a:xfrm>
          <a:prstGeom prst="rect">
            <a:avLst/>
          </a:prstGeom>
        </p:spPr>
      </p:pic>
      <p:pic>
        <p:nvPicPr>
          <p:cNvPr id="12" name="Picture 11" descr="pi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1600200"/>
            <a:ext cx="609213" cy="685800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143000" y="5410200"/>
          <a:ext cx="2895600" cy="105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</a:tblGrid>
              <a:tr h="381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Error %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859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A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0.7%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859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B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3.9%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859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C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0.69%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029200" y="2438400"/>
          <a:ext cx="36576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4038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Elements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Weight(KN)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Slab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6890.05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Main beams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2817.4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Secondary beams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1449.39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Columns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1416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Tie beams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1570.37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Shear wall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1708.45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15851.66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Weight from SAP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16509.58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% error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4.15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2286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1066800"/>
            <a:ext cx="2779736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Footing design: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600200"/>
            <a:ext cx="6991736" cy="503816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6691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" name="Picture 9" descr="t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905000"/>
            <a:ext cx="4452257" cy="346286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10" descr="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905000"/>
            <a:ext cx="2948013" cy="2785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Rectangle 12"/>
          <p:cNvSpPr/>
          <p:nvPr/>
        </p:nvSpPr>
        <p:spPr>
          <a:xfrm>
            <a:off x="762000" y="1371600"/>
            <a:ext cx="2189895" cy="126188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Isolated footing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867400" y="4953000"/>
          <a:ext cx="2590800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</a:tblGrid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Footing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</a:t>
                      </a:r>
                      <a:endParaRPr lang="en-US" dirty="0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2*2m</a:t>
                      </a:r>
                      <a:endParaRPr lang="en-US" dirty="0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F2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2.5*2.5m</a:t>
                      </a:r>
                      <a:endParaRPr lang="en-US" dirty="0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F3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2.9*2.9m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943600" y="5334000"/>
            <a:ext cx="25146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2286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990600"/>
            <a:ext cx="2808782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Column design: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3846728" cy="5181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676400"/>
            <a:ext cx="2346237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10200" y="5029200"/>
          <a:ext cx="28194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1409700"/>
              </a:tblGrid>
              <a:tr h="18415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r>
                        <a:rPr lang="en-US" dirty="0" smtClean="0"/>
                        <a:t>C1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40*60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r>
                        <a:rPr lang="en-US" dirty="0" smtClean="0"/>
                        <a:t>C2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70*70 cm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r>
                        <a:rPr lang="en-US" dirty="0" smtClean="0"/>
                        <a:t>C3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70*80 cm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486400" y="5791200"/>
            <a:ext cx="2743200" cy="3048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286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990600"/>
            <a:ext cx="2212465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Slab design: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828800"/>
            <a:ext cx="5410200" cy="41202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 descr="tttttt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2286000"/>
            <a:ext cx="2895600" cy="27252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Oval 6"/>
          <p:cNvSpPr/>
          <p:nvPr/>
        </p:nvSpPr>
        <p:spPr>
          <a:xfrm rot="425085">
            <a:off x="538442" y="4115112"/>
            <a:ext cx="1143000" cy="299228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048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990600"/>
            <a:ext cx="8153400" cy="138499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Beams design: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8610600" cy="24674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191000"/>
            <a:ext cx="8686800" cy="13073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5601196"/>
            <a:ext cx="6629400" cy="125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3048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219200"/>
            <a:ext cx="3714864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Design of shear wall: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iii.PNG"/>
          <p:cNvPicPr>
            <a:picLocks noChangeAspect="1"/>
          </p:cNvPicPr>
          <p:nvPr/>
        </p:nvPicPr>
        <p:blipFill>
          <a:blip r:embed="rId2" cstate="print"/>
          <a:srcRect t="4256" b="6361"/>
          <a:stretch>
            <a:fillRect/>
          </a:stretch>
        </p:blipFill>
        <p:spPr>
          <a:xfrm>
            <a:off x="762000" y="1905000"/>
            <a:ext cx="7445829" cy="175688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Picture 8" descr="o.PNG"/>
          <p:cNvPicPr>
            <a:picLocks noChangeAspect="1"/>
          </p:cNvPicPr>
          <p:nvPr/>
        </p:nvPicPr>
        <p:blipFill>
          <a:blip r:embed="rId3" cstate="print"/>
          <a:srcRect t="4791" b="5770"/>
          <a:stretch>
            <a:fillRect/>
          </a:stretch>
        </p:blipFill>
        <p:spPr>
          <a:xfrm>
            <a:off x="2971800" y="3962400"/>
            <a:ext cx="3252617" cy="25908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04800"/>
            <a:ext cx="5458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Structural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143000"/>
            <a:ext cx="4826578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Windows reinforcement</a:t>
            </a:r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6" descr="yy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133600"/>
            <a:ext cx="6527416" cy="31312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1DF15-8283-478A-B5B9-AA85D76C244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3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828800"/>
            <a:ext cx="3733800" cy="21348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1" y="4267200"/>
            <a:ext cx="3733800" cy="1981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 descr="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2999" y="1828800"/>
            <a:ext cx="3421633" cy="44079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22557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Outline: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logo+Green+Schoo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24599" y="2667000"/>
            <a:ext cx="1993775" cy="242030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icture 2" descr="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8730982" cy="411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524000"/>
            <a:ext cx="2319674" cy="138499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Class rooms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514600"/>
            <a:ext cx="4343400" cy="269672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 descr="4.PNG"/>
          <p:cNvPicPr>
            <a:picLocks noChangeAspect="1"/>
          </p:cNvPicPr>
          <p:nvPr/>
        </p:nvPicPr>
        <p:blipFill>
          <a:blip r:embed="rId3" cstate="print"/>
          <a:srcRect r="3252"/>
          <a:stretch>
            <a:fillRect/>
          </a:stretch>
        </p:blipFill>
        <p:spPr>
          <a:xfrm>
            <a:off x="5562600" y="2514600"/>
            <a:ext cx="2590800" cy="175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7"/>
          <p:cNvSpPr/>
          <p:nvPr/>
        </p:nvSpPr>
        <p:spPr>
          <a:xfrm>
            <a:off x="5562600" y="4800600"/>
            <a:ext cx="1633781" cy="120032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err="1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Avg</a:t>
            </a: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 </a:t>
            </a:r>
            <a:r>
              <a:rPr lang="en-US" b="1" dirty="0" err="1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lux</a:t>
            </a: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= 353lux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ln w="19050">
                <a:solidFill>
                  <a:schemeClr val="tx1">
                    <a:alpha val="0"/>
                  </a:schemeClr>
                </a:solidFill>
                <a:prstDash val="solid"/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Max glare index= 12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ln w="19050">
                <a:solidFill>
                  <a:schemeClr val="tx1">
                    <a:alpha val="0"/>
                  </a:schemeClr>
                </a:solidFill>
                <a:prstDash val="solid"/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Uniformity= 0.65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524000"/>
            <a:ext cx="3760132" cy="89255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Computer laboratory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2600" y="4800600"/>
            <a:ext cx="1633781" cy="120032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err="1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Avg</a:t>
            </a: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 </a:t>
            </a:r>
            <a:r>
              <a:rPr lang="en-US" b="1" dirty="0" err="1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lux</a:t>
            </a: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= 576lux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ln w="19050">
                <a:solidFill>
                  <a:schemeClr val="tx1">
                    <a:alpha val="0"/>
                  </a:schemeClr>
                </a:solidFill>
                <a:prstDash val="solid"/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Max glare index= 13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ln w="19050">
                <a:solidFill>
                  <a:schemeClr val="tx1">
                    <a:alpha val="0"/>
                  </a:schemeClr>
                </a:solidFill>
                <a:prstDash val="solid"/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n w="19050">
                  <a:solidFill>
                    <a:schemeClr val="tx1">
                      <a:alpha val="0"/>
                    </a:schemeClr>
                  </a:solidFill>
                  <a:prstDash val="solid"/>
                </a:ln>
              </a:rPr>
              <a:t>Uniformity= 0.771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667000"/>
            <a:ext cx="4915012" cy="28102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9" descr="eee.PNG"/>
          <p:cNvPicPr>
            <a:picLocks noChangeAspect="1"/>
          </p:cNvPicPr>
          <p:nvPr/>
        </p:nvPicPr>
        <p:blipFill>
          <a:blip r:embed="rId3" cstate="print"/>
          <a:srcRect l="-2941"/>
          <a:stretch>
            <a:fillRect/>
          </a:stretch>
        </p:blipFill>
        <p:spPr>
          <a:xfrm>
            <a:off x="5715000" y="2667000"/>
            <a:ext cx="2895600" cy="15408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48200" y="2209800"/>
            <a:ext cx="3589765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For baths, corridors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6" descr="ee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3656578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10" descr="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048000"/>
            <a:ext cx="4263691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/>
          <p:cNvSpPr/>
          <p:nvPr/>
        </p:nvSpPr>
        <p:spPr>
          <a:xfrm>
            <a:off x="914400" y="2209800"/>
            <a:ext cx="2975110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For Administration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7" descr="6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286000"/>
            <a:ext cx="3352800" cy="31292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33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286000"/>
            <a:ext cx="3562305" cy="31241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Rectangle 9"/>
          <p:cNvSpPr/>
          <p:nvPr/>
        </p:nvSpPr>
        <p:spPr>
          <a:xfrm>
            <a:off x="990600" y="5638800"/>
            <a:ext cx="3175485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Water proof sockets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81600" y="5638800"/>
            <a:ext cx="2477538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Normal sockets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90600" y="1752600"/>
            <a:ext cx="3177152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Photovoltaic system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3600" y="3505200"/>
            <a:ext cx="1991443" cy="101566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Size of each cell :</a:t>
            </a:r>
          </a:p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(66.5*139*3.5m)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  <a:alpha val="9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533400" y="2667000"/>
            <a:ext cx="5029200" cy="2856561"/>
            <a:chOff x="533400" y="2667000"/>
            <a:chExt cx="5029200" cy="2856561"/>
          </a:xfrm>
        </p:grpSpPr>
        <p:pic>
          <p:nvPicPr>
            <p:cNvPr id="6" name="Picture 5" descr="jj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3400" y="2667000"/>
              <a:ext cx="5029200" cy="2856561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cxnSp>
          <p:nvCxnSpPr>
            <p:cNvPr id="9" name="Straight Connector 8"/>
            <p:cNvCxnSpPr/>
            <p:nvPr/>
          </p:nvCxnSpPr>
          <p:spPr>
            <a:xfrm flipH="1">
              <a:off x="4495800" y="4343400"/>
              <a:ext cx="533400" cy="3810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648200" y="4267200"/>
              <a:ext cx="304800" cy="6096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1524000"/>
            <a:ext cx="4976683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Photovoltaic system calculation: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6" descr="PV-Jerich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05200" y="2133600"/>
            <a:ext cx="5181600" cy="4419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/>
          <p:cNvSpPr/>
          <p:nvPr/>
        </p:nvSpPr>
        <p:spPr>
          <a:xfrm>
            <a:off x="685800" y="2895600"/>
            <a:ext cx="2706510" cy="193899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Nominal power of the</a:t>
            </a:r>
          </a:p>
          <a:p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PV system = 5.0KW</a:t>
            </a:r>
          </a:p>
          <a:p>
            <a:endParaRPr lang="en-US" sz="2000" b="1" dirty="0" smtClean="0">
              <a:ln w="19050">
                <a:solidFill>
                  <a:schemeClr val="tx2">
                    <a:tint val="1000"/>
                    <a:alpha val="9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Combined PV system </a:t>
            </a:r>
          </a:p>
          <a:p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Losses=27.2%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  <a:alpha val="9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4462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Electrical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1524000"/>
            <a:ext cx="4976683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Photovoltaic system calculation: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57912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3300"/>
                </a:solidFill>
              </a:rPr>
              <a:t>we will be saving 249 NIS from Photovoltaic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822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50830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Mechanical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2286000"/>
            <a:ext cx="3877728" cy="34163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3300"/>
                </a:solidFill>
              </a:rPr>
              <a:t> Water Supply System.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rgbClr val="0033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3300"/>
                </a:solidFill>
              </a:rPr>
              <a:t>Drainage System Design.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rgbClr val="0033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3300"/>
                </a:solidFill>
              </a:rPr>
              <a:t>Storm Water System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rgbClr val="0033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3300"/>
                </a:solidFill>
              </a:rPr>
              <a:t>Safety System</a:t>
            </a:r>
            <a:endParaRPr lang="en-US" sz="2800" dirty="0" smtClean="0">
              <a:solidFill>
                <a:srgbClr val="003300"/>
              </a:solidFill>
            </a:endParaRP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s.PNG"/>
          <p:cNvPicPr>
            <a:picLocks noChangeAspect="1"/>
          </p:cNvPicPr>
          <p:nvPr/>
        </p:nvPicPr>
        <p:blipFill>
          <a:blip r:embed="rId2" cstate="print"/>
          <a:srcRect t="3533"/>
          <a:stretch>
            <a:fillRect/>
          </a:stretch>
        </p:blipFill>
        <p:spPr>
          <a:xfrm>
            <a:off x="5257800" y="2438400"/>
            <a:ext cx="3048000" cy="29962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50830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Mechanical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1524000"/>
            <a:ext cx="3379515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Water supply system: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7" descr="2DDD.png"/>
          <p:cNvPicPr/>
          <p:nvPr/>
        </p:nvPicPr>
        <p:blipFill>
          <a:blip r:embed="rId2" cstate="print"/>
          <a:srcRect r="-220" b="-2283"/>
          <a:stretch>
            <a:fillRect/>
          </a:stretch>
        </p:blipFill>
        <p:spPr>
          <a:xfrm>
            <a:off x="533400" y="3124200"/>
            <a:ext cx="4343400" cy="2133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s.PNG"/>
          <p:cNvPicPr>
            <a:picLocks noChangeAspect="1"/>
          </p:cNvPicPr>
          <p:nvPr/>
        </p:nvPicPr>
        <p:blipFill>
          <a:blip r:embed="rId3" cstate="print"/>
          <a:srcRect t="2336"/>
          <a:stretch>
            <a:fillRect/>
          </a:stretch>
        </p:blipFill>
        <p:spPr>
          <a:xfrm>
            <a:off x="5334000" y="2209800"/>
            <a:ext cx="3200400" cy="31850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228600"/>
            <a:ext cx="27854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Objective: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logo+Green+Schoo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828800"/>
            <a:ext cx="1993775" cy="2420302"/>
          </a:xfrm>
          <a:prstGeom prst="rect">
            <a:avLst/>
          </a:prstGeom>
        </p:spPr>
      </p:pic>
      <p:pic>
        <p:nvPicPr>
          <p:cNvPr id="1026" name="Picture 2" descr="C:\Users\Al-Njoum\Desktop\primary-student-portrait-lovely-schoolgirl-workplace-looking-straight-her-classmates-31600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3962400" cy="2916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Al-Njoum\Desktop\cb7752fb9002ea53fe2ece3621b9a2e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191000"/>
            <a:ext cx="41148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50830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Mechanical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1524000"/>
            <a:ext cx="3683061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Drainage water system: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Q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0800" y="2286000"/>
            <a:ext cx="60960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Oval 7"/>
          <p:cNvSpPr/>
          <p:nvPr/>
        </p:nvSpPr>
        <p:spPr>
          <a:xfrm>
            <a:off x="457200" y="2971800"/>
            <a:ext cx="304800" cy="3048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8200" y="2949714"/>
            <a:ext cx="1425135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Black water</a:t>
            </a:r>
          </a:p>
          <a:p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en-US" sz="2000" b="1" cap="none" spc="0" dirty="0">
              <a:ln w="19050">
                <a:solidFill>
                  <a:schemeClr val="tx2">
                    <a:tint val="1000"/>
                    <a:alpha val="9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" y="4572000"/>
            <a:ext cx="1353960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Gray water</a:t>
            </a:r>
          </a:p>
          <a:p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en-US" sz="2000" b="1" cap="none" spc="0" dirty="0">
              <a:ln w="19050">
                <a:solidFill>
                  <a:schemeClr val="tx2">
                    <a:tint val="1000"/>
                    <a:alpha val="9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7200" y="4648200"/>
            <a:ext cx="304800" cy="304800"/>
          </a:xfrm>
          <a:prstGeom prst="ellipse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57200" y="3810000"/>
            <a:ext cx="304800" cy="3048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8200" y="3810000"/>
            <a:ext cx="1505990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Storm water</a:t>
            </a:r>
          </a:p>
          <a:p>
            <a:r>
              <a:rPr lang="en-US" sz="2000" b="1" dirty="0" smtClean="0">
                <a:ln w="19050">
                  <a:solidFill>
                    <a:schemeClr val="tx2">
                      <a:tint val="1000"/>
                      <a:alpha val="9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en-US" sz="2000" b="1" cap="none" spc="0" dirty="0">
              <a:ln w="19050">
                <a:solidFill>
                  <a:schemeClr val="tx2">
                    <a:tint val="1000"/>
                    <a:alpha val="9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/>
      <p:bldP spid="12" grpId="0" animBg="1"/>
      <p:bldP spid="10" grpId="0" animBg="1"/>
      <p:bldP spid="1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50830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Mechanical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1524000"/>
            <a:ext cx="2411686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Safety system :</a:t>
            </a:r>
          </a:p>
          <a:p>
            <a:endParaRPr lang="en-US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7" descr="بيس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2362200"/>
            <a:ext cx="8305800" cy="411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19200"/>
            <a:ext cx="4950714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32118" y="228600"/>
            <a:ext cx="50284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Quantity surveying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189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590800"/>
            <a:ext cx="5867876" cy="2819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" name="Picture 18" descr="z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590800"/>
            <a:ext cx="5867399" cy="28061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" name="Picture 19" descr="zz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590800"/>
            <a:ext cx="5867399" cy="28065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" name="Picture 20" descr="zzz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2590800"/>
            <a:ext cx="5867399" cy="28237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838200" y="609600"/>
            <a:ext cx="5452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</a:t>
            </a:r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design</a:t>
            </a:r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1600200"/>
            <a:ext cx="27699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Design concept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Flowchart: Connector 8"/>
          <p:cNvSpPr/>
          <p:nvPr/>
        </p:nvSpPr>
        <p:spPr>
          <a:xfrm>
            <a:off x="6400800" y="3505200"/>
            <a:ext cx="457200" cy="457200"/>
          </a:xfrm>
          <a:prstGeom prst="flowChartConnector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6400800" y="2667000"/>
            <a:ext cx="457200" cy="457200"/>
          </a:xfrm>
          <a:prstGeom prst="flowChartConnector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6400800" y="4419600"/>
            <a:ext cx="457200" cy="457200"/>
          </a:xfrm>
          <a:prstGeom prst="flowChartConnector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34200" y="2667000"/>
            <a:ext cx="14679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Teaching part</a:t>
            </a:r>
          </a:p>
          <a:p>
            <a:r>
              <a:rPr lang="en-US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(class rooms)</a:t>
            </a:r>
            <a:endParaRPr lang="en-US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34200" y="4419600"/>
            <a:ext cx="20247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Administration and</a:t>
            </a:r>
          </a:p>
          <a:p>
            <a:r>
              <a:rPr lang="en-US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services</a:t>
            </a:r>
            <a:endParaRPr lang="en-US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10400" y="3657600"/>
            <a:ext cx="151676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Activities part</a:t>
            </a:r>
            <a:endParaRPr lang="en-US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2400"/>
            <a:ext cx="5452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7" descr="wwwwwwwwww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295400"/>
            <a:ext cx="6477000" cy="4419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Oval 5"/>
          <p:cNvSpPr/>
          <p:nvPr/>
        </p:nvSpPr>
        <p:spPr>
          <a:xfrm>
            <a:off x="1676400" y="3276600"/>
            <a:ext cx="1295400" cy="1143000"/>
          </a:xfrm>
          <a:prstGeom prst="ellipse">
            <a:avLst/>
          </a:prstGeom>
          <a:solidFill>
            <a:schemeClr val="accent2">
              <a:lumMod val="60000"/>
              <a:lumOff val="40000"/>
              <a:alpha val="42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9382752">
            <a:off x="930099" y="3809832"/>
            <a:ext cx="685800" cy="1295400"/>
          </a:xfrm>
          <a:prstGeom prst="rect">
            <a:avLst/>
          </a:prstGeom>
          <a:solidFill>
            <a:schemeClr val="accent1">
              <a:alpha val="6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6200000">
            <a:off x="4629912" y="5580888"/>
            <a:ext cx="826008" cy="332232"/>
          </a:xfrm>
          <a:prstGeom prst="rightArrow">
            <a:avLst/>
          </a:prstGeom>
          <a:solidFill>
            <a:srgbClr val="00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6200000">
            <a:off x="3334512" y="5364480"/>
            <a:ext cx="826008" cy="332232"/>
          </a:xfrm>
          <a:prstGeom prst="rightArrow">
            <a:avLst/>
          </a:prstGeom>
          <a:solidFill>
            <a:srgbClr val="00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00" y="4419600"/>
            <a:ext cx="914400" cy="838200"/>
          </a:xfrm>
          <a:prstGeom prst="rect">
            <a:avLst/>
          </a:prstGeom>
          <a:solidFill>
            <a:schemeClr val="accent6">
              <a:lumMod val="75000"/>
              <a:alpha val="6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14600" y="4953000"/>
            <a:ext cx="533400" cy="304800"/>
          </a:xfrm>
          <a:prstGeom prst="rect">
            <a:avLst/>
          </a:prstGeom>
          <a:solidFill>
            <a:schemeClr val="accent6">
              <a:lumMod val="75000"/>
              <a:alpha val="4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qual 13"/>
          <p:cNvSpPr/>
          <p:nvPr/>
        </p:nvSpPr>
        <p:spPr>
          <a:xfrm rot="20782589">
            <a:off x="5118600" y="2840048"/>
            <a:ext cx="451867" cy="166060"/>
          </a:xfrm>
          <a:prstGeom prst="mathEqual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Equal 14"/>
          <p:cNvSpPr/>
          <p:nvPr/>
        </p:nvSpPr>
        <p:spPr>
          <a:xfrm>
            <a:off x="4253143" y="4296645"/>
            <a:ext cx="166457" cy="656355"/>
          </a:xfrm>
          <a:prstGeom prst="mathEqual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Equal 15"/>
          <p:cNvSpPr/>
          <p:nvPr/>
        </p:nvSpPr>
        <p:spPr>
          <a:xfrm rot="20994353">
            <a:off x="2104050" y="1828655"/>
            <a:ext cx="45719" cy="536371"/>
          </a:xfrm>
          <a:prstGeom prst="mathEqual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Equal 16"/>
          <p:cNvSpPr/>
          <p:nvPr/>
        </p:nvSpPr>
        <p:spPr>
          <a:xfrm>
            <a:off x="498257" y="3546270"/>
            <a:ext cx="416143" cy="187530"/>
          </a:xfrm>
          <a:prstGeom prst="mathEqual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C:\Users\Al-Njoum\Desktop\10433205_405715882914740_788810119403874712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914400"/>
            <a:ext cx="22860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l-Njoum\Desktop\10858410_405715879581407_2380594298192441329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4365" y="2819400"/>
            <a:ext cx="2399635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l-Njoum\Desktop\10401983_405715886248073_778715223102756815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4802" y="4876800"/>
            <a:ext cx="2409198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Rectangle 21"/>
          <p:cNvSpPr/>
          <p:nvPr/>
        </p:nvSpPr>
        <p:spPr>
          <a:xfrm>
            <a:off x="152400" y="6019800"/>
            <a:ext cx="36152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Built area=</a:t>
            </a:r>
            <a:r>
              <a:rPr lang="en-US" sz="3200" dirty="0" smtClean="0"/>
              <a:t> </a:t>
            </a: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4200 m</a:t>
            </a:r>
            <a:r>
              <a:rPr lang="en-US" sz="3200" baseline="30000" dirty="0" smtClean="0"/>
              <a:t>2</a:t>
            </a: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228600"/>
            <a:ext cx="146142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9712" y="609600"/>
            <a:ext cx="63498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1371600"/>
            <a:ext cx="32141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Ground floor plan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133600"/>
            <a:ext cx="7744843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6142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9712" y="609600"/>
            <a:ext cx="63498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Architectural design: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1371600"/>
            <a:ext cx="26645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First floor plan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46142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609600" y="2133600"/>
            <a:ext cx="7884686" cy="3579105"/>
            <a:chOff x="609600" y="2133600"/>
            <a:chExt cx="7884686" cy="3579105"/>
          </a:xfrm>
        </p:grpSpPr>
        <p:pic>
          <p:nvPicPr>
            <p:cNvPr id="8" name="Picture 7" descr="ddd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600" y="2133600"/>
              <a:ext cx="7884686" cy="3579105"/>
            </a:xfrm>
            <a:prstGeom prst="rect">
              <a:avLst/>
            </a:prstGeom>
            <a:ln w="635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4572000" y="3657600"/>
              <a:ext cx="457200" cy="4572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572000" y="3657600"/>
              <a:ext cx="381000" cy="4572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1256</TotalTime>
  <Words>788</Words>
  <Application>Microsoft Office PowerPoint</Application>
  <PresentationFormat>On-screen Show (4:3)</PresentationFormat>
  <Paragraphs>379</Paragraphs>
  <Slides>53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Slide 1</vt:lpstr>
      <vt:lpstr>Mechanisms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mass it</cp:lastModifiedBy>
  <cp:revision>50</cp:revision>
  <dcterms:created xsi:type="dcterms:W3CDTF">2014-12-13T13:55:27Z</dcterms:created>
  <dcterms:modified xsi:type="dcterms:W3CDTF">2014-12-22T13:33:08Z</dcterms:modified>
</cp:coreProperties>
</file>