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3">
  <p:sldMasterIdLst>
    <p:sldMasterId id="2147484008" r:id="rId1"/>
  </p:sldMasterIdLst>
  <p:notesMasterIdLst>
    <p:notesMasterId r:id="rId127"/>
  </p:notesMasterIdLst>
  <p:handoutMasterIdLst>
    <p:handoutMasterId r:id="rId128"/>
  </p:handoutMasterIdLst>
  <p:sldIdLst>
    <p:sldId id="256" r:id="rId2"/>
    <p:sldId id="480" r:id="rId3"/>
    <p:sldId id="539" r:id="rId4"/>
    <p:sldId id="476" r:id="rId5"/>
    <p:sldId id="488" r:id="rId6"/>
    <p:sldId id="487" r:id="rId7"/>
    <p:sldId id="540" r:id="rId8"/>
    <p:sldId id="543" r:id="rId9"/>
    <p:sldId id="544" r:id="rId10"/>
    <p:sldId id="545" r:id="rId11"/>
    <p:sldId id="546" r:id="rId12"/>
    <p:sldId id="516" r:id="rId13"/>
    <p:sldId id="552" r:id="rId14"/>
    <p:sldId id="548" r:id="rId15"/>
    <p:sldId id="549" r:id="rId16"/>
    <p:sldId id="547" r:id="rId17"/>
    <p:sldId id="550" r:id="rId18"/>
    <p:sldId id="551" r:id="rId19"/>
    <p:sldId id="553" r:id="rId20"/>
    <p:sldId id="554" r:id="rId21"/>
    <p:sldId id="555" r:id="rId22"/>
    <p:sldId id="592" r:id="rId23"/>
    <p:sldId id="593" r:id="rId24"/>
    <p:sldId id="594" r:id="rId25"/>
    <p:sldId id="595" r:id="rId26"/>
    <p:sldId id="597" r:id="rId27"/>
    <p:sldId id="596" r:id="rId28"/>
    <p:sldId id="598" r:id="rId29"/>
    <p:sldId id="652" r:id="rId30"/>
    <p:sldId id="599" r:id="rId31"/>
    <p:sldId id="600" r:id="rId32"/>
    <p:sldId id="601" r:id="rId33"/>
    <p:sldId id="602" r:id="rId34"/>
    <p:sldId id="603" r:id="rId35"/>
    <p:sldId id="604" r:id="rId36"/>
    <p:sldId id="605" r:id="rId37"/>
    <p:sldId id="606" r:id="rId38"/>
    <p:sldId id="607" r:id="rId39"/>
    <p:sldId id="608" r:id="rId40"/>
    <p:sldId id="609" r:id="rId41"/>
    <p:sldId id="610" r:id="rId42"/>
    <p:sldId id="611" r:id="rId43"/>
    <p:sldId id="612" r:id="rId44"/>
    <p:sldId id="613" r:id="rId45"/>
    <p:sldId id="614" r:id="rId46"/>
    <p:sldId id="615" r:id="rId47"/>
    <p:sldId id="616" r:id="rId48"/>
    <p:sldId id="617" r:id="rId49"/>
    <p:sldId id="618" r:id="rId50"/>
    <p:sldId id="619" r:id="rId51"/>
    <p:sldId id="620" r:id="rId52"/>
    <p:sldId id="621" r:id="rId53"/>
    <p:sldId id="622" r:id="rId54"/>
    <p:sldId id="623" r:id="rId55"/>
    <p:sldId id="624" r:id="rId56"/>
    <p:sldId id="625" r:id="rId57"/>
    <p:sldId id="626" r:id="rId58"/>
    <p:sldId id="627" r:id="rId59"/>
    <p:sldId id="628" r:id="rId60"/>
    <p:sldId id="629" r:id="rId61"/>
    <p:sldId id="630" r:id="rId62"/>
    <p:sldId id="631" r:id="rId63"/>
    <p:sldId id="632" r:id="rId64"/>
    <p:sldId id="633" r:id="rId65"/>
    <p:sldId id="634" r:id="rId66"/>
    <p:sldId id="635" r:id="rId67"/>
    <p:sldId id="646" r:id="rId68"/>
    <p:sldId id="647" r:id="rId69"/>
    <p:sldId id="636" r:id="rId70"/>
    <p:sldId id="637" r:id="rId71"/>
    <p:sldId id="638" r:id="rId72"/>
    <p:sldId id="639" r:id="rId73"/>
    <p:sldId id="648" r:id="rId74"/>
    <p:sldId id="649" r:id="rId75"/>
    <p:sldId id="650" r:id="rId76"/>
    <p:sldId id="640" r:id="rId77"/>
    <p:sldId id="651" r:id="rId78"/>
    <p:sldId id="642" r:id="rId79"/>
    <p:sldId id="643" r:id="rId80"/>
    <p:sldId id="644" r:id="rId81"/>
    <p:sldId id="653" r:id="rId82"/>
    <p:sldId id="654" r:id="rId83"/>
    <p:sldId id="655" r:id="rId84"/>
    <p:sldId id="656" r:id="rId85"/>
    <p:sldId id="657" r:id="rId86"/>
    <p:sldId id="658" r:id="rId87"/>
    <p:sldId id="659" r:id="rId88"/>
    <p:sldId id="661" r:id="rId89"/>
    <p:sldId id="662" r:id="rId90"/>
    <p:sldId id="663" r:id="rId91"/>
    <p:sldId id="664" r:id="rId92"/>
    <p:sldId id="665" r:id="rId93"/>
    <p:sldId id="666" r:id="rId94"/>
    <p:sldId id="667" r:id="rId95"/>
    <p:sldId id="668" r:id="rId96"/>
    <p:sldId id="669" r:id="rId97"/>
    <p:sldId id="670" r:id="rId98"/>
    <p:sldId id="567" r:id="rId99"/>
    <p:sldId id="568" r:id="rId100"/>
    <p:sldId id="569" r:id="rId101"/>
    <p:sldId id="570" r:id="rId102"/>
    <p:sldId id="571" r:id="rId103"/>
    <p:sldId id="572" r:id="rId104"/>
    <p:sldId id="573" r:id="rId105"/>
    <p:sldId id="574" r:id="rId106"/>
    <p:sldId id="575" r:id="rId107"/>
    <p:sldId id="576" r:id="rId108"/>
    <p:sldId id="577" r:id="rId109"/>
    <p:sldId id="578" r:id="rId110"/>
    <p:sldId id="579" r:id="rId111"/>
    <p:sldId id="580" r:id="rId112"/>
    <p:sldId id="581" r:id="rId113"/>
    <p:sldId id="582" r:id="rId114"/>
    <p:sldId id="583" r:id="rId115"/>
    <p:sldId id="584" r:id="rId116"/>
    <p:sldId id="585" r:id="rId117"/>
    <p:sldId id="586" r:id="rId118"/>
    <p:sldId id="587" r:id="rId119"/>
    <p:sldId id="588" r:id="rId120"/>
    <p:sldId id="589" r:id="rId121"/>
    <p:sldId id="590" r:id="rId122"/>
    <p:sldId id="591" r:id="rId123"/>
    <p:sldId id="557" r:id="rId124"/>
    <p:sldId id="558" r:id="rId125"/>
    <p:sldId id="340" r:id="rId1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995C"/>
    <a:srgbClr val="EE00EE"/>
    <a:srgbClr val="FFFFB9"/>
    <a:srgbClr val="FFFFC5"/>
    <a:srgbClr val="FFFFAF"/>
    <a:srgbClr val="A99E67"/>
    <a:srgbClr val="B3A979"/>
    <a:srgbClr val="DAD2E4"/>
    <a:srgbClr val="A7A7A7"/>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291" autoAdjust="0"/>
  </p:normalViewPr>
  <p:slideViewPr>
    <p:cSldViewPr>
      <p:cViewPr varScale="1">
        <p:scale>
          <a:sx n="64" d="100"/>
          <a:sy n="64" d="100"/>
        </p:scale>
        <p:origin x="148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handoutMaster" Target="handoutMasters/handout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97F7AAA6-5582-4FB1-9A0F-316D3A78F36F}" type="datetimeFigureOut">
              <a:rPr lang="ar-JO" smtClean="0"/>
              <a:pPr/>
              <a:t>01/05/1440</a:t>
            </a:fld>
            <a:endParaRPr lang="ar-JO"/>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2F243776-6D7D-4F39-A494-C5B8DA4EAA17}" type="slidenum">
              <a:rPr lang="ar-JO" smtClean="0"/>
              <a:pPr/>
              <a:t>‹#›</a:t>
            </a:fld>
            <a:endParaRPr lang="ar-JO"/>
          </a:p>
        </p:txBody>
      </p:sp>
    </p:spTree>
    <p:extLst>
      <p:ext uri="{BB962C8B-B14F-4D97-AF65-F5344CB8AC3E}">
        <p14:creationId xmlns:p14="http://schemas.microsoft.com/office/powerpoint/2010/main" val="25766386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7DF64D-349D-4166-B1C1-EC9765B93B82}" type="datetimeFigureOut">
              <a:rPr lang="en-US" smtClean="0"/>
              <a:pPr/>
              <a:t>1/7/2019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CE5360-A221-4FC0-A120-C318A226E7CB}" type="slidenum">
              <a:rPr lang="en-US" smtClean="0"/>
              <a:pPr/>
              <a:t>‹#›</a:t>
            </a:fld>
            <a:endParaRPr lang="en-US"/>
          </a:p>
        </p:txBody>
      </p:sp>
    </p:spTree>
    <p:extLst>
      <p:ext uri="{BB962C8B-B14F-4D97-AF65-F5344CB8AC3E}">
        <p14:creationId xmlns:p14="http://schemas.microsoft.com/office/powerpoint/2010/main" val="16730450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9</a:t>
            </a:fld>
            <a:endParaRPr lang="en-US"/>
          </a:p>
        </p:txBody>
      </p:sp>
    </p:spTree>
    <p:extLst>
      <p:ext uri="{BB962C8B-B14F-4D97-AF65-F5344CB8AC3E}">
        <p14:creationId xmlns:p14="http://schemas.microsoft.com/office/powerpoint/2010/main" val="1569923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20</a:t>
            </a:fld>
            <a:endParaRPr lang="en-US"/>
          </a:p>
        </p:txBody>
      </p:sp>
    </p:spTree>
    <p:extLst>
      <p:ext uri="{BB962C8B-B14F-4D97-AF65-F5344CB8AC3E}">
        <p14:creationId xmlns:p14="http://schemas.microsoft.com/office/powerpoint/2010/main" val="12556486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21</a:t>
            </a:fld>
            <a:endParaRPr lang="en-US"/>
          </a:p>
        </p:txBody>
      </p:sp>
    </p:spTree>
    <p:extLst>
      <p:ext uri="{BB962C8B-B14F-4D97-AF65-F5344CB8AC3E}">
        <p14:creationId xmlns:p14="http://schemas.microsoft.com/office/powerpoint/2010/main" val="297897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
          </a:p>
        </p:txBody>
      </p:sp>
      <p:sp>
        <p:nvSpPr>
          <p:cNvPr id="4" name="Slide Number Placeholder 3"/>
          <p:cNvSpPr>
            <a:spLocks noGrp="1"/>
          </p:cNvSpPr>
          <p:nvPr>
            <p:ph type="sldNum" sz="quarter" idx="10"/>
          </p:nvPr>
        </p:nvSpPr>
        <p:spPr/>
        <p:txBody>
          <a:bodyPr/>
          <a:lstStyle/>
          <a:p>
            <a:fld id="{0DDCA148-0170-448F-9583-BCCAF9FC93EB}" type="slidenum">
              <a:rPr lang="" smtClean="0"/>
              <a:t>22</a:t>
            </a:fld>
            <a:endParaRPr lang=""/>
          </a:p>
        </p:txBody>
      </p:sp>
    </p:spTree>
    <p:extLst>
      <p:ext uri="{BB962C8B-B14F-4D97-AF65-F5344CB8AC3E}">
        <p14:creationId xmlns:p14="http://schemas.microsoft.com/office/powerpoint/2010/main" val="34282121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
          </a:p>
        </p:txBody>
      </p:sp>
      <p:sp>
        <p:nvSpPr>
          <p:cNvPr id="4" name="Slide Number Placeholder 3"/>
          <p:cNvSpPr>
            <a:spLocks noGrp="1"/>
          </p:cNvSpPr>
          <p:nvPr>
            <p:ph type="sldNum" sz="quarter" idx="10"/>
          </p:nvPr>
        </p:nvSpPr>
        <p:spPr/>
        <p:txBody>
          <a:bodyPr/>
          <a:lstStyle/>
          <a:p>
            <a:fld id="{0DDCA148-0170-448F-9583-BCCAF9FC93EB}" type="slidenum">
              <a:rPr lang="" smtClean="0"/>
              <a:t>65</a:t>
            </a:fld>
            <a:endParaRPr lang=""/>
          </a:p>
        </p:txBody>
      </p:sp>
    </p:spTree>
    <p:extLst>
      <p:ext uri="{BB962C8B-B14F-4D97-AF65-F5344CB8AC3E}">
        <p14:creationId xmlns:p14="http://schemas.microsoft.com/office/powerpoint/2010/main" val="1371152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rtl="0" eaLnBrk="1" fontAlgn="t" latinLnBrk="0" hangingPunct="1"/>
            <a:r>
              <a:rPr lang="en-US" sz="1200" b="0" i="0" u="none" strike="noStrike" kern="1200" dirty="0">
                <a:solidFill>
                  <a:schemeClr val="tx1"/>
                </a:solidFill>
                <a:effectLst/>
                <a:latin typeface="+mn-lt"/>
                <a:ea typeface="+mn-ea"/>
                <a:cs typeface="+mn-cs"/>
              </a:rPr>
              <a:t>Layers</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Width (cm)</a:t>
            </a:r>
            <a:endParaRPr lang="ar-SA" sz="1200" b="0" i="0" u="none" strike="noStrike" kern="1200" dirty="0">
              <a:solidFill>
                <a:schemeClr val="tx1"/>
              </a:solidFill>
              <a:effectLst/>
              <a:latin typeface="+mn-lt"/>
              <a:ea typeface="+mn-ea"/>
              <a:cs typeface="+mn-cs"/>
            </a:endParaRPr>
          </a:p>
          <a:p>
            <a:pPr rtl="0" eaLnBrk="1" fontAlgn="auto" latinLnBrk="0" hangingPunct="1"/>
            <a:r>
              <a:rPr lang="en-US" sz="1200" b="0" i="0" u="none" strike="noStrike" kern="1200" dirty="0">
                <a:solidFill>
                  <a:schemeClr val="tx1"/>
                </a:solidFill>
                <a:effectLst/>
                <a:latin typeface="+mn-lt"/>
                <a:ea typeface="+mn-ea"/>
                <a:cs typeface="+mn-cs"/>
              </a:rPr>
              <a:t>Conductivity</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Plaster</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2</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0.43</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Lightweight</a:t>
            </a:r>
            <a:r>
              <a:rPr lang="en-US" sz="1200" b="0" i="0" u="none" strike="noStrike" kern="1200" baseline="0" dirty="0">
                <a:solidFill>
                  <a:schemeClr val="tx1"/>
                </a:solidFill>
                <a:effectLst/>
                <a:latin typeface="+mn-lt"/>
                <a:ea typeface="+mn-ea"/>
                <a:cs typeface="+mn-cs"/>
              </a:rPr>
              <a:t> Block, Perlite-Filled</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10</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0.17</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Plaster</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2</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0.43</a:t>
            </a:r>
            <a:endParaRPr lang="ar-SA" sz="1200" b="0" i="0" u="none" strike="noStrike" kern="1200" dirty="0">
              <a:solidFill>
                <a:schemeClr val="tx1"/>
              </a:solidFill>
              <a:effectLst/>
              <a:latin typeface="+mn-lt"/>
              <a:ea typeface="+mn-ea"/>
              <a:cs typeface="+mn-cs"/>
            </a:endParaRPr>
          </a:p>
          <a:p>
            <a:endParaRPr lang="ar-SA" dirty="0"/>
          </a:p>
        </p:txBody>
      </p:sp>
      <p:sp>
        <p:nvSpPr>
          <p:cNvPr id="4" name="عنصر نائب لرقم الشريحة 3"/>
          <p:cNvSpPr>
            <a:spLocks noGrp="1"/>
          </p:cNvSpPr>
          <p:nvPr>
            <p:ph type="sldNum" sz="quarter" idx="10"/>
          </p:nvPr>
        </p:nvSpPr>
        <p:spPr/>
        <p:txBody>
          <a:bodyPr/>
          <a:lstStyle/>
          <a:p>
            <a:fld id="{9ECE5360-A221-4FC0-A120-C318A226E7CB}" type="slidenum">
              <a:rPr lang="en-US" smtClean="0"/>
              <a:pPr/>
              <a:t>95</a:t>
            </a:fld>
            <a:endParaRPr lang="en-US"/>
          </a:p>
        </p:txBody>
      </p:sp>
    </p:spTree>
    <p:extLst>
      <p:ext uri="{BB962C8B-B14F-4D97-AF65-F5344CB8AC3E}">
        <p14:creationId xmlns:p14="http://schemas.microsoft.com/office/powerpoint/2010/main" val="1689557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rtl="0" eaLnBrk="1" fontAlgn="t" latinLnBrk="0" hangingPunct="1"/>
            <a:r>
              <a:rPr lang="en-US" sz="1200" b="0" i="0" u="none" strike="noStrike" kern="1200" dirty="0">
                <a:solidFill>
                  <a:schemeClr val="tx1"/>
                </a:solidFill>
                <a:effectLst/>
                <a:latin typeface="+mn-lt"/>
                <a:ea typeface="+mn-ea"/>
                <a:cs typeface="+mn-cs"/>
              </a:rPr>
              <a:t>Layers</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Width (cm)</a:t>
            </a:r>
            <a:endParaRPr lang="ar-SA" sz="1200" b="0" i="0" u="none" strike="noStrike" kern="1200" dirty="0">
              <a:solidFill>
                <a:schemeClr val="tx1"/>
              </a:solidFill>
              <a:effectLst/>
              <a:latin typeface="+mn-lt"/>
              <a:ea typeface="+mn-ea"/>
              <a:cs typeface="+mn-cs"/>
            </a:endParaRPr>
          </a:p>
          <a:p>
            <a:pPr rtl="0" eaLnBrk="1" fontAlgn="auto" latinLnBrk="0" hangingPunct="1"/>
            <a:r>
              <a:rPr lang="en-US" sz="1200" b="0" i="0" u="none" strike="noStrike" kern="1200" dirty="0">
                <a:solidFill>
                  <a:schemeClr val="tx1"/>
                </a:solidFill>
                <a:effectLst/>
                <a:latin typeface="+mn-lt"/>
                <a:ea typeface="+mn-ea"/>
                <a:cs typeface="+mn-cs"/>
              </a:rPr>
              <a:t>Conductivity</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Plaster</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2</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0.43</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Lightweight</a:t>
            </a:r>
            <a:r>
              <a:rPr lang="en-US" sz="1200" b="0" i="0" u="none" strike="noStrike" kern="1200" baseline="0" dirty="0">
                <a:solidFill>
                  <a:schemeClr val="tx1"/>
                </a:solidFill>
                <a:effectLst/>
                <a:latin typeface="+mn-lt"/>
                <a:ea typeface="+mn-ea"/>
                <a:cs typeface="+mn-cs"/>
              </a:rPr>
              <a:t> Block, Perlite-Filled</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10</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0.17</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Plaster</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2</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0.43</a:t>
            </a:r>
            <a:endParaRPr lang="ar-SA" sz="1200" b="0" i="0" u="none" strike="noStrike" kern="1200" dirty="0">
              <a:solidFill>
                <a:schemeClr val="tx1"/>
              </a:solidFill>
              <a:effectLst/>
              <a:latin typeface="+mn-lt"/>
              <a:ea typeface="+mn-ea"/>
              <a:cs typeface="+mn-cs"/>
            </a:endParaRPr>
          </a:p>
          <a:p>
            <a:endParaRPr lang="ar-SA" dirty="0"/>
          </a:p>
        </p:txBody>
      </p:sp>
      <p:sp>
        <p:nvSpPr>
          <p:cNvPr id="4" name="عنصر نائب لرقم الشريحة 3"/>
          <p:cNvSpPr>
            <a:spLocks noGrp="1"/>
          </p:cNvSpPr>
          <p:nvPr>
            <p:ph type="sldNum" sz="quarter" idx="10"/>
          </p:nvPr>
        </p:nvSpPr>
        <p:spPr/>
        <p:txBody>
          <a:bodyPr/>
          <a:lstStyle/>
          <a:p>
            <a:fld id="{9ECE5360-A221-4FC0-A120-C318A226E7CB}" type="slidenum">
              <a:rPr lang="en-US" smtClean="0"/>
              <a:pPr/>
              <a:t>96</a:t>
            </a:fld>
            <a:endParaRPr lang="en-US"/>
          </a:p>
        </p:txBody>
      </p:sp>
    </p:spTree>
    <p:extLst>
      <p:ext uri="{BB962C8B-B14F-4D97-AF65-F5344CB8AC3E}">
        <p14:creationId xmlns:p14="http://schemas.microsoft.com/office/powerpoint/2010/main" val="1689557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rtl="0" eaLnBrk="1" fontAlgn="t" latinLnBrk="0" hangingPunct="1"/>
            <a:r>
              <a:rPr lang="en-US" sz="1200" b="0" i="0" u="none" strike="noStrike" kern="1200" dirty="0">
                <a:solidFill>
                  <a:schemeClr val="tx1"/>
                </a:solidFill>
                <a:effectLst/>
                <a:latin typeface="+mn-lt"/>
                <a:ea typeface="+mn-ea"/>
                <a:cs typeface="+mn-cs"/>
              </a:rPr>
              <a:t>Layers</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Width (cm)</a:t>
            </a:r>
            <a:endParaRPr lang="ar-SA" sz="1200" b="0" i="0" u="none" strike="noStrike" kern="1200" dirty="0">
              <a:solidFill>
                <a:schemeClr val="tx1"/>
              </a:solidFill>
              <a:effectLst/>
              <a:latin typeface="+mn-lt"/>
              <a:ea typeface="+mn-ea"/>
              <a:cs typeface="+mn-cs"/>
            </a:endParaRPr>
          </a:p>
          <a:p>
            <a:pPr rtl="0" eaLnBrk="1" fontAlgn="auto" latinLnBrk="0" hangingPunct="1"/>
            <a:r>
              <a:rPr lang="en-US" sz="1200" b="0" i="0" u="none" strike="noStrike" kern="1200" dirty="0">
                <a:solidFill>
                  <a:schemeClr val="tx1"/>
                </a:solidFill>
                <a:effectLst/>
                <a:latin typeface="+mn-lt"/>
                <a:ea typeface="+mn-ea"/>
                <a:cs typeface="+mn-cs"/>
              </a:rPr>
              <a:t>Conductivity</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Plaster</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2</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0.43</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Lightweight</a:t>
            </a:r>
            <a:r>
              <a:rPr lang="en-US" sz="1200" b="0" i="0" u="none" strike="noStrike" kern="1200" baseline="0" dirty="0">
                <a:solidFill>
                  <a:schemeClr val="tx1"/>
                </a:solidFill>
                <a:effectLst/>
                <a:latin typeface="+mn-lt"/>
                <a:ea typeface="+mn-ea"/>
                <a:cs typeface="+mn-cs"/>
              </a:rPr>
              <a:t> Block, Perlite-Filled</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10</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0.17</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Plaster</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2</a:t>
            </a:r>
            <a:endParaRPr lang="ar-SA"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0.43</a:t>
            </a:r>
            <a:endParaRPr lang="ar-SA" sz="1200" b="0" i="0" u="none" strike="noStrike" kern="1200" dirty="0">
              <a:solidFill>
                <a:schemeClr val="tx1"/>
              </a:solidFill>
              <a:effectLst/>
              <a:latin typeface="+mn-lt"/>
              <a:ea typeface="+mn-ea"/>
              <a:cs typeface="+mn-cs"/>
            </a:endParaRPr>
          </a:p>
          <a:p>
            <a:endParaRPr lang="ar-SA" dirty="0"/>
          </a:p>
        </p:txBody>
      </p:sp>
      <p:sp>
        <p:nvSpPr>
          <p:cNvPr id="4" name="عنصر نائب لرقم الشريحة 3"/>
          <p:cNvSpPr>
            <a:spLocks noGrp="1"/>
          </p:cNvSpPr>
          <p:nvPr>
            <p:ph type="sldNum" sz="quarter" idx="10"/>
          </p:nvPr>
        </p:nvSpPr>
        <p:spPr/>
        <p:txBody>
          <a:bodyPr/>
          <a:lstStyle/>
          <a:p>
            <a:fld id="{9ECE5360-A221-4FC0-A120-C318A226E7CB}" type="slidenum">
              <a:rPr lang="en-US" smtClean="0"/>
              <a:pPr/>
              <a:t>97</a:t>
            </a:fld>
            <a:endParaRPr lang="en-US"/>
          </a:p>
        </p:txBody>
      </p:sp>
    </p:spTree>
    <p:extLst>
      <p:ext uri="{BB962C8B-B14F-4D97-AF65-F5344CB8AC3E}">
        <p14:creationId xmlns:p14="http://schemas.microsoft.com/office/powerpoint/2010/main" val="16895576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9ECE5360-A221-4FC0-A120-C318A226E7CB}" type="slidenum">
              <a:rPr lang="en-US" smtClean="0">
                <a:solidFill>
                  <a:prstClr val="black"/>
                </a:solidFill>
              </a:rPr>
              <a:pPr/>
              <a:t>98</a:t>
            </a:fld>
            <a:endParaRPr lang="en-US">
              <a:solidFill>
                <a:prstClr val="black"/>
              </a:solidFill>
            </a:endParaRPr>
          </a:p>
        </p:txBody>
      </p:sp>
    </p:spTree>
    <p:extLst>
      <p:ext uri="{BB962C8B-B14F-4D97-AF65-F5344CB8AC3E}">
        <p14:creationId xmlns:p14="http://schemas.microsoft.com/office/powerpoint/2010/main" val="3182189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123</a:t>
            </a:fld>
            <a:endParaRPr lang="en-US"/>
          </a:p>
        </p:txBody>
      </p:sp>
    </p:spTree>
    <p:extLst>
      <p:ext uri="{BB962C8B-B14F-4D97-AF65-F5344CB8AC3E}">
        <p14:creationId xmlns:p14="http://schemas.microsoft.com/office/powerpoint/2010/main" val="18502991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124</a:t>
            </a:fld>
            <a:endParaRPr lang="en-US"/>
          </a:p>
        </p:txBody>
      </p:sp>
    </p:spTree>
    <p:extLst>
      <p:ext uri="{BB962C8B-B14F-4D97-AF65-F5344CB8AC3E}">
        <p14:creationId xmlns:p14="http://schemas.microsoft.com/office/powerpoint/2010/main" val="2086529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10</a:t>
            </a:fld>
            <a:endParaRPr lang="en-US"/>
          </a:p>
        </p:txBody>
      </p:sp>
    </p:spTree>
    <p:extLst>
      <p:ext uri="{BB962C8B-B14F-4D97-AF65-F5344CB8AC3E}">
        <p14:creationId xmlns:p14="http://schemas.microsoft.com/office/powerpoint/2010/main" val="34931977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ECE5360-A221-4FC0-A120-C318A226E7CB}" type="slidenum">
              <a:rPr lang="en-US" smtClean="0"/>
              <a:pPr/>
              <a:t>125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11</a:t>
            </a:fld>
            <a:endParaRPr lang="en-US"/>
          </a:p>
        </p:txBody>
      </p:sp>
    </p:spTree>
    <p:extLst>
      <p:ext uri="{BB962C8B-B14F-4D97-AF65-F5344CB8AC3E}">
        <p14:creationId xmlns:p14="http://schemas.microsoft.com/office/powerpoint/2010/main" val="3721298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14</a:t>
            </a:fld>
            <a:endParaRPr lang="en-US"/>
          </a:p>
        </p:txBody>
      </p:sp>
    </p:spTree>
    <p:extLst>
      <p:ext uri="{BB962C8B-B14F-4D97-AF65-F5344CB8AC3E}">
        <p14:creationId xmlns:p14="http://schemas.microsoft.com/office/powerpoint/2010/main" val="42430749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15</a:t>
            </a:fld>
            <a:endParaRPr lang="en-US"/>
          </a:p>
        </p:txBody>
      </p:sp>
    </p:spTree>
    <p:extLst>
      <p:ext uri="{BB962C8B-B14F-4D97-AF65-F5344CB8AC3E}">
        <p14:creationId xmlns:p14="http://schemas.microsoft.com/office/powerpoint/2010/main" val="1231740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16</a:t>
            </a:fld>
            <a:endParaRPr lang="en-US"/>
          </a:p>
        </p:txBody>
      </p:sp>
    </p:spTree>
    <p:extLst>
      <p:ext uri="{BB962C8B-B14F-4D97-AF65-F5344CB8AC3E}">
        <p14:creationId xmlns:p14="http://schemas.microsoft.com/office/powerpoint/2010/main" val="407384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17</a:t>
            </a:fld>
            <a:endParaRPr lang="en-US"/>
          </a:p>
        </p:txBody>
      </p:sp>
    </p:spTree>
    <p:extLst>
      <p:ext uri="{BB962C8B-B14F-4D97-AF65-F5344CB8AC3E}">
        <p14:creationId xmlns:p14="http://schemas.microsoft.com/office/powerpoint/2010/main" val="3905342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18</a:t>
            </a:fld>
            <a:endParaRPr lang="en-US"/>
          </a:p>
        </p:txBody>
      </p:sp>
    </p:spTree>
    <p:extLst>
      <p:ext uri="{BB962C8B-B14F-4D97-AF65-F5344CB8AC3E}">
        <p14:creationId xmlns:p14="http://schemas.microsoft.com/office/powerpoint/2010/main" val="312648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CE5360-A221-4FC0-A120-C318A226E7CB}" type="slidenum">
              <a:rPr lang="en-US" smtClean="0"/>
              <a:pPr/>
              <a:t>19</a:t>
            </a:fld>
            <a:endParaRPr lang="en-US"/>
          </a:p>
        </p:txBody>
      </p:sp>
    </p:spTree>
    <p:extLst>
      <p:ext uri="{BB962C8B-B14F-4D97-AF65-F5344CB8AC3E}">
        <p14:creationId xmlns:p14="http://schemas.microsoft.com/office/powerpoint/2010/main" val="41253948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a:t>Click to edit Master title style</a:t>
            </a:r>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r>
              <a:rPr lang="en-US"/>
              <a:t>20 May 2013</a:t>
            </a:r>
            <a:endParaRPr lang="en-US" dirty="0"/>
          </a:p>
        </p:txBody>
      </p:sp>
      <p:sp>
        <p:nvSpPr>
          <p:cNvPr id="5" name="Footer Placeholder 4"/>
          <p:cNvSpPr>
            <a:spLocks noGrp="1"/>
          </p:cNvSpPr>
          <p:nvPr>
            <p:ph type="ftr" sz="quarter" idx="11"/>
          </p:nvPr>
        </p:nvSpPr>
        <p:spPr>
          <a:xfrm>
            <a:off x="1174044" y="5357592"/>
            <a:ext cx="5034845" cy="365125"/>
          </a:xfrm>
        </p:spPr>
        <p:txBody>
          <a:bodyPr/>
          <a:lstStyle/>
          <a:p>
            <a:r>
              <a:rPr lang="en-US"/>
              <a:t>Cultural Palace</a:t>
            </a:r>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4FA26DB6-1E95-4B26-BBFC-FB6CE29132D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20 May 2013</a:t>
            </a:r>
            <a:endParaRPr lang="en-US" dirty="0"/>
          </a:p>
        </p:txBody>
      </p:sp>
      <p:sp>
        <p:nvSpPr>
          <p:cNvPr id="5" name="Footer Placeholder 4"/>
          <p:cNvSpPr>
            <a:spLocks noGrp="1"/>
          </p:cNvSpPr>
          <p:nvPr>
            <p:ph type="ftr" sz="quarter" idx="11"/>
          </p:nvPr>
        </p:nvSpPr>
        <p:spPr/>
        <p:txBody>
          <a:bodyPr/>
          <a:lstStyle/>
          <a:p>
            <a:r>
              <a:rPr lang="en-US"/>
              <a:t>Cultural Palace</a:t>
            </a:r>
            <a:endParaRPr lang="en-US" dirty="0"/>
          </a:p>
        </p:txBody>
      </p:sp>
      <p:sp>
        <p:nvSpPr>
          <p:cNvPr id="6" name="Slide Number Placeholder 5"/>
          <p:cNvSpPr>
            <a:spLocks noGrp="1"/>
          </p:cNvSpPr>
          <p:nvPr>
            <p:ph type="sldNum" sz="quarter" idx="12"/>
          </p:nvPr>
        </p:nvSpPr>
        <p:spPr/>
        <p:txBody>
          <a:bodyPr/>
          <a:lstStyle/>
          <a:p>
            <a:fld id="{4FA26DB6-1E95-4B26-BBFC-FB6CE29132D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20 May 2013</a:t>
            </a:r>
            <a:endParaRPr lang="en-US" dirty="0"/>
          </a:p>
        </p:txBody>
      </p:sp>
      <p:sp>
        <p:nvSpPr>
          <p:cNvPr id="5" name="Footer Placeholder 4"/>
          <p:cNvSpPr>
            <a:spLocks noGrp="1"/>
          </p:cNvSpPr>
          <p:nvPr>
            <p:ph type="ftr" sz="quarter" idx="11"/>
          </p:nvPr>
        </p:nvSpPr>
        <p:spPr/>
        <p:txBody>
          <a:bodyPr/>
          <a:lstStyle/>
          <a:p>
            <a:r>
              <a:rPr lang="en-US"/>
              <a:t>Cultural Palace</a:t>
            </a:r>
            <a:endParaRPr lang="en-US" dirty="0"/>
          </a:p>
        </p:txBody>
      </p:sp>
      <p:sp>
        <p:nvSpPr>
          <p:cNvPr id="6" name="Slide Number Placeholder 5"/>
          <p:cNvSpPr>
            <a:spLocks noGrp="1"/>
          </p:cNvSpPr>
          <p:nvPr>
            <p:ph type="sldNum" sz="quarter" idx="12"/>
          </p:nvPr>
        </p:nvSpPr>
        <p:spPr/>
        <p:txBody>
          <a:bodyPr/>
          <a:lstStyle/>
          <a:p>
            <a:fld id="{4FA26DB6-1E95-4B26-BBFC-FB6CE29132D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20 May 2013</a:t>
            </a:r>
            <a:endParaRPr lang="en-US" dirty="0"/>
          </a:p>
        </p:txBody>
      </p:sp>
      <p:sp>
        <p:nvSpPr>
          <p:cNvPr id="5" name="Footer Placeholder 4"/>
          <p:cNvSpPr>
            <a:spLocks noGrp="1"/>
          </p:cNvSpPr>
          <p:nvPr>
            <p:ph type="ftr" sz="quarter" idx="11"/>
          </p:nvPr>
        </p:nvSpPr>
        <p:spPr/>
        <p:txBody>
          <a:bodyPr/>
          <a:lstStyle/>
          <a:p>
            <a:r>
              <a:rPr lang="en-US"/>
              <a:t>Cultural Palace</a:t>
            </a:r>
            <a:endParaRPr lang="en-US" dirty="0"/>
          </a:p>
        </p:txBody>
      </p:sp>
      <p:sp>
        <p:nvSpPr>
          <p:cNvPr id="6" name="Slide Number Placeholder 5"/>
          <p:cNvSpPr>
            <a:spLocks noGrp="1"/>
          </p:cNvSpPr>
          <p:nvPr>
            <p:ph type="sldNum" sz="quarter" idx="12"/>
          </p:nvPr>
        </p:nvSpPr>
        <p:spPr/>
        <p:txBody>
          <a:bodyPr/>
          <a:lstStyle/>
          <a:p>
            <a:fld id="{4FA26DB6-1E95-4B26-BBFC-FB6CE29132D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20 May 2013</a:t>
            </a:r>
            <a:endParaRPr lang="en-US" dirty="0"/>
          </a:p>
        </p:txBody>
      </p:sp>
      <p:sp>
        <p:nvSpPr>
          <p:cNvPr id="5" name="Footer Placeholder 4"/>
          <p:cNvSpPr>
            <a:spLocks noGrp="1"/>
          </p:cNvSpPr>
          <p:nvPr>
            <p:ph type="ftr" sz="quarter" idx="11"/>
          </p:nvPr>
        </p:nvSpPr>
        <p:spPr/>
        <p:txBody>
          <a:bodyPr/>
          <a:lstStyle/>
          <a:p>
            <a:r>
              <a:rPr lang="en-US"/>
              <a:t>Cultural Palace</a:t>
            </a:r>
            <a:endParaRPr lang="en-US" dirty="0"/>
          </a:p>
        </p:txBody>
      </p:sp>
      <p:sp>
        <p:nvSpPr>
          <p:cNvPr id="6" name="Slide Number Placeholder 5"/>
          <p:cNvSpPr>
            <a:spLocks noGrp="1"/>
          </p:cNvSpPr>
          <p:nvPr>
            <p:ph type="sldNum" sz="quarter" idx="12"/>
          </p:nvPr>
        </p:nvSpPr>
        <p:spPr/>
        <p:txBody>
          <a:bodyPr/>
          <a:lstStyle/>
          <a:p>
            <a:fld id="{4FA26DB6-1E95-4B26-BBFC-FB6CE29132D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r>
              <a:rPr lang="en-US"/>
              <a:t>20 May 2013</a:t>
            </a:r>
            <a:endParaRPr lang="en-US" dirty="0"/>
          </a:p>
        </p:txBody>
      </p:sp>
      <p:sp>
        <p:nvSpPr>
          <p:cNvPr id="6" name="Footer Placeholder 5"/>
          <p:cNvSpPr>
            <a:spLocks noGrp="1"/>
          </p:cNvSpPr>
          <p:nvPr>
            <p:ph type="ftr" sz="quarter" idx="11"/>
          </p:nvPr>
        </p:nvSpPr>
        <p:spPr/>
        <p:txBody>
          <a:bodyPr/>
          <a:lstStyle/>
          <a:p>
            <a:r>
              <a:rPr lang="en-US"/>
              <a:t>Cultural Palace</a:t>
            </a:r>
            <a:endParaRPr lang="en-US" dirty="0"/>
          </a:p>
        </p:txBody>
      </p:sp>
      <p:sp>
        <p:nvSpPr>
          <p:cNvPr id="7" name="Slide Number Placeholder 6"/>
          <p:cNvSpPr>
            <a:spLocks noGrp="1"/>
          </p:cNvSpPr>
          <p:nvPr>
            <p:ph type="sldNum" sz="quarter" idx="12"/>
          </p:nvPr>
        </p:nvSpPr>
        <p:spPr/>
        <p:txBody>
          <a:bodyPr/>
          <a:lstStyle/>
          <a:p>
            <a:fld id="{4FA26DB6-1E95-4B26-BBFC-FB6CE29132D7}" type="slidenum">
              <a:rPr lang="en-US" smtClean="0"/>
              <a:pPr/>
              <a:t>‹#›</a:t>
            </a:fld>
            <a:endParaRPr lang="en-US" dirty="0"/>
          </a:p>
        </p:txBody>
      </p:sp>
      <p:sp>
        <p:nvSpPr>
          <p:cNvPr id="9" name="Content Placeholder 8"/>
          <p:cNvSpPr>
            <a:spLocks noGrp="1"/>
          </p:cNvSpPr>
          <p:nvPr>
            <p:ph sz="quarter" idx="13"/>
          </p:nvPr>
        </p:nvSpPr>
        <p:spPr>
          <a:xfrm>
            <a:off x="1298448" y="2121407"/>
            <a:ext cx="3200400" cy="36027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63440" y="2119313"/>
            <a:ext cx="3200400" cy="36052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r>
              <a:rPr lang="en-US"/>
              <a:t>20 May 2013</a:t>
            </a:r>
            <a:endParaRPr lang="en-US" dirty="0"/>
          </a:p>
        </p:txBody>
      </p:sp>
      <p:sp>
        <p:nvSpPr>
          <p:cNvPr id="8" name="Footer Placeholder 7"/>
          <p:cNvSpPr>
            <a:spLocks noGrp="1"/>
          </p:cNvSpPr>
          <p:nvPr>
            <p:ph type="ftr" sz="quarter" idx="11"/>
          </p:nvPr>
        </p:nvSpPr>
        <p:spPr/>
        <p:txBody>
          <a:bodyPr/>
          <a:lstStyle/>
          <a:p>
            <a:r>
              <a:rPr lang="en-US"/>
              <a:t>Cultural Palace</a:t>
            </a:r>
            <a:endParaRPr lang="en-US" dirty="0"/>
          </a:p>
        </p:txBody>
      </p:sp>
      <p:sp>
        <p:nvSpPr>
          <p:cNvPr id="9" name="Slide Number Placeholder 8"/>
          <p:cNvSpPr>
            <a:spLocks noGrp="1"/>
          </p:cNvSpPr>
          <p:nvPr>
            <p:ph type="sldNum" sz="quarter" idx="12"/>
          </p:nvPr>
        </p:nvSpPr>
        <p:spPr/>
        <p:txBody>
          <a:bodyPr/>
          <a:lstStyle/>
          <a:p>
            <a:fld id="{4FA26DB6-1E95-4B26-BBFC-FB6CE29132D7}" type="slidenum">
              <a:rPr lang="en-US" smtClean="0"/>
              <a:pPr/>
              <a:t>‹#›</a:t>
            </a:fld>
            <a:endParaRPr lang="en-US" dirty="0"/>
          </a:p>
        </p:txBody>
      </p:sp>
      <p:sp>
        <p:nvSpPr>
          <p:cNvPr id="11" name="Content Placeholder 10"/>
          <p:cNvSpPr>
            <a:spLocks noGrp="1"/>
          </p:cNvSpPr>
          <p:nvPr>
            <p:ph sz="quarter" idx="13"/>
          </p:nvPr>
        </p:nvSpPr>
        <p:spPr>
          <a:xfrm>
            <a:off x="1298448" y="2944368"/>
            <a:ext cx="3227832" cy="2779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20 May 2013</a:t>
            </a:r>
            <a:endParaRPr lang="en-US" dirty="0"/>
          </a:p>
        </p:txBody>
      </p:sp>
      <p:sp>
        <p:nvSpPr>
          <p:cNvPr id="4" name="Footer Placeholder 3"/>
          <p:cNvSpPr>
            <a:spLocks noGrp="1"/>
          </p:cNvSpPr>
          <p:nvPr>
            <p:ph type="ftr" sz="quarter" idx="11"/>
          </p:nvPr>
        </p:nvSpPr>
        <p:spPr/>
        <p:txBody>
          <a:bodyPr/>
          <a:lstStyle/>
          <a:p>
            <a:r>
              <a:rPr lang="en-US"/>
              <a:t>Cultural Palace</a:t>
            </a:r>
            <a:endParaRPr lang="en-US" dirty="0"/>
          </a:p>
        </p:txBody>
      </p:sp>
      <p:sp>
        <p:nvSpPr>
          <p:cNvPr id="5" name="Slide Number Placeholder 4"/>
          <p:cNvSpPr>
            <a:spLocks noGrp="1"/>
          </p:cNvSpPr>
          <p:nvPr>
            <p:ph type="sldNum" sz="quarter" idx="12"/>
          </p:nvPr>
        </p:nvSpPr>
        <p:spPr/>
        <p:txBody>
          <a:bodyPr/>
          <a:lstStyle/>
          <a:p>
            <a:fld id="{4FA26DB6-1E95-4B26-BBFC-FB6CE29132D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20 May 2013</a:t>
            </a:r>
            <a:endParaRPr lang="en-US" dirty="0"/>
          </a:p>
        </p:txBody>
      </p:sp>
      <p:sp>
        <p:nvSpPr>
          <p:cNvPr id="3" name="Footer Placeholder 2"/>
          <p:cNvSpPr>
            <a:spLocks noGrp="1"/>
          </p:cNvSpPr>
          <p:nvPr>
            <p:ph type="ftr" sz="quarter" idx="11"/>
          </p:nvPr>
        </p:nvSpPr>
        <p:spPr/>
        <p:txBody>
          <a:bodyPr/>
          <a:lstStyle/>
          <a:p>
            <a:r>
              <a:rPr lang="en-US"/>
              <a:t>Cultural Palace</a:t>
            </a:r>
            <a:endParaRPr lang="en-US" dirty="0"/>
          </a:p>
        </p:txBody>
      </p:sp>
      <p:sp>
        <p:nvSpPr>
          <p:cNvPr id="4" name="Slide Number Placeholder 3"/>
          <p:cNvSpPr>
            <a:spLocks noGrp="1"/>
          </p:cNvSpPr>
          <p:nvPr>
            <p:ph type="sldNum" sz="quarter" idx="12"/>
          </p:nvPr>
        </p:nvSpPr>
        <p:spPr/>
        <p:txBody>
          <a:bodyPr/>
          <a:lstStyle/>
          <a:p>
            <a:fld id="{4FA26DB6-1E95-4B26-BBFC-FB6CE29132D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a:t>Click to edit Master title style</a:t>
            </a:r>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r>
              <a:rPr lang="en-US"/>
              <a:t>20 May 2013</a:t>
            </a:r>
            <a:endParaRPr lang="en-US" dirty="0"/>
          </a:p>
        </p:txBody>
      </p:sp>
      <p:sp>
        <p:nvSpPr>
          <p:cNvPr id="6" name="Footer Placeholder 5"/>
          <p:cNvSpPr>
            <a:spLocks noGrp="1"/>
          </p:cNvSpPr>
          <p:nvPr>
            <p:ph type="ftr" sz="quarter" idx="11"/>
          </p:nvPr>
        </p:nvSpPr>
        <p:spPr>
          <a:xfrm rot="-60000">
            <a:off x="914554" y="5829261"/>
            <a:ext cx="3522607" cy="365125"/>
          </a:xfrm>
        </p:spPr>
        <p:txBody>
          <a:bodyPr/>
          <a:lstStyle/>
          <a:p>
            <a:r>
              <a:rPr lang="en-US"/>
              <a:t>Cultural Palace</a:t>
            </a:r>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4FA26DB6-1E95-4B26-BBFC-FB6CE29132D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r>
              <a:rPr lang="en-US"/>
              <a:t>20 May 2013</a:t>
            </a:r>
            <a:endParaRPr lang="en-US" dirty="0"/>
          </a:p>
        </p:txBody>
      </p:sp>
      <p:sp>
        <p:nvSpPr>
          <p:cNvPr id="6" name="Footer Placeholder 5"/>
          <p:cNvSpPr>
            <a:spLocks noGrp="1"/>
          </p:cNvSpPr>
          <p:nvPr>
            <p:ph type="ftr" sz="quarter" idx="11"/>
          </p:nvPr>
        </p:nvSpPr>
        <p:spPr>
          <a:xfrm rot="-60000">
            <a:off x="914569" y="5831037"/>
            <a:ext cx="3319043" cy="365125"/>
          </a:xfrm>
        </p:spPr>
        <p:txBody>
          <a:bodyPr/>
          <a:lstStyle/>
          <a:p>
            <a:r>
              <a:rPr lang="en-US"/>
              <a:t>Cultural Palace</a:t>
            </a:r>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4FA26DB6-1E95-4B26-BBFC-FB6CE29132D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r>
              <a:rPr lang="en-US"/>
              <a:t>20 May 2013</a:t>
            </a:r>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r>
              <a:rPr lang="en-US"/>
              <a:t>Cultural Palace</a:t>
            </a:r>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4FA26DB6-1E95-4B26-BBFC-FB6CE29132D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6.png"/></Relationships>
</file>

<file path=ppt/slides/_rels/slide10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07.png"/></Relationships>
</file>

<file path=ppt/slides/_rels/slide10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10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09.png"/></Relationships>
</file>

<file path=ppt/slides/_rels/slide10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111.png"/><Relationship Id="rId4" Type="http://schemas.openxmlformats.org/officeDocument/2006/relationships/image" Target="../media/image110.png"/></Relationships>
</file>

<file path=ppt/slides/_rels/slide10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113.png"/><Relationship Id="rId4" Type="http://schemas.openxmlformats.org/officeDocument/2006/relationships/image" Target="../media/image112.png"/></Relationships>
</file>

<file path=ppt/slides/_rels/slide10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14.png"/></Relationships>
</file>

<file path=ppt/slides/_rels/slide10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116.png"/><Relationship Id="rId4" Type="http://schemas.openxmlformats.org/officeDocument/2006/relationships/image" Target="../media/image115.png"/></Relationships>
</file>

<file path=ppt/slides/_rels/slide10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17.png"/></Relationships>
</file>

<file path=ppt/slides/_rels/slide10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png"/></Relationships>
</file>

<file path=ppt/slides/_rels/slide10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 Id="rId5" Type="http://schemas.openxmlformats.org/officeDocument/2006/relationships/image" Target="../media/image121.png"/><Relationship Id="rId4" Type="http://schemas.openxmlformats.org/officeDocument/2006/relationships/image" Target="../media/image120.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6.png"/></Relationships>
</file>

<file path=ppt/slides/_rels/slide11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 Id="rId6" Type="http://schemas.openxmlformats.org/officeDocument/2006/relationships/image" Target="../media/image123.png"/><Relationship Id="rId5" Type="http://schemas.openxmlformats.org/officeDocument/2006/relationships/image" Target="../media/image121.png"/><Relationship Id="rId4" Type="http://schemas.openxmlformats.org/officeDocument/2006/relationships/image" Target="../media/image120.png"/></Relationships>
</file>

<file path=ppt/slides/_rels/slide111.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4.PNG"/><Relationship Id="rId1" Type="http://schemas.openxmlformats.org/officeDocument/2006/relationships/slideLayout" Target="../slideLayouts/slideLayout2.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0.png"/></Relationships>
</file>

<file path=ppt/slides/_rels/slide112.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7.PNG"/><Relationship Id="rId1" Type="http://schemas.openxmlformats.org/officeDocument/2006/relationships/slideLayout" Target="../slideLayouts/slideLayout2.xml"/><Relationship Id="rId6" Type="http://schemas.openxmlformats.org/officeDocument/2006/relationships/image" Target="../media/image128.PNG"/><Relationship Id="rId5" Type="http://schemas.openxmlformats.org/officeDocument/2006/relationships/image" Target="../media/image121.png"/><Relationship Id="rId4" Type="http://schemas.openxmlformats.org/officeDocument/2006/relationships/image" Target="../media/image120.png"/></Relationships>
</file>

<file path=ppt/slides/_rels/slide11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9.PNG"/><Relationship Id="rId1" Type="http://schemas.openxmlformats.org/officeDocument/2006/relationships/slideLayout" Target="../slideLayouts/slideLayout2.xml"/><Relationship Id="rId6" Type="http://schemas.openxmlformats.org/officeDocument/2006/relationships/image" Target="../media/image130.PNG"/><Relationship Id="rId5" Type="http://schemas.openxmlformats.org/officeDocument/2006/relationships/image" Target="../media/image121.png"/><Relationship Id="rId4" Type="http://schemas.openxmlformats.org/officeDocument/2006/relationships/image" Target="../media/image120.png"/></Relationships>
</file>

<file path=ppt/slides/_rels/slide114.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2.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png"/></Relationships>
</file>

<file path=ppt/slides/_rels/slide115.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32.png"/><Relationship Id="rId7" Type="http://schemas.openxmlformats.org/officeDocument/2006/relationships/image" Target="../media/image138.PNG"/><Relationship Id="rId2" Type="http://schemas.openxmlformats.org/officeDocument/2006/relationships/image" Target="../media/image136.PNG"/><Relationship Id="rId1" Type="http://schemas.openxmlformats.org/officeDocument/2006/relationships/slideLayout" Target="../slideLayouts/slideLayout2.xml"/><Relationship Id="rId6" Type="http://schemas.openxmlformats.org/officeDocument/2006/relationships/image" Target="../media/image137.PNG"/><Relationship Id="rId5" Type="http://schemas.openxmlformats.org/officeDocument/2006/relationships/image" Target="../media/image134.png"/><Relationship Id="rId4" Type="http://schemas.openxmlformats.org/officeDocument/2006/relationships/image" Target="../media/image133.png"/></Relationships>
</file>

<file path=ppt/slides/_rels/slide116.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40.PNG"/><Relationship Id="rId1" Type="http://schemas.openxmlformats.org/officeDocument/2006/relationships/slideLayout" Target="../slideLayouts/slideLayout2.xml"/><Relationship Id="rId6" Type="http://schemas.openxmlformats.org/officeDocument/2006/relationships/image" Target="../media/image141.PNG"/><Relationship Id="rId5" Type="http://schemas.openxmlformats.org/officeDocument/2006/relationships/image" Target="../media/image134.png"/><Relationship Id="rId4" Type="http://schemas.openxmlformats.org/officeDocument/2006/relationships/image" Target="../media/image133.png"/></Relationships>
</file>

<file path=ppt/slides/_rels/slide117.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34.png"/></Relationships>
</file>

<file path=ppt/slides/_rels/slide118.xml.rels><?xml version="1.0" encoding="UTF-8" standalone="yes"?>
<Relationships xmlns="http://schemas.openxmlformats.org/package/2006/relationships"><Relationship Id="rId3" Type="http://schemas.openxmlformats.org/officeDocument/2006/relationships/image" Target="../media/image133.png"/><Relationship Id="rId7" Type="http://schemas.openxmlformats.org/officeDocument/2006/relationships/image" Target="../media/image146.png"/><Relationship Id="rId2" Type="http://schemas.openxmlformats.org/officeDocument/2006/relationships/image" Target="../media/image132.png"/><Relationship Id="rId1" Type="http://schemas.openxmlformats.org/officeDocument/2006/relationships/slideLayout" Target="../slideLayouts/slideLayout2.xml"/><Relationship Id="rId6" Type="http://schemas.openxmlformats.org/officeDocument/2006/relationships/image" Target="../media/image145.png"/><Relationship Id="rId5" Type="http://schemas.openxmlformats.org/officeDocument/2006/relationships/image" Target="../media/image144.png"/><Relationship Id="rId4" Type="http://schemas.openxmlformats.org/officeDocument/2006/relationships/image" Target="../media/image134.png"/></Relationships>
</file>

<file path=ppt/slides/_rels/slide119.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47.PNG"/><Relationship Id="rId1" Type="http://schemas.openxmlformats.org/officeDocument/2006/relationships/slideLayout" Target="../slideLayouts/slideLayout2.xml"/><Relationship Id="rId5" Type="http://schemas.openxmlformats.org/officeDocument/2006/relationships/image" Target="../media/image134.png"/><Relationship Id="rId4" Type="http://schemas.openxmlformats.org/officeDocument/2006/relationships/image" Target="../media/image133.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20.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34.png"/></Relationships>
</file>

<file path=ppt/slides/_rels/slide121.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 Id="rId5" Type="http://schemas.openxmlformats.org/officeDocument/2006/relationships/image" Target="../media/image150.PNG"/><Relationship Id="rId4" Type="http://schemas.openxmlformats.org/officeDocument/2006/relationships/image" Target="../media/image134.png"/></Relationships>
</file>

<file path=ppt/slides/_rels/slide122.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 Id="rId5" Type="http://schemas.openxmlformats.org/officeDocument/2006/relationships/image" Target="../media/image151.PNG"/><Relationship Id="rId4" Type="http://schemas.openxmlformats.org/officeDocument/2006/relationships/image" Target="../media/image134.png"/></Relationships>
</file>

<file path=ppt/slides/_rels/slide1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53.png"/><Relationship Id="rId5" Type="http://schemas.openxmlformats.org/officeDocument/2006/relationships/image" Target="../media/image152.png"/><Relationship Id="rId4" Type="http://schemas.openxmlformats.org/officeDocument/2006/relationships/image" Target="../media/image6.png"/></Relationships>
</file>

<file path=ppt/slides/_rels/slide125.xml.rels><?xml version="1.0" encoding="UTF-8" standalone="yes"?>
<Relationships xmlns="http://schemas.openxmlformats.org/package/2006/relationships"><Relationship Id="rId3" Type="http://schemas.openxmlformats.org/officeDocument/2006/relationships/image" Target="../media/image15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5.jpeg"/><Relationship Id="rId7"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0.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8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86.PNG"/></Relationships>
</file>

<file path=ppt/slides/_rels/slide8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8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9.PNG"/><Relationship Id="rId4" Type="http://schemas.openxmlformats.org/officeDocument/2006/relationships/image" Target="../media/image88.PNG"/></Relationships>
</file>

<file path=ppt/slides/_rels/slide8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91.PNG"/><Relationship Id="rId4" Type="http://schemas.openxmlformats.org/officeDocument/2006/relationships/image" Target="../media/image90.PNG"/></Relationships>
</file>

<file path=ppt/slides/_rels/slide8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8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6.png"/></Relationships>
</file>

<file path=ppt/slides/_rels/slide9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99.PNG"/><Relationship Id="rId4" Type="http://schemas.openxmlformats.org/officeDocument/2006/relationships/image" Target="../media/image98.PNG"/></Relationships>
</file>

<file path=ppt/slides/_rels/slide9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9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01.PNG"/></Relationships>
</file>

<file path=ppt/slides/_rels/slide9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9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3.PNG"/><Relationship Id="rId4" Type="http://schemas.openxmlformats.org/officeDocument/2006/relationships/image" Target="../media/image6.png"/></Relationships>
</file>

<file path=ppt/slides/_rels/slide9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88082" y="1053930"/>
            <a:ext cx="7967835" cy="646331"/>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rPr>
              <a:t>An-Najah National University</a:t>
            </a:r>
          </a:p>
        </p:txBody>
      </p:sp>
      <p:sp>
        <p:nvSpPr>
          <p:cNvPr id="7" name="TextBox 6"/>
          <p:cNvSpPr txBox="1"/>
          <p:nvPr/>
        </p:nvSpPr>
        <p:spPr>
          <a:xfrm>
            <a:off x="1790699" y="1490150"/>
            <a:ext cx="5562600" cy="52322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mn-cs"/>
              </a:rPr>
              <a:t>Building Engineering Department</a:t>
            </a:r>
          </a:p>
        </p:txBody>
      </p:sp>
      <p:sp>
        <p:nvSpPr>
          <p:cNvPr id="8" name="TextBox 7"/>
          <p:cNvSpPr txBox="1"/>
          <p:nvPr/>
        </p:nvSpPr>
        <p:spPr>
          <a:xfrm>
            <a:off x="1571603" y="2136481"/>
            <a:ext cx="6000792" cy="830997"/>
          </a:xfrm>
          <a:prstGeom prst="rect">
            <a:avLst/>
          </a:prstGeom>
          <a:solidFill>
            <a:schemeClr val="tx2">
              <a:lumMod val="25000"/>
              <a:lumOff val="75000"/>
            </a:schemeClr>
          </a:solidFill>
          <a:ln w="57150">
            <a:solidFill>
              <a:schemeClr val="tx1"/>
            </a:solidFill>
          </a:ln>
        </p:spPr>
        <p:txBody>
          <a:bodyPr wrap="square">
            <a:spAutoFit/>
          </a:bodyPr>
          <a:lstStyle/>
          <a:p>
            <a:pPr algn="ctr">
              <a:defRPr/>
            </a:pPr>
            <a:r>
              <a:rPr lang="en-US" sz="2400" dirty="0">
                <a:ln w="0"/>
                <a:effectLst>
                  <a:outerShdw blurRad="38100" dist="19050" dir="2700000" algn="tl" rotWithShape="0">
                    <a:schemeClr val="dk1">
                      <a:alpha val="40000"/>
                    </a:schemeClr>
                  </a:outerShdw>
                </a:effectLst>
                <a:cs typeface="+mn-cs"/>
              </a:rPr>
              <a:t>Re-design for the “United Motor and Trading Company” building</a:t>
            </a:r>
          </a:p>
        </p:txBody>
      </p:sp>
      <p:sp>
        <p:nvSpPr>
          <p:cNvPr id="9" name="TextBox 8"/>
          <p:cNvSpPr txBox="1"/>
          <p:nvPr/>
        </p:nvSpPr>
        <p:spPr>
          <a:xfrm>
            <a:off x="2514599" y="3090589"/>
            <a:ext cx="4114800" cy="2677656"/>
          </a:xfrm>
          <a:prstGeom prst="rect">
            <a:avLst/>
          </a:prstGeom>
          <a:noFill/>
          <a:ln>
            <a:noFill/>
          </a:ln>
        </p:spPr>
        <p:txBody>
          <a:bodyPr rtlCol="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400" b="1" spc="50" dirty="0">
                <a:ln w="11430"/>
                <a:gradFill>
                  <a:gsLst>
                    <a:gs pos="25000">
                      <a:schemeClr val="accent2">
                        <a:satMod val="155000"/>
                      </a:schemeClr>
                    </a:gs>
                    <a:gs pos="100000">
                      <a:schemeClr val="accent2">
                        <a:shade val="45000"/>
                        <a:satMod val="165000"/>
                      </a:schemeClr>
                    </a:gs>
                  </a:gsLst>
                  <a:lin ang="5400000"/>
                </a:gradFill>
                <a:latin typeface="Arial" pitchFamily="34" charset="0"/>
                <a:cs typeface="Arial" pitchFamily="34" charset="0"/>
              </a:rPr>
              <a:t>Presented by:</a:t>
            </a:r>
          </a:p>
          <a:p>
            <a:pPr algn="ctr">
              <a:defRPr/>
            </a:pPr>
            <a:r>
              <a:rPr lang="en-US" sz="2000" b="1" dirty="0">
                <a:ln w="10541" cmpd="sng">
                  <a:solidFill>
                    <a:schemeClr val="tx1"/>
                  </a:solidFill>
                  <a:prstDash val="solid"/>
                </a:ln>
                <a:solidFill>
                  <a:schemeClr val="tx1">
                    <a:lumMod val="95000"/>
                    <a:lumOff val="5000"/>
                  </a:schemeClr>
                </a:solidFill>
                <a:latin typeface="Arial" pitchFamily="34" charset="0"/>
                <a:cs typeface="Arial" pitchFamily="34" charset="0"/>
              </a:rPr>
              <a:t>Thabet Ghanem</a:t>
            </a:r>
          </a:p>
          <a:p>
            <a:pPr algn="ctr">
              <a:defRPr/>
            </a:pPr>
            <a:r>
              <a:rPr lang="en-US" sz="2000" b="1" dirty="0">
                <a:ln w="10541" cmpd="sng">
                  <a:solidFill>
                    <a:schemeClr val="tx1"/>
                  </a:solidFill>
                  <a:prstDash val="solid"/>
                </a:ln>
                <a:solidFill>
                  <a:schemeClr val="tx1">
                    <a:lumMod val="95000"/>
                    <a:lumOff val="5000"/>
                  </a:schemeClr>
                </a:solidFill>
                <a:latin typeface="Arial" pitchFamily="34" charset="0"/>
                <a:cs typeface="Arial" pitchFamily="34" charset="0"/>
              </a:rPr>
              <a:t>Ameer Najjar</a:t>
            </a:r>
          </a:p>
          <a:p>
            <a:pPr algn="ctr">
              <a:defRPr/>
            </a:pPr>
            <a:r>
              <a:rPr lang="en-US" sz="2000" b="1" dirty="0">
                <a:ln w="10541" cmpd="sng">
                  <a:solidFill>
                    <a:schemeClr val="tx1"/>
                  </a:solidFill>
                  <a:prstDash val="solid"/>
                </a:ln>
                <a:solidFill>
                  <a:schemeClr val="tx1">
                    <a:lumMod val="95000"/>
                    <a:lumOff val="5000"/>
                  </a:schemeClr>
                </a:solidFill>
                <a:latin typeface="Arial" pitchFamily="34" charset="0"/>
                <a:cs typeface="Arial" pitchFamily="34" charset="0"/>
              </a:rPr>
              <a:t>Manal Khader</a:t>
            </a:r>
          </a:p>
          <a:p>
            <a:pPr algn="ctr">
              <a:defRPr/>
            </a:pPr>
            <a:r>
              <a:rPr lang="en-US" sz="2000" b="1" dirty="0">
                <a:ln w="10541" cmpd="sng">
                  <a:solidFill>
                    <a:schemeClr val="tx1"/>
                  </a:solidFill>
                  <a:prstDash val="solid"/>
                </a:ln>
                <a:solidFill>
                  <a:schemeClr val="tx1">
                    <a:lumMod val="95000"/>
                    <a:lumOff val="5000"/>
                  </a:schemeClr>
                </a:solidFill>
                <a:latin typeface="Arial" pitchFamily="34" charset="0"/>
                <a:cs typeface="Arial" pitchFamily="34" charset="0"/>
              </a:rPr>
              <a:t>Qamar Barham</a:t>
            </a:r>
          </a:p>
          <a:p>
            <a:pPr algn="ctr">
              <a:defRPr/>
            </a:pPr>
            <a:endParaRPr lang="en-US" sz="2000" b="1" dirty="0">
              <a:ln w="10541" cmpd="sng">
                <a:solidFill>
                  <a:schemeClr val="tx1"/>
                </a:solidFill>
                <a:prstDash val="solid"/>
              </a:ln>
              <a:solidFill>
                <a:schemeClr val="tx1">
                  <a:lumMod val="95000"/>
                  <a:lumOff val="5000"/>
                </a:schemeClr>
              </a:solidFill>
              <a:latin typeface="Arial" pitchFamily="34" charset="0"/>
              <a:cs typeface="Arial" pitchFamily="34" charset="0"/>
            </a:endParaRPr>
          </a:p>
          <a:p>
            <a:pPr algn="ctr">
              <a:defRPr/>
            </a:pPr>
            <a:r>
              <a:rPr lang="en-US" sz="2400" b="1" spc="50" dirty="0">
                <a:ln w="11430"/>
                <a:gradFill>
                  <a:gsLst>
                    <a:gs pos="25000">
                      <a:schemeClr val="accent2">
                        <a:satMod val="155000"/>
                      </a:schemeClr>
                    </a:gs>
                    <a:gs pos="100000">
                      <a:schemeClr val="accent2">
                        <a:shade val="45000"/>
                        <a:satMod val="165000"/>
                      </a:schemeClr>
                    </a:gs>
                  </a:gsLst>
                  <a:lin ang="5400000"/>
                </a:gradFill>
                <a:latin typeface="Arial" pitchFamily="34" charset="0"/>
                <a:cs typeface="Arial" pitchFamily="34" charset="0"/>
              </a:rPr>
              <a:t>Supervisor:</a:t>
            </a:r>
          </a:p>
          <a:p>
            <a:pPr algn="ctr">
              <a:defRPr/>
            </a:pPr>
            <a:r>
              <a:rPr lang="en-US" sz="2000" b="1" spc="50" dirty="0">
                <a:ln w="11430"/>
                <a:latin typeface="Arial" pitchFamily="34" charset="0"/>
                <a:cs typeface="Arial" pitchFamily="34" charset="0"/>
              </a:rPr>
              <a:t>Eng. Ala’a Shaheen</a:t>
            </a:r>
            <a:endParaRPr lang="ar-SA" sz="2000" b="1" spc="50" dirty="0">
              <a:ln w="1143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27384"/>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a:t>
            </a:r>
          </a:p>
        </p:txBody>
      </p:sp>
      <p:sp>
        <p:nvSpPr>
          <p:cNvPr id="12" name="Rectangle 11">
            <a:extLst>
              <a:ext uri="{FF2B5EF4-FFF2-40B4-BE49-F238E27FC236}">
                <a16:creationId xmlns:a16="http://schemas.microsoft.com/office/drawing/2014/main" id="{AAA07DBA-9F83-44DD-A177-C2754BBBCA56}"/>
              </a:ext>
            </a:extLst>
          </p:cNvPr>
          <p:cNvSpPr/>
          <p:nvPr/>
        </p:nvSpPr>
        <p:spPr>
          <a:xfrm>
            <a:off x="2553909" y="6461291"/>
            <a:ext cx="1918730"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Plan at Level 0.00m</a:t>
            </a:r>
            <a:endParaRPr lang="en-US" sz="1600" b="0" cap="none" spc="0" dirty="0">
              <a:ln w="0"/>
              <a:solidFill>
                <a:schemeClr val="tx1"/>
              </a:solidFill>
              <a:effectLst>
                <a:outerShdw blurRad="38100" dist="19050" dir="2700000" algn="tl" rotWithShape="0">
                  <a:schemeClr val="dk1">
                    <a:alpha val="40000"/>
                  </a:schemeClr>
                </a:outerShdw>
              </a:effectLst>
            </a:endParaRPr>
          </a:p>
        </p:txBody>
      </p:sp>
      <p:pic>
        <p:nvPicPr>
          <p:cNvPr id="16" name="Picture 15">
            <a:extLst>
              <a:ext uri="{FF2B5EF4-FFF2-40B4-BE49-F238E27FC236}">
                <a16:creationId xmlns:a16="http://schemas.microsoft.com/office/drawing/2014/main" id="{F8631BF0-8A07-42E2-B0A5-03DC5A415CD4}"/>
              </a:ext>
            </a:extLst>
          </p:cNvPr>
          <p:cNvPicPr>
            <a:picLocks noChangeAspect="1"/>
          </p:cNvPicPr>
          <p:nvPr/>
        </p:nvPicPr>
        <p:blipFill>
          <a:blip r:embed="rId5"/>
          <a:stretch>
            <a:fillRect/>
          </a:stretch>
        </p:blipFill>
        <p:spPr>
          <a:xfrm>
            <a:off x="1475656" y="864206"/>
            <a:ext cx="2664296" cy="5585244"/>
          </a:xfrm>
          <a:prstGeom prst="rect">
            <a:avLst/>
          </a:prstGeom>
        </p:spPr>
      </p:pic>
      <p:pic>
        <p:nvPicPr>
          <p:cNvPr id="17" name="Picture 16">
            <a:extLst>
              <a:ext uri="{FF2B5EF4-FFF2-40B4-BE49-F238E27FC236}">
                <a16:creationId xmlns:a16="http://schemas.microsoft.com/office/drawing/2014/main" id="{64593B92-1AFB-4865-996E-E63789F1B2D5}"/>
              </a:ext>
            </a:extLst>
          </p:cNvPr>
          <p:cNvPicPr>
            <a:picLocks noChangeAspect="1"/>
          </p:cNvPicPr>
          <p:nvPr/>
        </p:nvPicPr>
        <p:blipFill rotWithShape="1">
          <a:blip r:embed="rId6"/>
          <a:srcRect l="35825" t="16384" r="51575" b="16384"/>
          <a:stretch/>
        </p:blipFill>
        <p:spPr>
          <a:xfrm>
            <a:off x="4116207" y="864206"/>
            <a:ext cx="1861747" cy="5585244"/>
          </a:xfrm>
          <a:prstGeom prst="rect">
            <a:avLst/>
          </a:prstGeom>
        </p:spPr>
      </p:pic>
      <p:sp>
        <p:nvSpPr>
          <p:cNvPr id="7" name="Slide Number Placeholder 6">
            <a:extLst>
              <a:ext uri="{FF2B5EF4-FFF2-40B4-BE49-F238E27FC236}">
                <a16:creationId xmlns:a16="http://schemas.microsoft.com/office/drawing/2014/main" id="{2E0F1C27-2AA9-4F8E-9786-FA70902A1E39}"/>
              </a:ext>
            </a:extLst>
          </p:cNvPr>
          <p:cNvSpPr>
            <a:spLocks noGrp="1"/>
          </p:cNvSpPr>
          <p:nvPr>
            <p:ph type="sldNum" sz="quarter" idx="12"/>
          </p:nvPr>
        </p:nvSpPr>
        <p:spPr/>
        <p:txBody>
          <a:bodyPr/>
          <a:lstStyle/>
          <a:p>
            <a:fld id="{4FA26DB6-1E95-4B26-BBFC-FB6CE29132D7}" type="slidenum">
              <a:rPr lang="en-US" smtClean="0"/>
              <a:pPr/>
              <a:t>10</a:t>
            </a:fld>
            <a:endParaRPr lang="en-US" dirty="0"/>
          </a:p>
        </p:txBody>
      </p:sp>
    </p:spTree>
    <p:extLst>
      <p:ext uri="{BB962C8B-B14F-4D97-AF65-F5344CB8AC3E}">
        <p14:creationId xmlns:p14="http://schemas.microsoft.com/office/powerpoint/2010/main" val="69678745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30856" y="111705"/>
            <a:ext cx="9301000" cy="7192742"/>
          </a:xfrm>
          <a:prstGeom prst="rect">
            <a:avLst/>
          </a:prstGeom>
        </p:spPr>
      </p:pic>
      <p:sp>
        <p:nvSpPr>
          <p:cNvPr id="5" name="Rectangle 4"/>
          <p:cNvSpPr/>
          <p:nvPr/>
        </p:nvSpPr>
        <p:spPr>
          <a:xfrm>
            <a:off x="0" y="0"/>
            <a:ext cx="9270144" cy="79527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899528" cy="646331"/>
          </a:xfrm>
          <a:prstGeom prst="rect">
            <a:avLst/>
          </a:prstGeom>
          <a:noFill/>
        </p:spPr>
        <p:txBody>
          <a:bodyPr wrap="square" rtlCol="0">
            <a:spAutoFit/>
          </a:bodyPr>
          <a:lstStyle/>
          <a:p>
            <a:r>
              <a:rPr lang="en-US" sz="3600" b="1" dirty="0">
                <a:solidFill>
                  <a:srgbClr val="FFFF00"/>
                </a:solidFill>
                <a:latin typeface="Times New Roman" pitchFamily="18" charset="0"/>
                <a:cs typeface="Times New Roman" pitchFamily="18" charset="0"/>
              </a:rPr>
              <a:t>Electromechanical design-Lighting: </a:t>
            </a:r>
          </a:p>
        </p:txBody>
      </p:sp>
      <p:sp>
        <p:nvSpPr>
          <p:cNvPr id="3074" name="Rectangle 2"/>
          <p:cNvSpPr>
            <a:spLocks noChangeArrowheads="1"/>
          </p:cNvSpPr>
          <p:nvPr/>
        </p:nvSpPr>
        <p:spPr bwMode="auto">
          <a:xfrm>
            <a:off x="214282" y="3959736"/>
            <a:ext cx="875020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2400" dirty="0">
              <a:solidFill>
                <a:prstClr val="black"/>
              </a:solidFill>
            </a:endParaRPr>
          </a:p>
        </p:txBody>
      </p:sp>
      <p:sp>
        <p:nvSpPr>
          <p:cNvPr id="9" name="مستطيل 3"/>
          <p:cNvSpPr/>
          <p:nvPr/>
        </p:nvSpPr>
        <p:spPr>
          <a:xfrm>
            <a:off x="899592" y="926137"/>
            <a:ext cx="2508522" cy="477054"/>
          </a:xfrm>
          <a:prstGeom prst="rect">
            <a:avLst/>
          </a:prstGeom>
        </p:spPr>
        <p:txBody>
          <a:bodyPr wrap="square">
            <a:spAutoFit/>
          </a:bodyPr>
          <a:lstStyle/>
          <a:p>
            <a:pPr>
              <a:tabLst>
                <a:tab pos="1038225" algn="l"/>
              </a:tabLst>
            </a:pPr>
            <a:endParaRPr lang="en-US" sz="25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2" name="مستطيل 7"/>
          <p:cNvSpPr/>
          <p:nvPr/>
        </p:nvSpPr>
        <p:spPr>
          <a:xfrm>
            <a:off x="1" y="1700808"/>
            <a:ext cx="1691679" cy="477054"/>
          </a:xfrm>
          <a:prstGeom prst="rect">
            <a:avLst/>
          </a:prstGeom>
        </p:spPr>
        <p:txBody>
          <a:bodyPr wrap="square">
            <a:spAutoFit/>
          </a:bodyPr>
          <a:lstStyle/>
          <a:p>
            <a:pPr algn="just"/>
            <a:endParaRPr lang="en-US" sz="25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0" name="صورة 9"/>
          <p:cNvPicPr>
            <a:picLocks noChangeAspect="1"/>
          </p:cNvPicPr>
          <p:nvPr/>
        </p:nvPicPr>
        <p:blipFill>
          <a:blip r:embed="rId4"/>
          <a:stretch>
            <a:fillRect/>
          </a:stretch>
        </p:blipFill>
        <p:spPr>
          <a:xfrm>
            <a:off x="1289127" y="1378242"/>
            <a:ext cx="6565745" cy="4922255"/>
          </a:xfrm>
          <a:prstGeom prst="rect">
            <a:avLst/>
          </a:prstGeom>
        </p:spPr>
      </p:pic>
      <p:sp>
        <p:nvSpPr>
          <p:cNvPr id="7" name="Slide Number Placeholder 6">
            <a:extLst>
              <a:ext uri="{FF2B5EF4-FFF2-40B4-BE49-F238E27FC236}">
                <a16:creationId xmlns:a16="http://schemas.microsoft.com/office/drawing/2014/main" id="{F0C3C2EC-2B08-4DD5-B5FA-96BF864B6FDE}"/>
              </a:ext>
            </a:extLst>
          </p:cNvPr>
          <p:cNvSpPr>
            <a:spLocks noGrp="1"/>
          </p:cNvSpPr>
          <p:nvPr>
            <p:ph type="sldNum" sz="quarter" idx="12"/>
          </p:nvPr>
        </p:nvSpPr>
        <p:spPr/>
        <p:txBody>
          <a:bodyPr/>
          <a:lstStyle/>
          <a:p>
            <a:fld id="{4FA26DB6-1E95-4B26-BBFC-FB6CE29132D7}" type="slidenum">
              <a:rPr lang="en-US" smtClean="0"/>
              <a:pPr/>
              <a:t>100</a:t>
            </a:fld>
            <a:endParaRPr lang="en-US" dirty="0"/>
          </a:p>
        </p:txBody>
      </p:sp>
    </p:spTree>
    <p:extLst>
      <p:ext uri="{BB962C8B-B14F-4D97-AF65-F5344CB8AC3E}">
        <p14:creationId xmlns:p14="http://schemas.microsoft.com/office/powerpoint/2010/main" val="195683439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259110" y="0"/>
            <a:ext cx="9403110" cy="7192742"/>
          </a:xfrm>
          <a:prstGeom prst="rect">
            <a:avLst/>
          </a:prstGeom>
        </p:spPr>
      </p:pic>
      <p:sp>
        <p:nvSpPr>
          <p:cNvPr id="5" name="Rectangle 4"/>
          <p:cNvSpPr/>
          <p:nvPr/>
        </p:nvSpPr>
        <p:spPr>
          <a:xfrm>
            <a:off x="-259110" y="0"/>
            <a:ext cx="940311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182992" y="-42559"/>
            <a:ext cx="1370616" cy="1285860"/>
          </a:xfrm>
          <a:prstGeom prst="ellipse">
            <a:avLst/>
          </a:prstGeom>
          <a:ln>
            <a:noFill/>
          </a:ln>
          <a:effectLst>
            <a:softEdge rad="112500"/>
          </a:effectLst>
        </p:spPr>
      </p:pic>
      <p:sp>
        <p:nvSpPr>
          <p:cNvPr id="8" name="TextBox 7"/>
          <p:cNvSpPr txBox="1"/>
          <p:nvPr/>
        </p:nvSpPr>
        <p:spPr>
          <a:xfrm>
            <a:off x="1263742" y="58155"/>
            <a:ext cx="7880258" cy="646331"/>
          </a:xfrm>
          <a:prstGeom prst="rect">
            <a:avLst/>
          </a:prstGeom>
          <a:noFill/>
        </p:spPr>
        <p:txBody>
          <a:bodyPr wrap="square" rtlCol="0">
            <a:spAutoFit/>
          </a:bodyPr>
          <a:lstStyle/>
          <a:p>
            <a:r>
              <a:rPr lang="en-US" sz="3600" b="1" dirty="0">
                <a:solidFill>
                  <a:srgbClr val="FFFF00"/>
                </a:solidFill>
                <a:latin typeface="Times New Roman" pitchFamily="18" charset="0"/>
                <a:cs typeface="Times New Roman" pitchFamily="18" charset="0"/>
              </a:rPr>
              <a:t>Electromechanical design-Lighting: </a:t>
            </a:r>
          </a:p>
        </p:txBody>
      </p:sp>
      <p:sp>
        <p:nvSpPr>
          <p:cNvPr id="3074" name="Rectangle 2"/>
          <p:cNvSpPr>
            <a:spLocks noChangeArrowheads="1"/>
          </p:cNvSpPr>
          <p:nvPr/>
        </p:nvSpPr>
        <p:spPr bwMode="auto">
          <a:xfrm>
            <a:off x="214282" y="3959736"/>
            <a:ext cx="875020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2400" dirty="0">
              <a:solidFill>
                <a:prstClr val="black"/>
              </a:solidFill>
            </a:endParaRPr>
          </a:p>
        </p:txBody>
      </p:sp>
      <p:sp>
        <p:nvSpPr>
          <p:cNvPr id="14" name="مستطيل 3"/>
          <p:cNvSpPr/>
          <p:nvPr/>
        </p:nvSpPr>
        <p:spPr>
          <a:xfrm>
            <a:off x="796188" y="1177588"/>
            <a:ext cx="3005887" cy="523220"/>
          </a:xfrm>
          <a:prstGeom prst="rect">
            <a:avLst/>
          </a:prstGeom>
        </p:spPr>
        <p:txBody>
          <a:bodyPr wrap="none">
            <a:spAutoFit/>
          </a:bodyPr>
          <a:lstStyle/>
          <a:p>
            <a:pPr>
              <a:tabLst>
                <a:tab pos="1038225" algn="l"/>
              </a:tabLst>
            </a:pPr>
            <a:r>
              <a:rPr lang="en-US" sz="28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Skoda Showroom:</a:t>
            </a:r>
          </a:p>
        </p:txBody>
      </p:sp>
      <p:sp>
        <p:nvSpPr>
          <p:cNvPr id="17" name="مستطيل 6"/>
          <p:cNvSpPr/>
          <p:nvPr/>
        </p:nvSpPr>
        <p:spPr>
          <a:xfrm>
            <a:off x="-108519" y="1700808"/>
            <a:ext cx="1800199" cy="2015936"/>
          </a:xfrm>
          <a:prstGeom prst="rect">
            <a:avLst/>
          </a:prstGeom>
        </p:spPr>
        <p:txBody>
          <a:bodyPr wrap="square">
            <a:spAutoFit/>
          </a:bodyPr>
          <a:lstStyle/>
          <a:p>
            <a:r>
              <a:rPr lang="en-US" sz="2500" dirty="0" err="1">
                <a:solidFill>
                  <a:prstClr val="black"/>
                </a:solidFill>
                <a:ea typeface="Times New Roman" panose="02020603050405020304" pitchFamily="18" charset="0"/>
                <a:cs typeface="Arial" panose="020B0604020202020204" pitchFamily="34" charset="0"/>
              </a:rPr>
              <a:t>DIAlux</a:t>
            </a:r>
            <a:r>
              <a:rPr lang="en-US" sz="2500" dirty="0">
                <a:solidFill>
                  <a:prstClr val="black"/>
                </a:solidFill>
                <a:ea typeface="Times New Roman" panose="02020603050405020304" pitchFamily="18" charset="0"/>
                <a:cs typeface="Arial" panose="020B0604020202020204" pitchFamily="34" charset="0"/>
              </a:rPr>
              <a:t> analyses result and recommend values.</a:t>
            </a:r>
            <a:endParaRPr lang="ar-JO" sz="2500" dirty="0">
              <a:solidFill>
                <a:prstClr val="black"/>
              </a:solidFill>
            </a:endParaRPr>
          </a:p>
        </p:txBody>
      </p:sp>
      <p:graphicFrame>
        <p:nvGraphicFramePr>
          <p:cNvPr id="18" name="جدول 7"/>
          <p:cNvGraphicFramePr>
            <a:graphicFrameLocks noGrp="1"/>
          </p:cNvGraphicFramePr>
          <p:nvPr>
            <p:extLst/>
          </p:nvPr>
        </p:nvGraphicFramePr>
        <p:xfrm>
          <a:off x="457200" y="4869160"/>
          <a:ext cx="8287209" cy="1341120"/>
        </p:xfrm>
        <a:graphic>
          <a:graphicData uri="http://schemas.openxmlformats.org/drawingml/2006/table">
            <a:tbl>
              <a:tblPr firstRow="1" firstCol="1" bandRow="1">
                <a:tableStyleId>{5C22544A-7EE6-4342-B048-85BDC9FD1C3A}</a:tableStyleId>
              </a:tblPr>
              <a:tblGrid>
                <a:gridCol w="2762403">
                  <a:extLst>
                    <a:ext uri="{9D8B030D-6E8A-4147-A177-3AD203B41FA5}">
                      <a16:colId xmlns:a16="http://schemas.microsoft.com/office/drawing/2014/main" val="2548818812"/>
                    </a:ext>
                  </a:extLst>
                </a:gridCol>
                <a:gridCol w="2762403">
                  <a:extLst>
                    <a:ext uri="{9D8B030D-6E8A-4147-A177-3AD203B41FA5}">
                      <a16:colId xmlns:a16="http://schemas.microsoft.com/office/drawing/2014/main" val="3055539145"/>
                    </a:ext>
                  </a:extLst>
                </a:gridCol>
                <a:gridCol w="2762403">
                  <a:extLst>
                    <a:ext uri="{9D8B030D-6E8A-4147-A177-3AD203B41FA5}">
                      <a16:colId xmlns:a16="http://schemas.microsoft.com/office/drawing/2014/main" val="2831714239"/>
                    </a:ext>
                  </a:extLst>
                </a:gridCol>
              </a:tblGrid>
              <a:tr h="0">
                <a:tc>
                  <a:txBody>
                    <a:bodyPr/>
                    <a:lstStyle/>
                    <a:p>
                      <a:pPr algn="ctr">
                        <a:spcAft>
                          <a:spcPts val="0"/>
                        </a:spcAft>
                        <a:tabLst>
                          <a:tab pos="657225" algn="l"/>
                        </a:tabLst>
                      </a:pPr>
                      <a:r>
                        <a:rPr lang="en-US" sz="2200" dirty="0">
                          <a:effectLst/>
                        </a:rPr>
                        <a:t> in room</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Actual value</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Recommend value</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60739749"/>
                  </a:ext>
                </a:extLst>
              </a:tr>
              <a:tr h="0">
                <a:tc>
                  <a:txBody>
                    <a:bodyPr/>
                    <a:lstStyle/>
                    <a:p>
                      <a:pPr algn="ctr">
                        <a:spcAft>
                          <a:spcPts val="0"/>
                        </a:spcAft>
                      </a:pPr>
                      <a:r>
                        <a:rPr lang="en-US" sz="2200" dirty="0" err="1">
                          <a:effectLst/>
                        </a:rPr>
                        <a:t>Illuminance</a:t>
                      </a:r>
                      <a:r>
                        <a:rPr lang="en-US" sz="2200" dirty="0">
                          <a:effectLst/>
                        </a:rPr>
                        <a:t> (lux)</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tx1"/>
                          </a:solidFill>
                          <a:effectLst/>
                        </a:rPr>
                        <a:t>570</a:t>
                      </a:r>
                      <a:endParaRPr lang="en-US"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500-1000</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0171046"/>
                  </a:ext>
                </a:extLst>
              </a:tr>
              <a:tr h="0">
                <a:tc>
                  <a:txBody>
                    <a:bodyPr/>
                    <a:lstStyle/>
                    <a:p>
                      <a:pPr algn="ctr">
                        <a:spcAft>
                          <a:spcPts val="0"/>
                        </a:spcAft>
                      </a:pPr>
                      <a:r>
                        <a:rPr lang="en-US" sz="2200" dirty="0">
                          <a:effectLst/>
                        </a:rPr>
                        <a:t>Glare</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tx1"/>
                          </a:solidFill>
                          <a:effectLst/>
                          <a:latin typeface="+mn-lt"/>
                          <a:ea typeface="+mn-ea"/>
                          <a:cs typeface="+mn-cs"/>
                        </a:rPr>
                        <a:t>14</a:t>
                      </a:r>
                      <a:endParaRPr lang="en-US"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&lt; 22</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25435800"/>
                  </a:ext>
                </a:extLst>
              </a:tr>
              <a:tr h="0">
                <a:tc>
                  <a:txBody>
                    <a:bodyPr/>
                    <a:lstStyle/>
                    <a:p>
                      <a:pPr algn="ctr">
                        <a:spcAft>
                          <a:spcPts val="0"/>
                        </a:spcAft>
                      </a:pPr>
                      <a:r>
                        <a:rPr lang="en-US" sz="2200">
                          <a:effectLst/>
                        </a:rPr>
                        <a:t>Uniformity</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tx1"/>
                          </a:solidFill>
                          <a:effectLst/>
                        </a:rPr>
                        <a:t>0.47</a:t>
                      </a:r>
                      <a:endParaRPr lang="en-US"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&gt; 0.33</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22614030"/>
                  </a:ext>
                </a:extLst>
              </a:tr>
            </a:tbl>
          </a:graphicData>
        </a:graphic>
      </p:graphicFrame>
      <p:pic>
        <p:nvPicPr>
          <p:cNvPr id="2" name="صورة 1"/>
          <p:cNvPicPr>
            <a:picLocks noChangeAspect="1"/>
          </p:cNvPicPr>
          <p:nvPr/>
        </p:nvPicPr>
        <p:blipFill>
          <a:blip r:embed="rId4"/>
          <a:stretch>
            <a:fillRect/>
          </a:stretch>
        </p:blipFill>
        <p:spPr>
          <a:xfrm>
            <a:off x="1842271" y="2502688"/>
            <a:ext cx="6709975" cy="1703530"/>
          </a:xfrm>
          <a:prstGeom prst="rect">
            <a:avLst/>
          </a:prstGeom>
        </p:spPr>
      </p:pic>
      <p:sp>
        <p:nvSpPr>
          <p:cNvPr id="9" name="Slide Number Placeholder 8">
            <a:extLst>
              <a:ext uri="{FF2B5EF4-FFF2-40B4-BE49-F238E27FC236}">
                <a16:creationId xmlns:a16="http://schemas.microsoft.com/office/drawing/2014/main" id="{0F139902-B56D-4E87-9792-94EC904A7B9B}"/>
              </a:ext>
            </a:extLst>
          </p:cNvPr>
          <p:cNvSpPr>
            <a:spLocks noGrp="1"/>
          </p:cNvSpPr>
          <p:nvPr>
            <p:ph type="sldNum" sz="quarter" idx="12"/>
          </p:nvPr>
        </p:nvSpPr>
        <p:spPr/>
        <p:txBody>
          <a:bodyPr/>
          <a:lstStyle/>
          <a:p>
            <a:fld id="{4FA26DB6-1E95-4B26-BBFC-FB6CE29132D7}" type="slidenum">
              <a:rPr lang="en-US" smtClean="0"/>
              <a:pPr/>
              <a:t>101</a:t>
            </a:fld>
            <a:endParaRPr lang="en-US" dirty="0"/>
          </a:p>
        </p:txBody>
      </p:sp>
    </p:spTree>
    <p:extLst>
      <p:ext uri="{BB962C8B-B14F-4D97-AF65-F5344CB8AC3E}">
        <p14:creationId xmlns:p14="http://schemas.microsoft.com/office/powerpoint/2010/main" val="416844158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260535" y="-334742"/>
            <a:ext cx="9403110" cy="7192742"/>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773384" cy="646331"/>
          </a:xfrm>
          <a:prstGeom prst="rect">
            <a:avLst/>
          </a:prstGeom>
          <a:noFill/>
        </p:spPr>
        <p:txBody>
          <a:bodyPr wrap="square" rtlCol="0">
            <a:spAutoFit/>
          </a:bodyPr>
          <a:lstStyle/>
          <a:p>
            <a:r>
              <a:rPr lang="en-US" sz="3600" b="1" dirty="0">
                <a:solidFill>
                  <a:srgbClr val="FFFF00"/>
                </a:solidFill>
                <a:latin typeface="Times New Roman" pitchFamily="18" charset="0"/>
                <a:cs typeface="Times New Roman" pitchFamily="18" charset="0"/>
              </a:rPr>
              <a:t>Electromechanical design-Lighting: </a:t>
            </a:r>
          </a:p>
        </p:txBody>
      </p:sp>
      <p:sp>
        <p:nvSpPr>
          <p:cNvPr id="3074" name="Rectangle 2"/>
          <p:cNvSpPr>
            <a:spLocks noChangeArrowheads="1"/>
          </p:cNvSpPr>
          <p:nvPr/>
        </p:nvSpPr>
        <p:spPr bwMode="auto">
          <a:xfrm>
            <a:off x="214282" y="3959736"/>
            <a:ext cx="875020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2400" dirty="0">
              <a:solidFill>
                <a:prstClr val="black"/>
              </a:solidFill>
            </a:endParaRPr>
          </a:p>
        </p:txBody>
      </p:sp>
      <p:sp>
        <p:nvSpPr>
          <p:cNvPr id="19" name="مستطيل 3"/>
          <p:cNvSpPr/>
          <p:nvPr/>
        </p:nvSpPr>
        <p:spPr>
          <a:xfrm>
            <a:off x="876665" y="965227"/>
            <a:ext cx="2017540" cy="477054"/>
          </a:xfrm>
          <a:prstGeom prst="rect">
            <a:avLst/>
          </a:prstGeom>
        </p:spPr>
        <p:txBody>
          <a:bodyPr wrap="none">
            <a:spAutoFit/>
          </a:bodyPr>
          <a:lstStyle/>
          <a:p>
            <a:pPr>
              <a:tabLst>
                <a:tab pos="1038225" algn="l"/>
              </a:tabLst>
            </a:pPr>
            <a:r>
              <a:rPr lang="en-US" sz="25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Office room :</a:t>
            </a:r>
          </a:p>
        </p:txBody>
      </p:sp>
      <p:sp>
        <p:nvSpPr>
          <p:cNvPr id="20" name="مستطيل 4"/>
          <p:cNvSpPr/>
          <p:nvPr/>
        </p:nvSpPr>
        <p:spPr>
          <a:xfrm>
            <a:off x="876665" y="1465293"/>
            <a:ext cx="4919471" cy="477054"/>
          </a:xfrm>
          <a:prstGeom prst="rect">
            <a:avLst/>
          </a:prstGeom>
        </p:spPr>
        <p:txBody>
          <a:bodyPr wrap="square">
            <a:spAutoFit/>
          </a:bodyPr>
          <a:lstStyle/>
          <a:p>
            <a:r>
              <a:rPr lang="en-US" sz="2500" dirty="0">
                <a:solidFill>
                  <a:prstClr val="black"/>
                </a:solidFill>
                <a:ea typeface="Times New Roman" panose="02020603050405020304" pitchFamily="18" charset="0"/>
                <a:cs typeface="Arial" panose="020B0604020202020204" pitchFamily="34" charset="0"/>
              </a:rPr>
              <a:t> </a:t>
            </a:r>
            <a:endParaRPr lang="ar-JO" sz="2500" dirty="0">
              <a:solidFill>
                <a:prstClr val="black"/>
              </a:solidFill>
            </a:endParaRPr>
          </a:p>
        </p:txBody>
      </p:sp>
      <p:sp>
        <p:nvSpPr>
          <p:cNvPr id="22" name="مستطيل 6"/>
          <p:cNvSpPr/>
          <p:nvPr/>
        </p:nvSpPr>
        <p:spPr>
          <a:xfrm>
            <a:off x="-108519" y="2121780"/>
            <a:ext cx="2016223" cy="2015936"/>
          </a:xfrm>
          <a:prstGeom prst="rect">
            <a:avLst/>
          </a:prstGeom>
        </p:spPr>
        <p:txBody>
          <a:bodyPr wrap="square">
            <a:spAutoFit/>
          </a:bodyPr>
          <a:lstStyle/>
          <a:p>
            <a:r>
              <a:rPr lang="en-US" sz="2500" dirty="0" err="1">
                <a:solidFill>
                  <a:prstClr val="black"/>
                </a:solidFill>
                <a:ea typeface="Times New Roman" panose="02020603050405020304" pitchFamily="18" charset="0"/>
                <a:cs typeface="Arial" panose="020B0604020202020204" pitchFamily="34" charset="0"/>
              </a:rPr>
              <a:t>DIALux</a:t>
            </a:r>
            <a:r>
              <a:rPr lang="en-US" sz="2500" dirty="0">
                <a:solidFill>
                  <a:prstClr val="black"/>
                </a:solidFill>
                <a:ea typeface="Times New Roman" panose="02020603050405020304" pitchFamily="18" charset="0"/>
                <a:cs typeface="Arial" panose="020B0604020202020204" pitchFamily="34" charset="0"/>
              </a:rPr>
              <a:t> analyses result and the recommend values</a:t>
            </a:r>
            <a:r>
              <a:rPr lang="ar-SA" sz="2500" dirty="0">
                <a:solidFill>
                  <a:prstClr val="black"/>
                </a:solidFill>
                <a:ea typeface="Times New Roman" panose="02020603050405020304" pitchFamily="18" charset="0"/>
              </a:rPr>
              <a:t>:</a:t>
            </a:r>
            <a:endParaRPr lang="ar-JO" sz="2500" dirty="0">
              <a:solidFill>
                <a:prstClr val="black"/>
              </a:solidFill>
            </a:endParaRPr>
          </a:p>
        </p:txBody>
      </p:sp>
      <p:graphicFrame>
        <p:nvGraphicFramePr>
          <p:cNvPr id="23" name="جدول 7"/>
          <p:cNvGraphicFramePr>
            <a:graphicFrameLocks noGrp="1"/>
          </p:cNvGraphicFramePr>
          <p:nvPr>
            <p:extLst/>
          </p:nvPr>
        </p:nvGraphicFramePr>
        <p:xfrm>
          <a:off x="806786" y="5146116"/>
          <a:ext cx="7797948" cy="1341120"/>
        </p:xfrm>
        <a:graphic>
          <a:graphicData uri="http://schemas.openxmlformats.org/drawingml/2006/table">
            <a:tbl>
              <a:tblPr firstRow="1" firstCol="1" bandRow="1">
                <a:tableStyleId>{5C22544A-7EE6-4342-B048-85BDC9FD1C3A}</a:tableStyleId>
              </a:tblPr>
              <a:tblGrid>
                <a:gridCol w="2599316">
                  <a:extLst>
                    <a:ext uri="{9D8B030D-6E8A-4147-A177-3AD203B41FA5}">
                      <a16:colId xmlns:a16="http://schemas.microsoft.com/office/drawing/2014/main" val="882185781"/>
                    </a:ext>
                  </a:extLst>
                </a:gridCol>
                <a:gridCol w="2599316">
                  <a:extLst>
                    <a:ext uri="{9D8B030D-6E8A-4147-A177-3AD203B41FA5}">
                      <a16:colId xmlns:a16="http://schemas.microsoft.com/office/drawing/2014/main" val="1382849318"/>
                    </a:ext>
                  </a:extLst>
                </a:gridCol>
                <a:gridCol w="2599316">
                  <a:extLst>
                    <a:ext uri="{9D8B030D-6E8A-4147-A177-3AD203B41FA5}">
                      <a16:colId xmlns:a16="http://schemas.microsoft.com/office/drawing/2014/main" val="4096155896"/>
                    </a:ext>
                  </a:extLst>
                </a:gridCol>
              </a:tblGrid>
              <a:tr h="0">
                <a:tc>
                  <a:txBody>
                    <a:bodyPr/>
                    <a:lstStyle/>
                    <a:p>
                      <a:pPr algn="ctr">
                        <a:spcAft>
                          <a:spcPts val="0"/>
                        </a:spcAft>
                        <a:tabLst>
                          <a:tab pos="657225" algn="l"/>
                        </a:tabLst>
                      </a:pPr>
                      <a:r>
                        <a:rPr lang="en-US" sz="2200" dirty="0">
                          <a:effectLst/>
                        </a:rPr>
                        <a:t> </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Actual value</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a:effectLst/>
                        </a:rPr>
                        <a:t>Recommend value</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36893524"/>
                  </a:ext>
                </a:extLst>
              </a:tr>
              <a:tr h="0">
                <a:tc>
                  <a:txBody>
                    <a:bodyPr/>
                    <a:lstStyle/>
                    <a:p>
                      <a:pPr algn="ctr">
                        <a:spcAft>
                          <a:spcPts val="0"/>
                        </a:spcAft>
                      </a:pPr>
                      <a:r>
                        <a:rPr lang="en-US" sz="2200">
                          <a:effectLst/>
                        </a:rPr>
                        <a:t>Illuminance (lux)</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dk1"/>
                          </a:solidFill>
                          <a:effectLst/>
                          <a:latin typeface="+mn-lt"/>
                          <a:ea typeface="+mn-ea"/>
                          <a:cs typeface="+mn-cs"/>
                        </a:rPr>
                        <a:t>280</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200-350</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40065925"/>
                  </a:ext>
                </a:extLst>
              </a:tr>
              <a:tr h="0">
                <a:tc>
                  <a:txBody>
                    <a:bodyPr/>
                    <a:lstStyle/>
                    <a:p>
                      <a:pPr algn="ctr">
                        <a:spcAft>
                          <a:spcPts val="0"/>
                        </a:spcAft>
                      </a:pPr>
                      <a:r>
                        <a:rPr lang="en-US" sz="2200">
                          <a:effectLst/>
                        </a:rPr>
                        <a:t>Glare</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tx1"/>
                          </a:solidFill>
                          <a:effectLst/>
                          <a:latin typeface="+mn-lt"/>
                          <a:ea typeface="+mn-ea"/>
                          <a:cs typeface="+mn-cs"/>
                        </a:rPr>
                        <a:t>12</a:t>
                      </a:r>
                      <a:endParaRPr lang="en-US"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a:effectLst/>
                        </a:rPr>
                        <a:t>&lt; 22</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24017484"/>
                  </a:ext>
                </a:extLst>
              </a:tr>
              <a:tr h="0">
                <a:tc>
                  <a:txBody>
                    <a:bodyPr/>
                    <a:lstStyle/>
                    <a:p>
                      <a:pPr algn="ctr">
                        <a:spcAft>
                          <a:spcPts val="0"/>
                        </a:spcAft>
                      </a:pPr>
                      <a:r>
                        <a:rPr lang="en-US" sz="2200">
                          <a:effectLst/>
                        </a:rPr>
                        <a:t>Uniformity</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tx1"/>
                          </a:solidFill>
                          <a:effectLst/>
                        </a:rPr>
                        <a:t>0.47</a:t>
                      </a:r>
                      <a:endParaRPr lang="en-US"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&gt; 0.25</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08275230"/>
                  </a:ext>
                </a:extLst>
              </a:tr>
            </a:tbl>
          </a:graphicData>
        </a:graphic>
      </p:graphicFrame>
      <p:pic>
        <p:nvPicPr>
          <p:cNvPr id="2" name="صورة 1"/>
          <p:cNvPicPr>
            <a:picLocks noChangeAspect="1"/>
          </p:cNvPicPr>
          <p:nvPr/>
        </p:nvPicPr>
        <p:blipFill>
          <a:blip r:embed="rId4"/>
          <a:stretch>
            <a:fillRect/>
          </a:stretch>
        </p:blipFill>
        <p:spPr>
          <a:xfrm>
            <a:off x="2079982" y="2348881"/>
            <a:ext cx="6262896" cy="1610856"/>
          </a:xfrm>
          <a:prstGeom prst="rect">
            <a:avLst/>
          </a:prstGeom>
        </p:spPr>
      </p:pic>
      <p:sp>
        <p:nvSpPr>
          <p:cNvPr id="9" name="Slide Number Placeholder 8">
            <a:extLst>
              <a:ext uri="{FF2B5EF4-FFF2-40B4-BE49-F238E27FC236}">
                <a16:creationId xmlns:a16="http://schemas.microsoft.com/office/drawing/2014/main" id="{B97C6740-E841-4B6D-8A15-3ADF6C77FF09}"/>
              </a:ext>
            </a:extLst>
          </p:cNvPr>
          <p:cNvSpPr>
            <a:spLocks noGrp="1"/>
          </p:cNvSpPr>
          <p:nvPr>
            <p:ph type="sldNum" sz="quarter" idx="12"/>
          </p:nvPr>
        </p:nvSpPr>
        <p:spPr/>
        <p:txBody>
          <a:bodyPr/>
          <a:lstStyle/>
          <a:p>
            <a:fld id="{4FA26DB6-1E95-4B26-BBFC-FB6CE29132D7}" type="slidenum">
              <a:rPr lang="en-US" smtClean="0"/>
              <a:pPr/>
              <a:t>102</a:t>
            </a:fld>
            <a:endParaRPr lang="en-US" dirty="0"/>
          </a:p>
        </p:txBody>
      </p:sp>
    </p:spTree>
    <p:extLst>
      <p:ext uri="{BB962C8B-B14F-4D97-AF65-F5344CB8AC3E}">
        <p14:creationId xmlns:p14="http://schemas.microsoft.com/office/powerpoint/2010/main" val="122810741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260535" y="-334742"/>
            <a:ext cx="9403110" cy="7192742"/>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773384" cy="646331"/>
          </a:xfrm>
          <a:prstGeom prst="rect">
            <a:avLst/>
          </a:prstGeom>
          <a:noFill/>
        </p:spPr>
        <p:txBody>
          <a:bodyPr wrap="square" rtlCol="0">
            <a:spAutoFit/>
          </a:bodyPr>
          <a:lstStyle/>
          <a:p>
            <a:r>
              <a:rPr lang="en-US" sz="3600" b="1" dirty="0">
                <a:solidFill>
                  <a:srgbClr val="FFFF00"/>
                </a:solidFill>
                <a:latin typeface="Times New Roman" pitchFamily="18" charset="0"/>
                <a:cs typeface="Times New Roman" pitchFamily="18" charset="0"/>
              </a:rPr>
              <a:t>Electromechanical design-Lighting: </a:t>
            </a:r>
          </a:p>
        </p:txBody>
      </p:sp>
      <p:sp>
        <p:nvSpPr>
          <p:cNvPr id="3074" name="Rectangle 2"/>
          <p:cNvSpPr>
            <a:spLocks noChangeArrowheads="1"/>
          </p:cNvSpPr>
          <p:nvPr/>
        </p:nvSpPr>
        <p:spPr bwMode="auto">
          <a:xfrm>
            <a:off x="214282" y="3959736"/>
            <a:ext cx="875020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2400" dirty="0">
              <a:solidFill>
                <a:prstClr val="black"/>
              </a:solidFill>
            </a:endParaRPr>
          </a:p>
        </p:txBody>
      </p:sp>
      <p:sp>
        <p:nvSpPr>
          <p:cNvPr id="20" name="مستطيل 4"/>
          <p:cNvSpPr/>
          <p:nvPr/>
        </p:nvSpPr>
        <p:spPr>
          <a:xfrm>
            <a:off x="876665" y="1465293"/>
            <a:ext cx="4919471" cy="477054"/>
          </a:xfrm>
          <a:prstGeom prst="rect">
            <a:avLst/>
          </a:prstGeom>
        </p:spPr>
        <p:txBody>
          <a:bodyPr wrap="square">
            <a:spAutoFit/>
          </a:bodyPr>
          <a:lstStyle/>
          <a:p>
            <a:r>
              <a:rPr lang="en-US" sz="2500" dirty="0">
                <a:solidFill>
                  <a:prstClr val="black"/>
                </a:solidFill>
                <a:ea typeface="Times New Roman" panose="02020603050405020304" pitchFamily="18" charset="0"/>
                <a:cs typeface="Arial" panose="020B0604020202020204" pitchFamily="34" charset="0"/>
              </a:rPr>
              <a:t> </a:t>
            </a:r>
            <a:endParaRPr lang="ar-JO" sz="2500" dirty="0">
              <a:solidFill>
                <a:prstClr val="black"/>
              </a:solidFill>
            </a:endParaRPr>
          </a:p>
        </p:txBody>
      </p:sp>
      <p:pic>
        <p:nvPicPr>
          <p:cNvPr id="3" name="صورة 2"/>
          <p:cNvPicPr>
            <a:picLocks noChangeAspect="1"/>
          </p:cNvPicPr>
          <p:nvPr/>
        </p:nvPicPr>
        <p:blipFill>
          <a:blip r:embed="rId4"/>
          <a:stretch>
            <a:fillRect/>
          </a:stretch>
        </p:blipFill>
        <p:spPr>
          <a:xfrm>
            <a:off x="4392095" y="3284984"/>
            <a:ext cx="4515472" cy="3389614"/>
          </a:xfrm>
          <a:prstGeom prst="rect">
            <a:avLst/>
          </a:prstGeom>
        </p:spPr>
      </p:pic>
      <p:pic>
        <p:nvPicPr>
          <p:cNvPr id="7" name="صورة 6"/>
          <p:cNvPicPr>
            <a:picLocks noChangeAspect="1"/>
          </p:cNvPicPr>
          <p:nvPr/>
        </p:nvPicPr>
        <p:blipFill>
          <a:blip r:embed="rId5"/>
          <a:stretch>
            <a:fillRect/>
          </a:stretch>
        </p:blipFill>
        <p:spPr>
          <a:xfrm>
            <a:off x="-119669" y="1276956"/>
            <a:ext cx="4468806" cy="3520196"/>
          </a:xfrm>
          <a:prstGeom prst="rect">
            <a:avLst/>
          </a:prstGeom>
        </p:spPr>
      </p:pic>
      <p:sp>
        <p:nvSpPr>
          <p:cNvPr id="10" name="Slide Number Placeholder 9">
            <a:extLst>
              <a:ext uri="{FF2B5EF4-FFF2-40B4-BE49-F238E27FC236}">
                <a16:creationId xmlns:a16="http://schemas.microsoft.com/office/drawing/2014/main" id="{039E9B40-DE81-4965-9698-9BB39F00EB60}"/>
              </a:ext>
            </a:extLst>
          </p:cNvPr>
          <p:cNvSpPr>
            <a:spLocks noGrp="1"/>
          </p:cNvSpPr>
          <p:nvPr>
            <p:ph type="sldNum" sz="quarter" idx="12"/>
          </p:nvPr>
        </p:nvSpPr>
        <p:spPr/>
        <p:txBody>
          <a:bodyPr/>
          <a:lstStyle/>
          <a:p>
            <a:fld id="{4FA26DB6-1E95-4B26-BBFC-FB6CE29132D7}" type="slidenum">
              <a:rPr lang="en-US" smtClean="0"/>
              <a:pPr/>
              <a:t>103</a:t>
            </a:fld>
            <a:endParaRPr lang="en-US" dirty="0"/>
          </a:p>
        </p:txBody>
      </p:sp>
    </p:spTree>
    <p:extLst>
      <p:ext uri="{BB962C8B-B14F-4D97-AF65-F5344CB8AC3E}">
        <p14:creationId xmlns:p14="http://schemas.microsoft.com/office/powerpoint/2010/main" val="403664646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180528" y="-334742"/>
            <a:ext cx="9403110" cy="7192742"/>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773384" cy="646331"/>
          </a:xfrm>
          <a:prstGeom prst="rect">
            <a:avLst/>
          </a:prstGeom>
          <a:noFill/>
        </p:spPr>
        <p:txBody>
          <a:bodyPr wrap="square" rtlCol="0">
            <a:spAutoFit/>
          </a:bodyPr>
          <a:lstStyle/>
          <a:p>
            <a:r>
              <a:rPr lang="en-US" sz="3600" b="1" dirty="0">
                <a:solidFill>
                  <a:srgbClr val="FFFF00"/>
                </a:solidFill>
                <a:latin typeface="Times New Roman" pitchFamily="18" charset="0"/>
                <a:cs typeface="Times New Roman" pitchFamily="18" charset="0"/>
              </a:rPr>
              <a:t>Electromechanical design-Lighting: </a:t>
            </a:r>
          </a:p>
        </p:txBody>
      </p:sp>
      <p:sp>
        <p:nvSpPr>
          <p:cNvPr id="3074" name="Rectangle 2"/>
          <p:cNvSpPr>
            <a:spLocks noChangeArrowheads="1"/>
          </p:cNvSpPr>
          <p:nvPr/>
        </p:nvSpPr>
        <p:spPr bwMode="auto">
          <a:xfrm>
            <a:off x="214282" y="3959736"/>
            <a:ext cx="875020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2400" dirty="0">
              <a:solidFill>
                <a:prstClr val="black"/>
              </a:solidFill>
            </a:endParaRPr>
          </a:p>
        </p:txBody>
      </p:sp>
      <p:sp>
        <p:nvSpPr>
          <p:cNvPr id="14" name="مستطيل 3"/>
          <p:cNvSpPr/>
          <p:nvPr/>
        </p:nvSpPr>
        <p:spPr>
          <a:xfrm>
            <a:off x="1084730" y="903446"/>
            <a:ext cx="6096000" cy="584775"/>
          </a:xfrm>
          <a:prstGeom prst="rect">
            <a:avLst/>
          </a:prstGeom>
        </p:spPr>
        <p:txBody>
          <a:bodyPr>
            <a:spAutoFit/>
          </a:bodyPr>
          <a:lstStyle/>
          <a:p>
            <a:pPr>
              <a:tabLst>
                <a:tab pos="1038225" algn="l"/>
              </a:tabLst>
            </a:pPr>
            <a:r>
              <a:rPr lang="en-US" sz="3200" b="1"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Wokstation</a:t>
            </a:r>
            <a:r>
              <a:rPr lang="en-US" sz="32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Car : </a:t>
            </a:r>
          </a:p>
        </p:txBody>
      </p:sp>
      <p:sp>
        <p:nvSpPr>
          <p:cNvPr id="16" name="مستطيل 5"/>
          <p:cNvSpPr/>
          <p:nvPr/>
        </p:nvSpPr>
        <p:spPr>
          <a:xfrm>
            <a:off x="1" y="1990594"/>
            <a:ext cx="2195736" cy="2015936"/>
          </a:xfrm>
          <a:prstGeom prst="rect">
            <a:avLst/>
          </a:prstGeom>
        </p:spPr>
        <p:txBody>
          <a:bodyPr wrap="square">
            <a:spAutoFit/>
          </a:bodyPr>
          <a:lstStyle/>
          <a:p>
            <a:r>
              <a:rPr lang="en-US" sz="2500" dirty="0" err="1">
                <a:solidFill>
                  <a:prstClr val="black"/>
                </a:solidFill>
                <a:ea typeface="Times New Roman" panose="02020603050405020304" pitchFamily="18" charset="0"/>
                <a:cs typeface="Arial" panose="020B0604020202020204" pitchFamily="34" charset="0"/>
              </a:rPr>
              <a:t>DIALux</a:t>
            </a:r>
            <a:r>
              <a:rPr lang="en-US" sz="2500" dirty="0">
                <a:solidFill>
                  <a:prstClr val="black"/>
                </a:solidFill>
                <a:ea typeface="Times New Roman" panose="02020603050405020304" pitchFamily="18" charset="0"/>
                <a:cs typeface="Arial" panose="020B0604020202020204" pitchFamily="34" charset="0"/>
              </a:rPr>
              <a:t> analyses result and the recommend values .</a:t>
            </a:r>
            <a:endParaRPr lang="ar-JO" sz="2500" dirty="0">
              <a:solidFill>
                <a:prstClr val="black"/>
              </a:solidFill>
            </a:endParaRPr>
          </a:p>
        </p:txBody>
      </p:sp>
      <p:graphicFrame>
        <p:nvGraphicFramePr>
          <p:cNvPr id="17" name="جدول 6"/>
          <p:cNvGraphicFramePr>
            <a:graphicFrameLocks noGrp="1"/>
          </p:cNvGraphicFramePr>
          <p:nvPr>
            <p:extLst/>
          </p:nvPr>
        </p:nvGraphicFramePr>
        <p:xfrm>
          <a:off x="564904" y="4755586"/>
          <a:ext cx="8048961" cy="1341120"/>
        </p:xfrm>
        <a:graphic>
          <a:graphicData uri="http://schemas.openxmlformats.org/drawingml/2006/table">
            <a:tbl>
              <a:tblPr firstRow="1" firstCol="1" bandRow="1">
                <a:tableStyleId>{5C22544A-7EE6-4342-B048-85BDC9FD1C3A}</a:tableStyleId>
              </a:tblPr>
              <a:tblGrid>
                <a:gridCol w="2682987">
                  <a:extLst>
                    <a:ext uri="{9D8B030D-6E8A-4147-A177-3AD203B41FA5}">
                      <a16:colId xmlns:a16="http://schemas.microsoft.com/office/drawing/2014/main" val="3976412566"/>
                    </a:ext>
                  </a:extLst>
                </a:gridCol>
                <a:gridCol w="2682987">
                  <a:extLst>
                    <a:ext uri="{9D8B030D-6E8A-4147-A177-3AD203B41FA5}">
                      <a16:colId xmlns:a16="http://schemas.microsoft.com/office/drawing/2014/main" val="299295588"/>
                    </a:ext>
                  </a:extLst>
                </a:gridCol>
                <a:gridCol w="2682987">
                  <a:extLst>
                    <a:ext uri="{9D8B030D-6E8A-4147-A177-3AD203B41FA5}">
                      <a16:colId xmlns:a16="http://schemas.microsoft.com/office/drawing/2014/main" val="137334148"/>
                    </a:ext>
                  </a:extLst>
                </a:gridCol>
              </a:tblGrid>
              <a:tr h="0">
                <a:tc>
                  <a:txBody>
                    <a:bodyPr/>
                    <a:lstStyle/>
                    <a:p>
                      <a:pPr algn="ctr">
                        <a:spcAft>
                          <a:spcPts val="0"/>
                        </a:spcAft>
                        <a:tabLst>
                          <a:tab pos="657225" algn="l"/>
                        </a:tabLst>
                      </a:pPr>
                      <a:r>
                        <a:rPr lang="en-US" sz="2200" dirty="0">
                          <a:effectLst/>
                        </a:rPr>
                        <a:t> </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Actual value</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a:effectLst/>
                        </a:rPr>
                        <a:t>Recommend value</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54744260"/>
                  </a:ext>
                </a:extLst>
              </a:tr>
              <a:tr h="0">
                <a:tc>
                  <a:txBody>
                    <a:bodyPr/>
                    <a:lstStyle/>
                    <a:p>
                      <a:pPr algn="ctr">
                        <a:spcAft>
                          <a:spcPts val="0"/>
                        </a:spcAft>
                      </a:pPr>
                      <a:r>
                        <a:rPr lang="en-US" sz="2200">
                          <a:effectLst/>
                        </a:rPr>
                        <a:t>Illuminance (lux)</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a:effectLst/>
                        </a:rPr>
                        <a:t>518</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500</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32393180"/>
                  </a:ext>
                </a:extLst>
              </a:tr>
              <a:tr h="0">
                <a:tc>
                  <a:txBody>
                    <a:bodyPr/>
                    <a:lstStyle/>
                    <a:p>
                      <a:pPr algn="ctr">
                        <a:spcAft>
                          <a:spcPts val="0"/>
                        </a:spcAft>
                      </a:pPr>
                      <a:r>
                        <a:rPr lang="en-US" sz="2200">
                          <a:effectLst/>
                        </a:rPr>
                        <a:t>Glare</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16.5</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a:effectLst/>
                        </a:rPr>
                        <a:t>&lt; 19</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27655325"/>
                  </a:ext>
                </a:extLst>
              </a:tr>
              <a:tr h="0">
                <a:tc>
                  <a:txBody>
                    <a:bodyPr/>
                    <a:lstStyle/>
                    <a:p>
                      <a:pPr algn="ctr">
                        <a:spcAft>
                          <a:spcPts val="0"/>
                        </a:spcAft>
                      </a:pPr>
                      <a:r>
                        <a:rPr lang="en-US" sz="2200" dirty="0">
                          <a:effectLst/>
                        </a:rPr>
                        <a:t>Uniformity</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0.48</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&gt; 0.6</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90183772"/>
                  </a:ext>
                </a:extLst>
              </a:tr>
            </a:tbl>
          </a:graphicData>
        </a:graphic>
      </p:graphicFrame>
      <p:pic>
        <p:nvPicPr>
          <p:cNvPr id="2" name="صورة 1"/>
          <p:cNvPicPr>
            <a:picLocks noChangeAspect="1"/>
          </p:cNvPicPr>
          <p:nvPr/>
        </p:nvPicPr>
        <p:blipFill>
          <a:blip r:embed="rId4"/>
          <a:stretch>
            <a:fillRect/>
          </a:stretch>
        </p:blipFill>
        <p:spPr>
          <a:xfrm>
            <a:off x="2771800" y="1630652"/>
            <a:ext cx="5395428" cy="1365622"/>
          </a:xfrm>
          <a:prstGeom prst="rect">
            <a:avLst/>
          </a:prstGeom>
        </p:spPr>
      </p:pic>
      <p:pic>
        <p:nvPicPr>
          <p:cNvPr id="3" name="صورة 2"/>
          <p:cNvPicPr>
            <a:picLocks noChangeAspect="1"/>
          </p:cNvPicPr>
          <p:nvPr/>
        </p:nvPicPr>
        <p:blipFill>
          <a:blip r:embed="rId5"/>
          <a:stretch>
            <a:fillRect/>
          </a:stretch>
        </p:blipFill>
        <p:spPr>
          <a:xfrm>
            <a:off x="2771800" y="3129941"/>
            <a:ext cx="5395428" cy="1383912"/>
          </a:xfrm>
          <a:prstGeom prst="rect">
            <a:avLst/>
          </a:prstGeom>
        </p:spPr>
      </p:pic>
      <p:sp>
        <p:nvSpPr>
          <p:cNvPr id="10" name="Slide Number Placeholder 9">
            <a:extLst>
              <a:ext uri="{FF2B5EF4-FFF2-40B4-BE49-F238E27FC236}">
                <a16:creationId xmlns:a16="http://schemas.microsoft.com/office/drawing/2014/main" id="{E7AD9824-5A34-4E92-B929-907B495D272A}"/>
              </a:ext>
            </a:extLst>
          </p:cNvPr>
          <p:cNvSpPr>
            <a:spLocks noGrp="1"/>
          </p:cNvSpPr>
          <p:nvPr>
            <p:ph type="sldNum" sz="quarter" idx="12"/>
          </p:nvPr>
        </p:nvSpPr>
        <p:spPr/>
        <p:txBody>
          <a:bodyPr/>
          <a:lstStyle/>
          <a:p>
            <a:fld id="{4FA26DB6-1E95-4B26-BBFC-FB6CE29132D7}" type="slidenum">
              <a:rPr lang="en-US" smtClean="0"/>
              <a:pPr/>
              <a:t>104</a:t>
            </a:fld>
            <a:endParaRPr lang="en-US" dirty="0"/>
          </a:p>
        </p:txBody>
      </p:sp>
    </p:spTree>
    <p:extLst>
      <p:ext uri="{BB962C8B-B14F-4D97-AF65-F5344CB8AC3E}">
        <p14:creationId xmlns:p14="http://schemas.microsoft.com/office/powerpoint/2010/main" val="205259458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45720" y="-310782"/>
            <a:ext cx="9403110" cy="7192742"/>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35480" y="0"/>
            <a:ext cx="1370616" cy="1285860"/>
          </a:xfrm>
          <a:prstGeom prst="ellipse">
            <a:avLst/>
          </a:prstGeom>
          <a:ln>
            <a:noFill/>
          </a:ln>
          <a:effectLst>
            <a:softEdge rad="112500"/>
          </a:effectLst>
        </p:spPr>
      </p:pic>
      <p:sp>
        <p:nvSpPr>
          <p:cNvPr id="8" name="TextBox 7"/>
          <p:cNvSpPr txBox="1"/>
          <p:nvPr/>
        </p:nvSpPr>
        <p:spPr>
          <a:xfrm>
            <a:off x="1370616" y="58155"/>
            <a:ext cx="7773384" cy="646331"/>
          </a:xfrm>
          <a:prstGeom prst="rect">
            <a:avLst/>
          </a:prstGeom>
          <a:noFill/>
        </p:spPr>
        <p:txBody>
          <a:bodyPr wrap="square" rtlCol="0">
            <a:spAutoFit/>
          </a:bodyPr>
          <a:lstStyle/>
          <a:p>
            <a:r>
              <a:rPr lang="en-US" sz="3600" b="1" dirty="0">
                <a:solidFill>
                  <a:srgbClr val="FFFF00"/>
                </a:solidFill>
                <a:latin typeface="Times New Roman" pitchFamily="18" charset="0"/>
                <a:cs typeface="Times New Roman" pitchFamily="18" charset="0"/>
              </a:rPr>
              <a:t>Electromechanical </a:t>
            </a:r>
            <a:r>
              <a:rPr lang="en-US" sz="3600" b="1" dirty="0" err="1">
                <a:solidFill>
                  <a:srgbClr val="FFFF00"/>
                </a:solidFill>
                <a:latin typeface="Times New Roman" pitchFamily="18" charset="0"/>
                <a:cs typeface="Times New Roman" pitchFamily="18" charset="0"/>
              </a:rPr>
              <a:t>desgin</a:t>
            </a:r>
            <a:r>
              <a:rPr lang="en-US" sz="3600" b="1" dirty="0">
                <a:solidFill>
                  <a:srgbClr val="FFFF00"/>
                </a:solidFill>
                <a:latin typeface="Times New Roman" pitchFamily="18" charset="0"/>
                <a:cs typeface="Times New Roman" pitchFamily="18" charset="0"/>
              </a:rPr>
              <a:t>-Lighting: </a:t>
            </a:r>
          </a:p>
        </p:txBody>
      </p:sp>
      <p:sp>
        <p:nvSpPr>
          <p:cNvPr id="3074" name="Rectangle 2"/>
          <p:cNvSpPr>
            <a:spLocks noChangeArrowheads="1"/>
          </p:cNvSpPr>
          <p:nvPr/>
        </p:nvSpPr>
        <p:spPr bwMode="auto">
          <a:xfrm>
            <a:off x="214282" y="3959736"/>
            <a:ext cx="875020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2400" dirty="0">
              <a:solidFill>
                <a:prstClr val="black"/>
              </a:solidFill>
            </a:endParaRPr>
          </a:p>
        </p:txBody>
      </p:sp>
      <p:pic>
        <p:nvPicPr>
          <p:cNvPr id="7" name="صورة 6"/>
          <p:cNvPicPr>
            <a:picLocks noChangeAspect="1"/>
          </p:cNvPicPr>
          <p:nvPr/>
        </p:nvPicPr>
        <p:blipFill>
          <a:blip r:embed="rId4"/>
          <a:stretch>
            <a:fillRect/>
          </a:stretch>
        </p:blipFill>
        <p:spPr>
          <a:xfrm>
            <a:off x="1428976" y="1553531"/>
            <a:ext cx="5975446" cy="4479564"/>
          </a:xfrm>
          <a:prstGeom prst="rect">
            <a:avLst/>
          </a:prstGeom>
        </p:spPr>
      </p:pic>
      <p:sp>
        <p:nvSpPr>
          <p:cNvPr id="9" name="Slide Number Placeholder 8">
            <a:extLst>
              <a:ext uri="{FF2B5EF4-FFF2-40B4-BE49-F238E27FC236}">
                <a16:creationId xmlns:a16="http://schemas.microsoft.com/office/drawing/2014/main" id="{0265D753-DDDA-442C-A252-32C6CEB4797B}"/>
              </a:ext>
            </a:extLst>
          </p:cNvPr>
          <p:cNvSpPr>
            <a:spLocks noGrp="1"/>
          </p:cNvSpPr>
          <p:nvPr>
            <p:ph type="sldNum" sz="quarter" idx="12"/>
          </p:nvPr>
        </p:nvSpPr>
        <p:spPr/>
        <p:txBody>
          <a:bodyPr/>
          <a:lstStyle/>
          <a:p>
            <a:fld id="{4FA26DB6-1E95-4B26-BBFC-FB6CE29132D7}" type="slidenum">
              <a:rPr lang="en-US" smtClean="0"/>
              <a:pPr/>
              <a:t>105</a:t>
            </a:fld>
            <a:endParaRPr lang="en-US" dirty="0"/>
          </a:p>
        </p:txBody>
      </p:sp>
    </p:spTree>
    <p:extLst>
      <p:ext uri="{BB962C8B-B14F-4D97-AF65-F5344CB8AC3E}">
        <p14:creationId xmlns:p14="http://schemas.microsoft.com/office/powerpoint/2010/main" val="138787239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259110" y="-334742"/>
            <a:ext cx="9403110" cy="7192742"/>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77607" y="-116178"/>
            <a:ext cx="1370616" cy="1285860"/>
          </a:xfrm>
          <a:prstGeom prst="ellipse">
            <a:avLst/>
          </a:prstGeom>
          <a:ln>
            <a:noFill/>
          </a:ln>
          <a:effectLst>
            <a:softEdge rad="112500"/>
          </a:effectLst>
        </p:spPr>
      </p:pic>
      <p:sp>
        <p:nvSpPr>
          <p:cNvPr id="8" name="TextBox 7"/>
          <p:cNvSpPr txBox="1"/>
          <p:nvPr/>
        </p:nvSpPr>
        <p:spPr>
          <a:xfrm>
            <a:off x="1370616" y="58155"/>
            <a:ext cx="7773384" cy="646331"/>
          </a:xfrm>
          <a:prstGeom prst="rect">
            <a:avLst/>
          </a:prstGeom>
          <a:noFill/>
        </p:spPr>
        <p:txBody>
          <a:bodyPr wrap="square" rtlCol="0">
            <a:spAutoFit/>
          </a:bodyPr>
          <a:lstStyle/>
          <a:p>
            <a:r>
              <a:rPr lang="en-US" sz="3600" b="1" dirty="0">
                <a:solidFill>
                  <a:srgbClr val="FFFF00"/>
                </a:solidFill>
                <a:latin typeface="Times New Roman" pitchFamily="18" charset="0"/>
                <a:cs typeface="Times New Roman" pitchFamily="18" charset="0"/>
              </a:rPr>
              <a:t>Electromechanical design-Lighting: </a:t>
            </a:r>
          </a:p>
        </p:txBody>
      </p:sp>
      <p:sp>
        <p:nvSpPr>
          <p:cNvPr id="3074" name="Rectangle 2"/>
          <p:cNvSpPr>
            <a:spLocks noChangeArrowheads="1"/>
          </p:cNvSpPr>
          <p:nvPr/>
        </p:nvSpPr>
        <p:spPr bwMode="auto">
          <a:xfrm>
            <a:off x="214282" y="3959736"/>
            <a:ext cx="875020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2400" dirty="0">
              <a:solidFill>
                <a:prstClr val="black"/>
              </a:solidFill>
            </a:endParaRPr>
          </a:p>
        </p:txBody>
      </p:sp>
      <p:sp>
        <p:nvSpPr>
          <p:cNvPr id="12" name="مستطيل 3"/>
          <p:cNvSpPr/>
          <p:nvPr/>
        </p:nvSpPr>
        <p:spPr>
          <a:xfrm>
            <a:off x="-132221" y="1148038"/>
            <a:ext cx="2850460" cy="584775"/>
          </a:xfrm>
          <a:prstGeom prst="rect">
            <a:avLst/>
          </a:prstGeom>
        </p:spPr>
        <p:txBody>
          <a:bodyPr wrap="none">
            <a:spAutoFit/>
          </a:bodyPr>
          <a:lstStyle/>
          <a:p>
            <a:pPr>
              <a:tabLst>
                <a:tab pos="1038225" algn="l"/>
              </a:tabLst>
            </a:pPr>
            <a:r>
              <a:rPr lang="en-US" sz="32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Kitchen small: </a:t>
            </a:r>
          </a:p>
        </p:txBody>
      </p:sp>
      <p:sp>
        <p:nvSpPr>
          <p:cNvPr id="20" name="مستطيل 6"/>
          <p:cNvSpPr/>
          <p:nvPr/>
        </p:nvSpPr>
        <p:spPr>
          <a:xfrm>
            <a:off x="-108519" y="1818771"/>
            <a:ext cx="2016223" cy="2004439"/>
          </a:xfrm>
          <a:prstGeom prst="rect">
            <a:avLst/>
          </a:prstGeom>
        </p:spPr>
        <p:txBody>
          <a:bodyPr wrap="square">
            <a:spAutoFit/>
          </a:bodyPr>
          <a:lstStyle/>
          <a:p>
            <a:r>
              <a:rPr lang="en-US" sz="2500" dirty="0">
                <a:solidFill>
                  <a:prstClr val="black"/>
                </a:solidFill>
                <a:ea typeface="Times New Roman" panose="02020603050405020304" pitchFamily="18" charset="0"/>
                <a:cs typeface="Arial" panose="020B0604020202020204" pitchFamily="34" charset="0"/>
              </a:rPr>
              <a:t> DIALUX analyses result and the recommend values .</a:t>
            </a:r>
            <a:endParaRPr lang="ar-JO" sz="2500" dirty="0">
              <a:solidFill>
                <a:prstClr val="black"/>
              </a:solidFill>
            </a:endParaRPr>
          </a:p>
        </p:txBody>
      </p:sp>
      <p:graphicFrame>
        <p:nvGraphicFramePr>
          <p:cNvPr id="21" name="جدول 7"/>
          <p:cNvGraphicFramePr>
            <a:graphicFrameLocks noGrp="1"/>
          </p:cNvGraphicFramePr>
          <p:nvPr>
            <p:extLst/>
          </p:nvPr>
        </p:nvGraphicFramePr>
        <p:xfrm>
          <a:off x="685308" y="5201430"/>
          <a:ext cx="7937100" cy="1341120"/>
        </p:xfrm>
        <a:graphic>
          <a:graphicData uri="http://schemas.openxmlformats.org/drawingml/2006/table">
            <a:tbl>
              <a:tblPr firstRow="1" firstCol="1" bandRow="1">
                <a:tableStyleId>{5C22544A-7EE6-4342-B048-85BDC9FD1C3A}</a:tableStyleId>
              </a:tblPr>
              <a:tblGrid>
                <a:gridCol w="2645700">
                  <a:extLst>
                    <a:ext uri="{9D8B030D-6E8A-4147-A177-3AD203B41FA5}">
                      <a16:colId xmlns:a16="http://schemas.microsoft.com/office/drawing/2014/main" val="2702980721"/>
                    </a:ext>
                  </a:extLst>
                </a:gridCol>
                <a:gridCol w="2645700">
                  <a:extLst>
                    <a:ext uri="{9D8B030D-6E8A-4147-A177-3AD203B41FA5}">
                      <a16:colId xmlns:a16="http://schemas.microsoft.com/office/drawing/2014/main" val="541194938"/>
                    </a:ext>
                  </a:extLst>
                </a:gridCol>
                <a:gridCol w="2645700">
                  <a:extLst>
                    <a:ext uri="{9D8B030D-6E8A-4147-A177-3AD203B41FA5}">
                      <a16:colId xmlns:a16="http://schemas.microsoft.com/office/drawing/2014/main" val="844148463"/>
                    </a:ext>
                  </a:extLst>
                </a:gridCol>
              </a:tblGrid>
              <a:tr h="0">
                <a:tc>
                  <a:txBody>
                    <a:bodyPr/>
                    <a:lstStyle/>
                    <a:p>
                      <a:pPr algn="ctr">
                        <a:spcAft>
                          <a:spcPts val="0"/>
                        </a:spcAft>
                        <a:tabLst>
                          <a:tab pos="657225" algn="l"/>
                        </a:tabLst>
                      </a:pPr>
                      <a:r>
                        <a:rPr lang="en-US" sz="2200" dirty="0">
                          <a:effectLst/>
                        </a:rPr>
                        <a:t> </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a:effectLst/>
                        </a:rPr>
                        <a:t>Actual value</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a:effectLst/>
                        </a:rPr>
                        <a:t>Recommend value</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75598375"/>
                  </a:ext>
                </a:extLst>
              </a:tr>
              <a:tr h="0">
                <a:tc>
                  <a:txBody>
                    <a:bodyPr/>
                    <a:lstStyle/>
                    <a:p>
                      <a:pPr algn="ctr">
                        <a:spcAft>
                          <a:spcPts val="0"/>
                        </a:spcAft>
                      </a:pPr>
                      <a:r>
                        <a:rPr lang="en-US" sz="2200">
                          <a:effectLst/>
                        </a:rPr>
                        <a:t>Illuminance (lux)</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dk1"/>
                          </a:solidFill>
                          <a:effectLst/>
                          <a:latin typeface="+mn-lt"/>
                          <a:ea typeface="+mn-ea"/>
                          <a:cs typeface="+mn-cs"/>
                        </a:rPr>
                        <a:t>440</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dk1"/>
                          </a:solidFill>
                          <a:effectLst/>
                          <a:latin typeface="+mn-lt"/>
                          <a:ea typeface="+mn-ea"/>
                          <a:cs typeface="+mn-cs"/>
                        </a:rPr>
                        <a:t>300-500</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01071796"/>
                  </a:ext>
                </a:extLst>
              </a:tr>
              <a:tr h="0">
                <a:tc>
                  <a:txBody>
                    <a:bodyPr/>
                    <a:lstStyle/>
                    <a:p>
                      <a:pPr algn="ctr">
                        <a:spcAft>
                          <a:spcPts val="0"/>
                        </a:spcAft>
                      </a:pPr>
                      <a:r>
                        <a:rPr lang="en-US" sz="2200">
                          <a:effectLst/>
                        </a:rPr>
                        <a:t>Glare</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dk1"/>
                          </a:solidFill>
                          <a:effectLst/>
                          <a:latin typeface="+mn-lt"/>
                          <a:ea typeface="+mn-ea"/>
                          <a:cs typeface="+mn-cs"/>
                        </a:rPr>
                        <a:t>10</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a:effectLst/>
                        </a:rPr>
                        <a:t>&lt; 22</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61422213"/>
                  </a:ext>
                </a:extLst>
              </a:tr>
              <a:tr h="0">
                <a:tc>
                  <a:txBody>
                    <a:bodyPr/>
                    <a:lstStyle/>
                    <a:p>
                      <a:pPr algn="ctr">
                        <a:spcAft>
                          <a:spcPts val="0"/>
                        </a:spcAft>
                      </a:pPr>
                      <a:r>
                        <a:rPr lang="en-US" sz="2200">
                          <a:effectLst/>
                        </a:rPr>
                        <a:t>Uniformity</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0.65</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&gt; 0.33</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12447606"/>
                  </a:ext>
                </a:extLst>
              </a:tr>
            </a:tbl>
          </a:graphicData>
        </a:graphic>
      </p:graphicFrame>
      <p:pic>
        <p:nvPicPr>
          <p:cNvPr id="2" name="صورة 1"/>
          <p:cNvPicPr>
            <a:picLocks noChangeAspect="1"/>
          </p:cNvPicPr>
          <p:nvPr/>
        </p:nvPicPr>
        <p:blipFill>
          <a:blip r:embed="rId4"/>
          <a:stretch>
            <a:fillRect/>
          </a:stretch>
        </p:blipFill>
        <p:spPr>
          <a:xfrm>
            <a:off x="2609265" y="1233540"/>
            <a:ext cx="5942436" cy="1501699"/>
          </a:xfrm>
          <a:prstGeom prst="rect">
            <a:avLst/>
          </a:prstGeom>
        </p:spPr>
      </p:pic>
      <p:pic>
        <p:nvPicPr>
          <p:cNvPr id="3" name="صورة 2"/>
          <p:cNvPicPr>
            <a:picLocks noChangeAspect="1"/>
          </p:cNvPicPr>
          <p:nvPr/>
        </p:nvPicPr>
        <p:blipFill>
          <a:blip r:embed="rId5"/>
          <a:stretch>
            <a:fillRect/>
          </a:stretch>
        </p:blipFill>
        <p:spPr>
          <a:xfrm>
            <a:off x="2590800" y="2890257"/>
            <a:ext cx="5927580" cy="1555009"/>
          </a:xfrm>
          <a:prstGeom prst="rect">
            <a:avLst/>
          </a:prstGeom>
        </p:spPr>
      </p:pic>
      <p:sp>
        <p:nvSpPr>
          <p:cNvPr id="10" name="Slide Number Placeholder 9">
            <a:extLst>
              <a:ext uri="{FF2B5EF4-FFF2-40B4-BE49-F238E27FC236}">
                <a16:creationId xmlns:a16="http://schemas.microsoft.com/office/drawing/2014/main" id="{20798AB8-9FCD-4FA4-9577-56E0CF91A06F}"/>
              </a:ext>
            </a:extLst>
          </p:cNvPr>
          <p:cNvSpPr>
            <a:spLocks noGrp="1"/>
          </p:cNvSpPr>
          <p:nvPr>
            <p:ph type="sldNum" sz="quarter" idx="12"/>
          </p:nvPr>
        </p:nvSpPr>
        <p:spPr/>
        <p:txBody>
          <a:bodyPr/>
          <a:lstStyle/>
          <a:p>
            <a:fld id="{4FA26DB6-1E95-4B26-BBFC-FB6CE29132D7}" type="slidenum">
              <a:rPr lang="en-US" smtClean="0"/>
              <a:pPr/>
              <a:t>106</a:t>
            </a:fld>
            <a:endParaRPr lang="en-US" dirty="0"/>
          </a:p>
        </p:txBody>
      </p:sp>
    </p:spTree>
    <p:extLst>
      <p:ext uri="{BB962C8B-B14F-4D97-AF65-F5344CB8AC3E}">
        <p14:creationId xmlns:p14="http://schemas.microsoft.com/office/powerpoint/2010/main" val="91418870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260535" y="-334742"/>
            <a:ext cx="9403110" cy="7192742"/>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77607" y="-116178"/>
            <a:ext cx="1370616" cy="1285860"/>
          </a:xfrm>
          <a:prstGeom prst="ellipse">
            <a:avLst/>
          </a:prstGeom>
          <a:ln>
            <a:noFill/>
          </a:ln>
          <a:effectLst>
            <a:softEdge rad="112500"/>
          </a:effectLst>
        </p:spPr>
      </p:pic>
      <p:sp>
        <p:nvSpPr>
          <p:cNvPr id="8" name="TextBox 7"/>
          <p:cNvSpPr txBox="1"/>
          <p:nvPr/>
        </p:nvSpPr>
        <p:spPr>
          <a:xfrm>
            <a:off x="1370616" y="58155"/>
            <a:ext cx="7773384" cy="646331"/>
          </a:xfrm>
          <a:prstGeom prst="rect">
            <a:avLst/>
          </a:prstGeom>
          <a:noFill/>
        </p:spPr>
        <p:txBody>
          <a:bodyPr wrap="square" rtlCol="0">
            <a:spAutoFit/>
          </a:bodyPr>
          <a:lstStyle/>
          <a:p>
            <a:r>
              <a:rPr lang="en-US" sz="3600" b="1" dirty="0">
                <a:solidFill>
                  <a:srgbClr val="FFFF00"/>
                </a:solidFill>
                <a:latin typeface="Times New Roman" pitchFamily="18" charset="0"/>
                <a:cs typeface="Times New Roman" pitchFamily="18" charset="0"/>
              </a:rPr>
              <a:t>Electromechanical design-Lighting: </a:t>
            </a:r>
          </a:p>
        </p:txBody>
      </p:sp>
      <p:sp>
        <p:nvSpPr>
          <p:cNvPr id="3074" name="Rectangle 2"/>
          <p:cNvSpPr>
            <a:spLocks noChangeArrowheads="1"/>
          </p:cNvSpPr>
          <p:nvPr/>
        </p:nvSpPr>
        <p:spPr bwMode="auto">
          <a:xfrm>
            <a:off x="214282" y="3959736"/>
            <a:ext cx="875020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2400" dirty="0">
              <a:solidFill>
                <a:prstClr val="black"/>
              </a:solidFill>
            </a:endParaRPr>
          </a:p>
        </p:txBody>
      </p:sp>
      <p:sp>
        <p:nvSpPr>
          <p:cNvPr id="20" name="مستطيل 6"/>
          <p:cNvSpPr/>
          <p:nvPr/>
        </p:nvSpPr>
        <p:spPr>
          <a:xfrm>
            <a:off x="-108519" y="1818771"/>
            <a:ext cx="2016223" cy="477054"/>
          </a:xfrm>
          <a:prstGeom prst="rect">
            <a:avLst/>
          </a:prstGeom>
        </p:spPr>
        <p:txBody>
          <a:bodyPr wrap="square">
            <a:spAutoFit/>
          </a:bodyPr>
          <a:lstStyle/>
          <a:p>
            <a:r>
              <a:rPr lang="en-US" sz="2500" dirty="0">
                <a:solidFill>
                  <a:prstClr val="black"/>
                </a:solidFill>
                <a:ea typeface="Times New Roman" panose="02020603050405020304" pitchFamily="18" charset="0"/>
                <a:cs typeface="Arial" panose="020B0604020202020204" pitchFamily="34" charset="0"/>
              </a:rPr>
              <a:t> </a:t>
            </a:r>
            <a:endParaRPr lang="ar-JO" sz="2500" dirty="0">
              <a:solidFill>
                <a:prstClr val="black"/>
              </a:solidFill>
            </a:endParaRPr>
          </a:p>
        </p:txBody>
      </p:sp>
      <p:pic>
        <p:nvPicPr>
          <p:cNvPr id="2" name="صورة 1"/>
          <p:cNvPicPr>
            <a:picLocks noChangeAspect="1"/>
          </p:cNvPicPr>
          <p:nvPr/>
        </p:nvPicPr>
        <p:blipFill>
          <a:blip r:embed="rId4"/>
          <a:stretch>
            <a:fillRect/>
          </a:stretch>
        </p:blipFill>
        <p:spPr>
          <a:xfrm>
            <a:off x="1515374" y="1637307"/>
            <a:ext cx="6113252" cy="4582518"/>
          </a:xfrm>
          <a:prstGeom prst="rect">
            <a:avLst/>
          </a:prstGeom>
        </p:spPr>
      </p:pic>
      <p:sp>
        <p:nvSpPr>
          <p:cNvPr id="9" name="Slide Number Placeholder 8">
            <a:extLst>
              <a:ext uri="{FF2B5EF4-FFF2-40B4-BE49-F238E27FC236}">
                <a16:creationId xmlns:a16="http://schemas.microsoft.com/office/drawing/2014/main" id="{7F4C7555-64B2-4F93-A14A-F8DC1BA32F52}"/>
              </a:ext>
            </a:extLst>
          </p:cNvPr>
          <p:cNvSpPr>
            <a:spLocks noGrp="1"/>
          </p:cNvSpPr>
          <p:nvPr>
            <p:ph type="sldNum" sz="quarter" idx="12"/>
          </p:nvPr>
        </p:nvSpPr>
        <p:spPr/>
        <p:txBody>
          <a:bodyPr/>
          <a:lstStyle/>
          <a:p>
            <a:fld id="{4FA26DB6-1E95-4B26-BBFC-FB6CE29132D7}" type="slidenum">
              <a:rPr lang="en-US" smtClean="0"/>
              <a:pPr/>
              <a:t>107</a:t>
            </a:fld>
            <a:endParaRPr lang="en-US" dirty="0"/>
          </a:p>
        </p:txBody>
      </p:sp>
    </p:spTree>
    <p:extLst>
      <p:ext uri="{BB962C8B-B14F-4D97-AF65-F5344CB8AC3E}">
        <p14:creationId xmlns:p14="http://schemas.microsoft.com/office/powerpoint/2010/main" val="118958323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9" name="عنصر نائب للمحتوى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351429"/>
            <a:ext cx="8229600" cy="3023504"/>
          </a:xfr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63" y="-163513"/>
            <a:ext cx="9407526" cy="7194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763" y="-59780"/>
            <a:ext cx="9379918" cy="78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326" y="-192225"/>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899592" y="9961"/>
            <a:ext cx="8568951" cy="646331"/>
          </a:xfrm>
          <a:prstGeom prst="rect">
            <a:avLst/>
          </a:prstGeom>
          <a:noFill/>
        </p:spPr>
        <p:txBody>
          <a:bodyPr wrap="square" rtlCol="1">
            <a:spAutoFit/>
          </a:bodyPr>
          <a:lstStyle/>
          <a:p>
            <a:r>
              <a:rPr lang="en-US" sz="3600" b="1" dirty="0">
                <a:solidFill>
                  <a:srgbClr val="FFFF00"/>
                </a:solidFill>
                <a:latin typeface="Times New Roman" pitchFamily="18" charset="0"/>
                <a:cs typeface="Times New Roman" pitchFamily="18" charset="0"/>
              </a:rPr>
              <a:t>Electromechanical design-Water Supply: </a:t>
            </a:r>
          </a:p>
        </p:txBody>
      </p:sp>
      <p:sp>
        <p:nvSpPr>
          <p:cNvPr id="8" name="مربع نص 7"/>
          <p:cNvSpPr txBox="1"/>
          <p:nvPr/>
        </p:nvSpPr>
        <p:spPr>
          <a:xfrm>
            <a:off x="899592" y="656949"/>
            <a:ext cx="7043262" cy="523220"/>
          </a:xfrm>
          <a:prstGeom prst="rect">
            <a:avLst/>
          </a:prstGeom>
          <a:noFill/>
        </p:spPr>
        <p:txBody>
          <a:bodyPr wrap="square" rtlCol="1">
            <a:spAutoFit/>
          </a:bodyPr>
          <a:lstStyle/>
          <a:p>
            <a:r>
              <a:rPr lang="en-US" sz="2800" dirty="0">
                <a:solidFill>
                  <a:prstClr val="black"/>
                </a:solidFill>
              </a:rPr>
              <a:t>Distributed water supply for ground floor . </a:t>
            </a:r>
            <a:endParaRPr lang="ar-SA" sz="2800" dirty="0">
              <a:solidFill>
                <a:prstClr val="black"/>
              </a:solidFill>
              <a:cs typeface="Times New Roman" panose="02020603050405020304" pitchFamily="18" charset="0"/>
            </a:endParaRPr>
          </a:p>
        </p:txBody>
      </p:sp>
      <p:pic>
        <p:nvPicPr>
          <p:cNvPr id="3" name="صورة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11760" y="1093650"/>
            <a:ext cx="4473328" cy="5764350"/>
          </a:xfrm>
          <a:prstGeom prst="rect">
            <a:avLst/>
          </a:prstGeom>
        </p:spPr>
      </p:pic>
      <p:sp>
        <p:nvSpPr>
          <p:cNvPr id="10" name="Slide Number Placeholder 9">
            <a:extLst>
              <a:ext uri="{FF2B5EF4-FFF2-40B4-BE49-F238E27FC236}">
                <a16:creationId xmlns:a16="http://schemas.microsoft.com/office/drawing/2014/main" id="{35A8CF06-A726-4B6A-BBAF-013B73CA0D22}"/>
              </a:ext>
            </a:extLst>
          </p:cNvPr>
          <p:cNvSpPr>
            <a:spLocks noGrp="1"/>
          </p:cNvSpPr>
          <p:nvPr>
            <p:ph type="sldNum" sz="quarter" idx="12"/>
          </p:nvPr>
        </p:nvSpPr>
        <p:spPr/>
        <p:txBody>
          <a:bodyPr/>
          <a:lstStyle/>
          <a:p>
            <a:fld id="{4FA26DB6-1E95-4B26-BBFC-FB6CE29132D7}" type="slidenum">
              <a:rPr lang="en-US" smtClean="0"/>
              <a:pPr/>
              <a:t>108</a:t>
            </a:fld>
            <a:endParaRPr lang="en-US" dirty="0"/>
          </a:p>
        </p:txBody>
      </p:sp>
    </p:spTree>
    <p:extLst>
      <p:ext uri="{BB962C8B-B14F-4D97-AF65-F5344CB8AC3E}">
        <p14:creationId xmlns:p14="http://schemas.microsoft.com/office/powerpoint/2010/main" val="156826574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9" name="عنصر نائب للمحتوى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351429"/>
            <a:ext cx="8229600" cy="3023504"/>
          </a:xfr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63" y="-163513"/>
            <a:ext cx="9407526" cy="7194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763" y="-59780"/>
            <a:ext cx="9379918" cy="78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326" y="-192225"/>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899592" y="9961"/>
            <a:ext cx="8568951" cy="646331"/>
          </a:xfrm>
          <a:prstGeom prst="rect">
            <a:avLst/>
          </a:prstGeom>
          <a:noFill/>
        </p:spPr>
        <p:txBody>
          <a:bodyPr wrap="square" rtlCol="1">
            <a:spAutoFit/>
          </a:bodyPr>
          <a:lstStyle/>
          <a:p>
            <a:r>
              <a:rPr lang="en-US" sz="3600" b="1" dirty="0">
                <a:solidFill>
                  <a:srgbClr val="FFFF00"/>
                </a:solidFill>
                <a:latin typeface="Times New Roman" pitchFamily="18" charset="0"/>
                <a:cs typeface="Times New Roman" pitchFamily="18" charset="0"/>
              </a:rPr>
              <a:t>Electromechanical design-Water Supply: </a:t>
            </a:r>
          </a:p>
        </p:txBody>
      </p:sp>
      <p:sp>
        <p:nvSpPr>
          <p:cNvPr id="8" name="مربع نص 7"/>
          <p:cNvSpPr txBox="1"/>
          <p:nvPr/>
        </p:nvSpPr>
        <p:spPr>
          <a:xfrm>
            <a:off x="899592" y="656949"/>
            <a:ext cx="7043262" cy="523220"/>
          </a:xfrm>
          <a:prstGeom prst="rect">
            <a:avLst/>
          </a:prstGeom>
          <a:noFill/>
        </p:spPr>
        <p:txBody>
          <a:bodyPr wrap="square" rtlCol="1">
            <a:spAutoFit/>
          </a:bodyPr>
          <a:lstStyle/>
          <a:p>
            <a:r>
              <a:rPr lang="en-US" sz="2800" dirty="0">
                <a:solidFill>
                  <a:prstClr val="black"/>
                </a:solidFill>
              </a:rPr>
              <a:t>Distributed water supply for zone 1 . </a:t>
            </a:r>
            <a:endParaRPr lang="ar-SA" sz="2800" dirty="0">
              <a:solidFill>
                <a:prstClr val="black"/>
              </a:solidFill>
              <a:cs typeface="Times New Roman" panose="02020603050405020304" pitchFamily="18" charset="0"/>
            </a:endParaRPr>
          </a:p>
        </p:txBody>
      </p:sp>
      <p:graphicFrame>
        <p:nvGraphicFramePr>
          <p:cNvPr id="5" name="جدول 4"/>
          <p:cNvGraphicFramePr>
            <a:graphicFrameLocks noGrp="1"/>
          </p:cNvGraphicFramePr>
          <p:nvPr>
            <p:extLst>
              <p:ext uri="{D42A27DB-BD31-4B8C-83A1-F6EECF244321}">
                <p14:modId xmlns:p14="http://schemas.microsoft.com/office/powerpoint/2010/main" val="1797545677"/>
              </p:ext>
            </p:extLst>
          </p:nvPr>
        </p:nvGraphicFramePr>
        <p:xfrm>
          <a:off x="1184273" y="1268760"/>
          <a:ext cx="7039951" cy="5589240"/>
        </p:xfrm>
        <a:graphic>
          <a:graphicData uri="http://schemas.openxmlformats.org/drawingml/2006/table">
            <a:tbl>
              <a:tblPr firstRow="1" firstCol="1" bandRow="1">
                <a:tableStyleId>{5C22544A-7EE6-4342-B048-85BDC9FD1C3A}</a:tableStyleId>
              </a:tblPr>
              <a:tblGrid>
                <a:gridCol w="1168493">
                  <a:extLst>
                    <a:ext uri="{9D8B030D-6E8A-4147-A177-3AD203B41FA5}">
                      <a16:colId xmlns:a16="http://schemas.microsoft.com/office/drawing/2014/main" val="20000"/>
                    </a:ext>
                  </a:extLst>
                </a:gridCol>
                <a:gridCol w="980480">
                  <a:extLst>
                    <a:ext uri="{9D8B030D-6E8A-4147-A177-3AD203B41FA5}">
                      <a16:colId xmlns:a16="http://schemas.microsoft.com/office/drawing/2014/main" val="20001"/>
                    </a:ext>
                  </a:extLst>
                </a:gridCol>
                <a:gridCol w="980480">
                  <a:extLst>
                    <a:ext uri="{9D8B030D-6E8A-4147-A177-3AD203B41FA5}">
                      <a16:colId xmlns:a16="http://schemas.microsoft.com/office/drawing/2014/main" val="20002"/>
                    </a:ext>
                  </a:extLst>
                </a:gridCol>
                <a:gridCol w="980480">
                  <a:extLst>
                    <a:ext uri="{9D8B030D-6E8A-4147-A177-3AD203B41FA5}">
                      <a16:colId xmlns:a16="http://schemas.microsoft.com/office/drawing/2014/main" val="20003"/>
                    </a:ext>
                  </a:extLst>
                </a:gridCol>
                <a:gridCol w="980480">
                  <a:extLst>
                    <a:ext uri="{9D8B030D-6E8A-4147-A177-3AD203B41FA5}">
                      <a16:colId xmlns:a16="http://schemas.microsoft.com/office/drawing/2014/main" val="20004"/>
                    </a:ext>
                  </a:extLst>
                </a:gridCol>
                <a:gridCol w="980480">
                  <a:extLst>
                    <a:ext uri="{9D8B030D-6E8A-4147-A177-3AD203B41FA5}">
                      <a16:colId xmlns:a16="http://schemas.microsoft.com/office/drawing/2014/main" val="20005"/>
                    </a:ext>
                  </a:extLst>
                </a:gridCol>
                <a:gridCol w="969058">
                  <a:extLst>
                    <a:ext uri="{9D8B030D-6E8A-4147-A177-3AD203B41FA5}">
                      <a16:colId xmlns:a16="http://schemas.microsoft.com/office/drawing/2014/main" val="20006"/>
                    </a:ext>
                  </a:extLst>
                </a:gridCol>
              </a:tblGrid>
              <a:tr h="408681">
                <a:tc rowSpan="2">
                  <a:txBody>
                    <a:bodyPr/>
                    <a:lstStyle/>
                    <a:p>
                      <a:pPr algn="ctr">
                        <a:spcAft>
                          <a:spcPts val="0"/>
                        </a:spcAft>
                      </a:pPr>
                      <a:r>
                        <a:rPr lang="en-US" sz="1800" dirty="0">
                          <a:effectLst/>
                        </a:rPr>
                        <a:t> </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800" dirty="0">
                          <a:effectLst/>
                        </a:rPr>
                        <a:t>Ground floor </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2">
                  <a:txBody>
                    <a:bodyPr/>
                    <a:lstStyle/>
                    <a:p>
                      <a:pPr algn="ctr">
                        <a:spcAft>
                          <a:spcPts val="0"/>
                        </a:spcAft>
                      </a:pPr>
                      <a:r>
                        <a:rPr lang="en-US" sz="1800">
                          <a:effectLst/>
                        </a:rPr>
                        <a:t>First floor </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2">
                  <a:txBody>
                    <a:bodyPr/>
                    <a:lstStyle/>
                    <a:p>
                      <a:pPr algn="ctr">
                        <a:spcAft>
                          <a:spcPts val="0"/>
                        </a:spcAft>
                      </a:pPr>
                      <a:r>
                        <a:rPr lang="en-US" sz="1800">
                          <a:effectLst/>
                        </a:rPr>
                        <a:t>Second floor </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extLst>
                  <a:ext uri="{0D108BD9-81ED-4DB2-BD59-A6C34878D82A}">
                    <a16:rowId xmlns:a16="http://schemas.microsoft.com/office/drawing/2014/main" val="10000"/>
                  </a:ext>
                </a:extLst>
              </a:tr>
              <a:tr h="836259">
                <a:tc vMerge="1">
                  <a:txBody>
                    <a:bodyPr/>
                    <a:lstStyle/>
                    <a:p>
                      <a:pPr rtl="1"/>
                      <a:endParaRPr lang="ar-SA"/>
                    </a:p>
                  </a:txBody>
                  <a:tcPr/>
                </a:tc>
                <a:tc>
                  <a:txBody>
                    <a:bodyPr/>
                    <a:lstStyle/>
                    <a:p>
                      <a:pPr algn="ctr">
                        <a:spcAft>
                          <a:spcPts val="0"/>
                        </a:spcAft>
                      </a:pPr>
                      <a:r>
                        <a:rPr lang="en-US" sz="1800">
                          <a:effectLst/>
                        </a:rPr>
                        <a:t>Diameter (in)</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dirty="0">
                          <a:effectLst/>
                        </a:rPr>
                        <a:t>Losses </a:t>
                      </a:r>
                    </a:p>
                    <a:p>
                      <a:pPr algn="ctr">
                        <a:spcAft>
                          <a:spcPts val="0"/>
                        </a:spcAft>
                      </a:pPr>
                      <a:r>
                        <a:rPr lang="en-US" sz="1800" dirty="0">
                          <a:effectLst/>
                        </a:rPr>
                        <a:t>(psi)</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dirty="0">
                          <a:effectLst/>
                        </a:rPr>
                        <a:t>Diameter (in)</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Losses </a:t>
                      </a:r>
                    </a:p>
                    <a:p>
                      <a:pPr algn="ctr">
                        <a:spcAft>
                          <a:spcPts val="0"/>
                        </a:spcAft>
                      </a:pPr>
                      <a:r>
                        <a:rPr lang="en-US" sz="1800">
                          <a:effectLst/>
                        </a:rPr>
                        <a:t>(psi)</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Diameter (in)</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dirty="0">
                          <a:effectLst/>
                        </a:rPr>
                        <a:t>Losses </a:t>
                      </a:r>
                    </a:p>
                    <a:p>
                      <a:pPr algn="ctr">
                        <a:spcAft>
                          <a:spcPts val="0"/>
                        </a:spcAft>
                      </a:pPr>
                      <a:r>
                        <a:rPr lang="en-US" sz="1800" dirty="0">
                          <a:effectLst/>
                        </a:rPr>
                        <a:t>(psi)</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799643">
                <a:tc>
                  <a:txBody>
                    <a:bodyPr/>
                    <a:lstStyle/>
                    <a:p>
                      <a:pPr algn="ctr">
                        <a:spcAft>
                          <a:spcPts val="0"/>
                        </a:spcAft>
                      </a:pPr>
                      <a:r>
                        <a:rPr lang="en-US" sz="1800" dirty="0">
                          <a:effectLst/>
                        </a:rPr>
                        <a:t>Horizontal</a:t>
                      </a:r>
                    </a:p>
                    <a:p>
                      <a:pPr algn="ctr">
                        <a:spcAft>
                          <a:spcPts val="0"/>
                        </a:spcAft>
                      </a:pPr>
                      <a:r>
                        <a:rPr lang="en-US" sz="1800" dirty="0">
                          <a:effectLst/>
                        </a:rPr>
                        <a:t>Pipes</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1.5"</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4</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dirty="0">
                          <a:effectLst/>
                        </a:rPr>
                        <a:t>1.25"</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3.7</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1.25"</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4.3</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818543">
                <a:tc>
                  <a:txBody>
                    <a:bodyPr/>
                    <a:lstStyle/>
                    <a:p>
                      <a:pPr algn="ctr">
                        <a:spcAft>
                          <a:spcPts val="0"/>
                        </a:spcAft>
                      </a:pPr>
                      <a:r>
                        <a:rPr lang="en-US" sz="1800" dirty="0">
                          <a:effectLst/>
                        </a:rPr>
                        <a:t>Branch</a:t>
                      </a:r>
                    </a:p>
                    <a:p>
                      <a:pPr algn="ctr">
                        <a:spcAft>
                          <a:spcPts val="0"/>
                        </a:spcAft>
                      </a:pPr>
                      <a:r>
                        <a:rPr lang="en-US" sz="1800" dirty="0">
                          <a:effectLst/>
                        </a:rPr>
                        <a:t>Pipes</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0.75"</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4.9</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dirty="0">
                          <a:effectLst/>
                        </a:rPr>
                        <a:t>0.75"</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dirty="0">
                          <a:effectLst/>
                        </a:rPr>
                        <a:t>5.1</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dirty="0">
                          <a:effectLst/>
                        </a:rPr>
                        <a:t>1"</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4.2</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08681">
                <a:tc>
                  <a:txBody>
                    <a:bodyPr/>
                    <a:lstStyle/>
                    <a:p>
                      <a:pPr algn="ctr">
                        <a:spcAft>
                          <a:spcPts val="0"/>
                        </a:spcAft>
                      </a:pPr>
                      <a:r>
                        <a:rPr lang="en-US" sz="1800" dirty="0">
                          <a:effectLst/>
                        </a:rPr>
                        <a:t>Meters</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0.75"</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1.8</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0.75"</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2</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dirty="0">
                          <a:effectLst/>
                        </a:rPr>
                        <a:t>0.75"</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2.1</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818543">
                <a:tc>
                  <a:txBody>
                    <a:bodyPr/>
                    <a:lstStyle/>
                    <a:p>
                      <a:pPr algn="ctr">
                        <a:spcAft>
                          <a:spcPts val="0"/>
                        </a:spcAft>
                      </a:pPr>
                      <a:r>
                        <a:rPr lang="en-US" sz="1800" dirty="0">
                          <a:effectLst/>
                        </a:rPr>
                        <a:t>Total losses</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10.7</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10.8</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dirty="0">
                          <a:effectLst/>
                        </a:rPr>
                        <a:t>10.6</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818543">
                <a:tc>
                  <a:txBody>
                    <a:bodyPr/>
                    <a:lstStyle/>
                    <a:p>
                      <a:pPr algn="ctr">
                        <a:spcAft>
                          <a:spcPts val="0"/>
                        </a:spcAft>
                      </a:pPr>
                      <a:r>
                        <a:rPr lang="en-US" sz="1800" dirty="0">
                          <a:effectLst/>
                        </a:rPr>
                        <a:t>Allows losses</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11 psi</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11 psi</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dirty="0">
                          <a:effectLst/>
                        </a:rPr>
                        <a:t>11 psi</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680347">
                <a:tc>
                  <a:txBody>
                    <a:bodyPr/>
                    <a:lstStyle/>
                    <a:p>
                      <a:pPr algn="ctr">
                        <a:spcAft>
                          <a:spcPts val="0"/>
                        </a:spcAft>
                      </a:pPr>
                      <a:r>
                        <a:rPr lang="en-US" sz="1800" dirty="0" err="1">
                          <a:effectLst/>
                        </a:rPr>
                        <a:t>Assesment</a:t>
                      </a:r>
                      <a:r>
                        <a:rPr lang="en-US" sz="1800" dirty="0">
                          <a:effectLst/>
                        </a:rPr>
                        <a:t> </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 </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OK</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 </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OK</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a:effectLst/>
                        </a:rPr>
                        <a:t> </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800" dirty="0">
                          <a:effectLst/>
                        </a:rPr>
                        <a:t>OK</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bl>
          </a:graphicData>
        </a:graphic>
      </p:graphicFrame>
      <p:sp>
        <p:nvSpPr>
          <p:cNvPr id="10" name="Slide Number Placeholder 9">
            <a:extLst>
              <a:ext uri="{FF2B5EF4-FFF2-40B4-BE49-F238E27FC236}">
                <a16:creationId xmlns:a16="http://schemas.microsoft.com/office/drawing/2014/main" id="{185428D4-D154-4A71-9022-32EB97D21257}"/>
              </a:ext>
            </a:extLst>
          </p:cNvPr>
          <p:cNvSpPr>
            <a:spLocks noGrp="1"/>
          </p:cNvSpPr>
          <p:nvPr>
            <p:ph type="sldNum" sz="quarter" idx="12"/>
          </p:nvPr>
        </p:nvSpPr>
        <p:spPr/>
        <p:txBody>
          <a:bodyPr/>
          <a:lstStyle/>
          <a:p>
            <a:fld id="{4FA26DB6-1E95-4B26-BBFC-FB6CE29132D7}" type="slidenum">
              <a:rPr lang="en-US" smtClean="0"/>
              <a:pPr/>
              <a:t>109</a:t>
            </a:fld>
            <a:endParaRPr lang="en-US" dirty="0"/>
          </a:p>
        </p:txBody>
      </p:sp>
    </p:spTree>
    <p:extLst>
      <p:ext uri="{BB962C8B-B14F-4D97-AF65-F5344CB8AC3E}">
        <p14:creationId xmlns:p14="http://schemas.microsoft.com/office/powerpoint/2010/main" val="3497992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 </a:t>
            </a:r>
            <a:r>
              <a:rPr lang="en-US" sz="3200" b="1" dirty="0">
                <a:latin typeface="Times New Roman" pitchFamily="18" charset="0"/>
                <a:cs typeface="Times New Roman" pitchFamily="18" charset="0"/>
              </a:rPr>
              <a:t>Car Showrooms:</a:t>
            </a:r>
          </a:p>
        </p:txBody>
      </p:sp>
      <p:sp>
        <p:nvSpPr>
          <p:cNvPr id="12" name="Rectangle 11">
            <a:extLst>
              <a:ext uri="{FF2B5EF4-FFF2-40B4-BE49-F238E27FC236}">
                <a16:creationId xmlns:a16="http://schemas.microsoft.com/office/drawing/2014/main" id="{AAA07DBA-9F83-44DD-A177-C2754BBBCA56}"/>
              </a:ext>
            </a:extLst>
          </p:cNvPr>
          <p:cNvSpPr/>
          <p:nvPr/>
        </p:nvSpPr>
        <p:spPr>
          <a:xfrm>
            <a:off x="862945" y="5943533"/>
            <a:ext cx="2625719"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Showrooms in New Building </a:t>
            </a:r>
            <a:endParaRPr lang="en-US" sz="1600" b="0" cap="none" spc="0" dirty="0">
              <a:ln w="0"/>
              <a:solidFill>
                <a:schemeClr val="tx1"/>
              </a:solidFill>
              <a:effectLst>
                <a:outerShdw blurRad="38100" dist="19050" dir="2700000" algn="tl" rotWithShape="0">
                  <a:schemeClr val="dk1">
                    <a:alpha val="40000"/>
                  </a:schemeClr>
                </a:outerShdw>
              </a:effectLst>
            </a:endParaRPr>
          </a:p>
        </p:txBody>
      </p:sp>
      <p:pic>
        <p:nvPicPr>
          <p:cNvPr id="14" name="Picture 13">
            <a:extLst>
              <a:ext uri="{FF2B5EF4-FFF2-40B4-BE49-F238E27FC236}">
                <a16:creationId xmlns:a16="http://schemas.microsoft.com/office/drawing/2014/main" id="{E3612CA3-4393-4DF3-94B3-FD8CF423C35A}"/>
              </a:ext>
            </a:extLst>
          </p:cNvPr>
          <p:cNvPicPr/>
          <p:nvPr/>
        </p:nvPicPr>
        <p:blipFill rotWithShape="1">
          <a:blip r:embed="rId5">
            <a:extLst>
              <a:ext uri="{28A0092B-C50C-407E-A947-70E740481C1C}">
                <a14:useLocalDpi xmlns:a14="http://schemas.microsoft.com/office/drawing/2010/main" val="0"/>
              </a:ext>
            </a:extLst>
          </a:blip>
          <a:srcRect l="6597" r="7118" b="5439"/>
          <a:stretch/>
        </p:blipFill>
        <p:spPr bwMode="auto">
          <a:xfrm>
            <a:off x="4572000" y="1331100"/>
            <a:ext cx="4206980" cy="45637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7AA381B3-5D4D-4D9F-8D19-77989A4FCB11}"/>
              </a:ext>
            </a:extLst>
          </p:cNvPr>
          <p:cNvPicPr>
            <a:picLocks noChangeAspect="1"/>
          </p:cNvPicPr>
          <p:nvPr/>
        </p:nvPicPr>
        <p:blipFill rotWithShape="1">
          <a:blip r:embed="rId6"/>
          <a:srcRect t="2466"/>
          <a:stretch/>
        </p:blipFill>
        <p:spPr>
          <a:xfrm>
            <a:off x="101352" y="1338314"/>
            <a:ext cx="4240530" cy="46041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Rectangle 14">
            <a:extLst>
              <a:ext uri="{FF2B5EF4-FFF2-40B4-BE49-F238E27FC236}">
                <a16:creationId xmlns:a16="http://schemas.microsoft.com/office/drawing/2014/main" id="{7C0C95E1-1610-4823-B9D4-B75D7D2406F3}"/>
              </a:ext>
            </a:extLst>
          </p:cNvPr>
          <p:cNvSpPr/>
          <p:nvPr/>
        </p:nvSpPr>
        <p:spPr>
          <a:xfrm>
            <a:off x="5235287" y="5943533"/>
            <a:ext cx="2890215"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Showrooms in Existing Building </a:t>
            </a:r>
            <a:endParaRPr lang="en-US" sz="1600" b="0" cap="none" spc="0" dirty="0">
              <a:ln w="0"/>
              <a:solidFill>
                <a:schemeClr val="tx1"/>
              </a:solidFill>
              <a:effectLst>
                <a:outerShdw blurRad="38100" dist="19050" dir="2700000" algn="tl" rotWithShape="0">
                  <a:schemeClr val="dk1">
                    <a:alpha val="40000"/>
                  </a:schemeClr>
                </a:outerShdw>
              </a:effectLst>
            </a:endParaRPr>
          </a:p>
        </p:txBody>
      </p:sp>
      <p:cxnSp>
        <p:nvCxnSpPr>
          <p:cNvPr id="23" name="Straight Arrow Connector 22">
            <a:extLst>
              <a:ext uri="{FF2B5EF4-FFF2-40B4-BE49-F238E27FC236}">
                <a16:creationId xmlns:a16="http://schemas.microsoft.com/office/drawing/2014/main" id="{546ACA2E-59BA-4BA7-86D0-DC68FF4503B0}"/>
              </a:ext>
            </a:extLst>
          </p:cNvPr>
          <p:cNvCxnSpPr/>
          <p:nvPr/>
        </p:nvCxnSpPr>
        <p:spPr>
          <a:xfrm flipV="1">
            <a:off x="3997276" y="1453754"/>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24" name="Rectangle 23">
            <a:extLst>
              <a:ext uri="{FF2B5EF4-FFF2-40B4-BE49-F238E27FC236}">
                <a16:creationId xmlns:a16="http://schemas.microsoft.com/office/drawing/2014/main" id="{46AD589A-3C6F-4302-BCC9-C5E72539613F}"/>
              </a:ext>
            </a:extLst>
          </p:cNvPr>
          <p:cNvSpPr/>
          <p:nvPr/>
        </p:nvSpPr>
        <p:spPr>
          <a:xfrm>
            <a:off x="3712686" y="1315254"/>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cxnSp>
        <p:nvCxnSpPr>
          <p:cNvPr id="25" name="Straight Arrow Connector 24">
            <a:extLst>
              <a:ext uri="{FF2B5EF4-FFF2-40B4-BE49-F238E27FC236}">
                <a16:creationId xmlns:a16="http://schemas.microsoft.com/office/drawing/2014/main" id="{0FAFEE95-CF84-4839-9D9F-1563B2E65667}"/>
              </a:ext>
            </a:extLst>
          </p:cNvPr>
          <p:cNvCxnSpPr/>
          <p:nvPr/>
        </p:nvCxnSpPr>
        <p:spPr>
          <a:xfrm flipV="1">
            <a:off x="8540634" y="1465801"/>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26" name="Rectangle 25">
            <a:extLst>
              <a:ext uri="{FF2B5EF4-FFF2-40B4-BE49-F238E27FC236}">
                <a16:creationId xmlns:a16="http://schemas.microsoft.com/office/drawing/2014/main" id="{2D345B23-5E49-467B-BE60-C2CFFEB22E5A}"/>
              </a:ext>
            </a:extLst>
          </p:cNvPr>
          <p:cNvSpPr/>
          <p:nvPr/>
        </p:nvSpPr>
        <p:spPr>
          <a:xfrm>
            <a:off x="8256044" y="1327301"/>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sp>
        <p:nvSpPr>
          <p:cNvPr id="9" name="Slide Number Placeholder 8">
            <a:extLst>
              <a:ext uri="{FF2B5EF4-FFF2-40B4-BE49-F238E27FC236}">
                <a16:creationId xmlns:a16="http://schemas.microsoft.com/office/drawing/2014/main" id="{13254170-A35C-4879-8E35-2677983D2E23}"/>
              </a:ext>
            </a:extLst>
          </p:cNvPr>
          <p:cNvSpPr>
            <a:spLocks noGrp="1"/>
          </p:cNvSpPr>
          <p:nvPr>
            <p:ph type="sldNum" sz="quarter" idx="12"/>
          </p:nvPr>
        </p:nvSpPr>
        <p:spPr/>
        <p:txBody>
          <a:bodyPr/>
          <a:lstStyle/>
          <a:p>
            <a:fld id="{4FA26DB6-1E95-4B26-BBFC-FB6CE29132D7}" type="slidenum">
              <a:rPr lang="en-US" smtClean="0"/>
              <a:pPr/>
              <a:t>11</a:t>
            </a:fld>
            <a:endParaRPr lang="en-US" dirty="0"/>
          </a:p>
        </p:txBody>
      </p:sp>
    </p:spTree>
    <p:extLst>
      <p:ext uri="{BB962C8B-B14F-4D97-AF65-F5344CB8AC3E}">
        <p14:creationId xmlns:p14="http://schemas.microsoft.com/office/powerpoint/2010/main" val="219974815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9" name="عنصر نائب للمحتوى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351429"/>
            <a:ext cx="8229600" cy="3023504"/>
          </a:xfr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63" y="-163513"/>
            <a:ext cx="9407526" cy="7194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763" y="-59780"/>
            <a:ext cx="9379918" cy="78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326" y="-192225"/>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899592" y="9961"/>
            <a:ext cx="8568951" cy="646331"/>
          </a:xfrm>
          <a:prstGeom prst="rect">
            <a:avLst/>
          </a:prstGeom>
          <a:noFill/>
        </p:spPr>
        <p:txBody>
          <a:bodyPr wrap="square" rtlCol="1">
            <a:spAutoFit/>
          </a:bodyPr>
          <a:lstStyle/>
          <a:p>
            <a:r>
              <a:rPr lang="en-US" sz="3600" b="1" dirty="0">
                <a:solidFill>
                  <a:srgbClr val="FFFF00"/>
                </a:solidFill>
                <a:latin typeface="Times New Roman" pitchFamily="18" charset="0"/>
                <a:cs typeface="Times New Roman" pitchFamily="18" charset="0"/>
              </a:rPr>
              <a:t>Electromechanical design-Water Supply: </a:t>
            </a:r>
          </a:p>
        </p:txBody>
      </p:sp>
      <p:sp>
        <p:nvSpPr>
          <p:cNvPr id="8" name="مربع نص 7"/>
          <p:cNvSpPr txBox="1"/>
          <p:nvPr/>
        </p:nvSpPr>
        <p:spPr>
          <a:xfrm>
            <a:off x="899592" y="656949"/>
            <a:ext cx="7043262" cy="523220"/>
          </a:xfrm>
          <a:prstGeom prst="rect">
            <a:avLst/>
          </a:prstGeom>
          <a:noFill/>
        </p:spPr>
        <p:txBody>
          <a:bodyPr wrap="square" rtlCol="1">
            <a:spAutoFit/>
          </a:bodyPr>
          <a:lstStyle/>
          <a:p>
            <a:r>
              <a:rPr lang="en-US" sz="2800" dirty="0">
                <a:solidFill>
                  <a:prstClr val="black"/>
                </a:solidFill>
              </a:rPr>
              <a:t>Distributed water supply for zone 3 . </a:t>
            </a:r>
            <a:endParaRPr lang="ar-SA" sz="2800" dirty="0">
              <a:solidFill>
                <a:prstClr val="black"/>
              </a:solidFill>
              <a:cs typeface="Times New Roman" panose="02020603050405020304" pitchFamily="18" charset="0"/>
            </a:endParaRPr>
          </a:p>
        </p:txBody>
      </p:sp>
      <p:graphicFrame>
        <p:nvGraphicFramePr>
          <p:cNvPr id="7" name="جدول 6"/>
          <p:cNvGraphicFramePr>
            <a:graphicFrameLocks noGrp="1"/>
          </p:cNvGraphicFramePr>
          <p:nvPr>
            <p:extLst>
              <p:ext uri="{D42A27DB-BD31-4B8C-83A1-F6EECF244321}">
                <p14:modId xmlns:p14="http://schemas.microsoft.com/office/powerpoint/2010/main" val="308890358"/>
              </p:ext>
            </p:extLst>
          </p:nvPr>
        </p:nvGraphicFramePr>
        <p:xfrm>
          <a:off x="35807" y="2379727"/>
          <a:ext cx="6822213" cy="4421571"/>
        </p:xfrm>
        <a:graphic>
          <a:graphicData uri="http://schemas.openxmlformats.org/drawingml/2006/table">
            <a:tbl>
              <a:tblPr firstRow="1" firstCol="1" bandRow="1">
                <a:tableStyleId>{5C22544A-7EE6-4342-B048-85BDC9FD1C3A}</a:tableStyleId>
              </a:tblPr>
              <a:tblGrid>
                <a:gridCol w="916652">
                  <a:extLst>
                    <a:ext uri="{9D8B030D-6E8A-4147-A177-3AD203B41FA5}">
                      <a16:colId xmlns:a16="http://schemas.microsoft.com/office/drawing/2014/main" val="20000"/>
                    </a:ext>
                  </a:extLst>
                </a:gridCol>
                <a:gridCol w="753387">
                  <a:extLst>
                    <a:ext uri="{9D8B030D-6E8A-4147-A177-3AD203B41FA5}">
                      <a16:colId xmlns:a16="http://schemas.microsoft.com/office/drawing/2014/main" val="20001"/>
                    </a:ext>
                  </a:extLst>
                </a:gridCol>
                <a:gridCol w="695030">
                  <a:extLst>
                    <a:ext uri="{9D8B030D-6E8A-4147-A177-3AD203B41FA5}">
                      <a16:colId xmlns:a16="http://schemas.microsoft.com/office/drawing/2014/main" val="20002"/>
                    </a:ext>
                  </a:extLst>
                </a:gridCol>
                <a:gridCol w="101776">
                  <a:extLst>
                    <a:ext uri="{9D8B030D-6E8A-4147-A177-3AD203B41FA5}">
                      <a16:colId xmlns:a16="http://schemas.microsoft.com/office/drawing/2014/main" val="20003"/>
                    </a:ext>
                  </a:extLst>
                </a:gridCol>
                <a:gridCol w="643230">
                  <a:extLst>
                    <a:ext uri="{9D8B030D-6E8A-4147-A177-3AD203B41FA5}">
                      <a16:colId xmlns:a16="http://schemas.microsoft.com/office/drawing/2014/main" val="20004"/>
                    </a:ext>
                  </a:extLst>
                </a:gridCol>
                <a:gridCol w="643230">
                  <a:extLst>
                    <a:ext uri="{9D8B030D-6E8A-4147-A177-3AD203B41FA5}">
                      <a16:colId xmlns:a16="http://schemas.microsoft.com/office/drawing/2014/main" val="20005"/>
                    </a:ext>
                  </a:extLst>
                </a:gridCol>
                <a:gridCol w="622904">
                  <a:extLst>
                    <a:ext uri="{9D8B030D-6E8A-4147-A177-3AD203B41FA5}">
                      <a16:colId xmlns:a16="http://schemas.microsoft.com/office/drawing/2014/main" val="20006"/>
                    </a:ext>
                  </a:extLst>
                </a:gridCol>
                <a:gridCol w="101776">
                  <a:extLst>
                    <a:ext uri="{9D8B030D-6E8A-4147-A177-3AD203B41FA5}">
                      <a16:colId xmlns:a16="http://schemas.microsoft.com/office/drawing/2014/main" val="20007"/>
                    </a:ext>
                  </a:extLst>
                </a:gridCol>
                <a:gridCol w="747484">
                  <a:extLst>
                    <a:ext uri="{9D8B030D-6E8A-4147-A177-3AD203B41FA5}">
                      <a16:colId xmlns:a16="http://schemas.microsoft.com/office/drawing/2014/main" val="20008"/>
                    </a:ext>
                  </a:extLst>
                </a:gridCol>
                <a:gridCol w="101776">
                  <a:extLst>
                    <a:ext uri="{9D8B030D-6E8A-4147-A177-3AD203B41FA5}">
                      <a16:colId xmlns:a16="http://schemas.microsoft.com/office/drawing/2014/main" val="20009"/>
                    </a:ext>
                  </a:extLst>
                </a:gridCol>
                <a:gridCol w="747484">
                  <a:extLst>
                    <a:ext uri="{9D8B030D-6E8A-4147-A177-3AD203B41FA5}">
                      <a16:colId xmlns:a16="http://schemas.microsoft.com/office/drawing/2014/main" val="20010"/>
                    </a:ext>
                  </a:extLst>
                </a:gridCol>
                <a:gridCol w="747484">
                  <a:extLst>
                    <a:ext uri="{9D8B030D-6E8A-4147-A177-3AD203B41FA5}">
                      <a16:colId xmlns:a16="http://schemas.microsoft.com/office/drawing/2014/main" val="20011"/>
                    </a:ext>
                  </a:extLst>
                </a:gridCol>
              </a:tblGrid>
              <a:tr h="424398">
                <a:tc rowSpan="2">
                  <a:txBody>
                    <a:bodyPr/>
                    <a:lstStyle/>
                    <a:p>
                      <a:pPr algn="ctr">
                        <a:spcAft>
                          <a:spcPts val="0"/>
                        </a:spcAft>
                      </a:pPr>
                      <a:r>
                        <a:rPr lang="en-US" sz="1400" dirty="0">
                          <a:effectLst/>
                        </a:rPr>
                        <a:t> </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dirty="0">
                          <a:effectLst/>
                        </a:rPr>
                        <a:t>Ground floor </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3">
                  <a:txBody>
                    <a:bodyPr/>
                    <a:lstStyle/>
                    <a:p>
                      <a:pPr algn="ctr">
                        <a:spcAft>
                          <a:spcPts val="0"/>
                        </a:spcAft>
                      </a:pPr>
                      <a:r>
                        <a:rPr lang="en-US" sz="1400">
                          <a:effectLst/>
                        </a:rPr>
                        <a:t>First floor </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hMerge="1">
                  <a:txBody>
                    <a:bodyPr/>
                    <a:lstStyle/>
                    <a:p>
                      <a:pPr rtl="1"/>
                      <a:endParaRPr lang="ar-SA"/>
                    </a:p>
                  </a:txBody>
                  <a:tcPr/>
                </a:tc>
                <a:tc>
                  <a:txBody>
                    <a:bodyPr/>
                    <a:lstStyle/>
                    <a:p>
                      <a:pPr algn="ctr">
                        <a:spcAft>
                          <a:spcPts val="0"/>
                        </a:spcAft>
                      </a:pPr>
                      <a:r>
                        <a:rPr lang="en-US" sz="1400">
                          <a:effectLst/>
                        </a:rPr>
                        <a:t>Secondfloor</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a:effectLst/>
                        </a:rPr>
                        <a:t> </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3">
                  <a:txBody>
                    <a:bodyPr/>
                    <a:lstStyle/>
                    <a:p>
                      <a:pPr algn="l">
                        <a:spcAft>
                          <a:spcPts val="0"/>
                        </a:spcAft>
                        <a:tabLst>
                          <a:tab pos="510540" algn="l"/>
                        </a:tabLst>
                      </a:pPr>
                      <a:r>
                        <a:rPr lang="en-US" sz="1400">
                          <a:effectLst/>
                        </a:rPr>
                        <a:t>	Third floor </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0000"/>
                  </a:ext>
                </a:extLst>
              </a:tr>
              <a:tr h="604178">
                <a:tc vMerge="1">
                  <a:txBody>
                    <a:bodyPr/>
                    <a:lstStyle/>
                    <a:p>
                      <a:pPr rtl="1"/>
                      <a:endParaRPr lang="ar-SA"/>
                    </a:p>
                  </a:txBody>
                  <a:tcPr/>
                </a:tc>
                <a:tc>
                  <a:txBody>
                    <a:bodyPr/>
                    <a:lstStyle/>
                    <a:p>
                      <a:pPr algn="ctr">
                        <a:spcAft>
                          <a:spcPts val="0"/>
                        </a:spcAft>
                      </a:pPr>
                      <a:r>
                        <a:rPr lang="en-US" sz="1400">
                          <a:effectLst/>
                        </a:rPr>
                        <a:t>Diameter (in)</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dirty="0">
                          <a:effectLst/>
                        </a:rPr>
                        <a:t>Losses </a:t>
                      </a:r>
                    </a:p>
                    <a:p>
                      <a:pPr algn="ctr">
                        <a:spcAft>
                          <a:spcPts val="0"/>
                        </a:spcAft>
                      </a:pPr>
                      <a:r>
                        <a:rPr lang="en-US" sz="1400" dirty="0">
                          <a:effectLst/>
                        </a:rPr>
                        <a:t>(psi)</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dirty="0">
                          <a:effectLst/>
                        </a:rPr>
                        <a:t>Diameter (in)</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Losses </a:t>
                      </a:r>
                    </a:p>
                    <a:p>
                      <a:pPr algn="ctr">
                        <a:spcAft>
                          <a:spcPts val="0"/>
                        </a:spcAft>
                      </a:pPr>
                      <a:r>
                        <a:rPr lang="en-US" sz="1400">
                          <a:effectLst/>
                        </a:rPr>
                        <a:t>(psi)</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a:effectLst/>
                        </a:rPr>
                        <a:t>Diameter (in)</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2">
                  <a:txBody>
                    <a:bodyPr/>
                    <a:lstStyle/>
                    <a:p>
                      <a:pPr algn="ctr">
                        <a:spcAft>
                          <a:spcPts val="0"/>
                        </a:spcAft>
                      </a:pPr>
                      <a:r>
                        <a:rPr lang="en-US" sz="1400">
                          <a:effectLst/>
                        </a:rPr>
                        <a:t>Losses </a:t>
                      </a:r>
                    </a:p>
                    <a:p>
                      <a:pPr algn="ctr">
                        <a:spcAft>
                          <a:spcPts val="0"/>
                        </a:spcAft>
                      </a:pPr>
                      <a:r>
                        <a:rPr lang="en-US" sz="1400">
                          <a:effectLst/>
                        </a:rPr>
                        <a:t>(psi)</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a:effectLst/>
                        </a:rPr>
                        <a:t>Diameter (in)</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Losses </a:t>
                      </a:r>
                    </a:p>
                    <a:p>
                      <a:pPr algn="ctr">
                        <a:spcAft>
                          <a:spcPts val="0"/>
                        </a:spcAft>
                      </a:pPr>
                      <a:r>
                        <a:rPr lang="en-US" sz="1400">
                          <a:effectLst/>
                        </a:rPr>
                        <a:t>(psi)</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577653">
                <a:tc>
                  <a:txBody>
                    <a:bodyPr/>
                    <a:lstStyle/>
                    <a:p>
                      <a:pPr algn="ctr">
                        <a:spcAft>
                          <a:spcPts val="0"/>
                        </a:spcAft>
                      </a:pPr>
                      <a:r>
                        <a:rPr lang="en-US" sz="1400" dirty="0">
                          <a:effectLst/>
                        </a:rPr>
                        <a:t>Horizontal</a:t>
                      </a:r>
                    </a:p>
                    <a:p>
                      <a:pPr algn="ctr">
                        <a:spcAft>
                          <a:spcPts val="0"/>
                        </a:spcAft>
                      </a:pPr>
                      <a:r>
                        <a:rPr lang="en-US" sz="1400" dirty="0">
                          <a:effectLst/>
                        </a:rPr>
                        <a:t>Pipes</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3/4"</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2.25</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dirty="0">
                          <a:effectLst/>
                        </a:rPr>
                        <a:t>1.25"</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dirty="0">
                          <a:effectLst/>
                        </a:rPr>
                        <a:t>3.6</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dirty="0">
                          <a:effectLst/>
                        </a:rPr>
                        <a:t>1.25"</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2">
                  <a:txBody>
                    <a:bodyPr/>
                    <a:lstStyle/>
                    <a:p>
                      <a:pPr algn="ctr">
                        <a:spcAft>
                          <a:spcPts val="0"/>
                        </a:spcAft>
                      </a:pPr>
                      <a:r>
                        <a:rPr lang="en-US" sz="1400" dirty="0">
                          <a:effectLst/>
                        </a:rPr>
                        <a:t>3.8</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a:effectLst/>
                        </a:rPr>
                        <a:t>3/4"</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5.2</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577653">
                <a:tc>
                  <a:txBody>
                    <a:bodyPr/>
                    <a:lstStyle/>
                    <a:p>
                      <a:pPr algn="ctr">
                        <a:spcAft>
                          <a:spcPts val="0"/>
                        </a:spcAft>
                      </a:pPr>
                      <a:r>
                        <a:rPr lang="en-US" sz="1400" dirty="0">
                          <a:effectLst/>
                        </a:rPr>
                        <a:t>Vertical</a:t>
                      </a:r>
                    </a:p>
                    <a:p>
                      <a:pPr algn="ctr">
                        <a:spcAft>
                          <a:spcPts val="0"/>
                        </a:spcAft>
                      </a:pPr>
                      <a:r>
                        <a:rPr lang="en-US" sz="1400" dirty="0">
                          <a:effectLst/>
                        </a:rPr>
                        <a:t>Pipes</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dirty="0">
                          <a:effectLst/>
                        </a:rPr>
                        <a:t>1.5"</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5</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a:effectLst/>
                        </a:rPr>
                        <a:t>1.5"</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a:effectLst/>
                        </a:rPr>
                        <a:t>2.7</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dirty="0">
                          <a:effectLst/>
                        </a:rPr>
                        <a:t>1.5"</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2">
                  <a:txBody>
                    <a:bodyPr/>
                    <a:lstStyle/>
                    <a:p>
                      <a:pPr algn="ctr">
                        <a:spcAft>
                          <a:spcPts val="0"/>
                        </a:spcAft>
                      </a:pPr>
                      <a:r>
                        <a:rPr lang="en-US" sz="1400" dirty="0">
                          <a:effectLst/>
                        </a:rPr>
                        <a:t>4.3</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dirty="0">
                          <a:effectLst/>
                        </a:rPr>
                        <a:t>1"</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3.4</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590915">
                <a:tc>
                  <a:txBody>
                    <a:bodyPr/>
                    <a:lstStyle/>
                    <a:p>
                      <a:pPr algn="ctr">
                        <a:spcAft>
                          <a:spcPts val="0"/>
                        </a:spcAft>
                      </a:pPr>
                      <a:r>
                        <a:rPr lang="en-US" sz="1400" dirty="0">
                          <a:effectLst/>
                        </a:rPr>
                        <a:t>Branch</a:t>
                      </a:r>
                    </a:p>
                    <a:p>
                      <a:pPr algn="ctr">
                        <a:spcAft>
                          <a:spcPts val="0"/>
                        </a:spcAft>
                      </a:pPr>
                      <a:r>
                        <a:rPr lang="en-US" sz="1400" dirty="0">
                          <a:effectLst/>
                        </a:rPr>
                        <a:t>Pipes</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0.75"</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1.98</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a:effectLst/>
                        </a:rPr>
                        <a:t>0.75"</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a:effectLst/>
                        </a:rPr>
                        <a:t>2.1</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a:effectLst/>
                        </a:rPr>
                        <a:t>2"</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2">
                  <a:txBody>
                    <a:bodyPr/>
                    <a:lstStyle/>
                    <a:p>
                      <a:pPr algn="ctr">
                        <a:spcAft>
                          <a:spcPts val="0"/>
                        </a:spcAft>
                      </a:pPr>
                      <a:r>
                        <a:rPr lang="en-US" sz="1400">
                          <a:effectLst/>
                        </a:rPr>
                        <a:t>2.5</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dirty="0">
                          <a:effectLst/>
                        </a:rPr>
                        <a:t>1.25"</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dirty="0">
                          <a:effectLst/>
                        </a:rPr>
                        <a:t>2.1</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590915">
                <a:tc>
                  <a:txBody>
                    <a:bodyPr/>
                    <a:lstStyle/>
                    <a:p>
                      <a:pPr algn="ctr">
                        <a:spcAft>
                          <a:spcPts val="0"/>
                        </a:spcAft>
                      </a:pPr>
                      <a:r>
                        <a:rPr lang="en-US" sz="1400" dirty="0">
                          <a:effectLst/>
                        </a:rPr>
                        <a:t>Total losses</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9.23</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a:effectLst/>
                        </a:rPr>
                        <a:t>-</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a:effectLst/>
                        </a:rPr>
                        <a:t>8.4</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a:effectLst/>
                        </a:rPr>
                        <a:t>-</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2">
                  <a:txBody>
                    <a:bodyPr/>
                    <a:lstStyle/>
                    <a:p>
                      <a:pPr algn="ctr">
                        <a:spcAft>
                          <a:spcPts val="0"/>
                        </a:spcAft>
                      </a:pPr>
                      <a:r>
                        <a:rPr lang="en-US" sz="1400">
                          <a:effectLst/>
                        </a:rPr>
                        <a:t>10.6</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a:effectLst/>
                        </a:rPr>
                        <a:t>-</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dirty="0">
                          <a:effectLst/>
                        </a:rPr>
                        <a:t>10.8</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590915">
                <a:tc>
                  <a:txBody>
                    <a:bodyPr/>
                    <a:lstStyle/>
                    <a:p>
                      <a:pPr algn="ctr">
                        <a:spcAft>
                          <a:spcPts val="0"/>
                        </a:spcAft>
                      </a:pPr>
                      <a:r>
                        <a:rPr lang="en-US" sz="1400" dirty="0">
                          <a:effectLst/>
                        </a:rPr>
                        <a:t>Allows losses</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11 psi</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a:effectLst/>
                        </a:rPr>
                        <a:t>-</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a:effectLst/>
                        </a:rPr>
                        <a:t>11 psi</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a:effectLst/>
                        </a:rPr>
                        <a:t>-</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2">
                  <a:txBody>
                    <a:bodyPr/>
                    <a:lstStyle/>
                    <a:p>
                      <a:pPr algn="ctr">
                        <a:spcAft>
                          <a:spcPts val="0"/>
                        </a:spcAft>
                      </a:pPr>
                      <a:r>
                        <a:rPr lang="en-US" sz="1400">
                          <a:effectLst/>
                        </a:rPr>
                        <a:t>11 psi</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a:effectLst/>
                        </a:rPr>
                        <a:t>-</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dirty="0">
                          <a:effectLst/>
                        </a:rPr>
                        <a:t>11psi</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424398">
                <a:tc>
                  <a:txBody>
                    <a:bodyPr/>
                    <a:lstStyle/>
                    <a:p>
                      <a:pPr algn="ctr">
                        <a:spcAft>
                          <a:spcPts val="0"/>
                        </a:spcAft>
                      </a:pPr>
                      <a:r>
                        <a:rPr lang="en-US" sz="1400" dirty="0" err="1">
                          <a:effectLst/>
                        </a:rPr>
                        <a:t>Assesment</a:t>
                      </a:r>
                      <a:r>
                        <a:rPr lang="en-US" sz="1400" dirty="0">
                          <a:effectLst/>
                        </a:rPr>
                        <a:t> </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 </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a:effectLst/>
                        </a:rPr>
                        <a:t>OK</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a:effectLst/>
                        </a:rPr>
                        <a:t> </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a:effectLst/>
                        </a:rPr>
                        <a:t>OK</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400">
                          <a:effectLst/>
                        </a:rPr>
                        <a:t> </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2">
                  <a:txBody>
                    <a:bodyPr/>
                    <a:lstStyle/>
                    <a:p>
                      <a:pPr algn="ctr">
                        <a:spcAft>
                          <a:spcPts val="0"/>
                        </a:spcAft>
                      </a:pPr>
                      <a:r>
                        <a:rPr lang="en-US" sz="1400">
                          <a:effectLst/>
                        </a:rPr>
                        <a:t>OK</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a:txBody>
                    <a:bodyPr/>
                    <a:lstStyle/>
                    <a:p>
                      <a:pPr algn="ctr">
                        <a:spcAft>
                          <a:spcPts val="0"/>
                        </a:spcAft>
                      </a:pPr>
                      <a:r>
                        <a:rPr lang="en-US" sz="1400">
                          <a:effectLst/>
                        </a:rPr>
                        <a:t> </a:t>
                      </a:r>
                      <a:endPar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400" dirty="0">
                          <a:effectLst/>
                        </a:rPr>
                        <a:t>OK</a:t>
                      </a:r>
                      <a:endPar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bl>
          </a:graphicData>
        </a:graphic>
      </p:graphicFrame>
      <p:pic>
        <p:nvPicPr>
          <p:cNvPr id="10" name="صورة 9"/>
          <p:cNvPicPr>
            <a:picLocks noChangeAspect="1"/>
          </p:cNvPicPr>
          <p:nvPr/>
        </p:nvPicPr>
        <p:blipFill>
          <a:blip r:embed="rId6"/>
          <a:stretch>
            <a:fillRect/>
          </a:stretch>
        </p:blipFill>
        <p:spPr>
          <a:xfrm>
            <a:off x="6337039" y="656292"/>
            <a:ext cx="2637170" cy="1965438"/>
          </a:xfrm>
          <a:prstGeom prst="rect">
            <a:avLst/>
          </a:prstGeom>
        </p:spPr>
      </p:pic>
      <p:sp>
        <p:nvSpPr>
          <p:cNvPr id="11" name="Slide Number Placeholder 10">
            <a:extLst>
              <a:ext uri="{FF2B5EF4-FFF2-40B4-BE49-F238E27FC236}">
                <a16:creationId xmlns:a16="http://schemas.microsoft.com/office/drawing/2014/main" id="{CF0587E2-71E9-43F0-A3FB-24230198441C}"/>
              </a:ext>
            </a:extLst>
          </p:cNvPr>
          <p:cNvSpPr>
            <a:spLocks noGrp="1"/>
          </p:cNvSpPr>
          <p:nvPr>
            <p:ph type="sldNum" sz="quarter" idx="12"/>
          </p:nvPr>
        </p:nvSpPr>
        <p:spPr/>
        <p:txBody>
          <a:bodyPr/>
          <a:lstStyle/>
          <a:p>
            <a:fld id="{4FA26DB6-1E95-4B26-BBFC-FB6CE29132D7}" type="slidenum">
              <a:rPr lang="en-US" smtClean="0"/>
              <a:pPr/>
              <a:t>110</a:t>
            </a:fld>
            <a:endParaRPr lang="en-US" dirty="0"/>
          </a:p>
        </p:txBody>
      </p:sp>
    </p:spTree>
    <p:extLst>
      <p:ext uri="{BB962C8B-B14F-4D97-AF65-F5344CB8AC3E}">
        <p14:creationId xmlns:p14="http://schemas.microsoft.com/office/powerpoint/2010/main" val="124782740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8" name="عنصر نائب للمحتوى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0706" y="1800731"/>
            <a:ext cx="6182588" cy="4124901"/>
          </a:xfrm>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63" y="-163513"/>
            <a:ext cx="9407526" cy="7194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763" y="-84931"/>
            <a:ext cx="9407525" cy="78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984" y="-102169"/>
            <a:ext cx="1371600"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827584" y="1"/>
            <a:ext cx="9094169" cy="646331"/>
          </a:xfrm>
          <a:prstGeom prst="rect">
            <a:avLst/>
          </a:prstGeom>
          <a:noFill/>
        </p:spPr>
        <p:txBody>
          <a:bodyPr wrap="square" rtlCol="1">
            <a:spAutoFit/>
          </a:bodyPr>
          <a:lstStyle/>
          <a:p>
            <a:r>
              <a:rPr lang="en-US" sz="3600" b="1" dirty="0">
                <a:solidFill>
                  <a:srgbClr val="FFFF00"/>
                </a:solidFill>
                <a:latin typeface="Times New Roman" pitchFamily="18" charset="0"/>
                <a:cs typeface="Times New Roman" pitchFamily="18" charset="0"/>
              </a:rPr>
              <a:t>Electromechanical design-Water Supply: </a:t>
            </a:r>
          </a:p>
        </p:txBody>
      </p:sp>
      <p:sp>
        <p:nvSpPr>
          <p:cNvPr id="6" name="مربع نص 5"/>
          <p:cNvSpPr txBox="1"/>
          <p:nvPr/>
        </p:nvSpPr>
        <p:spPr>
          <a:xfrm>
            <a:off x="1115616" y="808024"/>
            <a:ext cx="6408712" cy="523220"/>
          </a:xfrm>
          <a:prstGeom prst="rect">
            <a:avLst/>
          </a:prstGeom>
          <a:noFill/>
        </p:spPr>
        <p:txBody>
          <a:bodyPr wrap="square" rtlCol="1">
            <a:spAutoFit/>
          </a:bodyPr>
          <a:lstStyle/>
          <a:p>
            <a:r>
              <a:rPr lang="en-US" sz="2800" dirty="0">
                <a:solidFill>
                  <a:prstClr val="black"/>
                </a:solidFill>
                <a:cs typeface="Arial" panose="020B0604020202020204" pitchFamily="34" charset="0"/>
              </a:rPr>
              <a:t>Distributed water supply for zone2 . </a:t>
            </a:r>
            <a:endParaRPr lang="ar-SA" sz="2800" dirty="0">
              <a:solidFill>
                <a:prstClr val="black"/>
              </a:solidFill>
            </a:endParaRPr>
          </a:p>
        </p:txBody>
      </p:sp>
      <p:graphicFrame>
        <p:nvGraphicFramePr>
          <p:cNvPr id="3" name="جدول 2"/>
          <p:cNvGraphicFramePr>
            <a:graphicFrameLocks noGrp="1"/>
          </p:cNvGraphicFramePr>
          <p:nvPr>
            <p:extLst>
              <p:ext uri="{D42A27DB-BD31-4B8C-83A1-F6EECF244321}">
                <p14:modId xmlns:p14="http://schemas.microsoft.com/office/powerpoint/2010/main" val="1925654273"/>
              </p:ext>
            </p:extLst>
          </p:nvPr>
        </p:nvGraphicFramePr>
        <p:xfrm>
          <a:off x="539552" y="1801891"/>
          <a:ext cx="4835116" cy="4919583"/>
        </p:xfrm>
        <a:graphic>
          <a:graphicData uri="http://schemas.openxmlformats.org/drawingml/2006/table">
            <a:tbl>
              <a:tblPr firstRow="1" firstCol="1" bandRow="1">
                <a:tableStyleId>{5C22544A-7EE6-4342-B048-85BDC9FD1C3A}</a:tableStyleId>
              </a:tblPr>
              <a:tblGrid>
                <a:gridCol w="1112327">
                  <a:extLst>
                    <a:ext uri="{9D8B030D-6E8A-4147-A177-3AD203B41FA5}">
                      <a16:colId xmlns:a16="http://schemas.microsoft.com/office/drawing/2014/main" val="20000"/>
                    </a:ext>
                  </a:extLst>
                </a:gridCol>
                <a:gridCol w="933620">
                  <a:extLst>
                    <a:ext uri="{9D8B030D-6E8A-4147-A177-3AD203B41FA5}">
                      <a16:colId xmlns:a16="http://schemas.microsoft.com/office/drawing/2014/main" val="20001"/>
                    </a:ext>
                  </a:extLst>
                </a:gridCol>
                <a:gridCol w="933620">
                  <a:extLst>
                    <a:ext uri="{9D8B030D-6E8A-4147-A177-3AD203B41FA5}">
                      <a16:colId xmlns:a16="http://schemas.microsoft.com/office/drawing/2014/main" val="20002"/>
                    </a:ext>
                  </a:extLst>
                </a:gridCol>
                <a:gridCol w="933620">
                  <a:extLst>
                    <a:ext uri="{9D8B030D-6E8A-4147-A177-3AD203B41FA5}">
                      <a16:colId xmlns:a16="http://schemas.microsoft.com/office/drawing/2014/main" val="20003"/>
                    </a:ext>
                  </a:extLst>
                </a:gridCol>
                <a:gridCol w="921929">
                  <a:extLst>
                    <a:ext uri="{9D8B030D-6E8A-4147-A177-3AD203B41FA5}">
                      <a16:colId xmlns:a16="http://schemas.microsoft.com/office/drawing/2014/main" val="20004"/>
                    </a:ext>
                  </a:extLst>
                </a:gridCol>
              </a:tblGrid>
              <a:tr h="340051">
                <a:tc rowSpan="2">
                  <a:txBody>
                    <a:bodyPr/>
                    <a:lstStyle/>
                    <a:p>
                      <a:pPr algn="ctr">
                        <a:spcAft>
                          <a:spcPts val="0"/>
                        </a:spcAft>
                      </a:pPr>
                      <a:r>
                        <a:rPr lang="en-US" sz="1600" dirty="0">
                          <a:effectLst/>
                        </a:rPr>
                        <a:t> </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spcAft>
                          <a:spcPts val="0"/>
                        </a:spcAft>
                      </a:pPr>
                      <a:r>
                        <a:rPr lang="en-US" sz="1600" dirty="0">
                          <a:effectLst/>
                        </a:rPr>
                        <a:t>Ground floor </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tc gridSpan="2">
                  <a:txBody>
                    <a:bodyPr/>
                    <a:lstStyle/>
                    <a:p>
                      <a:pPr algn="ctr">
                        <a:spcAft>
                          <a:spcPts val="0"/>
                        </a:spcAft>
                      </a:pPr>
                      <a:r>
                        <a:rPr lang="en-US" sz="1600">
                          <a:effectLst/>
                        </a:rPr>
                        <a:t>First floor </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rtl="1"/>
                      <a:endParaRPr lang="ar-SA"/>
                    </a:p>
                  </a:txBody>
                  <a:tcPr/>
                </a:tc>
                <a:extLst>
                  <a:ext uri="{0D108BD9-81ED-4DB2-BD59-A6C34878D82A}">
                    <a16:rowId xmlns:a16="http://schemas.microsoft.com/office/drawing/2014/main" val="10000"/>
                  </a:ext>
                </a:extLst>
              </a:tr>
              <a:tr h="695275">
                <a:tc vMerge="1">
                  <a:txBody>
                    <a:bodyPr/>
                    <a:lstStyle/>
                    <a:p>
                      <a:pPr rtl="1"/>
                      <a:endParaRPr lang="ar-SA"/>
                    </a:p>
                  </a:txBody>
                  <a:tcPr/>
                </a:tc>
                <a:tc>
                  <a:txBody>
                    <a:bodyPr/>
                    <a:lstStyle/>
                    <a:p>
                      <a:pPr algn="ctr">
                        <a:spcAft>
                          <a:spcPts val="0"/>
                        </a:spcAft>
                      </a:pPr>
                      <a:r>
                        <a:rPr lang="en-US" sz="1600" dirty="0">
                          <a:effectLst/>
                        </a:rPr>
                        <a:t>Diameter (in)</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Losses </a:t>
                      </a:r>
                    </a:p>
                    <a:p>
                      <a:pPr algn="ctr">
                        <a:spcAft>
                          <a:spcPts val="0"/>
                        </a:spcAft>
                      </a:pPr>
                      <a:r>
                        <a:rPr lang="en-US" sz="1600">
                          <a:effectLst/>
                        </a:rPr>
                        <a:t>(psi)</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Diameter (in)</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Losses </a:t>
                      </a:r>
                    </a:p>
                    <a:p>
                      <a:pPr algn="ctr">
                        <a:spcAft>
                          <a:spcPts val="0"/>
                        </a:spcAft>
                      </a:pPr>
                      <a:r>
                        <a:rPr lang="en-US" sz="1600">
                          <a:effectLst/>
                        </a:rPr>
                        <a:t>(psi)</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664929">
                <a:tc>
                  <a:txBody>
                    <a:bodyPr/>
                    <a:lstStyle/>
                    <a:p>
                      <a:pPr algn="ctr">
                        <a:spcAft>
                          <a:spcPts val="0"/>
                        </a:spcAft>
                      </a:pPr>
                      <a:r>
                        <a:rPr lang="en-US" sz="1600" dirty="0">
                          <a:effectLst/>
                        </a:rPr>
                        <a:t>Horizontal</a:t>
                      </a:r>
                    </a:p>
                    <a:p>
                      <a:pPr algn="ctr">
                        <a:spcAft>
                          <a:spcPts val="0"/>
                        </a:spcAft>
                      </a:pPr>
                      <a:r>
                        <a:rPr lang="en-US" sz="1600" dirty="0">
                          <a:effectLst/>
                        </a:rPr>
                        <a:t>Pipes</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1.5"</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4.08</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1.75"</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3.7</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664929">
                <a:tc>
                  <a:txBody>
                    <a:bodyPr/>
                    <a:lstStyle/>
                    <a:p>
                      <a:pPr algn="ctr">
                        <a:spcAft>
                          <a:spcPts val="0"/>
                        </a:spcAft>
                      </a:pPr>
                      <a:r>
                        <a:rPr lang="en-US" sz="1600" dirty="0">
                          <a:effectLst/>
                        </a:rPr>
                        <a:t>Vertical</a:t>
                      </a:r>
                    </a:p>
                    <a:p>
                      <a:pPr algn="ctr">
                        <a:spcAft>
                          <a:spcPts val="0"/>
                        </a:spcAft>
                      </a:pPr>
                      <a:r>
                        <a:rPr lang="en-US" sz="1600" dirty="0">
                          <a:effectLst/>
                        </a:rPr>
                        <a:t>Pipes</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1.25"</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5</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2"</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5.1</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680102">
                <a:tc>
                  <a:txBody>
                    <a:bodyPr/>
                    <a:lstStyle/>
                    <a:p>
                      <a:pPr algn="ctr">
                        <a:spcAft>
                          <a:spcPts val="0"/>
                        </a:spcAft>
                      </a:pPr>
                      <a:r>
                        <a:rPr lang="en-US" sz="1600" dirty="0">
                          <a:effectLst/>
                        </a:rPr>
                        <a:t>Branch</a:t>
                      </a:r>
                    </a:p>
                    <a:p>
                      <a:pPr algn="ctr">
                        <a:spcAft>
                          <a:spcPts val="0"/>
                        </a:spcAft>
                      </a:pPr>
                      <a:r>
                        <a:rPr lang="en-US" sz="1600" dirty="0">
                          <a:effectLst/>
                        </a:rPr>
                        <a:t>Pipes</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0.75"</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1.6</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1"</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2.2</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680102">
                <a:tc>
                  <a:txBody>
                    <a:bodyPr/>
                    <a:lstStyle/>
                    <a:p>
                      <a:pPr algn="ctr">
                        <a:spcAft>
                          <a:spcPts val="0"/>
                        </a:spcAft>
                      </a:pPr>
                      <a:r>
                        <a:rPr lang="en-US" sz="1600">
                          <a:effectLst/>
                        </a:rPr>
                        <a:t>Total losses</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10.68</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11</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680102">
                <a:tc>
                  <a:txBody>
                    <a:bodyPr/>
                    <a:lstStyle/>
                    <a:p>
                      <a:pPr algn="ctr">
                        <a:spcAft>
                          <a:spcPts val="0"/>
                        </a:spcAft>
                      </a:pPr>
                      <a:r>
                        <a:rPr lang="en-US" sz="1600" dirty="0">
                          <a:effectLst/>
                        </a:rPr>
                        <a:t>Allows losses</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11 psi</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11 psi</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514093">
                <a:tc>
                  <a:txBody>
                    <a:bodyPr/>
                    <a:lstStyle/>
                    <a:p>
                      <a:pPr algn="ctr">
                        <a:spcAft>
                          <a:spcPts val="0"/>
                        </a:spcAft>
                      </a:pPr>
                      <a:r>
                        <a:rPr lang="en-US" sz="1600" dirty="0" err="1">
                          <a:effectLst/>
                        </a:rPr>
                        <a:t>Assesment</a:t>
                      </a:r>
                      <a:r>
                        <a:rPr lang="en-US" sz="1600" dirty="0">
                          <a:effectLst/>
                        </a:rPr>
                        <a:t> </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 </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OK</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a:effectLst/>
                        </a:rPr>
                        <a:t> </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600" dirty="0">
                          <a:effectLst/>
                        </a:rPr>
                        <a:t>OK</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bl>
          </a:graphicData>
        </a:graphic>
      </p:graphicFrame>
      <p:pic>
        <p:nvPicPr>
          <p:cNvPr id="7" name="صورة 6"/>
          <p:cNvPicPr>
            <a:picLocks noChangeAspect="1"/>
          </p:cNvPicPr>
          <p:nvPr/>
        </p:nvPicPr>
        <p:blipFill>
          <a:blip r:embed="rId6"/>
          <a:stretch>
            <a:fillRect/>
          </a:stretch>
        </p:blipFill>
        <p:spPr>
          <a:xfrm>
            <a:off x="5374668" y="1682086"/>
            <a:ext cx="3017782" cy="2899042"/>
          </a:xfrm>
          <a:prstGeom prst="rect">
            <a:avLst/>
          </a:prstGeom>
        </p:spPr>
      </p:pic>
      <p:sp>
        <p:nvSpPr>
          <p:cNvPr id="11" name="Slide Number Placeholder 10">
            <a:extLst>
              <a:ext uri="{FF2B5EF4-FFF2-40B4-BE49-F238E27FC236}">
                <a16:creationId xmlns:a16="http://schemas.microsoft.com/office/drawing/2014/main" id="{5A8ED7F1-80DF-4503-AFFF-9F1A980F37BA}"/>
              </a:ext>
            </a:extLst>
          </p:cNvPr>
          <p:cNvSpPr>
            <a:spLocks noGrp="1"/>
          </p:cNvSpPr>
          <p:nvPr>
            <p:ph type="sldNum" sz="quarter" idx="12"/>
          </p:nvPr>
        </p:nvSpPr>
        <p:spPr/>
        <p:txBody>
          <a:bodyPr/>
          <a:lstStyle/>
          <a:p>
            <a:fld id="{4FA26DB6-1E95-4B26-BBFC-FB6CE29132D7}" type="slidenum">
              <a:rPr lang="en-US" smtClean="0"/>
              <a:pPr/>
              <a:t>111</a:t>
            </a:fld>
            <a:endParaRPr lang="en-US" dirty="0"/>
          </a:p>
        </p:txBody>
      </p:sp>
    </p:spTree>
    <p:extLst>
      <p:ext uri="{BB962C8B-B14F-4D97-AF65-F5344CB8AC3E}">
        <p14:creationId xmlns:p14="http://schemas.microsoft.com/office/powerpoint/2010/main" val="345949595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8" name="عنصر نائب للمحتوى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6087" y="1600200"/>
            <a:ext cx="3811825" cy="4525963"/>
          </a:xfrm>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63" y="-163513"/>
            <a:ext cx="9407526" cy="7194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763" y="-146497"/>
            <a:ext cx="9407525" cy="78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536" y="-163514"/>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755577" y="-76757"/>
            <a:ext cx="9001000" cy="646331"/>
          </a:xfrm>
          <a:prstGeom prst="rect">
            <a:avLst/>
          </a:prstGeom>
          <a:noFill/>
        </p:spPr>
        <p:txBody>
          <a:bodyPr wrap="square" rtlCol="1">
            <a:spAutoFit/>
          </a:bodyPr>
          <a:lstStyle/>
          <a:p>
            <a:r>
              <a:rPr lang="en-US" sz="3600" b="1" dirty="0">
                <a:solidFill>
                  <a:srgbClr val="FFFF00"/>
                </a:solidFill>
                <a:latin typeface="Times New Roman" pitchFamily="18" charset="0"/>
                <a:cs typeface="Times New Roman" pitchFamily="18" charset="0"/>
              </a:rPr>
              <a:t>Electromechanical design- </a:t>
            </a:r>
            <a:r>
              <a:rPr lang="en-US" sz="3600" b="1" dirty="0" err="1">
                <a:solidFill>
                  <a:srgbClr val="FFFF00"/>
                </a:solidFill>
                <a:latin typeface="Times New Roman" pitchFamily="18" charset="0"/>
                <a:cs typeface="Times New Roman" pitchFamily="18" charset="0"/>
              </a:rPr>
              <a:t>Drainge</a:t>
            </a:r>
            <a:r>
              <a:rPr lang="en-US" sz="3600" b="1" dirty="0">
                <a:solidFill>
                  <a:srgbClr val="FFFF00"/>
                </a:solidFill>
                <a:latin typeface="Times New Roman" pitchFamily="18" charset="0"/>
                <a:cs typeface="Times New Roman" pitchFamily="18" charset="0"/>
              </a:rPr>
              <a:t> Water: </a:t>
            </a:r>
          </a:p>
        </p:txBody>
      </p:sp>
      <p:sp>
        <p:nvSpPr>
          <p:cNvPr id="6" name="مربع نص 5"/>
          <p:cNvSpPr txBox="1"/>
          <p:nvPr/>
        </p:nvSpPr>
        <p:spPr>
          <a:xfrm>
            <a:off x="971600" y="540035"/>
            <a:ext cx="6563528" cy="523220"/>
          </a:xfrm>
          <a:prstGeom prst="rect">
            <a:avLst/>
          </a:prstGeom>
          <a:noFill/>
        </p:spPr>
        <p:txBody>
          <a:bodyPr wrap="none" rtlCol="1">
            <a:spAutoFit/>
          </a:bodyPr>
          <a:lstStyle/>
          <a:p>
            <a:r>
              <a:rPr lang="en-US" sz="2800" dirty="0">
                <a:solidFill>
                  <a:prstClr val="black"/>
                </a:solidFill>
                <a:cs typeface="Arial" panose="020B0604020202020204" pitchFamily="34" charset="0"/>
              </a:rPr>
              <a:t>Distributed </a:t>
            </a:r>
            <a:r>
              <a:rPr lang="en-US" sz="2800" dirty="0" err="1">
                <a:solidFill>
                  <a:prstClr val="black"/>
                </a:solidFill>
                <a:cs typeface="Arial" panose="020B0604020202020204" pitchFamily="34" charset="0"/>
              </a:rPr>
              <a:t>drainge</a:t>
            </a:r>
            <a:r>
              <a:rPr lang="en-US" sz="2800" dirty="0">
                <a:solidFill>
                  <a:prstClr val="black"/>
                </a:solidFill>
                <a:cs typeface="Arial" panose="020B0604020202020204" pitchFamily="34" charset="0"/>
              </a:rPr>
              <a:t> water for ground floor . </a:t>
            </a:r>
            <a:endParaRPr lang="ar-SA" sz="2800" dirty="0">
              <a:solidFill>
                <a:prstClr val="black"/>
              </a:solidFill>
            </a:endParaRPr>
          </a:p>
        </p:txBody>
      </p:sp>
      <p:pic>
        <p:nvPicPr>
          <p:cNvPr id="3" name="صورة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66088" y="990710"/>
            <a:ext cx="3963562" cy="6040328"/>
          </a:xfrm>
          <a:prstGeom prst="rect">
            <a:avLst/>
          </a:prstGeom>
        </p:spPr>
      </p:pic>
      <p:sp>
        <p:nvSpPr>
          <p:cNvPr id="10" name="Slide Number Placeholder 9">
            <a:extLst>
              <a:ext uri="{FF2B5EF4-FFF2-40B4-BE49-F238E27FC236}">
                <a16:creationId xmlns:a16="http://schemas.microsoft.com/office/drawing/2014/main" id="{D1DB2C1E-9B3E-4D73-9798-19922167E9DA}"/>
              </a:ext>
            </a:extLst>
          </p:cNvPr>
          <p:cNvSpPr>
            <a:spLocks noGrp="1"/>
          </p:cNvSpPr>
          <p:nvPr>
            <p:ph type="sldNum" sz="quarter" idx="12"/>
          </p:nvPr>
        </p:nvSpPr>
        <p:spPr/>
        <p:txBody>
          <a:bodyPr/>
          <a:lstStyle/>
          <a:p>
            <a:fld id="{4FA26DB6-1E95-4B26-BBFC-FB6CE29132D7}" type="slidenum">
              <a:rPr lang="en-US" smtClean="0"/>
              <a:pPr/>
              <a:t>112</a:t>
            </a:fld>
            <a:endParaRPr lang="en-US" dirty="0"/>
          </a:p>
        </p:txBody>
      </p:sp>
    </p:spTree>
    <p:extLst>
      <p:ext uri="{BB962C8B-B14F-4D97-AF65-F5344CB8AC3E}">
        <p14:creationId xmlns:p14="http://schemas.microsoft.com/office/powerpoint/2010/main" val="182072405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9" name="عنصر نائب للمحتوى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7787" y="2048415"/>
            <a:ext cx="3048426" cy="3629532"/>
          </a:xfrm>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31" y="-161927"/>
            <a:ext cx="9407526" cy="7194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31" y="-81758"/>
            <a:ext cx="9407525" cy="78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520" y="-166244"/>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807430" y="-12019"/>
            <a:ext cx="8593571" cy="646331"/>
          </a:xfrm>
          <a:prstGeom prst="rect">
            <a:avLst/>
          </a:prstGeom>
          <a:noFill/>
        </p:spPr>
        <p:txBody>
          <a:bodyPr wrap="none" rtlCol="1">
            <a:spAutoFit/>
          </a:bodyPr>
          <a:lstStyle/>
          <a:p>
            <a:r>
              <a:rPr lang="en-US" sz="3600" b="1" dirty="0">
                <a:solidFill>
                  <a:srgbClr val="FFFF00"/>
                </a:solidFill>
                <a:latin typeface="Times New Roman" pitchFamily="18" charset="0"/>
                <a:cs typeface="Times New Roman" pitchFamily="18" charset="0"/>
              </a:rPr>
              <a:t>Electromechanical design - </a:t>
            </a:r>
            <a:r>
              <a:rPr lang="en-US" sz="3600" b="1" dirty="0" err="1">
                <a:solidFill>
                  <a:srgbClr val="FFFF00"/>
                </a:solidFill>
                <a:latin typeface="Times New Roman" pitchFamily="18" charset="0"/>
                <a:cs typeface="Times New Roman" pitchFamily="18" charset="0"/>
              </a:rPr>
              <a:t>Draing</a:t>
            </a:r>
            <a:r>
              <a:rPr lang="en-US" sz="3600" b="1" dirty="0">
                <a:solidFill>
                  <a:srgbClr val="FFFF00"/>
                </a:solidFill>
                <a:latin typeface="Times New Roman" pitchFamily="18" charset="0"/>
                <a:cs typeface="Times New Roman" pitchFamily="18" charset="0"/>
              </a:rPr>
              <a:t> Water: </a:t>
            </a:r>
          </a:p>
        </p:txBody>
      </p:sp>
      <p:sp>
        <p:nvSpPr>
          <p:cNvPr id="7" name="مربع نص 6"/>
          <p:cNvSpPr txBox="1"/>
          <p:nvPr/>
        </p:nvSpPr>
        <p:spPr>
          <a:xfrm>
            <a:off x="1263080" y="858021"/>
            <a:ext cx="1351780" cy="523220"/>
          </a:xfrm>
          <a:prstGeom prst="rect">
            <a:avLst/>
          </a:prstGeom>
          <a:noFill/>
        </p:spPr>
        <p:txBody>
          <a:bodyPr wrap="none" rtlCol="1">
            <a:spAutoFit/>
          </a:bodyPr>
          <a:lstStyle/>
          <a:p>
            <a:r>
              <a:rPr lang="en-US" sz="2800" dirty="0">
                <a:solidFill>
                  <a:prstClr val="black"/>
                </a:solidFill>
              </a:rPr>
              <a:t>Details :</a:t>
            </a:r>
            <a:endParaRPr lang="ar-SA" sz="2800" dirty="0">
              <a:solidFill>
                <a:prstClr val="black"/>
              </a:solidFill>
            </a:endParaRPr>
          </a:p>
        </p:txBody>
      </p:sp>
      <p:sp>
        <p:nvSpPr>
          <p:cNvPr id="10" name="مربع نص 9"/>
          <p:cNvSpPr txBox="1"/>
          <p:nvPr/>
        </p:nvSpPr>
        <p:spPr>
          <a:xfrm>
            <a:off x="2843808" y="2780928"/>
            <a:ext cx="3960440" cy="369332"/>
          </a:xfrm>
          <a:prstGeom prst="rect">
            <a:avLst/>
          </a:prstGeom>
          <a:noFill/>
        </p:spPr>
        <p:txBody>
          <a:bodyPr wrap="square" rtlCol="1">
            <a:spAutoFit/>
          </a:bodyPr>
          <a:lstStyle/>
          <a:p>
            <a:endParaRPr lang="ar-SA" dirty="0">
              <a:solidFill>
                <a:prstClr val="black"/>
              </a:solidFill>
            </a:endParaRPr>
          </a:p>
        </p:txBody>
      </p:sp>
      <p:pic>
        <p:nvPicPr>
          <p:cNvPr id="3" name="صورة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36905" y="920969"/>
            <a:ext cx="4019350" cy="5738369"/>
          </a:xfrm>
          <a:prstGeom prst="rect">
            <a:avLst/>
          </a:prstGeom>
        </p:spPr>
      </p:pic>
      <p:sp>
        <p:nvSpPr>
          <p:cNvPr id="11" name="Slide Number Placeholder 10">
            <a:extLst>
              <a:ext uri="{FF2B5EF4-FFF2-40B4-BE49-F238E27FC236}">
                <a16:creationId xmlns:a16="http://schemas.microsoft.com/office/drawing/2014/main" id="{7FD41C0F-FD9D-40DD-BEE8-C365D2A49141}"/>
              </a:ext>
            </a:extLst>
          </p:cNvPr>
          <p:cNvSpPr>
            <a:spLocks noGrp="1"/>
          </p:cNvSpPr>
          <p:nvPr>
            <p:ph type="sldNum" sz="quarter" idx="12"/>
          </p:nvPr>
        </p:nvSpPr>
        <p:spPr/>
        <p:txBody>
          <a:bodyPr/>
          <a:lstStyle/>
          <a:p>
            <a:fld id="{4FA26DB6-1E95-4B26-BBFC-FB6CE29132D7}" type="slidenum">
              <a:rPr lang="en-US" smtClean="0"/>
              <a:pPr/>
              <a:t>113</a:t>
            </a:fld>
            <a:endParaRPr lang="en-US" dirty="0"/>
          </a:p>
        </p:txBody>
      </p:sp>
    </p:spTree>
    <p:extLst>
      <p:ext uri="{BB962C8B-B14F-4D97-AF65-F5344CB8AC3E}">
        <p14:creationId xmlns:p14="http://schemas.microsoft.com/office/powerpoint/2010/main" val="30515442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8" name="عنصر نائب للمحتوى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964966"/>
            <a:ext cx="8229600" cy="1796431"/>
          </a:xfrm>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63" y="-166688"/>
            <a:ext cx="9407526" cy="719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129" y="-166688"/>
            <a:ext cx="9407526"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215" y="-243154"/>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755577" y="-99329"/>
            <a:ext cx="9433048" cy="646331"/>
          </a:xfrm>
          <a:prstGeom prst="rect">
            <a:avLst/>
          </a:prstGeom>
          <a:noFill/>
        </p:spPr>
        <p:txBody>
          <a:bodyPr wrap="square" rtlCol="1">
            <a:spAutoFit/>
          </a:bodyPr>
          <a:lstStyle/>
          <a:p>
            <a:r>
              <a:rPr lang="en-US" sz="3600" b="1" dirty="0">
                <a:solidFill>
                  <a:srgbClr val="FFFF00"/>
                </a:solidFill>
                <a:latin typeface="Times New Roman" pitchFamily="18" charset="0"/>
                <a:cs typeface="Times New Roman" pitchFamily="18" charset="0"/>
              </a:rPr>
              <a:t>Electromechanical design- </a:t>
            </a:r>
            <a:r>
              <a:rPr lang="en-US" sz="3600" b="1" dirty="0" err="1">
                <a:solidFill>
                  <a:srgbClr val="FFFF00"/>
                </a:solidFill>
                <a:latin typeface="Times New Roman" pitchFamily="18" charset="0"/>
                <a:cs typeface="Times New Roman" pitchFamily="18" charset="0"/>
              </a:rPr>
              <a:t>Drainge</a:t>
            </a:r>
            <a:r>
              <a:rPr lang="en-US" sz="3600" b="1" dirty="0">
                <a:solidFill>
                  <a:srgbClr val="FFFF00"/>
                </a:solidFill>
                <a:latin typeface="Times New Roman" pitchFamily="18" charset="0"/>
                <a:cs typeface="Times New Roman" pitchFamily="18" charset="0"/>
              </a:rPr>
              <a:t> Water: </a:t>
            </a:r>
          </a:p>
        </p:txBody>
      </p:sp>
      <p:sp>
        <p:nvSpPr>
          <p:cNvPr id="6" name="مربع نص 5"/>
          <p:cNvSpPr txBox="1"/>
          <p:nvPr/>
        </p:nvSpPr>
        <p:spPr>
          <a:xfrm>
            <a:off x="679764" y="834817"/>
            <a:ext cx="4064895" cy="523220"/>
          </a:xfrm>
          <a:prstGeom prst="rect">
            <a:avLst/>
          </a:prstGeom>
          <a:noFill/>
        </p:spPr>
        <p:txBody>
          <a:bodyPr wrap="none" rtlCol="1">
            <a:spAutoFit/>
          </a:bodyPr>
          <a:lstStyle/>
          <a:p>
            <a:r>
              <a:rPr lang="en-US" sz="2800" dirty="0">
                <a:solidFill>
                  <a:prstClr val="black"/>
                </a:solidFill>
                <a:cs typeface="Arial" panose="020B0604020202020204" pitchFamily="34" charset="0"/>
              </a:rPr>
              <a:t>Details workstation in GF . </a:t>
            </a:r>
            <a:endParaRPr lang="ar-SA" sz="2800" dirty="0">
              <a:solidFill>
                <a:prstClr val="black"/>
              </a:solidFill>
            </a:endParaRPr>
          </a:p>
        </p:txBody>
      </p:sp>
      <p:pic>
        <p:nvPicPr>
          <p:cNvPr id="3" name="صورة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6075" y="1393357"/>
            <a:ext cx="7651849" cy="4815388"/>
          </a:xfrm>
          <a:prstGeom prst="rect">
            <a:avLst/>
          </a:prstGeom>
        </p:spPr>
      </p:pic>
      <p:sp>
        <p:nvSpPr>
          <p:cNvPr id="10" name="Slide Number Placeholder 9">
            <a:extLst>
              <a:ext uri="{FF2B5EF4-FFF2-40B4-BE49-F238E27FC236}">
                <a16:creationId xmlns:a16="http://schemas.microsoft.com/office/drawing/2014/main" id="{3AD154F9-F932-4F39-8332-B1235806B56A}"/>
              </a:ext>
            </a:extLst>
          </p:cNvPr>
          <p:cNvSpPr>
            <a:spLocks noGrp="1"/>
          </p:cNvSpPr>
          <p:nvPr>
            <p:ph type="sldNum" sz="quarter" idx="12"/>
          </p:nvPr>
        </p:nvSpPr>
        <p:spPr/>
        <p:txBody>
          <a:bodyPr/>
          <a:lstStyle/>
          <a:p>
            <a:fld id="{4FA26DB6-1E95-4B26-BBFC-FB6CE29132D7}" type="slidenum">
              <a:rPr lang="en-US" smtClean="0"/>
              <a:pPr/>
              <a:t>114</a:t>
            </a:fld>
            <a:endParaRPr lang="en-US" dirty="0"/>
          </a:p>
        </p:txBody>
      </p:sp>
    </p:spTree>
    <p:extLst>
      <p:ext uri="{BB962C8B-B14F-4D97-AF65-F5344CB8AC3E}">
        <p14:creationId xmlns:p14="http://schemas.microsoft.com/office/powerpoint/2010/main" val="42307276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9" name="عنصر نائب للمحتوى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85839" y="2572364"/>
            <a:ext cx="3372321" cy="2581635"/>
          </a:xfrm>
        </p:spPr>
      </p:pic>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330" y="-166688"/>
            <a:ext cx="9407526" cy="719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523" y="-166688"/>
            <a:ext cx="9407526"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330" y="-220541"/>
            <a:ext cx="1356147"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ربع نص 6"/>
          <p:cNvSpPr txBox="1"/>
          <p:nvPr/>
        </p:nvSpPr>
        <p:spPr>
          <a:xfrm>
            <a:off x="1187624" y="-99329"/>
            <a:ext cx="8856984" cy="646331"/>
          </a:xfrm>
          <a:prstGeom prst="rect">
            <a:avLst/>
          </a:prstGeom>
          <a:noFill/>
        </p:spPr>
        <p:txBody>
          <a:bodyPr wrap="square" rtlCol="1">
            <a:spAutoFit/>
          </a:bodyPr>
          <a:lstStyle/>
          <a:p>
            <a:r>
              <a:rPr lang="en-US" sz="3600" b="1" dirty="0">
                <a:solidFill>
                  <a:srgbClr val="FFFF00"/>
                </a:solidFill>
                <a:latin typeface="Times New Roman" pitchFamily="18" charset="0"/>
                <a:cs typeface="Times New Roman" pitchFamily="18" charset="0"/>
              </a:rPr>
              <a:t>Electromechanical design-Elevators: </a:t>
            </a:r>
          </a:p>
        </p:txBody>
      </p:sp>
      <p:sp>
        <p:nvSpPr>
          <p:cNvPr id="8" name="مربع نص 7"/>
          <p:cNvSpPr txBox="1"/>
          <p:nvPr/>
        </p:nvSpPr>
        <p:spPr>
          <a:xfrm>
            <a:off x="0" y="1065334"/>
            <a:ext cx="8460432" cy="1415772"/>
          </a:xfrm>
          <a:prstGeom prst="rect">
            <a:avLst/>
          </a:prstGeom>
          <a:noFill/>
        </p:spPr>
        <p:txBody>
          <a:bodyPr wrap="square" rtlCol="1">
            <a:spAutoFit/>
          </a:bodyPr>
          <a:lstStyle/>
          <a:p>
            <a:r>
              <a:rPr lang="en-US" sz="2400" dirty="0">
                <a:solidFill>
                  <a:prstClr val="black"/>
                </a:solidFill>
              </a:rPr>
              <a:t>The result is 3 elevators with capacity 1750 </a:t>
            </a:r>
            <a:r>
              <a:rPr lang="en-US" sz="2400" dirty="0" err="1">
                <a:solidFill>
                  <a:prstClr val="black"/>
                </a:solidFill>
              </a:rPr>
              <a:t>lb</a:t>
            </a:r>
            <a:r>
              <a:rPr lang="en-US" sz="2400" dirty="0">
                <a:solidFill>
                  <a:prstClr val="black"/>
                </a:solidFill>
              </a:rPr>
              <a:t> with 450 fpm + 1 elevator for service .</a:t>
            </a:r>
          </a:p>
          <a:p>
            <a:endParaRPr lang="en-US" sz="2000" dirty="0">
              <a:solidFill>
                <a:prstClr val="black"/>
              </a:solidFill>
              <a:latin typeface="Century Schoolbook"/>
            </a:endParaRPr>
          </a:p>
          <a:p>
            <a:endParaRPr lang="ar-SA" dirty="0">
              <a:solidFill>
                <a:prstClr val="black"/>
              </a:solidFill>
            </a:endParaRPr>
          </a:p>
        </p:txBody>
      </p:sp>
      <p:pic>
        <p:nvPicPr>
          <p:cNvPr id="3" name="صورة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47083" y="1814313"/>
            <a:ext cx="3635896" cy="5152510"/>
          </a:xfrm>
          <a:prstGeom prst="rect">
            <a:avLst/>
          </a:prstGeom>
        </p:spPr>
      </p:pic>
      <p:pic>
        <p:nvPicPr>
          <p:cNvPr id="5" name="صورة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68813" y="1833761"/>
            <a:ext cx="3921281" cy="2377476"/>
          </a:xfrm>
          <a:prstGeom prst="rect">
            <a:avLst/>
          </a:prstGeom>
        </p:spPr>
      </p:pic>
      <p:pic>
        <p:nvPicPr>
          <p:cNvPr id="6" name="صورة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80245" y="4299746"/>
            <a:ext cx="3932821" cy="2644369"/>
          </a:xfrm>
          <a:prstGeom prst="rect">
            <a:avLst/>
          </a:prstGeom>
        </p:spPr>
      </p:pic>
      <p:sp>
        <p:nvSpPr>
          <p:cNvPr id="12" name="Slide Number Placeholder 11">
            <a:extLst>
              <a:ext uri="{FF2B5EF4-FFF2-40B4-BE49-F238E27FC236}">
                <a16:creationId xmlns:a16="http://schemas.microsoft.com/office/drawing/2014/main" id="{04C82374-428C-49E7-910A-E562A9EE1338}"/>
              </a:ext>
            </a:extLst>
          </p:cNvPr>
          <p:cNvSpPr>
            <a:spLocks noGrp="1"/>
          </p:cNvSpPr>
          <p:nvPr>
            <p:ph type="sldNum" sz="quarter" idx="12"/>
          </p:nvPr>
        </p:nvSpPr>
        <p:spPr/>
        <p:txBody>
          <a:bodyPr/>
          <a:lstStyle/>
          <a:p>
            <a:fld id="{4FA26DB6-1E95-4B26-BBFC-FB6CE29132D7}" type="slidenum">
              <a:rPr lang="en-US" smtClean="0"/>
              <a:pPr/>
              <a:t>115</a:t>
            </a:fld>
            <a:endParaRPr lang="en-US" dirty="0"/>
          </a:p>
        </p:txBody>
      </p:sp>
    </p:spTree>
    <p:extLst>
      <p:ext uri="{BB962C8B-B14F-4D97-AF65-F5344CB8AC3E}">
        <p14:creationId xmlns:p14="http://schemas.microsoft.com/office/powerpoint/2010/main" val="252709754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7" name="عنصر نائب للمحتوى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14471" y="1872178"/>
            <a:ext cx="2915057" cy="3982006"/>
          </a:xfrm>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63" y="-166688"/>
            <a:ext cx="9407526" cy="719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763" y="-166688"/>
            <a:ext cx="9407526"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536" y="-166689"/>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827584" y="-99329"/>
            <a:ext cx="9056927" cy="646331"/>
          </a:xfrm>
          <a:prstGeom prst="rect">
            <a:avLst/>
          </a:prstGeom>
          <a:noFill/>
        </p:spPr>
        <p:txBody>
          <a:bodyPr wrap="square" rtlCol="1">
            <a:spAutoFit/>
          </a:bodyPr>
          <a:lstStyle/>
          <a:p>
            <a:r>
              <a:rPr lang="en-US" sz="3600" b="1" dirty="0">
                <a:solidFill>
                  <a:srgbClr val="FFFF00"/>
                </a:solidFill>
                <a:latin typeface="Times New Roman" pitchFamily="18" charset="0"/>
                <a:cs typeface="Times New Roman" pitchFamily="18" charset="0"/>
              </a:rPr>
              <a:t>Electromechanical design -Power system: </a:t>
            </a:r>
          </a:p>
        </p:txBody>
      </p:sp>
      <p:sp>
        <p:nvSpPr>
          <p:cNvPr id="6" name="مربع نص 5"/>
          <p:cNvSpPr txBox="1"/>
          <p:nvPr/>
        </p:nvSpPr>
        <p:spPr>
          <a:xfrm>
            <a:off x="0" y="1098428"/>
            <a:ext cx="2872861" cy="2677656"/>
          </a:xfrm>
          <a:prstGeom prst="rect">
            <a:avLst/>
          </a:prstGeom>
          <a:noFill/>
        </p:spPr>
        <p:txBody>
          <a:bodyPr wrap="square" rtlCol="1">
            <a:spAutoFit/>
          </a:bodyPr>
          <a:lstStyle/>
          <a:p>
            <a:r>
              <a:rPr lang="en-US" sz="2800" dirty="0">
                <a:solidFill>
                  <a:prstClr val="black"/>
                </a:solidFill>
              </a:rPr>
              <a:t>The power design socket for ground floor :</a:t>
            </a:r>
          </a:p>
          <a:p>
            <a:endParaRPr lang="en-US" sz="2800" dirty="0">
              <a:solidFill>
                <a:prstClr val="black"/>
              </a:solidFill>
            </a:endParaRPr>
          </a:p>
          <a:p>
            <a:endParaRPr lang="en-US" sz="2800" dirty="0">
              <a:solidFill>
                <a:prstClr val="black"/>
              </a:solidFill>
            </a:endParaRPr>
          </a:p>
          <a:p>
            <a:r>
              <a:rPr lang="en-US" sz="2800" dirty="0">
                <a:solidFill>
                  <a:prstClr val="black"/>
                </a:solidFill>
              </a:rPr>
              <a:t> </a:t>
            </a:r>
            <a:endParaRPr lang="ar-SA" sz="2800" dirty="0">
              <a:solidFill>
                <a:prstClr val="black"/>
              </a:solidFill>
              <a:cs typeface="Times New Roman" panose="02020603050405020304" pitchFamily="18" charset="0"/>
            </a:endParaRPr>
          </a:p>
        </p:txBody>
      </p:sp>
      <p:pic>
        <p:nvPicPr>
          <p:cNvPr id="3" name="صورة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14471" y="734402"/>
            <a:ext cx="3817951" cy="6298223"/>
          </a:xfrm>
          <a:prstGeom prst="rect">
            <a:avLst/>
          </a:prstGeom>
        </p:spPr>
      </p:pic>
      <p:sp>
        <p:nvSpPr>
          <p:cNvPr id="10" name="Slide Number Placeholder 9">
            <a:extLst>
              <a:ext uri="{FF2B5EF4-FFF2-40B4-BE49-F238E27FC236}">
                <a16:creationId xmlns:a16="http://schemas.microsoft.com/office/drawing/2014/main" id="{1F529A71-EB18-4A40-9FA6-09E03D2B277A}"/>
              </a:ext>
            </a:extLst>
          </p:cNvPr>
          <p:cNvSpPr>
            <a:spLocks noGrp="1"/>
          </p:cNvSpPr>
          <p:nvPr>
            <p:ph type="sldNum" sz="quarter" idx="12"/>
          </p:nvPr>
        </p:nvSpPr>
        <p:spPr/>
        <p:txBody>
          <a:bodyPr/>
          <a:lstStyle/>
          <a:p>
            <a:fld id="{4FA26DB6-1E95-4B26-BBFC-FB6CE29132D7}" type="slidenum">
              <a:rPr lang="en-US" smtClean="0"/>
              <a:pPr/>
              <a:t>116</a:t>
            </a:fld>
            <a:endParaRPr lang="en-US" dirty="0"/>
          </a:p>
        </p:txBody>
      </p:sp>
    </p:spTree>
    <p:extLst>
      <p:ext uri="{BB962C8B-B14F-4D97-AF65-F5344CB8AC3E}">
        <p14:creationId xmlns:p14="http://schemas.microsoft.com/office/powerpoint/2010/main" val="404161830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1881"/>
            <a:ext cx="9407526" cy="719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493" y="-166688"/>
            <a:ext cx="9407526"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536" y="-237541"/>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971600" y="-31969"/>
            <a:ext cx="8542082" cy="646331"/>
          </a:xfrm>
          <a:prstGeom prst="rect">
            <a:avLst/>
          </a:prstGeom>
          <a:noFill/>
        </p:spPr>
        <p:txBody>
          <a:bodyPr wrap="none" rtlCol="1">
            <a:spAutoFit/>
          </a:bodyPr>
          <a:lstStyle/>
          <a:p>
            <a:r>
              <a:rPr lang="en-US" sz="3600" b="1" dirty="0">
                <a:solidFill>
                  <a:srgbClr val="FFFF00"/>
                </a:solidFill>
                <a:latin typeface="Times New Roman" pitchFamily="18" charset="0"/>
                <a:cs typeface="Times New Roman" pitchFamily="18" charset="0"/>
              </a:rPr>
              <a:t>Electromechanical design-Power system: </a:t>
            </a:r>
          </a:p>
        </p:txBody>
      </p:sp>
      <p:sp>
        <p:nvSpPr>
          <p:cNvPr id="6" name="مربع نص 5"/>
          <p:cNvSpPr txBox="1"/>
          <p:nvPr/>
        </p:nvSpPr>
        <p:spPr>
          <a:xfrm>
            <a:off x="554037" y="1048334"/>
            <a:ext cx="1614737" cy="461665"/>
          </a:xfrm>
          <a:prstGeom prst="rect">
            <a:avLst/>
          </a:prstGeom>
          <a:noFill/>
        </p:spPr>
        <p:txBody>
          <a:bodyPr wrap="none" rtlCol="1">
            <a:spAutoFit/>
          </a:bodyPr>
          <a:lstStyle/>
          <a:p>
            <a:r>
              <a:rPr lang="en-US" sz="2400" dirty="0">
                <a:solidFill>
                  <a:prstClr val="black"/>
                </a:solidFill>
              </a:rPr>
              <a:t>The Office :</a:t>
            </a:r>
            <a:endParaRPr lang="ar-SA" sz="2400" dirty="0">
              <a:solidFill>
                <a:prstClr val="black"/>
              </a:solidFill>
            </a:endParaRPr>
          </a:p>
        </p:txBody>
      </p:sp>
      <p:sp>
        <p:nvSpPr>
          <p:cNvPr id="7" name="مربع نص 6"/>
          <p:cNvSpPr txBox="1"/>
          <p:nvPr/>
        </p:nvSpPr>
        <p:spPr>
          <a:xfrm>
            <a:off x="4932040" y="1035595"/>
            <a:ext cx="2568332" cy="461665"/>
          </a:xfrm>
          <a:prstGeom prst="rect">
            <a:avLst/>
          </a:prstGeom>
          <a:noFill/>
        </p:spPr>
        <p:txBody>
          <a:bodyPr wrap="none" rtlCol="1">
            <a:spAutoFit/>
          </a:bodyPr>
          <a:lstStyle/>
          <a:p>
            <a:r>
              <a:rPr lang="en-US" sz="2400" dirty="0">
                <a:solidFill>
                  <a:prstClr val="black"/>
                </a:solidFill>
              </a:rPr>
              <a:t>The Multipurpose :</a:t>
            </a:r>
            <a:endParaRPr lang="ar-SA" sz="2400" dirty="0">
              <a:solidFill>
                <a:prstClr val="black"/>
              </a:solidFill>
            </a:endParaRPr>
          </a:p>
        </p:txBody>
      </p:sp>
      <p:pic>
        <p:nvPicPr>
          <p:cNvPr id="11" name="عنصر نائب للمحتوى 10"/>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66731" y="1845240"/>
            <a:ext cx="4204085" cy="2945541"/>
          </a:xfrm>
        </p:spPr>
      </p:pic>
      <p:pic>
        <p:nvPicPr>
          <p:cNvPr id="12" name="صورة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18694" y="1832501"/>
            <a:ext cx="4825306" cy="2958280"/>
          </a:xfrm>
          <a:prstGeom prst="rect">
            <a:avLst/>
          </a:prstGeom>
        </p:spPr>
      </p:pic>
      <p:sp>
        <p:nvSpPr>
          <p:cNvPr id="9" name="Slide Number Placeholder 8">
            <a:extLst>
              <a:ext uri="{FF2B5EF4-FFF2-40B4-BE49-F238E27FC236}">
                <a16:creationId xmlns:a16="http://schemas.microsoft.com/office/drawing/2014/main" id="{3F5D7036-6509-44CB-8F32-894D9C90E712}"/>
              </a:ext>
            </a:extLst>
          </p:cNvPr>
          <p:cNvSpPr>
            <a:spLocks noGrp="1"/>
          </p:cNvSpPr>
          <p:nvPr>
            <p:ph type="sldNum" sz="quarter" idx="12"/>
          </p:nvPr>
        </p:nvSpPr>
        <p:spPr/>
        <p:txBody>
          <a:bodyPr/>
          <a:lstStyle/>
          <a:p>
            <a:fld id="{4FA26DB6-1E95-4B26-BBFC-FB6CE29132D7}" type="slidenum">
              <a:rPr lang="en-US" smtClean="0"/>
              <a:pPr/>
              <a:t>117</a:t>
            </a:fld>
            <a:endParaRPr lang="en-US" dirty="0"/>
          </a:p>
        </p:txBody>
      </p:sp>
    </p:spTree>
    <p:extLst>
      <p:ext uri="{BB962C8B-B14F-4D97-AF65-F5344CB8AC3E}">
        <p14:creationId xmlns:p14="http://schemas.microsoft.com/office/powerpoint/2010/main" val="6926626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763" y="-350937"/>
            <a:ext cx="9407526" cy="719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63" y="-166688"/>
            <a:ext cx="9407526"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968" y="-350937"/>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1089231" y="-31166"/>
            <a:ext cx="7990649" cy="646331"/>
          </a:xfrm>
          <a:prstGeom prst="rect">
            <a:avLst/>
          </a:prstGeom>
          <a:noFill/>
        </p:spPr>
        <p:txBody>
          <a:bodyPr wrap="none" rtlCol="1">
            <a:spAutoFit/>
          </a:bodyPr>
          <a:lstStyle/>
          <a:p>
            <a:r>
              <a:rPr lang="en-US" sz="3600" b="1" dirty="0">
                <a:solidFill>
                  <a:srgbClr val="FFFF00"/>
                </a:solidFill>
                <a:latin typeface="Times New Roman" pitchFamily="18" charset="0"/>
                <a:cs typeface="Times New Roman" pitchFamily="18" charset="0"/>
              </a:rPr>
              <a:t>Electromechanical design -Fire system:</a:t>
            </a:r>
            <a:endParaRPr lang="ar-SA" dirty="0">
              <a:solidFill>
                <a:prstClr val="black"/>
              </a:solidFill>
            </a:endParaRPr>
          </a:p>
        </p:txBody>
      </p:sp>
      <p:sp>
        <p:nvSpPr>
          <p:cNvPr id="7" name="مربع نص 6"/>
          <p:cNvSpPr txBox="1"/>
          <p:nvPr/>
        </p:nvSpPr>
        <p:spPr>
          <a:xfrm>
            <a:off x="537832" y="913053"/>
            <a:ext cx="8606168" cy="1938992"/>
          </a:xfrm>
          <a:prstGeom prst="rect">
            <a:avLst/>
          </a:prstGeom>
          <a:noFill/>
        </p:spPr>
        <p:txBody>
          <a:bodyPr wrap="square" rtlCol="1">
            <a:spAutoFit/>
          </a:bodyPr>
          <a:lstStyle/>
          <a:p>
            <a:r>
              <a:rPr lang="en-US" sz="2400" dirty="0">
                <a:solidFill>
                  <a:prstClr val="black"/>
                </a:solidFill>
              </a:rPr>
              <a:t>Fire fighting system:</a:t>
            </a:r>
          </a:p>
          <a:p>
            <a:r>
              <a:rPr lang="en-US" sz="2400" dirty="0">
                <a:solidFill>
                  <a:prstClr val="black"/>
                </a:solidFill>
              </a:rPr>
              <a:t>In this building several types of fire extinguishing system were used in electrical room (FM-200) and hall cars (sprinkler water)  and offices extinguisher foam .</a:t>
            </a:r>
          </a:p>
          <a:p>
            <a:endParaRPr lang="ar-SA" sz="2400" dirty="0">
              <a:solidFill>
                <a:prstClr val="black"/>
              </a:solidFill>
            </a:endParaRPr>
          </a:p>
        </p:txBody>
      </p:sp>
      <p:pic>
        <p:nvPicPr>
          <p:cNvPr id="102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2853420"/>
            <a:ext cx="2016224" cy="2520280"/>
          </a:xfrm>
          <a:prstGeom prst="rect">
            <a:avLst/>
          </a:prstGeom>
          <a:ln w="38100" cap="sq">
            <a:solidFill>
              <a:srgbClr val="000000"/>
            </a:solidFill>
            <a:prstDash val="solid"/>
            <a:miter lim="800000"/>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pic>
        <p:nvPicPr>
          <p:cNvPr id="1024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2160" y="2836337"/>
            <a:ext cx="2592288" cy="2521655"/>
          </a:xfrm>
          <a:prstGeom prst="rect">
            <a:avLst/>
          </a:prstGeom>
          <a:ln w="38100" cap="sq">
            <a:solidFill>
              <a:srgbClr val="000000"/>
            </a:solidFill>
            <a:prstDash val="solid"/>
            <a:miter lim="800000"/>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pic>
        <p:nvPicPr>
          <p:cNvPr id="10247"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7824" y="2922935"/>
            <a:ext cx="2520280" cy="2519922"/>
          </a:xfrm>
          <a:prstGeom prst="rect">
            <a:avLst/>
          </a:prstGeom>
          <a:ln w="38100" cap="sq">
            <a:solidFill>
              <a:srgbClr val="000000"/>
            </a:solidFill>
            <a:prstDash val="solid"/>
            <a:miter lim="800000"/>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
        <p:nvSpPr>
          <p:cNvPr id="9" name="Slide Number Placeholder 8">
            <a:extLst>
              <a:ext uri="{FF2B5EF4-FFF2-40B4-BE49-F238E27FC236}">
                <a16:creationId xmlns:a16="http://schemas.microsoft.com/office/drawing/2014/main" id="{E5FF68D4-3A11-4797-811E-210E4F62CA50}"/>
              </a:ext>
            </a:extLst>
          </p:cNvPr>
          <p:cNvSpPr>
            <a:spLocks noGrp="1"/>
          </p:cNvSpPr>
          <p:nvPr>
            <p:ph type="sldNum" sz="quarter" idx="12"/>
          </p:nvPr>
        </p:nvSpPr>
        <p:spPr/>
        <p:txBody>
          <a:bodyPr/>
          <a:lstStyle/>
          <a:p>
            <a:fld id="{4FA26DB6-1E95-4B26-BBFC-FB6CE29132D7}" type="slidenum">
              <a:rPr lang="en-US" smtClean="0"/>
              <a:pPr/>
              <a:t>118</a:t>
            </a:fld>
            <a:endParaRPr lang="en-US" dirty="0"/>
          </a:p>
        </p:txBody>
      </p:sp>
    </p:spTree>
    <p:extLst>
      <p:ext uri="{BB962C8B-B14F-4D97-AF65-F5344CB8AC3E}">
        <p14:creationId xmlns:p14="http://schemas.microsoft.com/office/powerpoint/2010/main" val="265817579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7" name="عنصر نائب للمحتوى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31338" y="1600200"/>
            <a:ext cx="3281323" cy="4525963"/>
          </a:xfrm>
        </p:spPr>
      </p:pic>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63" y="-166688"/>
            <a:ext cx="9407526" cy="719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305" y="-166688"/>
            <a:ext cx="9407526"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222" y="-166688"/>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1158699" y="-69389"/>
            <a:ext cx="7990649" cy="646331"/>
          </a:xfrm>
          <a:prstGeom prst="rect">
            <a:avLst/>
          </a:prstGeom>
          <a:noFill/>
        </p:spPr>
        <p:txBody>
          <a:bodyPr wrap="none" rtlCol="1">
            <a:spAutoFit/>
          </a:bodyPr>
          <a:lstStyle/>
          <a:p>
            <a:r>
              <a:rPr lang="en-US" sz="3600" b="1" dirty="0">
                <a:solidFill>
                  <a:srgbClr val="FFFF00"/>
                </a:solidFill>
                <a:latin typeface="Times New Roman" pitchFamily="18" charset="0"/>
                <a:cs typeface="Times New Roman" pitchFamily="18" charset="0"/>
              </a:rPr>
              <a:t>Electromechanical design -Fire system:</a:t>
            </a:r>
            <a:endParaRPr lang="ar-SA" dirty="0">
              <a:solidFill>
                <a:prstClr val="black"/>
              </a:solidFill>
            </a:endParaRPr>
          </a:p>
        </p:txBody>
      </p:sp>
      <p:sp>
        <p:nvSpPr>
          <p:cNvPr id="6" name="مربع نص 5"/>
          <p:cNvSpPr txBox="1"/>
          <p:nvPr/>
        </p:nvSpPr>
        <p:spPr>
          <a:xfrm>
            <a:off x="219270" y="1119187"/>
            <a:ext cx="1944216" cy="1200329"/>
          </a:xfrm>
          <a:prstGeom prst="rect">
            <a:avLst/>
          </a:prstGeom>
          <a:noFill/>
        </p:spPr>
        <p:txBody>
          <a:bodyPr wrap="square" rtlCol="1">
            <a:spAutoFit/>
          </a:bodyPr>
          <a:lstStyle/>
          <a:p>
            <a:r>
              <a:rPr lang="en-US" sz="2400" dirty="0">
                <a:solidFill>
                  <a:prstClr val="black"/>
                </a:solidFill>
              </a:rPr>
              <a:t>Distribution sprinkler in ground floor: </a:t>
            </a:r>
            <a:endParaRPr lang="ar-SA" sz="2400" dirty="0">
              <a:solidFill>
                <a:prstClr val="black"/>
              </a:solidFill>
            </a:endParaRPr>
          </a:p>
        </p:txBody>
      </p:sp>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3007" y="685562"/>
            <a:ext cx="3977985" cy="6347063"/>
          </a:xfrm>
          <a:prstGeom prst="rect">
            <a:avLst/>
          </a:prstGeom>
        </p:spPr>
      </p:pic>
      <p:sp>
        <p:nvSpPr>
          <p:cNvPr id="10" name="Slide Number Placeholder 9">
            <a:extLst>
              <a:ext uri="{FF2B5EF4-FFF2-40B4-BE49-F238E27FC236}">
                <a16:creationId xmlns:a16="http://schemas.microsoft.com/office/drawing/2014/main" id="{8A365B63-4013-4A29-AF9C-E9CE6E616C4E}"/>
              </a:ext>
            </a:extLst>
          </p:cNvPr>
          <p:cNvSpPr>
            <a:spLocks noGrp="1"/>
          </p:cNvSpPr>
          <p:nvPr>
            <p:ph type="sldNum" sz="quarter" idx="12"/>
          </p:nvPr>
        </p:nvSpPr>
        <p:spPr/>
        <p:txBody>
          <a:bodyPr/>
          <a:lstStyle/>
          <a:p>
            <a:fld id="{4FA26DB6-1E95-4B26-BBFC-FB6CE29132D7}" type="slidenum">
              <a:rPr lang="en-US" smtClean="0"/>
              <a:pPr/>
              <a:t>119</a:t>
            </a:fld>
            <a:endParaRPr lang="en-US" dirty="0"/>
          </a:p>
        </p:txBody>
      </p:sp>
    </p:spTree>
    <p:extLst>
      <p:ext uri="{BB962C8B-B14F-4D97-AF65-F5344CB8AC3E}">
        <p14:creationId xmlns:p14="http://schemas.microsoft.com/office/powerpoint/2010/main" val="4017312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773384"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 </a:t>
            </a:r>
            <a:r>
              <a:rPr lang="en-US" sz="3200" b="1" dirty="0">
                <a:latin typeface="Times New Roman" pitchFamily="18" charset="0"/>
                <a:cs typeface="Times New Roman" pitchFamily="18" charset="0"/>
              </a:rPr>
              <a:t>Car Showrooms:</a:t>
            </a:r>
          </a:p>
        </p:txBody>
      </p:sp>
      <p:sp>
        <p:nvSpPr>
          <p:cNvPr id="3074" name="Rectangle 2"/>
          <p:cNvSpPr>
            <a:spLocks noChangeArrowheads="1"/>
          </p:cNvSpPr>
          <p:nvPr/>
        </p:nvSpPr>
        <p:spPr bwMode="auto">
          <a:xfrm>
            <a:off x="214282" y="3959736"/>
            <a:ext cx="875020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2400" dirty="0"/>
          </a:p>
        </p:txBody>
      </p:sp>
      <p:sp>
        <p:nvSpPr>
          <p:cNvPr id="10" name="Rectangle 9">
            <a:extLst>
              <a:ext uri="{FF2B5EF4-FFF2-40B4-BE49-F238E27FC236}">
                <a16:creationId xmlns:a16="http://schemas.microsoft.com/office/drawing/2014/main" id="{5727281C-47B9-4C80-9A70-8AE042B72497}"/>
              </a:ext>
            </a:extLst>
          </p:cNvPr>
          <p:cNvSpPr/>
          <p:nvPr/>
        </p:nvSpPr>
        <p:spPr>
          <a:xfrm>
            <a:off x="276565" y="5744883"/>
            <a:ext cx="6948095" cy="769441"/>
          </a:xfrm>
          <a:prstGeom prst="rect">
            <a:avLst/>
          </a:prstGeom>
          <a:noFill/>
        </p:spPr>
        <p:txBody>
          <a:bodyPr wrap="square" lIns="91440" tIns="45720" rIns="91440" bIns="45720">
            <a:spAutoFit/>
          </a:bodyPr>
          <a:lstStyle/>
          <a:p>
            <a:pPr algn="just"/>
            <a:r>
              <a:rPr lang="en-US" sz="1400" dirty="0">
                <a:solidFill>
                  <a:srgbClr val="00B050"/>
                </a:solidFill>
              </a:rPr>
              <a:t>Green color indicates that the spaces are within recommendations. </a:t>
            </a:r>
          </a:p>
          <a:p>
            <a:pPr algn="just"/>
            <a:r>
              <a:rPr lang="en-US" sz="1400" dirty="0">
                <a:solidFill>
                  <a:srgbClr val="FFC000"/>
                </a:solidFill>
              </a:rPr>
              <a:t>Yellow color: A space is not matched with recommendations but relatively acceptable.</a:t>
            </a:r>
          </a:p>
          <a:p>
            <a:pPr algn="just"/>
            <a:r>
              <a:rPr lang="en-US" sz="1400" dirty="0">
                <a:solidFill>
                  <a:schemeClr val="accent1">
                    <a:lumMod val="75000"/>
                  </a:schemeClr>
                </a:solidFill>
              </a:rPr>
              <a:t>Orange color: The spaces are out of recommendations and not acceptable</a:t>
            </a:r>
            <a:r>
              <a:rPr lang="en-US" sz="1600" dirty="0">
                <a:solidFill>
                  <a:schemeClr val="accent1">
                    <a:lumMod val="75000"/>
                  </a:schemeClr>
                </a:solidFill>
              </a:rPr>
              <a:t>.</a:t>
            </a:r>
            <a:endParaRPr lang="en-US" sz="1600" cap="none" spc="0" dirty="0">
              <a:ln w="0"/>
              <a:solidFill>
                <a:schemeClr val="accent1">
                  <a:lumMod val="75000"/>
                </a:schemeClr>
              </a:solidFill>
              <a:effectLst>
                <a:outerShdw blurRad="38100" dist="19050" dir="2700000" algn="tl" rotWithShape="0">
                  <a:schemeClr val="dk1">
                    <a:alpha val="40000"/>
                  </a:schemeClr>
                </a:outerShdw>
              </a:effectLst>
            </a:endParaRPr>
          </a:p>
        </p:txBody>
      </p:sp>
      <p:pic>
        <p:nvPicPr>
          <p:cNvPr id="7" name="Picture 6">
            <a:extLst>
              <a:ext uri="{FF2B5EF4-FFF2-40B4-BE49-F238E27FC236}">
                <a16:creationId xmlns:a16="http://schemas.microsoft.com/office/drawing/2014/main" id="{BB85EE5F-A1AD-46C0-86A8-5AC8CFFC7FD5}"/>
              </a:ext>
            </a:extLst>
          </p:cNvPr>
          <p:cNvPicPr>
            <a:picLocks noChangeAspect="1"/>
          </p:cNvPicPr>
          <p:nvPr/>
        </p:nvPicPr>
        <p:blipFill>
          <a:blip r:embed="rId4"/>
          <a:stretch>
            <a:fillRect/>
          </a:stretch>
        </p:blipFill>
        <p:spPr>
          <a:xfrm>
            <a:off x="4564749" y="1118217"/>
            <a:ext cx="3867150" cy="4086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a:extLst>
              <a:ext uri="{FF2B5EF4-FFF2-40B4-BE49-F238E27FC236}">
                <a16:creationId xmlns:a16="http://schemas.microsoft.com/office/drawing/2014/main" id="{DF7334A5-F7DA-48E7-920F-787988F0ECBE}"/>
              </a:ext>
            </a:extLst>
          </p:cNvPr>
          <p:cNvPicPr>
            <a:picLocks noChangeAspect="1"/>
          </p:cNvPicPr>
          <p:nvPr/>
        </p:nvPicPr>
        <p:blipFill>
          <a:blip r:embed="rId5"/>
          <a:stretch>
            <a:fillRect/>
          </a:stretch>
        </p:blipFill>
        <p:spPr>
          <a:xfrm>
            <a:off x="371273" y="1566276"/>
            <a:ext cx="4038600" cy="3648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Rectangle 16">
            <a:extLst>
              <a:ext uri="{FF2B5EF4-FFF2-40B4-BE49-F238E27FC236}">
                <a16:creationId xmlns:a16="http://schemas.microsoft.com/office/drawing/2014/main" id="{4F3E5626-499E-4B8C-86BE-E95FF048AB5F}"/>
              </a:ext>
            </a:extLst>
          </p:cNvPr>
          <p:cNvSpPr/>
          <p:nvPr/>
        </p:nvSpPr>
        <p:spPr>
          <a:xfrm>
            <a:off x="817065" y="5337149"/>
            <a:ext cx="3147016"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VW Showroom in Existing Building </a:t>
            </a:r>
            <a:endParaRPr lang="en-US" sz="1600" b="0" cap="none" spc="0" dirty="0">
              <a:ln w="0"/>
              <a:solidFill>
                <a:schemeClr val="tx1"/>
              </a:solidFill>
              <a:effectLst>
                <a:outerShdw blurRad="38100" dist="19050" dir="2700000" algn="tl" rotWithShape="0">
                  <a:schemeClr val="dk1">
                    <a:alpha val="40000"/>
                  </a:schemeClr>
                </a:outerShdw>
              </a:effectLst>
            </a:endParaRPr>
          </a:p>
        </p:txBody>
      </p:sp>
      <p:sp>
        <p:nvSpPr>
          <p:cNvPr id="18" name="Rectangle 17">
            <a:extLst>
              <a:ext uri="{FF2B5EF4-FFF2-40B4-BE49-F238E27FC236}">
                <a16:creationId xmlns:a16="http://schemas.microsoft.com/office/drawing/2014/main" id="{714B57FA-2E41-403E-B568-FF223D4263D8}"/>
              </a:ext>
            </a:extLst>
          </p:cNvPr>
          <p:cNvSpPr/>
          <p:nvPr/>
        </p:nvSpPr>
        <p:spPr>
          <a:xfrm>
            <a:off x="4671112" y="5337149"/>
            <a:ext cx="3410421"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Skoda Showroom in Existing Building </a:t>
            </a:r>
            <a:endParaRPr lang="en-US" sz="1600" b="0" cap="none" spc="0" dirty="0">
              <a:ln w="0"/>
              <a:solidFill>
                <a:schemeClr val="tx1"/>
              </a:solidFill>
              <a:effectLst>
                <a:outerShdw blurRad="38100" dist="19050" dir="2700000" algn="tl" rotWithShape="0">
                  <a:schemeClr val="dk1">
                    <a:alpha val="40000"/>
                  </a:schemeClr>
                </a:outerShdw>
              </a:effectLst>
            </a:endParaRPr>
          </a:p>
        </p:txBody>
      </p:sp>
      <p:cxnSp>
        <p:nvCxnSpPr>
          <p:cNvPr id="19" name="Straight Arrow Connector 18">
            <a:extLst>
              <a:ext uri="{FF2B5EF4-FFF2-40B4-BE49-F238E27FC236}">
                <a16:creationId xmlns:a16="http://schemas.microsoft.com/office/drawing/2014/main" id="{210F8551-4251-4E98-BE1C-8DA91ADB1331}"/>
              </a:ext>
            </a:extLst>
          </p:cNvPr>
          <p:cNvCxnSpPr/>
          <p:nvPr/>
        </p:nvCxnSpPr>
        <p:spPr>
          <a:xfrm flipV="1">
            <a:off x="8218836" y="1268029"/>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20" name="Rectangle 19">
            <a:extLst>
              <a:ext uri="{FF2B5EF4-FFF2-40B4-BE49-F238E27FC236}">
                <a16:creationId xmlns:a16="http://schemas.microsoft.com/office/drawing/2014/main" id="{FD802CA8-54FD-406D-9391-28AF0D9165C7}"/>
              </a:ext>
            </a:extLst>
          </p:cNvPr>
          <p:cNvSpPr/>
          <p:nvPr/>
        </p:nvSpPr>
        <p:spPr>
          <a:xfrm>
            <a:off x="7934246" y="1129529"/>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sp>
        <p:nvSpPr>
          <p:cNvPr id="9" name="Slide Number Placeholder 8">
            <a:extLst>
              <a:ext uri="{FF2B5EF4-FFF2-40B4-BE49-F238E27FC236}">
                <a16:creationId xmlns:a16="http://schemas.microsoft.com/office/drawing/2014/main" id="{A4469890-D584-4906-8111-949F40B83A59}"/>
              </a:ext>
            </a:extLst>
          </p:cNvPr>
          <p:cNvSpPr>
            <a:spLocks noGrp="1"/>
          </p:cNvSpPr>
          <p:nvPr>
            <p:ph type="sldNum" sz="quarter" idx="12"/>
          </p:nvPr>
        </p:nvSpPr>
        <p:spPr/>
        <p:txBody>
          <a:bodyPr/>
          <a:lstStyle/>
          <a:p>
            <a:fld id="{4FA26DB6-1E95-4B26-BBFC-FB6CE29132D7}" type="slidenum">
              <a:rPr lang="en-US" smtClean="0"/>
              <a:pPr/>
              <a:t>12</a:t>
            </a:fld>
            <a:endParaRPr lang="en-US" dirty="0"/>
          </a:p>
        </p:txBody>
      </p:sp>
    </p:spTree>
    <p:extLst>
      <p:ext uri="{BB962C8B-B14F-4D97-AF65-F5344CB8AC3E}">
        <p14:creationId xmlns:p14="http://schemas.microsoft.com/office/powerpoint/2010/main" val="221424601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763" y="-241921"/>
            <a:ext cx="9407526" cy="719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017" y="-166688"/>
            <a:ext cx="9407526"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763" y="-292695"/>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1182657" y="-93206"/>
            <a:ext cx="7990649" cy="646331"/>
          </a:xfrm>
          <a:prstGeom prst="rect">
            <a:avLst/>
          </a:prstGeom>
          <a:noFill/>
        </p:spPr>
        <p:txBody>
          <a:bodyPr wrap="none" rtlCol="1">
            <a:spAutoFit/>
          </a:bodyPr>
          <a:lstStyle/>
          <a:p>
            <a:r>
              <a:rPr lang="en-US" sz="3600" b="1" dirty="0">
                <a:solidFill>
                  <a:srgbClr val="FFFF00"/>
                </a:solidFill>
                <a:latin typeface="Times New Roman" pitchFamily="18" charset="0"/>
                <a:cs typeface="Times New Roman" pitchFamily="18" charset="0"/>
              </a:rPr>
              <a:t>Electromechanical design -Fire system:</a:t>
            </a:r>
            <a:endParaRPr lang="ar-SA" dirty="0">
              <a:solidFill>
                <a:prstClr val="black"/>
              </a:solidFill>
            </a:endParaRPr>
          </a:p>
        </p:txBody>
      </p:sp>
      <p:pic>
        <p:nvPicPr>
          <p:cNvPr id="1229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20497" y="2420888"/>
            <a:ext cx="3345408" cy="2573312"/>
          </a:xfrm>
          <a:prstGeom prst="rect">
            <a:avLst/>
          </a:prstGeom>
          <a:ln w="38100" cap="sq">
            <a:solidFill>
              <a:srgbClr val="000000"/>
            </a:solidFill>
            <a:prstDash val="solid"/>
            <a:miter lim="800000"/>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
        <p:nvSpPr>
          <p:cNvPr id="6" name="مربع نص 5"/>
          <p:cNvSpPr txBox="1"/>
          <p:nvPr/>
        </p:nvSpPr>
        <p:spPr>
          <a:xfrm>
            <a:off x="554037" y="1041050"/>
            <a:ext cx="2526589" cy="461665"/>
          </a:xfrm>
          <a:prstGeom prst="rect">
            <a:avLst/>
          </a:prstGeom>
          <a:noFill/>
        </p:spPr>
        <p:txBody>
          <a:bodyPr wrap="none" rtlCol="1">
            <a:spAutoFit/>
          </a:bodyPr>
          <a:lstStyle/>
          <a:p>
            <a:r>
              <a:rPr lang="en-US" sz="2400" dirty="0">
                <a:solidFill>
                  <a:prstClr val="black"/>
                </a:solidFill>
              </a:rPr>
              <a:t>Fire alarm system :</a:t>
            </a:r>
            <a:endParaRPr lang="ar-SA" sz="2400" dirty="0">
              <a:solidFill>
                <a:prstClr val="black"/>
              </a:solidFill>
            </a:endParaRPr>
          </a:p>
        </p:txBody>
      </p:sp>
      <p:sp>
        <p:nvSpPr>
          <p:cNvPr id="7" name="مربع نص 6"/>
          <p:cNvSpPr txBox="1"/>
          <p:nvPr/>
        </p:nvSpPr>
        <p:spPr>
          <a:xfrm>
            <a:off x="6156176" y="5373216"/>
            <a:ext cx="1601592" cy="369332"/>
          </a:xfrm>
          <a:prstGeom prst="rect">
            <a:avLst/>
          </a:prstGeom>
          <a:noFill/>
        </p:spPr>
        <p:txBody>
          <a:bodyPr wrap="none" rtlCol="1">
            <a:spAutoFit/>
          </a:bodyPr>
          <a:lstStyle/>
          <a:p>
            <a:r>
              <a:rPr lang="en-US" dirty="0">
                <a:solidFill>
                  <a:prstClr val="black"/>
                </a:solidFill>
              </a:rPr>
              <a:t>Manual system</a:t>
            </a:r>
            <a:endParaRPr lang="ar-SA" dirty="0">
              <a:solidFill>
                <a:prstClr val="black"/>
              </a:solidFill>
            </a:endParaRPr>
          </a:p>
        </p:txBody>
      </p:sp>
      <p:pic>
        <p:nvPicPr>
          <p:cNvPr id="1229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2657" y="2420888"/>
            <a:ext cx="3101311" cy="2573312"/>
          </a:xfrm>
          <a:prstGeom prst="rect">
            <a:avLst/>
          </a:prstGeom>
          <a:ln w="38100" cap="sq">
            <a:solidFill>
              <a:srgbClr val="000000"/>
            </a:solidFill>
            <a:prstDash val="solid"/>
            <a:miter lim="800000"/>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
        <p:nvSpPr>
          <p:cNvPr id="8" name="مربع نص 7"/>
          <p:cNvSpPr txBox="1"/>
          <p:nvPr/>
        </p:nvSpPr>
        <p:spPr>
          <a:xfrm>
            <a:off x="1846082" y="5373216"/>
            <a:ext cx="1864228" cy="369332"/>
          </a:xfrm>
          <a:prstGeom prst="rect">
            <a:avLst/>
          </a:prstGeom>
          <a:noFill/>
        </p:spPr>
        <p:txBody>
          <a:bodyPr wrap="none" rtlCol="1">
            <a:spAutoFit/>
          </a:bodyPr>
          <a:lstStyle/>
          <a:p>
            <a:r>
              <a:rPr lang="en-US" dirty="0">
                <a:solidFill>
                  <a:prstClr val="black"/>
                </a:solidFill>
              </a:rPr>
              <a:t>Smoke </a:t>
            </a:r>
            <a:r>
              <a:rPr lang="en-US" dirty="0" err="1">
                <a:solidFill>
                  <a:prstClr val="black"/>
                </a:solidFill>
              </a:rPr>
              <a:t>detectores</a:t>
            </a:r>
            <a:endParaRPr lang="ar-SA" dirty="0">
              <a:solidFill>
                <a:prstClr val="black"/>
              </a:solidFill>
            </a:endParaRPr>
          </a:p>
        </p:txBody>
      </p:sp>
      <p:sp>
        <p:nvSpPr>
          <p:cNvPr id="11" name="Slide Number Placeholder 10">
            <a:extLst>
              <a:ext uri="{FF2B5EF4-FFF2-40B4-BE49-F238E27FC236}">
                <a16:creationId xmlns:a16="http://schemas.microsoft.com/office/drawing/2014/main" id="{069C0594-4789-47BD-A2BF-A05D45D227F6}"/>
              </a:ext>
            </a:extLst>
          </p:cNvPr>
          <p:cNvSpPr>
            <a:spLocks noGrp="1"/>
          </p:cNvSpPr>
          <p:nvPr>
            <p:ph type="sldNum" sz="quarter" idx="12"/>
          </p:nvPr>
        </p:nvSpPr>
        <p:spPr/>
        <p:txBody>
          <a:bodyPr/>
          <a:lstStyle/>
          <a:p>
            <a:fld id="{4FA26DB6-1E95-4B26-BBFC-FB6CE29132D7}" type="slidenum">
              <a:rPr lang="en-US" smtClean="0"/>
              <a:pPr/>
              <a:t>120</a:t>
            </a:fld>
            <a:endParaRPr lang="en-US" dirty="0"/>
          </a:p>
        </p:txBody>
      </p:sp>
    </p:spTree>
    <p:extLst>
      <p:ext uri="{BB962C8B-B14F-4D97-AF65-F5344CB8AC3E}">
        <p14:creationId xmlns:p14="http://schemas.microsoft.com/office/powerpoint/2010/main" val="147259414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4" y="-332219"/>
            <a:ext cx="9407526" cy="719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4988"/>
            <a:ext cx="9407526"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55" y="-339612"/>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1182657" y="-93206"/>
            <a:ext cx="5267468" cy="646331"/>
          </a:xfrm>
          <a:prstGeom prst="rect">
            <a:avLst/>
          </a:prstGeom>
          <a:noFill/>
        </p:spPr>
        <p:txBody>
          <a:bodyPr wrap="none" rtlCol="1">
            <a:spAutoFit/>
          </a:bodyPr>
          <a:lstStyle/>
          <a:p>
            <a:r>
              <a:rPr lang="en-US" sz="3600" b="1" dirty="0">
                <a:solidFill>
                  <a:srgbClr val="FFFF00"/>
                </a:solidFill>
                <a:latin typeface="Times New Roman" pitchFamily="18" charset="0"/>
                <a:cs typeface="Times New Roman" pitchFamily="18" charset="0"/>
              </a:rPr>
              <a:t>Electromechanical – Q.C:</a:t>
            </a:r>
            <a:endParaRPr lang="ar-SA" dirty="0">
              <a:solidFill>
                <a:prstClr val="black"/>
              </a:solidFill>
            </a:endParaRPr>
          </a:p>
        </p:txBody>
      </p:sp>
      <p:sp>
        <p:nvSpPr>
          <p:cNvPr id="6" name="مربع نص 5"/>
          <p:cNvSpPr txBox="1"/>
          <p:nvPr/>
        </p:nvSpPr>
        <p:spPr>
          <a:xfrm>
            <a:off x="22406" y="839098"/>
            <a:ext cx="1303739" cy="1938992"/>
          </a:xfrm>
          <a:prstGeom prst="rect">
            <a:avLst/>
          </a:prstGeom>
          <a:noFill/>
        </p:spPr>
        <p:txBody>
          <a:bodyPr wrap="square" rtlCol="1">
            <a:spAutoFit/>
          </a:bodyPr>
          <a:lstStyle/>
          <a:p>
            <a:r>
              <a:rPr lang="en-US" sz="2400" b="1" dirty="0">
                <a:solidFill>
                  <a:prstClr val="black"/>
                </a:solidFill>
              </a:rPr>
              <a:t>Table Quantity survey and cost:</a:t>
            </a:r>
          </a:p>
        </p:txBody>
      </p:sp>
      <p:pic>
        <p:nvPicPr>
          <p:cNvPr id="14" name="عنصر نائب للمحتوى 13"/>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433057" y="616750"/>
            <a:ext cx="7146830" cy="5932895"/>
          </a:xfrm>
        </p:spPr>
      </p:pic>
      <p:sp>
        <p:nvSpPr>
          <p:cNvPr id="8" name="Slide Number Placeholder 7">
            <a:extLst>
              <a:ext uri="{FF2B5EF4-FFF2-40B4-BE49-F238E27FC236}">
                <a16:creationId xmlns:a16="http://schemas.microsoft.com/office/drawing/2014/main" id="{9ECC7652-88FF-4734-9D0A-F264B6E7A312}"/>
              </a:ext>
            </a:extLst>
          </p:cNvPr>
          <p:cNvSpPr>
            <a:spLocks noGrp="1"/>
          </p:cNvSpPr>
          <p:nvPr>
            <p:ph type="sldNum" sz="quarter" idx="12"/>
          </p:nvPr>
        </p:nvSpPr>
        <p:spPr/>
        <p:txBody>
          <a:bodyPr/>
          <a:lstStyle/>
          <a:p>
            <a:fld id="{4FA26DB6-1E95-4B26-BBFC-FB6CE29132D7}" type="slidenum">
              <a:rPr lang="en-US" smtClean="0"/>
              <a:pPr/>
              <a:t>121</a:t>
            </a:fld>
            <a:endParaRPr lang="en-US" dirty="0"/>
          </a:p>
        </p:txBody>
      </p:sp>
    </p:spTree>
    <p:extLst>
      <p:ext uri="{BB962C8B-B14F-4D97-AF65-F5344CB8AC3E}">
        <p14:creationId xmlns:p14="http://schemas.microsoft.com/office/powerpoint/2010/main" val="157887117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4" y="-332219"/>
            <a:ext cx="9407526" cy="719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4988"/>
            <a:ext cx="9407526"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55" y="-339612"/>
            <a:ext cx="13716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1182657" y="-93206"/>
            <a:ext cx="5267468" cy="646331"/>
          </a:xfrm>
          <a:prstGeom prst="rect">
            <a:avLst/>
          </a:prstGeom>
          <a:noFill/>
        </p:spPr>
        <p:txBody>
          <a:bodyPr wrap="none" rtlCol="1">
            <a:spAutoFit/>
          </a:bodyPr>
          <a:lstStyle/>
          <a:p>
            <a:r>
              <a:rPr lang="en-US" sz="3600" b="1" dirty="0">
                <a:solidFill>
                  <a:srgbClr val="FFFF00"/>
                </a:solidFill>
                <a:latin typeface="Times New Roman" pitchFamily="18" charset="0"/>
                <a:cs typeface="Times New Roman" pitchFamily="18" charset="0"/>
              </a:rPr>
              <a:t>Electromechanical – Q.C:</a:t>
            </a:r>
            <a:endParaRPr lang="ar-SA" dirty="0">
              <a:solidFill>
                <a:prstClr val="black"/>
              </a:solidFill>
            </a:endParaRPr>
          </a:p>
        </p:txBody>
      </p:sp>
      <p:sp>
        <p:nvSpPr>
          <p:cNvPr id="6" name="مربع نص 5"/>
          <p:cNvSpPr txBox="1"/>
          <p:nvPr/>
        </p:nvSpPr>
        <p:spPr>
          <a:xfrm>
            <a:off x="22406" y="839098"/>
            <a:ext cx="1303739" cy="1938992"/>
          </a:xfrm>
          <a:prstGeom prst="rect">
            <a:avLst/>
          </a:prstGeom>
          <a:noFill/>
        </p:spPr>
        <p:txBody>
          <a:bodyPr wrap="square" rtlCol="1">
            <a:spAutoFit/>
          </a:bodyPr>
          <a:lstStyle/>
          <a:p>
            <a:r>
              <a:rPr lang="en-US" sz="2400" b="1" dirty="0">
                <a:solidFill>
                  <a:prstClr val="black"/>
                </a:solidFill>
              </a:rPr>
              <a:t>Table Quantity survey and cost:</a:t>
            </a:r>
          </a:p>
        </p:txBody>
      </p:sp>
      <p:pic>
        <p:nvPicPr>
          <p:cNvPr id="7" name="عنصر نائب للمحتوى 6"/>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460312" y="975312"/>
            <a:ext cx="7215024" cy="4646234"/>
          </a:xfrm>
        </p:spPr>
      </p:pic>
      <p:sp>
        <p:nvSpPr>
          <p:cNvPr id="9" name="Slide Number Placeholder 8">
            <a:extLst>
              <a:ext uri="{FF2B5EF4-FFF2-40B4-BE49-F238E27FC236}">
                <a16:creationId xmlns:a16="http://schemas.microsoft.com/office/drawing/2014/main" id="{B834D745-F079-41A8-BB6D-284FF22E4A40}"/>
              </a:ext>
            </a:extLst>
          </p:cNvPr>
          <p:cNvSpPr>
            <a:spLocks noGrp="1"/>
          </p:cNvSpPr>
          <p:nvPr>
            <p:ph type="sldNum" sz="quarter" idx="12"/>
          </p:nvPr>
        </p:nvSpPr>
        <p:spPr/>
        <p:txBody>
          <a:bodyPr/>
          <a:lstStyle/>
          <a:p>
            <a:fld id="{4FA26DB6-1E95-4B26-BBFC-FB6CE29132D7}" type="slidenum">
              <a:rPr lang="en-US" smtClean="0"/>
              <a:pPr/>
              <a:t>122</a:t>
            </a:fld>
            <a:endParaRPr lang="en-US" dirty="0"/>
          </a:p>
        </p:txBody>
      </p:sp>
    </p:spTree>
    <p:extLst>
      <p:ext uri="{BB962C8B-B14F-4D97-AF65-F5344CB8AC3E}">
        <p14:creationId xmlns:p14="http://schemas.microsoft.com/office/powerpoint/2010/main" val="187690333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Cost Estimation:</a:t>
            </a:r>
          </a:p>
        </p:txBody>
      </p:sp>
      <p:graphicFrame>
        <p:nvGraphicFramePr>
          <p:cNvPr id="11" name="Table 10">
            <a:extLst>
              <a:ext uri="{FF2B5EF4-FFF2-40B4-BE49-F238E27FC236}">
                <a16:creationId xmlns:a16="http://schemas.microsoft.com/office/drawing/2014/main" id="{0B742395-F8A6-4153-B80C-8820945E0808}"/>
              </a:ext>
            </a:extLst>
          </p:cNvPr>
          <p:cNvGraphicFramePr>
            <a:graphicFrameLocks noGrp="1"/>
          </p:cNvGraphicFramePr>
          <p:nvPr>
            <p:extLst>
              <p:ext uri="{D42A27DB-BD31-4B8C-83A1-F6EECF244321}">
                <p14:modId xmlns:p14="http://schemas.microsoft.com/office/powerpoint/2010/main" val="3861545564"/>
              </p:ext>
            </p:extLst>
          </p:nvPr>
        </p:nvGraphicFramePr>
        <p:xfrm>
          <a:off x="1370616" y="1313655"/>
          <a:ext cx="6061001" cy="670394"/>
        </p:xfrm>
        <a:graphic>
          <a:graphicData uri="http://schemas.openxmlformats.org/drawingml/2006/table">
            <a:tbl>
              <a:tblPr firstRow="1" firstCol="1" bandRow="1">
                <a:tableStyleId>{93296810-A885-4BE3-A3E7-6D5BEEA58F35}</a:tableStyleId>
              </a:tblPr>
              <a:tblGrid>
                <a:gridCol w="2893185">
                  <a:extLst>
                    <a:ext uri="{9D8B030D-6E8A-4147-A177-3AD203B41FA5}">
                      <a16:colId xmlns:a16="http://schemas.microsoft.com/office/drawing/2014/main" val="2653505468"/>
                    </a:ext>
                  </a:extLst>
                </a:gridCol>
                <a:gridCol w="3167816">
                  <a:extLst>
                    <a:ext uri="{9D8B030D-6E8A-4147-A177-3AD203B41FA5}">
                      <a16:colId xmlns:a16="http://schemas.microsoft.com/office/drawing/2014/main" val="462959332"/>
                    </a:ext>
                  </a:extLst>
                </a:gridCol>
              </a:tblGrid>
              <a:tr h="335197">
                <a:tc>
                  <a:txBody>
                    <a:bodyPr/>
                    <a:lstStyle/>
                    <a:p>
                      <a:pPr marL="0" marR="0" algn="ctr">
                        <a:spcBef>
                          <a:spcPts val="600"/>
                        </a:spcBef>
                        <a:spcAft>
                          <a:spcPts val="600"/>
                        </a:spcAft>
                      </a:pPr>
                      <a:r>
                        <a:rPr lang="en-US" sz="2000" b="1" kern="1200" dirty="0">
                          <a:solidFill>
                            <a:schemeClr val="lt1"/>
                          </a:solidFill>
                          <a:effectLst/>
                          <a:latin typeface="+mn-lt"/>
                          <a:ea typeface="+mn-ea"/>
                          <a:cs typeface="+mn-cs"/>
                        </a:rPr>
                        <a:t>Total Cost (NIS)</a:t>
                      </a:r>
                    </a:p>
                  </a:txBody>
                  <a:tcPr marL="68580" marR="68580" marT="0" marB="0" anchor="ctr"/>
                </a:tc>
                <a:tc>
                  <a:txBody>
                    <a:bodyPr/>
                    <a:lstStyle/>
                    <a:p>
                      <a:pPr marL="0" marR="0" algn="ctr">
                        <a:spcBef>
                          <a:spcPts val="600"/>
                        </a:spcBef>
                        <a:spcAft>
                          <a:spcPts val="600"/>
                        </a:spcAft>
                      </a:pPr>
                      <a:r>
                        <a:rPr lang="en-US" sz="2000" dirty="0">
                          <a:effectLst/>
                        </a:rPr>
                        <a:t>17,523,319</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397204146"/>
                  </a:ext>
                </a:extLst>
              </a:tr>
              <a:tr h="335197">
                <a:tc>
                  <a:txBody>
                    <a:bodyPr/>
                    <a:lstStyle/>
                    <a:p>
                      <a:pPr marL="0" marR="0" algn="ctr">
                        <a:spcBef>
                          <a:spcPts val="600"/>
                        </a:spcBef>
                        <a:spcAft>
                          <a:spcPts val="600"/>
                        </a:spcAft>
                      </a:pPr>
                      <a:r>
                        <a:rPr lang="en-US" sz="2000" dirty="0">
                          <a:effectLst/>
                        </a:rPr>
                        <a:t>Unit Cost (NIS/m2)</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2000" dirty="0">
                          <a:effectLst/>
                        </a:rPr>
                        <a:t>1815.89</a:t>
                      </a:r>
                      <a:endParaRPr lang="en-US" sz="2000" dirty="0">
                        <a:solidFill>
                          <a:srgbClr val="00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530436117"/>
                  </a:ext>
                </a:extLst>
              </a:tr>
            </a:tbl>
          </a:graphicData>
        </a:graphic>
      </p:graphicFrame>
      <p:sp>
        <p:nvSpPr>
          <p:cNvPr id="7" name="Slide Number Placeholder 6">
            <a:extLst>
              <a:ext uri="{FF2B5EF4-FFF2-40B4-BE49-F238E27FC236}">
                <a16:creationId xmlns:a16="http://schemas.microsoft.com/office/drawing/2014/main" id="{8DFBA600-4740-4696-8CC1-40646D8182AC}"/>
              </a:ext>
            </a:extLst>
          </p:cNvPr>
          <p:cNvSpPr>
            <a:spLocks noGrp="1"/>
          </p:cNvSpPr>
          <p:nvPr>
            <p:ph type="sldNum" sz="quarter" idx="12"/>
          </p:nvPr>
        </p:nvSpPr>
        <p:spPr/>
        <p:txBody>
          <a:bodyPr/>
          <a:lstStyle/>
          <a:p>
            <a:fld id="{4FA26DB6-1E95-4B26-BBFC-FB6CE29132D7}" type="slidenum">
              <a:rPr lang="en-US" smtClean="0"/>
              <a:pPr/>
              <a:t>123</a:t>
            </a:fld>
            <a:endParaRPr lang="en-US" dirty="0"/>
          </a:p>
        </p:txBody>
      </p:sp>
    </p:spTree>
    <p:extLst>
      <p:ext uri="{BB962C8B-B14F-4D97-AF65-F5344CB8AC3E}">
        <p14:creationId xmlns:p14="http://schemas.microsoft.com/office/powerpoint/2010/main" val="176359892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PV Design:</a:t>
            </a:r>
          </a:p>
        </p:txBody>
      </p:sp>
      <p:pic>
        <p:nvPicPr>
          <p:cNvPr id="2" name="Picture 1">
            <a:extLst>
              <a:ext uri="{FF2B5EF4-FFF2-40B4-BE49-F238E27FC236}">
                <a16:creationId xmlns:a16="http://schemas.microsoft.com/office/drawing/2014/main" id="{DD9A732F-CEE5-4A19-9063-A46FA6A8CC23}"/>
              </a:ext>
            </a:extLst>
          </p:cNvPr>
          <p:cNvPicPr>
            <a:picLocks noChangeAspect="1"/>
          </p:cNvPicPr>
          <p:nvPr/>
        </p:nvPicPr>
        <p:blipFill rotWithShape="1">
          <a:blip r:embed="rId5"/>
          <a:srcRect l="14989" t="20586" r="64962" b="14983"/>
          <a:stretch/>
        </p:blipFill>
        <p:spPr>
          <a:xfrm>
            <a:off x="323528" y="1342175"/>
            <a:ext cx="2481304" cy="4483334"/>
          </a:xfrm>
          <a:prstGeom prst="rect">
            <a:avLst/>
          </a:prstGeom>
        </p:spPr>
      </p:pic>
      <p:pic>
        <p:nvPicPr>
          <p:cNvPr id="3" name="Picture 2">
            <a:extLst>
              <a:ext uri="{FF2B5EF4-FFF2-40B4-BE49-F238E27FC236}">
                <a16:creationId xmlns:a16="http://schemas.microsoft.com/office/drawing/2014/main" id="{5D42E8EB-FEEE-4700-9B81-FCA2C27749F4}"/>
              </a:ext>
            </a:extLst>
          </p:cNvPr>
          <p:cNvPicPr>
            <a:picLocks noChangeAspect="1"/>
          </p:cNvPicPr>
          <p:nvPr/>
        </p:nvPicPr>
        <p:blipFill rotWithShape="1">
          <a:blip r:embed="rId6"/>
          <a:srcRect l="22437" t="30391" r="44488" b="30390"/>
          <a:stretch/>
        </p:blipFill>
        <p:spPr>
          <a:xfrm>
            <a:off x="3128360" y="1342175"/>
            <a:ext cx="3024336" cy="2016224"/>
          </a:xfrm>
          <a:prstGeom prst="rect">
            <a:avLst/>
          </a:prstGeom>
        </p:spPr>
      </p:pic>
      <p:sp>
        <p:nvSpPr>
          <p:cNvPr id="7" name="Rectangle 6">
            <a:extLst>
              <a:ext uri="{FF2B5EF4-FFF2-40B4-BE49-F238E27FC236}">
                <a16:creationId xmlns:a16="http://schemas.microsoft.com/office/drawing/2014/main" id="{585D0462-6ACE-4177-9C51-F28C5C1AF3AF}"/>
              </a:ext>
            </a:extLst>
          </p:cNvPr>
          <p:cNvSpPr/>
          <p:nvPr/>
        </p:nvSpPr>
        <p:spPr>
          <a:xfrm>
            <a:off x="3136332" y="3640081"/>
            <a:ext cx="4490909" cy="369332"/>
          </a:xfrm>
          <a:prstGeom prst="rect">
            <a:avLst/>
          </a:prstGeom>
        </p:spPr>
        <p:txBody>
          <a:bodyPr wrap="none">
            <a:spAutoFit/>
          </a:bodyPr>
          <a:lstStyle/>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Arial" panose="020B0604020202020204" pitchFamily="34" charset="0"/>
              </a:rPr>
              <a:t>The maximum project production is 145Kw.</a:t>
            </a:r>
            <a:endParaRPr lang="en-US" dirty="0"/>
          </a:p>
        </p:txBody>
      </p:sp>
      <p:sp>
        <p:nvSpPr>
          <p:cNvPr id="9" name="Rectangle 8">
            <a:extLst>
              <a:ext uri="{FF2B5EF4-FFF2-40B4-BE49-F238E27FC236}">
                <a16:creationId xmlns:a16="http://schemas.microsoft.com/office/drawing/2014/main" id="{2522483D-3523-4343-B107-D921AB5D28EC}"/>
              </a:ext>
            </a:extLst>
          </p:cNvPr>
          <p:cNvSpPr/>
          <p:nvPr/>
        </p:nvSpPr>
        <p:spPr>
          <a:xfrm>
            <a:off x="3098202" y="4226856"/>
            <a:ext cx="4572000" cy="646331"/>
          </a:xfrm>
          <a:prstGeom prst="rect">
            <a:avLst/>
          </a:prstGeom>
        </p:spPr>
        <p:txBody>
          <a:bodyPr>
            <a:spAutoFit/>
          </a:bodyPr>
          <a:lstStyle/>
          <a:p>
            <a:pPr marL="285750" indent="-285750" algn="just">
              <a:spcBef>
                <a:spcPts val="600"/>
              </a:spcBef>
              <a:spcAft>
                <a:spcPts val="600"/>
              </a:spcAft>
              <a:buFont typeface="Arial" panose="020B0604020202020204" pitchFamily="34" charset="0"/>
              <a:buChar char="•"/>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constant energy saved per year = 247.6 </a:t>
            </a:r>
            <a:r>
              <a:rPr lang="en-US"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Mwh</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/year.</a:t>
            </a:r>
          </a:p>
        </p:txBody>
      </p:sp>
      <p:sp>
        <p:nvSpPr>
          <p:cNvPr id="10" name="Rectangle 9">
            <a:extLst>
              <a:ext uri="{FF2B5EF4-FFF2-40B4-BE49-F238E27FC236}">
                <a16:creationId xmlns:a16="http://schemas.microsoft.com/office/drawing/2014/main" id="{5ABBF73D-FE60-4850-82CE-2E9879ECF8B1}"/>
              </a:ext>
            </a:extLst>
          </p:cNvPr>
          <p:cNvSpPr/>
          <p:nvPr/>
        </p:nvSpPr>
        <p:spPr>
          <a:xfrm>
            <a:off x="3098202" y="4945378"/>
            <a:ext cx="4572000" cy="646331"/>
          </a:xfrm>
          <a:prstGeom prst="rect">
            <a:avLst/>
          </a:prstGeom>
        </p:spPr>
        <p:txBody>
          <a:bodyPr>
            <a:spAutoFit/>
          </a:bodyPr>
          <a:lstStyle/>
          <a:p>
            <a:pPr marL="285750" indent="-285750" algn="just">
              <a:spcBef>
                <a:spcPts val="600"/>
              </a:spcBef>
              <a:spcAft>
                <a:spcPts val="600"/>
              </a:spcAft>
              <a:buFont typeface="Arial" panose="020B0604020202020204" pitchFamily="34" charset="0"/>
              <a:buChar char="•"/>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capital cost for system = 217,500$ = 761,250 NIS (Dollar = 3.5 NIS).</a:t>
            </a:r>
          </a:p>
        </p:txBody>
      </p:sp>
      <p:sp>
        <p:nvSpPr>
          <p:cNvPr id="12" name="Rectangle 11">
            <a:extLst>
              <a:ext uri="{FF2B5EF4-FFF2-40B4-BE49-F238E27FC236}">
                <a16:creationId xmlns:a16="http://schemas.microsoft.com/office/drawing/2014/main" id="{A84D8AB2-ED93-4A24-92D3-91C6ACDC9582}"/>
              </a:ext>
            </a:extLst>
          </p:cNvPr>
          <p:cNvSpPr/>
          <p:nvPr/>
        </p:nvSpPr>
        <p:spPr>
          <a:xfrm>
            <a:off x="3078154" y="6055646"/>
            <a:ext cx="4038350" cy="369332"/>
          </a:xfrm>
          <a:prstGeom prst="rect">
            <a:avLst/>
          </a:prstGeom>
        </p:spPr>
        <p:txBody>
          <a:bodyPr wrap="none">
            <a:spAutoFit/>
          </a:bodyPr>
          <a:lstStyle/>
          <a:p>
            <a:pPr marL="285750" indent="-285750" algn="just">
              <a:spcBef>
                <a:spcPts val="600"/>
              </a:spcBef>
              <a:spcAft>
                <a:spcPts val="600"/>
              </a:spcAft>
              <a:buFont typeface="Arial" panose="020B0604020202020204" pitchFamily="34" charset="0"/>
              <a:buChar char="•"/>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cost is returned through 4.78 year.</a:t>
            </a:r>
          </a:p>
        </p:txBody>
      </p:sp>
      <p:sp>
        <p:nvSpPr>
          <p:cNvPr id="14" name="Rectangle 13">
            <a:extLst>
              <a:ext uri="{FF2B5EF4-FFF2-40B4-BE49-F238E27FC236}">
                <a16:creationId xmlns:a16="http://schemas.microsoft.com/office/drawing/2014/main" id="{F99A2AAF-82A9-4422-B705-D68B201DE111}"/>
              </a:ext>
            </a:extLst>
          </p:cNvPr>
          <p:cNvSpPr/>
          <p:nvPr/>
        </p:nvSpPr>
        <p:spPr>
          <a:xfrm>
            <a:off x="3136332" y="5502343"/>
            <a:ext cx="4572000" cy="646331"/>
          </a:xfrm>
          <a:prstGeom prst="rect">
            <a:avLst/>
          </a:prstGeom>
        </p:spPr>
        <p:txBody>
          <a:bodyPr>
            <a:spAutoFit/>
          </a:bodyPr>
          <a:lstStyle/>
          <a:p>
            <a:pPr marL="285750" indent="-285750" algn="just">
              <a:spcBef>
                <a:spcPts val="600"/>
              </a:spcBef>
              <a:spcAft>
                <a:spcPts val="600"/>
              </a:spcAft>
              <a:buFont typeface="Arial" panose="020B0604020202020204" pitchFamily="34" charset="0"/>
              <a:buChar char="•"/>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constant annual cost saved from energy = 183,000 NIS.</a:t>
            </a:r>
          </a:p>
        </p:txBody>
      </p:sp>
      <p:sp>
        <p:nvSpPr>
          <p:cNvPr id="16" name="Slide Number Placeholder 15">
            <a:extLst>
              <a:ext uri="{FF2B5EF4-FFF2-40B4-BE49-F238E27FC236}">
                <a16:creationId xmlns:a16="http://schemas.microsoft.com/office/drawing/2014/main" id="{563C6945-4BB2-460A-947F-67ED1DDB282F}"/>
              </a:ext>
            </a:extLst>
          </p:cNvPr>
          <p:cNvSpPr>
            <a:spLocks noGrp="1"/>
          </p:cNvSpPr>
          <p:nvPr>
            <p:ph type="sldNum" sz="quarter" idx="12"/>
          </p:nvPr>
        </p:nvSpPr>
        <p:spPr/>
        <p:txBody>
          <a:bodyPr/>
          <a:lstStyle/>
          <a:p>
            <a:fld id="{4FA26DB6-1E95-4B26-BBFC-FB6CE29132D7}" type="slidenum">
              <a:rPr lang="en-US" smtClean="0"/>
              <a:pPr/>
              <a:t>124</a:t>
            </a:fld>
            <a:endParaRPr lang="en-US" dirty="0"/>
          </a:p>
        </p:txBody>
      </p:sp>
    </p:spTree>
    <p:extLst>
      <p:ext uri="{BB962C8B-B14F-4D97-AF65-F5344CB8AC3E}">
        <p14:creationId xmlns:p14="http://schemas.microsoft.com/office/powerpoint/2010/main" val="10595593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ank you with butterflies.jpg"/>
          <p:cNvPicPr>
            <a:picLocks noChangeAspect="1"/>
          </p:cNvPicPr>
          <p:nvPr/>
        </p:nvPicPr>
        <p:blipFill>
          <a:blip r:embed="rId3" cstate="print"/>
          <a:stretch>
            <a:fillRect/>
          </a:stretch>
        </p:blipFill>
        <p:spPr>
          <a:xfrm>
            <a:off x="0" y="0"/>
            <a:ext cx="9144000" cy="6858000"/>
          </a:xfrm>
          <a:prstGeom prst="rect">
            <a:avLst/>
          </a:prstGeom>
        </p:spPr>
      </p:pic>
      <p:sp>
        <p:nvSpPr>
          <p:cNvPr id="6" name="Slide Number Placeholder 5">
            <a:extLst>
              <a:ext uri="{FF2B5EF4-FFF2-40B4-BE49-F238E27FC236}">
                <a16:creationId xmlns:a16="http://schemas.microsoft.com/office/drawing/2014/main" id="{97D12E60-A434-469C-A1D0-65CC187E1399}"/>
              </a:ext>
            </a:extLst>
          </p:cNvPr>
          <p:cNvSpPr>
            <a:spLocks noGrp="1"/>
          </p:cNvSpPr>
          <p:nvPr>
            <p:ph type="sldNum" sz="quarter" idx="12"/>
          </p:nvPr>
        </p:nvSpPr>
        <p:spPr/>
        <p:txBody>
          <a:bodyPr/>
          <a:lstStyle/>
          <a:p>
            <a:fld id="{4FA26DB6-1E95-4B26-BBFC-FB6CE29132D7}" type="slidenum">
              <a:rPr lang="en-US" smtClean="0"/>
              <a:pPr/>
              <a:t>125</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773384"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 </a:t>
            </a:r>
            <a:r>
              <a:rPr lang="en-US" sz="3200" b="1" dirty="0">
                <a:latin typeface="Times New Roman" pitchFamily="18" charset="0"/>
                <a:cs typeface="Times New Roman" pitchFamily="18" charset="0"/>
              </a:rPr>
              <a:t>Car Showrooms:</a:t>
            </a:r>
          </a:p>
        </p:txBody>
      </p:sp>
      <p:sp>
        <p:nvSpPr>
          <p:cNvPr id="3074" name="Rectangle 2"/>
          <p:cNvSpPr>
            <a:spLocks noChangeArrowheads="1"/>
          </p:cNvSpPr>
          <p:nvPr/>
        </p:nvSpPr>
        <p:spPr bwMode="auto">
          <a:xfrm>
            <a:off x="214282" y="3959736"/>
            <a:ext cx="875020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2400" dirty="0"/>
          </a:p>
        </p:txBody>
      </p:sp>
      <p:sp>
        <p:nvSpPr>
          <p:cNvPr id="17" name="Rectangle 16">
            <a:extLst>
              <a:ext uri="{FF2B5EF4-FFF2-40B4-BE49-F238E27FC236}">
                <a16:creationId xmlns:a16="http://schemas.microsoft.com/office/drawing/2014/main" id="{4F3E5626-499E-4B8C-86BE-E95FF048AB5F}"/>
              </a:ext>
            </a:extLst>
          </p:cNvPr>
          <p:cNvSpPr/>
          <p:nvPr/>
        </p:nvSpPr>
        <p:spPr>
          <a:xfrm>
            <a:off x="1988593" y="4839076"/>
            <a:ext cx="4300986" cy="338554"/>
          </a:xfrm>
          <a:prstGeom prst="rect">
            <a:avLst/>
          </a:prstGeom>
          <a:noFill/>
        </p:spPr>
        <p:txBody>
          <a:bodyPr wrap="none" lIns="91440" tIns="45720" rIns="91440" bIns="45720">
            <a:spAutoFit/>
          </a:bodyPr>
          <a:lstStyle/>
          <a:p>
            <a:pPr algn="ctr"/>
            <a:r>
              <a:rPr lang="en-US" sz="1600" b="0" cap="none" spc="0" dirty="0">
                <a:ln w="0"/>
                <a:solidFill>
                  <a:schemeClr val="tx1"/>
                </a:solidFill>
                <a:effectLst>
                  <a:outerShdw blurRad="38100" dist="19050" dir="2700000" algn="tl" rotWithShape="0">
                    <a:schemeClr val="dk1">
                      <a:alpha val="40000"/>
                    </a:schemeClr>
                  </a:outerShdw>
                </a:effectLst>
              </a:rPr>
              <a:t>Bubble </a:t>
            </a:r>
            <a:r>
              <a:rPr lang="en-US" sz="1600" dirty="0">
                <a:ln w="0"/>
                <a:effectLst>
                  <a:outerShdw blurRad="38100" dist="19050" dir="2700000" algn="tl" rotWithShape="0">
                    <a:schemeClr val="dk1">
                      <a:alpha val="40000"/>
                    </a:schemeClr>
                  </a:outerShdw>
                </a:effectLst>
              </a:rPr>
              <a:t>D</a:t>
            </a:r>
            <a:r>
              <a:rPr lang="en-US" sz="1600" b="0" cap="none" spc="0" dirty="0">
                <a:ln w="0"/>
                <a:solidFill>
                  <a:schemeClr val="tx1"/>
                </a:solidFill>
                <a:effectLst>
                  <a:outerShdw blurRad="38100" dist="19050" dir="2700000" algn="tl" rotWithShape="0">
                    <a:schemeClr val="dk1">
                      <a:alpha val="40000"/>
                    </a:schemeClr>
                  </a:outerShdw>
                </a:effectLst>
              </a:rPr>
              <a:t>iagra</a:t>
            </a:r>
            <a:r>
              <a:rPr lang="en-US" sz="1600" dirty="0">
                <a:ln w="0"/>
                <a:effectLst>
                  <a:outerShdw blurRad="38100" dist="19050" dir="2700000" algn="tl" rotWithShape="0">
                    <a:schemeClr val="dk1">
                      <a:alpha val="40000"/>
                    </a:schemeClr>
                  </a:outerShdw>
                </a:effectLst>
              </a:rPr>
              <a:t>m for Showrooms in New Building</a:t>
            </a:r>
            <a:endParaRPr lang="en-US" sz="1600" b="0" cap="none" spc="0" dirty="0">
              <a:ln w="0"/>
              <a:solidFill>
                <a:schemeClr val="tx1"/>
              </a:solidFill>
              <a:effectLst>
                <a:outerShdw blurRad="38100" dist="19050" dir="2700000" algn="tl" rotWithShape="0">
                  <a:schemeClr val="dk1">
                    <a:alpha val="40000"/>
                  </a:schemeClr>
                </a:outerShdw>
              </a:effectLst>
            </a:endParaRPr>
          </a:p>
        </p:txBody>
      </p:sp>
      <p:pic>
        <p:nvPicPr>
          <p:cNvPr id="15" name="Picture 14">
            <a:extLst>
              <a:ext uri="{FF2B5EF4-FFF2-40B4-BE49-F238E27FC236}">
                <a16:creationId xmlns:a16="http://schemas.microsoft.com/office/drawing/2014/main" id="{7A11483C-C9D7-4760-B74E-D7390089075F}"/>
              </a:ext>
            </a:extLst>
          </p:cNvPr>
          <p:cNvPicPr/>
          <p:nvPr/>
        </p:nvPicPr>
        <p:blipFill rotWithShape="1">
          <a:blip r:embed="rId4"/>
          <a:srcRect l="14063" t="18526" r="38021" b="21881"/>
          <a:stretch/>
        </p:blipFill>
        <p:spPr bwMode="auto">
          <a:xfrm>
            <a:off x="1835696" y="1566415"/>
            <a:ext cx="4606772" cy="32259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7" name="Slide Number Placeholder 6">
            <a:extLst>
              <a:ext uri="{FF2B5EF4-FFF2-40B4-BE49-F238E27FC236}">
                <a16:creationId xmlns:a16="http://schemas.microsoft.com/office/drawing/2014/main" id="{0C23B41D-B108-43F1-8106-EF1BDFFC1569}"/>
              </a:ext>
            </a:extLst>
          </p:cNvPr>
          <p:cNvSpPr>
            <a:spLocks noGrp="1"/>
          </p:cNvSpPr>
          <p:nvPr>
            <p:ph type="sldNum" sz="quarter" idx="12"/>
          </p:nvPr>
        </p:nvSpPr>
        <p:spPr/>
        <p:txBody>
          <a:bodyPr/>
          <a:lstStyle/>
          <a:p>
            <a:fld id="{4FA26DB6-1E95-4B26-BBFC-FB6CE29132D7}" type="slidenum">
              <a:rPr lang="en-US" smtClean="0"/>
              <a:pPr/>
              <a:t>13</a:t>
            </a:fld>
            <a:endParaRPr lang="en-US" dirty="0"/>
          </a:p>
        </p:txBody>
      </p:sp>
    </p:spTree>
    <p:extLst>
      <p:ext uri="{BB962C8B-B14F-4D97-AF65-F5344CB8AC3E}">
        <p14:creationId xmlns:p14="http://schemas.microsoft.com/office/powerpoint/2010/main" val="2860662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 </a:t>
            </a:r>
            <a:r>
              <a:rPr lang="en-US" sz="3200" b="1" dirty="0">
                <a:latin typeface="Times New Roman" pitchFamily="18" charset="0"/>
                <a:cs typeface="Times New Roman" pitchFamily="18" charset="0"/>
              </a:rPr>
              <a:t>Repair Shop:</a:t>
            </a:r>
          </a:p>
        </p:txBody>
      </p:sp>
      <p:sp>
        <p:nvSpPr>
          <p:cNvPr id="12" name="Rectangle 11">
            <a:extLst>
              <a:ext uri="{FF2B5EF4-FFF2-40B4-BE49-F238E27FC236}">
                <a16:creationId xmlns:a16="http://schemas.microsoft.com/office/drawing/2014/main" id="{AAA07DBA-9F83-44DD-A177-C2754BBBCA56}"/>
              </a:ext>
            </a:extLst>
          </p:cNvPr>
          <p:cNvSpPr/>
          <p:nvPr/>
        </p:nvSpPr>
        <p:spPr>
          <a:xfrm>
            <a:off x="1169331" y="4992382"/>
            <a:ext cx="3354765" cy="584775"/>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General Repair Shop in New Building</a:t>
            </a:r>
          </a:p>
          <a:p>
            <a:pPr algn="ctr"/>
            <a:r>
              <a:rPr lang="en-US" sz="1600" dirty="0">
                <a:ln w="0"/>
                <a:effectLst>
                  <a:outerShdw blurRad="38100" dist="19050" dir="2700000" algn="tl" rotWithShape="0">
                    <a:schemeClr val="dk1">
                      <a:alpha val="40000"/>
                    </a:schemeClr>
                  </a:outerShdw>
                </a:effectLst>
              </a:rPr>
              <a:t>At Level 0.00m </a:t>
            </a:r>
            <a:endParaRPr lang="en-US" sz="1600" b="0" cap="none" spc="0" dirty="0">
              <a:ln w="0"/>
              <a:solidFill>
                <a:schemeClr val="tx1"/>
              </a:solidFill>
              <a:effectLst>
                <a:outerShdw blurRad="38100" dist="19050" dir="2700000" algn="tl" rotWithShape="0">
                  <a:schemeClr val="dk1">
                    <a:alpha val="40000"/>
                  </a:schemeClr>
                </a:outerShdw>
              </a:effectLst>
            </a:endParaRPr>
          </a:p>
        </p:txBody>
      </p:sp>
      <p:sp>
        <p:nvSpPr>
          <p:cNvPr id="15" name="Rectangle 14">
            <a:extLst>
              <a:ext uri="{FF2B5EF4-FFF2-40B4-BE49-F238E27FC236}">
                <a16:creationId xmlns:a16="http://schemas.microsoft.com/office/drawing/2014/main" id="{7C0C95E1-1610-4823-B9D4-B75D7D2406F3}"/>
              </a:ext>
            </a:extLst>
          </p:cNvPr>
          <p:cNvSpPr/>
          <p:nvPr/>
        </p:nvSpPr>
        <p:spPr>
          <a:xfrm>
            <a:off x="5028169" y="4466466"/>
            <a:ext cx="3670557"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General Repair Shop in existing building </a:t>
            </a:r>
            <a:endParaRPr lang="en-US" sz="1600" b="0" cap="none" spc="0" dirty="0">
              <a:ln w="0"/>
              <a:solidFill>
                <a:schemeClr val="tx1"/>
              </a:solidFill>
              <a:effectLst>
                <a:outerShdw blurRad="38100" dist="19050" dir="2700000" algn="tl" rotWithShape="0">
                  <a:schemeClr val="dk1">
                    <a:alpha val="40000"/>
                  </a:schemeClr>
                </a:outerShdw>
              </a:effectLst>
            </a:endParaRPr>
          </a:p>
        </p:txBody>
      </p:sp>
      <p:pic>
        <p:nvPicPr>
          <p:cNvPr id="14" name="Picture 13">
            <a:extLst>
              <a:ext uri="{FF2B5EF4-FFF2-40B4-BE49-F238E27FC236}">
                <a16:creationId xmlns:a16="http://schemas.microsoft.com/office/drawing/2014/main" id="{5FC8DB2E-6569-4865-B8F4-D01F8171B568}"/>
              </a:ext>
            </a:extLst>
          </p:cNvPr>
          <p:cNvPicPr/>
          <p:nvPr/>
        </p:nvPicPr>
        <p:blipFill rotWithShape="1">
          <a:blip r:embed="rId5">
            <a:extLst>
              <a:ext uri="{28A0092B-C50C-407E-A947-70E740481C1C}">
                <a14:useLocalDpi xmlns:a14="http://schemas.microsoft.com/office/drawing/2010/main" val="0"/>
              </a:ext>
            </a:extLst>
          </a:blip>
          <a:srcRect l="4667" t="6839" r="4667" b="25152"/>
          <a:stretch/>
        </p:blipFill>
        <p:spPr bwMode="auto">
          <a:xfrm>
            <a:off x="5028169" y="1473222"/>
            <a:ext cx="3655308" cy="28796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B413C6C4-04FD-4805-82DD-9B8808B98C1B}"/>
              </a:ext>
            </a:extLst>
          </p:cNvPr>
          <p:cNvPicPr>
            <a:picLocks noChangeAspect="1"/>
          </p:cNvPicPr>
          <p:nvPr/>
        </p:nvPicPr>
        <p:blipFill>
          <a:blip r:embed="rId6"/>
          <a:stretch>
            <a:fillRect/>
          </a:stretch>
        </p:blipFill>
        <p:spPr>
          <a:xfrm>
            <a:off x="130125" y="1473222"/>
            <a:ext cx="4767919" cy="33317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8" name="Straight Arrow Connector 17">
            <a:extLst>
              <a:ext uri="{FF2B5EF4-FFF2-40B4-BE49-F238E27FC236}">
                <a16:creationId xmlns:a16="http://schemas.microsoft.com/office/drawing/2014/main" id="{494BC411-3A33-4CD7-935D-20AF37F56264}"/>
              </a:ext>
            </a:extLst>
          </p:cNvPr>
          <p:cNvCxnSpPr/>
          <p:nvPr/>
        </p:nvCxnSpPr>
        <p:spPr>
          <a:xfrm flipV="1">
            <a:off x="4819213" y="1552176"/>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19" name="Rectangle 18">
            <a:extLst>
              <a:ext uri="{FF2B5EF4-FFF2-40B4-BE49-F238E27FC236}">
                <a16:creationId xmlns:a16="http://schemas.microsoft.com/office/drawing/2014/main" id="{79977599-5111-4FB4-8A8F-825BFB824552}"/>
              </a:ext>
            </a:extLst>
          </p:cNvPr>
          <p:cNvSpPr/>
          <p:nvPr/>
        </p:nvSpPr>
        <p:spPr>
          <a:xfrm>
            <a:off x="4534623" y="1413676"/>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cxnSp>
        <p:nvCxnSpPr>
          <p:cNvPr id="22" name="Straight Arrow Connector 21">
            <a:extLst>
              <a:ext uri="{FF2B5EF4-FFF2-40B4-BE49-F238E27FC236}">
                <a16:creationId xmlns:a16="http://schemas.microsoft.com/office/drawing/2014/main" id="{10343846-6E9E-4460-B334-12A56C90DDA3}"/>
              </a:ext>
            </a:extLst>
          </p:cNvPr>
          <p:cNvCxnSpPr/>
          <p:nvPr/>
        </p:nvCxnSpPr>
        <p:spPr>
          <a:xfrm flipV="1">
            <a:off x="8513938" y="2194732"/>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23" name="Rectangle 22">
            <a:extLst>
              <a:ext uri="{FF2B5EF4-FFF2-40B4-BE49-F238E27FC236}">
                <a16:creationId xmlns:a16="http://schemas.microsoft.com/office/drawing/2014/main" id="{2D4DB0EB-6BEA-4E89-8EE0-758D03DE2FF1}"/>
              </a:ext>
            </a:extLst>
          </p:cNvPr>
          <p:cNvSpPr/>
          <p:nvPr/>
        </p:nvSpPr>
        <p:spPr>
          <a:xfrm>
            <a:off x="8229348" y="2056232"/>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sp>
        <p:nvSpPr>
          <p:cNvPr id="7" name="Slide Number Placeholder 6">
            <a:extLst>
              <a:ext uri="{FF2B5EF4-FFF2-40B4-BE49-F238E27FC236}">
                <a16:creationId xmlns:a16="http://schemas.microsoft.com/office/drawing/2014/main" id="{BC0BBBD8-AFB9-480D-9F57-2957E3720FA9}"/>
              </a:ext>
            </a:extLst>
          </p:cNvPr>
          <p:cNvSpPr>
            <a:spLocks noGrp="1"/>
          </p:cNvSpPr>
          <p:nvPr>
            <p:ph type="sldNum" sz="quarter" idx="12"/>
          </p:nvPr>
        </p:nvSpPr>
        <p:spPr/>
        <p:txBody>
          <a:bodyPr/>
          <a:lstStyle/>
          <a:p>
            <a:fld id="{4FA26DB6-1E95-4B26-BBFC-FB6CE29132D7}" type="slidenum">
              <a:rPr lang="en-US" smtClean="0"/>
              <a:pPr/>
              <a:t>14</a:t>
            </a:fld>
            <a:endParaRPr lang="en-US" dirty="0"/>
          </a:p>
        </p:txBody>
      </p:sp>
    </p:spTree>
    <p:extLst>
      <p:ext uri="{BB962C8B-B14F-4D97-AF65-F5344CB8AC3E}">
        <p14:creationId xmlns:p14="http://schemas.microsoft.com/office/powerpoint/2010/main" val="2589497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 –Repair Shop:</a:t>
            </a:r>
          </a:p>
        </p:txBody>
      </p:sp>
      <p:sp>
        <p:nvSpPr>
          <p:cNvPr id="12" name="Rectangle 11">
            <a:extLst>
              <a:ext uri="{FF2B5EF4-FFF2-40B4-BE49-F238E27FC236}">
                <a16:creationId xmlns:a16="http://schemas.microsoft.com/office/drawing/2014/main" id="{AAA07DBA-9F83-44DD-A177-C2754BBBCA56}"/>
              </a:ext>
            </a:extLst>
          </p:cNvPr>
          <p:cNvSpPr/>
          <p:nvPr/>
        </p:nvSpPr>
        <p:spPr>
          <a:xfrm>
            <a:off x="801269" y="5540926"/>
            <a:ext cx="3414974" cy="584775"/>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Body and Paint Shop in New Building </a:t>
            </a:r>
          </a:p>
          <a:p>
            <a:pPr algn="ctr"/>
            <a:r>
              <a:rPr lang="en-US" sz="1600" b="0" cap="none" spc="0" dirty="0">
                <a:ln w="0"/>
                <a:solidFill>
                  <a:schemeClr val="tx1"/>
                </a:solidFill>
                <a:effectLst>
                  <a:outerShdw blurRad="38100" dist="19050" dir="2700000" algn="tl" rotWithShape="0">
                    <a:schemeClr val="dk1">
                      <a:alpha val="40000"/>
                    </a:schemeClr>
                  </a:outerShdw>
                </a:effectLst>
              </a:rPr>
              <a:t>At Level 7.35m</a:t>
            </a:r>
          </a:p>
        </p:txBody>
      </p:sp>
      <p:pic>
        <p:nvPicPr>
          <p:cNvPr id="11" name="Picture 10">
            <a:extLst>
              <a:ext uri="{FF2B5EF4-FFF2-40B4-BE49-F238E27FC236}">
                <a16:creationId xmlns:a16="http://schemas.microsoft.com/office/drawing/2014/main" id="{0C2F29EA-A191-46D4-9D16-7A6DED5B3BF1}"/>
              </a:ext>
            </a:extLst>
          </p:cNvPr>
          <p:cNvPicPr/>
          <p:nvPr/>
        </p:nvPicPr>
        <p:blipFill rotWithShape="1">
          <a:blip r:embed="rId5">
            <a:extLst>
              <a:ext uri="{28A0092B-C50C-407E-A947-70E740481C1C}">
                <a14:useLocalDpi xmlns:a14="http://schemas.microsoft.com/office/drawing/2010/main" val="0"/>
              </a:ext>
            </a:extLst>
          </a:blip>
          <a:srcRect l="1087" t="-716" r="10434" b="5378"/>
          <a:stretch/>
        </p:blipFill>
        <p:spPr bwMode="auto">
          <a:xfrm>
            <a:off x="5364087" y="1384774"/>
            <a:ext cx="3101799" cy="40435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17" name="Rectangle 16">
            <a:extLst>
              <a:ext uri="{FF2B5EF4-FFF2-40B4-BE49-F238E27FC236}">
                <a16:creationId xmlns:a16="http://schemas.microsoft.com/office/drawing/2014/main" id="{F9493EEC-21BD-466C-90DA-D90B47BFD7D8}"/>
              </a:ext>
            </a:extLst>
          </p:cNvPr>
          <p:cNvSpPr/>
          <p:nvPr/>
        </p:nvSpPr>
        <p:spPr>
          <a:xfrm>
            <a:off x="5060731" y="5509660"/>
            <a:ext cx="3700629"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Body and Paint Shop in Existing Building </a:t>
            </a:r>
            <a:endParaRPr lang="en-US" sz="1600" b="0" cap="none" spc="0" dirty="0">
              <a:ln w="0"/>
              <a:solidFill>
                <a:schemeClr val="tx1"/>
              </a:solidFill>
              <a:effectLst>
                <a:outerShdw blurRad="38100" dist="19050" dir="2700000" algn="tl" rotWithShape="0">
                  <a:schemeClr val="dk1">
                    <a:alpha val="40000"/>
                  </a:schemeClr>
                </a:outerShdw>
              </a:effectLst>
            </a:endParaRPr>
          </a:p>
        </p:txBody>
      </p:sp>
      <p:pic>
        <p:nvPicPr>
          <p:cNvPr id="10" name="Picture 9">
            <a:extLst>
              <a:ext uri="{FF2B5EF4-FFF2-40B4-BE49-F238E27FC236}">
                <a16:creationId xmlns:a16="http://schemas.microsoft.com/office/drawing/2014/main" id="{C6A59FBD-6734-48DD-9245-5AAB6F284F00}"/>
              </a:ext>
            </a:extLst>
          </p:cNvPr>
          <p:cNvPicPr>
            <a:picLocks noChangeAspect="1"/>
          </p:cNvPicPr>
          <p:nvPr/>
        </p:nvPicPr>
        <p:blipFill>
          <a:blip r:embed="rId6"/>
          <a:stretch>
            <a:fillRect/>
          </a:stretch>
        </p:blipFill>
        <p:spPr>
          <a:xfrm>
            <a:off x="208572" y="1379718"/>
            <a:ext cx="4852159" cy="40910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8" name="Straight Arrow Connector 17">
            <a:extLst>
              <a:ext uri="{FF2B5EF4-FFF2-40B4-BE49-F238E27FC236}">
                <a16:creationId xmlns:a16="http://schemas.microsoft.com/office/drawing/2014/main" id="{215538AB-74E1-47A8-B58F-878EDC2F460D}"/>
              </a:ext>
            </a:extLst>
          </p:cNvPr>
          <p:cNvCxnSpPr/>
          <p:nvPr/>
        </p:nvCxnSpPr>
        <p:spPr>
          <a:xfrm flipV="1">
            <a:off x="4819213" y="1552176"/>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19" name="Rectangle 18">
            <a:extLst>
              <a:ext uri="{FF2B5EF4-FFF2-40B4-BE49-F238E27FC236}">
                <a16:creationId xmlns:a16="http://schemas.microsoft.com/office/drawing/2014/main" id="{9969679F-175F-4579-90D0-AC746BDB78ED}"/>
              </a:ext>
            </a:extLst>
          </p:cNvPr>
          <p:cNvSpPr/>
          <p:nvPr/>
        </p:nvSpPr>
        <p:spPr>
          <a:xfrm>
            <a:off x="4534623" y="1413676"/>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cxnSp>
        <p:nvCxnSpPr>
          <p:cNvPr id="20" name="Straight Arrow Connector 19">
            <a:extLst>
              <a:ext uri="{FF2B5EF4-FFF2-40B4-BE49-F238E27FC236}">
                <a16:creationId xmlns:a16="http://schemas.microsoft.com/office/drawing/2014/main" id="{85A1AF2E-C01B-4C71-A3D3-F8139B27832C}"/>
              </a:ext>
            </a:extLst>
          </p:cNvPr>
          <p:cNvCxnSpPr/>
          <p:nvPr/>
        </p:nvCxnSpPr>
        <p:spPr>
          <a:xfrm flipV="1">
            <a:off x="8365987" y="2056232"/>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21" name="Rectangle 20">
            <a:extLst>
              <a:ext uri="{FF2B5EF4-FFF2-40B4-BE49-F238E27FC236}">
                <a16:creationId xmlns:a16="http://schemas.microsoft.com/office/drawing/2014/main" id="{325F6D00-5CE7-48B0-B47B-2590237C3F6B}"/>
              </a:ext>
            </a:extLst>
          </p:cNvPr>
          <p:cNvSpPr/>
          <p:nvPr/>
        </p:nvSpPr>
        <p:spPr>
          <a:xfrm>
            <a:off x="8081397" y="1917732"/>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sp>
        <p:nvSpPr>
          <p:cNvPr id="7" name="Slide Number Placeholder 6">
            <a:extLst>
              <a:ext uri="{FF2B5EF4-FFF2-40B4-BE49-F238E27FC236}">
                <a16:creationId xmlns:a16="http://schemas.microsoft.com/office/drawing/2014/main" id="{6BFC3C98-20F1-4853-BA23-19231896934C}"/>
              </a:ext>
            </a:extLst>
          </p:cNvPr>
          <p:cNvSpPr>
            <a:spLocks noGrp="1"/>
          </p:cNvSpPr>
          <p:nvPr>
            <p:ph type="sldNum" sz="quarter" idx="12"/>
          </p:nvPr>
        </p:nvSpPr>
        <p:spPr/>
        <p:txBody>
          <a:bodyPr/>
          <a:lstStyle/>
          <a:p>
            <a:fld id="{4FA26DB6-1E95-4B26-BBFC-FB6CE29132D7}" type="slidenum">
              <a:rPr lang="en-US" smtClean="0"/>
              <a:pPr/>
              <a:t>15</a:t>
            </a:fld>
            <a:endParaRPr lang="en-US" dirty="0"/>
          </a:p>
        </p:txBody>
      </p:sp>
    </p:spTree>
    <p:extLst>
      <p:ext uri="{BB962C8B-B14F-4D97-AF65-F5344CB8AC3E}">
        <p14:creationId xmlns:p14="http://schemas.microsoft.com/office/powerpoint/2010/main" val="511852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 –Repair Shop:</a:t>
            </a:r>
          </a:p>
        </p:txBody>
      </p:sp>
      <p:graphicFrame>
        <p:nvGraphicFramePr>
          <p:cNvPr id="11" name="Table 10">
            <a:extLst>
              <a:ext uri="{FF2B5EF4-FFF2-40B4-BE49-F238E27FC236}">
                <a16:creationId xmlns:a16="http://schemas.microsoft.com/office/drawing/2014/main" id="{0B742395-F8A6-4153-B80C-8820945E0808}"/>
              </a:ext>
            </a:extLst>
          </p:cNvPr>
          <p:cNvGraphicFramePr>
            <a:graphicFrameLocks noGrp="1"/>
          </p:cNvGraphicFramePr>
          <p:nvPr>
            <p:extLst>
              <p:ext uri="{D42A27DB-BD31-4B8C-83A1-F6EECF244321}">
                <p14:modId xmlns:p14="http://schemas.microsoft.com/office/powerpoint/2010/main" val="966955360"/>
              </p:ext>
            </p:extLst>
          </p:nvPr>
        </p:nvGraphicFramePr>
        <p:xfrm>
          <a:off x="231216" y="2066327"/>
          <a:ext cx="8681567" cy="1005591"/>
        </p:xfrm>
        <a:graphic>
          <a:graphicData uri="http://schemas.openxmlformats.org/drawingml/2006/table">
            <a:tbl>
              <a:tblPr firstRow="1" firstCol="1" bandRow="1">
                <a:tableStyleId>{93296810-A885-4BE3-A3E7-6D5BEEA58F35}</a:tableStyleId>
              </a:tblPr>
              <a:tblGrid>
                <a:gridCol w="2893185">
                  <a:extLst>
                    <a:ext uri="{9D8B030D-6E8A-4147-A177-3AD203B41FA5}">
                      <a16:colId xmlns:a16="http://schemas.microsoft.com/office/drawing/2014/main" val="2653505468"/>
                    </a:ext>
                  </a:extLst>
                </a:gridCol>
                <a:gridCol w="3167816">
                  <a:extLst>
                    <a:ext uri="{9D8B030D-6E8A-4147-A177-3AD203B41FA5}">
                      <a16:colId xmlns:a16="http://schemas.microsoft.com/office/drawing/2014/main" val="462959332"/>
                    </a:ext>
                  </a:extLst>
                </a:gridCol>
                <a:gridCol w="2620566">
                  <a:extLst>
                    <a:ext uri="{9D8B030D-6E8A-4147-A177-3AD203B41FA5}">
                      <a16:colId xmlns:a16="http://schemas.microsoft.com/office/drawing/2014/main" val="1496711861"/>
                    </a:ext>
                  </a:extLst>
                </a:gridCol>
              </a:tblGrid>
              <a:tr h="335197">
                <a:tc>
                  <a:txBody>
                    <a:bodyPr/>
                    <a:lstStyle/>
                    <a:p>
                      <a:pPr marL="0" marR="0" algn="ctr">
                        <a:spcBef>
                          <a:spcPts val="600"/>
                        </a:spcBef>
                        <a:spcAft>
                          <a:spcPts val="600"/>
                        </a:spcAft>
                      </a:pPr>
                      <a:r>
                        <a:rPr lang="en-US" sz="2000" dirty="0">
                          <a:effectLst/>
                        </a:rPr>
                        <a:t> </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2000" dirty="0">
                          <a:effectLst/>
                        </a:rPr>
                        <a:t>General repair shop</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2000">
                          <a:effectLst/>
                        </a:rPr>
                        <a:t>Body and paint shop</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659826644"/>
                  </a:ext>
                </a:extLst>
              </a:tr>
              <a:tr h="335197">
                <a:tc>
                  <a:txBody>
                    <a:bodyPr/>
                    <a:lstStyle/>
                    <a:p>
                      <a:pPr marL="0" marR="0" algn="ctr">
                        <a:spcBef>
                          <a:spcPts val="600"/>
                        </a:spcBef>
                        <a:spcAft>
                          <a:spcPts val="600"/>
                        </a:spcAft>
                      </a:pPr>
                      <a:r>
                        <a:rPr lang="en-US" sz="2000" b="1" kern="1200" dirty="0">
                          <a:solidFill>
                            <a:schemeClr val="lt1"/>
                          </a:solidFill>
                          <a:effectLst/>
                          <a:latin typeface="+mn-lt"/>
                          <a:ea typeface="+mn-ea"/>
                          <a:cs typeface="+mn-cs"/>
                        </a:rPr>
                        <a:t>Existing building</a:t>
                      </a:r>
                    </a:p>
                  </a:txBody>
                  <a:tcPr marL="68580" marR="68580" marT="0" marB="0" anchor="ctr"/>
                </a:tc>
                <a:tc>
                  <a:txBody>
                    <a:bodyPr/>
                    <a:lstStyle/>
                    <a:p>
                      <a:pPr marL="0" marR="0" algn="ctr">
                        <a:spcBef>
                          <a:spcPts val="600"/>
                        </a:spcBef>
                        <a:spcAft>
                          <a:spcPts val="600"/>
                        </a:spcAft>
                      </a:pPr>
                      <a:r>
                        <a:rPr lang="en-US" sz="2000">
                          <a:effectLst/>
                        </a:rPr>
                        <a:t>13</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2000">
                          <a:effectLst/>
                        </a:rPr>
                        <a:t>9</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397204146"/>
                  </a:ext>
                </a:extLst>
              </a:tr>
              <a:tr h="335197">
                <a:tc>
                  <a:txBody>
                    <a:bodyPr/>
                    <a:lstStyle/>
                    <a:p>
                      <a:pPr marL="0" marR="0" algn="ctr">
                        <a:spcBef>
                          <a:spcPts val="600"/>
                        </a:spcBef>
                        <a:spcAft>
                          <a:spcPts val="600"/>
                        </a:spcAft>
                      </a:pPr>
                      <a:r>
                        <a:rPr lang="en-US" sz="2000" dirty="0">
                          <a:effectLst/>
                        </a:rPr>
                        <a:t>New Building</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ar-JO" sz="2000" dirty="0">
                          <a:effectLst/>
                        </a:rPr>
                        <a:t>12</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ar-JO"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530436117"/>
                  </a:ext>
                </a:extLst>
              </a:tr>
            </a:tbl>
          </a:graphicData>
        </a:graphic>
      </p:graphicFrame>
      <p:sp>
        <p:nvSpPr>
          <p:cNvPr id="7" name="Slide Number Placeholder 6">
            <a:extLst>
              <a:ext uri="{FF2B5EF4-FFF2-40B4-BE49-F238E27FC236}">
                <a16:creationId xmlns:a16="http://schemas.microsoft.com/office/drawing/2014/main" id="{7CA665BD-67F8-4295-B623-EF05C30B3510}"/>
              </a:ext>
            </a:extLst>
          </p:cNvPr>
          <p:cNvSpPr>
            <a:spLocks noGrp="1"/>
          </p:cNvSpPr>
          <p:nvPr>
            <p:ph type="sldNum" sz="quarter" idx="12"/>
          </p:nvPr>
        </p:nvSpPr>
        <p:spPr/>
        <p:txBody>
          <a:bodyPr/>
          <a:lstStyle/>
          <a:p>
            <a:fld id="{4FA26DB6-1E95-4B26-BBFC-FB6CE29132D7}" type="slidenum">
              <a:rPr lang="en-US" smtClean="0"/>
              <a:pPr/>
              <a:t>16</a:t>
            </a:fld>
            <a:endParaRPr lang="en-US" dirty="0"/>
          </a:p>
        </p:txBody>
      </p:sp>
    </p:spTree>
    <p:extLst>
      <p:ext uri="{BB962C8B-B14F-4D97-AF65-F5344CB8AC3E}">
        <p14:creationId xmlns:p14="http://schemas.microsoft.com/office/powerpoint/2010/main" val="3407740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a:t>
            </a:r>
          </a:p>
        </p:txBody>
      </p:sp>
      <p:sp>
        <p:nvSpPr>
          <p:cNvPr id="12" name="Rectangle 11">
            <a:extLst>
              <a:ext uri="{FF2B5EF4-FFF2-40B4-BE49-F238E27FC236}">
                <a16:creationId xmlns:a16="http://schemas.microsoft.com/office/drawing/2014/main" id="{AAA07DBA-9F83-44DD-A177-C2754BBBCA56}"/>
              </a:ext>
            </a:extLst>
          </p:cNvPr>
          <p:cNvSpPr/>
          <p:nvPr/>
        </p:nvSpPr>
        <p:spPr>
          <a:xfrm>
            <a:off x="971127" y="5772140"/>
            <a:ext cx="2017220"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Plan at Level 3.674m</a:t>
            </a:r>
            <a:endParaRPr lang="en-US" sz="1600" b="0" cap="none" spc="0" dirty="0">
              <a:ln w="0"/>
              <a:solidFill>
                <a:schemeClr val="tx1"/>
              </a:solidFill>
              <a:effectLst>
                <a:outerShdw blurRad="38100" dist="19050" dir="2700000" algn="tl" rotWithShape="0">
                  <a:schemeClr val="dk1">
                    <a:alpha val="40000"/>
                  </a:schemeClr>
                </a:outerShdw>
              </a:effectLst>
            </a:endParaRPr>
          </a:p>
        </p:txBody>
      </p:sp>
      <p:pic>
        <p:nvPicPr>
          <p:cNvPr id="2" name="Picture 1">
            <a:extLst>
              <a:ext uri="{FF2B5EF4-FFF2-40B4-BE49-F238E27FC236}">
                <a16:creationId xmlns:a16="http://schemas.microsoft.com/office/drawing/2014/main" id="{914C5F0A-E902-4ABB-93D0-A93CB93BAAFD}"/>
              </a:ext>
            </a:extLst>
          </p:cNvPr>
          <p:cNvPicPr>
            <a:picLocks noChangeAspect="1"/>
          </p:cNvPicPr>
          <p:nvPr/>
        </p:nvPicPr>
        <p:blipFill>
          <a:blip r:embed="rId5"/>
          <a:stretch>
            <a:fillRect/>
          </a:stretch>
        </p:blipFill>
        <p:spPr>
          <a:xfrm>
            <a:off x="1536914" y="1331566"/>
            <a:ext cx="2114550" cy="4429125"/>
          </a:xfrm>
          <a:prstGeom prst="rect">
            <a:avLst/>
          </a:prstGeom>
        </p:spPr>
      </p:pic>
      <p:pic>
        <p:nvPicPr>
          <p:cNvPr id="3" name="Picture 2">
            <a:extLst>
              <a:ext uri="{FF2B5EF4-FFF2-40B4-BE49-F238E27FC236}">
                <a16:creationId xmlns:a16="http://schemas.microsoft.com/office/drawing/2014/main" id="{3969F106-3CB7-4539-B704-50048E35A5EF}"/>
              </a:ext>
            </a:extLst>
          </p:cNvPr>
          <p:cNvPicPr>
            <a:picLocks noChangeAspect="1"/>
          </p:cNvPicPr>
          <p:nvPr/>
        </p:nvPicPr>
        <p:blipFill>
          <a:blip r:embed="rId6"/>
          <a:stretch>
            <a:fillRect/>
          </a:stretch>
        </p:blipFill>
        <p:spPr>
          <a:xfrm>
            <a:off x="3791754" y="3841584"/>
            <a:ext cx="5175504" cy="23957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a:extLst>
              <a:ext uri="{FF2B5EF4-FFF2-40B4-BE49-F238E27FC236}">
                <a16:creationId xmlns:a16="http://schemas.microsoft.com/office/drawing/2014/main" id="{3C42C6E5-2EE7-41DE-9E1D-28AD3E0FE05E}"/>
              </a:ext>
            </a:extLst>
          </p:cNvPr>
          <p:cNvPicPr>
            <a:picLocks noChangeAspect="1"/>
          </p:cNvPicPr>
          <p:nvPr/>
        </p:nvPicPr>
        <p:blipFill>
          <a:blip r:embed="rId7"/>
          <a:stretch>
            <a:fillRect/>
          </a:stretch>
        </p:blipFill>
        <p:spPr>
          <a:xfrm>
            <a:off x="3791754" y="1013057"/>
            <a:ext cx="3401568" cy="26988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a:extLst>
              <a:ext uri="{FF2B5EF4-FFF2-40B4-BE49-F238E27FC236}">
                <a16:creationId xmlns:a16="http://schemas.microsoft.com/office/drawing/2014/main" id="{7EA17900-0E3A-4F63-8222-053646CF0035}"/>
              </a:ext>
            </a:extLst>
          </p:cNvPr>
          <p:cNvPicPr>
            <a:picLocks noChangeAspect="1"/>
          </p:cNvPicPr>
          <p:nvPr/>
        </p:nvPicPr>
        <p:blipFill>
          <a:blip r:embed="rId8"/>
          <a:stretch>
            <a:fillRect/>
          </a:stretch>
        </p:blipFill>
        <p:spPr>
          <a:xfrm>
            <a:off x="276932" y="1345294"/>
            <a:ext cx="1255014" cy="4463857"/>
          </a:xfrm>
          <a:prstGeom prst="rect">
            <a:avLst/>
          </a:prstGeom>
        </p:spPr>
      </p:pic>
      <p:sp>
        <p:nvSpPr>
          <p:cNvPr id="21" name="Rectangle 20">
            <a:extLst>
              <a:ext uri="{FF2B5EF4-FFF2-40B4-BE49-F238E27FC236}">
                <a16:creationId xmlns:a16="http://schemas.microsoft.com/office/drawing/2014/main" id="{6AF9BAED-441B-41BC-834F-4F5A73BDC2D3}"/>
              </a:ext>
            </a:extLst>
          </p:cNvPr>
          <p:cNvSpPr/>
          <p:nvPr/>
        </p:nvSpPr>
        <p:spPr>
          <a:xfrm>
            <a:off x="1531946" y="1345294"/>
            <a:ext cx="1743910" cy="114760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818522E5-C47B-45EE-8BA1-0EE56D4DB6B4}"/>
              </a:ext>
            </a:extLst>
          </p:cNvPr>
          <p:cNvCxnSpPr/>
          <p:nvPr/>
        </p:nvCxnSpPr>
        <p:spPr>
          <a:xfrm>
            <a:off x="3275856" y="1844824"/>
            <a:ext cx="60522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9A4A0A98-C6B0-4AC1-A3F7-5E5EF4D9D551}"/>
              </a:ext>
            </a:extLst>
          </p:cNvPr>
          <p:cNvSpPr/>
          <p:nvPr/>
        </p:nvSpPr>
        <p:spPr>
          <a:xfrm>
            <a:off x="1709230" y="3138070"/>
            <a:ext cx="1743910" cy="114760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7198D3BE-6D50-4281-951D-8FB41FB957AB}"/>
              </a:ext>
            </a:extLst>
          </p:cNvPr>
          <p:cNvCxnSpPr>
            <a:cxnSpLocks/>
          </p:cNvCxnSpPr>
          <p:nvPr/>
        </p:nvCxnSpPr>
        <p:spPr>
          <a:xfrm>
            <a:off x="3453140" y="3580754"/>
            <a:ext cx="427936" cy="26083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51311995-35F2-46B5-99C9-F8636E48F575}"/>
              </a:ext>
            </a:extLst>
          </p:cNvPr>
          <p:cNvCxnSpPr/>
          <p:nvPr/>
        </p:nvCxnSpPr>
        <p:spPr>
          <a:xfrm flipV="1">
            <a:off x="3551618" y="2161823"/>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28" name="Rectangle 27">
            <a:extLst>
              <a:ext uri="{FF2B5EF4-FFF2-40B4-BE49-F238E27FC236}">
                <a16:creationId xmlns:a16="http://schemas.microsoft.com/office/drawing/2014/main" id="{F9F77997-A03F-4519-A426-AC43DB99BB82}"/>
              </a:ext>
            </a:extLst>
          </p:cNvPr>
          <p:cNvSpPr/>
          <p:nvPr/>
        </p:nvSpPr>
        <p:spPr>
          <a:xfrm>
            <a:off x="3267028" y="2023323"/>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cxnSp>
        <p:nvCxnSpPr>
          <p:cNvPr id="29" name="Straight Arrow Connector 28">
            <a:extLst>
              <a:ext uri="{FF2B5EF4-FFF2-40B4-BE49-F238E27FC236}">
                <a16:creationId xmlns:a16="http://schemas.microsoft.com/office/drawing/2014/main" id="{3E91A5BA-C11C-474B-849B-6D6307450211}"/>
              </a:ext>
            </a:extLst>
          </p:cNvPr>
          <p:cNvCxnSpPr/>
          <p:nvPr/>
        </p:nvCxnSpPr>
        <p:spPr>
          <a:xfrm flipV="1">
            <a:off x="6944822" y="1113413"/>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30" name="Rectangle 29">
            <a:extLst>
              <a:ext uri="{FF2B5EF4-FFF2-40B4-BE49-F238E27FC236}">
                <a16:creationId xmlns:a16="http://schemas.microsoft.com/office/drawing/2014/main" id="{9DA67D20-3653-49CC-9860-DFC4A2150E67}"/>
              </a:ext>
            </a:extLst>
          </p:cNvPr>
          <p:cNvSpPr/>
          <p:nvPr/>
        </p:nvSpPr>
        <p:spPr>
          <a:xfrm>
            <a:off x="6660232" y="974913"/>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cxnSp>
        <p:nvCxnSpPr>
          <p:cNvPr id="31" name="Straight Arrow Connector 30">
            <a:extLst>
              <a:ext uri="{FF2B5EF4-FFF2-40B4-BE49-F238E27FC236}">
                <a16:creationId xmlns:a16="http://schemas.microsoft.com/office/drawing/2014/main" id="{9747BE70-A166-4FDF-B8CA-3A60CA0D4153}"/>
              </a:ext>
            </a:extLst>
          </p:cNvPr>
          <p:cNvCxnSpPr/>
          <p:nvPr/>
        </p:nvCxnSpPr>
        <p:spPr>
          <a:xfrm flipV="1">
            <a:off x="8859095" y="4109029"/>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32" name="Rectangle 31">
            <a:extLst>
              <a:ext uri="{FF2B5EF4-FFF2-40B4-BE49-F238E27FC236}">
                <a16:creationId xmlns:a16="http://schemas.microsoft.com/office/drawing/2014/main" id="{A006DC7A-1D3A-474A-947F-3D57FC7C57D5}"/>
              </a:ext>
            </a:extLst>
          </p:cNvPr>
          <p:cNvSpPr/>
          <p:nvPr/>
        </p:nvSpPr>
        <p:spPr>
          <a:xfrm>
            <a:off x="8724240" y="3885969"/>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sp>
        <p:nvSpPr>
          <p:cNvPr id="14" name="Slide Number Placeholder 13">
            <a:extLst>
              <a:ext uri="{FF2B5EF4-FFF2-40B4-BE49-F238E27FC236}">
                <a16:creationId xmlns:a16="http://schemas.microsoft.com/office/drawing/2014/main" id="{1E6B02B5-DD53-49E9-8214-7CC66D1E93F3}"/>
              </a:ext>
            </a:extLst>
          </p:cNvPr>
          <p:cNvSpPr>
            <a:spLocks noGrp="1"/>
          </p:cNvSpPr>
          <p:nvPr>
            <p:ph type="sldNum" sz="quarter" idx="12"/>
          </p:nvPr>
        </p:nvSpPr>
        <p:spPr/>
        <p:txBody>
          <a:bodyPr/>
          <a:lstStyle/>
          <a:p>
            <a:fld id="{4FA26DB6-1E95-4B26-BBFC-FB6CE29132D7}" type="slidenum">
              <a:rPr lang="en-US" smtClean="0"/>
              <a:pPr/>
              <a:t>17</a:t>
            </a:fld>
            <a:endParaRPr lang="en-US" dirty="0"/>
          </a:p>
        </p:txBody>
      </p:sp>
    </p:spTree>
    <p:extLst>
      <p:ext uri="{BB962C8B-B14F-4D97-AF65-F5344CB8AC3E}">
        <p14:creationId xmlns:p14="http://schemas.microsoft.com/office/powerpoint/2010/main" val="19719242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 -</a:t>
            </a:r>
            <a:r>
              <a:rPr lang="en-US" sz="3200" b="1" dirty="0">
                <a:latin typeface="Times New Roman" pitchFamily="18" charset="0"/>
                <a:cs typeface="Times New Roman" pitchFamily="18" charset="0"/>
              </a:rPr>
              <a:t>Offices:</a:t>
            </a:r>
          </a:p>
        </p:txBody>
      </p:sp>
      <p:pic>
        <p:nvPicPr>
          <p:cNvPr id="7" name="Picture 6">
            <a:extLst>
              <a:ext uri="{FF2B5EF4-FFF2-40B4-BE49-F238E27FC236}">
                <a16:creationId xmlns:a16="http://schemas.microsoft.com/office/drawing/2014/main" id="{82773C2C-E7A7-4DFF-AE67-9C201D414050}"/>
              </a:ext>
            </a:extLst>
          </p:cNvPr>
          <p:cNvPicPr>
            <a:picLocks noChangeAspect="1"/>
          </p:cNvPicPr>
          <p:nvPr/>
        </p:nvPicPr>
        <p:blipFill>
          <a:blip r:embed="rId5"/>
          <a:stretch>
            <a:fillRect/>
          </a:stretch>
        </p:blipFill>
        <p:spPr>
          <a:xfrm>
            <a:off x="1259632" y="1198790"/>
            <a:ext cx="4741286" cy="5547849"/>
          </a:xfrm>
          <a:prstGeom prst="rect">
            <a:avLst/>
          </a:prstGeom>
        </p:spPr>
      </p:pic>
      <p:pic>
        <p:nvPicPr>
          <p:cNvPr id="11" name="Picture 10">
            <a:extLst>
              <a:ext uri="{FF2B5EF4-FFF2-40B4-BE49-F238E27FC236}">
                <a16:creationId xmlns:a16="http://schemas.microsoft.com/office/drawing/2014/main" id="{AE0EA693-E9A8-4093-B522-EE2F9301A879}"/>
              </a:ext>
            </a:extLst>
          </p:cNvPr>
          <p:cNvPicPr>
            <a:picLocks noChangeAspect="1"/>
          </p:cNvPicPr>
          <p:nvPr/>
        </p:nvPicPr>
        <p:blipFill rotWithShape="1">
          <a:blip r:embed="rId6"/>
          <a:srcRect l="36613" t="23388" r="50000" b="12182"/>
          <a:stretch/>
        </p:blipFill>
        <p:spPr>
          <a:xfrm>
            <a:off x="5966176" y="1198790"/>
            <a:ext cx="2050966" cy="5549673"/>
          </a:xfrm>
          <a:prstGeom prst="rect">
            <a:avLst/>
          </a:prstGeom>
        </p:spPr>
      </p:pic>
      <p:cxnSp>
        <p:nvCxnSpPr>
          <p:cNvPr id="16" name="Straight Arrow Connector 15">
            <a:extLst>
              <a:ext uri="{FF2B5EF4-FFF2-40B4-BE49-F238E27FC236}">
                <a16:creationId xmlns:a16="http://schemas.microsoft.com/office/drawing/2014/main" id="{3BF0BC66-9D6D-4599-93E9-091A0E5D59AE}"/>
              </a:ext>
            </a:extLst>
          </p:cNvPr>
          <p:cNvCxnSpPr/>
          <p:nvPr/>
        </p:nvCxnSpPr>
        <p:spPr>
          <a:xfrm flipV="1">
            <a:off x="5900855" y="1424360"/>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17" name="Rectangle 16">
            <a:extLst>
              <a:ext uri="{FF2B5EF4-FFF2-40B4-BE49-F238E27FC236}">
                <a16:creationId xmlns:a16="http://schemas.microsoft.com/office/drawing/2014/main" id="{AD8BE60D-3728-4154-BAE7-1F29A0F56B6A}"/>
              </a:ext>
            </a:extLst>
          </p:cNvPr>
          <p:cNvSpPr/>
          <p:nvPr/>
        </p:nvSpPr>
        <p:spPr>
          <a:xfrm>
            <a:off x="5616265" y="1285860"/>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sp>
        <p:nvSpPr>
          <p:cNvPr id="18" name="Rectangle 17">
            <a:extLst>
              <a:ext uri="{FF2B5EF4-FFF2-40B4-BE49-F238E27FC236}">
                <a16:creationId xmlns:a16="http://schemas.microsoft.com/office/drawing/2014/main" id="{9B7571BD-2132-493F-9FA2-FD2C3E0E3C68}"/>
              </a:ext>
            </a:extLst>
          </p:cNvPr>
          <p:cNvSpPr/>
          <p:nvPr/>
        </p:nvSpPr>
        <p:spPr>
          <a:xfrm>
            <a:off x="2886610" y="6239720"/>
            <a:ext cx="2031967"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Plan at Level 16.35m</a:t>
            </a:r>
            <a:endParaRPr lang="en-US" sz="1600" b="0" cap="none" spc="0" dirty="0">
              <a:ln w="0"/>
              <a:solidFill>
                <a:schemeClr val="tx1"/>
              </a:solidFill>
              <a:effectLst>
                <a:outerShdw blurRad="38100" dist="19050" dir="2700000" algn="tl" rotWithShape="0">
                  <a:schemeClr val="dk1">
                    <a:alpha val="40000"/>
                  </a:schemeClr>
                </a:outerShdw>
              </a:effectLst>
            </a:endParaRPr>
          </a:p>
        </p:txBody>
      </p:sp>
      <p:sp>
        <p:nvSpPr>
          <p:cNvPr id="9" name="Slide Number Placeholder 8">
            <a:extLst>
              <a:ext uri="{FF2B5EF4-FFF2-40B4-BE49-F238E27FC236}">
                <a16:creationId xmlns:a16="http://schemas.microsoft.com/office/drawing/2014/main" id="{9A3E9093-DB2B-442F-8C25-5EE1B79109E1}"/>
              </a:ext>
            </a:extLst>
          </p:cNvPr>
          <p:cNvSpPr>
            <a:spLocks noGrp="1"/>
          </p:cNvSpPr>
          <p:nvPr>
            <p:ph type="sldNum" sz="quarter" idx="12"/>
          </p:nvPr>
        </p:nvSpPr>
        <p:spPr/>
        <p:txBody>
          <a:bodyPr/>
          <a:lstStyle/>
          <a:p>
            <a:fld id="{4FA26DB6-1E95-4B26-BBFC-FB6CE29132D7}" type="slidenum">
              <a:rPr lang="en-US" smtClean="0"/>
              <a:pPr/>
              <a:t>18</a:t>
            </a:fld>
            <a:endParaRPr lang="en-US" dirty="0"/>
          </a:p>
        </p:txBody>
      </p:sp>
    </p:spTree>
    <p:extLst>
      <p:ext uri="{BB962C8B-B14F-4D97-AF65-F5344CB8AC3E}">
        <p14:creationId xmlns:p14="http://schemas.microsoft.com/office/powerpoint/2010/main" val="1546581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17125" y="14388"/>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a:t>
            </a:r>
            <a:r>
              <a:rPr lang="en-US" sz="3200" b="1" dirty="0">
                <a:latin typeface="Times New Roman" pitchFamily="18" charset="0"/>
                <a:cs typeface="Times New Roman" pitchFamily="18" charset="0"/>
              </a:rPr>
              <a:t>:</a:t>
            </a:r>
          </a:p>
        </p:txBody>
      </p:sp>
      <p:sp>
        <p:nvSpPr>
          <p:cNvPr id="17" name="Rectangle 16">
            <a:extLst>
              <a:ext uri="{FF2B5EF4-FFF2-40B4-BE49-F238E27FC236}">
                <a16:creationId xmlns:a16="http://schemas.microsoft.com/office/drawing/2014/main" id="{AD8BE60D-3728-4154-BAE7-1F29A0F56B6A}"/>
              </a:ext>
            </a:extLst>
          </p:cNvPr>
          <p:cNvSpPr/>
          <p:nvPr/>
        </p:nvSpPr>
        <p:spPr>
          <a:xfrm>
            <a:off x="5666727" y="1285860"/>
            <a:ext cx="184731" cy="276999"/>
          </a:xfrm>
          <a:prstGeom prst="rect">
            <a:avLst/>
          </a:prstGeom>
          <a:noFill/>
        </p:spPr>
        <p:txBody>
          <a:bodyPr wrap="none" lIns="91440" tIns="45720" rIns="91440" bIns="45720">
            <a:spAutoFit/>
          </a:bodyPr>
          <a:lstStyle/>
          <a:p>
            <a:pPr algn="ctr"/>
            <a:endParaRPr lang="en-US" sz="1200" b="0" cap="none" spc="0" dirty="0">
              <a:ln w="0"/>
              <a:solidFill>
                <a:srgbClr val="FF0000"/>
              </a:solidFill>
              <a:effectLst>
                <a:outerShdw blurRad="38100" dist="19050" dir="2700000" algn="tl" rotWithShape="0">
                  <a:schemeClr val="dk1">
                    <a:alpha val="40000"/>
                  </a:schemeClr>
                </a:outerShdw>
              </a:effectLst>
            </a:endParaRPr>
          </a:p>
        </p:txBody>
      </p:sp>
      <p:sp>
        <p:nvSpPr>
          <p:cNvPr id="18" name="Rectangle 17">
            <a:extLst>
              <a:ext uri="{FF2B5EF4-FFF2-40B4-BE49-F238E27FC236}">
                <a16:creationId xmlns:a16="http://schemas.microsoft.com/office/drawing/2014/main" id="{9B7571BD-2132-493F-9FA2-FD2C3E0E3C68}"/>
              </a:ext>
            </a:extLst>
          </p:cNvPr>
          <p:cNvSpPr/>
          <p:nvPr/>
        </p:nvSpPr>
        <p:spPr>
          <a:xfrm>
            <a:off x="3061400" y="6373560"/>
            <a:ext cx="1818832" cy="338554"/>
          </a:xfrm>
          <a:prstGeom prst="rect">
            <a:avLst/>
          </a:prstGeom>
          <a:noFill/>
        </p:spPr>
        <p:txBody>
          <a:bodyPr wrap="none" lIns="91440" tIns="45720" rIns="91440" bIns="45720">
            <a:spAutoFit/>
          </a:bodyPr>
          <a:lstStyle/>
          <a:p>
            <a:pPr algn="ctr"/>
            <a:r>
              <a:rPr lang="en-US" sz="1600" b="0" cap="none" spc="0" dirty="0">
                <a:ln w="0"/>
                <a:solidFill>
                  <a:schemeClr val="tx1"/>
                </a:solidFill>
                <a:effectLst>
                  <a:outerShdw blurRad="38100" dist="19050" dir="2700000" algn="tl" rotWithShape="0">
                    <a:schemeClr val="dk1">
                      <a:alpha val="40000"/>
                    </a:schemeClr>
                  </a:outerShdw>
                </a:effectLst>
              </a:rPr>
              <a:t>Southern Elevation</a:t>
            </a:r>
          </a:p>
        </p:txBody>
      </p:sp>
      <p:pic>
        <p:nvPicPr>
          <p:cNvPr id="2" name="Picture 1">
            <a:extLst>
              <a:ext uri="{FF2B5EF4-FFF2-40B4-BE49-F238E27FC236}">
                <a16:creationId xmlns:a16="http://schemas.microsoft.com/office/drawing/2014/main" id="{7B4EDEDA-5CFD-47F7-9169-3084D8C183D3}"/>
              </a:ext>
            </a:extLst>
          </p:cNvPr>
          <p:cNvPicPr>
            <a:picLocks noChangeAspect="1"/>
          </p:cNvPicPr>
          <p:nvPr/>
        </p:nvPicPr>
        <p:blipFill rotWithShape="1">
          <a:blip r:embed="rId5"/>
          <a:srcRect l="10625" t="35994" r="38029" b="31791"/>
          <a:stretch/>
        </p:blipFill>
        <p:spPr>
          <a:xfrm>
            <a:off x="598319" y="3708766"/>
            <a:ext cx="7348894" cy="25922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a:extLst>
              <a:ext uri="{FF2B5EF4-FFF2-40B4-BE49-F238E27FC236}">
                <a16:creationId xmlns:a16="http://schemas.microsoft.com/office/drawing/2014/main" id="{EC0F841C-771E-4CC3-A582-7A71B095B422}"/>
              </a:ext>
            </a:extLst>
          </p:cNvPr>
          <p:cNvPicPr>
            <a:picLocks noChangeAspect="1"/>
          </p:cNvPicPr>
          <p:nvPr/>
        </p:nvPicPr>
        <p:blipFill rotWithShape="1">
          <a:blip r:embed="rId6"/>
          <a:srcRect l="10626" t="8313" r="12201" b="21986"/>
          <a:stretch/>
        </p:blipFill>
        <p:spPr>
          <a:xfrm>
            <a:off x="1387741" y="942851"/>
            <a:ext cx="5166150" cy="26232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Slide Number Placeholder 9">
            <a:extLst>
              <a:ext uri="{FF2B5EF4-FFF2-40B4-BE49-F238E27FC236}">
                <a16:creationId xmlns:a16="http://schemas.microsoft.com/office/drawing/2014/main" id="{930040B0-DFC9-47FB-BBF7-72B297C69E75}"/>
              </a:ext>
            </a:extLst>
          </p:cNvPr>
          <p:cNvSpPr>
            <a:spLocks noGrp="1"/>
          </p:cNvSpPr>
          <p:nvPr>
            <p:ph type="sldNum" sz="quarter" idx="12"/>
          </p:nvPr>
        </p:nvSpPr>
        <p:spPr/>
        <p:txBody>
          <a:bodyPr/>
          <a:lstStyle/>
          <a:p>
            <a:fld id="{4FA26DB6-1E95-4B26-BBFC-FB6CE29132D7}" type="slidenum">
              <a:rPr lang="en-US" smtClean="0"/>
              <a:pPr/>
              <a:t>19</a:t>
            </a:fld>
            <a:endParaRPr lang="en-US" dirty="0"/>
          </a:p>
        </p:txBody>
      </p:sp>
    </p:spTree>
    <p:extLst>
      <p:ext uri="{BB962C8B-B14F-4D97-AF65-F5344CB8AC3E}">
        <p14:creationId xmlns:p14="http://schemas.microsoft.com/office/powerpoint/2010/main" val="2777951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35134" y="51052"/>
            <a:ext cx="9144000" cy="6858000"/>
          </a:xfrm>
          <a:prstGeom prst="rect">
            <a:avLst/>
          </a:prstGeom>
        </p:spPr>
      </p:pic>
      <p:sp>
        <p:nvSpPr>
          <p:cNvPr id="5" name="Rectangle 4"/>
          <p:cNvSpPr/>
          <p:nvPr/>
        </p:nvSpPr>
        <p:spPr>
          <a:xfrm>
            <a:off x="-35134" y="0"/>
            <a:ext cx="9179134"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4357718" cy="646331"/>
          </a:xfrm>
          <a:prstGeom prst="rect">
            <a:avLst/>
          </a:prstGeom>
          <a:noFill/>
        </p:spPr>
        <p:txBody>
          <a:bodyPr wrap="square" rtlCol="0">
            <a:spAutoFit/>
          </a:bodyPr>
          <a:lstStyle/>
          <a:p>
            <a:r>
              <a:rPr lang="en-US" sz="3600" b="1" dirty="0">
                <a:latin typeface="Times New Roman" pitchFamily="18" charset="0"/>
                <a:cs typeface="Times New Roman" pitchFamily="18" charset="0"/>
              </a:rPr>
              <a:t>Outline:</a:t>
            </a:r>
          </a:p>
        </p:txBody>
      </p:sp>
      <p:sp>
        <p:nvSpPr>
          <p:cNvPr id="3074" name="Rectangle 2"/>
          <p:cNvSpPr>
            <a:spLocks noChangeArrowheads="1"/>
          </p:cNvSpPr>
          <p:nvPr/>
        </p:nvSpPr>
        <p:spPr bwMode="auto">
          <a:xfrm>
            <a:off x="214282" y="3959736"/>
            <a:ext cx="892971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sz="2400" dirty="0"/>
          </a:p>
        </p:txBody>
      </p:sp>
      <p:grpSp>
        <p:nvGrpSpPr>
          <p:cNvPr id="35" name="Canvas 757">
            <a:extLst>
              <a:ext uri="{FF2B5EF4-FFF2-40B4-BE49-F238E27FC236}">
                <a16:creationId xmlns:a16="http://schemas.microsoft.com/office/drawing/2014/main" id="{D47864D9-1259-486E-A11D-8CBA8E7AE13B}"/>
              </a:ext>
            </a:extLst>
          </p:cNvPr>
          <p:cNvGrpSpPr/>
          <p:nvPr/>
        </p:nvGrpSpPr>
        <p:grpSpPr>
          <a:xfrm>
            <a:off x="257001" y="1428721"/>
            <a:ext cx="8629998" cy="5062029"/>
            <a:chOff x="-61804" y="0"/>
            <a:chExt cx="5566619" cy="4581525"/>
          </a:xfrm>
        </p:grpSpPr>
        <p:sp>
          <p:nvSpPr>
            <p:cNvPr id="36" name="Rectangle 35">
              <a:extLst>
                <a:ext uri="{FF2B5EF4-FFF2-40B4-BE49-F238E27FC236}">
                  <a16:creationId xmlns:a16="http://schemas.microsoft.com/office/drawing/2014/main" id="{CCC4C3A7-F8A2-4DD8-97B1-7E81F3031810}"/>
                </a:ext>
              </a:extLst>
            </p:cNvPr>
            <p:cNvSpPr/>
            <p:nvPr/>
          </p:nvSpPr>
          <p:spPr>
            <a:xfrm>
              <a:off x="0" y="0"/>
              <a:ext cx="5504815" cy="4581525"/>
            </a:xfrm>
            <a:prstGeom prst="rect">
              <a:avLst/>
            </a:prstGeom>
            <a:ln w="19050">
              <a:noFill/>
            </a:ln>
          </p:spPr>
        </p:sp>
        <p:sp>
          <p:nvSpPr>
            <p:cNvPr id="37" name="Rectangle: Rounded Corners 36">
              <a:extLst>
                <a:ext uri="{FF2B5EF4-FFF2-40B4-BE49-F238E27FC236}">
                  <a16:creationId xmlns:a16="http://schemas.microsoft.com/office/drawing/2014/main" id="{F469DCF4-7BA1-4F7D-80AE-509CA953B411}"/>
                </a:ext>
              </a:extLst>
            </p:cNvPr>
            <p:cNvSpPr/>
            <p:nvPr/>
          </p:nvSpPr>
          <p:spPr>
            <a:xfrm>
              <a:off x="-61804" y="3394605"/>
              <a:ext cx="1721602" cy="1112872"/>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6000"/>
                </a:lnSpc>
                <a:spcBef>
                  <a:spcPts val="0"/>
                </a:spcBef>
                <a:spcAft>
                  <a:spcPts val="800"/>
                </a:spcAft>
              </a:pPr>
              <a:r>
                <a:rPr lang="en-US" sz="1100" dirty="0">
                  <a:effectLst/>
                  <a:ea typeface="Calibri" panose="020F0502020204030204" pitchFamily="34" charset="0"/>
                  <a:cs typeface="Arial" panose="020B0604020202020204" pitchFamily="34" charset="0"/>
                </a:rPr>
                <a:t> </a:t>
              </a:r>
            </a:p>
          </p:txBody>
        </p:sp>
        <p:sp>
          <p:nvSpPr>
            <p:cNvPr id="38" name="Rectangle: Rounded Corners 37">
              <a:extLst>
                <a:ext uri="{FF2B5EF4-FFF2-40B4-BE49-F238E27FC236}">
                  <a16:creationId xmlns:a16="http://schemas.microsoft.com/office/drawing/2014/main" id="{E2201711-7547-4064-BF06-8BABF4A55994}"/>
                </a:ext>
              </a:extLst>
            </p:cNvPr>
            <p:cNvSpPr/>
            <p:nvPr/>
          </p:nvSpPr>
          <p:spPr>
            <a:xfrm>
              <a:off x="3876348" y="1776435"/>
              <a:ext cx="1523560" cy="1105361"/>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endParaRPr lang="en-US" sz="2200" b="1" dirty="0">
                <a:latin typeface="Times New Roman" panose="02020603050405020304" pitchFamily="18" charset="0"/>
                <a:cs typeface="Times New Roman" panose="02020603050405020304" pitchFamily="18" charset="0"/>
              </a:endParaRPr>
            </a:p>
          </p:txBody>
        </p:sp>
        <p:sp>
          <p:nvSpPr>
            <p:cNvPr id="39" name="Rectangle: Rounded Corners 38">
              <a:extLst>
                <a:ext uri="{FF2B5EF4-FFF2-40B4-BE49-F238E27FC236}">
                  <a16:creationId xmlns:a16="http://schemas.microsoft.com/office/drawing/2014/main" id="{C429E538-2037-4703-BA0A-68C6EFA20BCB}"/>
                </a:ext>
              </a:extLst>
            </p:cNvPr>
            <p:cNvSpPr/>
            <p:nvPr/>
          </p:nvSpPr>
          <p:spPr>
            <a:xfrm>
              <a:off x="2050521" y="3394606"/>
              <a:ext cx="1416848" cy="1112873"/>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6000"/>
                </a:lnSpc>
                <a:spcAft>
                  <a:spcPts val="800"/>
                </a:spcAft>
              </a:pPr>
              <a:r>
                <a:rPr lang="en-US" sz="2200" b="1" dirty="0">
                  <a:latin typeface="Times New Roman" panose="02020603050405020304" pitchFamily="18" charset="0"/>
                  <a:cs typeface="Times New Roman" panose="02020603050405020304" pitchFamily="18" charset="0"/>
                </a:rPr>
                <a:t>PV </a:t>
              </a:r>
            </a:p>
            <a:p>
              <a:pPr algn="ctr">
                <a:lnSpc>
                  <a:spcPct val="106000"/>
                </a:lnSpc>
                <a:spcAft>
                  <a:spcPts val="800"/>
                </a:spcAft>
              </a:pPr>
              <a:r>
                <a:rPr lang="en-US" sz="2200" b="1" dirty="0">
                  <a:latin typeface="Times New Roman" panose="02020603050405020304" pitchFamily="18" charset="0"/>
                  <a:cs typeface="Times New Roman" panose="02020603050405020304" pitchFamily="18" charset="0"/>
                </a:rPr>
                <a:t>Design</a:t>
              </a:r>
            </a:p>
            <a:p>
              <a:pPr marL="0" marR="0" algn="ctr">
                <a:lnSpc>
                  <a:spcPct val="106000"/>
                </a:lnSpc>
                <a:spcBef>
                  <a:spcPts val="0"/>
                </a:spcBef>
                <a:spcAft>
                  <a:spcPts val="800"/>
                </a:spcAft>
              </a:pPr>
              <a:r>
                <a:rPr lang="en-US" sz="1100" dirty="0">
                  <a:effectLst/>
                  <a:ea typeface="Calibri" panose="020F0502020204030204" pitchFamily="34" charset="0"/>
                  <a:cs typeface="Arial" panose="020B0604020202020204" pitchFamily="34" charset="0"/>
                </a:rPr>
                <a:t> </a:t>
              </a:r>
            </a:p>
          </p:txBody>
        </p:sp>
        <p:sp>
          <p:nvSpPr>
            <p:cNvPr id="40" name="Rectangle: Rounded Corners 39">
              <a:extLst>
                <a:ext uri="{FF2B5EF4-FFF2-40B4-BE49-F238E27FC236}">
                  <a16:creationId xmlns:a16="http://schemas.microsoft.com/office/drawing/2014/main" id="{A9A68ED7-B0AC-4DC4-8AB6-B431FDA1EFFD}"/>
                </a:ext>
              </a:extLst>
            </p:cNvPr>
            <p:cNvSpPr/>
            <p:nvPr/>
          </p:nvSpPr>
          <p:spPr>
            <a:xfrm>
              <a:off x="-61789" y="1776433"/>
              <a:ext cx="1721587" cy="1105362"/>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endParaRPr lang="en-US" sz="2200" b="1" dirty="0">
                <a:latin typeface="Times New Roman" panose="02020603050405020304" pitchFamily="18" charset="0"/>
                <a:cs typeface="Times New Roman" panose="02020603050405020304" pitchFamily="18" charset="0"/>
              </a:endParaRPr>
            </a:p>
          </p:txBody>
        </p:sp>
        <p:sp>
          <p:nvSpPr>
            <p:cNvPr id="41" name="Rectangle: Rounded Corners 40">
              <a:extLst>
                <a:ext uri="{FF2B5EF4-FFF2-40B4-BE49-F238E27FC236}">
                  <a16:creationId xmlns:a16="http://schemas.microsoft.com/office/drawing/2014/main" id="{91044BAF-59A7-4350-A03B-D94E09717F7E}"/>
                </a:ext>
              </a:extLst>
            </p:cNvPr>
            <p:cNvSpPr/>
            <p:nvPr/>
          </p:nvSpPr>
          <p:spPr>
            <a:xfrm>
              <a:off x="2050521" y="1776435"/>
              <a:ext cx="1416849" cy="1112873"/>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6000"/>
                </a:lnSpc>
                <a:spcBef>
                  <a:spcPts val="0"/>
                </a:spcBef>
                <a:spcAft>
                  <a:spcPts val="800"/>
                </a:spcAft>
              </a:pPr>
              <a:endParaRPr lang="en-US" dirty="0">
                <a:ea typeface="Calibri" panose="020F0502020204030204" pitchFamily="34" charset="0"/>
                <a:cs typeface="Arial" panose="020B0604020202020204" pitchFamily="34" charset="0"/>
              </a:endParaRPr>
            </a:p>
            <a:p>
              <a:pPr marL="0" marR="0" algn="ctr">
                <a:lnSpc>
                  <a:spcPct val="106000"/>
                </a:lnSpc>
                <a:spcBef>
                  <a:spcPts val="0"/>
                </a:spcBef>
                <a:spcAft>
                  <a:spcPts val="800"/>
                </a:spcAft>
              </a:pPr>
              <a:r>
                <a:rPr lang="en-US" sz="2200" b="1" dirty="0">
                  <a:latin typeface="Times New Roman" panose="02020603050405020304" pitchFamily="18" charset="0"/>
                  <a:cs typeface="Times New Roman" panose="02020603050405020304" pitchFamily="18" charset="0"/>
                </a:rPr>
                <a:t>Environmental Design</a:t>
              </a:r>
            </a:p>
            <a:p>
              <a:pPr marL="0" marR="0" algn="ctr">
                <a:lnSpc>
                  <a:spcPct val="106000"/>
                </a:lnSpc>
                <a:spcBef>
                  <a:spcPts val="0"/>
                </a:spcBef>
                <a:spcAft>
                  <a:spcPts val="800"/>
                </a:spcAft>
              </a:pPr>
              <a:r>
                <a:rPr lang="en-US" dirty="0">
                  <a:effectLst/>
                  <a:ea typeface="Calibri" panose="020F0502020204030204" pitchFamily="34" charset="0"/>
                  <a:cs typeface="Arial" panose="020B0604020202020204" pitchFamily="34" charset="0"/>
                </a:rPr>
                <a:t> </a:t>
              </a:r>
            </a:p>
            <a:p>
              <a:pPr marL="0" marR="0" algn="ctr">
                <a:lnSpc>
                  <a:spcPct val="106000"/>
                </a:lnSpc>
                <a:spcBef>
                  <a:spcPts val="0"/>
                </a:spcBef>
                <a:spcAft>
                  <a:spcPts val="800"/>
                </a:spcAft>
              </a:pPr>
              <a:r>
                <a:rPr lang="en-US" sz="1100" dirty="0">
                  <a:effectLst/>
                  <a:ea typeface="Calibri" panose="020F0502020204030204" pitchFamily="34" charset="0"/>
                  <a:cs typeface="Arial" panose="020B0604020202020204" pitchFamily="34" charset="0"/>
                </a:rPr>
                <a:t> </a:t>
              </a:r>
            </a:p>
          </p:txBody>
        </p:sp>
        <p:cxnSp>
          <p:nvCxnSpPr>
            <p:cNvPr id="42" name="Straight Arrow Connector 41">
              <a:extLst>
                <a:ext uri="{FF2B5EF4-FFF2-40B4-BE49-F238E27FC236}">
                  <a16:creationId xmlns:a16="http://schemas.microsoft.com/office/drawing/2014/main" id="{32A8AF44-D6D7-4DEA-8625-E5A9975601B1}"/>
                </a:ext>
              </a:extLst>
            </p:cNvPr>
            <p:cNvCxnSpPr>
              <a:cxnSpLocks/>
              <a:stCxn id="47" idx="3"/>
              <a:endCxn id="48" idx="1"/>
            </p:cNvCxnSpPr>
            <p:nvPr/>
          </p:nvCxnSpPr>
          <p:spPr>
            <a:xfrm flipV="1">
              <a:off x="3467376" y="709454"/>
              <a:ext cx="408975" cy="1588"/>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E2CC343D-592B-4EE4-8BCE-00848247CC65}"/>
                </a:ext>
              </a:extLst>
            </p:cNvPr>
            <p:cNvCxnSpPr>
              <a:cxnSpLocks/>
              <a:stCxn id="48" idx="2"/>
              <a:endCxn id="38" idx="0"/>
            </p:cNvCxnSpPr>
            <p:nvPr/>
          </p:nvCxnSpPr>
          <p:spPr>
            <a:xfrm>
              <a:off x="4638128" y="1238153"/>
              <a:ext cx="0" cy="53828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6E634964-E775-4874-9DC5-1F081457118E}"/>
                </a:ext>
              </a:extLst>
            </p:cNvPr>
            <p:cNvCxnSpPr>
              <a:cxnSpLocks/>
              <a:stCxn id="38" idx="1"/>
              <a:endCxn id="41" idx="3"/>
            </p:cNvCxnSpPr>
            <p:nvPr/>
          </p:nvCxnSpPr>
          <p:spPr>
            <a:xfrm flipH="1">
              <a:off x="3467369" y="2329116"/>
              <a:ext cx="408979" cy="375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839272C0-106F-4C9D-A062-4B23FA23E57D}"/>
                </a:ext>
              </a:extLst>
            </p:cNvPr>
            <p:cNvSpPr/>
            <p:nvPr/>
          </p:nvSpPr>
          <p:spPr>
            <a:xfrm>
              <a:off x="3858091" y="3402285"/>
              <a:ext cx="1541814" cy="1105277"/>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5000"/>
                </a:lnSpc>
                <a:spcBef>
                  <a:spcPts val="0"/>
                </a:spcBef>
                <a:spcAft>
                  <a:spcPts val="800"/>
                </a:spcAft>
              </a:pP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5000"/>
                </a:lnSpc>
                <a:spcBef>
                  <a:spcPts val="0"/>
                </a:spcBef>
                <a:spcAft>
                  <a:spcPts val="800"/>
                </a:spcAft>
              </a:pPr>
              <a:r>
                <a:rPr lang="en-US" sz="2200" b="1" dirty="0">
                  <a:latin typeface="Times New Roman" panose="02020603050405020304" pitchFamily="18" charset="0"/>
                  <a:cs typeface="Times New Roman" panose="02020603050405020304" pitchFamily="18" charset="0"/>
                </a:rPr>
                <a:t>Cost Estimation</a:t>
              </a:r>
              <a:r>
                <a:rPr lang="en-US" b="1" dirty="0">
                  <a:effectLst/>
                  <a:ea typeface="Calibri" panose="020F0502020204030204" pitchFamily="34" charset="0"/>
                  <a:cs typeface="Arial" panose="020B0604020202020204" pitchFamily="34" charset="0"/>
                </a:rPr>
                <a:t> </a:t>
              </a:r>
              <a:endParaRPr lang="en-US" b="1" dirty="0">
                <a:effectLst/>
                <a:ea typeface="Times New Roman" panose="02020603050405020304" pitchFamily="18" charset="0"/>
              </a:endParaRPr>
            </a:p>
            <a:p>
              <a:pPr marL="0" marR="0" algn="ctr">
                <a:lnSpc>
                  <a:spcPct val="105000"/>
                </a:lnSpc>
                <a:spcBef>
                  <a:spcPts val="0"/>
                </a:spcBef>
                <a:spcAft>
                  <a:spcPts val="800"/>
                </a:spcAft>
              </a:pPr>
              <a:r>
                <a:rPr lang="en-US" sz="1100" dirty="0">
                  <a:effectLst/>
                  <a:latin typeface="Times New Roman" panose="02020603050405020304" pitchFamily="18" charset="0"/>
                  <a:ea typeface="Calibri" panose="020F0502020204030204" pitchFamily="34"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endParaRPr>
            </a:p>
          </p:txBody>
        </p:sp>
        <p:cxnSp>
          <p:nvCxnSpPr>
            <p:cNvPr id="46" name="Straight Arrow Connector 45">
              <a:extLst>
                <a:ext uri="{FF2B5EF4-FFF2-40B4-BE49-F238E27FC236}">
                  <a16:creationId xmlns:a16="http://schemas.microsoft.com/office/drawing/2014/main" id="{78BEA501-140F-4072-9CAB-9F6983CE7F6D}"/>
                </a:ext>
              </a:extLst>
            </p:cNvPr>
            <p:cNvCxnSpPr>
              <a:cxnSpLocks/>
              <a:stCxn id="41" idx="1"/>
              <a:endCxn id="40" idx="3"/>
            </p:cNvCxnSpPr>
            <p:nvPr/>
          </p:nvCxnSpPr>
          <p:spPr>
            <a:xfrm flipH="1" flipV="1">
              <a:off x="1659798" y="2329115"/>
              <a:ext cx="390723" cy="375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7" name="Rectangle: Rounded Corners 46">
              <a:extLst>
                <a:ext uri="{FF2B5EF4-FFF2-40B4-BE49-F238E27FC236}">
                  <a16:creationId xmlns:a16="http://schemas.microsoft.com/office/drawing/2014/main" id="{68476D31-D88C-4A1B-B9A7-C595AC22E564}"/>
                </a:ext>
              </a:extLst>
            </p:cNvPr>
            <p:cNvSpPr/>
            <p:nvPr/>
          </p:nvSpPr>
          <p:spPr>
            <a:xfrm>
              <a:off x="2050521" y="182344"/>
              <a:ext cx="1416855" cy="1057398"/>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5000"/>
                </a:lnSpc>
                <a:spcBef>
                  <a:spcPts val="0"/>
                </a:spcBef>
                <a:spcAft>
                  <a:spcPts val="800"/>
                </a:spcAft>
              </a:pP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Introduction</a:t>
              </a:r>
              <a:endParaRPr lang="en-US" sz="22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8" name="Rectangle: Rounded Corners 47">
              <a:extLst>
                <a:ext uri="{FF2B5EF4-FFF2-40B4-BE49-F238E27FC236}">
                  <a16:creationId xmlns:a16="http://schemas.microsoft.com/office/drawing/2014/main" id="{40FCF00F-34AD-46F2-AE9E-14AA4E9CCB2C}"/>
                </a:ext>
              </a:extLst>
            </p:cNvPr>
            <p:cNvSpPr/>
            <p:nvPr/>
          </p:nvSpPr>
          <p:spPr>
            <a:xfrm>
              <a:off x="3876351" y="180756"/>
              <a:ext cx="1523555" cy="1057398"/>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5000"/>
                </a:lnSpc>
                <a:spcBef>
                  <a:spcPts val="0"/>
                </a:spcBef>
                <a:spcAft>
                  <a:spcPts val="800"/>
                </a:spcAft>
              </a:pP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algn="ctr">
                <a:lnSpc>
                  <a:spcPct val="106000"/>
                </a:lnSpc>
                <a:spcAft>
                  <a:spcPts val="800"/>
                </a:spcAft>
              </a:pPr>
              <a:r>
                <a:rPr lang="en-US" sz="2200" b="1" dirty="0">
                  <a:latin typeface="Times New Roman" panose="02020603050405020304" pitchFamily="18" charset="0"/>
                  <a:cs typeface="Times New Roman" panose="02020603050405020304" pitchFamily="18" charset="0"/>
                </a:rPr>
                <a:t>Site Analysis and Architectural Design</a:t>
              </a:r>
            </a:p>
            <a:p>
              <a:pPr marL="0" marR="0" algn="ctr">
                <a:lnSpc>
                  <a:spcPct val="105000"/>
                </a:lnSpc>
                <a:spcBef>
                  <a:spcPts val="0"/>
                </a:spcBef>
                <a:spcAft>
                  <a:spcPts val="800"/>
                </a:spcAft>
              </a:pPr>
              <a:r>
                <a:rPr lang="en-US" sz="1100" dirty="0">
                  <a:effectLst/>
                  <a:latin typeface="Times New Roman" panose="02020603050405020304" pitchFamily="18" charset="0"/>
                  <a:ea typeface="Calibri" panose="020F0502020204030204" pitchFamily="34" charset="0"/>
                  <a:cs typeface="Arial" panose="020B0604020202020204" pitchFamily="34" charset="0"/>
                </a:rPr>
                <a:t> </a:t>
              </a:r>
              <a:endParaRPr lang="en-US" sz="1200" dirty="0">
                <a:effectLst/>
                <a:latin typeface="Times New Roman" panose="02020603050405020304" pitchFamily="18" charset="0"/>
                <a:ea typeface="Times New Roman" panose="02020603050405020304" pitchFamily="18" charset="0"/>
              </a:endParaRPr>
            </a:p>
          </p:txBody>
        </p:sp>
        <p:cxnSp>
          <p:nvCxnSpPr>
            <p:cNvPr id="49" name="Straight Arrow Connector 48">
              <a:extLst>
                <a:ext uri="{FF2B5EF4-FFF2-40B4-BE49-F238E27FC236}">
                  <a16:creationId xmlns:a16="http://schemas.microsoft.com/office/drawing/2014/main" id="{1A83F870-7A89-4491-B87E-B0C3F929FCD8}"/>
                </a:ext>
              </a:extLst>
            </p:cNvPr>
            <p:cNvCxnSpPr>
              <a:cxnSpLocks/>
              <a:stCxn id="40" idx="2"/>
              <a:endCxn id="37" idx="0"/>
            </p:cNvCxnSpPr>
            <p:nvPr/>
          </p:nvCxnSpPr>
          <p:spPr>
            <a:xfrm flipH="1">
              <a:off x="798997" y="2881795"/>
              <a:ext cx="7" cy="51280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12A0D765-DA02-4877-B34C-871EFB6CF2EE}"/>
                </a:ext>
              </a:extLst>
            </p:cNvPr>
            <p:cNvCxnSpPr>
              <a:cxnSpLocks/>
              <a:stCxn id="37" idx="3"/>
              <a:endCxn id="39" idx="1"/>
            </p:cNvCxnSpPr>
            <p:nvPr/>
          </p:nvCxnSpPr>
          <p:spPr>
            <a:xfrm>
              <a:off x="1659798" y="3951040"/>
              <a:ext cx="390723" cy="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75237BAA-F12B-4A35-80FD-BBD45C58F61E}"/>
                </a:ext>
              </a:extLst>
            </p:cNvPr>
            <p:cNvCxnSpPr>
              <a:cxnSpLocks/>
              <a:stCxn id="39" idx="3"/>
              <a:endCxn id="45" idx="1"/>
            </p:cNvCxnSpPr>
            <p:nvPr/>
          </p:nvCxnSpPr>
          <p:spPr>
            <a:xfrm>
              <a:off x="3467369" y="3951043"/>
              <a:ext cx="390723" cy="388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9" name="Rectangle 8">
            <a:extLst>
              <a:ext uri="{FF2B5EF4-FFF2-40B4-BE49-F238E27FC236}">
                <a16:creationId xmlns:a16="http://schemas.microsoft.com/office/drawing/2014/main" id="{D2BEE2B1-18DA-4E2D-8E08-B8C8A19A43CE}"/>
              </a:ext>
            </a:extLst>
          </p:cNvPr>
          <p:cNvSpPr/>
          <p:nvPr/>
        </p:nvSpPr>
        <p:spPr>
          <a:xfrm>
            <a:off x="6838207" y="3513404"/>
            <a:ext cx="1439817" cy="889154"/>
          </a:xfrm>
          <a:prstGeom prst="rect">
            <a:avLst/>
          </a:prstGeom>
        </p:spPr>
        <p:txBody>
          <a:bodyPr wrap="none">
            <a:spAutoFit/>
          </a:bodyPr>
          <a:lstStyle/>
          <a:p>
            <a:pPr algn="ctr">
              <a:lnSpc>
                <a:spcPct val="106000"/>
              </a:lnSpc>
              <a:spcAft>
                <a:spcPts val="800"/>
              </a:spcAft>
            </a:pPr>
            <a:r>
              <a:rPr lang="en-US" sz="2200" b="1" dirty="0">
                <a:latin typeface="Times New Roman" panose="02020603050405020304" pitchFamily="18" charset="0"/>
                <a:cs typeface="Times New Roman" panose="02020603050405020304" pitchFamily="18" charset="0"/>
              </a:rPr>
              <a:t>Structural</a:t>
            </a:r>
          </a:p>
          <a:p>
            <a:pPr algn="ctr">
              <a:lnSpc>
                <a:spcPct val="106000"/>
              </a:lnSpc>
              <a:spcAft>
                <a:spcPts val="800"/>
              </a:spcAft>
            </a:pPr>
            <a:r>
              <a:rPr lang="en-US" sz="2200" b="1" dirty="0">
                <a:latin typeface="Times New Roman" panose="02020603050405020304" pitchFamily="18" charset="0"/>
                <a:cs typeface="Times New Roman" panose="02020603050405020304" pitchFamily="18" charset="0"/>
              </a:rPr>
              <a:t> Design</a:t>
            </a:r>
          </a:p>
        </p:txBody>
      </p:sp>
      <p:sp>
        <p:nvSpPr>
          <p:cNvPr id="10" name="Rectangle 9">
            <a:extLst>
              <a:ext uri="{FF2B5EF4-FFF2-40B4-BE49-F238E27FC236}">
                <a16:creationId xmlns:a16="http://schemas.microsoft.com/office/drawing/2014/main" id="{257CA693-8EA4-4938-8690-5B327D3D78DB}"/>
              </a:ext>
            </a:extLst>
          </p:cNvPr>
          <p:cNvSpPr/>
          <p:nvPr/>
        </p:nvSpPr>
        <p:spPr>
          <a:xfrm>
            <a:off x="371651" y="3557532"/>
            <a:ext cx="2420599" cy="889154"/>
          </a:xfrm>
          <a:prstGeom prst="rect">
            <a:avLst/>
          </a:prstGeom>
        </p:spPr>
        <p:txBody>
          <a:bodyPr wrap="none">
            <a:spAutoFit/>
          </a:bodyPr>
          <a:lstStyle/>
          <a:p>
            <a:pPr algn="ctr">
              <a:lnSpc>
                <a:spcPct val="106000"/>
              </a:lnSpc>
              <a:spcAft>
                <a:spcPts val="800"/>
              </a:spcAft>
            </a:pPr>
            <a:r>
              <a:rPr lang="en-US" sz="2200" b="1" dirty="0">
                <a:latin typeface="Times New Roman" panose="02020603050405020304" pitchFamily="18" charset="0"/>
                <a:cs typeface="Times New Roman" panose="02020603050405020304" pitchFamily="18" charset="0"/>
              </a:rPr>
              <a:t>Electromechanical</a:t>
            </a:r>
          </a:p>
          <a:p>
            <a:pPr algn="ctr">
              <a:lnSpc>
                <a:spcPct val="106000"/>
              </a:lnSpc>
              <a:spcAft>
                <a:spcPts val="800"/>
              </a:spcAft>
            </a:pPr>
            <a:r>
              <a:rPr lang="en-US" sz="2200" b="1" dirty="0">
                <a:latin typeface="Times New Roman" panose="02020603050405020304" pitchFamily="18" charset="0"/>
                <a:cs typeface="Times New Roman" panose="02020603050405020304" pitchFamily="18" charset="0"/>
              </a:rPr>
              <a:t> Design</a:t>
            </a:r>
          </a:p>
        </p:txBody>
      </p:sp>
      <p:sp>
        <p:nvSpPr>
          <p:cNvPr id="17" name="Rectangle 16">
            <a:extLst>
              <a:ext uri="{FF2B5EF4-FFF2-40B4-BE49-F238E27FC236}">
                <a16:creationId xmlns:a16="http://schemas.microsoft.com/office/drawing/2014/main" id="{52BCFB7B-8FF2-44B2-8634-E44CD68B25C9}"/>
              </a:ext>
            </a:extLst>
          </p:cNvPr>
          <p:cNvSpPr/>
          <p:nvPr/>
        </p:nvSpPr>
        <p:spPr>
          <a:xfrm>
            <a:off x="1004331" y="5438243"/>
            <a:ext cx="1174360" cy="786562"/>
          </a:xfrm>
          <a:prstGeom prst="rect">
            <a:avLst/>
          </a:prstGeom>
        </p:spPr>
        <p:txBody>
          <a:bodyPr wrap="square">
            <a:spAutoFit/>
          </a:bodyPr>
          <a:lstStyle/>
          <a:p>
            <a:pPr algn="ctr">
              <a:lnSpc>
                <a:spcPct val="106000"/>
              </a:lnSpc>
              <a:spcAft>
                <a:spcPts val="800"/>
              </a:spcAft>
            </a:pPr>
            <a:r>
              <a:rPr lang="en-US" sz="2200" b="1" dirty="0">
                <a:latin typeface="Times New Roman" panose="02020603050405020304" pitchFamily="18" charset="0"/>
                <a:cs typeface="Times New Roman" panose="02020603050405020304" pitchFamily="18" charset="0"/>
              </a:rPr>
              <a:t>Safety System</a:t>
            </a:r>
          </a:p>
        </p:txBody>
      </p:sp>
      <p:sp>
        <p:nvSpPr>
          <p:cNvPr id="11" name="Slide Number Placeholder 10">
            <a:extLst>
              <a:ext uri="{FF2B5EF4-FFF2-40B4-BE49-F238E27FC236}">
                <a16:creationId xmlns:a16="http://schemas.microsoft.com/office/drawing/2014/main" id="{70FFDE9A-0F01-4BA9-819A-48F7AB9D9B5D}"/>
              </a:ext>
            </a:extLst>
          </p:cNvPr>
          <p:cNvSpPr>
            <a:spLocks noGrp="1"/>
          </p:cNvSpPr>
          <p:nvPr>
            <p:ph type="sldNum" sz="quarter" idx="12"/>
          </p:nvPr>
        </p:nvSpPr>
        <p:spPr/>
        <p:txBody>
          <a:bodyPr/>
          <a:lstStyle/>
          <a:p>
            <a:fld id="{4FA26DB6-1E95-4B26-BBFC-FB6CE29132D7}" type="slidenum">
              <a:rPr lang="en-US" smtClean="0"/>
              <a:pPr/>
              <a:t>2</a:t>
            </a:fld>
            <a:endParaRPr lang="en-US" dirty="0"/>
          </a:p>
        </p:txBody>
      </p:sp>
    </p:spTree>
    <p:extLst>
      <p:ext uri="{BB962C8B-B14F-4D97-AF65-F5344CB8AC3E}">
        <p14:creationId xmlns:p14="http://schemas.microsoft.com/office/powerpoint/2010/main" val="2997256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8155"/>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a:t>
            </a:r>
            <a:r>
              <a:rPr lang="en-US" sz="3200" b="1" dirty="0">
                <a:latin typeface="Times New Roman" pitchFamily="18" charset="0"/>
                <a:cs typeface="Times New Roman" pitchFamily="18" charset="0"/>
              </a:rPr>
              <a:t>:</a:t>
            </a:r>
          </a:p>
        </p:txBody>
      </p:sp>
      <p:sp>
        <p:nvSpPr>
          <p:cNvPr id="17" name="Rectangle 16">
            <a:extLst>
              <a:ext uri="{FF2B5EF4-FFF2-40B4-BE49-F238E27FC236}">
                <a16:creationId xmlns:a16="http://schemas.microsoft.com/office/drawing/2014/main" id="{AD8BE60D-3728-4154-BAE7-1F29A0F56B6A}"/>
              </a:ext>
            </a:extLst>
          </p:cNvPr>
          <p:cNvSpPr/>
          <p:nvPr/>
        </p:nvSpPr>
        <p:spPr>
          <a:xfrm>
            <a:off x="5666727" y="1285860"/>
            <a:ext cx="184731" cy="276999"/>
          </a:xfrm>
          <a:prstGeom prst="rect">
            <a:avLst/>
          </a:prstGeom>
          <a:noFill/>
        </p:spPr>
        <p:txBody>
          <a:bodyPr wrap="none" lIns="91440" tIns="45720" rIns="91440" bIns="45720">
            <a:spAutoFit/>
          </a:bodyPr>
          <a:lstStyle/>
          <a:p>
            <a:pPr algn="ctr"/>
            <a:endParaRPr lang="en-US" sz="1200" b="0" cap="none" spc="0" dirty="0">
              <a:ln w="0"/>
              <a:solidFill>
                <a:srgbClr val="FF0000"/>
              </a:solidFill>
              <a:effectLst>
                <a:outerShdw blurRad="38100" dist="19050" dir="2700000" algn="tl" rotWithShape="0">
                  <a:schemeClr val="dk1">
                    <a:alpha val="40000"/>
                  </a:schemeClr>
                </a:outerShdw>
              </a:effectLst>
            </a:endParaRPr>
          </a:p>
        </p:txBody>
      </p:sp>
      <p:sp>
        <p:nvSpPr>
          <p:cNvPr id="18" name="Rectangle 17">
            <a:extLst>
              <a:ext uri="{FF2B5EF4-FFF2-40B4-BE49-F238E27FC236}">
                <a16:creationId xmlns:a16="http://schemas.microsoft.com/office/drawing/2014/main" id="{9B7571BD-2132-493F-9FA2-FD2C3E0E3C68}"/>
              </a:ext>
            </a:extLst>
          </p:cNvPr>
          <p:cNvSpPr/>
          <p:nvPr/>
        </p:nvSpPr>
        <p:spPr>
          <a:xfrm>
            <a:off x="3704486" y="3209685"/>
            <a:ext cx="1735027"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We</a:t>
            </a:r>
            <a:r>
              <a:rPr lang="en-US" sz="1600" b="0" cap="none" spc="0" dirty="0">
                <a:ln w="0"/>
                <a:solidFill>
                  <a:schemeClr val="tx1"/>
                </a:solidFill>
                <a:effectLst>
                  <a:outerShdw blurRad="38100" dist="19050" dir="2700000" algn="tl" rotWithShape="0">
                    <a:schemeClr val="dk1">
                      <a:alpha val="40000"/>
                    </a:schemeClr>
                  </a:outerShdw>
                </a:effectLst>
              </a:rPr>
              <a:t>stern Elevation</a:t>
            </a:r>
          </a:p>
        </p:txBody>
      </p:sp>
      <p:pic>
        <p:nvPicPr>
          <p:cNvPr id="7" name="Picture 6">
            <a:extLst>
              <a:ext uri="{FF2B5EF4-FFF2-40B4-BE49-F238E27FC236}">
                <a16:creationId xmlns:a16="http://schemas.microsoft.com/office/drawing/2014/main" id="{522FDCB0-233F-42DF-9CC5-862762DF4AB0}"/>
              </a:ext>
            </a:extLst>
          </p:cNvPr>
          <p:cNvPicPr>
            <a:picLocks noChangeAspect="1"/>
          </p:cNvPicPr>
          <p:nvPr/>
        </p:nvPicPr>
        <p:blipFill rotWithShape="1">
          <a:blip r:embed="rId5"/>
          <a:srcRect l="5113" t="35993" r="13776" b="26189"/>
          <a:stretch/>
        </p:blipFill>
        <p:spPr>
          <a:xfrm>
            <a:off x="1043608" y="1265469"/>
            <a:ext cx="7416824" cy="19442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a:extLst>
              <a:ext uri="{FF2B5EF4-FFF2-40B4-BE49-F238E27FC236}">
                <a16:creationId xmlns:a16="http://schemas.microsoft.com/office/drawing/2014/main" id="{81317EB9-54F5-42CE-87E8-B48E8E8B881A}"/>
              </a:ext>
            </a:extLst>
          </p:cNvPr>
          <p:cNvPicPr>
            <a:picLocks noChangeAspect="1"/>
          </p:cNvPicPr>
          <p:nvPr/>
        </p:nvPicPr>
        <p:blipFill rotWithShape="1">
          <a:blip r:embed="rId6"/>
          <a:srcRect l="21650" t="38795" r="27951" b="23387"/>
          <a:stretch/>
        </p:blipFill>
        <p:spPr>
          <a:xfrm>
            <a:off x="2267744" y="3627924"/>
            <a:ext cx="4608512" cy="19442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Rectangle 14">
            <a:extLst>
              <a:ext uri="{FF2B5EF4-FFF2-40B4-BE49-F238E27FC236}">
                <a16:creationId xmlns:a16="http://schemas.microsoft.com/office/drawing/2014/main" id="{2107DD87-04FD-4212-825D-900E5AFE3059}"/>
              </a:ext>
            </a:extLst>
          </p:cNvPr>
          <p:cNvSpPr/>
          <p:nvPr/>
        </p:nvSpPr>
        <p:spPr>
          <a:xfrm>
            <a:off x="3672015" y="5577069"/>
            <a:ext cx="1799980" cy="338554"/>
          </a:xfrm>
          <a:prstGeom prst="rect">
            <a:avLst/>
          </a:prstGeom>
          <a:noFill/>
        </p:spPr>
        <p:txBody>
          <a:bodyPr wrap="none" lIns="91440" tIns="45720" rIns="91440" bIns="45720">
            <a:spAutoFit/>
          </a:bodyPr>
          <a:lstStyle/>
          <a:p>
            <a:pPr algn="ctr"/>
            <a:r>
              <a:rPr lang="en-US" sz="1600" b="0" cap="none" spc="0" dirty="0">
                <a:ln w="0"/>
                <a:solidFill>
                  <a:schemeClr val="tx1"/>
                </a:solidFill>
                <a:effectLst>
                  <a:outerShdw blurRad="38100" dist="19050" dir="2700000" algn="tl" rotWithShape="0">
                    <a:schemeClr val="dk1">
                      <a:alpha val="40000"/>
                    </a:schemeClr>
                  </a:outerShdw>
                </a:effectLst>
              </a:rPr>
              <a:t>Northern Elevation</a:t>
            </a:r>
          </a:p>
        </p:txBody>
      </p:sp>
      <p:sp>
        <p:nvSpPr>
          <p:cNvPr id="10" name="Slide Number Placeholder 9">
            <a:extLst>
              <a:ext uri="{FF2B5EF4-FFF2-40B4-BE49-F238E27FC236}">
                <a16:creationId xmlns:a16="http://schemas.microsoft.com/office/drawing/2014/main" id="{8A625B4E-B944-4601-BE65-09D430A7C0FF}"/>
              </a:ext>
            </a:extLst>
          </p:cNvPr>
          <p:cNvSpPr>
            <a:spLocks noGrp="1"/>
          </p:cNvSpPr>
          <p:nvPr>
            <p:ph type="sldNum" sz="quarter" idx="12"/>
          </p:nvPr>
        </p:nvSpPr>
        <p:spPr/>
        <p:txBody>
          <a:bodyPr/>
          <a:lstStyle/>
          <a:p>
            <a:fld id="{4FA26DB6-1E95-4B26-BBFC-FB6CE29132D7}" type="slidenum">
              <a:rPr lang="en-US" smtClean="0"/>
              <a:pPr/>
              <a:t>20</a:t>
            </a:fld>
            <a:endParaRPr lang="en-US" dirty="0"/>
          </a:p>
        </p:txBody>
      </p:sp>
    </p:spTree>
    <p:extLst>
      <p:ext uri="{BB962C8B-B14F-4D97-AF65-F5344CB8AC3E}">
        <p14:creationId xmlns:p14="http://schemas.microsoft.com/office/powerpoint/2010/main" val="1777211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8155"/>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a:t>
            </a:r>
            <a:r>
              <a:rPr lang="en-US" sz="3200" b="1" dirty="0">
                <a:latin typeface="Times New Roman" pitchFamily="18" charset="0"/>
                <a:cs typeface="Times New Roman" pitchFamily="18" charset="0"/>
              </a:rPr>
              <a:t>:</a:t>
            </a:r>
          </a:p>
        </p:txBody>
      </p:sp>
      <p:sp>
        <p:nvSpPr>
          <p:cNvPr id="17" name="Rectangle 16">
            <a:extLst>
              <a:ext uri="{FF2B5EF4-FFF2-40B4-BE49-F238E27FC236}">
                <a16:creationId xmlns:a16="http://schemas.microsoft.com/office/drawing/2014/main" id="{AD8BE60D-3728-4154-BAE7-1F29A0F56B6A}"/>
              </a:ext>
            </a:extLst>
          </p:cNvPr>
          <p:cNvSpPr/>
          <p:nvPr/>
        </p:nvSpPr>
        <p:spPr>
          <a:xfrm>
            <a:off x="5666727" y="1285860"/>
            <a:ext cx="184731" cy="276999"/>
          </a:xfrm>
          <a:prstGeom prst="rect">
            <a:avLst/>
          </a:prstGeom>
          <a:noFill/>
        </p:spPr>
        <p:txBody>
          <a:bodyPr wrap="none" lIns="91440" tIns="45720" rIns="91440" bIns="45720">
            <a:spAutoFit/>
          </a:bodyPr>
          <a:lstStyle/>
          <a:p>
            <a:pPr algn="ctr"/>
            <a:endParaRPr lang="en-US" sz="1200" b="0" cap="none" spc="0" dirty="0">
              <a:ln w="0"/>
              <a:solidFill>
                <a:srgbClr val="FF0000"/>
              </a:solidFill>
              <a:effectLst>
                <a:outerShdw blurRad="38100" dist="19050" dir="2700000" algn="tl" rotWithShape="0">
                  <a:schemeClr val="dk1">
                    <a:alpha val="40000"/>
                  </a:schemeClr>
                </a:outerShdw>
              </a:effectLst>
            </a:endParaRPr>
          </a:p>
        </p:txBody>
      </p:sp>
      <p:sp>
        <p:nvSpPr>
          <p:cNvPr id="18" name="Rectangle 17">
            <a:extLst>
              <a:ext uri="{FF2B5EF4-FFF2-40B4-BE49-F238E27FC236}">
                <a16:creationId xmlns:a16="http://schemas.microsoft.com/office/drawing/2014/main" id="{9B7571BD-2132-493F-9FA2-FD2C3E0E3C68}"/>
              </a:ext>
            </a:extLst>
          </p:cNvPr>
          <p:cNvSpPr/>
          <p:nvPr/>
        </p:nvSpPr>
        <p:spPr>
          <a:xfrm>
            <a:off x="3681435" y="4828580"/>
            <a:ext cx="1685462"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Eastern Elevation</a:t>
            </a:r>
            <a:endParaRPr lang="en-US" sz="1600" b="0" cap="none" spc="0" dirty="0">
              <a:ln w="0"/>
              <a:solidFill>
                <a:schemeClr val="tx1"/>
              </a:solidFill>
              <a:effectLst>
                <a:outerShdw blurRad="38100" dist="19050" dir="2700000" algn="tl" rotWithShape="0">
                  <a:schemeClr val="dk1">
                    <a:alpha val="40000"/>
                  </a:schemeClr>
                </a:outerShdw>
              </a:effectLst>
            </a:endParaRPr>
          </a:p>
        </p:txBody>
      </p:sp>
      <p:pic>
        <p:nvPicPr>
          <p:cNvPr id="2" name="Picture 1">
            <a:extLst>
              <a:ext uri="{FF2B5EF4-FFF2-40B4-BE49-F238E27FC236}">
                <a16:creationId xmlns:a16="http://schemas.microsoft.com/office/drawing/2014/main" id="{D870D72A-A1BC-49FB-928C-299246D9A1C9}"/>
              </a:ext>
            </a:extLst>
          </p:cNvPr>
          <p:cNvPicPr>
            <a:picLocks noChangeAspect="1"/>
          </p:cNvPicPr>
          <p:nvPr/>
        </p:nvPicPr>
        <p:blipFill rotWithShape="1">
          <a:blip r:embed="rId5"/>
          <a:srcRect l="16926" t="41596" r="27950" b="30391"/>
          <a:stretch/>
        </p:blipFill>
        <p:spPr>
          <a:xfrm>
            <a:off x="672156" y="2423622"/>
            <a:ext cx="7995968" cy="22845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Slide Number Placeholder 8">
            <a:extLst>
              <a:ext uri="{FF2B5EF4-FFF2-40B4-BE49-F238E27FC236}">
                <a16:creationId xmlns:a16="http://schemas.microsoft.com/office/drawing/2014/main" id="{B53C727B-F331-418C-82C5-2E275851F0A2}"/>
              </a:ext>
            </a:extLst>
          </p:cNvPr>
          <p:cNvSpPr>
            <a:spLocks noGrp="1"/>
          </p:cNvSpPr>
          <p:nvPr>
            <p:ph type="sldNum" sz="quarter" idx="12"/>
          </p:nvPr>
        </p:nvSpPr>
        <p:spPr/>
        <p:txBody>
          <a:bodyPr/>
          <a:lstStyle/>
          <a:p>
            <a:fld id="{4FA26DB6-1E95-4B26-BBFC-FB6CE29132D7}" type="slidenum">
              <a:rPr lang="en-US" smtClean="0"/>
              <a:pPr/>
              <a:t>21</a:t>
            </a:fld>
            <a:endParaRPr lang="en-US" dirty="0"/>
          </a:p>
        </p:txBody>
      </p:sp>
    </p:spTree>
    <p:extLst>
      <p:ext uri="{BB962C8B-B14F-4D97-AF65-F5344CB8AC3E}">
        <p14:creationId xmlns:p14="http://schemas.microsoft.com/office/powerpoint/2010/main" val="3841701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a:t>Structural design </a:t>
            </a:r>
            <a:endParaRPr lang="ar-SA" dirty="0"/>
          </a:p>
        </p:txBody>
      </p:sp>
    </p:spTree>
    <p:extLst>
      <p:ext uri="{BB962C8B-B14F-4D97-AF65-F5344CB8AC3E}">
        <p14:creationId xmlns:p14="http://schemas.microsoft.com/office/powerpoint/2010/main" val="5746441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2625" dirty="0">
                <a:latin typeface="Times New Roman" panose="02020603050405020304" pitchFamily="18" charset="0"/>
                <a:cs typeface="Times New Roman" panose="02020603050405020304" pitchFamily="18" charset="0"/>
              </a:rPr>
              <a:t>Structural design – Excavation &amp; Soil supporting </a:t>
            </a:r>
            <a:endParaRPr lang="en-GB" sz="2625"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1095022" y="2125539"/>
            <a:ext cx="7413184" cy="2407409"/>
          </a:xfrm>
        </p:spPr>
        <p:txBody>
          <a:bodyPr/>
          <a:lstStyle/>
          <a:p>
            <a:pPr marL="0" indent="0">
              <a:buNone/>
            </a:pPr>
            <a:r>
              <a:rPr lang="en-US" sz="1875" dirty="0">
                <a:latin typeface="Times New Roman" panose="02020603050405020304" pitchFamily="18" charset="0"/>
                <a:cs typeface="Times New Roman" panose="02020603050405020304" pitchFamily="18" charset="0"/>
              </a:rPr>
              <a:t>Table below describe the soil properties for the project:</a:t>
            </a:r>
          </a:p>
          <a:p>
            <a:pPr marL="0" indent="0">
              <a:buNone/>
            </a:pPr>
            <a:endParaRPr lang="en-GB" dirty="0"/>
          </a:p>
        </p:txBody>
      </p:sp>
      <p:graphicFrame>
        <p:nvGraphicFramePr>
          <p:cNvPr id="4" name="جدول 3"/>
          <p:cNvGraphicFramePr>
            <a:graphicFrameLocks noGrp="1"/>
          </p:cNvGraphicFramePr>
          <p:nvPr>
            <p:extLst/>
          </p:nvPr>
        </p:nvGraphicFramePr>
        <p:xfrm>
          <a:off x="1095022" y="2630534"/>
          <a:ext cx="6965246" cy="2714120"/>
        </p:xfrm>
        <a:graphic>
          <a:graphicData uri="http://schemas.openxmlformats.org/drawingml/2006/table">
            <a:tbl>
              <a:tblPr firstRow="1" firstCol="1" bandRow="1">
                <a:tableStyleId>{5C22544A-7EE6-4342-B048-85BDC9FD1C3A}</a:tableStyleId>
              </a:tblPr>
              <a:tblGrid>
                <a:gridCol w="1119183">
                  <a:extLst>
                    <a:ext uri="{9D8B030D-6E8A-4147-A177-3AD203B41FA5}">
                      <a16:colId xmlns:a16="http://schemas.microsoft.com/office/drawing/2014/main" val="1652033780"/>
                    </a:ext>
                  </a:extLst>
                </a:gridCol>
                <a:gridCol w="1178089">
                  <a:extLst>
                    <a:ext uri="{9D8B030D-6E8A-4147-A177-3AD203B41FA5}">
                      <a16:colId xmlns:a16="http://schemas.microsoft.com/office/drawing/2014/main" val="1690216721"/>
                    </a:ext>
                  </a:extLst>
                </a:gridCol>
                <a:gridCol w="1167598">
                  <a:extLst>
                    <a:ext uri="{9D8B030D-6E8A-4147-A177-3AD203B41FA5}">
                      <a16:colId xmlns:a16="http://schemas.microsoft.com/office/drawing/2014/main" val="3790692904"/>
                    </a:ext>
                  </a:extLst>
                </a:gridCol>
                <a:gridCol w="1233766">
                  <a:extLst>
                    <a:ext uri="{9D8B030D-6E8A-4147-A177-3AD203B41FA5}">
                      <a16:colId xmlns:a16="http://schemas.microsoft.com/office/drawing/2014/main" val="2807334640"/>
                    </a:ext>
                  </a:extLst>
                </a:gridCol>
                <a:gridCol w="1236187">
                  <a:extLst>
                    <a:ext uri="{9D8B030D-6E8A-4147-A177-3AD203B41FA5}">
                      <a16:colId xmlns:a16="http://schemas.microsoft.com/office/drawing/2014/main" val="1424233972"/>
                    </a:ext>
                  </a:extLst>
                </a:gridCol>
                <a:gridCol w="1030423">
                  <a:extLst>
                    <a:ext uri="{9D8B030D-6E8A-4147-A177-3AD203B41FA5}">
                      <a16:colId xmlns:a16="http://schemas.microsoft.com/office/drawing/2014/main" val="364659665"/>
                    </a:ext>
                  </a:extLst>
                </a:gridCol>
              </a:tblGrid>
              <a:tr h="1002316">
                <a:tc>
                  <a:txBody>
                    <a:bodyPr/>
                    <a:lstStyle/>
                    <a:p>
                      <a:pPr marL="0" marR="37465" indent="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Sample</a:t>
                      </a:r>
                      <a:r>
                        <a:rPr lang="en-US" sz="2000" baseline="0" dirty="0">
                          <a:effectLst/>
                          <a:latin typeface="Times New Roman" panose="02020603050405020304" pitchFamily="18" charset="0"/>
                          <a:cs typeface="Times New Roman" panose="02020603050405020304" pitchFamily="18" charset="0"/>
                        </a:rPr>
                        <a:t> d</a:t>
                      </a:r>
                      <a:r>
                        <a:rPr lang="en-US" sz="2000" dirty="0">
                          <a:effectLst/>
                          <a:latin typeface="Times New Roman" panose="02020603050405020304" pitchFamily="18" charset="0"/>
                          <a:cs typeface="Times New Roman" panose="02020603050405020304" pitchFamily="18" charset="0"/>
                        </a:rPr>
                        <a:t>epth </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tc>
                <a:tc>
                  <a:txBody>
                    <a:bodyPr/>
                    <a:lstStyle/>
                    <a:p>
                      <a:pPr marL="0" marR="0" indent="0" algn="ctr">
                        <a:lnSpc>
                          <a:spcPct val="99000"/>
                        </a:lnSpc>
                        <a:spcBef>
                          <a:spcPts val="0"/>
                        </a:spcBef>
                        <a:spcAft>
                          <a:spcPts val="605"/>
                        </a:spcAft>
                      </a:pPr>
                      <a:r>
                        <a:rPr lang="en-US" sz="2000" dirty="0">
                          <a:effectLst/>
                          <a:latin typeface="Times New Roman" panose="02020603050405020304" pitchFamily="18" charset="0"/>
                          <a:cs typeface="Times New Roman" panose="02020603050405020304" pitchFamily="18" charset="0"/>
                        </a:rPr>
                        <a:t>Moister content </a:t>
                      </a:r>
                    </a:p>
                    <a:p>
                      <a:pPr marL="0" marR="39370" indent="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tc>
                <a:tc>
                  <a:txBody>
                    <a:bodyPr/>
                    <a:lstStyle/>
                    <a:p>
                      <a:pPr marL="0" marR="0" indent="0" algn="ctr">
                        <a:lnSpc>
                          <a:spcPct val="99000"/>
                        </a:lnSpc>
                        <a:spcBef>
                          <a:spcPts val="0"/>
                        </a:spcBef>
                        <a:spcAft>
                          <a:spcPts val="5"/>
                        </a:spcAft>
                      </a:pPr>
                      <a:r>
                        <a:rPr lang="en-US" sz="2000">
                          <a:effectLst/>
                          <a:latin typeface="Times New Roman" panose="02020603050405020304" pitchFamily="18" charset="0"/>
                          <a:cs typeface="Times New Roman" panose="02020603050405020304" pitchFamily="18" charset="0"/>
                        </a:rPr>
                        <a:t>Percent passing </a:t>
                      </a:r>
                    </a:p>
                    <a:p>
                      <a:pPr marL="0" marR="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from sieves </a:t>
                      </a:r>
                    </a:p>
                    <a:p>
                      <a:pPr marL="0" marR="3937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#200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a:txBody>
                    <a:bodyPr/>
                    <a:lstStyle/>
                    <a:p>
                      <a:pPr marL="0" marR="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Plasticity index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tc>
                <a:tc>
                  <a:txBody>
                    <a:bodyPr/>
                    <a:lstStyle/>
                    <a:p>
                      <a:pPr marL="0" marR="41910" indent="0" algn="ctr">
                        <a:lnSpc>
                          <a:spcPct val="107000"/>
                        </a:lnSpc>
                        <a:spcBef>
                          <a:spcPts val="0"/>
                        </a:spcBef>
                        <a:spcAft>
                          <a:spcPts val="480"/>
                        </a:spcAft>
                      </a:pPr>
                      <a:r>
                        <a:rPr lang="en-US" sz="2000" dirty="0">
                          <a:effectLst/>
                          <a:latin typeface="Times New Roman" panose="02020603050405020304" pitchFamily="18" charset="0"/>
                          <a:cs typeface="Times New Roman" panose="02020603050405020304" pitchFamily="18" charset="0"/>
                        </a:rPr>
                        <a:t>Cohesion </a:t>
                      </a:r>
                    </a:p>
                    <a:p>
                      <a:pPr marL="0" marR="41275" indent="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(KN/m2) </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tc>
                <a:tc>
                  <a:txBody>
                    <a:bodyPr/>
                    <a:lstStyle/>
                    <a:p>
                      <a:pPr marL="0" marR="0" indent="0" algn="ctr">
                        <a:lnSpc>
                          <a:spcPct val="99000"/>
                        </a:lnSpc>
                        <a:spcBef>
                          <a:spcPts val="0"/>
                        </a:spcBef>
                        <a:spcAft>
                          <a:spcPts val="5"/>
                        </a:spcAft>
                      </a:pPr>
                      <a:r>
                        <a:rPr lang="en-US" sz="2000">
                          <a:effectLst/>
                          <a:latin typeface="Times New Roman" panose="02020603050405020304" pitchFamily="18" charset="0"/>
                          <a:cs typeface="Times New Roman" panose="02020603050405020304" pitchFamily="18" charset="0"/>
                        </a:rPr>
                        <a:t>Angle of internal </a:t>
                      </a:r>
                    </a:p>
                    <a:p>
                      <a:pPr marL="0" marR="3810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friction </a:t>
                      </a:r>
                    </a:p>
                    <a:p>
                      <a:pPr marL="0" marR="4064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(Փ)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extLst>
                  <a:ext uri="{0D108BD9-81ED-4DB2-BD59-A6C34878D82A}">
                    <a16:rowId xmlns:a16="http://schemas.microsoft.com/office/drawing/2014/main" val="3783096776"/>
                  </a:ext>
                </a:extLst>
              </a:tr>
              <a:tr h="305086">
                <a:tc>
                  <a:txBody>
                    <a:bodyPr/>
                    <a:lstStyle/>
                    <a:p>
                      <a:pPr marL="0" marR="3937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0-5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a:txBody>
                    <a:bodyPr/>
                    <a:lstStyle/>
                    <a:p>
                      <a:pPr marL="0" marR="3810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15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a:txBody>
                    <a:bodyPr/>
                    <a:lstStyle/>
                    <a:p>
                      <a:pPr marL="0" marR="3810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61.5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a:txBody>
                    <a:bodyPr/>
                    <a:lstStyle/>
                    <a:p>
                      <a:pPr marL="0" marR="4064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10.5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rowSpan="3">
                  <a:txBody>
                    <a:bodyPr/>
                    <a:lstStyle/>
                    <a:p>
                      <a:pPr marL="0" marR="41275"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11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tc>
                <a:tc rowSpan="3">
                  <a:txBody>
                    <a:bodyPr/>
                    <a:lstStyle/>
                    <a:p>
                      <a:pPr marL="0" marR="38100" indent="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25 </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tc>
                <a:extLst>
                  <a:ext uri="{0D108BD9-81ED-4DB2-BD59-A6C34878D82A}">
                    <a16:rowId xmlns:a16="http://schemas.microsoft.com/office/drawing/2014/main" val="118713696"/>
                  </a:ext>
                </a:extLst>
              </a:tr>
              <a:tr h="305086">
                <a:tc>
                  <a:txBody>
                    <a:bodyPr/>
                    <a:lstStyle/>
                    <a:p>
                      <a:pPr marL="0" marR="3937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5-9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a:txBody>
                    <a:bodyPr/>
                    <a:lstStyle/>
                    <a:p>
                      <a:pPr marL="0" marR="40005"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15.45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a:txBody>
                    <a:bodyPr/>
                    <a:lstStyle/>
                    <a:p>
                      <a:pPr marL="0" marR="39370" indent="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71 </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a:txBody>
                    <a:bodyPr/>
                    <a:lstStyle/>
                    <a:p>
                      <a:pPr marL="0" marR="4064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14.3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599473710"/>
                  </a:ext>
                </a:extLst>
              </a:tr>
              <a:tr h="305086">
                <a:tc>
                  <a:txBody>
                    <a:bodyPr/>
                    <a:lstStyle/>
                    <a:p>
                      <a:pPr marL="0" marR="3937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9-11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a:txBody>
                    <a:bodyPr/>
                    <a:lstStyle/>
                    <a:p>
                      <a:pPr marL="0" marR="40005"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21.2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a:txBody>
                    <a:bodyPr/>
                    <a:lstStyle/>
                    <a:p>
                      <a:pPr marL="0" marR="39370" indent="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32 </a:t>
                      </a:r>
                      <a:endPar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a:txBody>
                    <a:bodyPr/>
                    <a:lstStyle/>
                    <a:p>
                      <a:pPr marL="0" marR="40640" indent="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11.4 </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010" marR="51435" marT="60484"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4255937920"/>
                  </a:ext>
                </a:extLst>
              </a:tr>
            </a:tbl>
          </a:graphicData>
        </a:graphic>
      </p:graphicFrame>
      <p:sp>
        <p:nvSpPr>
          <p:cNvPr id="5" name="Rectangle 2"/>
          <p:cNvSpPr>
            <a:spLocks noChangeArrowheads="1"/>
          </p:cNvSpPr>
          <p:nvPr/>
        </p:nvSpPr>
        <p:spPr bwMode="auto">
          <a:xfrm>
            <a:off x="1095022" y="5389447"/>
            <a:ext cx="696524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n-US" altLang="en-US" sz="187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Lc = </a:t>
            </a:r>
            <a:r>
              <a:rPr lang="en-US" altLang="en-US" sz="1875" dirty="0">
                <a:solidFill>
                  <a:srgbClr val="000000"/>
                </a:solidFill>
                <a:latin typeface="Times New Roman" panose="02020603050405020304" pitchFamily="18" charset="0"/>
                <a:ea typeface="Cambria Math" panose="02040503050406030204" pitchFamily="18" charset="0"/>
                <a:cs typeface="Times New Roman" panose="02020603050405020304" pitchFamily="18" charset="0"/>
              </a:rPr>
              <a:t>𝐷𝑖𝑝𝑡ℎ 𝑜𝑓 𝑒𝑥𝑐𝑎𝑣𝑎𝑡𝑖𝑜𝑛 𝑤𝑖𝑡ℎ 𝑜𝑢𝑡 𝑠𝑜𝑖𝑙 𝑠𝑢𝑝𝑝𝑜𝑟𝑡𝑖𝑛𝑔 = 1.72m.</a:t>
            </a:r>
          </a:p>
          <a:p>
            <a:pPr defTabSz="685800" eaLnBrk="0" fontAlgn="base" hangingPunct="0">
              <a:spcBef>
                <a:spcPct val="0"/>
              </a:spcBef>
              <a:spcAft>
                <a:spcPct val="0"/>
              </a:spcAft>
            </a:pPr>
            <a:r>
              <a:rPr lang="en-US" altLang="en-US" sz="1875" dirty="0">
                <a:solidFill>
                  <a:srgbClr val="000000"/>
                </a:solidFill>
                <a:latin typeface="Times New Roman" panose="02020603050405020304" pitchFamily="18" charset="0"/>
                <a:ea typeface="Cambria Math" panose="02040503050406030204" pitchFamily="18" charset="0"/>
                <a:cs typeface="Times New Roman" panose="02020603050405020304" pitchFamily="18" charset="0"/>
              </a:rPr>
              <a:t>Where bearing capacity of the soil was 254KN/m2.</a:t>
            </a:r>
          </a:p>
          <a:p>
            <a:pPr defTabSz="685800" eaLnBrk="0" fontAlgn="base" hangingPunct="0">
              <a:spcBef>
                <a:spcPct val="0"/>
              </a:spcBef>
              <a:spcAft>
                <a:spcPct val="0"/>
              </a:spcAft>
            </a:pPr>
            <a:r>
              <a:rPr lang="en-US" altLang="en-US" sz="900" dirty="0">
                <a:solidFill>
                  <a:srgbClr val="000000"/>
                </a:solidFill>
                <a:latin typeface="Arial" panose="020B0604020202020204" pitchFamily="34" charset="0"/>
                <a:ea typeface="Cambria Math" panose="02040503050406030204" pitchFamily="18" charset="0"/>
                <a:cs typeface="Cambria Math" panose="02040503050406030204" pitchFamily="18" charset="0"/>
              </a:rPr>
              <a:t>	</a:t>
            </a:r>
            <a:endParaRPr lang="en-US" altLang="en-US" sz="1350" dirty="0">
              <a:latin typeface="Arial" panose="020B0604020202020204" pitchFamily="34" charset="0"/>
            </a:endParaRPr>
          </a:p>
        </p:txBody>
      </p:sp>
      <p:sp>
        <p:nvSpPr>
          <p:cNvPr id="9" name="Slide Number Placeholder 8">
            <a:extLst>
              <a:ext uri="{FF2B5EF4-FFF2-40B4-BE49-F238E27FC236}">
                <a16:creationId xmlns:a16="http://schemas.microsoft.com/office/drawing/2014/main" id="{B9FB96DA-0194-45DA-A1C8-8540CE7339A7}"/>
              </a:ext>
            </a:extLst>
          </p:cNvPr>
          <p:cNvSpPr>
            <a:spLocks noGrp="1"/>
          </p:cNvSpPr>
          <p:nvPr>
            <p:ph type="sldNum" sz="quarter" idx="12"/>
          </p:nvPr>
        </p:nvSpPr>
        <p:spPr/>
        <p:txBody>
          <a:bodyPr/>
          <a:lstStyle/>
          <a:p>
            <a:fld id="{4FA26DB6-1E95-4B26-BBFC-FB6CE29132D7}" type="slidenum">
              <a:rPr lang="en-US" smtClean="0"/>
              <a:pPr/>
              <a:t>23</a:t>
            </a:fld>
            <a:endParaRPr lang="en-US" dirty="0"/>
          </a:p>
        </p:txBody>
      </p:sp>
    </p:spTree>
    <p:extLst>
      <p:ext uri="{BB962C8B-B14F-4D97-AF65-F5344CB8AC3E}">
        <p14:creationId xmlns:p14="http://schemas.microsoft.com/office/powerpoint/2010/main" val="4275497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وان 1"/>
          <p:cNvSpPr>
            <a:spLocks noGrp="1"/>
          </p:cNvSpPr>
          <p:nvPr>
            <p:ph type="title"/>
          </p:nvPr>
        </p:nvSpPr>
        <p:spPr>
          <a:xfrm>
            <a:off x="1944694" y="1325332"/>
            <a:ext cx="6683765" cy="960668"/>
          </a:xfrm>
        </p:spPr>
        <p:txBody>
          <a:bodyPr>
            <a:normAutofit/>
          </a:bodyPr>
          <a:lstStyle/>
          <a:p>
            <a:pPr algn="l"/>
            <a:r>
              <a:rPr lang="en-US" sz="2625" dirty="0">
                <a:latin typeface="Times New Roman" panose="02020603050405020304" pitchFamily="18" charset="0"/>
                <a:cs typeface="Times New Roman" panose="02020603050405020304" pitchFamily="18" charset="0"/>
              </a:rPr>
              <a:t>Structural design – Excavation &amp; Soil supporting </a:t>
            </a:r>
            <a:endParaRPr lang="en-GB" sz="2625"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7687" y="2696664"/>
            <a:ext cx="5608627" cy="1464673"/>
          </a:xfrm>
          <a:prstGeom prst="rect">
            <a:avLst/>
          </a:prstGeom>
        </p:spPr>
      </p:pic>
      <p:sp>
        <p:nvSpPr>
          <p:cNvPr id="18" name="عنوان 1"/>
          <p:cNvSpPr txBox="1">
            <a:spLocks/>
          </p:cNvSpPr>
          <p:nvPr/>
        </p:nvSpPr>
        <p:spPr>
          <a:xfrm>
            <a:off x="1230117" y="4571999"/>
            <a:ext cx="6683765" cy="960668"/>
          </a:xfrm>
          <a:prstGeom prst="rect">
            <a:avLst/>
          </a:prstGeom>
        </p:spPr>
        <p:txBody>
          <a:bodyPr vert="horz" lIns="68580" tIns="34290" rIns="68580" bIns="3429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1500" dirty="0">
                <a:latin typeface="Times New Roman" panose="02020603050405020304" pitchFamily="18" charset="0"/>
                <a:cs typeface="Times New Roman" panose="02020603050405020304" pitchFamily="18" charset="0"/>
              </a:rPr>
              <a:t>Excavation level compare with the natural earth </a:t>
            </a:r>
            <a:endParaRPr lang="en-GB" sz="1500" dirty="0">
              <a:latin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F8E69E3C-0DE8-4B7E-821D-72D6F2EEEA38}"/>
              </a:ext>
            </a:extLst>
          </p:cNvPr>
          <p:cNvSpPr>
            <a:spLocks noGrp="1"/>
          </p:cNvSpPr>
          <p:nvPr>
            <p:ph type="sldNum" sz="quarter" idx="12"/>
          </p:nvPr>
        </p:nvSpPr>
        <p:spPr/>
        <p:txBody>
          <a:bodyPr/>
          <a:lstStyle/>
          <a:p>
            <a:fld id="{4FA26DB6-1E95-4B26-BBFC-FB6CE29132D7}" type="slidenum">
              <a:rPr lang="en-US" smtClean="0"/>
              <a:pPr/>
              <a:t>24</a:t>
            </a:fld>
            <a:endParaRPr lang="en-US" dirty="0"/>
          </a:p>
        </p:txBody>
      </p:sp>
    </p:spTree>
    <p:extLst>
      <p:ext uri="{BB962C8B-B14F-4D97-AF65-F5344CB8AC3E}">
        <p14:creationId xmlns:p14="http://schemas.microsoft.com/office/powerpoint/2010/main" val="222490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8619" y="690463"/>
            <a:ext cx="6965245" cy="866330"/>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Excavation &amp; Soil supporting </a:t>
            </a:r>
            <a:endParaRPr lang="en-GB" sz="2625" dirty="0"/>
          </a:p>
        </p:txBody>
      </p:sp>
      <p:sp>
        <p:nvSpPr>
          <p:cNvPr id="3" name="عنصر نائب للمحتوى 2"/>
          <p:cNvSpPr>
            <a:spLocks noGrp="1"/>
          </p:cNvSpPr>
          <p:nvPr>
            <p:ph idx="1"/>
          </p:nvPr>
        </p:nvSpPr>
        <p:spPr>
          <a:xfrm>
            <a:off x="1463038" y="1964109"/>
            <a:ext cx="6196405" cy="1080119"/>
          </a:xfrm>
        </p:spPr>
        <p:txBody>
          <a:bodyPr/>
          <a:lstStyle/>
          <a:p>
            <a:pPr marL="0" indent="0">
              <a:buNone/>
            </a:pPr>
            <a:r>
              <a:rPr lang="en-US" sz="1875" dirty="0">
                <a:latin typeface="Times New Roman" panose="02020603050405020304" pitchFamily="18" charset="0"/>
                <a:cs typeface="Times New Roman" panose="02020603050405020304" pitchFamily="18" charset="0"/>
              </a:rPr>
              <a:t>A cantilever retaining wall was used in this project with 6m and 8m height above the ground level, where the table below describe the parameter used in the design:</a:t>
            </a:r>
          </a:p>
          <a:p>
            <a:pPr marL="0" indent="0">
              <a:buNone/>
            </a:pPr>
            <a:endParaRPr lang="en-US" sz="1875" dirty="0">
              <a:latin typeface="Times New Roman" panose="02020603050405020304" pitchFamily="18" charset="0"/>
              <a:cs typeface="Times New Roman" panose="02020603050405020304" pitchFamily="18" charset="0"/>
            </a:endParaRPr>
          </a:p>
          <a:p>
            <a:pPr marL="0" indent="0">
              <a:buNone/>
            </a:pPr>
            <a:endParaRPr lang="en-US" sz="1875" dirty="0">
              <a:latin typeface="Times New Roman" panose="02020603050405020304" pitchFamily="18" charset="0"/>
              <a:cs typeface="Times New Roman" panose="02020603050405020304" pitchFamily="18" charset="0"/>
            </a:endParaRPr>
          </a:p>
          <a:p>
            <a:pPr marL="0" indent="0">
              <a:buNone/>
            </a:pPr>
            <a:endParaRPr lang="en-GB" sz="1875"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graphicFrame>
        <p:nvGraphicFramePr>
          <p:cNvPr id="4" name="جدول 3"/>
          <p:cNvGraphicFramePr>
            <a:graphicFrameLocks noGrp="1"/>
          </p:cNvGraphicFramePr>
          <p:nvPr>
            <p:extLst/>
          </p:nvPr>
        </p:nvGraphicFramePr>
        <p:xfrm>
          <a:off x="1078620" y="3451545"/>
          <a:ext cx="6965244" cy="2020113"/>
        </p:xfrm>
        <a:graphic>
          <a:graphicData uri="http://schemas.openxmlformats.org/drawingml/2006/table">
            <a:tbl>
              <a:tblPr firstRow="1" firstCol="1" bandRow="1">
                <a:tableStyleId>{5C22544A-7EE6-4342-B048-85BDC9FD1C3A}</a:tableStyleId>
              </a:tblPr>
              <a:tblGrid>
                <a:gridCol w="1373519">
                  <a:extLst>
                    <a:ext uri="{9D8B030D-6E8A-4147-A177-3AD203B41FA5}">
                      <a16:colId xmlns:a16="http://schemas.microsoft.com/office/drawing/2014/main" val="765817934"/>
                    </a:ext>
                  </a:extLst>
                </a:gridCol>
                <a:gridCol w="2012666">
                  <a:extLst>
                    <a:ext uri="{9D8B030D-6E8A-4147-A177-3AD203B41FA5}">
                      <a16:colId xmlns:a16="http://schemas.microsoft.com/office/drawing/2014/main" val="2594348766"/>
                    </a:ext>
                  </a:extLst>
                </a:gridCol>
                <a:gridCol w="1355766">
                  <a:extLst>
                    <a:ext uri="{9D8B030D-6E8A-4147-A177-3AD203B41FA5}">
                      <a16:colId xmlns:a16="http://schemas.microsoft.com/office/drawing/2014/main" val="2558113800"/>
                    </a:ext>
                  </a:extLst>
                </a:gridCol>
                <a:gridCol w="774723">
                  <a:extLst>
                    <a:ext uri="{9D8B030D-6E8A-4147-A177-3AD203B41FA5}">
                      <a16:colId xmlns:a16="http://schemas.microsoft.com/office/drawing/2014/main" val="350833568"/>
                    </a:ext>
                  </a:extLst>
                </a:gridCol>
                <a:gridCol w="662549">
                  <a:extLst>
                    <a:ext uri="{9D8B030D-6E8A-4147-A177-3AD203B41FA5}">
                      <a16:colId xmlns:a16="http://schemas.microsoft.com/office/drawing/2014/main" val="373147604"/>
                    </a:ext>
                  </a:extLst>
                </a:gridCol>
                <a:gridCol w="786021">
                  <a:extLst>
                    <a:ext uri="{9D8B030D-6E8A-4147-A177-3AD203B41FA5}">
                      <a16:colId xmlns:a16="http://schemas.microsoft.com/office/drawing/2014/main" val="2293366646"/>
                    </a:ext>
                  </a:extLst>
                </a:gridCol>
              </a:tblGrid>
              <a:tr h="1574238">
                <a:tc>
                  <a:txBody>
                    <a:bodyPr/>
                    <a:lstStyle/>
                    <a:p>
                      <a:pPr marL="0" marR="0" indent="0" algn="ctr">
                        <a:lnSpc>
                          <a:spcPct val="99000"/>
                        </a:lnSpc>
                        <a:spcBef>
                          <a:spcPts val="0"/>
                        </a:spcBef>
                        <a:spcAft>
                          <a:spcPts val="5"/>
                        </a:spcAft>
                      </a:pPr>
                      <a:r>
                        <a:rPr lang="en-US" sz="2000" dirty="0">
                          <a:effectLst/>
                        </a:rPr>
                        <a:t>Soil bearing capacity </a:t>
                      </a:r>
                    </a:p>
                    <a:p>
                      <a:pPr marL="0" marR="78740" indent="0" algn="ctr">
                        <a:lnSpc>
                          <a:spcPct val="107000"/>
                        </a:lnSpc>
                        <a:spcBef>
                          <a:spcPts val="0"/>
                        </a:spcBef>
                        <a:spcAft>
                          <a:spcPts val="0"/>
                        </a:spcAft>
                      </a:pPr>
                      <a:r>
                        <a:rPr lang="en-US" sz="2000" dirty="0">
                          <a:effectLst/>
                        </a:rPr>
                        <a:t>(KN/m</a:t>
                      </a:r>
                      <a:r>
                        <a:rPr lang="en-US" sz="2000" baseline="30000" dirty="0">
                          <a:effectLst/>
                        </a:rPr>
                        <a:t>2</a:t>
                      </a:r>
                      <a:r>
                        <a:rPr lang="en-US" sz="2000" dirty="0">
                          <a:effectLst/>
                        </a:rPr>
                        <a:t>)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nchor="ctr"/>
                </a:tc>
                <a:tc>
                  <a:txBody>
                    <a:bodyPr/>
                    <a:lstStyle/>
                    <a:p>
                      <a:pPr marL="3810" marR="44450" indent="0" algn="ctr">
                        <a:lnSpc>
                          <a:spcPct val="107000"/>
                        </a:lnSpc>
                        <a:spcBef>
                          <a:spcPts val="0"/>
                        </a:spcBef>
                        <a:spcAft>
                          <a:spcPts val="0"/>
                        </a:spcAft>
                      </a:pPr>
                      <a:r>
                        <a:rPr lang="en-US" sz="2000" dirty="0">
                          <a:effectLst/>
                        </a:rPr>
                        <a:t>Concrete shear capacity (stem and heel) (KN/m)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nchor="ctr"/>
                </a:tc>
                <a:tc>
                  <a:txBody>
                    <a:bodyPr/>
                    <a:lstStyle/>
                    <a:p>
                      <a:pPr marL="19685" marR="0" indent="-19685" algn="l">
                        <a:lnSpc>
                          <a:spcPct val="107000"/>
                        </a:lnSpc>
                        <a:spcBef>
                          <a:spcPts val="0"/>
                        </a:spcBef>
                        <a:spcAft>
                          <a:spcPts val="0"/>
                        </a:spcAft>
                      </a:pPr>
                      <a:r>
                        <a:rPr lang="en-US" sz="2000" dirty="0">
                          <a:effectLst/>
                        </a:rPr>
                        <a:t>Concrete shear capacity (KN)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tc>
                <a:tc>
                  <a:txBody>
                    <a:bodyPr/>
                    <a:lstStyle/>
                    <a:p>
                      <a:pPr marL="0" marR="0" indent="1270" algn="ctr">
                        <a:lnSpc>
                          <a:spcPct val="107000"/>
                        </a:lnSpc>
                        <a:spcBef>
                          <a:spcPts val="0"/>
                        </a:spcBef>
                        <a:spcAft>
                          <a:spcPts val="0"/>
                        </a:spcAft>
                      </a:pPr>
                      <a:r>
                        <a:rPr lang="en-US" sz="2000" dirty="0">
                          <a:effectLst/>
                        </a:rPr>
                        <a:t>Soil friction factor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nchor="ctr"/>
                </a:tc>
                <a:tc>
                  <a:txBody>
                    <a:bodyPr/>
                    <a:lstStyle/>
                    <a:p>
                      <a:pPr marL="0" marR="77470" indent="0" algn="ctr">
                        <a:lnSpc>
                          <a:spcPct val="107000"/>
                        </a:lnSpc>
                        <a:spcBef>
                          <a:spcPts val="0"/>
                        </a:spcBef>
                        <a:spcAft>
                          <a:spcPts val="0"/>
                        </a:spcAft>
                      </a:pPr>
                      <a:r>
                        <a:rPr lang="en-US" sz="2000">
                          <a:effectLst/>
                        </a:rPr>
                        <a:t>K </a:t>
                      </a:r>
                    </a:p>
                    <a:p>
                      <a:pPr marL="0" marR="0" indent="0" algn="l">
                        <a:lnSpc>
                          <a:spcPct val="107000"/>
                        </a:lnSpc>
                        <a:spcBef>
                          <a:spcPts val="0"/>
                        </a:spcBef>
                        <a:spcAft>
                          <a:spcPts val="0"/>
                        </a:spcAft>
                      </a:pPr>
                      <a:r>
                        <a:rPr lang="en-US" sz="2000">
                          <a:effectLst/>
                        </a:rPr>
                        <a:t>active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tc>
                <a:tc>
                  <a:txBody>
                    <a:bodyPr/>
                    <a:lstStyle/>
                    <a:p>
                      <a:pPr marL="0" marR="0" indent="0" algn="ctr">
                        <a:lnSpc>
                          <a:spcPct val="107000"/>
                        </a:lnSpc>
                        <a:spcBef>
                          <a:spcPts val="0"/>
                        </a:spcBef>
                        <a:spcAft>
                          <a:spcPts val="0"/>
                        </a:spcAft>
                      </a:pPr>
                      <a:r>
                        <a:rPr lang="en-US" sz="2000">
                          <a:effectLst/>
                        </a:rPr>
                        <a:t>K  Passive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tc>
                <a:extLst>
                  <a:ext uri="{0D108BD9-81ED-4DB2-BD59-A6C34878D82A}">
                    <a16:rowId xmlns:a16="http://schemas.microsoft.com/office/drawing/2014/main" val="2997748682"/>
                  </a:ext>
                </a:extLst>
              </a:tr>
              <a:tr h="445875">
                <a:tc>
                  <a:txBody>
                    <a:bodyPr/>
                    <a:lstStyle/>
                    <a:p>
                      <a:pPr marL="0" marR="79375" indent="0" algn="ctr">
                        <a:lnSpc>
                          <a:spcPct val="107000"/>
                        </a:lnSpc>
                        <a:spcBef>
                          <a:spcPts val="0"/>
                        </a:spcBef>
                        <a:spcAft>
                          <a:spcPts val="0"/>
                        </a:spcAft>
                      </a:pPr>
                      <a:r>
                        <a:rPr lang="en-US" sz="2000">
                          <a:effectLst/>
                        </a:rPr>
                        <a:t>254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nchor="ctr"/>
                </a:tc>
                <a:tc>
                  <a:txBody>
                    <a:bodyPr/>
                    <a:lstStyle/>
                    <a:p>
                      <a:pPr marL="0" marR="78740" indent="0" algn="ctr">
                        <a:lnSpc>
                          <a:spcPct val="107000"/>
                        </a:lnSpc>
                        <a:spcBef>
                          <a:spcPts val="0"/>
                        </a:spcBef>
                        <a:spcAft>
                          <a:spcPts val="0"/>
                        </a:spcAft>
                      </a:pPr>
                      <a:r>
                        <a:rPr lang="en-US" sz="2000" dirty="0">
                          <a:effectLst/>
                        </a:rPr>
                        <a:t>417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nchor="ctr"/>
                </a:tc>
                <a:tc>
                  <a:txBody>
                    <a:bodyPr/>
                    <a:lstStyle/>
                    <a:p>
                      <a:pPr marL="0" marR="77470" indent="0" algn="ctr">
                        <a:lnSpc>
                          <a:spcPct val="107000"/>
                        </a:lnSpc>
                        <a:spcBef>
                          <a:spcPts val="0"/>
                        </a:spcBef>
                        <a:spcAft>
                          <a:spcPts val="0"/>
                        </a:spcAft>
                      </a:pPr>
                      <a:r>
                        <a:rPr lang="en-US" sz="2000" dirty="0">
                          <a:effectLst/>
                        </a:rPr>
                        <a:t>572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nchor="ctr"/>
                </a:tc>
                <a:tc>
                  <a:txBody>
                    <a:bodyPr/>
                    <a:lstStyle/>
                    <a:p>
                      <a:pPr marL="0" marR="79375" indent="0" algn="ctr">
                        <a:lnSpc>
                          <a:spcPct val="107000"/>
                        </a:lnSpc>
                        <a:spcBef>
                          <a:spcPts val="0"/>
                        </a:spcBef>
                        <a:spcAft>
                          <a:spcPts val="0"/>
                        </a:spcAft>
                      </a:pPr>
                      <a:r>
                        <a:rPr lang="en-US" sz="2000">
                          <a:effectLst/>
                        </a:rPr>
                        <a:t>0.4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nchor="ctr"/>
                </a:tc>
                <a:tc>
                  <a:txBody>
                    <a:bodyPr/>
                    <a:lstStyle/>
                    <a:p>
                      <a:pPr marL="0" marR="79375" indent="0" algn="ctr">
                        <a:lnSpc>
                          <a:spcPct val="107000"/>
                        </a:lnSpc>
                        <a:spcBef>
                          <a:spcPts val="0"/>
                        </a:spcBef>
                        <a:spcAft>
                          <a:spcPts val="0"/>
                        </a:spcAft>
                      </a:pPr>
                      <a:r>
                        <a:rPr lang="en-US" sz="2000">
                          <a:effectLst/>
                        </a:rPr>
                        <a:t>0.41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nchor="ctr"/>
                </a:tc>
                <a:tc>
                  <a:txBody>
                    <a:bodyPr/>
                    <a:lstStyle/>
                    <a:p>
                      <a:pPr marL="0" marR="79375" indent="0" algn="ctr">
                        <a:lnSpc>
                          <a:spcPct val="107000"/>
                        </a:lnSpc>
                        <a:spcBef>
                          <a:spcPts val="0"/>
                        </a:spcBef>
                        <a:spcAft>
                          <a:spcPts val="0"/>
                        </a:spcAft>
                      </a:pPr>
                      <a:r>
                        <a:rPr lang="en-US" sz="2000" dirty="0">
                          <a:effectLst/>
                        </a:rPr>
                        <a:t>2.46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59531" marR="953" marT="60484" marB="0" anchor="ctr"/>
                </a:tc>
                <a:extLst>
                  <a:ext uri="{0D108BD9-81ED-4DB2-BD59-A6C34878D82A}">
                    <a16:rowId xmlns:a16="http://schemas.microsoft.com/office/drawing/2014/main" val="1305933277"/>
                  </a:ext>
                </a:extLst>
              </a:tr>
            </a:tbl>
          </a:graphicData>
        </a:graphic>
      </p:graphicFrame>
      <p:sp>
        <p:nvSpPr>
          <p:cNvPr id="8" name="Slide Number Placeholder 7">
            <a:extLst>
              <a:ext uri="{FF2B5EF4-FFF2-40B4-BE49-F238E27FC236}">
                <a16:creationId xmlns:a16="http://schemas.microsoft.com/office/drawing/2014/main" id="{6626944F-8E24-4D8B-94E5-A51F9F2DD5C2}"/>
              </a:ext>
            </a:extLst>
          </p:cNvPr>
          <p:cNvSpPr>
            <a:spLocks noGrp="1"/>
          </p:cNvSpPr>
          <p:nvPr>
            <p:ph type="sldNum" sz="quarter" idx="12"/>
          </p:nvPr>
        </p:nvSpPr>
        <p:spPr/>
        <p:txBody>
          <a:bodyPr/>
          <a:lstStyle/>
          <a:p>
            <a:fld id="{4FA26DB6-1E95-4B26-BBFC-FB6CE29132D7}" type="slidenum">
              <a:rPr lang="en-US" smtClean="0"/>
              <a:pPr/>
              <a:t>25</a:t>
            </a:fld>
            <a:endParaRPr lang="en-US" dirty="0"/>
          </a:p>
        </p:txBody>
      </p:sp>
    </p:spTree>
    <p:extLst>
      <p:ext uri="{BB962C8B-B14F-4D97-AF65-F5344CB8AC3E}">
        <p14:creationId xmlns:p14="http://schemas.microsoft.com/office/powerpoint/2010/main" val="4650465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491756"/>
          <p:cNvSpPr/>
          <p:nvPr/>
        </p:nvSpPr>
        <p:spPr>
          <a:xfrm>
            <a:off x="3203848" y="5883532"/>
            <a:ext cx="3050842" cy="216363"/>
          </a:xfrm>
          <a:prstGeom prst="rect">
            <a:avLst/>
          </a:prstGeom>
          <a:ln>
            <a:noFill/>
          </a:ln>
        </p:spPr>
        <p:txBody>
          <a:bodyPr vert="horz" lIns="0" tIns="0" rIns="0" bIns="0" rtlCol="0">
            <a:noAutofit/>
          </a:bodyPr>
          <a:lstStyle/>
          <a:p>
            <a:pP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 Retaining wall details L=6.5m.</a:t>
            </a:r>
            <a:endParaRPr lang="en-US" sz="1500" dirty="0">
              <a:solidFill>
                <a:srgbClr val="000000"/>
              </a:solidFill>
              <a:latin typeface="Times New Roman" panose="02020603050405020304" pitchFamily="18" charset="0"/>
              <a:ea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1206" y="904522"/>
            <a:ext cx="6001588" cy="4904630"/>
          </a:xfrm>
          <a:prstGeom prst="rect">
            <a:avLst/>
          </a:prstGeom>
        </p:spPr>
      </p:pic>
      <p:sp>
        <p:nvSpPr>
          <p:cNvPr id="6" name="Slide Number Placeholder 5">
            <a:extLst>
              <a:ext uri="{FF2B5EF4-FFF2-40B4-BE49-F238E27FC236}">
                <a16:creationId xmlns:a16="http://schemas.microsoft.com/office/drawing/2014/main" id="{78155B0F-62B1-40E3-9F12-2E2835E9B3A5}"/>
              </a:ext>
            </a:extLst>
          </p:cNvPr>
          <p:cNvSpPr>
            <a:spLocks noGrp="1"/>
          </p:cNvSpPr>
          <p:nvPr>
            <p:ph type="sldNum" sz="quarter" idx="12"/>
          </p:nvPr>
        </p:nvSpPr>
        <p:spPr/>
        <p:txBody>
          <a:bodyPr/>
          <a:lstStyle/>
          <a:p>
            <a:fld id="{4FA26DB6-1E95-4B26-BBFC-FB6CE29132D7}" type="slidenum">
              <a:rPr lang="en-US" smtClean="0"/>
              <a:pPr/>
              <a:t>26</a:t>
            </a:fld>
            <a:endParaRPr lang="en-US" dirty="0"/>
          </a:p>
        </p:txBody>
      </p:sp>
    </p:spTree>
    <p:extLst>
      <p:ext uri="{BB962C8B-B14F-4D97-AF65-F5344CB8AC3E}">
        <p14:creationId xmlns:p14="http://schemas.microsoft.com/office/powerpoint/2010/main" val="15259436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92971"/>
          <p:cNvGrpSpPr/>
          <p:nvPr/>
        </p:nvGrpSpPr>
        <p:grpSpPr>
          <a:xfrm>
            <a:off x="2765023" y="5126512"/>
            <a:ext cx="5160866" cy="1022181"/>
            <a:chOff x="1353947" y="3929608"/>
            <a:chExt cx="4342892" cy="1060057"/>
          </a:xfrm>
        </p:grpSpPr>
        <p:sp>
          <p:nvSpPr>
            <p:cNvPr id="6" name="Rectangle 49944"/>
            <p:cNvSpPr/>
            <p:nvPr/>
          </p:nvSpPr>
          <p:spPr>
            <a:xfrm>
              <a:off x="5646166" y="3929608"/>
              <a:ext cx="50673" cy="224381"/>
            </a:xfrm>
            <a:prstGeom prst="rect">
              <a:avLst/>
            </a:prstGeom>
            <a:ln>
              <a:noFill/>
            </a:ln>
          </p:spPr>
          <p:txBody>
            <a:bodyPr vert="horz" lIns="0" tIns="0" rIns="0" bIns="0" rtlCol="0">
              <a:noAutofit/>
            </a:bodyPr>
            <a:lstStyle/>
            <a:p>
              <a:pPr>
                <a:lnSpc>
                  <a:spcPct val="107000"/>
                </a:lnSpc>
                <a:spcAft>
                  <a:spcPts val="600"/>
                </a:spcAft>
              </a:pPr>
              <a:r>
                <a:rPr lang="en-US" sz="900">
                  <a:solidFill>
                    <a:srgbClr val="000000"/>
                  </a:solidFill>
                  <a:latin typeface="Times New Roman" panose="02020603050405020304" pitchFamily="18" charset="0"/>
                  <a:ea typeface="Times New Roman" panose="02020603050405020304" pitchFamily="18" charset="0"/>
                </a:rPr>
                <a:t> </a:t>
              </a:r>
            </a:p>
          </p:txBody>
        </p:sp>
        <p:sp>
          <p:nvSpPr>
            <p:cNvPr id="7" name="Rectangle 49945"/>
            <p:cNvSpPr/>
            <p:nvPr/>
          </p:nvSpPr>
          <p:spPr>
            <a:xfrm>
              <a:off x="1353947" y="4142969"/>
              <a:ext cx="577470" cy="224380"/>
            </a:xfrm>
            <a:prstGeom prst="rect">
              <a:avLst/>
            </a:prstGeom>
            <a:ln>
              <a:noFill/>
            </a:ln>
          </p:spPr>
          <p:txBody>
            <a:bodyPr vert="horz" lIns="0" tIns="0" rIns="0" bIns="0" rtlCol="0">
              <a:noAutofit/>
            </a:bodyPr>
            <a:lstStyle/>
            <a:p>
              <a:pPr>
                <a:lnSpc>
                  <a:spcPct val="107000"/>
                </a:lnSpc>
                <a:spcAft>
                  <a:spcPts val="600"/>
                </a:spcAft>
              </a:pPr>
              <a:endParaRPr lang="en-US" sz="900" dirty="0">
                <a:solidFill>
                  <a:srgbClr val="000000"/>
                </a:solidFill>
                <a:latin typeface="Times New Roman" panose="02020603050405020304" pitchFamily="18" charset="0"/>
                <a:ea typeface="Times New Roman" panose="02020603050405020304" pitchFamily="18" charset="0"/>
              </a:endParaRPr>
            </a:p>
          </p:txBody>
        </p:sp>
        <p:sp>
          <p:nvSpPr>
            <p:cNvPr id="8" name="Rectangle 49946"/>
            <p:cNvSpPr/>
            <p:nvPr/>
          </p:nvSpPr>
          <p:spPr>
            <a:xfrm>
              <a:off x="1789811" y="4142969"/>
              <a:ext cx="101346" cy="224380"/>
            </a:xfrm>
            <a:prstGeom prst="rect">
              <a:avLst/>
            </a:prstGeom>
            <a:ln>
              <a:noFill/>
            </a:ln>
          </p:spPr>
          <p:txBody>
            <a:bodyPr vert="horz" lIns="0" tIns="0" rIns="0" bIns="0" rtlCol="0">
              <a:noAutofit/>
            </a:bodyPr>
            <a:lstStyle/>
            <a:p>
              <a:pPr>
                <a:lnSpc>
                  <a:spcPct val="107000"/>
                </a:lnSpc>
                <a:spcAft>
                  <a:spcPts val="600"/>
                </a:spcAft>
              </a:pPr>
              <a:endParaRPr lang="en-US" sz="900" dirty="0">
                <a:solidFill>
                  <a:srgbClr val="000000"/>
                </a:solidFill>
                <a:latin typeface="Times New Roman" panose="02020603050405020304" pitchFamily="18" charset="0"/>
                <a:ea typeface="Times New Roman" panose="02020603050405020304" pitchFamily="18" charset="0"/>
              </a:endParaRPr>
            </a:p>
          </p:txBody>
        </p:sp>
        <p:sp>
          <p:nvSpPr>
            <p:cNvPr id="9" name="Rectangle 49947"/>
            <p:cNvSpPr/>
            <p:nvPr/>
          </p:nvSpPr>
          <p:spPr>
            <a:xfrm>
              <a:off x="1866011" y="4142969"/>
              <a:ext cx="50673" cy="224380"/>
            </a:xfrm>
            <a:prstGeom prst="rect">
              <a:avLst/>
            </a:prstGeom>
            <a:ln>
              <a:noFill/>
            </a:ln>
          </p:spPr>
          <p:txBody>
            <a:bodyPr vert="horz" lIns="0" tIns="0" rIns="0" bIns="0" rtlCol="0">
              <a:noAutofit/>
            </a:bodyPr>
            <a:lstStyle/>
            <a:p>
              <a:pPr>
                <a:lnSpc>
                  <a:spcPct val="107000"/>
                </a:lnSpc>
                <a:spcAft>
                  <a:spcPts val="600"/>
                </a:spcAft>
              </a:pPr>
              <a:endParaRPr lang="en-US" sz="900" dirty="0">
                <a:solidFill>
                  <a:srgbClr val="000000"/>
                </a:solidFill>
                <a:latin typeface="Times New Roman" panose="02020603050405020304" pitchFamily="18" charset="0"/>
                <a:ea typeface="Times New Roman" panose="02020603050405020304" pitchFamily="18" charset="0"/>
              </a:endParaRPr>
            </a:p>
          </p:txBody>
        </p:sp>
        <p:sp>
          <p:nvSpPr>
            <p:cNvPr id="10" name="Rectangle 49948"/>
            <p:cNvSpPr/>
            <p:nvPr/>
          </p:nvSpPr>
          <p:spPr>
            <a:xfrm>
              <a:off x="1904111" y="4142969"/>
              <a:ext cx="304038" cy="224380"/>
            </a:xfrm>
            <a:prstGeom prst="rect">
              <a:avLst/>
            </a:prstGeom>
            <a:ln>
              <a:noFill/>
            </a:ln>
          </p:spPr>
          <p:txBody>
            <a:bodyPr vert="horz" lIns="0" tIns="0" rIns="0" bIns="0" rtlCol="0">
              <a:noAutofit/>
            </a:bodyPr>
            <a:lstStyle/>
            <a:p>
              <a:pPr>
                <a:lnSpc>
                  <a:spcPct val="107000"/>
                </a:lnSpc>
                <a:spcAft>
                  <a:spcPts val="600"/>
                </a:spcAft>
              </a:pPr>
              <a:endParaRPr lang="en-US" sz="900" dirty="0">
                <a:solidFill>
                  <a:srgbClr val="000000"/>
                </a:solidFill>
                <a:latin typeface="Times New Roman" panose="02020603050405020304" pitchFamily="18" charset="0"/>
                <a:ea typeface="Times New Roman" panose="02020603050405020304" pitchFamily="18" charset="0"/>
              </a:endParaRPr>
            </a:p>
          </p:txBody>
        </p:sp>
        <p:sp>
          <p:nvSpPr>
            <p:cNvPr id="11" name="Rectangle 491755"/>
            <p:cNvSpPr/>
            <p:nvPr/>
          </p:nvSpPr>
          <p:spPr>
            <a:xfrm>
              <a:off x="2132711" y="4142969"/>
              <a:ext cx="56314" cy="224380"/>
            </a:xfrm>
            <a:prstGeom prst="rect">
              <a:avLst/>
            </a:prstGeom>
            <a:ln>
              <a:noFill/>
            </a:ln>
          </p:spPr>
          <p:txBody>
            <a:bodyPr vert="horz" lIns="0" tIns="0" rIns="0" bIns="0" rtlCol="0">
              <a:noAutofit/>
            </a:bodyPr>
            <a:lstStyle/>
            <a:p>
              <a:pPr>
                <a:lnSpc>
                  <a:spcPct val="107000"/>
                </a:lnSpc>
                <a:spcAft>
                  <a:spcPts val="600"/>
                </a:spcAft>
              </a:pPr>
              <a:endParaRPr lang="en-US" sz="900" dirty="0">
                <a:solidFill>
                  <a:srgbClr val="000000"/>
                </a:solidFill>
                <a:latin typeface="Times New Roman" panose="02020603050405020304" pitchFamily="18" charset="0"/>
                <a:ea typeface="Times New Roman" panose="02020603050405020304" pitchFamily="18" charset="0"/>
              </a:endParaRPr>
            </a:p>
          </p:txBody>
        </p:sp>
        <p:sp>
          <p:nvSpPr>
            <p:cNvPr id="12" name="Rectangle 491756"/>
            <p:cNvSpPr/>
            <p:nvPr/>
          </p:nvSpPr>
          <p:spPr>
            <a:xfrm>
              <a:off x="1777124" y="4765285"/>
              <a:ext cx="2567297" cy="224380"/>
            </a:xfrm>
            <a:prstGeom prst="rect">
              <a:avLst/>
            </a:prstGeom>
            <a:ln>
              <a:noFill/>
            </a:ln>
          </p:spPr>
          <p:txBody>
            <a:bodyPr vert="horz" lIns="0" tIns="0" rIns="0" bIns="0" rtlCol="0">
              <a:noAutofit/>
            </a:bodyPr>
            <a:lstStyle/>
            <a:p>
              <a:pP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 Retaining wall details L=10.1m.</a:t>
              </a:r>
              <a:endParaRPr lang="en-US" sz="1500" dirty="0">
                <a:solidFill>
                  <a:srgbClr val="000000"/>
                </a:solidFill>
                <a:latin typeface="Times New Roman" panose="02020603050405020304" pitchFamily="18" charset="0"/>
                <a:ea typeface="Times New Roman" panose="02020603050405020304" pitchFamily="18" charset="0"/>
              </a:endParaRPr>
            </a:p>
          </p:txBody>
        </p:sp>
        <p:sp>
          <p:nvSpPr>
            <p:cNvPr id="13" name="Rectangle 49950"/>
            <p:cNvSpPr/>
            <p:nvPr/>
          </p:nvSpPr>
          <p:spPr>
            <a:xfrm>
              <a:off x="4108069" y="4142969"/>
              <a:ext cx="50673" cy="224380"/>
            </a:xfrm>
            <a:prstGeom prst="rect">
              <a:avLst/>
            </a:prstGeom>
            <a:ln>
              <a:noFill/>
            </a:ln>
          </p:spPr>
          <p:txBody>
            <a:bodyPr vert="horz" lIns="0" tIns="0" rIns="0" bIns="0" rtlCol="0">
              <a:noAutofit/>
            </a:bodyPr>
            <a:lstStyle/>
            <a:p>
              <a:pPr>
                <a:lnSpc>
                  <a:spcPct val="107000"/>
                </a:lnSpc>
                <a:spcAft>
                  <a:spcPts val="600"/>
                </a:spcAft>
              </a:pPr>
              <a:r>
                <a:rPr lang="en-US" sz="900">
                  <a:solidFill>
                    <a:srgbClr val="4472C4"/>
                  </a:solidFill>
                  <a:latin typeface="Times New Roman" panose="02020603050405020304" pitchFamily="18" charset="0"/>
                  <a:ea typeface="Times New Roman" panose="02020603050405020304" pitchFamily="18" charset="0"/>
                </a:rPr>
                <a:t> </a:t>
              </a:r>
              <a:endParaRPr lang="en-US" sz="900">
                <a:solidFill>
                  <a:srgbClr val="000000"/>
                </a:solidFill>
                <a:latin typeface="Times New Roman" panose="02020603050405020304" pitchFamily="18" charset="0"/>
                <a:ea typeface="Times New Roman" panose="02020603050405020304" pitchFamily="18" charset="0"/>
              </a:endParaRPr>
            </a:p>
          </p:txBody>
        </p:sp>
      </p:gr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8258" y="836712"/>
            <a:ext cx="6687483" cy="4824535"/>
          </a:xfrm>
          <a:prstGeom prst="rect">
            <a:avLst/>
          </a:prstGeom>
        </p:spPr>
      </p:pic>
      <p:sp>
        <p:nvSpPr>
          <p:cNvPr id="15" name="Slide Number Placeholder 14">
            <a:extLst>
              <a:ext uri="{FF2B5EF4-FFF2-40B4-BE49-F238E27FC236}">
                <a16:creationId xmlns:a16="http://schemas.microsoft.com/office/drawing/2014/main" id="{059D5CE4-E890-4157-A80C-55441EA8EBBD}"/>
              </a:ext>
            </a:extLst>
          </p:cNvPr>
          <p:cNvSpPr>
            <a:spLocks noGrp="1"/>
          </p:cNvSpPr>
          <p:nvPr>
            <p:ph type="sldNum" sz="quarter" idx="12"/>
          </p:nvPr>
        </p:nvSpPr>
        <p:spPr/>
        <p:txBody>
          <a:bodyPr/>
          <a:lstStyle/>
          <a:p>
            <a:fld id="{4FA26DB6-1E95-4B26-BBFC-FB6CE29132D7}" type="slidenum">
              <a:rPr lang="en-US" smtClean="0"/>
              <a:pPr/>
              <a:t>27</a:t>
            </a:fld>
            <a:endParaRPr lang="en-US" dirty="0"/>
          </a:p>
        </p:txBody>
      </p:sp>
    </p:spTree>
    <p:extLst>
      <p:ext uri="{BB962C8B-B14F-4D97-AF65-F5344CB8AC3E}">
        <p14:creationId xmlns:p14="http://schemas.microsoft.com/office/powerpoint/2010/main" val="2950503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0790"/>
          <p:cNvPicPr/>
          <p:nvPr/>
        </p:nvPicPr>
        <p:blipFill>
          <a:blip r:embed="rId2"/>
          <a:stretch>
            <a:fillRect/>
          </a:stretch>
        </p:blipFill>
        <p:spPr>
          <a:xfrm>
            <a:off x="1691680" y="1052736"/>
            <a:ext cx="5682343" cy="4389120"/>
          </a:xfrm>
          <a:prstGeom prst="rect">
            <a:avLst/>
          </a:prstGeom>
        </p:spPr>
      </p:pic>
      <p:sp>
        <p:nvSpPr>
          <p:cNvPr id="6" name="Slide Number Placeholder 5">
            <a:extLst>
              <a:ext uri="{FF2B5EF4-FFF2-40B4-BE49-F238E27FC236}">
                <a16:creationId xmlns:a16="http://schemas.microsoft.com/office/drawing/2014/main" id="{B3E27882-1CBF-4FEE-9BB0-2764B900A302}"/>
              </a:ext>
            </a:extLst>
          </p:cNvPr>
          <p:cNvSpPr>
            <a:spLocks noGrp="1"/>
          </p:cNvSpPr>
          <p:nvPr>
            <p:ph type="sldNum" sz="quarter" idx="12"/>
          </p:nvPr>
        </p:nvSpPr>
        <p:spPr/>
        <p:txBody>
          <a:bodyPr/>
          <a:lstStyle/>
          <a:p>
            <a:fld id="{4FA26DB6-1E95-4B26-BBFC-FB6CE29132D7}" type="slidenum">
              <a:rPr lang="en-US" smtClean="0"/>
              <a:pPr/>
              <a:t>28</a:t>
            </a:fld>
            <a:endParaRPr lang="en-US" dirty="0"/>
          </a:p>
        </p:txBody>
      </p:sp>
    </p:spTree>
    <p:extLst>
      <p:ext uri="{BB962C8B-B14F-4D97-AF65-F5344CB8AC3E}">
        <p14:creationId xmlns:p14="http://schemas.microsoft.com/office/powerpoint/2010/main" val="4125783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0790"/>
          <p:cNvPicPr/>
          <p:nvPr/>
        </p:nvPicPr>
        <p:blipFill>
          <a:blip r:embed="rId2">
            <a:extLst>
              <a:ext uri="{28A0092B-C50C-407E-A947-70E740481C1C}">
                <a14:useLocalDpi xmlns:a14="http://schemas.microsoft.com/office/drawing/2010/main" val="0"/>
              </a:ext>
            </a:extLst>
          </a:blip>
          <a:stretch>
            <a:fillRect/>
          </a:stretch>
        </p:blipFill>
        <p:spPr>
          <a:xfrm>
            <a:off x="2555776" y="1104553"/>
            <a:ext cx="4248472" cy="4700990"/>
          </a:xfrm>
          <a:prstGeom prst="rect">
            <a:avLst/>
          </a:prstGeom>
        </p:spPr>
      </p:pic>
      <p:sp>
        <p:nvSpPr>
          <p:cNvPr id="6" name="Slide Number Placeholder 5">
            <a:extLst>
              <a:ext uri="{FF2B5EF4-FFF2-40B4-BE49-F238E27FC236}">
                <a16:creationId xmlns:a16="http://schemas.microsoft.com/office/drawing/2014/main" id="{FC4D0959-9359-4688-8042-4F07F4E3564D}"/>
              </a:ext>
            </a:extLst>
          </p:cNvPr>
          <p:cNvSpPr>
            <a:spLocks noGrp="1"/>
          </p:cNvSpPr>
          <p:nvPr>
            <p:ph type="sldNum" sz="quarter" idx="12"/>
          </p:nvPr>
        </p:nvSpPr>
        <p:spPr/>
        <p:txBody>
          <a:bodyPr/>
          <a:lstStyle/>
          <a:p>
            <a:fld id="{4FA26DB6-1E95-4B26-BBFC-FB6CE29132D7}" type="slidenum">
              <a:rPr lang="en-US" smtClean="0"/>
              <a:pPr/>
              <a:t>29</a:t>
            </a:fld>
            <a:endParaRPr lang="en-US" dirty="0"/>
          </a:p>
        </p:txBody>
      </p:sp>
    </p:spTree>
    <p:extLst>
      <p:ext uri="{BB962C8B-B14F-4D97-AF65-F5344CB8AC3E}">
        <p14:creationId xmlns:p14="http://schemas.microsoft.com/office/powerpoint/2010/main" val="3805143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4357718" cy="646331"/>
          </a:xfrm>
          <a:prstGeom prst="rect">
            <a:avLst/>
          </a:prstGeom>
          <a:noFill/>
        </p:spPr>
        <p:txBody>
          <a:bodyPr wrap="square" rtlCol="0">
            <a:spAutoFit/>
          </a:bodyPr>
          <a:lstStyle/>
          <a:p>
            <a:r>
              <a:rPr lang="en-US" sz="3600" b="1" dirty="0">
                <a:latin typeface="Times New Roman" pitchFamily="18" charset="0"/>
                <a:cs typeface="Times New Roman" pitchFamily="18" charset="0"/>
              </a:rPr>
              <a:t>Introduction:</a:t>
            </a:r>
          </a:p>
        </p:txBody>
      </p:sp>
      <p:sp>
        <p:nvSpPr>
          <p:cNvPr id="15" name="Right Arrow 6">
            <a:extLst>
              <a:ext uri="{FF2B5EF4-FFF2-40B4-BE49-F238E27FC236}">
                <a16:creationId xmlns:a16="http://schemas.microsoft.com/office/drawing/2014/main" id="{A07494B4-84D4-46EE-858C-BFBB84EA5C05}"/>
              </a:ext>
            </a:extLst>
          </p:cNvPr>
          <p:cNvSpPr/>
          <p:nvPr/>
        </p:nvSpPr>
        <p:spPr>
          <a:xfrm>
            <a:off x="1115616" y="1591579"/>
            <a:ext cx="3068414" cy="1142618"/>
          </a:xfrm>
          <a:prstGeom prst="rightArrow">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Times New Roman" pitchFamily="18" charset="0"/>
                <a:cs typeface="Times New Roman" pitchFamily="18" charset="0"/>
              </a:rPr>
              <a:t>Background:</a:t>
            </a:r>
            <a:endParaRPr lang="en-US" sz="2800" b="1" dirty="0"/>
          </a:p>
        </p:txBody>
      </p:sp>
      <p:sp>
        <p:nvSpPr>
          <p:cNvPr id="16" name="Rectangle 2">
            <a:extLst>
              <a:ext uri="{FF2B5EF4-FFF2-40B4-BE49-F238E27FC236}">
                <a16:creationId xmlns:a16="http://schemas.microsoft.com/office/drawing/2014/main" id="{369A4A9E-0242-4B94-BF7F-8C5B3B0D9486}"/>
              </a:ext>
            </a:extLst>
          </p:cNvPr>
          <p:cNvSpPr>
            <a:spLocks noChangeArrowheads="1"/>
          </p:cNvSpPr>
          <p:nvPr/>
        </p:nvSpPr>
        <p:spPr bwMode="auto">
          <a:xfrm>
            <a:off x="685308" y="3039917"/>
            <a:ext cx="871296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en-US" sz="2400" dirty="0"/>
              <a:t>Such these buildings contain:</a:t>
            </a:r>
          </a:p>
          <a:p>
            <a:pPr marL="457200" lvl="0" indent="-457200" algn="just">
              <a:buFont typeface="+mj-lt"/>
              <a:buAutoNum type="arabicParenR"/>
            </a:pPr>
            <a:r>
              <a:rPr lang="en-US" sz="2400" dirty="0"/>
              <a:t>Showrooms.</a:t>
            </a:r>
          </a:p>
          <a:p>
            <a:pPr marL="457200" lvl="0" indent="-457200" algn="just">
              <a:buFont typeface="+mj-lt"/>
              <a:buAutoNum type="arabicParenR"/>
            </a:pPr>
            <a:r>
              <a:rPr lang="en-US" sz="2400" dirty="0"/>
              <a:t>Offices.</a:t>
            </a:r>
          </a:p>
          <a:p>
            <a:pPr marL="457200" lvl="0" indent="-457200" algn="just">
              <a:buFont typeface="+mj-lt"/>
              <a:buAutoNum type="arabicParenR"/>
            </a:pPr>
            <a:r>
              <a:rPr lang="en-US" sz="2400" dirty="0"/>
              <a:t>Repair shops.</a:t>
            </a:r>
          </a:p>
        </p:txBody>
      </p:sp>
      <p:sp>
        <p:nvSpPr>
          <p:cNvPr id="9" name="Slide Number Placeholder 8">
            <a:extLst>
              <a:ext uri="{FF2B5EF4-FFF2-40B4-BE49-F238E27FC236}">
                <a16:creationId xmlns:a16="http://schemas.microsoft.com/office/drawing/2014/main" id="{3068E382-94DA-4819-BAFE-016A29B3EA3F}"/>
              </a:ext>
            </a:extLst>
          </p:cNvPr>
          <p:cNvSpPr>
            <a:spLocks noGrp="1"/>
          </p:cNvSpPr>
          <p:nvPr>
            <p:ph type="sldNum" sz="quarter" idx="12"/>
          </p:nvPr>
        </p:nvSpPr>
        <p:spPr/>
        <p:txBody>
          <a:bodyPr/>
          <a:lstStyle/>
          <a:p>
            <a:fld id="{4FA26DB6-1E95-4B26-BBFC-FB6CE29132D7}" type="slidenum">
              <a:rPr lang="en-US" smtClean="0"/>
              <a:pPr/>
              <a:t>3</a:t>
            </a:fld>
            <a:endParaRPr lang="en-US" dirty="0"/>
          </a:p>
        </p:txBody>
      </p:sp>
    </p:spTree>
    <p:extLst>
      <p:ext uri="{BB962C8B-B14F-4D97-AF65-F5344CB8AC3E}">
        <p14:creationId xmlns:p14="http://schemas.microsoft.com/office/powerpoint/2010/main" val="33041665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63448" y="620688"/>
            <a:ext cx="6683765" cy="888660"/>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Concrete design parameters </a:t>
            </a:r>
            <a:endParaRPr lang="en-GB" sz="2625" dirty="0"/>
          </a:p>
        </p:txBody>
      </p:sp>
      <p:graphicFrame>
        <p:nvGraphicFramePr>
          <p:cNvPr id="7" name="جدول 6"/>
          <p:cNvGraphicFramePr>
            <a:graphicFrameLocks noGrp="1"/>
          </p:cNvGraphicFramePr>
          <p:nvPr>
            <p:extLst/>
          </p:nvPr>
        </p:nvGraphicFramePr>
        <p:xfrm>
          <a:off x="1263448" y="1412777"/>
          <a:ext cx="6548912" cy="4567428"/>
        </p:xfrm>
        <a:graphic>
          <a:graphicData uri="http://schemas.openxmlformats.org/drawingml/2006/table">
            <a:tbl>
              <a:tblPr firstRow="1" bandRow="1">
                <a:tableStyleId>{5C22544A-7EE6-4342-B048-85BDC9FD1C3A}</a:tableStyleId>
              </a:tblPr>
              <a:tblGrid>
                <a:gridCol w="3274456">
                  <a:extLst>
                    <a:ext uri="{9D8B030D-6E8A-4147-A177-3AD203B41FA5}">
                      <a16:colId xmlns:a16="http://schemas.microsoft.com/office/drawing/2014/main" val="235493175"/>
                    </a:ext>
                  </a:extLst>
                </a:gridCol>
                <a:gridCol w="3274456">
                  <a:extLst>
                    <a:ext uri="{9D8B030D-6E8A-4147-A177-3AD203B41FA5}">
                      <a16:colId xmlns:a16="http://schemas.microsoft.com/office/drawing/2014/main" val="3716469289"/>
                    </a:ext>
                  </a:extLst>
                </a:gridCol>
              </a:tblGrid>
              <a:tr h="69237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500" dirty="0">
                          <a:solidFill>
                            <a:schemeClr val="tx1"/>
                          </a:solidFill>
                          <a:effectLst/>
                          <a:latin typeface="Times New Roman" panose="02020603050405020304" pitchFamily="18" charset="0"/>
                          <a:ea typeface="+mn-ea"/>
                          <a:cs typeface="Times New Roman" panose="02020603050405020304" pitchFamily="18" charset="0"/>
                        </a:rPr>
                        <a:t>Columns</a:t>
                      </a:r>
                      <a:r>
                        <a:rPr lang="en-US" sz="1500" baseline="0" dirty="0">
                          <a:solidFill>
                            <a:schemeClr val="tx1"/>
                          </a:solidFill>
                          <a:effectLst/>
                          <a:latin typeface="Times New Roman" panose="02020603050405020304" pitchFamily="18" charset="0"/>
                          <a:ea typeface="+mn-ea"/>
                          <a:cs typeface="Times New Roman" panose="02020603050405020304" pitchFamily="18" charset="0"/>
                        </a:rPr>
                        <a:t>, footing, and walls concrete compressive strength </a:t>
                      </a:r>
                      <a:endParaRPr lang="en-US" sz="15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n-GB" sz="15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500" dirty="0">
                          <a:latin typeface="Times New Roman" panose="02020603050405020304" pitchFamily="18" charset="0"/>
                          <a:cs typeface="Times New Roman" panose="02020603050405020304" pitchFamily="18" charset="0"/>
                        </a:rPr>
                        <a:t>32MPA</a:t>
                      </a:r>
                      <a:endParaRPr lang="en-GB" sz="1500" dirty="0">
                        <a:latin typeface="Times New Roman" panose="02020603050405020304" pitchFamily="18" charset="0"/>
                        <a:cs typeface="Times New Roman" panose="02020603050405020304" pitchFamily="18" charset="0"/>
                      </a:endParaRPr>
                    </a:p>
                    <a:p>
                      <a:pPr algn="ctr"/>
                      <a:endParaRPr lang="en-GB" sz="15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1351646053"/>
                  </a:ext>
                </a:extLst>
              </a:tr>
              <a:tr h="688201">
                <a:tc>
                  <a:txBody>
                    <a:bodyPr/>
                    <a:lstStyle/>
                    <a:p>
                      <a:pPr marL="0" marR="0" indent="0" algn="ctr">
                        <a:lnSpc>
                          <a:spcPct val="99000"/>
                        </a:lnSpc>
                        <a:spcBef>
                          <a:spcPts val="0"/>
                        </a:spcBef>
                        <a:spcAft>
                          <a:spcPts val="0"/>
                        </a:spcAft>
                      </a:pPr>
                      <a:r>
                        <a:rPr lang="en-US" sz="1500" dirty="0">
                          <a:effectLst/>
                          <a:latin typeface="Times New Roman" panose="02020603050405020304" pitchFamily="18" charset="0"/>
                          <a:cs typeface="Times New Roman" panose="02020603050405020304" pitchFamily="18" charset="0"/>
                        </a:rPr>
                        <a:t>Reinforcement </a:t>
                      </a:r>
                    </a:p>
                    <a:p>
                      <a:pPr marL="0" marR="0" indent="0" algn="ctr">
                        <a:lnSpc>
                          <a:spcPct val="99000"/>
                        </a:lnSpc>
                        <a:spcBef>
                          <a:spcPts val="0"/>
                        </a:spcBef>
                        <a:spcAft>
                          <a:spcPts val="0"/>
                        </a:spcAft>
                      </a:pPr>
                      <a:r>
                        <a:rPr lang="en-US" sz="1500" baseline="0" dirty="0">
                          <a:effectLst/>
                          <a:latin typeface="Times New Roman" panose="02020603050405020304" pitchFamily="18" charset="0"/>
                          <a:cs typeface="Times New Roman" panose="02020603050405020304" pitchFamily="18" charset="0"/>
                        </a:rPr>
                        <a:t>Rebar yielding strength  </a:t>
                      </a:r>
                      <a:r>
                        <a:rPr lang="en-US" sz="1500" dirty="0">
                          <a:effectLst/>
                          <a:latin typeface="Times New Roman" panose="02020603050405020304" pitchFamily="18" charset="0"/>
                          <a:cs typeface="Times New Roman" panose="02020603050405020304" pitchFamily="18" charset="0"/>
                        </a:rPr>
                        <a:t> </a:t>
                      </a:r>
                      <a:endParaRPr lang="en-US" sz="1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GB" sz="15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1500" dirty="0">
                          <a:latin typeface="Times New Roman" panose="02020603050405020304" pitchFamily="18" charset="0"/>
                          <a:cs typeface="Times New Roman" panose="02020603050405020304" pitchFamily="18" charset="0"/>
                        </a:rPr>
                        <a:t>420MPA</a:t>
                      </a:r>
                      <a:endParaRPr lang="en-GB" sz="15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2991899940"/>
                  </a:ext>
                </a:extLst>
              </a:tr>
              <a:tr h="69237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500" baseline="0" dirty="0">
                          <a:solidFill>
                            <a:schemeClr val="tx1"/>
                          </a:solidFill>
                          <a:effectLst/>
                          <a:latin typeface="Times New Roman" panose="02020603050405020304" pitchFamily="18" charset="0"/>
                          <a:ea typeface="+mn-ea"/>
                          <a:cs typeface="Times New Roman" panose="02020603050405020304" pitchFamily="18" charset="0"/>
                        </a:rPr>
                        <a:t>Slabs and beams concrete compressive strength </a:t>
                      </a:r>
                      <a:endParaRPr lang="en-US" sz="15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GB" sz="15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1500" dirty="0">
                          <a:latin typeface="Times New Roman" panose="02020603050405020304" pitchFamily="18" charset="0"/>
                          <a:cs typeface="Times New Roman" panose="02020603050405020304" pitchFamily="18" charset="0"/>
                        </a:rPr>
                        <a:t>28MPA</a:t>
                      </a:r>
                      <a:endParaRPr lang="en-GB" sz="15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3256933305"/>
                  </a:ext>
                </a:extLst>
              </a:tr>
              <a:tr h="48136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500" baseline="0" dirty="0">
                          <a:solidFill>
                            <a:schemeClr val="tx1"/>
                          </a:solidFill>
                          <a:effectLst/>
                          <a:latin typeface="Times New Roman" panose="02020603050405020304" pitchFamily="18" charset="0"/>
                          <a:ea typeface="+mn-ea"/>
                          <a:cs typeface="Times New Roman" panose="02020603050405020304" pitchFamily="18" charset="0"/>
                        </a:rPr>
                        <a:t>R</a:t>
                      </a:r>
                      <a:endParaRPr lang="en-US" sz="15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n-GB" sz="15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1500" dirty="0">
                          <a:latin typeface="Times New Roman" panose="02020603050405020304" pitchFamily="18" charset="0"/>
                          <a:cs typeface="Times New Roman" panose="02020603050405020304" pitchFamily="18" charset="0"/>
                        </a:rPr>
                        <a:t>5.5</a:t>
                      </a:r>
                      <a:endParaRPr lang="en-GB" sz="15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3954960002"/>
                  </a:ext>
                </a:extLst>
              </a:tr>
              <a:tr h="270357">
                <a:tc>
                  <a:txBody>
                    <a:bodyPr/>
                    <a:lstStyle/>
                    <a:p>
                      <a:pPr algn="ctr"/>
                      <a:r>
                        <a:rPr lang="en-US" sz="1500" dirty="0">
                          <a:latin typeface="Times New Roman" panose="02020603050405020304" pitchFamily="18" charset="0"/>
                          <a:cs typeface="Times New Roman" panose="02020603050405020304" pitchFamily="18" charset="0"/>
                        </a:rPr>
                        <a:t>Z(UBC-97)</a:t>
                      </a:r>
                      <a:endParaRPr lang="en-GB" sz="15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1500" dirty="0">
                          <a:latin typeface="Times New Roman" panose="02020603050405020304" pitchFamily="18" charset="0"/>
                          <a:cs typeface="Times New Roman" panose="02020603050405020304" pitchFamily="18" charset="0"/>
                        </a:rPr>
                        <a:t>0.2</a:t>
                      </a:r>
                      <a:endParaRPr lang="en-GB" sz="15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4016022021"/>
                  </a:ext>
                </a:extLst>
              </a:tr>
              <a:tr h="270357">
                <a:tc>
                  <a:txBody>
                    <a:bodyPr/>
                    <a:lstStyle/>
                    <a:p>
                      <a:pPr algn="ctr"/>
                      <a:r>
                        <a:rPr lang="en-US" sz="1500" dirty="0">
                          <a:latin typeface="Times New Roman" panose="02020603050405020304" pitchFamily="18" charset="0"/>
                          <a:cs typeface="Times New Roman" panose="02020603050405020304" pitchFamily="18" charset="0"/>
                        </a:rPr>
                        <a:t>Ca(UBC-97)</a:t>
                      </a:r>
                      <a:endParaRPr lang="en-GB" sz="15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1500" dirty="0">
                          <a:latin typeface="Times New Roman" panose="02020603050405020304" pitchFamily="18" charset="0"/>
                          <a:cs typeface="Times New Roman" panose="02020603050405020304" pitchFamily="18" charset="0"/>
                        </a:rPr>
                        <a:t>0.24</a:t>
                      </a:r>
                      <a:endParaRPr lang="en-GB" sz="15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3324419828"/>
                  </a:ext>
                </a:extLst>
              </a:tr>
              <a:tr h="270357">
                <a:tc>
                  <a:txBody>
                    <a:bodyPr/>
                    <a:lstStyle/>
                    <a:p>
                      <a:pPr algn="ctr"/>
                      <a:r>
                        <a:rPr lang="en-US" sz="1500" dirty="0" err="1">
                          <a:latin typeface="Times New Roman" panose="02020603050405020304" pitchFamily="18" charset="0"/>
                          <a:cs typeface="Times New Roman" panose="02020603050405020304" pitchFamily="18" charset="0"/>
                        </a:rPr>
                        <a:t>Cv</a:t>
                      </a:r>
                      <a:r>
                        <a:rPr lang="en-US" sz="1500" dirty="0">
                          <a:latin typeface="Times New Roman" panose="02020603050405020304" pitchFamily="18" charset="0"/>
                          <a:cs typeface="Times New Roman" panose="02020603050405020304" pitchFamily="18" charset="0"/>
                        </a:rPr>
                        <a:t>(UBC-97)</a:t>
                      </a:r>
                      <a:endParaRPr lang="en-GB" sz="15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1500" dirty="0">
                          <a:latin typeface="Times New Roman" panose="02020603050405020304" pitchFamily="18" charset="0"/>
                          <a:cs typeface="Times New Roman" panose="02020603050405020304" pitchFamily="18" charset="0"/>
                        </a:rPr>
                        <a:t>0.32</a:t>
                      </a:r>
                      <a:endParaRPr lang="en-GB" sz="15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3200945304"/>
                  </a:ext>
                </a:extLst>
              </a:tr>
              <a:tr h="270357">
                <a:tc>
                  <a:txBody>
                    <a:bodyPr/>
                    <a:lstStyle/>
                    <a:p>
                      <a:pPr algn="ctr"/>
                      <a:r>
                        <a:rPr lang="en-US" sz="1500" dirty="0">
                          <a:latin typeface="Times New Roman" panose="02020603050405020304" pitchFamily="18" charset="0"/>
                          <a:cs typeface="Times New Roman" panose="02020603050405020304" pitchFamily="18" charset="0"/>
                        </a:rPr>
                        <a:t>Ci(ACI-350&amp;IBC-15)</a:t>
                      </a:r>
                      <a:endParaRPr lang="en-GB" sz="15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1500" dirty="0">
                          <a:latin typeface="Times New Roman" panose="02020603050405020304" pitchFamily="18" charset="0"/>
                          <a:cs typeface="Times New Roman" panose="02020603050405020304" pitchFamily="18" charset="0"/>
                        </a:rPr>
                        <a:t>0.6</a:t>
                      </a:r>
                      <a:endParaRPr lang="en-GB" sz="15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1436442744"/>
                  </a:ext>
                </a:extLst>
              </a:tr>
              <a:tr h="270357">
                <a:tc>
                  <a:txBody>
                    <a:bodyPr/>
                    <a:lstStyle/>
                    <a:p>
                      <a:pPr algn="ctr"/>
                      <a:r>
                        <a:rPr lang="en-US" sz="1500" dirty="0">
                          <a:latin typeface="Times New Roman" panose="02020603050405020304" pitchFamily="18" charset="0"/>
                          <a:cs typeface="Times New Roman" panose="02020603050405020304" pitchFamily="18" charset="0"/>
                        </a:rPr>
                        <a:t>Cc(ACI-350&amp;IBC-15)</a:t>
                      </a:r>
                      <a:endParaRPr lang="en-GB" sz="15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1500" dirty="0">
                          <a:latin typeface="Times New Roman" panose="02020603050405020304" pitchFamily="18" charset="0"/>
                          <a:cs typeface="Times New Roman" panose="02020603050405020304" pitchFamily="18" charset="0"/>
                        </a:rPr>
                        <a:t>0.14</a:t>
                      </a:r>
                      <a:endParaRPr lang="en-GB" sz="15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1351375185"/>
                  </a:ext>
                </a:extLst>
              </a:tr>
              <a:tr h="270357">
                <a:tc>
                  <a:txBody>
                    <a:bodyPr/>
                    <a:lstStyle/>
                    <a:p>
                      <a:pPr algn="ctr"/>
                      <a:r>
                        <a:rPr lang="en-US" sz="1500" dirty="0">
                          <a:latin typeface="Times New Roman" panose="02020603050405020304" pitchFamily="18" charset="0"/>
                          <a:cs typeface="Times New Roman" panose="02020603050405020304" pitchFamily="18" charset="0"/>
                        </a:rPr>
                        <a:t>Ct(ACI-350&amp;IBC-15)</a:t>
                      </a:r>
                      <a:endParaRPr lang="en-GB" sz="15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1500" dirty="0">
                          <a:latin typeface="Times New Roman" panose="02020603050405020304" pitchFamily="18" charset="0"/>
                          <a:cs typeface="Times New Roman" panose="02020603050405020304" pitchFamily="18" charset="0"/>
                        </a:rPr>
                        <a:t>0.24</a:t>
                      </a:r>
                      <a:endParaRPr lang="en-GB" sz="15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1325998217"/>
                  </a:ext>
                </a:extLst>
              </a:tr>
            </a:tbl>
          </a:graphicData>
        </a:graphic>
      </p:graphicFrame>
      <p:sp>
        <p:nvSpPr>
          <p:cNvPr id="6" name="Slide Number Placeholder 5">
            <a:extLst>
              <a:ext uri="{FF2B5EF4-FFF2-40B4-BE49-F238E27FC236}">
                <a16:creationId xmlns:a16="http://schemas.microsoft.com/office/drawing/2014/main" id="{CE2A45B6-1638-4979-B3ED-106FEF4246BB}"/>
              </a:ext>
            </a:extLst>
          </p:cNvPr>
          <p:cNvSpPr>
            <a:spLocks noGrp="1"/>
          </p:cNvSpPr>
          <p:nvPr>
            <p:ph type="sldNum" sz="quarter" idx="12"/>
          </p:nvPr>
        </p:nvSpPr>
        <p:spPr/>
        <p:txBody>
          <a:bodyPr/>
          <a:lstStyle/>
          <a:p>
            <a:fld id="{4FA26DB6-1E95-4B26-BBFC-FB6CE29132D7}" type="slidenum">
              <a:rPr lang="en-US" smtClean="0"/>
              <a:pPr/>
              <a:t>30</a:t>
            </a:fld>
            <a:endParaRPr lang="en-US" dirty="0"/>
          </a:p>
        </p:txBody>
      </p:sp>
    </p:spTree>
    <p:extLst>
      <p:ext uri="{BB962C8B-B14F-4D97-AF65-F5344CB8AC3E}">
        <p14:creationId xmlns:p14="http://schemas.microsoft.com/office/powerpoint/2010/main" val="17743088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16073" y="692696"/>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design parameters </a:t>
            </a:r>
            <a:endParaRPr lang="en-GB" sz="2625" dirty="0"/>
          </a:p>
        </p:txBody>
      </p:sp>
      <p:graphicFrame>
        <p:nvGraphicFramePr>
          <p:cNvPr id="7" name="جدول 6"/>
          <p:cNvGraphicFramePr>
            <a:graphicFrameLocks noGrp="1"/>
          </p:cNvGraphicFramePr>
          <p:nvPr>
            <p:extLst/>
          </p:nvPr>
        </p:nvGraphicFramePr>
        <p:xfrm>
          <a:off x="1507966" y="2027311"/>
          <a:ext cx="6096000" cy="3898392"/>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35493175"/>
                    </a:ext>
                  </a:extLst>
                </a:gridCol>
                <a:gridCol w="3048000">
                  <a:extLst>
                    <a:ext uri="{9D8B030D-6E8A-4147-A177-3AD203B41FA5}">
                      <a16:colId xmlns:a16="http://schemas.microsoft.com/office/drawing/2014/main" val="3716469289"/>
                    </a:ext>
                  </a:extLst>
                </a:gridCol>
              </a:tblGrid>
              <a:tr h="274320">
                <a:tc>
                  <a:txBody>
                    <a:bodyPr/>
                    <a:lstStyle/>
                    <a:p>
                      <a:pPr algn="ctr"/>
                      <a:r>
                        <a:rPr lang="en-US" sz="2000" dirty="0">
                          <a:latin typeface="Times New Roman" panose="02020603050405020304" pitchFamily="18" charset="0"/>
                          <a:cs typeface="Times New Roman" panose="02020603050405020304" pitchFamily="18" charset="0"/>
                        </a:rPr>
                        <a:t>Parameters </a:t>
                      </a:r>
                      <a:endParaRPr lang="en-GB" sz="20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2000" dirty="0">
                          <a:latin typeface="Times New Roman" panose="02020603050405020304" pitchFamily="18" charset="0"/>
                          <a:cs typeface="Times New Roman" panose="02020603050405020304" pitchFamily="18" charset="0"/>
                        </a:rPr>
                        <a:t>Value </a:t>
                      </a:r>
                      <a:endParaRPr lang="en-GB" sz="20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1351646053"/>
                  </a:ext>
                </a:extLst>
              </a:tr>
              <a:tr h="48006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dirty="0">
                          <a:solidFill>
                            <a:schemeClr val="tx1"/>
                          </a:solidFill>
                          <a:effectLst/>
                          <a:latin typeface="Times New Roman" panose="02020603050405020304" pitchFamily="18" charset="0"/>
                          <a:ea typeface="+mn-ea"/>
                          <a:cs typeface="Times New Roman" panose="02020603050405020304" pitchFamily="18" charset="0"/>
                        </a:rPr>
                        <a:t>Steel</a:t>
                      </a:r>
                      <a:r>
                        <a:rPr lang="en-US" sz="2000" baseline="0" dirty="0">
                          <a:solidFill>
                            <a:schemeClr val="tx1"/>
                          </a:solidFill>
                          <a:effectLst/>
                          <a:latin typeface="Times New Roman" panose="02020603050405020304" pitchFamily="18" charset="0"/>
                          <a:ea typeface="+mn-ea"/>
                          <a:cs typeface="Times New Roman" panose="02020603050405020304" pitchFamily="18" charset="0"/>
                        </a:rPr>
                        <a:t> yielding stress </a:t>
                      </a:r>
                      <a:endParaRPr lang="en-US" sz="2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GB" sz="20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2000" dirty="0">
                          <a:latin typeface="Times New Roman" panose="02020603050405020304" pitchFamily="18" charset="0"/>
                          <a:cs typeface="Times New Roman" panose="02020603050405020304" pitchFamily="18" charset="0"/>
                        </a:rPr>
                        <a:t>250MPA</a:t>
                      </a:r>
                      <a:endParaRPr lang="en-GB" sz="20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2991899940"/>
                  </a:ext>
                </a:extLst>
              </a:tr>
              <a:tr h="542345">
                <a:tc>
                  <a:txBody>
                    <a:bodyPr/>
                    <a:lstStyle/>
                    <a:p>
                      <a:pPr marL="0" marR="0" indent="0" algn="ctr">
                        <a:lnSpc>
                          <a:spcPct val="99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Steel ultimate stress </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GB" sz="20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2000" dirty="0">
                          <a:latin typeface="Times New Roman" panose="02020603050405020304" pitchFamily="18" charset="0"/>
                          <a:cs typeface="Times New Roman" panose="02020603050405020304" pitchFamily="18" charset="0"/>
                        </a:rPr>
                        <a:t>400MPA</a:t>
                      </a:r>
                      <a:endParaRPr lang="en-GB" sz="20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3256933305"/>
                  </a:ext>
                </a:extLst>
              </a:tr>
              <a:tr h="48006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effectLst/>
                          <a:latin typeface="Times New Roman" panose="02020603050405020304" pitchFamily="18" charset="0"/>
                          <a:ea typeface="+mn-ea"/>
                          <a:cs typeface="Times New Roman" panose="02020603050405020304" pitchFamily="18" charset="0"/>
                        </a:rPr>
                        <a:t>Sections used according to </a:t>
                      </a:r>
                      <a:endParaRPr lang="en-US" sz="2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n-GB" sz="20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2000" dirty="0">
                          <a:latin typeface="Times New Roman" panose="02020603050405020304" pitchFamily="18" charset="0"/>
                          <a:cs typeface="Times New Roman" panose="02020603050405020304" pitchFamily="18" charset="0"/>
                        </a:rPr>
                        <a:t>Euro code</a:t>
                      </a:r>
                      <a:endParaRPr lang="en-GB" sz="20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3954960002"/>
                  </a:ext>
                </a:extLst>
              </a:tr>
              <a:tr h="278130">
                <a:tc>
                  <a:txBody>
                    <a:bodyPr/>
                    <a:lstStyle/>
                    <a:p>
                      <a:pPr algn="ctr"/>
                      <a:r>
                        <a:rPr lang="en-US" sz="2000" dirty="0">
                          <a:latin typeface="Times New Roman" panose="02020603050405020304" pitchFamily="18" charset="0"/>
                          <a:cs typeface="Times New Roman" panose="02020603050405020304" pitchFamily="18" charset="0"/>
                        </a:rPr>
                        <a:t>Z(UBC-97)</a:t>
                      </a:r>
                      <a:endParaRPr lang="en-GB" sz="20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2000" dirty="0">
                          <a:latin typeface="Times New Roman" panose="02020603050405020304" pitchFamily="18" charset="0"/>
                          <a:cs typeface="Times New Roman" panose="02020603050405020304" pitchFamily="18" charset="0"/>
                        </a:rPr>
                        <a:t>0.2</a:t>
                      </a:r>
                      <a:endParaRPr lang="en-GB" sz="20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4016022021"/>
                  </a:ext>
                </a:extLst>
              </a:tr>
              <a:tr h="278130">
                <a:tc>
                  <a:txBody>
                    <a:bodyPr/>
                    <a:lstStyle/>
                    <a:p>
                      <a:pPr algn="ctr"/>
                      <a:r>
                        <a:rPr lang="en-US" sz="2000" dirty="0">
                          <a:latin typeface="Times New Roman" panose="02020603050405020304" pitchFamily="18" charset="0"/>
                          <a:cs typeface="Times New Roman" panose="02020603050405020304" pitchFamily="18" charset="0"/>
                        </a:rPr>
                        <a:t>Ca(UBC-97)</a:t>
                      </a:r>
                      <a:endParaRPr lang="en-GB" sz="20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2000" dirty="0">
                          <a:latin typeface="Times New Roman" panose="02020603050405020304" pitchFamily="18" charset="0"/>
                          <a:cs typeface="Times New Roman" panose="02020603050405020304" pitchFamily="18" charset="0"/>
                        </a:rPr>
                        <a:t>0.24</a:t>
                      </a:r>
                      <a:endParaRPr lang="en-GB" sz="20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3324419828"/>
                  </a:ext>
                </a:extLst>
              </a:tr>
              <a:tr h="278130">
                <a:tc>
                  <a:txBody>
                    <a:bodyPr/>
                    <a:lstStyle/>
                    <a:p>
                      <a:pPr algn="ctr"/>
                      <a:r>
                        <a:rPr lang="en-US" sz="2000" dirty="0" err="1">
                          <a:latin typeface="Times New Roman" panose="02020603050405020304" pitchFamily="18" charset="0"/>
                          <a:cs typeface="Times New Roman" panose="02020603050405020304" pitchFamily="18" charset="0"/>
                        </a:rPr>
                        <a:t>Cv</a:t>
                      </a:r>
                      <a:r>
                        <a:rPr lang="en-US" sz="2000" dirty="0">
                          <a:latin typeface="Times New Roman" panose="02020603050405020304" pitchFamily="18" charset="0"/>
                          <a:cs typeface="Times New Roman" panose="02020603050405020304" pitchFamily="18" charset="0"/>
                        </a:rPr>
                        <a:t>(UBC-97)</a:t>
                      </a:r>
                      <a:endParaRPr lang="en-GB" sz="20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2000" dirty="0">
                          <a:latin typeface="Times New Roman" panose="02020603050405020304" pitchFamily="18" charset="0"/>
                          <a:cs typeface="Times New Roman" panose="02020603050405020304" pitchFamily="18" charset="0"/>
                        </a:rPr>
                        <a:t>0.32</a:t>
                      </a:r>
                      <a:endParaRPr lang="en-GB" sz="20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3200945304"/>
                  </a:ext>
                </a:extLst>
              </a:tr>
              <a:tr h="278130">
                <a:tc>
                  <a:txBody>
                    <a:bodyPr/>
                    <a:lstStyle/>
                    <a:p>
                      <a:pPr algn="ctr"/>
                      <a:r>
                        <a:rPr lang="en-US" sz="2000" dirty="0">
                          <a:latin typeface="Times New Roman" panose="02020603050405020304" pitchFamily="18" charset="0"/>
                          <a:cs typeface="Times New Roman" panose="02020603050405020304" pitchFamily="18" charset="0"/>
                        </a:rPr>
                        <a:t>R</a:t>
                      </a:r>
                      <a:endParaRPr lang="en-GB" sz="20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ctr"/>
                      <a:r>
                        <a:rPr lang="en-US" sz="2000" dirty="0">
                          <a:latin typeface="Times New Roman" panose="02020603050405020304" pitchFamily="18" charset="0"/>
                          <a:cs typeface="Times New Roman" panose="02020603050405020304" pitchFamily="18" charset="0"/>
                        </a:rPr>
                        <a:t>8.5</a:t>
                      </a:r>
                      <a:endParaRPr lang="en-GB" sz="20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1436442744"/>
                  </a:ext>
                </a:extLst>
              </a:tr>
            </a:tbl>
          </a:graphicData>
        </a:graphic>
      </p:graphicFrame>
      <p:sp>
        <p:nvSpPr>
          <p:cNvPr id="6" name="Slide Number Placeholder 5">
            <a:extLst>
              <a:ext uri="{FF2B5EF4-FFF2-40B4-BE49-F238E27FC236}">
                <a16:creationId xmlns:a16="http://schemas.microsoft.com/office/drawing/2014/main" id="{AB81B554-020D-4D3B-8B7F-169D15BC4946}"/>
              </a:ext>
            </a:extLst>
          </p:cNvPr>
          <p:cNvSpPr>
            <a:spLocks noGrp="1"/>
          </p:cNvSpPr>
          <p:nvPr>
            <p:ph type="sldNum" sz="quarter" idx="12"/>
          </p:nvPr>
        </p:nvSpPr>
        <p:spPr/>
        <p:txBody>
          <a:bodyPr/>
          <a:lstStyle/>
          <a:p>
            <a:fld id="{4FA26DB6-1E95-4B26-BBFC-FB6CE29132D7}" type="slidenum">
              <a:rPr lang="en-US" smtClean="0"/>
              <a:pPr/>
              <a:t>31</a:t>
            </a:fld>
            <a:endParaRPr lang="en-US" dirty="0"/>
          </a:p>
        </p:txBody>
      </p:sp>
    </p:spTree>
    <p:extLst>
      <p:ext uri="{BB962C8B-B14F-4D97-AF65-F5344CB8AC3E}">
        <p14:creationId xmlns:p14="http://schemas.microsoft.com/office/powerpoint/2010/main" val="5065388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6352" y="836712"/>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material properties </a:t>
            </a:r>
            <a:endParaRPr lang="en-GB" sz="2625" dirty="0"/>
          </a:p>
        </p:txBody>
      </p:sp>
      <p:graphicFrame>
        <p:nvGraphicFramePr>
          <p:cNvPr id="3" name="جدول 2"/>
          <p:cNvGraphicFramePr>
            <a:graphicFrameLocks noGrp="1"/>
          </p:cNvGraphicFramePr>
          <p:nvPr>
            <p:extLst/>
          </p:nvPr>
        </p:nvGraphicFramePr>
        <p:xfrm>
          <a:off x="1403648" y="2155935"/>
          <a:ext cx="6683766" cy="2614909"/>
        </p:xfrm>
        <a:graphic>
          <a:graphicData uri="http://schemas.openxmlformats.org/drawingml/2006/table">
            <a:tbl>
              <a:tblPr firstRow="1" firstCol="1" bandRow="1">
                <a:tableStyleId>{5C22544A-7EE6-4342-B048-85BDC9FD1C3A}</a:tableStyleId>
              </a:tblPr>
              <a:tblGrid>
                <a:gridCol w="1865491">
                  <a:extLst>
                    <a:ext uri="{9D8B030D-6E8A-4147-A177-3AD203B41FA5}">
                      <a16:colId xmlns:a16="http://schemas.microsoft.com/office/drawing/2014/main" val="1888565289"/>
                    </a:ext>
                  </a:extLst>
                </a:gridCol>
                <a:gridCol w="1160727">
                  <a:extLst>
                    <a:ext uri="{9D8B030D-6E8A-4147-A177-3AD203B41FA5}">
                      <a16:colId xmlns:a16="http://schemas.microsoft.com/office/drawing/2014/main" val="4146298016"/>
                    </a:ext>
                  </a:extLst>
                </a:gridCol>
                <a:gridCol w="3657548">
                  <a:extLst>
                    <a:ext uri="{9D8B030D-6E8A-4147-A177-3AD203B41FA5}">
                      <a16:colId xmlns:a16="http://schemas.microsoft.com/office/drawing/2014/main" val="1907148211"/>
                    </a:ext>
                  </a:extLst>
                </a:gridCol>
              </a:tblGrid>
              <a:tr h="700861">
                <a:tc>
                  <a:txBody>
                    <a:bodyPr/>
                    <a:lstStyle/>
                    <a:p>
                      <a:pPr marL="0" marR="19685" indent="0" algn="ctr">
                        <a:lnSpc>
                          <a:spcPct val="107000"/>
                        </a:lnSpc>
                        <a:spcBef>
                          <a:spcPts val="0"/>
                        </a:spcBef>
                        <a:spcAft>
                          <a:spcPts val="0"/>
                        </a:spcAft>
                      </a:pPr>
                      <a:r>
                        <a:rPr lang="en-US" sz="2000" dirty="0">
                          <a:effectLst/>
                        </a:rPr>
                        <a:t>Name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22860" indent="0" algn="ctr">
                        <a:lnSpc>
                          <a:spcPct val="107000"/>
                        </a:lnSpc>
                        <a:spcBef>
                          <a:spcPts val="0"/>
                        </a:spcBef>
                        <a:spcAft>
                          <a:spcPts val="0"/>
                        </a:spcAft>
                      </a:pPr>
                      <a:r>
                        <a:rPr lang="en-US" sz="2000" dirty="0">
                          <a:effectLst/>
                        </a:rPr>
                        <a:t>Type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24130" indent="0" algn="ctr">
                        <a:lnSpc>
                          <a:spcPct val="107000"/>
                        </a:lnSpc>
                        <a:spcBef>
                          <a:spcPts val="0"/>
                        </a:spcBef>
                        <a:spcAft>
                          <a:spcPts val="0"/>
                        </a:spcAft>
                      </a:pPr>
                      <a:r>
                        <a:rPr lang="en-US" sz="2000" dirty="0">
                          <a:effectLst/>
                        </a:rPr>
                        <a:t>Design Strengths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extLst>
                  <a:ext uri="{0D108BD9-81ED-4DB2-BD59-A6C34878D82A}">
                    <a16:rowId xmlns:a16="http://schemas.microsoft.com/office/drawing/2014/main" val="743660328"/>
                  </a:ext>
                </a:extLst>
              </a:tr>
              <a:tr h="333969">
                <a:tc>
                  <a:txBody>
                    <a:bodyPr/>
                    <a:lstStyle/>
                    <a:p>
                      <a:pPr marL="0" marR="18415" indent="0" algn="ctr">
                        <a:lnSpc>
                          <a:spcPct val="107000"/>
                        </a:lnSpc>
                        <a:spcBef>
                          <a:spcPts val="0"/>
                        </a:spcBef>
                        <a:spcAft>
                          <a:spcPts val="0"/>
                        </a:spcAft>
                      </a:pPr>
                      <a:r>
                        <a:rPr lang="en-US" sz="2000" dirty="0">
                          <a:effectLst/>
                        </a:rPr>
                        <a:t>A36 Steel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20955" indent="0" algn="ctr">
                        <a:lnSpc>
                          <a:spcPct val="107000"/>
                        </a:lnSpc>
                        <a:spcBef>
                          <a:spcPts val="0"/>
                        </a:spcBef>
                        <a:spcAft>
                          <a:spcPts val="0"/>
                        </a:spcAft>
                      </a:pPr>
                      <a:r>
                        <a:rPr lang="en-US" sz="2000">
                          <a:effectLst/>
                        </a:rPr>
                        <a:t>Steel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21590" indent="0" algn="ctr">
                        <a:lnSpc>
                          <a:spcPct val="107000"/>
                        </a:lnSpc>
                        <a:spcBef>
                          <a:spcPts val="0"/>
                        </a:spcBef>
                        <a:spcAft>
                          <a:spcPts val="0"/>
                        </a:spcAft>
                      </a:pPr>
                      <a:r>
                        <a:rPr lang="en-US" sz="2000">
                          <a:effectLst/>
                        </a:rPr>
                        <a:t>Fy=250 MPa, Fu=400 MPa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extLst>
                  <a:ext uri="{0D108BD9-81ED-4DB2-BD59-A6C34878D82A}">
                    <a16:rowId xmlns:a16="http://schemas.microsoft.com/office/drawing/2014/main" val="980090082"/>
                  </a:ext>
                </a:extLst>
              </a:tr>
              <a:tr h="304115">
                <a:tc>
                  <a:txBody>
                    <a:bodyPr/>
                    <a:lstStyle/>
                    <a:p>
                      <a:pPr marL="0" marR="20955" indent="0" algn="ctr">
                        <a:lnSpc>
                          <a:spcPct val="107000"/>
                        </a:lnSpc>
                        <a:spcBef>
                          <a:spcPts val="0"/>
                        </a:spcBef>
                        <a:spcAft>
                          <a:spcPts val="0"/>
                        </a:spcAft>
                      </a:pPr>
                      <a:r>
                        <a:rPr lang="en-US" sz="2000">
                          <a:effectLst/>
                        </a:rPr>
                        <a:t>E60XX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22225" indent="0" algn="ctr">
                        <a:lnSpc>
                          <a:spcPct val="107000"/>
                        </a:lnSpc>
                        <a:spcBef>
                          <a:spcPts val="0"/>
                        </a:spcBef>
                        <a:spcAft>
                          <a:spcPts val="0"/>
                        </a:spcAft>
                      </a:pPr>
                      <a:r>
                        <a:rPr lang="en-US" sz="2000">
                          <a:effectLst/>
                        </a:rPr>
                        <a:t>Weld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21590" indent="0" algn="ctr">
                        <a:lnSpc>
                          <a:spcPct val="107000"/>
                        </a:lnSpc>
                        <a:spcBef>
                          <a:spcPts val="0"/>
                        </a:spcBef>
                        <a:spcAft>
                          <a:spcPts val="0"/>
                        </a:spcAft>
                      </a:pPr>
                      <a:r>
                        <a:rPr lang="en-US" sz="2000" dirty="0">
                          <a:effectLst/>
                        </a:rPr>
                        <a:t>Rn=412.8 MPa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extLst>
                  <a:ext uri="{0D108BD9-81ED-4DB2-BD59-A6C34878D82A}">
                    <a16:rowId xmlns:a16="http://schemas.microsoft.com/office/drawing/2014/main" val="542966188"/>
                  </a:ext>
                </a:extLst>
              </a:tr>
              <a:tr h="303000">
                <a:tc>
                  <a:txBody>
                    <a:bodyPr/>
                    <a:lstStyle/>
                    <a:p>
                      <a:pPr marL="0" marR="20955" indent="0" algn="ctr">
                        <a:lnSpc>
                          <a:spcPct val="107000"/>
                        </a:lnSpc>
                        <a:spcBef>
                          <a:spcPts val="0"/>
                        </a:spcBef>
                        <a:spcAft>
                          <a:spcPts val="0"/>
                        </a:spcAft>
                      </a:pPr>
                      <a:r>
                        <a:rPr lang="en-US" sz="2000">
                          <a:effectLst/>
                        </a:rPr>
                        <a:t>E70XX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22225" indent="0" algn="ctr">
                        <a:lnSpc>
                          <a:spcPct val="107000"/>
                        </a:lnSpc>
                        <a:spcBef>
                          <a:spcPts val="0"/>
                        </a:spcBef>
                        <a:spcAft>
                          <a:spcPts val="0"/>
                        </a:spcAft>
                      </a:pPr>
                      <a:r>
                        <a:rPr lang="en-US" sz="2000">
                          <a:effectLst/>
                        </a:rPr>
                        <a:t>Weld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21590" indent="0" algn="ctr">
                        <a:lnSpc>
                          <a:spcPct val="107000"/>
                        </a:lnSpc>
                        <a:spcBef>
                          <a:spcPts val="0"/>
                        </a:spcBef>
                        <a:spcAft>
                          <a:spcPts val="0"/>
                        </a:spcAft>
                      </a:pPr>
                      <a:r>
                        <a:rPr lang="en-US" sz="2000">
                          <a:effectLst/>
                        </a:rPr>
                        <a:t>Rn=481.6 MPa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extLst>
                  <a:ext uri="{0D108BD9-81ED-4DB2-BD59-A6C34878D82A}">
                    <a16:rowId xmlns:a16="http://schemas.microsoft.com/office/drawing/2014/main" val="3246750520"/>
                  </a:ext>
                </a:extLst>
              </a:tr>
              <a:tr h="304115">
                <a:tc>
                  <a:txBody>
                    <a:bodyPr/>
                    <a:lstStyle/>
                    <a:p>
                      <a:pPr marL="0" marR="20955" indent="0" algn="ctr">
                        <a:lnSpc>
                          <a:spcPct val="107000"/>
                        </a:lnSpc>
                        <a:spcBef>
                          <a:spcPts val="0"/>
                        </a:spcBef>
                        <a:spcAft>
                          <a:spcPts val="0"/>
                        </a:spcAft>
                      </a:pPr>
                      <a:r>
                        <a:rPr lang="en-US" sz="2000">
                          <a:effectLst/>
                        </a:rPr>
                        <a:t>E120XX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22225" indent="0" algn="ctr">
                        <a:lnSpc>
                          <a:spcPct val="107000"/>
                        </a:lnSpc>
                        <a:spcBef>
                          <a:spcPts val="0"/>
                        </a:spcBef>
                        <a:spcAft>
                          <a:spcPts val="0"/>
                        </a:spcAft>
                      </a:pPr>
                      <a:r>
                        <a:rPr lang="en-US" sz="2000">
                          <a:effectLst/>
                        </a:rPr>
                        <a:t>Weld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19050" indent="0" algn="ctr">
                        <a:lnSpc>
                          <a:spcPct val="107000"/>
                        </a:lnSpc>
                        <a:spcBef>
                          <a:spcPts val="0"/>
                        </a:spcBef>
                        <a:spcAft>
                          <a:spcPts val="0"/>
                        </a:spcAft>
                      </a:pPr>
                      <a:r>
                        <a:rPr lang="en-US" sz="2000">
                          <a:effectLst/>
                        </a:rPr>
                        <a:t>Rn=825.6MPa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extLst>
                  <a:ext uri="{0D108BD9-81ED-4DB2-BD59-A6C34878D82A}">
                    <a16:rowId xmlns:a16="http://schemas.microsoft.com/office/drawing/2014/main" val="2705383564"/>
                  </a:ext>
                </a:extLst>
              </a:tr>
              <a:tr h="333969">
                <a:tc>
                  <a:txBody>
                    <a:bodyPr/>
                    <a:lstStyle/>
                    <a:p>
                      <a:pPr marL="0" marR="19685" indent="0" algn="ctr">
                        <a:lnSpc>
                          <a:spcPct val="107000"/>
                        </a:lnSpc>
                        <a:spcBef>
                          <a:spcPts val="0"/>
                        </a:spcBef>
                        <a:spcAft>
                          <a:spcPts val="0"/>
                        </a:spcAft>
                      </a:pPr>
                      <a:r>
                        <a:rPr lang="en-US" sz="2000">
                          <a:effectLst/>
                        </a:rPr>
                        <a:t>A325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22225" indent="0" algn="ctr">
                        <a:lnSpc>
                          <a:spcPct val="107000"/>
                        </a:lnSpc>
                        <a:spcBef>
                          <a:spcPts val="0"/>
                        </a:spcBef>
                        <a:spcAft>
                          <a:spcPts val="0"/>
                        </a:spcAft>
                      </a:pPr>
                      <a:r>
                        <a:rPr lang="en-US" sz="2000">
                          <a:effectLst/>
                        </a:rPr>
                        <a:t>Bolts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30480" marR="0" indent="0" algn="ctr">
                        <a:lnSpc>
                          <a:spcPct val="107000"/>
                        </a:lnSpc>
                        <a:spcBef>
                          <a:spcPts val="0"/>
                        </a:spcBef>
                        <a:spcAft>
                          <a:spcPts val="0"/>
                        </a:spcAft>
                      </a:pPr>
                      <a:r>
                        <a:rPr lang="en-US" sz="2000">
                          <a:effectLst/>
                        </a:rPr>
                        <a:t>Ft=620Ab MPa, Fv= MP414Aba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extLst>
                  <a:ext uri="{0D108BD9-81ED-4DB2-BD59-A6C34878D82A}">
                    <a16:rowId xmlns:a16="http://schemas.microsoft.com/office/drawing/2014/main" val="2994128419"/>
                  </a:ext>
                </a:extLst>
              </a:tr>
              <a:tr h="333969">
                <a:tc>
                  <a:txBody>
                    <a:bodyPr/>
                    <a:lstStyle/>
                    <a:p>
                      <a:pPr marL="0" marR="19685" indent="0" algn="ctr">
                        <a:lnSpc>
                          <a:spcPct val="107000"/>
                        </a:lnSpc>
                        <a:spcBef>
                          <a:spcPts val="0"/>
                        </a:spcBef>
                        <a:spcAft>
                          <a:spcPts val="0"/>
                        </a:spcAft>
                      </a:pPr>
                      <a:r>
                        <a:rPr lang="en-US" sz="2000">
                          <a:effectLst/>
                        </a:rPr>
                        <a:t>A490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0" marR="22225" indent="0" algn="ctr">
                        <a:lnSpc>
                          <a:spcPct val="107000"/>
                        </a:lnSpc>
                        <a:spcBef>
                          <a:spcPts val="0"/>
                        </a:spcBef>
                        <a:spcAft>
                          <a:spcPts val="0"/>
                        </a:spcAft>
                      </a:pPr>
                      <a:r>
                        <a:rPr lang="en-US" sz="2000">
                          <a:effectLst/>
                        </a:rPr>
                        <a:t>Bolts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tc>
                  <a:txBody>
                    <a:bodyPr/>
                    <a:lstStyle/>
                    <a:p>
                      <a:pPr marL="30480" marR="0" indent="0" algn="ctr">
                        <a:lnSpc>
                          <a:spcPct val="107000"/>
                        </a:lnSpc>
                        <a:spcBef>
                          <a:spcPts val="0"/>
                        </a:spcBef>
                        <a:spcAft>
                          <a:spcPts val="0"/>
                        </a:spcAft>
                      </a:pPr>
                      <a:r>
                        <a:rPr lang="en-US" sz="2000" dirty="0">
                          <a:effectLst/>
                        </a:rPr>
                        <a:t>Ft=780Ab MPa, </a:t>
                      </a:r>
                      <a:r>
                        <a:rPr lang="en-US" sz="2000" dirty="0" err="1">
                          <a:effectLst/>
                        </a:rPr>
                        <a:t>Fv</a:t>
                      </a:r>
                      <a:r>
                        <a:rPr lang="en-US" sz="2000" dirty="0">
                          <a:effectLst/>
                        </a:rPr>
                        <a:t>=520Ab MPa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13730" marR="0" marT="0" marB="0" anchor="ctr"/>
                </a:tc>
                <a:extLst>
                  <a:ext uri="{0D108BD9-81ED-4DB2-BD59-A6C34878D82A}">
                    <a16:rowId xmlns:a16="http://schemas.microsoft.com/office/drawing/2014/main" val="2317703620"/>
                  </a:ext>
                </a:extLst>
              </a:tr>
            </a:tbl>
          </a:graphicData>
        </a:graphic>
      </p:graphicFrame>
      <p:sp>
        <p:nvSpPr>
          <p:cNvPr id="7" name="Slide Number Placeholder 6">
            <a:extLst>
              <a:ext uri="{FF2B5EF4-FFF2-40B4-BE49-F238E27FC236}">
                <a16:creationId xmlns:a16="http://schemas.microsoft.com/office/drawing/2014/main" id="{195F838A-ECCB-447E-8F21-07B10DE8AF59}"/>
              </a:ext>
            </a:extLst>
          </p:cNvPr>
          <p:cNvSpPr>
            <a:spLocks noGrp="1"/>
          </p:cNvSpPr>
          <p:nvPr>
            <p:ph type="sldNum" sz="quarter" idx="12"/>
          </p:nvPr>
        </p:nvSpPr>
        <p:spPr/>
        <p:txBody>
          <a:bodyPr/>
          <a:lstStyle/>
          <a:p>
            <a:fld id="{4FA26DB6-1E95-4B26-BBFC-FB6CE29132D7}" type="slidenum">
              <a:rPr lang="en-US" smtClean="0"/>
              <a:pPr/>
              <a:t>32</a:t>
            </a:fld>
            <a:endParaRPr lang="en-US" dirty="0"/>
          </a:p>
        </p:txBody>
      </p:sp>
    </p:spTree>
    <p:extLst>
      <p:ext uri="{BB962C8B-B14F-4D97-AF65-F5344CB8AC3E}">
        <p14:creationId xmlns:p14="http://schemas.microsoft.com/office/powerpoint/2010/main" val="36085745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697889"/>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sections used </a:t>
            </a:r>
            <a:endParaRPr lang="en-GB" sz="2625" dirty="0"/>
          </a:p>
        </p:txBody>
      </p:sp>
      <p:graphicFrame>
        <p:nvGraphicFramePr>
          <p:cNvPr id="4" name="جدول 3"/>
          <p:cNvGraphicFramePr>
            <a:graphicFrameLocks noGrp="1"/>
          </p:cNvGraphicFramePr>
          <p:nvPr>
            <p:extLst/>
          </p:nvPr>
        </p:nvGraphicFramePr>
        <p:xfrm>
          <a:off x="1263446" y="1665966"/>
          <a:ext cx="6683767" cy="4143186"/>
        </p:xfrm>
        <a:graphic>
          <a:graphicData uri="http://schemas.openxmlformats.org/drawingml/2006/table">
            <a:tbl>
              <a:tblPr firstRow="1" firstCol="1" bandRow="1">
                <a:tableStyleId>{5C22544A-7EE6-4342-B048-85BDC9FD1C3A}</a:tableStyleId>
              </a:tblPr>
              <a:tblGrid>
                <a:gridCol w="1105907">
                  <a:extLst>
                    <a:ext uri="{9D8B030D-6E8A-4147-A177-3AD203B41FA5}">
                      <a16:colId xmlns:a16="http://schemas.microsoft.com/office/drawing/2014/main" val="2472944755"/>
                    </a:ext>
                  </a:extLst>
                </a:gridCol>
                <a:gridCol w="1287942">
                  <a:extLst>
                    <a:ext uri="{9D8B030D-6E8A-4147-A177-3AD203B41FA5}">
                      <a16:colId xmlns:a16="http://schemas.microsoft.com/office/drawing/2014/main" val="189189940"/>
                    </a:ext>
                  </a:extLst>
                </a:gridCol>
                <a:gridCol w="914205">
                  <a:extLst>
                    <a:ext uri="{9D8B030D-6E8A-4147-A177-3AD203B41FA5}">
                      <a16:colId xmlns:a16="http://schemas.microsoft.com/office/drawing/2014/main" val="1118550571"/>
                    </a:ext>
                  </a:extLst>
                </a:gridCol>
                <a:gridCol w="799023">
                  <a:extLst>
                    <a:ext uri="{9D8B030D-6E8A-4147-A177-3AD203B41FA5}">
                      <a16:colId xmlns:a16="http://schemas.microsoft.com/office/drawing/2014/main" val="979598137"/>
                    </a:ext>
                  </a:extLst>
                </a:gridCol>
                <a:gridCol w="1209812">
                  <a:extLst>
                    <a:ext uri="{9D8B030D-6E8A-4147-A177-3AD203B41FA5}">
                      <a16:colId xmlns:a16="http://schemas.microsoft.com/office/drawing/2014/main" val="3669539211"/>
                    </a:ext>
                  </a:extLst>
                </a:gridCol>
                <a:gridCol w="1366878">
                  <a:extLst>
                    <a:ext uri="{9D8B030D-6E8A-4147-A177-3AD203B41FA5}">
                      <a16:colId xmlns:a16="http://schemas.microsoft.com/office/drawing/2014/main" val="386907716"/>
                    </a:ext>
                  </a:extLst>
                </a:gridCol>
              </a:tblGrid>
              <a:tr h="618408">
                <a:tc>
                  <a:txBody>
                    <a:bodyPr/>
                    <a:lstStyle/>
                    <a:p>
                      <a:pPr marL="0" marR="29845" indent="0" algn="ctr">
                        <a:lnSpc>
                          <a:spcPct val="107000"/>
                        </a:lnSpc>
                        <a:spcBef>
                          <a:spcPts val="0"/>
                        </a:spcBef>
                        <a:spcAft>
                          <a:spcPts val="0"/>
                        </a:spcAft>
                      </a:pPr>
                      <a:r>
                        <a:rPr lang="en-US" sz="2000" dirty="0">
                          <a:effectLst/>
                        </a:rPr>
                        <a:t>Section type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tc>
                  <a:txBody>
                    <a:bodyPr/>
                    <a:lstStyle/>
                    <a:p>
                      <a:pPr marL="6350" marR="0" indent="0" algn="ctr">
                        <a:lnSpc>
                          <a:spcPct val="107000"/>
                        </a:lnSpc>
                        <a:spcBef>
                          <a:spcPts val="0"/>
                        </a:spcBef>
                        <a:spcAft>
                          <a:spcPts val="0"/>
                        </a:spcAft>
                      </a:pPr>
                      <a:r>
                        <a:rPr lang="en-US" sz="2000">
                          <a:effectLst/>
                        </a:rPr>
                        <a:t>Section shape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73660" indent="0" algn="ctr">
                        <a:lnSpc>
                          <a:spcPct val="107000"/>
                        </a:lnSpc>
                        <a:spcBef>
                          <a:spcPts val="0"/>
                        </a:spcBef>
                        <a:spcAft>
                          <a:spcPts val="0"/>
                        </a:spcAft>
                      </a:pPr>
                      <a:r>
                        <a:rPr lang="en-US" sz="2000">
                          <a:effectLst/>
                        </a:rPr>
                        <a:t>depth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73660" indent="0" algn="ctr">
                        <a:lnSpc>
                          <a:spcPct val="107000"/>
                        </a:lnSpc>
                        <a:spcBef>
                          <a:spcPts val="0"/>
                        </a:spcBef>
                        <a:spcAft>
                          <a:spcPts val="0"/>
                        </a:spcAft>
                      </a:pPr>
                      <a:r>
                        <a:rPr lang="en-US" sz="2000">
                          <a:effectLst/>
                        </a:rPr>
                        <a:t>width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0" indent="0" algn="ctr">
                        <a:lnSpc>
                          <a:spcPct val="107000"/>
                        </a:lnSpc>
                        <a:spcBef>
                          <a:spcPts val="0"/>
                        </a:spcBef>
                        <a:spcAft>
                          <a:spcPts val="0"/>
                        </a:spcAft>
                      </a:pPr>
                      <a:r>
                        <a:rPr lang="en-US" sz="2000">
                          <a:effectLst/>
                        </a:rPr>
                        <a:t>Flanges thickness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tc>
                  <a:txBody>
                    <a:bodyPr/>
                    <a:lstStyle/>
                    <a:p>
                      <a:pPr marL="12065" marR="0" indent="0" algn="ctr">
                        <a:lnSpc>
                          <a:spcPct val="107000"/>
                        </a:lnSpc>
                        <a:spcBef>
                          <a:spcPts val="0"/>
                        </a:spcBef>
                        <a:spcAft>
                          <a:spcPts val="0"/>
                        </a:spcAft>
                      </a:pPr>
                      <a:r>
                        <a:rPr lang="en-US" sz="2000">
                          <a:effectLst/>
                        </a:rPr>
                        <a:t>Web thickness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extLst>
                  <a:ext uri="{0D108BD9-81ED-4DB2-BD59-A6C34878D82A}">
                    <a16:rowId xmlns:a16="http://schemas.microsoft.com/office/drawing/2014/main" val="2557536026"/>
                  </a:ext>
                </a:extLst>
              </a:tr>
              <a:tr h="405590">
                <a:tc>
                  <a:txBody>
                    <a:bodyPr/>
                    <a:lstStyle/>
                    <a:p>
                      <a:pPr marL="0" marR="72390" indent="0" algn="ctr">
                        <a:lnSpc>
                          <a:spcPct val="107000"/>
                        </a:lnSpc>
                        <a:spcBef>
                          <a:spcPts val="0"/>
                        </a:spcBef>
                        <a:spcAft>
                          <a:spcPts val="0"/>
                        </a:spcAft>
                      </a:pPr>
                      <a:r>
                        <a:rPr lang="en-US" sz="2000">
                          <a:effectLst/>
                        </a:rPr>
                        <a:t>Columns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tc>
                  <a:txBody>
                    <a:bodyPr/>
                    <a:lstStyle/>
                    <a:p>
                      <a:pPr marL="0" marR="73025" indent="0" algn="ctr">
                        <a:lnSpc>
                          <a:spcPct val="107000"/>
                        </a:lnSpc>
                        <a:spcBef>
                          <a:spcPts val="0"/>
                        </a:spcBef>
                        <a:spcAft>
                          <a:spcPts val="0"/>
                        </a:spcAft>
                      </a:pPr>
                      <a:r>
                        <a:rPr lang="en-US" sz="2000">
                          <a:effectLst/>
                        </a:rPr>
                        <a:t>TUBO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tc>
                  <a:txBody>
                    <a:bodyPr/>
                    <a:lstStyle/>
                    <a:p>
                      <a:pPr marL="45720" marR="0" indent="0" algn="ctr">
                        <a:lnSpc>
                          <a:spcPct val="107000"/>
                        </a:lnSpc>
                        <a:spcBef>
                          <a:spcPts val="0"/>
                        </a:spcBef>
                        <a:spcAft>
                          <a:spcPts val="0"/>
                        </a:spcAft>
                      </a:pPr>
                      <a:r>
                        <a:rPr lang="en-US" sz="2000">
                          <a:effectLst/>
                        </a:rPr>
                        <a:t>550mm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tc>
                  <a:txBody>
                    <a:bodyPr/>
                    <a:lstStyle/>
                    <a:p>
                      <a:pPr marL="0" marR="0" indent="0" algn="ctr">
                        <a:lnSpc>
                          <a:spcPct val="107000"/>
                        </a:lnSpc>
                        <a:spcBef>
                          <a:spcPts val="0"/>
                        </a:spcBef>
                        <a:spcAft>
                          <a:spcPts val="0"/>
                        </a:spcAft>
                      </a:pPr>
                      <a:r>
                        <a:rPr lang="en-US" sz="2000" dirty="0">
                          <a:effectLst/>
                        </a:rPr>
                        <a:t>550mm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tc>
                  <a:txBody>
                    <a:bodyPr/>
                    <a:lstStyle/>
                    <a:p>
                      <a:pPr marL="0" marR="75565" indent="0" algn="ctr">
                        <a:lnSpc>
                          <a:spcPct val="107000"/>
                        </a:lnSpc>
                        <a:spcBef>
                          <a:spcPts val="0"/>
                        </a:spcBef>
                        <a:spcAft>
                          <a:spcPts val="0"/>
                        </a:spcAft>
                      </a:pPr>
                      <a:r>
                        <a:rPr lang="en-US" sz="2000">
                          <a:effectLst/>
                        </a:rPr>
                        <a:t>20mm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tc>
                  <a:txBody>
                    <a:bodyPr/>
                    <a:lstStyle/>
                    <a:p>
                      <a:pPr marL="0" marR="70485" indent="0" algn="ctr">
                        <a:lnSpc>
                          <a:spcPct val="107000"/>
                        </a:lnSpc>
                        <a:spcBef>
                          <a:spcPts val="0"/>
                        </a:spcBef>
                        <a:spcAft>
                          <a:spcPts val="0"/>
                        </a:spcAft>
                      </a:pPr>
                      <a:r>
                        <a:rPr lang="en-US" sz="2000">
                          <a:effectLst/>
                        </a:rPr>
                        <a:t>-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extLst>
                  <a:ext uri="{0D108BD9-81ED-4DB2-BD59-A6C34878D82A}">
                    <a16:rowId xmlns:a16="http://schemas.microsoft.com/office/drawing/2014/main" val="3649941409"/>
                  </a:ext>
                </a:extLst>
              </a:tr>
              <a:tr h="620722">
                <a:tc>
                  <a:txBody>
                    <a:bodyPr/>
                    <a:lstStyle/>
                    <a:p>
                      <a:pPr marL="0" marR="34925" indent="0" algn="ctr">
                        <a:lnSpc>
                          <a:spcPct val="107000"/>
                        </a:lnSpc>
                        <a:spcBef>
                          <a:spcPts val="0"/>
                        </a:spcBef>
                        <a:spcAft>
                          <a:spcPts val="0"/>
                        </a:spcAft>
                      </a:pPr>
                      <a:r>
                        <a:rPr lang="en-US" sz="2000">
                          <a:effectLst/>
                        </a:rPr>
                        <a:t>Main beams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tc>
                  <a:txBody>
                    <a:bodyPr/>
                    <a:lstStyle/>
                    <a:p>
                      <a:pPr marL="26035" marR="0" indent="0" algn="ctr">
                        <a:lnSpc>
                          <a:spcPct val="107000"/>
                        </a:lnSpc>
                        <a:spcBef>
                          <a:spcPts val="0"/>
                        </a:spcBef>
                        <a:spcAft>
                          <a:spcPts val="0"/>
                        </a:spcAft>
                      </a:pPr>
                      <a:r>
                        <a:rPr lang="en-US" sz="2000">
                          <a:effectLst/>
                        </a:rPr>
                        <a:t>IPE 750*173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45720" marR="0" indent="0" algn="ctr">
                        <a:lnSpc>
                          <a:spcPct val="107000"/>
                        </a:lnSpc>
                        <a:spcBef>
                          <a:spcPts val="0"/>
                        </a:spcBef>
                        <a:spcAft>
                          <a:spcPts val="0"/>
                        </a:spcAft>
                      </a:pPr>
                      <a:r>
                        <a:rPr lang="en-US" sz="2000">
                          <a:effectLst/>
                        </a:rPr>
                        <a:t>760mm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0" indent="0" algn="ctr">
                        <a:lnSpc>
                          <a:spcPct val="107000"/>
                        </a:lnSpc>
                        <a:spcBef>
                          <a:spcPts val="0"/>
                        </a:spcBef>
                        <a:spcAft>
                          <a:spcPts val="0"/>
                        </a:spcAft>
                      </a:pPr>
                      <a:r>
                        <a:rPr lang="en-US" sz="2000">
                          <a:effectLst/>
                        </a:rPr>
                        <a:t>268mm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73660" indent="0" algn="ctr">
                        <a:lnSpc>
                          <a:spcPct val="107000"/>
                        </a:lnSpc>
                        <a:spcBef>
                          <a:spcPts val="0"/>
                        </a:spcBef>
                        <a:spcAft>
                          <a:spcPts val="0"/>
                        </a:spcAft>
                      </a:pPr>
                      <a:r>
                        <a:rPr lang="en-US" sz="2000">
                          <a:effectLst/>
                        </a:rPr>
                        <a:t>21.6mm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72390" indent="0" algn="ctr">
                        <a:lnSpc>
                          <a:spcPct val="107000"/>
                        </a:lnSpc>
                        <a:spcBef>
                          <a:spcPts val="0"/>
                        </a:spcBef>
                        <a:spcAft>
                          <a:spcPts val="0"/>
                        </a:spcAft>
                      </a:pPr>
                      <a:r>
                        <a:rPr lang="en-US" sz="2000">
                          <a:effectLst/>
                        </a:rPr>
                        <a:t>14.4mm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extLst>
                  <a:ext uri="{0D108BD9-81ED-4DB2-BD59-A6C34878D82A}">
                    <a16:rowId xmlns:a16="http://schemas.microsoft.com/office/drawing/2014/main" val="962149636"/>
                  </a:ext>
                </a:extLst>
              </a:tr>
              <a:tr h="618408">
                <a:tc>
                  <a:txBody>
                    <a:bodyPr/>
                    <a:lstStyle/>
                    <a:p>
                      <a:pPr marL="0" marR="0" indent="0" algn="ctr">
                        <a:lnSpc>
                          <a:spcPct val="107000"/>
                        </a:lnSpc>
                        <a:spcBef>
                          <a:spcPts val="0"/>
                        </a:spcBef>
                        <a:spcAft>
                          <a:spcPts val="0"/>
                        </a:spcAft>
                      </a:pPr>
                      <a:r>
                        <a:rPr lang="en-US" sz="2000">
                          <a:effectLst/>
                        </a:rPr>
                        <a:t>Beam on girder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tc>
                  <a:txBody>
                    <a:bodyPr/>
                    <a:lstStyle/>
                    <a:p>
                      <a:pPr marL="0" marR="74930" indent="0" algn="ctr">
                        <a:lnSpc>
                          <a:spcPct val="107000"/>
                        </a:lnSpc>
                        <a:spcBef>
                          <a:spcPts val="0"/>
                        </a:spcBef>
                        <a:spcAft>
                          <a:spcPts val="0"/>
                        </a:spcAft>
                      </a:pPr>
                      <a:r>
                        <a:rPr lang="en-US" sz="2000">
                          <a:effectLst/>
                        </a:rPr>
                        <a:t>ILS 550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45720" marR="0" indent="0" algn="ctr">
                        <a:lnSpc>
                          <a:spcPct val="107000"/>
                        </a:lnSpc>
                        <a:spcBef>
                          <a:spcPts val="0"/>
                        </a:spcBef>
                        <a:spcAft>
                          <a:spcPts val="0"/>
                        </a:spcAft>
                      </a:pPr>
                      <a:r>
                        <a:rPr lang="en-US" sz="2000">
                          <a:effectLst/>
                        </a:rPr>
                        <a:t>547mm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0" indent="0" algn="ctr">
                        <a:lnSpc>
                          <a:spcPct val="107000"/>
                        </a:lnSpc>
                        <a:spcBef>
                          <a:spcPts val="0"/>
                        </a:spcBef>
                        <a:spcAft>
                          <a:spcPts val="0"/>
                        </a:spcAft>
                      </a:pPr>
                      <a:r>
                        <a:rPr lang="en-US" sz="2000">
                          <a:effectLst/>
                        </a:rPr>
                        <a:t>210mm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73660" indent="0" algn="ctr">
                        <a:lnSpc>
                          <a:spcPct val="107000"/>
                        </a:lnSpc>
                        <a:spcBef>
                          <a:spcPts val="0"/>
                        </a:spcBef>
                        <a:spcAft>
                          <a:spcPts val="0"/>
                        </a:spcAft>
                      </a:pPr>
                      <a:r>
                        <a:rPr lang="en-US" sz="2000">
                          <a:effectLst/>
                        </a:rPr>
                        <a:t>15.7mm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70485" indent="0" algn="ctr">
                        <a:lnSpc>
                          <a:spcPct val="107000"/>
                        </a:lnSpc>
                        <a:spcBef>
                          <a:spcPts val="0"/>
                        </a:spcBef>
                        <a:spcAft>
                          <a:spcPts val="0"/>
                        </a:spcAft>
                      </a:pPr>
                      <a:r>
                        <a:rPr lang="en-US" sz="2000">
                          <a:effectLst/>
                        </a:rPr>
                        <a:t>9mm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extLst>
                  <a:ext uri="{0D108BD9-81ED-4DB2-BD59-A6C34878D82A}">
                    <a16:rowId xmlns:a16="http://schemas.microsoft.com/office/drawing/2014/main" val="1442534099"/>
                  </a:ext>
                </a:extLst>
              </a:tr>
              <a:tr h="618408">
                <a:tc>
                  <a:txBody>
                    <a:bodyPr/>
                    <a:lstStyle/>
                    <a:p>
                      <a:pPr marL="0" marR="72390" indent="0" algn="ctr">
                        <a:lnSpc>
                          <a:spcPct val="107000"/>
                        </a:lnSpc>
                        <a:spcBef>
                          <a:spcPts val="0"/>
                        </a:spcBef>
                        <a:spcAft>
                          <a:spcPts val="0"/>
                        </a:spcAft>
                      </a:pPr>
                      <a:r>
                        <a:rPr lang="en-US" sz="2000">
                          <a:effectLst/>
                        </a:rPr>
                        <a:t> joist </a:t>
                      </a:r>
                    </a:p>
                    <a:p>
                      <a:pPr marL="0" marR="71755" indent="0" algn="ctr">
                        <a:lnSpc>
                          <a:spcPct val="107000"/>
                        </a:lnSpc>
                        <a:spcBef>
                          <a:spcPts val="0"/>
                        </a:spcBef>
                        <a:spcAft>
                          <a:spcPts val="0"/>
                        </a:spcAft>
                      </a:pPr>
                      <a:r>
                        <a:rPr lang="en-US" sz="2000">
                          <a:effectLst/>
                        </a:rPr>
                        <a:t>(L&gt;3m)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tc>
                  <a:txBody>
                    <a:bodyPr/>
                    <a:lstStyle/>
                    <a:p>
                      <a:pPr marL="0" marR="73025" indent="0" algn="ctr">
                        <a:lnSpc>
                          <a:spcPct val="107000"/>
                        </a:lnSpc>
                        <a:spcBef>
                          <a:spcPts val="0"/>
                        </a:spcBef>
                        <a:spcAft>
                          <a:spcPts val="0"/>
                        </a:spcAft>
                      </a:pPr>
                      <a:r>
                        <a:rPr lang="en-US" sz="2000">
                          <a:effectLst/>
                        </a:rPr>
                        <a:t>HE260A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45720" marR="0" indent="0" algn="ctr">
                        <a:lnSpc>
                          <a:spcPct val="107000"/>
                        </a:lnSpc>
                        <a:spcBef>
                          <a:spcPts val="0"/>
                        </a:spcBef>
                        <a:spcAft>
                          <a:spcPts val="0"/>
                        </a:spcAft>
                      </a:pPr>
                      <a:r>
                        <a:rPr lang="en-US" sz="2000">
                          <a:effectLst/>
                        </a:rPr>
                        <a:t>250mm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0" indent="0" algn="ctr">
                        <a:lnSpc>
                          <a:spcPct val="107000"/>
                        </a:lnSpc>
                        <a:spcBef>
                          <a:spcPts val="0"/>
                        </a:spcBef>
                        <a:spcAft>
                          <a:spcPts val="0"/>
                        </a:spcAft>
                      </a:pPr>
                      <a:r>
                        <a:rPr lang="en-US" sz="2000">
                          <a:effectLst/>
                        </a:rPr>
                        <a:t>260mm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73660" indent="0" algn="ctr">
                        <a:lnSpc>
                          <a:spcPct val="107000"/>
                        </a:lnSpc>
                        <a:spcBef>
                          <a:spcPts val="0"/>
                        </a:spcBef>
                        <a:spcAft>
                          <a:spcPts val="0"/>
                        </a:spcAft>
                      </a:pPr>
                      <a:r>
                        <a:rPr lang="en-US" sz="2000">
                          <a:effectLst/>
                        </a:rPr>
                        <a:t>12.5mm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72390" indent="0" algn="ctr">
                        <a:lnSpc>
                          <a:spcPct val="107000"/>
                        </a:lnSpc>
                        <a:spcBef>
                          <a:spcPts val="0"/>
                        </a:spcBef>
                        <a:spcAft>
                          <a:spcPts val="0"/>
                        </a:spcAft>
                      </a:pPr>
                      <a:r>
                        <a:rPr lang="en-US" sz="2000">
                          <a:effectLst/>
                        </a:rPr>
                        <a:t>7.5mm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extLst>
                  <a:ext uri="{0D108BD9-81ED-4DB2-BD59-A6C34878D82A}">
                    <a16:rowId xmlns:a16="http://schemas.microsoft.com/office/drawing/2014/main" val="2968810587"/>
                  </a:ext>
                </a:extLst>
              </a:tr>
              <a:tr h="618408">
                <a:tc>
                  <a:txBody>
                    <a:bodyPr/>
                    <a:lstStyle/>
                    <a:p>
                      <a:pPr marL="0" marR="0" indent="0" algn="ctr">
                        <a:lnSpc>
                          <a:spcPct val="107000"/>
                        </a:lnSpc>
                        <a:spcBef>
                          <a:spcPts val="0"/>
                        </a:spcBef>
                        <a:spcAft>
                          <a:spcPts val="0"/>
                        </a:spcAft>
                      </a:pPr>
                      <a:r>
                        <a:rPr lang="en-US" sz="2000">
                          <a:effectLst/>
                        </a:rPr>
                        <a:t>Cantilever joist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nchor="ctr"/>
                </a:tc>
                <a:tc>
                  <a:txBody>
                    <a:bodyPr/>
                    <a:lstStyle/>
                    <a:p>
                      <a:pPr marL="0" marR="74930" indent="0" algn="ctr">
                        <a:lnSpc>
                          <a:spcPct val="107000"/>
                        </a:lnSpc>
                        <a:spcBef>
                          <a:spcPts val="0"/>
                        </a:spcBef>
                        <a:spcAft>
                          <a:spcPts val="0"/>
                        </a:spcAft>
                      </a:pPr>
                      <a:r>
                        <a:rPr lang="en-US" sz="2000">
                          <a:effectLst/>
                        </a:rPr>
                        <a:t>ILS 550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45720" marR="0" indent="0" algn="ctr">
                        <a:lnSpc>
                          <a:spcPct val="107000"/>
                        </a:lnSpc>
                        <a:spcBef>
                          <a:spcPts val="0"/>
                        </a:spcBef>
                        <a:spcAft>
                          <a:spcPts val="0"/>
                        </a:spcAft>
                      </a:pPr>
                      <a:r>
                        <a:rPr lang="en-US" sz="2000">
                          <a:effectLst/>
                        </a:rPr>
                        <a:t>547mm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0" indent="0" algn="ctr">
                        <a:lnSpc>
                          <a:spcPct val="107000"/>
                        </a:lnSpc>
                        <a:spcBef>
                          <a:spcPts val="0"/>
                        </a:spcBef>
                        <a:spcAft>
                          <a:spcPts val="0"/>
                        </a:spcAft>
                      </a:pPr>
                      <a:r>
                        <a:rPr lang="en-US" sz="2000">
                          <a:effectLst/>
                        </a:rPr>
                        <a:t>210mm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73660" indent="0" algn="ctr">
                        <a:lnSpc>
                          <a:spcPct val="107000"/>
                        </a:lnSpc>
                        <a:spcBef>
                          <a:spcPts val="0"/>
                        </a:spcBef>
                        <a:spcAft>
                          <a:spcPts val="0"/>
                        </a:spcAft>
                      </a:pPr>
                      <a:r>
                        <a:rPr lang="en-US" sz="2000">
                          <a:effectLst/>
                        </a:rPr>
                        <a:t>15.7mm </a:t>
                      </a:r>
                      <a:endParaRPr lang="en-US" sz="2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tc>
                  <a:txBody>
                    <a:bodyPr/>
                    <a:lstStyle/>
                    <a:p>
                      <a:pPr marL="0" marR="72390" indent="0" algn="ctr">
                        <a:lnSpc>
                          <a:spcPct val="107000"/>
                        </a:lnSpc>
                        <a:spcBef>
                          <a:spcPts val="0"/>
                        </a:spcBef>
                        <a:spcAft>
                          <a:spcPts val="0"/>
                        </a:spcAft>
                      </a:pPr>
                      <a:r>
                        <a:rPr lang="en-US" sz="2000" dirty="0">
                          <a:effectLst/>
                        </a:rPr>
                        <a:t>7.5mm </a:t>
                      </a:r>
                      <a:endPar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0484" marR="6668" marT="60484" marB="0"/>
                </a:tc>
                <a:extLst>
                  <a:ext uri="{0D108BD9-81ED-4DB2-BD59-A6C34878D82A}">
                    <a16:rowId xmlns:a16="http://schemas.microsoft.com/office/drawing/2014/main" val="3466994502"/>
                  </a:ext>
                </a:extLst>
              </a:tr>
            </a:tbl>
          </a:graphicData>
        </a:graphic>
      </p:graphicFrame>
      <p:sp>
        <p:nvSpPr>
          <p:cNvPr id="7" name="Slide Number Placeholder 6">
            <a:extLst>
              <a:ext uri="{FF2B5EF4-FFF2-40B4-BE49-F238E27FC236}">
                <a16:creationId xmlns:a16="http://schemas.microsoft.com/office/drawing/2014/main" id="{061924FD-79F0-49C1-AD57-8C7F3F7F39A8}"/>
              </a:ext>
            </a:extLst>
          </p:cNvPr>
          <p:cNvSpPr>
            <a:spLocks noGrp="1"/>
          </p:cNvSpPr>
          <p:nvPr>
            <p:ph type="sldNum" sz="quarter" idx="12"/>
          </p:nvPr>
        </p:nvSpPr>
        <p:spPr/>
        <p:txBody>
          <a:bodyPr/>
          <a:lstStyle/>
          <a:p>
            <a:fld id="{4FA26DB6-1E95-4B26-BBFC-FB6CE29132D7}" type="slidenum">
              <a:rPr lang="en-US" smtClean="0"/>
              <a:pPr/>
              <a:t>33</a:t>
            </a:fld>
            <a:endParaRPr lang="en-US" dirty="0"/>
          </a:p>
        </p:txBody>
      </p:sp>
    </p:spTree>
    <p:extLst>
      <p:ext uri="{BB962C8B-B14F-4D97-AF65-F5344CB8AC3E}">
        <p14:creationId xmlns:p14="http://schemas.microsoft.com/office/powerpoint/2010/main" val="22570259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63448" y="871952"/>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sp>
        <p:nvSpPr>
          <p:cNvPr id="3" name="عنصر نائب للمحتوى 2"/>
          <p:cNvSpPr>
            <a:spLocks noGrp="1"/>
          </p:cNvSpPr>
          <p:nvPr>
            <p:ph idx="1"/>
          </p:nvPr>
        </p:nvSpPr>
        <p:spPr>
          <a:xfrm>
            <a:off x="1115616" y="3306536"/>
            <a:ext cx="7108609" cy="1028700"/>
          </a:xfrm>
        </p:spPr>
        <p:txBody>
          <a:bodyPr/>
          <a:lstStyle/>
          <a:p>
            <a:pPr marL="0" indent="0" algn="ctr">
              <a:buNone/>
            </a:pPr>
            <a:r>
              <a:rPr lang="en-US" sz="1875" dirty="0">
                <a:latin typeface="Times New Roman" panose="02020603050405020304" pitchFamily="18" charset="0"/>
                <a:cs typeface="Times New Roman" panose="02020603050405020304" pitchFamily="18" charset="0"/>
              </a:rPr>
              <a:t>All the car show rooms was designed as a steel structure design because of it is curved shape in the two direction in as well as getting a long spans for facilitate the cars movement.</a:t>
            </a:r>
            <a:endParaRPr lang="en-GB" sz="1875"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7" name="Slide Number Placeholder 6">
            <a:extLst>
              <a:ext uri="{FF2B5EF4-FFF2-40B4-BE49-F238E27FC236}">
                <a16:creationId xmlns:a16="http://schemas.microsoft.com/office/drawing/2014/main" id="{F2874610-5969-4721-9527-4F7BC217DA00}"/>
              </a:ext>
            </a:extLst>
          </p:cNvPr>
          <p:cNvSpPr>
            <a:spLocks noGrp="1"/>
          </p:cNvSpPr>
          <p:nvPr>
            <p:ph type="sldNum" sz="quarter" idx="12"/>
          </p:nvPr>
        </p:nvSpPr>
        <p:spPr/>
        <p:txBody>
          <a:bodyPr/>
          <a:lstStyle/>
          <a:p>
            <a:fld id="{4FA26DB6-1E95-4B26-BBFC-FB6CE29132D7}" type="slidenum">
              <a:rPr lang="en-US" smtClean="0"/>
              <a:pPr/>
              <a:t>34</a:t>
            </a:fld>
            <a:endParaRPr lang="en-US" dirty="0"/>
          </a:p>
        </p:txBody>
      </p:sp>
    </p:spTree>
    <p:extLst>
      <p:ext uri="{BB962C8B-B14F-4D97-AF65-F5344CB8AC3E}">
        <p14:creationId xmlns:p14="http://schemas.microsoft.com/office/powerpoint/2010/main" val="41882858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75667" y="620688"/>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581356"/>
            <a:ext cx="5616624" cy="3921947"/>
          </a:xfrm>
          <a:prstGeom prst="rect">
            <a:avLst/>
          </a:prstGeom>
        </p:spPr>
      </p:pic>
      <p:sp>
        <p:nvSpPr>
          <p:cNvPr id="7" name="Slide Number Placeholder 6">
            <a:extLst>
              <a:ext uri="{FF2B5EF4-FFF2-40B4-BE49-F238E27FC236}">
                <a16:creationId xmlns:a16="http://schemas.microsoft.com/office/drawing/2014/main" id="{28301EFC-5B79-4132-8DF3-2E36116EE667}"/>
              </a:ext>
            </a:extLst>
          </p:cNvPr>
          <p:cNvSpPr>
            <a:spLocks noGrp="1"/>
          </p:cNvSpPr>
          <p:nvPr>
            <p:ph type="sldNum" sz="quarter" idx="12"/>
          </p:nvPr>
        </p:nvSpPr>
        <p:spPr/>
        <p:txBody>
          <a:bodyPr/>
          <a:lstStyle/>
          <a:p>
            <a:fld id="{4FA26DB6-1E95-4B26-BBFC-FB6CE29132D7}" type="slidenum">
              <a:rPr lang="en-US" smtClean="0"/>
              <a:pPr/>
              <a:t>35</a:t>
            </a:fld>
            <a:endParaRPr lang="en-US" dirty="0"/>
          </a:p>
        </p:txBody>
      </p:sp>
    </p:spTree>
    <p:extLst>
      <p:ext uri="{BB962C8B-B14F-4D97-AF65-F5344CB8AC3E}">
        <p14:creationId xmlns:p14="http://schemas.microsoft.com/office/powerpoint/2010/main" val="27737224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98656" y="675709"/>
            <a:ext cx="6683765" cy="678437"/>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5016" y="1371134"/>
            <a:ext cx="6465186" cy="4438018"/>
          </a:xfrm>
          <a:prstGeom prst="rect">
            <a:avLst/>
          </a:prstGeom>
        </p:spPr>
      </p:pic>
      <p:sp>
        <p:nvSpPr>
          <p:cNvPr id="7" name="Slide Number Placeholder 6">
            <a:extLst>
              <a:ext uri="{FF2B5EF4-FFF2-40B4-BE49-F238E27FC236}">
                <a16:creationId xmlns:a16="http://schemas.microsoft.com/office/drawing/2014/main" id="{46F85152-A513-4DB6-842E-CBDFC001ED48}"/>
              </a:ext>
            </a:extLst>
          </p:cNvPr>
          <p:cNvSpPr>
            <a:spLocks noGrp="1"/>
          </p:cNvSpPr>
          <p:nvPr>
            <p:ph type="sldNum" sz="quarter" idx="12"/>
          </p:nvPr>
        </p:nvSpPr>
        <p:spPr/>
        <p:txBody>
          <a:bodyPr/>
          <a:lstStyle/>
          <a:p>
            <a:fld id="{4FA26DB6-1E95-4B26-BBFC-FB6CE29132D7}" type="slidenum">
              <a:rPr lang="en-US" smtClean="0"/>
              <a:pPr/>
              <a:t>36</a:t>
            </a:fld>
            <a:endParaRPr lang="en-US" dirty="0"/>
          </a:p>
        </p:txBody>
      </p:sp>
    </p:spTree>
    <p:extLst>
      <p:ext uri="{BB962C8B-B14F-4D97-AF65-F5344CB8AC3E}">
        <p14:creationId xmlns:p14="http://schemas.microsoft.com/office/powerpoint/2010/main" val="33313788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117" y="764704"/>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0118" y="1725372"/>
            <a:ext cx="6683765" cy="4083780"/>
          </a:xfrm>
          <a:prstGeom prst="rect">
            <a:avLst/>
          </a:prstGeom>
        </p:spPr>
      </p:pic>
      <p:sp>
        <p:nvSpPr>
          <p:cNvPr id="7" name="Slide Number Placeholder 6">
            <a:extLst>
              <a:ext uri="{FF2B5EF4-FFF2-40B4-BE49-F238E27FC236}">
                <a16:creationId xmlns:a16="http://schemas.microsoft.com/office/drawing/2014/main" id="{BC942130-7C0C-4F6B-8AD5-6D708EE537F8}"/>
              </a:ext>
            </a:extLst>
          </p:cNvPr>
          <p:cNvSpPr>
            <a:spLocks noGrp="1"/>
          </p:cNvSpPr>
          <p:nvPr>
            <p:ph type="sldNum" sz="quarter" idx="12"/>
          </p:nvPr>
        </p:nvSpPr>
        <p:spPr/>
        <p:txBody>
          <a:bodyPr/>
          <a:lstStyle/>
          <a:p>
            <a:fld id="{4FA26DB6-1E95-4B26-BBFC-FB6CE29132D7}" type="slidenum">
              <a:rPr lang="en-US" smtClean="0"/>
              <a:pPr/>
              <a:t>37</a:t>
            </a:fld>
            <a:endParaRPr lang="en-US" dirty="0"/>
          </a:p>
        </p:txBody>
      </p:sp>
    </p:spTree>
    <p:extLst>
      <p:ext uri="{BB962C8B-B14F-4D97-AF65-F5344CB8AC3E}">
        <p14:creationId xmlns:p14="http://schemas.microsoft.com/office/powerpoint/2010/main" val="6450957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0996" y="620688"/>
            <a:ext cx="6683765" cy="750441"/>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0116" y="1371129"/>
            <a:ext cx="6440087" cy="4438023"/>
          </a:xfrm>
          <a:prstGeom prst="rect">
            <a:avLst/>
          </a:prstGeom>
        </p:spPr>
      </p:pic>
      <p:sp>
        <p:nvSpPr>
          <p:cNvPr id="7" name="Slide Number Placeholder 6">
            <a:extLst>
              <a:ext uri="{FF2B5EF4-FFF2-40B4-BE49-F238E27FC236}">
                <a16:creationId xmlns:a16="http://schemas.microsoft.com/office/drawing/2014/main" id="{264185CD-8663-45FB-B257-B51A01C6A59D}"/>
              </a:ext>
            </a:extLst>
          </p:cNvPr>
          <p:cNvSpPr>
            <a:spLocks noGrp="1"/>
          </p:cNvSpPr>
          <p:nvPr>
            <p:ph type="sldNum" sz="quarter" idx="12"/>
          </p:nvPr>
        </p:nvSpPr>
        <p:spPr/>
        <p:txBody>
          <a:bodyPr/>
          <a:lstStyle/>
          <a:p>
            <a:fld id="{4FA26DB6-1E95-4B26-BBFC-FB6CE29132D7}" type="slidenum">
              <a:rPr lang="en-US" smtClean="0"/>
              <a:pPr/>
              <a:t>38</a:t>
            </a:fld>
            <a:endParaRPr lang="en-US" dirty="0"/>
          </a:p>
        </p:txBody>
      </p:sp>
    </p:spTree>
    <p:extLst>
      <p:ext uri="{BB962C8B-B14F-4D97-AF65-F5344CB8AC3E}">
        <p14:creationId xmlns:p14="http://schemas.microsoft.com/office/powerpoint/2010/main" val="14006707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116" y="692696"/>
            <a:ext cx="6683765" cy="672636"/>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0116" y="1365332"/>
            <a:ext cx="6440086" cy="4443819"/>
          </a:xfrm>
          <a:prstGeom prst="rect">
            <a:avLst/>
          </a:prstGeom>
        </p:spPr>
      </p:pic>
      <p:sp>
        <p:nvSpPr>
          <p:cNvPr id="7" name="Slide Number Placeholder 6">
            <a:extLst>
              <a:ext uri="{FF2B5EF4-FFF2-40B4-BE49-F238E27FC236}">
                <a16:creationId xmlns:a16="http://schemas.microsoft.com/office/drawing/2014/main" id="{601CE35B-5C83-47D7-AB4A-E1A0C0AA1614}"/>
              </a:ext>
            </a:extLst>
          </p:cNvPr>
          <p:cNvSpPr>
            <a:spLocks noGrp="1"/>
          </p:cNvSpPr>
          <p:nvPr>
            <p:ph type="sldNum" sz="quarter" idx="12"/>
          </p:nvPr>
        </p:nvSpPr>
        <p:spPr/>
        <p:txBody>
          <a:bodyPr/>
          <a:lstStyle/>
          <a:p>
            <a:fld id="{4FA26DB6-1E95-4B26-BBFC-FB6CE29132D7}" type="slidenum">
              <a:rPr lang="en-US" smtClean="0"/>
              <a:pPr/>
              <a:t>39</a:t>
            </a:fld>
            <a:endParaRPr lang="en-US" dirty="0"/>
          </a:p>
        </p:txBody>
      </p:sp>
    </p:spTree>
    <p:extLst>
      <p:ext uri="{BB962C8B-B14F-4D97-AF65-F5344CB8AC3E}">
        <p14:creationId xmlns:p14="http://schemas.microsoft.com/office/powerpoint/2010/main" val="1913194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58155"/>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4357718" cy="646331"/>
          </a:xfrm>
          <a:prstGeom prst="rect">
            <a:avLst/>
          </a:prstGeom>
          <a:noFill/>
        </p:spPr>
        <p:txBody>
          <a:bodyPr wrap="square" rtlCol="0">
            <a:spAutoFit/>
          </a:bodyPr>
          <a:lstStyle/>
          <a:p>
            <a:r>
              <a:rPr lang="en-US" sz="3600" b="1" dirty="0">
                <a:latin typeface="Times New Roman" pitchFamily="18" charset="0"/>
                <a:cs typeface="Times New Roman" pitchFamily="18" charset="0"/>
              </a:rPr>
              <a:t>Introduction:</a:t>
            </a:r>
          </a:p>
        </p:txBody>
      </p:sp>
      <p:sp>
        <p:nvSpPr>
          <p:cNvPr id="7" name="Right Arrow 6"/>
          <p:cNvSpPr/>
          <p:nvPr/>
        </p:nvSpPr>
        <p:spPr>
          <a:xfrm>
            <a:off x="1071538" y="959271"/>
            <a:ext cx="3068414" cy="1142618"/>
          </a:xfrm>
          <a:prstGeom prst="rightArrow">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71538" y="1255828"/>
            <a:ext cx="3068414" cy="523220"/>
          </a:xfrm>
          <a:prstGeom prst="rect">
            <a:avLst/>
          </a:prstGeom>
          <a:noFill/>
        </p:spPr>
        <p:txBody>
          <a:bodyPr wrap="square" rtlCol="0">
            <a:spAutoFit/>
          </a:bodyPr>
          <a:lstStyle/>
          <a:p>
            <a:r>
              <a:rPr lang="en-US" sz="2800" b="1" dirty="0">
                <a:solidFill>
                  <a:schemeClr val="bg1"/>
                </a:solidFill>
                <a:latin typeface="Times New Roman" pitchFamily="18" charset="0"/>
                <a:cs typeface="Times New Roman" pitchFamily="18" charset="0"/>
              </a:rPr>
              <a:t>Project problem:</a:t>
            </a:r>
          </a:p>
        </p:txBody>
      </p:sp>
      <p:sp>
        <p:nvSpPr>
          <p:cNvPr id="3074" name="Rectangle 2"/>
          <p:cNvSpPr>
            <a:spLocks noChangeArrowheads="1"/>
          </p:cNvSpPr>
          <p:nvPr/>
        </p:nvSpPr>
        <p:spPr bwMode="auto">
          <a:xfrm>
            <a:off x="251520" y="2220182"/>
            <a:ext cx="871296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en-US" sz="2400" b="1" dirty="0"/>
              <a:t>Improve the design to suit needs.</a:t>
            </a:r>
          </a:p>
          <a:p>
            <a:pPr marL="457200" lvl="0" indent="-457200" algn="just">
              <a:buFont typeface="+mj-lt"/>
              <a:buAutoNum type="arabicParenR"/>
            </a:pPr>
            <a:endParaRPr lang="en-US" sz="2400" dirty="0"/>
          </a:p>
        </p:txBody>
      </p:sp>
      <p:sp>
        <p:nvSpPr>
          <p:cNvPr id="12" name="Right Arrow 6">
            <a:extLst>
              <a:ext uri="{FF2B5EF4-FFF2-40B4-BE49-F238E27FC236}">
                <a16:creationId xmlns:a16="http://schemas.microsoft.com/office/drawing/2014/main" id="{D81054A7-5F97-4377-AD9D-5B9856F0F1A2}"/>
              </a:ext>
            </a:extLst>
          </p:cNvPr>
          <p:cNvSpPr/>
          <p:nvPr/>
        </p:nvSpPr>
        <p:spPr>
          <a:xfrm>
            <a:off x="1071538" y="2777111"/>
            <a:ext cx="3068414" cy="1142618"/>
          </a:xfrm>
          <a:prstGeom prst="rightArrow">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Times New Roman" pitchFamily="18" charset="0"/>
                <a:cs typeface="Times New Roman" pitchFamily="18" charset="0"/>
              </a:rPr>
              <a:t>Work objectives:</a:t>
            </a:r>
            <a:endParaRPr lang="en-US" sz="2800" b="1" dirty="0"/>
          </a:p>
        </p:txBody>
      </p:sp>
      <p:sp>
        <p:nvSpPr>
          <p:cNvPr id="14" name="Rectangle 2">
            <a:extLst>
              <a:ext uri="{FF2B5EF4-FFF2-40B4-BE49-F238E27FC236}">
                <a16:creationId xmlns:a16="http://schemas.microsoft.com/office/drawing/2014/main" id="{1B749969-5D10-4D1C-86B4-C10E6BECD0B1}"/>
              </a:ext>
            </a:extLst>
          </p:cNvPr>
          <p:cNvSpPr>
            <a:spLocks noChangeArrowheads="1"/>
          </p:cNvSpPr>
          <p:nvPr/>
        </p:nvSpPr>
        <p:spPr bwMode="auto">
          <a:xfrm>
            <a:off x="251520" y="4008858"/>
            <a:ext cx="871296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lvl="0" indent="-457200" algn="just">
              <a:buFont typeface="+mj-lt"/>
              <a:buAutoNum type="arabicParenR"/>
            </a:pPr>
            <a:r>
              <a:rPr lang="en-US" sz="2400" dirty="0"/>
              <a:t>Integrated design.</a:t>
            </a:r>
          </a:p>
          <a:p>
            <a:pPr marL="457200" lvl="0" indent="-457200" algn="just">
              <a:buFont typeface="+mj-lt"/>
              <a:buAutoNum type="arabicParenR"/>
            </a:pPr>
            <a:r>
              <a:rPr lang="en-US" sz="2400" dirty="0"/>
              <a:t>All points taken in Project 1 are considered in the design.</a:t>
            </a:r>
          </a:p>
          <a:p>
            <a:pPr marL="457200" lvl="0" indent="-457200" algn="just">
              <a:buFont typeface="+mj-lt"/>
              <a:buAutoNum type="arabicParenR"/>
            </a:pPr>
            <a:endParaRPr lang="en-US" sz="2400" dirty="0"/>
          </a:p>
        </p:txBody>
      </p:sp>
      <p:sp>
        <p:nvSpPr>
          <p:cNvPr id="9" name="Slide Number Placeholder 8">
            <a:extLst>
              <a:ext uri="{FF2B5EF4-FFF2-40B4-BE49-F238E27FC236}">
                <a16:creationId xmlns:a16="http://schemas.microsoft.com/office/drawing/2014/main" id="{8F206685-A44A-4271-BD16-36633803A1BA}"/>
              </a:ext>
            </a:extLst>
          </p:cNvPr>
          <p:cNvSpPr>
            <a:spLocks noGrp="1"/>
          </p:cNvSpPr>
          <p:nvPr>
            <p:ph type="sldNum" sz="quarter" idx="12"/>
          </p:nvPr>
        </p:nvSpPr>
        <p:spPr/>
        <p:txBody>
          <a:bodyPr/>
          <a:lstStyle/>
          <a:p>
            <a:fld id="{4FA26DB6-1E95-4B26-BBFC-FB6CE29132D7}" type="slidenum">
              <a:rPr lang="en-US" smtClean="0"/>
              <a:pPr/>
              <a:t>4</a:t>
            </a:fld>
            <a:endParaRPr lang="en-US" dirty="0"/>
          </a:p>
        </p:txBody>
      </p:sp>
    </p:spTree>
    <p:extLst>
      <p:ext uri="{BB962C8B-B14F-4D97-AF65-F5344CB8AC3E}">
        <p14:creationId xmlns:p14="http://schemas.microsoft.com/office/powerpoint/2010/main" val="36902152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01391" y="764704"/>
            <a:ext cx="6683765" cy="783327"/>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0116" y="1548031"/>
            <a:ext cx="6440086" cy="4261121"/>
          </a:xfrm>
          <a:prstGeom prst="rect">
            <a:avLst/>
          </a:prstGeom>
        </p:spPr>
      </p:pic>
      <p:sp>
        <p:nvSpPr>
          <p:cNvPr id="7" name="Slide Number Placeholder 6">
            <a:extLst>
              <a:ext uri="{FF2B5EF4-FFF2-40B4-BE49-F238E27FC236}">
                <a16:creationId xmlns:a16="http://schemas.microsoft.com/office/drawing/2014/main" id="{201579A9-9211-45AD-AB98-558CA8016345}"/>
              </a:ext>
            </a:extLst>
          </p:cNvPr>
          <p:cNvSpPr>
            <a:spLocks noGrp="1"/>
          </p:cNvSpPr>
          <p:nvPr>
            <p:ph type="sldNum" sz="quarter" idx="12"/>
          </p:nvPr>
        </p:nvSpPr>
        <p:spPr/>
        <p:txBody>
          <a:bodyPr/>
          <a:lstStyle/>
          <a:p>
            <a:fld id="{4FA26DB6-1E95-4B26-BBFC-FB6CE29132D7}" type="slidenum">
              <a:rPr lang="en-US" smtClean="0"/>
              <a:pPr/>
              <a:t>40</a:t>
            </a:fld>
            <a:endParaRPr lang="en-US" dirty="0"/>
          </a:p>
        </p:txBody>
      </p:sp>
    </p:spTree>
    <p:extLst>
      <p:ext uri="{BB962C8B-B14F-4D97-AF65-F5344CB8AC3E}">
        <p14:creationId xmlns:p14="http://schemas.microsoft.com/office/powerpoint/2010/main" val="35790102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116" y="692696"/>
            <a:ext cx="6683765" cy="643994"/>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0116" y="1336691"/>
            <a:ext cx="6683765" cy="4472462"/>
          </a:xfrm>
          <a:prstGeom prst="rect">
            <a:avLst/>
          </a:prstGeom>
        </p:spPr>
      </p:pic>
      <p:sp>
        <p:nvSpPr>
          <p:cNvPr id="7" name="Slide Number Placeholder 6">
            <a:extLst>
              <a:ext uri="{FF2B5EF4-FFF2-40B4-BE49-F238E27FC236}">
                <a16:creationId xmlns:a16="http://schemas.microsoft.com/office/drawing/2014/main" id="{9AD3B7B8-ED01-474F-9451-657DE1CCA535}"/>
              </a:ext>
            </a:extLst>
          </p:cNvPr>
          <p:cNvSpPr>
            <a:spLocks noGrp="1"/>
          </p:cNvSpPr>
          <p:nvPr>
            <p:ph type="sldNum" sz="quarter" idx="12"/>
          </p:nvPr>
        </p:nvSpPr>
        <p:spPr/>
        <p:txBody>
          <a:bodyPr/>
          <a:lstStyle/>
          <a:p>
            <a:fld id="{4FA26DB6-1E95-4B26-BBFC-FB6CE29132D7}" type="slidenum">
              <a:rPr lang="en-US" smtClean="0"/>
              <a:pPr/>
              <a:t>41</a:t>
            </a:fld>
            <a:endParaRPr lang="en-US" dirty="0"/>
          </a:p>
        </p:txBody>
      </p:sp>
    </p:spTree>
    <p:extLst>
      <p:ext uri="{BB962C8B-B14F-4D97-AF65-F5344CB8AC3E}">
        <p14:creationId xmlns:p14="http://schemas.microsoft.com/office/powerpoint/2010/main" val="9566035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116" y="764704"/>
            <a:ext cx="6683765" cy="672636"/>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0116" y="1437340"/>
            <a:ext cx="6440085" cy="4371812"/>
          </a:xfrm>
          <a:prstGeom prst="rect">
            <a:avLst/>
          </a:prstGeom>
        </p:spPr>
      </p:pic>
      <p:sp>
        <p:nvSpPr>
          <p:cNvPr id="7" name="Slide Number Placeholder 6">
            <a:extLst>
              <a:ext uri="{FF2B5EF4-FFF2-40B4-BE49-F238E27FC236}">
                <a16:creationId xmlns:a16="http://schemas.microsoft.com/office/drawing/2014/main" id="{AE307C15-572E-4CC2-959B-DEF167D021B4}"/>
              </a:ext>
            </a:extLst>
          </p:cNvPr>
          <p:cNvSpPr>
            <a:spLocks noGrp="1"/>
          </p:cNvSpPr>
          <p:nvPr>
            <p:ph type="sldNum" sz="quarter" idx="12"/>
          </p:nvPr>
        </p:nvSpPr>
        <p:spPr/>
        <p:txBody>
          <a:bodyPr/>
          <a:lstStyle/>
          <a:p>
            <a:fld id="{4FA26DB6-1E95-4B26-BBFC-FB6CE29132D7}" type="slidenum">
              <a:rPr lang="en-US" smtClean="0"/>
              <a:pPr/>
              <a:t>42</a:t>
            </a:fld>
            <a:endParaRPr lang="en-US" dirty="0"/>
          </a:p>
        </p:txBody>
      </p:sp>
    </p:spTree>
    <p:extLst>
      <p:ext uri="{BB962C8B-B14F-4D97-AF65-F5344CB8AC3E}">
        <p14:creationId xmlns:p14="http://schemas.microsoft.com/office/powerpoint/2010/main" val="3203756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764704"/>
            <a:ext cx="6683765" cy="749382"/>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3" y="1514086"/>
            <a:ext cx="6683766" cy="4295066"/>
          </a:xfrm>
          <a:prstGeom prst="rect">
            <a:avLst/>
          </a:prstGeom>
        </p:spPr>
      </p:pic>
      <p:sp>
        <p:nvSpPr>
          <p:cNvPr id="7" name="Slide Number Placeholder 6">
            <a:extLst>
              <a:ext uri="{FF2B5EF4-FFF2-40B4-BE49-F238E27FC236}">
                <a16:creationId xmlns:a16="http://schemas.microsoft.com/office/drawing/2014/main" id="{EB7195DB-BF07-444C-AF24-FBB2C8B31FFD}"/>
              </a:ext>
            </a:extLst>
          </p:cNvPr>
          <p:cNvSpPr>
            <a:spLocks noGrp="1"/>
          </p:cNvSpPr>
          <p:nvPr>
            <p:ph type="sldNum" sz="quarter" idx="12"/>
          </p:nvPr>
        </p:nvSpPr>
        <p:spPr/>
        <p:txBody>
          <a:bodyPr/>
          <a:lstStyle/>
          <a:p>
            <a:fld id="{4FA26DB6-1E95-4B26-BBFC-FB6CE29132D7}" type="slidenum">
              <a:rPr lang="en-US" smtClean="0"/>
              <a:pPr/>
              <a:t>43</a:t>
            </a:fld>
            <a:endParaRPr lang="en-US" dirty="0"/>
          </a:p>
        </p:txBody>
      </p:sp>
    </p:spTree>
    <p:extLst>
      <p:ext uri="{BB962C8B-B14F-4D97-AF65-F5344CB8AC3E}">
        <p14:creationId xmlns:p14="http://schemas.microsoft.com/office/powerpoint/2010/main" val="37650033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117" y="836712"/>
            <a:ext cx="6683765" cy="551352"/>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0117" y="1388064"/>
            <a:ext cx="6683765" cy="4421088"/>
          </a:xfrm>
          <a:prstGeom prst="rect">
            <a:avLst/>
          </a:prstGeom>
        </p:spPr>
      </p:pic>
      <p:sp>
        <p:nvSpPr>
          <p:cNvPr id="7" name="Slide Number Placeholder 6">
            <a:extLst>
              <a:ext uri="{FF2B5EF4-FFF2-40B4-BE49-F238E27FC236}">
                <a16:creationId xmlns:a16="http://schemas.microsoft.com/office/drawing/2014/main" id="{30A747EE-6C99-412B-9A80-3FDD032FF3EE}"/>
              </a:ext>
            </a:extLst>
          </p:cNvPr>
          <p:cNvSpPr>
            <a:spLocks noGrp="1"/>
          </p:cNvSpPr>
          <p:nvPr>
            <p:ph type="sldNum" sz="quarter" idx="12"/>
          </p:nvPr>
        </p:nvSpPr>
        <p:spPr/>
        <p:txBody>
          <a:bodyPr/>
          <a:lstStyle/>
          <a:p>
            <a:fld id="{4FA26DB6-1E95-4B26-BBFC-FB6CE29132D7}" type="slidenum">
              <a:rPr lang="en-US" smtClean="0"/>
              <a:pPr/>
              <a:t>44</a:t>
            </a:fld>
            <a:endParaRPr lang="en-US" dirty="0"/>
          </a:p>
        </p:txBody>
      </p:sp>
    </p:spTree>
    <p:extLst>
      <p:ext uri="{BB962C8B-B14F-4D97-AF65-F5344CB8AC3E}">
        <p14:creationId xmlns:p14="http://schemas.microsoft.com/office/powerpoint/2010/main" val="38378877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4723" y="778894"/>
            <a:ext cx="6683765" cy="691760"/>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Steel structure design</a:t>
            </a:r>
            <a:endParaRPr lang="en-GB" sz="2625"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3448" y="1470654"/>
            <a:ext cx="6406754" cy="4198103"/>
          </a:xfrm>
          <a:prstGeom prst="rect">
            <a:avLst/>
          </a:prstGeom>
        </p:spPr>
      </p:pic>
      <p:sp>
        <p:nvSpPr>
          <p:cNvPr id="7" name="Slide Number Placeholder 6">
            <a:extLst>
              <a:ext uri="{FF2B5EF4-FFF2-40B4-BE49-F238E27FC236}">
                <a16:creationId xmlns:a16="http://schemas.microsoft.com/office/drawing/2014/main" id="{4430CB45-67E7-43D9-8CA0-3AA4FE672958}"/>
              </a:ext>
            </a:extLst>
          </p:cNvPr>
          <p:cNvSpPr>
            <a:spLocks noGrp="1"/>
          </p:cNvSpPr>
          <p:nvPr>
            <p:ph type="sldNum" sz="quarter" idx="12"/>
          </p:nvPr>
        </p:nvSpPr>
        <p:spPr/>
        <p:txBody>
          <a:bodyPr/>
          <a:lstStyle/>
          <a:p>
            <a:fld id="{4FA26DB6-1E95-4B26-BBFC-FB6CE29132D7}" type="slidenum">
              <a:rPr lang="en-US" smtClean="0"/>
              <a:pPr/>
              <a:t>45</a:t>
            </a:fld>
            <a:endParaRPr lang="en-US" dirty="0"/>
          </a:p>
        </p:txBody>
      </p:sp>
    </p:spTree>
    <p:extLst>
      <p:ext uri="{BB962C8B-B14F-4D97-AF65-F5344CB8AC3E}">
        <p14:creationId xmlns:p14="http://schemas.microsoft.com/office/powerpoint/2010/main" val="35273604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63448" y="2852936"/>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Concrete structural design </a:t>
            </a:r>
            <a:endParaRPr lang="en-GB" sz="2625" dirty="0"/>
          </a:p>
        </p:txBody>
      </p:sp>
      <p:sp>
        <p:nvSpPr>
          <p:cNvPr id="6" name="Slide Number Placeholder 5">
            <a:extLst>
              <a:ext uri="{FF2B5EF4-FFF2-40B4-BE49-F238E27FC236}">
                <a16:creationId xmlns:a16="http://schemas.microsoft.com/office/drawing/2014/main" id="{60ED7992-5F0F-4F6F-AB42-5903AB31FC92}"/>
              </a:ext>
            </a:extLst>
          </p:cNvPr>
          <p:cNvSpPr>
            <a:spLocks noGrp="1"/>
          </p:cNvSpPr>
          <p:nvPr>
            <p:ph type="sldNum" sz="quarter" idx="12"/>
          </p:nvPr>
        </p:nvSpPr>
        <p:spPr/>
        <p:txBody>
          <a:bodyPr/>
          <a:lstStyle/>
          <a:p>
            <a:fld id="{4FA26DB6-1E95-4B26-BBFC-FB6CE29132D7}" type="slidenum">
              <a:rPr lang="en-US" smtClean="0"/>
              <a:pPr/>
              <a:t>46</a:t>
            </a:fld>
            <a:endParaRPr lang="en-US" dirty="0"/>
          </a:p>
        </p:txBody>
      </p:sp>
    </p:spTree>
    <p:extLst>
      <p:ext uri="{BB962C8B-B14F-4D97-AF65-F5344CB8AC3E}">
        <p14:creationId xmlns:p14="http://schemas.microsoft.com/office/powerpoint/2010/main" val="15306238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118" y="1254388"/>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Foundation design </a:t>
            </a:r>
            <a:endParaRPr lang="en-GB" sz="2625" dirty="0"/>
          </a:p>
        </p:txBody>
      </p:sp>
      <p:sp>
        <p:nvSpPr>
          <p:cNvPr id="3" name="عنصر نائب للمحتوى 2"/>
          <p:cNvSpPr>
            <a:spLocks noGrp="1"/>
          </p:cNvSpPr>
          <p:nvPr>
            <p:ph idx="1"/>
          </p:nvPr>
        </p:nvSpPr>
        <p:spPr>
          <a:xfrm>
            <a:off x="628650" y="3306536"/>
            <a:ext cx="7886700" cy="1028700"/>
          </a:xfrm>
        </p:spPr>
        <p:txBody>
          <a:bodyPr/>
          <a:lstStyle/>
          <a:p>
            <a:pPr marL="0" indent="0" algn="ctr">
              <a:buNone/>
            </a:pPr>
            <a:r>
              <a:rPr lang="en-US" sz="1875" dirty="0">
                <a:latin typeface="Times New Roman" panose="02020603050405020304" pitchFamily="18" charset="0"/>
                <a:cs typeface="Times New Roman" panose="02020603050405020304" pitchFamily="18" charset="0"/>
              </a:rPr>
              <a:t>A single, combined and wall footing was used in this project:</a:t>
            </a:r>
            <a:endParaRPr lang="en-GB" sz="1875"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7" name="Slide Number Placeholder 6">
            <a:extLst>
              <a:ext uri="{FF2B5EF4-FFF2-40B4-BE49-F238E27FC236}">
                <a16:creationId xmlns:a16="http://schemas.microsoft.com/office/drawing/2014/main" id="{D8E0A313-96CD-4A85-B4A6-BA0FE9F3E313}"/>
              </a:ext>
            </a:extLst>
          </p:cNvPr>
          <p:cNvSpPr>
            <a:spLocks noGrp="1"/>
          </p:cNvSpPr>
          <p:nvPr>
            <p:ph type="sldNum" sz="quarter" idx="12"/>
          </p:nvPr>
        </p:nvSpPr>
        <p:spPr/>
        <p:txBody>
          <a:bodyPr/>
          <a:lstStyle/>
          <a:p>
            <a:fld id="{4FA26DB6-1E95-4B26-BBFC-FB6CE29132D7}" type="slidenum">
              <a:rPr lang="en-US" smtClean="0"/>
              <a:pPr/>
              <a:t>47</a:t>
            </a:fld>
            <a:endParaRPr lang="en-US" dirty="0"/>
          </a:p>
        </p:txBody>
      </p:sp>
    </p:spTree>
    <p:extLst>
      <p:ext uri="{BB962C8B-B14F-4D97-AF65-F5344CB8AC3E}">
        <p14:creationId xmlns:p14="http://schemas.microsoft.com/office/powerpoint/2010/main" val="16577031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91756"/>
          <p:cNvSpPr/>
          <p:nvPr/>
        </p:nvSpPr>
        <p:spPr>
          <a:xfrm>
            <a:off x="2987824" y="5767434"/>
            <a:ext cx="3374489" cy="224280"/>
          </a:xfrm>
          <a:prstGeom prst="rect">
            <a:avLst/>
          </a:prstGeom>
          <a:ln>
            <a:noFill/>
          </a:ln>
        </p:spPr>
        <p:txBody>
          <a:bodyPr vert="horz" lIns="0" tIns="0" rIns="0" bIns="0" rtlCol="0">
            <a:noAutofit/>
          </a:bodyPr>
          <a:lstStyle/>
          <a:p>
            <a:pP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 Footing layout for part one of the project</a:t>
            </a:r>
            <a:endParaRPr lang="en-US" sz="1500" dirty="0">
              <a:solidFill>
                <a:srgbClr val="000000"/>
              </a:solidFill>
              <a:latin typeface="Times New Roman" panose="02020603050405020304" pitchFamily="18" charset="0"/>
              <a:ea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764704"/>
            <a:ext cx="7005744" cy="4896544"/>
          </a:xfrm>
          <a:prstGeom prst="rect">
            <a:avLst/>
          </a:prstGeom>
        </p:spPr>
      </p:pic>
      <p:sp>
        <p:nvSpPr>
          <p:cNvPr id="6" name="Slide Number Placeholder 5">
            <a:extLst>
              <a:ext uri="{FF2B5EF4-FFF2-40B4-BE49-F238E27FC236}">
                <a16:creationId xmlns:a16="http://schemas.microsoft.com/office/drawing/2014/main" id="{3B389B59-EBCE-4295-80F3-65F6E1BA6C56}"/>
              </a:ext>
            </a:extLst>
          </p:cNvPr>
          <p:cNvSpPr>
            <a:spLocks noGrp="1"/>
          </p:cNvSpPr>
          <p:nvPr>
            <p:ph type="sldNum" sz="quarter" idx="12"/>
          </p:nvPr>
        </p:nvSpPr>
        <p:spPr/>
        <p:txBody>
          <a:bodyPr/>
          <a:lstStyle/>
          <a:p>
            <a:fld id="{4FA26DB6-1E95-4B26-BBFC-FB6CE29132D7}" type="slidenum">
              <a:rPr lang="en-US" smtClean="0"/>
              <a:pPr/>
              <a:t>48</a:t>
            </a:fld>
            <a:endParaRPr lang="en-US" dirty="0"/>
          </a:p>
        </p:txBody>
      </p:sp>
    </p:spTree>
    <p:extLst>
      <p:ext uri="{BB962C8B-B14F-4D97-AF65-F5344CB8AC3E}">
        <p14:creationId xmlns:p14="http://schemas.microsoft.com/office/powerpoint/2010/main" val="37099776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91756"/>
          <p:cNvSpPr/>
          <p:nvPr/>
        </p:nvSpPr>
        <p:spPr>
          <a:xfrm>
            <a:off x="3779912" y="5584872"/>
            <a:ext cx="3374489" cy="224280"/>
          </a:xfrm>
          <a:prstGeom prst="rect">
            <a:avLst/>
          </a:prstGeom>
          <a:ln>
            <a:noFill/>
          </a:ln>
        </p:spPr>
        <p:txBody>
          <a:bodyPr vert="horz" lIns="0" tIns="0" rIns="0" bIns="0" rtlCol="0">
            <a:noAutofit/>
          </a:bodyPr>
          <a:lstStyle/>
          <a:p>
            <a:pP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Footing one details.</a:t>
            </a:r>
            <a:endParaRPr lang="en-US" sz="1500" dirty="0">
              <a:solidFill>
                <a:srgbClr val="000000"/>
              </a:solidFill>
              <a:latin typeface="Times New Roman" panose="02020603050405020304" pitchFamily="18" charset="0"/>
              <a:ea typeface="Times New Roman" panose="02020603050405020304" pitchFamily="18" charset="0"/>
            </a:endParaRPr>
          </a:p>
        </p:txBody>
      </p:sp>
      <p:pic>
        <p:nvPicPr>
          <p:cNvPr id="8" name="Picture 25663"/>
          <p:cNvPicPr/>
          <p:nvPr/>
        </p:nvPicPr>
        <p:blipFill>
          <a:blip r:embed="rId2">
            <a:extLst>
              <a:ext uri="{28A0092B-C50C-407E-A947-70E740481C1C}">
                <a14:useLocalDpi xmlns:a14="http://schemas.microsoft.com/office/drawing/2010/main" val="0"/>
              </a:ext>
            </a:extLst>
          </a:blip>
          <a:stretch>
            <a:fillRect/>
          </a:stretch>
        </p:blipFill>
        <p:spPr>
          <a:xfrm>
            <a:off x="1043608" y="1052736"/>
            <a:ext cx="7020453" cy="4320479"/>
          </a:xfrm>
          <a:prstGeom prst="rect">
            <a:avLst/>
          </a:prstGeom>
        </p:spPr>
      </p:pic>
      <p:sp>
        <p:nvSpPr>
          <p:cNvPr id="5" name="Slide Number Placeholder 4">
            <a:extLst>
              <a:ext uri="{FF2B5EF4-FFF2-40B4-BE49-F238E27FC236}">
                <a16:creationId xmlns:a16="http://schemas.microsoft.com/office/drawing/2014/main" id="{3397235E-84EC-4F4E-8F65-B25BBD471859}"/>
              </a:ext>
            </a:extLst>
          </p:cNvPr>
          <p:cNvSpPr>
            <a:spLocks noGrp="1"/>
          </p:cNvSpPr>
          <p:nvPr>
            <p:ph type="sldNum" sz="quarter" idx="12"/>
          </p:nvPr>
        </p:nvSpPr>
        <p:spPr/>
        <p:txBody>
          <a:bodyPr/>
          <a:lstStyle/>
          <a:p>
            <a:fld id="{4FA26DB6-1E95-4B26-BBFC-FB6CE29132D7}" type="slidenum">
              <a:rPr lang="en-US" smtClean="0"/>
              <a:pPr/>
              <a:t>49</a:t>
            </a:fld>
            <a:endParaRPr lang="en-US" dirty="0"/>
          </a:p>
        </p:txBody>
      </p:sp>
    </p:spTree>
    <p:extLst>
      <p:ext uri="{BB962C8B-B14F-4D97-AF65-F5344CB8AC3E}">
        <p14:creationId xmlns:p14="http://schemas.microsoft.com/office/powerpoint/2010/main" val="1257038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6852300"/>
          </a:xfrm>
          <a:prstGeom prst="rect">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739060" y="618308"/>
            <a:ext cx="7665880" cy="6001643"/>
          </a:xfrm>
          <a:prstGeom prst="rect">
            <a:avLst/>
          </a:prstGeom>
          <a:noFill/>
        </p:spPr>
        <p:txBody>
          <a:bodyPr wrap="square" rtlCol="0">
            <a:spAutoFit/>
          </a:bodyPr>
          <a:lstStyle/>
          <a:p>
            <a:pPr algn="ctr"/>
            <a:r>
              <a:rPr lang="en-US" sz="9600" b="1" dirty="0">
                <a:latin typeface="Times New Roman" pitchFamily="18" charset="0"/>
                <a:cs typeface="Times New Roman" pitchFamily="18" charset="0"/>
              </a:rPr>
              <a:t>Site analysis and Architectural Design</a:t>
            </a:r>
          </a:p>
        </p:txBody>
      </p:sp>
      <p:sp>
        <p:nvSpPr>
          <p:cNvPr id="7" name="Slide Number Placeholder 6">
            <a:extLst>
              <a:ext uri="{FF2B5EF4-FFF2-40B4-BE49-F238E27FC236}">
                <a16:creationId xmlns:a16="http://schemas.microsoft.com/office/drawing/2014/main" id="{245DD85D-8D38-4068-B47B-B36B93125F4A}"/>
              </a:ext>
            </a:extLst>
          </p:cNvPr>
          <p:cNvSpPr>
            <a:spLocks noGrp="1"/>
          </p:cNvSpPr>
          <p:nvPr>
            <p:ph type="sldNum" sz="quarter" idx="12"/>
          </p:nvPr>
        </p:nvSpPr>
        <p:spPr/>
        <p:txBody>
          <a:bodyPr/>
          <a:lstStyle/>
          <a:p>
            <a:fld id="{4FA26DB6-1E95-4B26-BBFC-FB6CE29132D7}" type="slidenum">
              <a:rPr lang="en-US" smtClean="0"/>
              <a:pPr/>
              <a:t>5</a:t>
            </a:fld>
            <a:endParaRPr lang="en-US" dirty="0"/>
          </a:p>
        </p:txBody>
      </p:sp>
    </p:spTree>
    <p:extLst>
      <p:ext uri="{BB962C8B-B14F-4D97-AF65-F5344CB8AC3E}">
        <p14:creationId xmlns:p14="http://schemas.microsoft.com/office/powerpoint/2010/main" val="4988291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91756"/>
          <p:cNvSpPr/>
          <p:nvPr/>
        </p:nvSpPr>
        <p:spPr>
          <a:xfrm>
            <a:off x="3131840" y="5809152"/>
            <a:ext cx="3374489" cy="224280"/>
          </a:xfrm>
          <a:prstGeom prst="rect">
            <a:avLst/>
          </a:prstGeom>
          <a:ln>
            <a:noFill/>
          </a:ln>
        </p:spPr>
        <p:txBody>
          <a:bodyPr vert="horz" lIns="0" tIns="0" rIns="0" bIns="0" rtlCol="0">
            <a:noAutofit/>
          </a:bodyPr>
          <a:lstStyle/>
          <a:p>
            <a:pP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Footing layout for part two of the project:</a:t>
            </a:r>
            <a:endParaRPr lang="en-US" sz="1500" dirty="0">
              <a:solidFill>
                <a:srgbClr val="000000"/>
              </a:solidFill>
              <a:latin typeface="Times New Roman" panose="02020603050405020304" pitchFamily="18" charset="0"/>
              <a:ea typeface="Times New Roman" panose="02020603050405020304" pitchFamily="18" charset="0"/>
            </a:endParaRPr>
          </a:p>
        </p:txBody>
      </p:sp>
      <p:sp>
        <p:nvSpPr>
          <p:cNvPr id="5" name="Rectangle 33542"/>
          <p:cNvSpPr/>
          <p:nvPr/>
        </p:nvSpPr>
        <p:spPr>
          <a:xfrm>
            <a:off x="6991012" y="5257431"/>
            <a:ext cx="61871" cy="211234"/>
          </a:xfrm>
          <a:prstGeom prst="rect">
            <a:avLst/>
          </a:prstGeom>
          <a:ln>
            <a:noFill/>
          </a:ln>
        </p:spPr>
        <p:txBody>
          <a:bodyPr vert="horz" lIns="0" tIns="0" rIns="0" bIns="0" rtlCol="0">
            <a:noAutofit/>
          </a:bodyPr>
          <a:lstStyle/>
          <a:p>
            <a:pPr>
              <a:lnSpc>
                <a:spcPct val="107000"/>
              </a:lnSpc>
              <a:spcAft>
                <a:spcPts val="600"/>
              </a:spcAft>
            </a:pPr>
            <a:r>
              <a:rPr lang="en-US" sz="900">
                <a:solidFill>
                  <a:srgbClr val="000000"/>
                </a:solidFill>
                <a:latin typeface="Times New Roman" panose="02020603050405020304" pitchFamily="18" charset="0"/>
                <a:ea typeface="Times New Roman" panose="02020603050405020304" pitchFamily="18" charset="0"/>
              </a:rPr>
              <a:t> </a:t>
            </a: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1123651"/>
            <a:ext cx="6194546" cy="4345014"/>
          </a:xfrm>
          <a:prstGeom prst="rect">
            <a:avLst/>
          </a:prstGeom>
        </p:spPr>
      </p:pic>
      <p:sp>
        <p:nvSpPr>
          <p:cNvPr id="7" name="Slide Number Placeholder 6">
            <a:extLst>
              <a:ext uri="{FF2B5EF4-FFF2-40B4-BE49-F238E27FC236}">
                <a16:creationId xmlns:a16="http://schemas.microsoft.com/office/drawing/2014/main" id="{AF004F92-3DD5-4CF9-A9F0-9A116376EB32}"/>
              </a:ext>
            </a:extLst>
          </p:cNvPr>
          <p:cNvSpPr>
            <a:spLocks noGrp="1"/>
          </p:cNvSpPr>
          <p:nvPr>
            <p:ph type="sldNum" sz="quarter" idx="12"/>
          </p:nvPr>
        </p:nvSpPr>
        <p:spPr/>
        <p:txBody>
          <a:bodyPr/>
          <a:lstStyle/>
          <a:p>
            <a:fld id="{4FA26DB6-1E95-4B26-BBFC-FB6CE29132D7}" type="slidenum">
              <a:rPr lang="en-US" smtClean="0"/>
              <a:pPr/>
              <a:t>50</a:t>
            </a:fld>
            <a:endParaRPr lang="en-US" dirty="0"/>
          </a:p>
        </p:txBody>
      </p:sp>
    </p:spTree>
    <p:extLst>
      <p:ext uri="{BB962C8B-B14F-4D97-AF65-F5344CB8AC3E}">
        <p14:creationId xmlns:p14="http://schemas.microsoft.com/office/powerpoint/2010/main" val="36819075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687160"/>
            <a:ext cx="5515745" cy="5334744"/>
          </a:xfrm>
          <a:prstGeom prst="rect">
            <a:avLst/>
          </a:prstGeom>
        </p:spPr>
      </p:pic>
      <p:sp>
        <p:nvSpPr>
          <p:cNvPr id="18" name="Rectangle 491756"/>
          <p:cNvSpPr/>
          <p:nvPr/>
        </p:nvSpPr>
        <p:spPr>
          <a:xfrm>
            <a:off x="2906323" y="5767434"/>
            <a:ext cx="3374489" cy="224280"/>
          </a:xfrm>
          <a:prstGeom prst="rect">
            <a:avLst/>
          </a:prstGeom>
          <a:ln>
            <a:noFill/>
          </a:ln>
        </p:spPr>
        <p:txBody>
          <a:bodyPr vert="horz" lIns="0" tIns="0" rIns="0" bIns="0" rtlCol="0">
            <a:noAutofit/>
          </a:bodyPr>
          <a:lstStyle/>
          <a:p>
            <a:pPr algn="ct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Section A-A details.</a:t>
            </a:r>
            <a:endParaRPr lang="en-US" sz="1500" dirty="0">
              <a:solidFill>
                <a:srgbClr val="000000"/>
              </a:solidFill>
              <a:latin typeface="Times New Roman" panose="02020603050405020304" pitchFamily="18" charset="0"/>
              <a:ea typeface="Times New Roman" panose="02020603050405020304" pitchFamily="18" charset="0"/>
            </a:endParaRPr>
          </a:p>
        </p:txBody>
      </p:sp>
      <p:sp>
        <p:nvSpPr>
          <p:cNvPr id="6" name="Slide Number Placeholder 5">
            <a:extLst>
              <a:ext uri="{FF2B5EF4-FFF2-40B4-BE49-F238E27FC236}">
                <a16:creationId xmlns:a16="http://schemas.microsoft.com/office/drawing/2014/main" id="{40488D6C-A7A4-42AD-9BDD-9AEC6D1EEC60}"/>
              </a:ext>
            </a:extLst>
          </p:cNvPr>
          <p:cNvSpPr>
            <a:spLocks noGrp="1"/>
          </p:cNvSpPr>
          <p:nvPr>
            <p:ph type="sldNum" sz="quarter" idx="12"/>
          </p:nvPr>
        </p:nvSpPr>
        <p:spPr/>
        <p:txBody>
          <a:bodyPr/>
          <a:lstStyle/>
          <a:p>
            <a:fld id="{4FA26DB6-1E95-4B26-BBFC-FB6CE29132D7}" type="slidenum">
              <a:rPr lang="en-US" smtClean="0"/>
              <a:pPr/>
              <a:t>51</a:t>
            </a:fld>
            <a:endParaRPr lang="en-US" dirty="0"/>
          </a:p>
        </p:txBody>
      </p:sp>
    </p:spTree>
    <p:extLst>
      <p:ext uri="{BB962C8B-B14F-4D97-AF65-F5344CB8AC3E}">
        <p14:creationId xmlns:p14="http://schemas.microsoft.com/office/powerpoint/2010/main" val="41712467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91756"/>
          <p:cNvSpPr/>
          <p:nvPr/>
        </p:nvSpPr>
        <p:spPr>
          <a:xfrm>
            <a:off x="2771800" y="5767434"/>
            <a:ext cx="3374489" cy="224280"/>
          </a:xfrm>
          <a:prstGeom prst="rect">
            <a:avLst/>
          </a:prstGeom>
          <a:ln>
            <a:noFill/>
          </a:ln>
        </p:spPr>
        <p:txBody>
          <a:bodyPr vert="horz" lIns="0" tIns="0" rIns="0" bIns="0" rtlCol="0">
            <a:noAutofit/>
          </a:bodyPr>
          <a:lstStyle/>
          <a:p>
            <a:pPr algn="ct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Tie beam plane for the second part</a:t>
            </a:r>
            <a:endParaRPr lang="en-US" sz="1500" dirty="0">
              <a:solidFill>
                <a:srgbClr val="000000"/>
              </a:solidFill>
              <a:latin typeface="Times New Roman" panose="02020603050405020304" pitchFamily="18" charset="0"/>
              <a:ea typeface="Times New Roman" panose="02020603050405020304"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836712"/>
            <a:ext cx="6120680" cy="4608512"/>
          </a:xfrm>
          <a:prstGeom prst="rect">
            <a:avLst/>
          </a:prstGeom>
        </p:spPr>
      </p:pic>
      <p:sp>
        <p:nvSpPr>
          <p:cNvPr id="6" name="Slide Number Placeholder 5">
            <a:extLst>
              <a:ext uri="{FF2B5EF4-FFF2-40B4-BE49-F238E27FC236}">
                <a16:creationId xmlns:a16="http://schemas.microsoft.com/office/drawing/2014/main" id="{AFA65A15-8464-49FA-A3C5-23295C45D537}"/>
              </a:ext>
            </a:extLst>
          </p:cNvPr>
          <p:cNvSpPr>
            <a:spLocks noGrp="1"/>
          </p:cNvSpPr>
          <p:nvPr>
            <p:ph type="sldNum" sz="quarter" idx="12"/>
          </p:nvPr>
        </p:nvSpPr>
        <p:spPr/>
        <p:txBody>
          <a:bodyPr/>
          <a:lstStyle/>
          <a:p>
            <a:fld id="{4FA26DB6-1E95-4B26-BBFC-FB6CE29132D7}" type="slidenum">
              <a:rPr lang="en-US" smtClean="0"/>
              <a:pPr/>
              <a:t>52</a:t>
            </a:fld>
            <a:endParaRPr lang="en-US" dirty="0"/>
          </a:p>
        </p:txBody>
      </p:sp>
    </p:spTree>
    <p:extLst>
      <p:ext uri="{BB962C8B-B14F-4D97-AF65-F5344CB8AC3E}">
        <p14:creationId xmlns:p14="http://schemas.microsoft.com/office/powerpoint/2010/main" val="36985377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91756"/>
          <p:cNvSpPr/>
          <p:nvPr/>
        </p:nvSpPr>
        <p:spPr>
          <a:xfrm>
            <a:off x="2623896" y="5697012"/>
            <a:ext cx="3374489" cy="224280"/>
          </a:xfrm>
          <a:prstGeom prst="rect">
            <a:avLst/>
          </a:prstGeom>
          <a:ln>
            <a:noFill/>
          </a:ln>
        </p:spPr>
        <p:txBody>
          <a:bodyPr vert="horz" lIns="0" tIns="0" rIns="0" bIns="0" rtlCol="0">
            <a:noAutofit/>
          </a:bodyPr>
          <a:lstStyle/>
          <a:p>
            <a:pPr algn="ct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Section H-H detail</a:t>
            </a:r>
            <a:endParaRPr lang="en-US" sz="1500" dirty="0">
              <a:solidFill>
                <a:srgbClr val="000000"/>
              </a:solidFill>
              <a:latin typeface="Times New Roman" panose="02020603050405020304" pitchFamily="18" charset="0"/>
              <a:ea typeface="Times New Roman" panose="02020603050405020304" pitchFamily="18" charset="0"/>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908720"/>
            <a:ext cx="6048671" cy="4536504"/>
          </a:xfrm>
          <a:prstGeom prst="rect">
            <a:avLst/>
          </a:prstGeom>
        </p:spPr>
      </p:pic>
      <p:sp>
        <p:nvSpPr>
          <p:cNvPr id="6" name="Slide Number Placeholder 5">
            <a:extLst>
              <a:ext uri="{FF2B5EF4-FFF2-40B4-BE49-F238E27FC236}">
                <a16:creationId xmlns:a16="http://schemas.microsoft.com/office/drawing/2014/main" id="{1FBD5D46-D799-4BCE-B636-4C2B0638BDA5}"/>
              </a:ext>
            </a:extLst>
          </p:cNvPr>
          <p:cNvSpPr>
            <a:spLocks noGrp="1"/>
          </p:cNvSpPr>
          <p:nvPr>
            <p:ph type="sldNum" sz="quarter" idx="12"/>
          </p:nvPr>
        </p:nvSpPr>
        <p:spPr/>
        <p:txBody>
          <a:bodyPr/>
          <a:lstStyle/>
          <a:p>
            <a:fld id="{4FA26DB6-1E95-4B26-BBFC-FB6CE29132D7}" type="slidenum">
              <a:rPr lang="en-US" smtClean="0"/>
              <a:pPr/>
              <a:t>53</a:t>
            </a:fld>
            <a:endParaRPr lang="en-US" dirty="0"/>
          </a:p>
        </p:txBody>
      </p:sp>
    </p:spTree>
    <p:extLst>
      <p:ext uri="{BB962C8B-B14F-4D97-AF65-F5344CB8AC3E}">
        <p14:creationId xmlns:p14="http://schemas.microsoft.com/office/powerpoint/2010/main" val="14731781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6826" y="2952012"/>
            <a:ext cx="7886700" cy="994172"/>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Columns design </a:t>
            </a:r>
            <a:endParaRPr lang="en-GB" sz="2625" dirty="0"/>
          </a:p>
        </p:txBody>
      </p:sp>
      <p:sp>
        <p:nvSpPr>
          <p:cNvPr id="6" name="Slide Number Placeholder 5">
            <a:extLst>
              <a:ext uri="{FF2B5EF4-FFF2-40B4-BE49-F238E27FC236}">
                <a16:creationId xmlns:a16="http://schemas.microsoft.com/office/drawing/2014/main" id="{7DC2D496-AAE0-4B48-BC34-00CD0D1ED98D}"/>
              </a:ext>
            </a:extLst>
          </p:cNvPr>
          <p:cNvSpPr>
            <a:spLocks noGrp="1"/>
          </p:cNvSpPr>
          <p:nvPr>
            <p:ph type="sldNum" sz="quarter" idx="12"/>
          </p:nvPr>
        </p:nvSpPr>
        <p:spPr/>
        <p:txBody>
          <a:bodyPr/>
          <a:lstStyle/>
          <a:p>
            <a:fld id="{4FA26DB6-1E95-4B26-BBFC-FB6CE29132D7}" type="slidenum">
              <a:rPr lang="en-US" smtClean="0"/>
              <a:pPr/>
              <a:t>54</a:t>
            </a:fld>
            <a:endParaRPr lang="en-US" dirty="0"/>
          </a:p>
        </p:txBody>
      </p:sp>
    </p:spTree>
    <p:extLst>
      <p:ext uri="{BB962C8B-B14F-4D97-AF65-F5344CB8AC3E}">
        <p14:creationId xmlns:p14="http://schemas.microsoft.com/office/powerpoint/2010/main" val="37703841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91756"/>
          <p:cNvSpPr/>
          <p:nvPr/>
        </p:nvSpPr>
        <p:spPr>
          <a:xfrm>
            <a:off x="1575949" y="5449349"/>
            <a:ext cx="3374489" cy="224280"/>
          </a:xfrm>
          <a:prstGeom prst="rect">
            <a:avLst/>
          </a:prstGeom>
          <a:ln>
            <a:noFill/>
          </a:ln>
        </p:spPr>
        <p:txBody>
          <a:bodyPr vert="horz" lIns="0" tIns="0" rIns="0" bIns="0" rtlCol="0">
            <a:noAutofit/>
          </a:bodyPr>
          <a:lstStyle/>
          <a:p>
            <a:pPr algn="ct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Part three columns layout.</a:t>
            </a:r>
            <a:endParaRPr lang="en-US" sz="1500" dirty="0">
              <a:solidFill>
                <a:srgbClr val="000000"/>
              </a:solidFill>
              <a:latin typeface="Times New Roman" panose="02020603050405020304" pitchFamily="18" charset="0"/>
              <a:ea typeface="Times New Roman" panose="02020603050405020304"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3172" y="1410781"/>
            <a:ext cx="3524044" cy="3658111"/>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4879" y="1419070"/>
            <a:ext cx="2857899" cy="3452650"/>
          </a:xfrm>
          <a:prstGeom prst="rect">
            <a:avLst/>
          </a:prstGeom>
        </p:spPr>
      </p:pic>
      <p:sp>
        <p:nvSpPr>
          <p:cNvPr id="6" name="Rectangle 491756"/>
          <p:cNvSpPr/>
          <p:nvPr/>
        </p:nvSpPr>
        <p:spPr>
          <a:xfrm>
            <a:off x="4820225" y="5450761"/>
            <a:ext cx="3374489" cy="224280"/>
          </a:xfrm>
          <a:prstGeom prst="rect">
            <a:avLst/>
          </a:prstGeom>
          <a:ln>
            <a:noFill/>
          </a:ln>
        </p:spPr>
        <p:txBody>
          <a:bodyPr vert="horz" lIns="0" tIns="0" rIns="0" bIns="0" rtlCol="0">
            <a:noAutofit/>
          </a:bodyPr>
          <a:lstStyle/>
          <a:p>
            <a:pPr algn="ct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Part four columns layout.</a:t>
            </a:r>
            <a:endParaRPr lang="en-US" sz="1500" dirty="0">
              <a:solidFill>
                <a:srgbClr val="000000"/>
              </a:solidFill>
              <a:latin typeface="Times New Roman" panose="02020603050405020304" pitchFamily="18" charset="0"/>
              <a:ea typeface="Times New Roman" panose="02020603050405020304" pitchFamily="18" charset="0"/>
            </a:endParaRPr>
          </a:p>
        </p:txBody>
      </p:sp>
      <p:sp>
        <p:nvSpPr>
          <p:cNvPr id="8" name="Slide Number Placeholder 7">
            <a:extLst>
              <a:ext uri="{FF2B5EF4-FFF2-40B4-BE49-F238E27FC236}">
                <a16:creationId xmlns:a16="http://schemas.microsoft.com/office/drawing/2014/main" id="{D9169753-F3CF-4646-BBB5-27F6E856A4D6}"/>
              </a:ext>
            </a:extLst>
          </p:cNvPr>
          <p:cNvSpPr>
            <a:spLocks noGrp="1"/>
          </p:cNvSpPr>
          <p:nvPr>
            <p:ph type="sldNum" sz="quarter" idx="12"/>
          </p:nvPr>
        </p:nvSpPr>
        <p:spPr/>
        <p:txBody>
          <a:bodyPr/>
          <a:lstStyle/>
          <a:p>
            <a:fld id="{4FA26DB6-1E95-4B26-BBFC-FB6CE29132D7}" type="slidenum">
              <a:rPr lang="en-US" smtClean="0"/>
              <a:pPr/>
              <a:t>55</a:t>
            </a:fld>
            <a:endParaRPr lang="en-US" dirty="0"/>
          </a:p>
        </p:txBody>
      </p:sp>
    </p:spTree>
    <p:extLst>
      <p:ext uri="{BB962C8B-B14F-4D97-AF65-F5344CB8AC3E}">
        <p14:creationId xmlns:p14="http://schemas.microsoft.com/office/powerpoint/2010/main" val="28783330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3043" y="1844824"/>
            <a:ext cx="6254969" cy="2620298"/>
          </a:xfrm>
          <a:prstGeom prst="rect">
            <a:avLst/>
          </a:prstGeom>
        </p:spPr>
      </p:pic>
      <p:sp>
        <p:nvSpPr>
          <p:cNvPr id="6" name="Slide Number Placeholder 5">
            <a:extLst>
              <a:ext uri="{FF2B5EF4-FFF2-40B4-BE49-F238E27FC236}">
                <a16:creationId xmlns:a16="http://schemas.microsoft.com/office/drawing/2014/main" id="{DAE4C0A3-70AB-4748-A0AE-9FF7799748C4}"/>
              </a:ext>
            </a:extLst>
          </p:cNvPr>
          <p:cNvSpPr>
            <a:spLocks noGrp="1"/>
          </p:cNvSpPr>
          <p:nvPr>
            <p:ph type="sldNum" sz="quarter" idx="12"/>
          </p:nvPr>
        </p:nvSpPr>
        <p:spPr/>
        <p:txBody>
          <a:bodyPr/>
          <a:lstStyle/>
          <a:p>
            <a:fld id="{4FA26DB6-1E95-4B26-BBFC-FB6CE29132D7}" type="slidenum">
              <a:rPr lang="en-US" smtClean="0"/>
              <a:pPr/>
              <a:t>56</a:t>
            </a:fld>
            <a:endParaRPr lang="en-US" dirty="0"/>
          </a:p>
        </p:txBody>
      </p:sp>
    </p:spTree>
    <p:extLst>
      <p:ext uri="{BB962C8B-B14F-4D97-AF65-F5344CB8AC3E}">
        <p14:creationId xmlns:p14="http://schemas.microsoft.com/office/powerpoint/2010/main" val="41679427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91756"/>
          <p:cNvSpPr/>
          <p:nvPr/>
        </p:nvSpPr>
        <p:spPr>
          <a:xfrm>
            <a:off x="2777672" y="5554133"/>
            <a:ext cx="3374489" cy="224280"/>
          </a:xfrm>
          <a:prstGeom prst="rect">
            <a:avLst/>
          </a:prstGeom>
          <a:ln>
            <a:noFill/>
          </a:ln>
        </p:spPr>
        <p:txBody>
          <a:bodyPr vert="horz" lIns="0" tIns="0" rIns="0" bIns="0" rtlCol="0">
            <a:noAutofit/>
          </a:bodyPr>
          <a:lstStyle/>
          <a:p>
            <a:pPr algn="ct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Part one columns layout.</a:t>
            </a:r>
            <a:endParaRPr lang="en-US" sz="1500" dirty="0">
              <a:solidFill>
                <a:srgbClr val="000000"/>
              </a:solidFill>
              <a:latin typeface="Times New Roman" panose="02020603050405020304" pitchFamily="18" charset="0"/>
              <a:ea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808837"/>
            <a:ext cx="6410570" cy="4401164"/>
          </a:xfrm>
          <a:prstGeom prst="rect">
            <a:avLst/>
          </a:prstGeom>
        </p:spPr>
      </p:pic>
      <p:sp>
        <p:nvSpPr>
          <p:cNvPr id="7" name="Slide Number Placeholder 6">
            <a:extLst>
              <a:ext uri="{FF2B5EF4-FFF2-40B4-BE49-F238E27FC236}">
                <a16:creationId xmlns:a16="http://schemas.microsoft.com/office/drawing/2014/main" id="{FFDE7F4A-0C5F-4538-A428-B704BB147710}"/>
              </a:ext>
            </a:extLst>
          </p:cNvPr>
          <p:cNvSpPr>
            <a:spLocks noGrp="1"/>
          </p:cNvSpPr>
          <p:nvPr>
            <p:ph type="sldNum" sz="quarter" idx="12"/>
          </p:nvPr>
        </p:nvSpPr>
        <p:spPr/>
        <p:txBody>
          <a:bodyPr/>
          <a:lstStyle/>
          <a:p>
            <a:fld id="{4FA26DB6-1E95-4B26-BBFC-FB6CE29132D7}" type="slidenum">
              <a:rPr lang="en-US" smtClean="0"/>
              <a:pPr/>
              <a:t>57</a:t>
            </a:fld>
            <a:endParaRPr lang="en-US" dirty="0"/>
          </a:p>
        </p:txBody>
      </p:sp>
    </p:spTree>
    <p:extLst>
      <p:ext uri="{BB962C8B-B14F-4D97-AF65-F5344CB8AC3E}">
        <p14:creationId xmlns:p14="http://schemas.microsoft.com/office/powerpoint/2010/main" val="25223721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129" y="1700808"/>
            <a:ext cx="7319141" cy="3310759"/>
          </a:xfrm>
          <a:prstGeom prst="rect">
            <a:avLst/>
          </a:prstGeom>
        </p:spPr>
      </p:pic>
      <p:sp>
        <p:nvSpPr>
          <p:cNvPr id="6" name="Slide Number Placeholder 5">
            <a:extLst>
              <a:ext uri="{FF2B5EF4-FFF2-40B4-BE49-F238E27FC236}">
                <a16:creationId xmlns:a16="http://schemas.microsoft.com/office/drawing/2014/main" id="{73993012-9964-4CA6-B398-B8F6E3002170}"/>
              </a:ext>
            </a:extLst>
          </p:cNvPr>
          <p:cNvSpPr>
            <a:spLocks noGrp="1"/>
          </p:cNvSpPr>
          <p:nvPr>
            <p:ph type="sldNum" sz="quarter" idx="12"/>
          </p:nvPr>
        </p:nvSpPr>
        <p:spPr/>
        <p:txBody>
          <a:bodyPr/>
          <a:lstStyle/>
          <a:p>
            <a:fld id="{4FA26DB6-1E95-4B26-BBFC-FB6CE29132D7}" type="slidenum">
              <a:rPr lang="en-US" smtClean="0"/>
              <a:pPr/>
              <a:t>58</a:t>
            </a:fld>
            <a:endParaRPr lang="en-US" dirty="0"/>
          </a:p>
        </p:txBody>
      </p:sp>
    </p:spTree>
    <p:extLst>
      <p:ext uri="{BB962C8B-B14F-4D97-AF65-F5344CB8AC3E}">
        <p14:creationId xmlns:p14="http://schemas.microsoft.com/office/powerpoint/2010/main" val="379310349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932442"/>
            <a:ext cx="6683765" cy="852880"/>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Columns design </a:t>
            </a:r>
            <a:endParaRPr lang="en-GB" sz="2625" dirty="0"/>
          </a:p>
        </p:txBody>
      </p:sp>
      <p:sp>
        <p:nvSpPr>
          <p:cNvPr id="3" name="عنصر نائب للمحتوى 2"/>
          <p:cNvSpPr>
            <a:spLocks noGrp="1"/>
          </p:cNvSpPr>
          <p:nvPr>
            <p:ph idx="1"/>
          </p:nvPr>
        </p:nvSpPr>
        <p:spPr>
          <a:xfrm>
            <a:off x="628650" y="3282887"/>
            <a:ext cx="7886700" cy="1028700"/>
          </a:xfrm>
        </p:spPr>
        <p:txBody>
          <a:bodyPr/>
          <a:lstStyle/>
          <a:p>
            <a:pPr marL="0" indent="0" algn="ctr">
              <a:buNone/>
            </a:pPr>
            <a:r>
              <a:rPr lang="en-US" sz="1875" dirty="0">
                <a:latin typeface="Times New Roman" panose="02020603050405020304" pitchFamily="18" charset="0"/>
                <a:cs typeface="Times New Roman" panose="02020603050405020304" pitchFamily="18" charset="0"/>
              </a:rPr>
              <a:t>All columns details was described in the drawing sheet</a:t>
            </a:r>
            <a:endParaRPr lang="en-GB" sz="1875"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7" name="Slide Number Placeholder 6">
            <a:extLst>
              <a:ext uri="{FF2B5EF4-FFF2-40B4-BE49-F238E27FC236}">
                <a16:creationId xmlns:a16="http://schemas.microsoft.com/office/drawing/2014/main" id="{DF341106-7BFA-450F-AC95-F167A95115A5}"/>
              </a:ext>
            </a:extLst>
          </p:cNvPr>
          <p:cNvSpPr>
            <a:spLocks noGrp="1"/>
          </p:cNvSpPr>
          <p:nvPr>
            <p:ph type="sldNum" sz="quarter" idx="12"/>
          </p:nvPr>
        </p:nvSpPr>
        <p:spPr/>
        <p:txBody>
          <a:bodyPr/>
          <a:lstStyle/>
          <a:p>
            <a:fld id="{4FA26DB6-1E95-4B26-BBFC-FB6CE29132D7}" type="slidenum">
              <a:rPr lang="en-US" smtClean="0"/>
              <a:pPr/>
              <a:t>59</a:t>
            </a:fld>
            <a:endParaRPr lang="en-US" dirty="0"/>
          </a:p>
        </p:txBody>
      </p:sp>
    </p:spTree>
    <p:extLst>
      <p:ext uri="{BB962C8B-B14F-4D97-AF65-F5344CB8AC3E}">
        <p14:creationId xmlns:p14="http://schemas.microsoft.com/office/powerpoint/2010/main" val="3727993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Site Analysis:</a:t>
            </a:r>
          </a:p>
        </p:txBody>
      </p:sp>
      <p:sp>
        <p:nvSpPr>
          <p:cNvPr id="9" name="Rectangle 3">
            <a:extLst>
              <a:ext uri="{FF2B5EF4-FFF2-40B4-BE49-F238E27FC236}">
                <a16:creationId xmlns:a16="http://schemas.microsoft.com/office/drawing/2014/main" id="{2EFCE49C-9BD6-440B-821B-BD3DEFABE411}"/>
              </a:ext>
            </a:extLst>
          </p:cNvPr>
          <p:cNvSpPr>
            <a:spLocks noChangeArrowheads="1"/>
          </p:cNvSpPr>
          <p:nvPr/>
        </p:nvSpPr>
        <p:spPr bwMode="auto">
          <a:xfrm>
            <a:off x="251520" y="1784384"/>
            <a:ext cx="878497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ea typeface="Times New Roman" panose="02020603050405020304" pitchFamily="18" charset="0"/>
                <a:cs typeface="Times New Roman" panose="02020603050405020304" pitchFamily="18" charset="0"/>
              </a:rPr>
              <a:t>The building of United Motor Trade (UMT) company is located in Mahmoud Abbas Street, Beit </a:t>
            </a:r>
            <a:r>
              <a:rPr kumimoji="0" lang="en-US" altLang="en-US" sz="2400" b="0" i="0" u="none" strike="noStrike" cap="none" normalizeH="0" baseline="0" dirty="0" err="1">
                <a:ln>
                  <a:noFill/>
                </a:ln>
                <a:solidFill>
                  <a:srgbClr val="000000"/>
                </a:solidFill>
                <a:effectLst/>
                <a:ea typeface="Times New Roman" panose="02020603050405020304" pitchFamily="18" charset="0"/>
                <a:cs typeface="Times New Roman" panose="02020603050405020304" pitchFamily="18" charset="0"/>
              </a:rPr>
              <a:t>E’iba</a:t>
            </a:r>
            <a:r>
              <a:rPr kumimoji="0" lang="en-US" altLang="en-US" sz="2400" b="0" i="0" u="none" strike="noStrike" cap="none" normalizeH="0" baseline="0" dirty="0">
                <a:ln>
                  <a:noFill/>
                </a:ln>
                <a:solidFill>
                  <a:srgbClr val="000000"/>
                </a:solidFill>
                <a:effectLst/>
                <a:ea typeface="Times New Roman" panose="02020603050405020304" pitchFamily="18" charset="0"/>
                <a:cs typeface="Times New Roman" panose="02020603050405020304" pitchFamily="18" charset="0"/>
              </a:rPr>
              <a:t>, Nablus, Palestine.</a:t>
            </a:r>
            <a:endParaRPr kumimoji="0" lang="en-US" altLang="en-US" sz="2400" b="0" i="0" u="none" strike="noStrike" cap="none" normalizeH="0" baseline="0" dirty="0">
              <a:ln>
                <a:noFill/>
              </a:ln>
              <a:solidFill>
                <a:schemeClr val="tx1"/>
              </a:solidFill>
              <a:effectLst/>
            </a:endParaRPr>
          </a:p>
        </p:txBody>
      </p:sp>
      <p:pic>
        <p:nvPicPr>
          <p:cNvPr id="10" name="Picture 9">
            <a:extLst>
              <a:ext uri="{FF2B5EF4-FFF2-40B4-BE49-F238E27FC236}">
                <a16:creationId xmlns:a16="http://schemas.microsoft.com/office/drawing/2014/main" id="{A148FCA5-40B3-44B3-85C1-B19EE2DA756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796136" y="2913044"/>
            <a:ext cx="3247049" cy="3684308"/>
          </a:xfrm>
          <a:prstGeom prst="rect">
            <a:avLst/>
          </a:prstGeom>
          <a:ln w="38100" cap="sq">
            <a:noFill/>
            <a:prstDash val="solid"/>
            <a:miter lim="800000"/>
          </a:ln>
          <a:effectLst/>
        </p:spPr>
      </p:pic>
      <p:pic>
        <p:nvPicPr>
          <p:cNvPr id="12" name="Picture 11">
            <a:extLst>
              <a:ext uri="{FF2B5EF4-FFF2-40B4-BE49-F238E27FC236}">
                <a16:creationId xmlns:a16="http://schemas.microsoft.com/office/drawing/2014/main" id="{88875DBE-F960-4D2B-9423-CA1766427DC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2136" y="3469954"/>
            <a:ext cx="5704000" cy="3127398"/>
          </a:xfrm>
          <a:prstGeom prst="rect">
            <a:avLst/>
          </a:prstGeom>
          <a:ln w="38100" cap="sq">
            <a:noFill/>
            <a:prstDash val="solid"/>
            <a:miter lim="800000"/>
          </a:ln>
          <a:effectLst/>
        </p:spPr>
      </p:pic>
      <p:sp>
        <p:nvSpPr>
          <p:cNvPr id="7" name="Slide Number Placeholder 6">
            <a:extLst>
              <a:ext uri="{FF2B5EF4-FFF2-40B4-BE49-F238E27FC236}">
                <a16:creationId xmlns:a16="http://schemas.microsoft.com/office/drawing/2014/main" id="{27594616-B1EE-4107-ADA7-AFEACAD1E81B}"/>
              </a:ext>
            </a:extLst>
          </p:cNvPr>
          <p:cNvSpPr>
            <a:spLocks noGrp="1"/>
          </p:cNvSpPr>
          <p:nvPr>
            <p:ph type="sldNum" sz="quarter" idx="12"/>
          </p:nvPr>
        </p:nvSpPr>
        <p:spPr/>
        <p:txBody>
          <a:bodyPr/>
          <a:lstStyle/>
          <a:p>
            <a:fld id="{4FA26DB6-1E95-4B26-BBFC-FB6CE29132D7}" type="slidenum">
              <a:rPr lang="en-US" smtClean="0"/>
              <a:pPr/>
              <a:t>6</a:t>
            </a:fld>
            <a:endParaRPr lang="en-US" dirty="0"/>
          </a:p>
        </p:txBody>
      </p:sp>
    </p:spTree>
    <p:extLst>
      <p:ext uri="{BB962C8B-B14F-4D97-AF65-F5344CB8AC3E}">
        <p14:creationId xmlns:p14="http://schemas.microsoft.com/office/powerpoint/2010/main" val="351074177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1354" y="2715529"/>
            <a:ext cx="7886700" cy="994172"/>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Shear wall design </a:t>
            </a:r>
            <a:endParaRPr lang="en-GB" sz="2625" dirty="0"/>
          </a:p>
        </p:txBody>
      </p:sp>
      <p:sp>
        <p:nvSpPr>
          <p:cNvPr id="6" name="Slide Number Placeholder 5">
            <a:extLst>
              <a:ext uri="{FF2B5EF4-FFF2-40B4-BE49-F238E27FC236}">
                <a16:creationId xmlns:a16="http://schemas.microsoft.com/office/drawing/2014/main" id="{FB6D8BDA-26D6-456A-8ABB-44CFB70F52D2}"/>
              </a:ext>
            </a:extLst>
          </p:cNvPr>
          <p:cNvSpPr>
            <a:spLocks noGrp="1"/>
          </p:cNvSpPr>
          <p:nvPr>
            <p:ph type="sldNum" sz="quarter" idx="12"/>
          </p:nvPr>
        </p:nvSpPr>
        <p:spPr/>
        <p:txBody>
          <a:bodyPr/>
          <a:lstStyle/>
          <a:p>
            <a:fld id="{4FA26DB6-1E95-4B26-BBFC-FB6CE29132D7}" type="slidenum">
              <a:rPr lang="en-US" smtClean="0"/>
              <a:pPr/>
              <a:t>60</a:t>
            </a:fld>
            <a:endParaRPr lang="en-US" dirty="0"/>
          </a:p>
        </p:txBody>
      </p:sp>
    </p:spTree>
    <p:extLst>
      <p:ext uri="{BB962C8B-B14F-4D97-AF65-F5344CB8AC3E}">
        <p14:creationId xmlns:p14="http://schemas.microsoft.com/office/powerpoint/2010/main" val="322392209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91756"/>
          <p:cNvSpPr/>
          <p:nvPr/>
        </p:nvSpPr>
        <p:spPr>
          <a:xfrm>
            <a:off x="2987824" y="5767434"/>
            <a:ext cx="3374489" cy="224280"/>
          </a:xfrm>
          <a:prstGeom prst="rect">
            <a:avLst/>
          </a:prstGeom>
          <a:ln>
            <a:noFill/>
          </a:ln>
        </p:spPr>
        <p:txBody>
          <a:bodyPr vert="horz" lIns="0" tIns="0" rIns="0" bIns="0" rtlCol="0">
            <a:noAutofit/>
          </a:bodyPr>
          <a:lstStyle/>
          <a:p>
            <a:pPr algn="ct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Part two shear wall layout.</a:t>
            </a:r>
            <a:endParaRPr lang="en-US" sz="1500" dirty="0">
              <a:solidFill>
                <a:srgbClr val="000000"/>
              </a:solidFill>
              <a:latin typeface="Times New Roman" panose="02020603050405020304" pitchFamily="18" charset="0"/>
              <a:ea typeface="Times New Roman" panose="02020603050405020304" pitchFamily="18" charset="0"/>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7683" y="980728"/>
            <a:ext cx="5688632" cy="4615875"/>
          </a:xfrm>
          <a:prstGeom prst="rect">
            <a:avLst/>
          </a:prstGeom>
        </p:spPr>
      </p:pic>
      <p:sp>
        <p:nvSpPr>
          <p:cNvPr id="7" name="Slide Number Placeholder 6">
            <a:extLst>
              <a:ext uri="{FF2B5EF4-FFF2-40B4-BE49-F238E27FC236}">
                <a16:creationId xmlns:a16="http://schemas.microsoft.com/office/drawing/2014/main" id="{1EFECC1F-B994-4AD2-AB59-6A9EDAA46C0F}"/>
              </a:ext>
            </a:extLst>
          </p:cNvPr>
          <p:cNvSpPr>
            <a:spLocks noGrp="1"/>
          </p:cNvSpPr>
          <p:nvPr>
            <p:ph type="sldNum" sz="quarter" idx="12"/>
          </p:nvPr>
        </p:nvSpPr>
        <p:spPr/>
        <p:txBody>
          <a:bodyPr/>
          <a:lstStyle/>
          <a:p>
            <a:fld id="{4FA26DB6-1E95-4B26-BBFC-FB6CE29132D7}" type="slidenum">
              <a:rPr lang="en-US" smtClean="0"/>
              <a:pPr/>
              <a:t>61</a:t>
            </a:fld>
            <a:endParaRPr lang="en-US" dirty="0"/>
          </a:p>
        </p:txBody>
      </p:sp>
    </p:spTree>
    <p:extLst>
      <p:ext uri="{BB962C8B-B14F-4D97-AF65-F5344CB8AC3E}">
        <p14:creationId xmlns:p14="http://schemas.microsoft.com/office/powerpoint/2010/main" val="1150117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7524" y="996112"/>
            <a:ext cx="5822969" cy="2404947"/>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4626" y="3401059"/>
            <a:ext cx="4788761" cy="2241296"/>
          </a:xfrm>
          <a:prstGeom prst="rect">
            <a:avLst/>
          </a:prstGeom>
        </p:spPr>
      </p:pic>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5856" y="2708920"/>
            <a:ext cx="2129135" cy="593014"/>
          </a:xfrm>
          <a:prstGeom prst="rect">
            <a:avLst/>
          </a:prstGeom>
        </p:spPr>
      </p:pic>
      <p:sp>
        <p:nvSpPr>
          <p:cNvPr id="8" name="Slide Number Placeholder 7">
            <a:extLst>
              <a:ext uri="{FF2B5EF4-FFF2-40B4-BE49-F238E27FC236}">
                <a16:creationId xmlns:a16="http://schemas.microsoft.com/office/drawing/2014/main" id="{9DADB3CE-B4D9-40B2-AEF0-26FE047DA07C}"/>
              </a:ext>
            </a:extLst>
          </p:cNvPr>
          <p:cNvSpPr>
            <a:spLocks noGrp="1"/>
          </p:cNvSpPr>
          <p:nvPr>
            <p:ph type="sldNum" sz="quarter" idx="12"/>
          </p:nvPr>
        </p:nvSpPr>
        <p:spPr/>
        <p:txBody>
          <a:bodyPr/>
          <a:lstStyle/>
          <a:p>
            <a:fld id="{4FA26DB6-1E95-4B26-BBFC-FB6CE29132D7}" type="slidenum">
              <a:rPr lang="en-US" smtClean="0"/>
              <a:pPr/>
              <a:t>62</a:t>
            </a:fld>
            <a:endParaRPr lang="en-US" dirty="0"/>
          </a:p>
        </p:txBody>
      </p:sp>
    </p:spTree>
    <p:extLst>
      <p:ext uri="{BB962C8B-B14F-4D97-AF65-F5344CB8AC3E}">
        <p14:creationId xmlns:p14="http://schemas.microsoft.com/office/powerpoint/2010/main" val="250102864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1354" y="2715529"/>
            <a:ext cx="7886700" cy="994172"/>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sp>
        <p:nvSpPr>
          <p:cNvPr id="6" name="Slide Number Placeholder 5">
            <a:extLst>
              <a:ext uri="{FF2B5EF4-FFF2-40B4-BE49-F238E27FC236}">
                <a16:creationId xmlns:a16="http://schemas.microsoft.com/office/drawing/2014/main" id="{1DFC65AA-37E4-42EF-974B-3612CC1F7700}"/>
              </a:ext>
            </a:extLst>
          </p:cNvPr>
          <p:cNvSpPr>
            <a:spLocks noGrp="1"/>
          </p:cNvSpPr>
          <p:nvPr>
            <p:ph type="sldNum" sz="quarter" idx="12"/>
          </p:nvPr>
        </p:nvSpPr>
        <p:spPr/>
        <p:txBody>
          <a:bodyPr/>
          <a:lstStyle/>
          <a:p>
            <a:fld id="{4FA26DB6-1E95-4B26-BBFC-FB6CE29132D7}" type="slidenum">
              <a:rPr lang="en-US" smtClean="0"/>
              <a:pPr/>
              <a:t>63</a:t>
            </a:fld>
            <a:endParaRPr lang="en-US" dirty="0"/>
          </a:p>
        </p:txBody>
      </p:sp>
    </p:spTree>
    <p:extLst>
      <p:ext uri="{BB962C8B-B14F-4D97-AF65-F5344CB8AC3E}">
        <p14:creationId xmlns:p14="http://schemas.microsoft.com/office/powerpoint/2010/main" val="194444781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4021" y="982530"/>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sp>
        <p:nvSpPr>
          <p:cNvPr id="3" name="عنصر نائب للمحتوى 2"/>
          <p:cNvSpPr>
            <a:spLocks noGrp="1"/>
          </p:cNvSpPr>
          <p:nvPr>
            <p:ph idx="1"/>
          </p:nvPr>
        </p:nvSpPr>
        <p:spPr>
          <a:xfrm>
            <a:off x="827584" y="2125266"/>
            <a:ext cx="7396641" cy="3319750"/>
          </a:xfrm>
        </p:spPr>
        <p:txBody>
          <a:bodyPr/>
          <a:lstStyle/>
          <a:p>
            <a:pPr marL="0" indent="0">
              <a:buNone/>
            </a:pPr>
            <a:r>
              <a:rPr lang="en-US" sz="1875" dirty="0">
                <a:latin typeface="Times New Roman" panose="02020603050405020304" pitchFamily="18" charset="0"/>
                <a:cs typeface="Times New Roman" panose="02020603050405020304" pitchFamily="18" charset="0"/>
              </a:rPr>
              <a:t>Three type of columns systems were used as bellow: </a:t>
            </a:r>
          </a:p>
          <a:p>
            <a:pPr marL="0" indent="0">
              <a:buNone/>
            </a:pPr>
            <a:r>
              <a:rPr lang="en-US" sz="1875" dirty="0">
                <a:latin typeface="Times New Roman" panose="02020603050405020304" pitchFamily="18" charset="0"/>
                <a:cs typeface="Times New Roman" panose="02020603050405020304" pitchFamily="18" charset="0"/>
              </a:rPr>
              <a:t>1. Solid slab system was used where heavy live load was existed (cars work shops, cars show rooms, green areas and water tank storage). </a:t>
            </a:r>
          </a:p>
          <a:p>
            <a:pPr marL="0" indent="0">
              <a:buNone/>
            </a:pPr>
            <a:r>
              <a:rPr lang="en-US" sz="1875" dirty="0">
                <a:latin typeface="Times New Roman" panose="02020603050405020304" pitchFamily="18" charset="0"/>
                <a:cs typeface="Times New Roman" panose="02020603050405020304" pitchFamily="18" charset="0"/>
              </a:rPr>
              <a:t>2. Tow way ribbed slab system was used where normal live load was existed and spans more than 5m up to 7.5m and one way ribbed slabs were used for the spans which it is length less than 5m.(offices floor, wettings areas and stair case) </a:t>
            </a:r>
          </a:p>
          <a:p>
            <a:pPr marL="0" indent="0">
              <a:buNone/>
            </a:pPr>
            <a:r>
              <a:rPr lang="en-US" sz="1875" dirty="0">
                <a:latin typeface="Times New Roman" panose="02020603050405020304" pitchFamily="18" charset="0"/>
                <a:cs typeface="Times New Roman" panose="02020603050405020304" pitchFamily="18" charset="0"/>
              </a:rPr>
              <a:t>3. Waffle slab system was used where the span length more than 8m up to 12m.(basement floor).</a:t>
            </a:r>
            <a:endParaRPr lang="en-GB" sz="1875"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7" name="Slide Number Placeholder 6">
            <a:extLst>
              <a:ext uri="{FF2B5EF4-FFF2-40B4-BE49-F238E27FC236}">
                <a16:creationId xmlns:a16="http://schemas.microsoft.com/office/drawing/2014/main" id="{688654C9-ABD0-4087-B9C1-0D068E526797}"/>
              </a:ext>
            </a:extLst>
          </p:cNvPr>
          <p:cNvSpPr>
            <a:spLocks noGrp="1"/>
          </p:cNvSpPr>
          <p:nvPr>
            <p:ph type="sldNum" sz="quarter" idx="12"/>
          </p:nvPr>
        </p:nvSpPr>
        <p:spPr/>
        <p:txBody>
          <a:bodyPr/>
          <a:lstStyle/>
          <a:p>
            <a:fld id="{4FA26DB6-1E95-4B26-BBFC-FB6CE29132D7}" type="slidenum">
              <a:rPr lang="en-US" smtClean="0"/>
              <a:pPr/>
              <a:t>64</a:t>
            </a:fld>
            <a:endParaRPr lang="en-US" dirty="0"/>
          </a:p>
        </p:txBody>
      </p:sp>
    </p:spTree>
    <p:extLst>
      <p:ext uri="{BB962C8B-B14F-4D97-AF65-F5344CB8AC3E}">
        <p14:creationId xmlns:p14="http://schemas.microsoft.com/office/powerpoint/2010/main" val="26299406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117" y="690599"/>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03648" y="1484784"/>
            <a:ext cx="6266554" cy="3960440"/>
          </a:xfrm>
        </p:spPr>
      </p:pic>
      <p:sp>
        <p:nvSpPr>
          <p:cNvPr id="7" name="عنوان 1"/>
          <p:cNvSpPr txBox="1">
            <a:spLocks/>
          </p:cNvSpPr>
          <p:nvPr/>
        </p:nvSpPr>
        <p:spPr>
          <a:xfrm>
            <a:off x="1403648" y="5586739"/>
            <a:ext cx="6683765" cy="960668"/>
          </a:xfrm>
          <a:prstGeom prst="rect">
            <a:avLst/>
          </a:prstGeom>
        </p:spPr>
        <p:txBody>
          <a:bodyPr vert="horz" lIns="68580" tIns="34290" rIns="68580" bIns="3429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1500" dirty="0">
                <a:latin typeface="Times New Roman" panose="02020603050405020304" pitchFamily="18" charset="0"/>
                <a:cs typeface="Times New Roman" panose="02020603050405020304" pitchFamily="18" charset="0"/>
              </a:rPr>
              <a:t>Slab reinforcement for part two of the project  </a:t>
            </a:r>
            <a:endParaRPr lang="en-GB" sz="1500" dirty="0"/>
          </a:p>
        </p:txBody>
      </p:sp>
      <p:sp>
        <p:nvSpPr>
          <p:cNvPr id="8" name="Slide Number Placeholder 7">
            <a:extLst>
              <a:ext uri="{FF2B5EF4-FFF2-40B4-BE49-F238E27FC236}">
                <a16:creationId xmlns:a16="http://schemas.microsoft.com/office/drawing/2014/main" id="{49E7EAAF-E864-4FB2-B899-6DA0F080E7C7}"/>
              </a:ext>
            </a:extLst>
          </p:cNvPr>
          <p:cNvSpPr>
            <a:spLocks noGrp="1"/>
          </p:cNvSpPr>
          <p:nvPr>
            <p:ph type="sldNum" sz="quarter" idx="12"/>
          </p:nvPr>
        </p:nvSpPr>
        <p:spPr/>
        <p:txBody>
          <a:bodyPr/>
          <a:lstStyle/>
          <a:p>
            <a:fld id="{4FA26DB6-1E95-4B26-BBFC-FB6CE29132D7}" type="slidenum">
              <a:rPr lang="en-US" smtClean="0"/>
              <a:pPr/>
              <a:t>65</a:t>
            </a:fld>
            <a:endParaRPr lang="en-US" dirty="0"/>
          </a:p>
        </p:txBody>
      </p:sp>
    </p:spTree>
    <p:extLst>
      <p:ext uri="{BB962C8B-B14F-4D97-AF65-F5344CB8AC3E}">
        <p14:creationId xmlns:p14="http://schemas.microsoft.com/office/powerpoint/2010/main" val="104653051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953" y="692696"/>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9522" y="1653364"/>
            <a:ext cx="6120680" cy="3744416"/>
          </a:xfrm>
        </p:spPr>
      </p:pic>
      <p:sp>
        <p:nvSpPr>
          <p:cNvPr id="7" name="Slide Number Placeholder 6">
            <a:extLst>
              <a:ext uri="{FF2B5EF4-FFF2-40B4-BE49-F238E27FC236}">
                <a16:creationId xmlns:a16="http://schemas.microsoft.com/office/drawing/2014/main" id="{4A693538-5107-4105-9B85-E1CBC8B34FF0}"/>
              </a:ext>
            </a:extLst>
          </p:cNvPr>
          <p:cNvSpPr>
            <a:spLocks noGrp="1"/>
          </p:cNvSpPr>
          <p:nvPr>
            <p:ph type="sldNum" sz="quarter" idx="12"/>
          </p:nvPr>
        </p:nvSpPr>
        <p:spPr/>
        <p:txBody>
          <a:bodyPr/>
          <a:lstStyle/>
          <a:p>
            <a:fld id="{4FA26DB6-1E95-4B26-BBFC-FB6CE29132D7}" type="slidenum">
              <a:rPr lang="en-US" smtClean="0"/>
              <a:pPr/>
              <a:t>66</a:t>
            </a:fld>
            <a:endParaRPr lang="en-US" dirty="0"/>
          </a:p>
        </p:txBody>
      </p:sp>
    </p:spTree>
    <p:extLst>
      <p:ext uri="{BB962C8B-B14F-4D97-AF65-F5344CB8AC3E}">
        <p14:creationId xmlns:p14="http://schemas.microsoft.com/office/powerpoint/2010/main" val="427380019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953" y="692696"/>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9522" y="1889405"/>
            <a:ext cx="6120680" cy="3272334"/>
          </a:xfrm>
        </p:spPr>
      </p:pic>
      <p:sp>
        <p:nvSpPr>
          <p:cNvPr id="7" name="Slide Number Placeholder 6">
            <a:extLst>
              <a:ext uri="{FF2B5EF4-FFF2-40B4-BE49-F238E27FC236}">
                <a16:creationId xmlns:a16="http://schemas.microsoft.com/office/drawing/2014/main" id="{B9EC9197-BFB2-404B-9787-DBAD1D31F6D0}"/>
              </a:ext>
            </a:extLst>
          </p:cNvPr>
          <p:cNvSpPr>
            <a:spLocks noGrp="1"/>
          </p:cNvSpPr>
          <p:nvPr>
            <p:ph type="sldNum" sz="quarter" idx="12"/>
          </p:nvPr>
        </p:nvSpPr>
        <p:spPr/>
        <p:txBody>
          <a:bodyPr/>
          <a:lstStyle/>
          <a:p>
            <a:fld id="{4FA26DB6-1E95-4B26-BBFC-FB6CE29132D7}" type="slidenum">
              <a:rPr lang="en-US" smtClean="0"/>
              <a:pPr/>
              <a:t>67</a:t>
            </a:fld>
            <a:endParaRPr lang="en-US" dirty="0"/>
          </a:p>
        </p:txBody>
      </p:sp>
    </p:spTree>
    <p:extLst>
      <p:ext uri="{BB962C8B-B14F-4D97-AF65-F5344CB8AC3E}">
        <p14:creationId xmlns:p14="http://schemas.microsoft.com/office/powerpoint/2010/main" val="38572279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953" y="692696"/>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2" y="1889405"/>
            <a:ext cx="6050530" cy="3272334"/>
          </a:xfrm>
        </p:spPr>
      </p:pic>
      <p:sp>
        <p:nvSpPr>
          <p:cNvPr id="7" name="Slide Number Placeholder 6">
            <a:extLst>
              <a:ext uri="{FF2B5EF4-FFF2-40B4-BE49-F238E27FC236}">
                <a16:creationId xmlns:a16="http://schemas.microsoft.com/office/drawing/2014/main" id="{AB1BACAF-B120-4D2A-85F8-BB01E6ED7EFA}"/>
              </a:ext>
            </a:extLst>
          </p:cNvPr>
          <p:cNvSpPr>
            <a:spLocks noGrp="1"/>
          </p:cNvSpPr>
          <p:nvPr>
            <p:ph type="sldNum" sz="quarter" idx="12"/>
          </p:nvPr>
        </p:nvSpPr>
        <p:spPr/>
        <p:txBody>
          <a:bodyPr/>
          <a:lstStyle/>
          <a:p>
            <a:fld id="{4FA26DB6-1E95-4B26-BBFC-FB6CE29132D7}" type="slidenum">
              <a:rPr lang="en-US" smtClean="0"/>
              <a:pPr/>
              <a:t>68</a:t>
            </a:fld>
            <a:endParaRPr lang="en-US" dirty="0"/>
          </a:p>
        </p:txBody>
      </p:sp>
    </p:spTree>
    <p:extLst>
      <p:ext uri="{BB962C8B-B14F-4D97-AF65-F5344CB8AC3E}">
        <p14:creationId xmlns:p14="http://schemas.microsoft.com/office/powerpoint/2010/main" val="31954260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43173" y="746540"/>
            <a:ext cx="6683765" cy="528620"/>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7108" y="1390369"/>
            <a:ext cx="6519830" cy="4237459"/>
          </a:xfrm>
        </p:spPr>
      </p:pic>
      <p:sp>
        <p:nvSpPr>
          <p:cNvPr id="7" name="عنوان 1"/>
          <p:cNvSpPr txBox="1">
            <a:spLocks/>
          </p:cNvSpPr>
          <p:nvPr/>
        </p:nvSpPr>
        <p:spPr>
          <a:xfrm>
            <a:off x="1407108" y="5693943"/>
            <a:ext cx="6683765" cy="960668"/>
          </a:xfrm>
          <a:prstGeom prst="rect">
            <a:avLst/>
          </a:prstGeom>
        </p:spPr>
        <p:txBody>
          <a:bodyPr vert="horz" lIns="68580" tIns="34290" rIns="68580" bIns="3429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1500" dirty="0">
                <a:latin typeface="Times New Roman" panose="02020603050405020304" pitchFamily="18" charset="0"/>
                <a:cs typeface="Times New Roman" panose="02020603050405020304" pitchFamily="18" charset="0"/>
              </a:rPr>
              <a:t>Beam layout for part one of the project  </a:t>
            </a:r>
            <a:endParaRPr lang="en-GB" sz="1500" dirty="0"/>
          </a:p>
        </p:txBody>
      </p:sp>
      <p:sp>
        <p:nvSpPr>
          <p:cNvPr id="8" name="Slide Number Placeholder 7">
            <a:extLst>
              <a:ext uri="{FF2B5EF4-FFF2-40B4-BE49-F238E27FC236}">
                <a16:creationId xmlns:a16="http://schemas.microsoft.com/office/drawing/2014/main" id="{233C2242-3476-43DD-8A68-806B01FAD1B7}"/>
              </a:ext>
            </a:extLst>
          </p:cNvPr>
          <p:cNvSpPr>
            <a:spLocks noGrp="1"/>
          </p:cNvSpPr>
          <p:nvPr>
            <p:ph type="sldNum" sz="quarter" idx="12"/>
          </p:nvPr>
        </p:nvSpPr>
        <p:spPr/>
        <p:txBody>
          <a:bodyPr/>
          <a:lstStyle/>
          <a:p>
            <a:fld id="{4FA26DB6-1E95-4B26-BBFC-FB6CE29132D7}" type="slidenum">
              <a:rPr lang="en-US" smtClean="0"/>
              <a:pPr/>
              <a:t>69</a:t>
            </a:fld>
            <a:endParaRPr lang="en-US" dirty="0"/>
          </a:p>
        </p:txBody>
      </p:sp>
    </p:spTree>
    <p:extLst>
      <p:ext uri="{BB962C8B-B14F-4D97-AF65-F5344CB8AC3E}">
        <p14:creationId xmlns:p14="http://schemas.microsoft.com/office/powerpoint/2010/main" val="2872015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Site Analysis:</a:t>
            </a:r>
          </a:p>
        </p:txBody>
      </p:sp>
      <p:pic>
        <p:nvPicPr>
          <p:cNvPr id="2" name="Picture 1">
            <a:extLst>
              <a:ext uri="{FF2B5EF4-FFF2-40B4-BE49-F238E27FC236}">
                <a16:creationId xmlns:a16="http://schemas.microsoft.com/office/drawing/2014/main" id="{C56C0E21-15BC-4021-B654-1B10969E23AF}"/>
              </a:ext>
            </a:extLst>
          </p:cNvPr>
          <p:cNvPicPr>
            <a:picLocks noChangeAspect="1"/>
          </p:cNvPicPr>
          <p:nvPr/>
        </p:nvPicPr>
        <p:blipFill>
          <a:blip r:embed="rId4"/>
          <a:stretch>
            <a:fillRect/>
          </a:stretch>
        </p:blipFill>
        <p:spPr>
          <a:xfrm>
            <a:off x="113015" y="1278857"/>
            <a:ext cx="3070765" cy="50917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a:extLst>
              <a:ext uri="{FF2B5EF4-FFF2-40B4-BE49-F238E27FC236}">
                <a16:creationId xmlns:a16="http://schemas.microsoft.com/office/drawing/2014/main" id="{8E6EBAFB-CA7F-4C65-9289-885510017B09}"/>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382612" y="1278857"/>
            <a:ext cx="2312000" cy="36249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3" name="Table 2">
            <a:extLst>
              <a:ext uri="{FF2B5EF4-FFF2-40B4-BE49-F238E27FC236}">
                <a16:creationId xmlns:a16="http://schemas.microsoft.com/office/drawing/2014/main" id="{B916CFE1-F6EA-404F-A825-F70E0740C0EA}"/>
              </a:ext>
            </a:extLst>
          </p:cNvPr>
          <p:cNvGraphicFramePr>
            <a:graphicFrameLocks noGrp="1"/>
          </p:cNvGraphicFramePr>
          <p:nvPr>
            <p:extLst>
              <p:ext uri="{D42A27DB-BD31-4B8C-83A1-F6EECF244321}">
                <p14:modId xmlns:p14="http://schemas.microsoft.com/office/powerpoint/2010/main" val="1279663590"/>
              </p:ext>
            </p:extLst>
          </p:nvPr>
        </p:nvGraphicFramePr>
        <p:xfrm>
          <a:off x="3382612" y="5053277"/>
          <a:ext cx="5509867" cy="1292634"/>
        </p:xfrm>
        <a:graphic>
          <a:graphicData uri="http://schemas.openxmlformats.org/drawingml/2006/table">
            <a:tbl>
              <a:tblPr firstRow="1" firstCol="1" bandRow="1">
                <a:tableStyleId>{5C22544A-7EE6-4342-B048-85BDC9FD1C3A}</a:tableStyleId>
              </a:tblPr>
              <a:tblGrid>
                <a:gridCol w="1260948">
                  <a:extLst>
                    <a:ext uri="{9D8B030D-6E8A-4147-A177-3AD203B41FA5}">
                      <a16:colId xmlns:a16="http://schemas.microsoft.com/office/drawing/2014/main" val="3109304972"/>
                    </a:ext>
                  </a:extLst>
                </a:gridCol>
                <a:gridCol w="975559">
                  <a:extLst>
                    <a:ext uri="{9D8B030D-6E8A-4147-A177-3AD203B41FA5}">
                      <a16:colId xmlns:a16="http://schemas.microsoft.com/office/drawing/2014/main" val="1014417720"/>
                    </a:ext>
                  </a:extLst>
                </a:gridCol>
                <a:gridCol w="1091120">
                  <a:extLst>
                    <a:ext uri="{9D8B030D-6E8A-4147-A177-3AD203B41FA5}">
                      <a16:colId xmlns:a16="http://schemas.microsoft.com/office/drawing/2014/main" val="144985603"/>
                    </a:ext>
                  </a:extLst>
                </a:gridCol>
                <a:gridCol w="1091120">
                  <a:extLst>
                    <a:ext uri="{9D8B030D-6E8A-4147-A177-3AD203B41FA5}">
                      <a16:colId xmlns:a16="http://schemas.microsoft.com/office/drawing/2014/main" val="172207561"/>
                    </a:ext>
                  </a:extLst>
                </a:gridCol>
                <a:gridCol w="1091120">
                  <a:extLst>
                    <a:ext uri="{9D8B030D-6E8A-4147-A177-3AD203B41FA5}">
                      <a16:colId xmlns:a16="http://schemas.microsoft.com/office/drawing/2014/main" val="3295259864"/>
                    </a:ext>
                  </a:extLst>
                </a:gridCol>
              </a:tblGrid>
              <a:tr h="215439">
                <a:tc>
                  <a:txBody>
                    <a:bodyPr/>
                    <a:lstStyle/>
                    <a:p>
                      <a:pPr marL="0" marR="0" algn="ctr">
                        <a:spcBef>
                          <a:spcPts val="600"/>
                        </a:spcBef>
                        <a:spcAft>
                          <a:spcPts val="600"/>
                        </a:spcAft>
                      </a:pPr>
                      <a:r>
                        <a:rPr lang="en-US" sz="1200" dirty="0">
                          <a:effectLst/>
                        </a:rPr>
                        <a:t>Levels</a:t>
                      </a:r>
                      <a:endPar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Part 1</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Part 2</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Part 3</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Part 4</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448104996"/>
                  </a:ext>
                </a:extLst>
              </a:tr>
              <a:tr h="215439">
                <a:tc>
                  <a:txBody>
                    <a:bodyPr/>
                    <a:lstStyle/>
                    <a:p>
                      <a:pPr marL="0" marR="0" algn="ctr">
                        <a:spcBef>
                          <a:spcPts val="600"/>
                        </a:spcBef>
                        <a:spcAft>
                          <a:spcPts val="600"/>
                        </a:spcAft>
                      </a:pPr>
                      <a:r>
                        <a:rPr lang="en-US" sz="1200" dirty="0">
                          <a:effectLst/>
                        </a:rPr>
                        <a:t>Ground level</a:t>
                      </a:r>
                      <a:endPar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dirty="0">
                          <a:effectLst/>
                        </a:rPr>
                        <a:t>0.00 m</a:t>
                      </a:r>
                      <a:endPar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dirty="0">
                          <a:effectLst/>
                        </a:rPr>
                        <a:t>0.00 m</a:t>
                      </a:r>
                      <a:endPar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0.00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0.00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9529624"/>
                  </a:ext>
                </a:extLst>
              </a:tr>
              <a:tr h="215439">
                <a:tc>
                  <a:txBody>
                    <a:bodyPr/>
                    <a:lstStyle/>
                    <a:p>
                      <a:pPr marL="0" marR="0" algn="ctr">
                        <a:spcBef>
                          <a:spcPts val="600"/>
                        </a:spcBef>
                        <a:spcAft>
                          <a:spcPts val="600"/>
                        </a:spcAft>
                      </a:pPr>
                      <a:r>
                        <a:rPr lang="en-US" sz="1200">
                          <a:effectLst/>
                        </a:rPr>
                        <a:t>First level</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3.674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7.348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3.674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5.511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87314035"/>
                  </a:ext>
                </a:extLst>
              </a:tr>
              <a:tr h="215439">
                <a:tc>
                  <a:txBody>
                    <a:bodyPr/>
                    <a:lstStyle/>
                    <a:p>
                      <a:pPr marL="0" marR="0" algn="ctr">
                        <a:spcBef>
                          <a:spcPts val="600"/>
                        </a:spcBef>
                        <a:spcAft>
                          <a:spcPts val="600"/>
                        </a:spcAft>
                      </a:pPr>
                      <a:r>
                        <a:rPr lang="en-US" sz="1200">
                          <a:effectLst/>
                        </a:rPr>
                        <a:t>Second level</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7.348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14.696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7.348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11.022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113699088"/>
                  </a:ext>
                </a:extLst>
              </a:tr>
              <a:tr h="215439">
                <a:tc>
                  <a:txBody>
                    <a:bodyPr/>
                    <a:lstStyle/>
                    <a:p>
                      <a:pPr marL="0" marR="0" algn="ctr">
                        <a:spcBef>
                          <a:spcPts val="600"/>
                        </a:spcBef>
                        <a:spcAft>
                          <a:spcPts val="600"/>
                        </a:spcAft>
                      </a:pPr>
                      <a:r>
                        <a:rPr lang="en-US" sz="1200">
                          <a:effectLst/>
                        </a:rPr>
                        <a:t>Third level</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11.022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16.533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63730182"/>
                  </a:ext>
                </a:extLst>
              </a:tr>
              <a:tr h="215439">
                <a:tc>
                  <a:txBody>
                    <a:bodyPr/>
                    <a:lstStyle/>
                    <a:p>
                      <a:pPr marL="0" marR="0" algn="ctr">
                        <a:spcBef>
                          <a:spcPts val="600"/>
                        </a:spcBef>
                        <a:spcAft>
                          <a:spcPts val="600"/>
                        </a:spcAft>
                      </a:pPr>
                      <a:r>
                        <a:rPr lang="en-US" sz="1200">
                          <a:effectLst/>
                        </a:rPr>
                        <a:t>Fourth level</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14.696 m</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a:effectLst/>
                        </a:rPr>
                        <a:t>-</a:t>
                      </a:r>
                      <a:endPar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600"/>
                        </a:spcBef>
                        <a:spcAft>
                          <a:spcPts val="600"/>
                        </a:spcAft>
                      </a:pPr>
                      <a:r>
                        <a:rPr lang="en-US" sz="1200" dirty="0">
                          <a:effectLst/>
                        </a:rPr>
                        <a:t>21.042 m</a:t>
                      </a:r>
                      <a:endPar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7223079"/>
                  </a:ext>
                </a:extLst>
              </a:tr>
            </a:tbl>
          </a:graphicData>
        </a:graphic>
      </p:graphicFrame>
      <p:pic>
        <p:nvPicPr>
          <p:cNvPr id="17" name="Picture 16">
            <a:extLst>
              <a:ext uri="{FF2B5EF4-FFF2-40B4-BE49-F238E27FC236}">
                <a16:creationId xmlns:a16="http://schemas.microsoft.com/office/drawing/2014/main" id="{B477260D-B6EE-4253-A521-5C79E076DA7E}"/>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5967765" y="1278857"/>
            <a:ext cx="2255835" cy="36249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8" name="Straight Arrow Connector 17">
            <a:extLst>
              <a:ext uri="{FF2B5EF4-FFF2-40B4-BE49-F238E27FC236}">
                <a16:creationId xmlns:a16="http://schemas.microsoft.com/office/drawing/2014/main" id="{8597A28B-A81E-4585-8FD4-0727B43268A5}"/>
              </a:ext>
            </a:extLst>
          </p:cNvPr>
          <p:cNvCxnSpPr/>
          <p:nvPr/>
        </p:nvCxnSpPr>
        <p:spPr>
          <a:xfrm flipV="1">
            <a:off x="2987824" y="1448780"/>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cxnSp>
        <p:nvCxnSpPr>
          <p:cNvPr id="19" name="Straight Arrow Connector 18">
            <a:extLst>
              <a:ext uri="{FF2B5EF4-FFF2-40B4-BE49-F238E27FC236}">
                <a16:creationId xmlns:a16="http://schemas.microsoft.com/office/drawing/2014/main" id="{567E799B-7E64-420C-B3FC-622018B142D2}"/>
              </a:ext>
            </a:extLst>
          </p:cNvPr>
          <p:cNvCxnSpPr/>
          <p:nvPr/>
        </p:nvCxnSpPr>
        <p:spPr>
          <a:xfrm flipV="1">
            <a:off x="5364088" y="1448780"/>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cxnSp>
        <p:nvCxnSpPr>
          <p:cNvPr id="20" name="Straight Arrow Connector 19">
            <a:extLst>
              <a:ext uri="{FF2B5EF4-FFF2-40B4-BE49-F238E27FC236}">
                <a16:creationId xmlns:a16="http://schemas.microsoft.com/office/drawing/2014/main" id="{27720230-7527-459B-BF40-D4EFF38746DA}"/>
              </a:ext>
            </a:extLst>
          </p:cNvPr>
          <p:cNvCxnSpPr/>
          <p:nvPr/>
        </p:nvCxnSpPr>
        <p:spPr>
          <a:xfrm flipV="1">
            <a:off x="7884368" y="1448780"/>
            <a:ext cx="0" cy="504056"/>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21" name="Rectangle 20">
            <a:extLst>
              <a:ext uri="{FF2B5EF4-FFF2-40B4-BE49-F238E27FC236}">
                <a16:creationId xmlns:a16="http://schemas.microsoft.com/office/drawing/2014/main" id="{82D1C737-28FC-4B72-95CE-25209A7F247A}"/>
              </a:ext>
            </a:extLst>
          </p:cNvPr>
          <p:cNvSpPr/>
          <p:nvPr/>
        </p:nvSpPr>
        <p:spPr>
          <a:xfrm>
            <a:off x="2703234" y="1310280"/>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sp>
        <p:nvSpPr>
          <p:cNvPr id="22" name="Rectangle 21">
            <a:extLst>
              <a:ext uri="{FF2B5EF4-FFF2-40B4-BE49-F238E27FC236}">
                <a16:creationId xmlns:a16="http://schemas.microsoft.com/office/drawing/2014/main" id="{C416BFFB-AC1F-472F-8DFD-FD66C233261C}"/>
              </a:ext>
            </a:extLst>
          </p:cNvPr>
          <p:cNvSpPr/>
          <p:nvPr/>
        </p:nvSpPr>
        <p:spPr>
          <a:xfrm>
            <a:off x="5037885" y="1370238"/>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sp>
        <p:nvSpPr>
          <p:cNvPr id="23" name="Rectangle 22">
            <a:extLst>
              <a:ext uri="{FF2B5EF4-FFF2-40B4-BE49-F238E27FC236}">
                <a16:creationId xmlns:a16="http://schemas.microsoft.com/office/drawing/2014/main" id="{2AB908DF-D014-49C2-861D-5BCE0FF0A62C}"/>
              </a:ext>
            </a:extLst>
          </p:cNvPr>
          <p:cNvSpPr/>
          <p:nvPr/>
        </p:nvSpPr>
        <p:spPr>
          <a:xfrm>
            <a:off x="7605676" y="1400249"/>
            <a:ext cx="285656" cy="276999"/>
          </a:xfrm>
          <a:prstGeom prst="rect">
            <a:avLst/>
          </a:prstGeom>
          <a:noFill/>
        </p:spPr>
        <p:txBody>
          <a:bodyPr wrap="none" lIns="91440" tIns="45720" rIns="91440" bIns="45720">
            <a:spAutoFit/>
          </a:bodyPr>
          <a:lstStyle/>
          <a:p>
            <a:pPr algn="ctr"/>
            <a:r>
              <a:rPr lang="en-US" sz="1200" b="0" cap="none" spc="0" dirty="0">
                <a:ln w="0"/>
                <a:solidFill>
                  <a:srgbClr val="FF0000"/>
                </a:solidFill>
                <a:effectLst>
                  <a:outerShdw blurRad="38100" dist="19050" dir="2700000" algn="tl" rotWithShape="0">
                    <a:schemeClr val="dk1">
                      <a:alpha val="40000"/>
                    </a:schemeClr>
                  </a:outerShdw>
                </a:effectLst>
              </a:rPr>
              <a:t>N</a:t>
            </a:r>
          </a:p>
        </p:txBody>
      </p:sp>
      <p:sp>
        <p:nvSpPr>
          <p:cNvPr id="10" name="Slide Number Placeholder 9">
            <a:extLst>
              <a:ext uri="{FF2B5EF4-FFF2-40B4-BE49-F238E27FC236}">
                <a16:creationId xmlns:a16="http://schemas.microsoft.com/office/drawing/2014/main" id="{79034B28-805B-4013-A20D-F65CF20AF645}"/>
              </a:ext>
            </a:extLst>
          </p:cNvPr>
          <p:cNvSpPr>
            <a:spLocks noGrp="1"/>
          </p:cNvSpPr>
          <p:nvPr>
            <p:ph type="sldNum" sz="quarter" idx="12"/>
          </p:nvPr>
        </p:nvSpPr>
        <p:spPr/>
        <p:txBody>
          <a:bodyPr/>
          <a:lstStyle/>
          <a:p>
            <a:fld id="{4FA26DB6-1E95-4B26-BBFC-FB6CE29132D7}" type="slidenum">
              <a:rPr lang="en-US" smtClean="0"/>
              <a:pPr/>
              <a:t>7</a:t>
            </a:fld>
            <a:endParaRPr lang="en-US" dirty="0"/>
          </a:p>
        </p:txBody>
      </p:sp>
    </p:spTree>
    <p:extLst>
      <p:ext uri="{BB962C8B-B14F-4D97-AF65-F5344CB8AC3E}">
        <p14:creationId xmlns:p14="http://schemas.microsoft.com/office/powerpoint/2010/main" val="35988173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118" y="1164598"/>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5696" y="2125266"/>
            <a:ext cx="5544615" cy="2768466"/>
          </a:xfrm>
        </p:spPr>
      </p:pic>
      <p:sp>
        <p:nvSpPr>
          <p:cNvPr id="7" name="عنوان 1"/>
          <p:cNvSpPr txBox="1">
            <a:spLocks/>
          </p:cNvSpPr>
          <p:nvPr/>
        </p:nvSpPr>
        <p:spPr>
          <a:xfrm>
            <a:off x="1230118" y="5275852"/>
            <a:ext cx="6683765" cy="960668"/>
          </a:xfrm>
          <a:prstGeom prst="rect">
            <a:avLst/>
          </a:prstGeom>
        </p:spPr>
        <p:txBody>
          <a:bodyPr vert="horz" lIns="68580" tIns="34290" rIns="68580" bIns="3429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000" dirty="0">
                <a:latin typeface="Times New Roman" panose="02020603050405020304" pitchFamily="18" charset="0"/>
                <a:cs typeface="Times New Roman" panose="02020603050405020304" pitchFamily="18" charset="0"/>
              </a:rPr>
              <a:t>Section A-A</a:t>
            </a:r>
            <a:endParaRPr lang="en-GB" sz="2000" dirty="0"/>
          </a:p>
        </p:txBody>
      </p:sp>
      <p:sp>
        <p:nvSpPr>
          <p:cNvPr id="8" name="Slide Number Placeholder 7">
            <a:extLst>
              <a:ext uri="{FF2B5EF4-FFF2-40B4-BE49-F238E27FC236}">
                <a16:creationId xmlns:a16="http://schemas.microsoft.com/office/drawing/2014/main" id="{6DC4DDC8-95DE-4DFE-9C6B-4D9FF1093690}"/>
              </a:ext>
            </a:extLst>
          </p:cNvPr>
          <p:cNvSpPr>
            <a:spLocks noGrp="1"/>
          </p:cNvSpPr>
          <p:nvPr>
            <p:ph type="sldNum" sz="quarter" idx="12"/>
          </p:nvPr>
        </p:nvSpPr>
        <p:spPr/>
        <p:txBody>
          <a:bodyPr/>
          <a:lstStyle/>
          <a:p>
            <a:fld id="{4FA26DB6-1E95-4B26-BBFC-FB6CE29132D7}" type="slidenum">
              <a:rPr lang="en-US" smtClean="0"/>
              <a:pPr/>
              <a:t>70</a:t>
            </a:fld>
            <a:endParaRPr lang="en-US" dirty="0"/>
          </a:p>
        </p:txBody>
      </p:sp>
    </p:spTree>
    <p:extLst>
      <p:ext uri="{BB962C8B-B14F-4D97-AF65-F5344CB8AC3E}">
        <p14:creationId xmlns:p14="http://schemas.microsoft.com/office/powerpoint/2010/main" val="7164500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118" y="1164598"/>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br>
              <a:rPr lang="en-US" sz="2625" dirty="0">
                <a:latin typeface="Times New Roman" panose="02020603050405020304" pitchFamily="18" charset="0"/>
                <a:cs typeface="Times New Roman" panose="02020603050405020304" pitchFamily="18" charset="0"/>
              </a:rPr>
            </a:br>
            <a:r>
              <a:rPr lang="en-US" sz="1875" dirty="0">
                <a:latin typeface="Times New Roman" panose="02020603050405020304" pitchFamily="18" charset="0"/>
                <a:cs typeface="Times New Roman" panose="02020603050405020304" pitchFamily="18" charset="0"/>
              </a:rPr>
              <a:t>2B1 beam detail </a:t>
            </a:r>
            <a:endParaRPr lang="en-GB" sz="1875"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09683" y="2633426"/>
            <a:ext cx="7324633" cy="2667566"/>
          </a:xfrm>
        </p:spPr>
      </p:pic>
      <p:sp>
        <p:nvSpPr>
          <p:cNvPr id="7" name="Slide Number Placeholder 6">
            <a:extLst>
              <a:ext uri="{FF2B5EF4-FFF2-40B4-BE49-F238E27FC236}">
                <a16:creationId xmlns:a16="http://schemas.microsoft.com/office/drawing/2014/main" id="{2D33C371-A9C6-446E-8665-1DED818FBAFE}"/>
              </a:ext>
            </a:extLst>
          </p:cNvPr>
          <p:cNvSpPr>
            <a:spLocks noGrp="1"/>
          </p:cNvSpPr>
          <p:nvPr>
            <p:ph type="sldNum" sz="quarter" idx="12"/>
          </p:nvPr>
        </p:nvSpPr>
        <p:spPr/>
        <p:txBody>
          <a:bodyPr/>
          <a:lstStyle/>
          <a:p>
            <a:fld id="{4FA26DB6-1E95-4B26-BBFC-FB6CE29132D7}" type="slidenum">
              <a:rPr lang="en-US" smtClean="0"/>
              <a:pPr/>
              <a:t>71</a:t>
            </a:fld>
            <a:endParaRPr lang="en-US" dirty="0"/>
          </a:p>
        </p:txBody>
      </p:sp>
    </p:spTree>
    <p:extLst>
      <p:ext uri="{BB962C8B-B14F-4D97-AF65-F5344CB8AC3E}">
        <p14:creationId xmlns:p14="http://schemas.microsoft.com/office/powerpoint/2010/main" val="68634711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45513" y="692696"/>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1844824"/>
            <a:ext cx="5256583" cy="3964328"/>
          </a:xfrm>
        </p:spPr>
      </p:pic>
      <p:sp>
        <p:nvSpPr>
          <p:cNvPr id="7" name="Slide Number Placeholder 6">
            <a:extLst>
              <a:ext uri="{FF2B5EF4-FFF2-40B4-BE49-F238E27FC236}">
                <a16:creationId xmlns:a16="http://schemas.microsoft.com/office/drawing/2014/main" id="{111DA47E-0133-412F-BEB0-4A7573A216FD}"/>
              </a:ext>
            </a:extLst>
          </p:cNvPr>
          <p:cNvSpPr>
            <a:spLocks noGrp="1"/>
          </p:cNvSpPr>
          <p:nvPr>
            <p:ph type="sldNum" sz="quarter" idx="12"/>
          </p:nvPr>
        </p:nvSpPr>
        <p:spPr/>
        <p:txBody>
          <a:bodyPr/>
          <a:lstStyle/>
          <a:p>
            <a:fld id="{4FA26DB6-1E95-4B26-BBFC-FB6CE29132D7}" type="slidenum">
              <a:rPr lang="en-US" smtClean="0"/>
              <a:pPr/>
              <a:t>72</a:t>
            </a:fld>
            <a:endParaRPr lang="en-US" dirty="0"/>
          </a:p>
        </p:txBody>
      </p:sp>
    </p:spTree>
    <p:extLst>
      <p:ext uri="{BB962C8B-B14F-4D97-AF65-F5344CB8AC3E}">
        <p14:creationId xmlns:p14="http://schemas.microsoft.com/office/powerpoint/2010/main" val="104542104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45513" y="692696"/>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92931" y="1844824"/>
            <a:ext cx="4774161" cy="3964328"/>
          </a:xfrm>
        </p:spPr>
      </p:pic>
      <p:sp>
        <p:nvSpPr>
          <p:cNvPr id="7" name="Slide Number Placeholder 6">
            <a:extLst>
              <a:ext uri="{FF2B5EF4-FFF2-40B4-BE49-F238E27FC236}">
                <a16:creationId xmlns:a16="http://schemas.microsoft.com/office/drawing/2014/main" id="{856CE144-5ECB-4337-889F-D90EEE7429EA}"/>
              </a:ext>
            </a:extLst>
          </p:cNvPr>
          <p:cNvSpPr>
            <a:spLocks noGrp="1"/>
          </p:cNvSpPr>
          <p:nvPr>
            <p:ph type="sldNum" sz="quarter" idx="12"/>
          </p:nvPr>
        </p:nvSpPr>
        <p:spPr/>
        <p:txBody>
          <a:bodyPr/>
          <a:lstStyle/>
          <a:p>
            <a:fld id="{4FA26DB6-1E95-4B26-BBFC-FB6CE29132D7}" type="slidenum">
              <a:rPr lang="en-US" smtClean="0"/>
              <a:pPr/>
              <a:t>73</a:t>
            </a:fld>
            <a:endParaRPr lang="en-US" dirty="0"/>
          </a:p>
        </p:txBody>
      </p:sp>
    </p:spTree>
    <p:extLst>
      <p:ext uri="{BB962C8B-B14F-4D97-AF65-F5344CB8AC3E}">
        <p14:creationId xmlns:p14="http://schemas.microsoft.com/office/powerpoint/2010/main" val="57050645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45513" y="692696"/>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06133" y="1844824"/>
            <a:ext cx="4547756" cy="3964328"/>
          </a:xfrm>
        </p:spPr>
      </p:pic>
      <p:sp>
        <p:nvSpPr>
          <p:cNvPr id="7" name="Slide Number Placeholder 6">
            <a:extLst>
              <a:ext uri="{FF2B5EF4-FFF2-40B4-BE49-F238E27FC236}">
                <a16:creationId xmlns:a16="http://schemas.microsoft.com/office/drawing/2014/main" id="{0C05DDE2-7EED-4EB5-88F8-9AB80A462FC0}"/>
              </a:ext>
            </a:extLst>
          </p:cNvPr>
          <p:cNvSpPr>
            <a:spLocks noGrp="1"/>
          </p:cNvSpPr>
          <p:nvPr>
            <p:ph type="sldNum" sz="quarter" idx="12"/>
          </p:nvPr>
        </p:nvSpPr>
        <p:spPr/>
        <p:txBody>
          <a:bodyPr/>
          <a:lstStyle/>
          <a:p>
            <a:fld id="{4FA26DB6-1E95-4B26-BBFC-FB6CE29132D7}" type="slidenum">
              <a:rPr lang="en-US" smtClean="0"/>
              <a:pPr/>
              <a:t>74</a:t>
            </a:fld>
            <a:endParaRPr lang="en-US" dirty="0"/>
          </a:p>
        </p:txBody>
      </p:sp>
    </p:spTree>
    <p:extLst>
      <p:ext uri="{BB962C8B-B14F-4D97-AF65-F5344CB8AC3E}">
        <p14:creationId xmlns:p14="http://schemas.microsoft.com/office/powerpoint/2010/main" val="362700606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45513" y="692696"/>
            <a:ext cx="6683765" cy="96066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Slabs design </a:t>
            </a:r>
            <a:endParaRPr lang="en-GB" sz="2625"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28445" y="1844824"/>
            <a:ext cx="3503131" cy="3964328"/>
          </a:xfrm>
        </p:spPr>
      </p:pic>
      <p:sp>
        <p:nvSpPr>
          <p:cNvPr id="7" name="Slide Number Placeholder 6">
            <a:extLst>
              <a:ext uri="{FF2B5EF4-FFF2-40B4-BE49-F238E27FC236}">
                <a16:creationId xmlns:a16="http://schemas.microsoft.com/office/drawing/2014/main" id="{E7D02AF8-3582-4E21-B024-D3C919AFC11C}"/>
              </a:ext>
            </a:extLst>
          </p:cNvPr>
          <p:cNvSpPr>
            <a:spLocks noGrp="1"/>
          </p:cNvSpPr>
          <p:nvPr>
            <p:ph type="sldNum" sz="quarter" idx="12"/>
          </p:nvPr>
        </p:nvSpPr>
        <p:spPr/>
        <p:txBody>
          <a:bodyPr/>
          <a:lstStyle/>
          <a:p>
            <a:fld id="{4FA26DB6-1E95-4B26-BBFC-FB6CE29132D7}" type="slidenum">
              <a:rPr lang="en-US" smtClean="0"/>
              <a:pPr/>
              <a:t>75</a:t>
            </a:fld>
            <a:endParaRPr lang="en-US" dirty="0"/>
          </a:p>
        </p:txBody>
      </p:sp>
    </p:spTree>
    <p:extLst>
      <p:ext uri="{BB962C8B-B14F-4D97-AF65-F5344CB8AC3E}">
        <p14:creationId xmlns:p14="http://schemas.microsoft.com/office/powerpoint/2010/main" val="192847343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856" y="737951"/>
            <a:ext cx="6683765" cy="792088"/>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Stair detail</a:t>
            </a:r>
            <a:endParaRPr lang="en-GB" sz="2625"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1700808"/>
            <a:ext cx="6571997" cy="4108344"/>
          </a:xfrm>
        </p:spPr>
      </p:pic>
      <p:sp>
        <p:nvSpPr>
          <p:cNvPr id="7" name="Slide Number Placeholder 6">
            <a:extLst>
              <a:ext uri="{FF2B5EF4-FFF2-40B4-BE49-F238E27FC236}">
                <a16:creationId xmlns:a16="http://schemas.microsoft.com/office/drawing/2014/main" id="{DF1D93F2-6BC1-46E1-A867-AEAEFBAA8804}"/>
              </a:ext>
            </a:extLst>
          </p:cNvPr>
          <p:cNvSpPr>
            <a:spLocks noGrp="1"/>
          </p:cNvSpPr>
          <p:nvPr>
            <p:ph type="sldNum" sz="quarter" idx="12"/>
          </p:nvPr>
        </p:nvSpPr>
        <p:spPr/>
        <p:txBody>
          <a:bodyPr/>
          <a:lstStyle/>
          <a:p>
            <a:fld id="{4FA26DB6-1E95-4B26-BBFC-FB6CE29132D7}" type="slidenum">
              <a:rPr lang="en-US" smtClean="0"/>
              <a:pPr/>
              <a:t>76</a:t>
            </a:fld>
            <a:endParaRPr lang="en-US" dirty="0"/>
          </a:p>
        </p:txBody>
      </p:sp>
    </p:spTree>
    <p:extLst>
      <p:ext uri="{BB962C8B-B14F-4D97-AF65-F5344CB8AC3E}">
        <p14:creationId xmlns:p14="http://schemas.microsoft.com/office/powerpoint/2010/main" val="282714442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30313" y="1124744"/>
            <a:ext cx="6683765" cy="956311"/>
          </a:xfrm>
        </p:spPr>
        <p:txBody>
          <a:bodyPr>
            <a:normAutofit/>
          </a:bodyPr>
          <a:lstStyle/>
          <a:p>
            <a:pPr algn="ctr"/>
            <a:r>
              <a:rPr lang="en-US" sz="2625" dirty="0">
                <a:latin typeface="Times New Roman" panose="02020603050405020304" pitchFamily="18" charset="0"/>
                <a:cs typeface="Times New Roman" panose="02020603050405020304" pitchFamily="18" charset="0"/>
              </a:rPr>
              <a:t>Structural design – Water tank design</a:t>
            </a:r>
            <a:br>
              <a:rPr lang="en-US" sz="2625" dirty="0">
                <a:latin typeface="Times New Roman" panose="02020603050405020304" pitchFamily="18" charset="0"/>
                <a:cs typeface="Times New Roman" panose="02020603050405020304" pitchFamily="18" charset="0"/>
              </a:rPr>
            </a:br>
            <a:r>
              <a:rPr lang="en-US" sz="2625" dirty="0">
                <a:latin typeface="Times New Roman" panose="02020603050405020304" pitchFamily="18" charset="0"/>
                <a:cs typeface="Times New Roman" panose="02020603050405020304" pitchFamily="18" charset="0"/>
              </a:rPr>
              <a:t> </a:t>
            </a:r>
            <a:r>
              <a:rPr lang="en-US" sz="1875" dirty="0">
                <a:latin typeface="Times New Roman" panose="02020603050405020304" pitchFamily="18" charset="0"/>
                <a:cs typeface="Times New Roman" panose="02020603050405020304" pitchFamily="18" charset="0"/>
              </a:rPr>
              <a:t>parameters used in the design of water tank.</a:t>
            </a:r>
            <a:endParaRPr lang="en-GB" sz="2625" dirty="0"/>
          </a:p>
        </p:txBody>
      </p:sp>
      <p:graphicFrame>
        <p:nvGraphicFramePr>
          <p:cNvPr id="4" name="Table 3"/>
          <p:cNvGraphicFramePr>
            <a:graphicFrameLocks noGrp="1"/>
          </p:cNvGraphicFramePr>
          <p:nvPr>
            <p:extLst/>
          </p:nvPr>
        </p:nvGraphicFramePr>
        <p:xfrm>
          <a:off x="1474191" y="2852936"/>
          <a:ext cx="6196011" cy="1922718"/>
        </p:xfrm>
        <a:graphic>
          <a:graphicData uri="http://schemas.openxmlformats.org/drawingml/2006/table">
            <a:tbl>
              <a:tblPr firstRow="1" firstCol="1" bandRow="1">
                <a:tableStyleId>{5C22544A-7EE6-4342-B048-85BDC9FD1C3A}</a:tableStyleId>
              </a:tblPr>
              <a:tblGrid>
                <a:gridCol w="992800">
                  <a:extLst>
                    <a:ext uri="{9D8B030D-6E8A-4147-A177-3AD203B41FA5}">
                      <a16:colId xmlns:a16="http://schemas.microsoft.com/office/drawing/2014/main" val="20000"/>
                    </a:ext>
                  </a:extLst>
                </a:gridCol>
                <a:gridCol w="881249">
                  <a:extLst>
                    <a:ext uri="{9D8B030D-6E8A-4147-A177-3AD203B41FA5}">
                      <a16:colId xmlns:a16="http://schemas.microsoft.com/office/drawing/2014/main" val="20001"/>
                    </a:ext>
                  </a:extLst>
                </a:gridCol>
                <a:gridCol w="881249">
                  <a:extLst>
                    <a:ext uri="{9D8B030D-6E8A-4147-A177-3AD203B41FA5}">
                      <a16:colId xmlns:a16="http://schemas.microsoft.com/office/drawing/2014/main" val="20002"/>
                    </a:ext>
                  </a:extLst>
                </a:gridCol>
                <a:gridCol w="881249">
                  <a:extLst>
                    <a:ext uri="{9D8B030D-6E8A-4147-A177-3AD203B41FA5}">
                      <a16:colId xmlns:a16="http://schemas.microsoft.com/office/drawing/2014/main" val="20003"/>
                    </a:ext>
                  </a:extLst>
                </a:gridCol>
                <a:gridCol w="821755">
                  <a:extLst>
                    <a:ext uri="{9D8B030D-6E8A-4147-A177-3AD203B41FA5}">
                      <a16:colId xmlns:a16="http://schemas.microsoft.com/office/drawing/2014/main" val="20004"/>
                    </a:ext>
                  </a:extLst>
                </a:gridCol>
                <a:gridCol w="881249">
                  <a:extLst>
                    <a:ext uri="{9D8B030D-6E8A-4147-A177-3AD203B41FA5}">
                      <a16:colId xmlns:a16="http://schemas.microsoft.com/office/drawing/2014/main" val="20005"/>
                    </a:ext>
                  </a:extLst>
                </a:gridCol>
                <a:gridCol w="856460">
                  <a:extLst>
                    <a:ext uri="{9D8B030D-6E8A-4147-A177-3AD203B41FA5}">
                      <a16:colId xmlns:a16="http://schemas.microsoft.com/office/drawing/2014/main" val="20006"/>
                    </a:ext>
                  </a:extLst>
                </a:gridCol>
              </a:tblGrid>
              <a:tr h="248285">
                <a:tc>
                  <a:txBody>
                    <a:bodyPr/>
                    <a:lstStyle/>
                    <a:p>
                      <a:pPr algn="ctr">
                        <a:lnSpc>
                          <a:spcPct val="107000"/>
                        </a:lnSpc>
                        <a:spcAft>
                          <a:spcPts val="800"/>
                        </a:spcAft>
                      </a:pPr>
                      <a:r>
                        <a:rPr lang="en-US" sz="2000" dirty="0">
                          <a:effectLst/>
                          <a:latin typeface="Times New Roman" panose="02020603050405020304" pitchFamily="18" charset="0"/>
                          <a:cs typeface="Times New Roman" panose="02020603050405020304" pitchFamily="18" charset="0"/>
                        </a:rPr>
                        <a:t>Ci</a:t>
                      </a:r>
                      <a:endParaRPr lang="en-US" sz="20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I</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Ri</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dirty="0">
                          <a:effectLst/>
                          <a:latin typeface="Times New Roman" panose="02020603050405020304" pitchFamily="18" charset="0"/>
                          <a:cs typeface="Times New Roman" panose="02020603050405020304" pitchFamily="18" charset="0"/>
                        </a:rPr>
                        <a:t>K active</a:t>
                      </a:r>
                      <a:endParaRPr lang="en-US" sz="20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Cc</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I</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Rc</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extLst>
                  <a:ext uri="{0D108BD9-81ED-4DB2-BD59-A6C34878D82A}">
                    <a16:rowId xmlns:a16="http://schemas.microsoft.com/office/drawing/2014/main" val="10000"/>
                  </a:ext>
                </a:extLst>
              </a:tr>
              <a:tr h="315595">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0.6</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1.25</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2</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0.406</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0.134242</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1.25</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extLst>
                  <a:ext uri="{0D108BD9-81ED-4DB2-BD59-A6C34878D82A}">
                    <a16:rowId xmlns:a16="http://schemas.microsoft.com/office/drawing/2014/main" val="10001"/>
                  </a:ext>
                </a:extLst>
              </a:tr>
              <a:tr h="329565">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kae</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Ct</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B</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Ri</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qny</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Hi</a:t>
                      </a:r>
                      <a:r>
                        <a:rPr lang="en-US" sz="2000" baseline="-25000">
                          <a:effectLst/>
                          <a:latin typeface="Times New Roman" panose="02020603050405020304" pitchFamily="18" charset="0"/>
                          <a:cs typeface="Times New Roman" panose="02020603050405020304" pitchFamily="18" charset="0"/>
                        </a:rPr>
                        <a:t> large</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Hc </a:t>
                      </a:r>
                      <a:r>
                        <a:rPr lang="en-US" sz="2000" baseline="-25000">
                          <a:effectLst/>
                          <a:latin typeface="Times New Roman" panose="02020603050405020304" pitchFamily="18" charset="0"/>
                          <a:cs typeface="Times New Roman" panose="02020603050405020304" pitchFamily="18" charset="0"/>
                        </a:rPr>
                        <a:t>large</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extLst>
                  <a:ext uri="{0D108BD9-81ED-4DB2-BD59-A6C34878D82A}">
                    <a16:rowId xmlns:a16="http://schemas.microsoft.com/office/drawing/2014/main" val="10002"/>
                  </a:ext>
                </a:extLst>
              </a:tr>
              <a:tr h="243840">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0.406</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0.24</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2</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75</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tc>
                <a:tc>
                  <a:txBody>
                    <a:bodyPr/>
                    <a:lstStyle/>
                    <a:p>
                      <a:pPr algn="ctr">
                        <a:lnSpc>
                          <a:spcPct val="107000"/>
                        </a:lnSpc>
                        <a:spcAft>
                          <a:spcPts val="800"/>
                        </a:spcAft>
                      </a:pPr>
                      <a:r>
                        <a:rPr lang="en-US" sz="2000">
                          <a:effectLst/>
                          <a:latin typeface="Times New Roman" panose="02020603050405020304" pitchFamily="18" charset="0"/>
                          <a:cs typeface="Times New Roman" panose="02020603050405020304" pitchFamily="18" charset="0"/>
                        </a:rPr>
                        <a:t>3.3m</a:t>
                      </a:r>
                      <a:endParaRPr lang="en-US" sz="20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tc>
                  <a:txBody>
                    <a:bodyPr/>
                    <a:lstStyle/>
                    <a:p>
                      <a:pPr algn="ctr">
                        <a:lnSpc>
                          <a:spcPct val="107000"/>
                        </a:lnSpc>
                        <a:spcAft>
                          <a:spcPts val="800"/>
                        </a:spcAft>
                      </a:pPr>
                      <a:r>
                        <a:rPr lang="en-US" sz="2000" dirty="0">
                          <a:effectLst/>
                          <a:latin typeface="Times New Roman" panose="02020603050405020304" pitchFamily="18" charset="0"/>
                          <a:cs typeface="Times New Roman" panose="02020603050405020304" pitchFamily="18" charset="0"/>
                        </a:rPr>
                        <a:t>5.9m</a:t>
                      </a:r>
                      <a:endParaRPr lang="en-US" sz="20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9525" marB="0" anchor="b"/>
                </a:tc>
                <a:extLst>
                  <a:ext uri="{0D108BD9-81ED-4DB2-BD59-A6C34878D82A}">
                    <a16:rowId xmlns:a16="http://schemas.microsoft.com/office/drawing/2014/main" val="10003"/>
                  </a:ext>
                </a:extLst>
              </a:tr>
            </a:tbl>
          </a:graphicData>
        </a:graphic>
      </p:graphicFrame>
      <p:sp>
        <p:nvSpPr>
          <p:cNvPr id="6" name="Slide Number Placeholder 5">
            <a:extLst>
              <a:ext uri="{FF2B5EF4-FFF2-40B4-BE49-F238E27FC236}">
                <a16:creationId xmlns:a16="http://schemas.microsoft.com/office/drawing/2014/main" id="{23E5A249-0154-496B-84DB-401E96003994}"/>
              </a:ext>
            </a:extLst>
          </p:cNvPr>
          <p:cNvSpPr>
            <a:spLocks noGrp="1"/>
          </p:cNvSpPr>
          <p:nvPr>
            <p:ph type="sldNum" sz="quarter" idx="12"/>
          </p:nvPr>
        </p:nvSpPr>
        <p:spPr/>
        <p:txBody>
          <a:bodyPr/>
          <a:lstStyle/>
          <a:p>
            <a:fld id="{4FA26DB6-1E95-4B26-BBFC-FB6CE29132D7}" type="slidenum">
              <a:rPr lang="en-US" smtClean="0"/>
              <a:pPr/>
              <a:t>77</a:t>
            </a:fld>
            <a:endParaRPr lang="en-US" dirty="0"/>
          </a:p>
        </p:txBody>
      </p:sp>
    </p:spTree>
    <p:extLst>
      <p:ext uri="{BB962C8B-B14F-4D97-AF65-F5344CB8AC3E}">
        <p14:creationId xmlns:p14="http://schemas.microsoft.com/office/powerpoint/2010/main" val="162104090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91756"/>
          <p:cNvSpPr/>
          <p:nvPr/>
        </p:nvSpPr>
        <p:spPr>
          <a:xfrm>
            <a:off x="2847534" y="5301208"/>
            <a:ext cx="3374489" cy="224280"/>
          </a:xfrm>
          <a:prstGeom prst="rect">
            <a:avLst/>
          </a:prstGeom>
          <a:ln>
            <a:noFill/>
          </a:ln>
        </p:spPr>
        <p:txBody>
          <a:bodyPr vert="horz" lIns="0" tIns="0" rIns="0" bIns="0" rtlCol="0">
            <a:noAutofit/>
          </a:bodyPr>
          <a:lstStyle/>
          <a:p>
            <a:pPr algn="ct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Water tank footing plan </a:t>
            </a:r>
            <a:endParaRPr lang="en-US" sz="1500" dirty="0">
              <a:solidFill>
                <a:srgbClr val="000000"/>
              </a:solidFill>
              <a:latin typeface="Times New Roman" panose="02020603050405020304" pitchFamily="18" charset="0"/>
              <a:ea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4191" y="1368796"/>
            <a:ext cx="6201177" cy="3691694"/>
          </a:xfrm>
          <a:prstGeom prst="rect">
            <a:avLst/>
          </a:prstGeom>
        </p:spPr>
      </p:pic>
      <p:sp>
        <p:nvSpPr>
          <p:cNvPr id="7" name="Slide Number Placeholder 6">
            <a:extLst>
              <a:ext uri="{FF2B5EF4-FFF2-40B4-BE49-F238E27FC236}">
                <a16:creationId xmlns:a16="http://schemas.microsoft.com/office/drawing/2014/main" id="{9DC93F12-ACE7-4443-9A1A-D9CA9AE34544}"/>
              </a:ext>
            </a:extLst>
          </p:cNvPr>
          <p:cNvSpPr>
            <a:spLocks noGrp="1"/>
          </p:cNvSpPr>
          <p:nvPr>
            <p:ph type="sldNum" sz="quarter" idx="12"/>
          </p:nvPr>
        </p:nvSpPr>
        <p:spPr/>
        <p:txBody>
          <a:bodyPr/>
          <a:lstStyle/>
          <a:p>
            <a:fld id="{4FA26DB6-1E95-4B26-BBFC-FB6CE29132D7}" type="slidenum">
              <a:rPr lang="en-US" smtClean="0"/>
              <a:pPr/>
              <a:t>78</a:t>
            </a:fld>
            <a:endParaRPr lang="en-US" dirty="0"/>
          </a:p>
        </p:txBody>
      </p:sp>
    </p:spTree>
    <p:extLst>
      <p:ext uri="{BB962C8B-B14F-4D97-AF65-F5344CB8AC3E}">
        <p14:creationId xmlns:p14="http://schemas.microsoft.com/office/powerpoint/2010/main" val="428363294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91756"/>
          <p:cNvSpPr/>
          <p:nvPr/>
        </p:nvSpPr>
        <p:spPr>
          <a:xfrm>
            <a:off x="2771800" y="5697012"/>
            <a:ext cx="3374489" cy="224280"/>
          </a:xfrm>
          <a:prstGeom prst="rect">
            <a:avLst/>
          </a:prstGeom>
          <a:ln>
            <a:noFill/>
          </a:ln>
        </p:spPr>
        <p:txBody>
          <a:bodyPr vert="horz" lIns="0" tIns="0" rIns="0" bIns="0" rtlCol="0">
            <a:noAutofit/>
          </a:bodyPr>
          <a:lstStyle/>
          <a:p>
            <a:pPr algn="ct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Section A-A</a:t>
            </a:r>
            <a:endParaRPr lang="en-US" sz="1500" dirty="0">
              <a:solidFill>
                <a:srgbClr val="000000"/>
              </a:solidFill>
              <a:latin typeface="Times New Roman" panose="02020603050405020304" pitchFamily="18" charset="0"/>
              <a:ea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1110504"/>
            <a:ext cx="6912768" cy="4334720"/>
          </a:xfrm>
          <a:prstGeom prst="rect">
            <a:avLst/>
          </a:prstGeom>
        </p:spPr>
      </p:pic>
      <p:sp>
        <p:nvSpPr>
          <p:cNvPr id="7" name="Slide Number Placeholder 6">
            <a:extLst>
              <a:ext uri="{FF2B5EF4-FFF2-40B4-BE49-F238E27FC236}">
                <a16:creationId xmlns:a16="http://schemas.microsoft.com/office/drawing/2014/main" id="{0D832BE4-5D20-480D-9AF0-C0C4051151D9}"/>
              </a:ext>
            </a:extLst>
          </p:cNvPr>
          <p:cNvSpPr>
            <a:spLocks noGrp="1"/>
          </p:cNvSpPr>
          <p:nvPr>
            <p:ph type="sldNum" sz="quarter" idx="12"/>
          </p:nvPr>
        </p:nvSpPr>
        <p:spPr/>
        <p:txBody>
          <a:bodyPr/>
          <a:lstStyle/>
          <a:p>
            <a:fld id="{4FA26DB6-1E95-4B26-BBFC-FB6CE29132D7}" type="slidenum">
              <a:rPr lang="en-US" smtClean="0"/>
              <a:pPr/>
              <a:t>79</a:t>
            </a:fld>
            <a:endParaRPr lang="en-US" dirty="0"/>
          </a:p>
        </p:txBody>
      </p:sp>
    </p:spTree>
    <p:extLst>
      <p:ext uri="{BB962C8B-B14F-4D97-AF65-F5344CB8AC3E}">
        <p14:creationId xmlns:p14="http://schemas.microsoft.com/office/powerpoint/2010/main" val="3606450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Site Analysis:</a:t>
            </a:r>
          </a:p>
        </p:txBody>
      </p:sp>
      <p:pic>
        <p:nvPicPr>
          <p:cNvPr id="10" name="Picture 9">
            <a:extLst>
              <a:ext uri="{FF2B5EF4-FFF2-40B4-BE49-F238E27FC236}">
                <a16:creationId xmlns:a16="http://schemas.microsoft.com/office/drawing/2014/main" id="{936D09CD-B640-4D71-B250-4FCD4AD9F61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499024" y="1285860"/>
            <a:ext cx="2199439" cy="36112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a:extLst>
              <a:ext uri="{FF2B5EF4-FFF2-40B4-BE49-F238E27FC236}">
                <a16:creationId xmlns:a16="http://schemas.microsoft.com/office/drawing/2014/main" id="{AA616F7C-0B7C-4128-9DB7-38508EED6E35}"/>
              </a:ext>
            </a:extLst>
          </p:cNvPr>
          <p:cNvPicPr/>
          <p:nvPr/>
        </p:nvPicPr>
        <p:blipFill rotWithShape="1">
          <a:blip r:embed="rId5">
            <a:extLst>
              <a:ext uri="{28A0092B-C50C-407E-A947-70E740481C1C}">
                <a14:useLocalDpi xmlns:a14="http://schemas.microsoft.com/office/drawing/2010/main" val="0"/>
              </a:ext>
            </a:extLst>
          </a:blip>
          <a:srcRect l="5322" t="1599" r="2661" b="2132"/>
          <a:stretch/>
        </p:blipFill>
        <p:spPr bwMode="auto">
          <a:xfrm>
            <a:off x="2839372" y="1285860"/>
            <a:ext cx="2767377" cy="3613296"/>
          </a:xfrm>
          <a:prstGeom prst="rect">
            <a:avLst/>
          </a:prstGeom>
          <a:ln w="38100" cap="sq">
            <a:solidFill>
              <a:srgbClr val="000000"/>
            </a:solidFill>
            <a:prstDash val="solid"/>
            <a:miter lim="800000"/>
          </a:ln>
          <a:effectLst/>
          <a:extLst>
            <a:ext uri="{53640926-AAD7-44D8-BBD7-CCE9431645EC}">
              <a14:shadowObscured xmlns:a14="http://schemas.microsoft.com/office/drawing/2010/main"/>
            </a:ext>
          </a:extLst>
        </p:spPr>
      </p:pic>
      <p:sp>
        <p:nvSpPr>
          <p:cNvPr id="3" name="Rectangle 2">
            <a:extLst>
              <a:ext uri="{FF2B5EF4-FFF2-40B4-BE49-F238E27FC236}">
                <a16:creationId xmlns:a16="http://schemas.microsoft.com/office/drawing/2014/main" id="{5EE37EC8-FA23-4534-9C9C-8C0C50EEC91D}"/>
              </a:ext>
            </a:extLst>
          </p:cNvPr>
          <p:cNvSpPr/>
          <p:nvPr/>
        </p:nvSpPr>
        <p:spPr>
          <a:xfrm>
            <a:off x="1061132" y="4911360"/>
            <a:ext cx="1306448"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New Building</a:t>
            </a:r>
            <a:endParaRPr lang="en-US" sz="1600" b="0" cap="none" spc="0" dirty="0">
              <a:ln w="0"/>
              <a:solidFill>
                <a:schemeClr val="tx1"/>
              </a:solidFill>
              <a:effectLst>
                <a:outerShdw blurRad="38100" dist="19050" dir="2700000" algn="tl" rotWithShape="0">
                  <a:schemeClr val="dk1">
                    <a:alpha val="40000"/>
                  </a:schemeClr>
                </a:outerShdw>
              </a:effectLst>
            </a:endParaRPr>
          </a:p>
        </p:txBody>
      </p:sp>
      <p:sp>
        <p:nvSpPr>
          <p:cNvPr id="15" name="Rectangle 14">
            <a:extLst>
              <a:ext uri="{FF2B5EF4-FFF2-40B4-BE49-F238E27FC236}">
                <a16:creationId xmlns:a16="http://schemas.microsoft.com/office/drawing/2014/main" id="{7CF52778-A027-40DF-9294-AEC932529898}"/>
              </a:ext>
            </a:extLst>
          </p:cNvPr>
          <p:cNvSpPr/>
          <p:nvPr/>
        </p:nvSpPr>
        <p:spPr>
          <a:xfrm>
            <a:off x="3367635" y="4904856"/>
            <a:ext cx="1592103"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Existing Building</a:t>
            </a:r>
            <a:endParaRPr lang="en-US" sz="1600" b="0" cap="none" spc="0" dirty="0">
              <a:ln w="0"/>
              <a:solidFill>
                <a:schemeClr val="tx1"/>
              </a:solidFill>
              <a:effectLst>
                <a:outerShdw blurRad="38100" dist="19050" dir="2700000" algn="tl" rotWithShape="0">
                  <a:schemeClr val="dk1">
                    <a:alpha val="40000"/>
                  </a:schemeClr>
                </a:outerShdw>
              </a:effectLst>
            </a:endParaRPr>
          </a:p>
        </p:txBody>
      </p:sp>
      <p:sp>
        <p:nvSpPr>
          <p:cNvPr id="16" name="Rectangle 15">
            <a:extLst>
              <a:ext uri="{FF2B5EF4-FFF2-40B4-BE49-F238E27FC236}">
                <a16:creationId xmlns:a16="http://schemas.microsoft.com/office/drawing/2014/main" id="{001D1BF1-1B77-464C-9B28-4C0482E7E321}"/>
              </a:ext>
            </a:extLst>
          </p:cNvPr>
          <p:cNvSpPr/>
          <p:nvPr/>
        </p:nvSpPr>
        <p:spPr>
          <a:xfrm>
            <a:off x="6013346" y="1211538"/>
            <a:ext cx="2631630" cy="3600986"/>
          </a:xfrm>
          <a:prstGeom prst="rect">
            <a:avLst/>
          </a:prstGeom>
          <a:noFill/>
        </p:spPr>
        <p:txBody>
          <a:bodyPr wrap="square" lIns="91440" tIns="45720" rIns="91440" bIns="45720">
            <a:spAutoFit/>
          </a:bodyPr>
          <a:lstStyle/>
          <a:p>
            <a:pPr marL="285750" indent="-285750">
              <a:buFont typeface="Arial" panose="020B0604020202020204" pitchFamily="34" charset="0"/>
              <a:buChar char="•"/>
            </a:pPr>
            <a:r>
              <a:rPr lang="en-US" sz="1600" dirty="0"/>
              <a:t>1: 1</a:t>
            </a:r>
            <a:r>
              <a:rPr lang="en-US" sz="1600" baseline="30000" dirty="0"/>
              <a:t>st</a:t>
            </a:r>
            <a:r>
              <a:rPr lang="en-US" sz="1600" dirty="0"/>
              <a:t> gate.</a:t>
            </a:r>
            <a:endParaRPr lang="ar-JO" sz="1600" dirty="0"/>
          </a:p>
          <a:p>
            <a:pPr marL="285750" indent="-285750">
              <a:buFont typeface="Arial" panose="020B0604020202020204" pitchFamily="34" charset="0"/>
              <a:buChar char="•"/>
            </a:pPr>
            <a:r>
              <a:rPr lang="en-US" sz="1600" dirty="0"/>
              <a:t>2: 2</a:t>
            </a:r>
            <a:r>
              <a:rPr lang="en-US" sz="1600" baseline="30000" dirty="0"/>
              <a:t>nd</a:t>
            </a:r>
            <a:r>
              <a:rPr lang="en-US" sz="1600" dirty="0"/>
              <a:t> gate. </a:t>
            </a:r>
            <a:endParaRPr lang="ar-JO" sz="1600" dirty="0"/>
          </a:p>
          <a:p>
            <a:pPr marL="285750" indent="-285750">
              <a:buFont typeface="Arial" panose="020B0604020202020204" pitchFamily="34" charset="0"/>
              <a:buChar char="•"/>
            </a:pPr>
            <a:r>
              <a:rPr lang="en-US" sz="1600" dirty="0"/>
              <a:t>3 and 5: Parking for visitors.</a:t>
            </a:r>
          </a:p>
          <a:p>
            <a:pPr marL="285750" indent="-285750">
              <a:buFont typeface="Arial" panose="020B0604020202020204" pitchFamily="34" charset="0"/>
              <a:buChar char="•"/>
            </a:pPr>
            <a:r>
              <a:rPr lang="en-US" sz="1600" dirty="0"/>
              <a:t>4: Square for displaying the cars. </a:t>
            </a:r>
          </a:p>
          <a:p>
            <a:pPr marL="285750" indent="-285750">
              <a:buFont typeface="Arial" panose="020B0604020202020204" pitchFamily="34" charset="0"/>
              <a:buChar char="•"/>
            </a:pPr>
            <a:r>
              <a:rPr lang="en-US" sz="1600" dirty="0"/>
              <a:t>6: Septic tank. </a:t>
            </a:r>
          </a:p>
          <a:p>
            <a:pPr marL="285750" indent="-285750">
              <a:buFont typeface="Arial" panose="020B0604020202020204" pitchFamily="34" charset="0"/>
              <a:buChar char="•"/>
            </a:pPr>
            <a:r>
              <a:rPr lang="en-US" sz="1600" dirty="0"/>
              <a:t>7: Water tank.</a:t>
            </a:r>
          </a:p>
          <a:p>
            <a:pPr marL="285750" indent="-285750">
              <a:buFont typeface="Arial" panose="020B0604020202020204" pitchFamily="34" charset="0"/>
              <a:buChar char="•"/>
            </a:pPr>
            <a:r>
              <a:rPr lang="en-US" sz="1600" dirty="0"/>
              <a:t>8: Parking for customers and employees. </a:t>
            </a:r>
          </a:p>
          <a:p>
            <a:pPr marL="285750" indent="-285750">
              <a:buFont typeface="Arial" panose="020B0604020202020204" pitchFamily="34" charset="0"/>
              <a:buChar char="•"/>
            </a:pPr>
            <a:r>
              <a:rPr lang="en-US" sz="1600" dirty="0"/>
              <a:t>9 and 11: Parking for employees.</a:t>
            </a:r>
          </a:p>
          <a:p>
            <a:pPr marL="285750" indent="-285750">
              <a:buFont typeface="Arial" panose="020B0604020202020204" pitchFamily="34" charset="0"/>
              <a:buChar char="•"/>
            </a:pPr>
            <a:r>
              <a:rPr lang="en-US" sz="1600" dirty="0"/>
              <a:t>10: Square for cars like cars in showrooms</a:t>
            </a:r>
            <a:r>
              <a:rPr lang="en-US" sz="2000" dirty="0"/>
              <a:t>.</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17" name="Rectangle 16">
            <a:extLst>
              <a:ext uri="{FF2B5EF4-FFF2-40B4-BE49-F238E27FC236}">
                <a16:creationId xmlns:a16="http://schemas.microsoft.com/office/drawing/2014/main" id="{8EA027E0-01D9-4939-A06E-B57DF0A1DE39}"/>
              </a:ext>
            </a:extLst>
          </p:cNvPr>
          <p:cNvSpPr/>
          <p:nvPr/>
        </p:nvSpPr>
        <p:spPr>
          <a:xfrm>
            <a:off x="308824" y="5348749"/>
            <a:ext cx="7638389" cy="1200329"/>
          </a:xfrm>
          <a:prstGeom prst="rect">
            <a:avLst/>
          </a:prstGeom>
          <a:noFill/>
        </p:spPr>
        <p:txBody>
          <a:bodyPr wrap="square" lIns="91440" tIns="45720" rIns="91440" bIns="45720">
            <a:spAutoFit/>
          </a:bodyPr>
          <a:lstStyle/>
          <a:p>
            <a:r>
              <a:rPr lang="en-US" dirty="0"/>
              <a:t>1: Entrances for pedestrian. 2: Entrances for cars. 3: Guard room. 4: Car Ramp to arrive to the body and paint shop. 5: Entrance of body and paint shop. 6: Entrance of quick services. 7: Entrance of basement. 8: Car elevator. 9: Car parking for customers and some of employees.</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9" name="Slide Number Placeholder 8">
            <a:extLst>
              <a:ext uri="{FF2B5EF4-FFF2-40B4-BE49-F238E27FC236}">
                <a16:creationId xmlns:a16="http://schemas.microsoft.com/office/drawing/2014/main" id="{72DE03EA-1484-4571-8351-A7E7B0DF1B98}"/>
              </a:ext>
            </a:extLst>
          </p:cNvPr>
          <p:cNvSpPr>
            <a:spLocks noGrp="1"/>
          </p:cNvSpPr>
          <p:nvPr>
            <p:ph type="sldNum" sz="quarter" idx="12"/>
          </p:nvPr>
        </p:nvSpPr>
        <p:spPr/>
        <p:txBody>
          <a:bodyPr/>
          <a:lstStyle/>
          <a:p>
            <a:fld id="{4FA26DB6-1E95-4B26-BBFC-FB6CE29132D7}" type="slidenum">
              <a:rPr lang="en-US" smtClean="0"/>
              <a:pPr/>
              <a:t>8</a:t>
            </a:fld>
            <a:endParaRPr lang="en-US" dirty="0"/>
          </a:p>
        </p:txBody>
      </p:sp>
    </p:spTree>
    <p:extLst>
      <p:ext uri="{BB962C8B-B14F-4D97-AF65-F5344CB8AC3E}">
        <p14:creationId xmlns:p14="http://schemas.microsoft.com/office/powerpoint/2010/main" val="3958391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91756"/>
          <p:cNvSpPr/>
          <p:nvPr/>
        </p:nvSpPr>
        <p:spPr>
          <a:xfrm>
            <a:off x="2866158" y="5584872"/>
            <a:ext cx="3374489" cy="224280"/>
          </a:xfrm>
          <a:prstGeom prst="rect">
            <a:avLst/>
          </a:prstGeom>
          <a:ln>
            <a:noFill/>
          </a:ln>
        </p:spPr>
        <p:txBody>
          <a:bodyPr vert="horz" lIns="0" tIns="0" rIns="0" bIns="0" rtlCol="0">
            <a:noAutofit/>
          </a:bodyPr>
          <a:lstStyle/>
          <a:p>
            <a:pPr algn="ctr">
              <a:lnSpc>
                <a:spcPct val="107000"/>
              </a:lnSpc>
              <a:spcAft>
                <a:spcPts val="600"/>
              </a:spcAft>
            </a:pPr>
            <a:r>
              <a:rPr lang="en-US" sz="1500" dirty="0">
                <a:solidFill>
                  <a:srgbClr val="4472C4"/>
                </a:solidFill>
                <a:latin typeface="Times New Roman" panose="02020603050405020304" pitchFamily="18" charset="0"/>
                <a:ea typeface="Times New Roman" panose="02020603050405020304" pitchFamily="18" charset="0"/>
              </a:rPr>
              <a:t>Section D-D</a:t>
            </a:r>
            <a:endParaRPr lang="en-US" sz="1500" dirty="0">
              <a:solidFill>
                <a:srgbClr val="000000"/>
              </a:solidFill>
              <a:latin typeface="Times New Roman" panose="02020603050405020304" pitchFamily="18" charset="0"/>
              <a:ea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908720"/>
            <a:ext cx="5760640" cy="4333681"/>
          </a:xfrm>
          <a:prstGeom prst="rect">
            <a:avLst/>
          </a:prstGeom>
        </p:spPr>
      </p:pic>
      <p:sp>
        <p:nvSpPr>
          <p:cNvPr id="7" name="Slide Number Placeholder 6">
            <a:extLst>
              <a:ext uri="{FF2B5EF4-FFF2-40B4-BE49-F238E27FC236}">
                <a16:creationId xmlns:a16="http://schemas.microsoft.com/office/drawing/2014/main" id="{50E20600-D5CB-4036-A891-A185C46A1B0F}"/>
              </a:ext>
            </a:extLst>
          </p:cNvPr>
          <p:cNvSpPr>
            <a:spLocks noGrp="1"/>
          </p:cNvSpPr>
          <p:nvPr>
            <p:ph type="sldNum" sz="quarter" idx="12"/>
          </p:nvPr>
        </p:nvSpPr>
        <p:spPr/>
        <p:txBody>
          <a:bodyPr/>
          <a:lstStyle/>
          <a:p>
            <a:fld id="{4FA26DB6-1E95-4B26-BBFC-FB6CE29132D7}" type="slidenum">
              <a:rPr lang="en-US" smtClean="0"/>
              <a:pPr/>
              <a:t>80</a:t>
            </a:fld>
            <a:endParaRPr lang="en-US" dirty="0"/>
          </a:p>
        </p:txBody>
      </p:sp>
    </p:spTree>
    <p:extLst>
      <p:ext uri="{BB962C8B-B14F-4D97-AF65-F5344CB8AC3E}">
        <p14:creationId xmlns:p14="http://schemas.microsoft.com/office/powerpoint/2010/main" val="285250590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755576" y="548680"/>
            <a:ext cx="7702624" cy="5760640"/>
          </a:xfrm>
          <a:prstGeom prst="rect">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a:solidFill>
                  <a:schemeClr val="tx1"/>
                </a:solidFill>
                <a:latin typeface="Times New Roman" pitchFamily="18" charset="0"/>
                <a:cs typeface="Times New Roman" pitchFamily="18" charset="0"/>
              </a:rPr>
              <a:t>Environmental Evaluation.</a:t>
            </a:r>
          </a:p>
        </p:txBody>
      </p:sp>
      <p:sp>
        <p:nvSpPr>
          <p:cNvPr id="6" name="Slide Number Placeholder 5">
            <a:extLst>
              <a:ext uri="{FF2B5EF4-FFF2-40B4-BE49-F238E27FC236}">
                <a16:creationId xmlns:a16="http://schemas.microsoft.com/office/drawing/2014/main" id="{F5BEDB7C-AED4-4254-92A9-492F38B5264A}"/>
              </a:ext>
            </a:extLst>
          </p:cNvPr>
          <p:cNvSpPr>
            <a:spLocks noGrp="1"/>
          </p:cNvSpPr>
          <p:nvPr>
            <p:ph type="sldNum" sz="quarter" idx="12"/>
          </p:nvPr>
        </p:nvSpPr>
        <p:spPr/>
        <p:txBody>
          <a:bodyPr/>
          <a:lstStyle/>
          <a:p>
            <a:fld id="{4FA26DB6-1E95-4B26-BBFC-FB6CE29132D7}" type="slidenum">
              <a:rPr lang="en-US" smtClean="0"/>
              <a:pPr/>
              <a:t>81</a:t>
            </a:fld>
            <a:endParaRPr lang="en-US" dirty="0"/>
          </a:p>
        </p:txBody>
      </p:sp>
    </p:spTree>
    <p:extLst>
      <p:ext uri="{BB962C8B-B14F-4D97-AF65-F5344CB8AC3E}">
        <p14:creationId xmlns:p14="http://schemas.microsoft.com/office/powerpoint/2010/main" val="249490771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204914"/>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2" name="Rectangle 1"/>
          <p:cNvSpPr/>
          <p:nvPr/>
        </p:nvSpPr>
        <p:spPr>
          <a:xfrm>
            <a:off x="2286000" y="1412776"/>
            <a:ext cx="5742384" cy="2751715"/>
          </a:xfrm>
          <a:prstGeom prst="rect">
            <a:avLst/>
          </a:prstGeom>
        </p:spPr>
        <p:txBody>
          <a:bodyPr wrap="square">
            <a:spAutoFit/>
          </a:bodyPr>
          <a:lstStyle/>
          <a:p>
            <a:pPr>
              <a:lnSpc>
                <a:spcPct val="150000"/>
              </a:lnSpc>
            </a:pPr>
            <a:r>
              <a:rPr lang="en-US" sz="4000" b="1" dirty="0">
                <a:latin typeface="Times New Roman" panose="02020603050405020304" pitchFamily="18" charset="0"/>
                <a:cs typeface="Times New Roman" panose="02020603050405020304" pitchFamily="18" charset="0"/>
              </a:rPr>
              <a:t>-Lighting Evaluation.</a:t>
            </a:r>
            <a:endParaRPr lang="en-US" sz="4000" dirty="0">
              <a:latin typeface="Times New Roman" panose="02020603050405020304" pitchFamily="18" charset="0"/>
              <a:cs typeface="Times New Roman" panose="02020603050405020304" pitchFamily="18" charset="0"/>
            </a:endParaRPr>
          </a:p>
          <a:p>
            <a:pPr>
              <a:lnSpc>
                <a:spcPct val="150000"/>
              </a:lnSpc>
            </a:pPr>
            <a:r>
              <a:rPr lang="en-US" sz="4000" b="1" dirty="0">
                <a:latin typeface="Times New Roman" panose="02020603050405020304" pitchFamily="18" charset="0"/>
                <a:cs typeface="Times New Roman" panose="02020603050405020304" pitchFamily="18" charset="0"/>
              </a:rPr>
              <a:t>-Thermal Evaluation.</a:t>
            </a:r>
            <a:endParaRPr lang="en-US" sz="4000" dirty="0">
              <a:latin typeface="Times New Roman" panose="02020603050405020304" pitchFamily="18" charset="0"/>
              <a:cs typeface="Times New Roman" panose="02020603050405020304" pitchFamily="18" charset="0"/>
            </a:endParaRPr>
          </a:p>
          <a:p>
            <a:pPr>
              <a:lnSpc>
                <a:spcPct val="150000"/>
              </a:lnSpc>
            </a:pPr>
            <a:r>
              <a:rPr lang="en-US" sz="4000" b="1" dirty="0">
                <a:latin typeface="Times New Roman" panose="02020603050405020304" pitchFamily="18" charset="0"/>
                <a:cs typeface="Times New Roman" panose="02020603050405020304" pitchFamily="18" charset="0"/>
              </a:rPr>
              <a:t>-Acoustical Evaluation.</a:t>
            </a:r>
            <a:endParaRPr lang="en-US" sz="4000" dirty="0">
              <a:latin typeface="Times New Roman" panose="02020603050405020304" pitchFamily="18" charset="0"/>
              <a:cs typeface="Times New Roman" panose="02020603050405020304" pitchFamily="18" charset="0"/>
            </a:endParaRPr>
          </a:p>
        </p:txBody>
      </p:sp>
      <p:sp>
        <p:nvSpPr>
          <p:cNvPr id="7" name="Slide Number Placeholder 6">
            <a:extLst>
              <a:ext uri="{FF2B5EF4-FFF2-40B4-BE49-F238E27FC236}">
                <a16:creationId xmlns:a16="http://schemas.microsoft.com/office/drawing/2014/main" id="{72146E89-CB3D-4371-911D-4ADAFFFAA9DA}"/>
              </a:ext>
            </a:extLst>
          </p:cNvPr>
          <p:cNvSpPr>
            <a:spLocks noGrp="1"/>
          </p:cNvSpPr>
          <p:nvPr>
            <p:ph type="sldNum" sz="quarter" idx="12"/>
          </p:nvPr>
        </p:nvSpPr>
        <p:spPr/>
        <p:txBody>
          <a:bodyPr/>
          <a:lstStyle/>
          <a:p>
            <a:fld id="{4FA26DB6-1E95-4B26-BBFC-FB6CE29132D7}" type="slidenum">
              <a:rPr lang="en-US" smtClean="0"/>
              <a:pPr/>
              <a:t>82</a:t>
            </a:fld>
            <a:endParaRPr lang="en-US" dirty="0"/>
          </a:p>
        </p:txBody>
      </p:sp>
    </p:spTree>
    <p:extLst>
      <p:ext uri="{BB962C8B-B14F-4D97-AF65-F5344CB8AC3E}">
        <p14:creationId xmlns:p14="http://schemas.microsoft.com/office/powerpoint/2010/main" val="179348895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0" name="Flowchart: Manual Operation 9"/>
          <p:cNvSpPr/>
          <p:nvPr/>
        </p:nvSpPr>
        <p:spPr>
          <a:xfrm>
            <a:off x="1571604"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2285984" y="785794"/>
            <a:ext cx="2714644" cy="461665"/>
          </a:xfrm>
          <a:prstGeom prst="rect">
            <a:avLst/>
          </a:prstGeom>
          <a:noFill/>
        </p:spPr>
        <p:txBody>
          <a:bodyPr wrap="square" rtlCol="0">
            <a:spAutoFit/>
          </a:bodyPr>
          <a:lstStyle/>
          <a:p>
            <a:pPr algn="ctr"/>
            <a:r>
              <a:rPr lang="en-US" sz="24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Natural lighting</a:t>
            </a:r>
            <a:endParaRPr lang="en-US" sz="2400" b="1" dirty="0">
              <a:solidFill>
                <a:schemeClr val="bg1"/>
              </a:solidFill>
              <a:latin typeface="Times New Roman" pitchFamily="18" charset="0"/>
              <a:cs typeface="Times New Roman" pitchFamily="18" charset="0"/>
            </a:endParaRPr>
          </a:p>
        </p:txBody>
      </p:sp>
      <p:sp>
        <p:nvSpPr>
          <p:cNvPr id="13" name="TextBox 12"/>
          <p:cNvSpPr txBox="1"/>
          <p:nvPr/>
        </p:nvSpPr>
        <p:spPr>
          <a:xfrm>
            <a:off x="1069196" y="1153251"/>
            <a:ext cx="7391236" cy="498663"/>
          </a:xfrm>
          <a:prstGeom prst="rect">
            <a:avLst/>
          </a:prstGeom>
          <a:noFill/>
        </p:spPr>
        <p:txBody>
          <a:bodyPr wrap="square" rtlCol="0">
            <a:spAutoFit/>
          </a:bodyPr>
          <a:lstStyle/>
          <a:p>
            <a:pPr>
              <a:lnSpc>
                <a:spcPct val="150000"/>
              </a:lnSpc>
            </a:pPr>
            <a:r>
              <a:rPr lang="en-US" sz="2000" dirty="0">
                <a:latin typeface="Times New Roman" pitchFamily="18" charset="0"/>
                <a:cs typeface="Times New Roman" pitchFamily="18" charset="0"/>
              </a:rPr>
              <a:t>Evaluation day lighting for show room part using Design builder</a:t>
            </a:r>
            <a:r>
              <a:rPr lang="ar-JO"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0616" y="1757377"/>
            <a:ext cx="5380186" cy="3116798"/>
          </a:xfrm>
          <a:prstGeom prst="rect">
            <a:avLst/>
          </a:prstGeom>
        </p:spPr>
      </p:pic>
      <p:sp>
        <p:nvSpPr>
          <p:cNvPr id="3" name="Rectangle 2"/>
          <p:cNvSpPr/>
          <p:nvPr/>
        </p:nvSpPr>
        <p:spPr>
          <a:xfrm>
            <a:off x="1076192" y="4944071"/>
            <a:ext cx="7848871" cy="707886"/>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The amount of natural lighting is largely concentrated inside the showroom part because the facade is covered with glass</a:t>
            </a:r>
          </a:p>
        </p:txBody>
      </p:sp>
      <p:sp>
        <p:nvSpPr>
          <p:cNvPr id="7" name="Slide Number Placeholder 6">
            <a:extLst>
              <a:ext uri="{FF2B5EF4-FFF2-40B4-BE49-F238E27FC236}">
                <a16:creationId xmlns:a16="http://schemas.microsoft.com/office/drawing/2014/main" id="{CAED9449-7E43-4DD6-BE2D-CF899C55CE3E}"/>
              </a:ext>
            </a:extLst>
          </p:cNvPr>
          <p:cNvSpPr>
            <a:spLocks noGrp="1"/>
          </p:cNvSpPr>
          <p:nvPr>
            <p:ph type="sldNum" sz="quarter" idx="12"/>
          </p:nvPr>
        </p:nvSpPr>
        <p:spPr/>
        <p:txBody>
          <a:bodyPr/>
          <a:lstStyle/>
          <a:p>
            <a:fld id="{4FA26DB6-1E95-4B26-BBFC-FB6CE29132D7}" type="slidenum">
              <a:rPr lang="en-US" smtClean="0"/>
              <a:pPr/>
              <a:t>83</a:t>
            </a:fld>
            <a:endParaRPr lang="en-US" dirty="0"/>
          </a:p>
        </p:txBody>
      </p:sp>
    </p:spTree>
    <p:extLst>
      <p:ext uri="{BB962C8B-B14F-4D97-AF65-F5344CB8AC3E}">
        <p14:creationId xmlns:p14="http://schemas.microsoft.com/office/powerpoint/2010/main" val="75567767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36512" y="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0" name="Flowchart: Manual Operation 9"/>
          <p:cNvSpPr/>
          <p:nvPr/>
        </p:nvSpPr>
        <p:spPr>
          <a:xfrm>
            <a:off x="1571604"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2285984" y="785794"/>
            <a:ext cx="2714644" cy="461665"/>
          </a:xfrm>
          <a:prstGeom prst="rect">
            <a:avLst/>
          </a:prstGeom>
          <a:noFill/>
        </p:spPr>
        <p:txBody>
          <a:bodyPr wrap="square" rtlCol="0">
            <a:spAutoFit/>
          </a:bodyPr>
          <a:lstStyle/>
          <a:p>
            <a:pPr algn="ctr"/>
            <a:r>
              <a:rPr lang="en-US" sz="24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Natural lighting</a:t>
            </a:r>
            <a:endParaRPr lang="en-US" sz="2400" b="1" dirty="0">
              <a:solidFill>
                <a:schemeClr val="bg1"/>
              </a:solidFill>
              <a:latin typeface="Times New Roman" pitchFamily="18" charset="0"/>
              <a:cs typeface="Times New Roman" pitchFamily="18"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3707" y="1950223"/>
            <a:ext cx="5250635" cy="3078747"/>
          </a:xfrm>
          <a:prstGeom prst="rect">
            <a:avLst/>
          </a:prstGeom>
        </p:spPr>
      </p:pic>
      <p:sp>
        <p:nvSpPr>
          <p:cNvPr id="3" name="Rectangle 2"/>
          <p:cNvSpPr/>
          <p:nvPr/>
        </p:nvSpPr>
        <p:spPr>
          <a:xfrm>
            <a:off x="1043608" y="1416621"/>
            <a:ext cx="4572000" cy="458074"/>
          </a:xfrm>
          <a:prstGeom prst="rect">
            <a:avLst/>
          </a:prstGeom>
        </p:spPr>
        <p:txBody>
          <a:bodyPr>
            <a:spAutoFit/>
          </a:bodyPr>
          <a:lstStyle/>
          <a:p>
            <a:pPr>
              <a:lnSpc>
                <a:spcPct val="150000"/>
              </a:lnSpc>
            </a:pPr>
            <a:r>
              <a:rPr lang="en-US" dirty="0">
                <a:latin typeface="Times New Roman" pitchFamily="18" charset="0"/>
                <a:cs typeface="Times New Roman" pitchFamily="18" charset="0"/>
              </a:rPr>
              <a:t>Evaluation day lighting for office part</a:t>
            </a:r>
          </a:p>
        </p:txBody>
      </p:sp>
      <p:sp>
        <p:nvSpPr>
          <p:cNvPr id="6" name="Rectangle 5"/>
          <p:cNvSpPr/>
          <p:nvPr/>
        </p:nvSpPr>
        <p:spPr>
          <a:xfrm>
            <a:off x="1285884" y="5103145"/>
            <a:ext cx="7030532" cy="400110"/>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 In the offices part, natural light is large around the counter</a:t>
            </a:r>
          </a:p>
        </p:txBody>
      </p:sp>
      <p:sp>
        <p:nvSpPr>
          <p:cNvPr id="13" name="Slide Number Placeholder 12">
            <a:extLst>
              <a:ext uri="{FF2B5EF4-FFF2-40B4-BE49-F238E27FC236}">
                <a16:creationId xmlns:a16="http://schemas.microsoft.com/office/drawing/2014/main" id="{B582AAF7-D166-438C-BE50-6E30F363052B}"/>
              </a:ext>
            </a:extLst>
          </p:cNvPr>
          <p:cNvSpPr>
            <a:spLocks noGrp="1"/>
          </p:cNvSpPr>
          <p:nvPr>
            <p:ph type="sldNum" sz="quarter" idx="12"/>
          </p:nvPr>
        </p:nvSpPr>
        <p:spPr/>
        <p:txBody>
          <a:bodyPr/>
          <a:lstStyle/>
          <a:p>
            <a:fld id="{4FA26DB6-1E95-4B26-BBFC-FB6CE29132D7}" type="slidenum">
              <a:rPr lang="en-US" smtClean="0"/>
              <a:pPr/>
              <a:t>84</a:t>
            </a:fld>
            <a:endParaRPr lang="en-US" dirty="0"/>
          </a:p>
        </p:txBody>
      </p:sp>
    </p:spTree>
    <p:extLst>
      <p:ext uri="{BB962C8B-B14F-4D97-AF65-F5344CB8AC3E}">
        <p14:creationId xmlns:p14="http://schemas.microsoft.com/office/powerpoint/2010/main" val="55454590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4316" y="140167"/>
            <a:ext cx="9144000" cy="6722815"/>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0" name="Flowchart: Manual Operation 9"/>
          <p:cNvSpPr/>
          <p:nvPr/>
        </p:nvSpPr>
        <p:spPr>
          <a:xfrm>
            <a:off x="1571604"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2285984" y="785794"/>
            <a:ext cx="2714644" cy="461665"/>
          </a:xfrm>
          <a:prstGeom prst="rect">
            <a:avLst/>
          </a:prstGeom>
          <a:noFill/>
        </p:spPr>
        <p:txBody>
          <a:bodyPr wrap="square" rtlCol="0">
            <a:spAutoFit/>
          </a:bodyPr>
          <a:lstStyle/>
          <a:p>
            <a:pPr algn="ctr"/>
            <a:r>
              <a:rPr lang="en-US" sz="24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Natural lighting</a:t>
            </a:r>
            <a:endParaRPr lang="en-US" sz="2400" b="1" dirty="0">
              <a:solidFill>
                <a:schemeClr val="bg1"/>
              </a:solidFill>
              <a:latin typeface="Times New Roman" pitchFamily="18" charset="0"/>
              <a:cs typeface="Times New Roman" pitchFamily="18" charset="0"/>
            </a:endParaRPr>
          </a:p>
        </p:txBody>
      </p:sp>
      <p:sp>
        <p:nvSpPr>
          <p:cNvPr id="3" name="Rectangle 2"/>
          <p:cNvSpPr/>
          <p:nvPr/>
        </p:nvSpPr>
        <p:spPr>
          <a:xfrm>
            <a:off x="1043608" y="1416621"/>
            <a:ext cx="4572000" cy="458074"/>
          </a:xfrm>
          <a:prstGeom prst="rect">
            <a:avLst/>
          </a:prstGeom>
        </p:spPr>
        <p:txBody>
          <a:bodyPr>
            <a:spAutoFit/>
          </a:bodyPr>
          <a:lstStyle/>
          <a:p>
            <a:pPr>
              <a:lnSpc>
                <a:spcPct val="150000"/>
              </a:lnSpc>
            </a:pPr>
            <a:r>
              <a:rPr lang="en-US" dirty="0">
                <a:latin typeface="Times New Roman" pitchFamily="18" charset="0"/>
                <a:cs typeface="Times New Roman" pitchFamily="18" charset="0"/>
              </a:rPr>
              <a:t>Evaluation day lighting for repair shop part</a:t>
            </a:r>
          </a:p>
        </p:txBody>
      </p:sp>
      <p:sp>
        <p:nvSpPr>
          <p:cNvPr id="6" name="Rectangle 5"/>
          <p:cNvSpPr/>
          <p:nvPr/>
        </p:nvSpPr>
        <p:spPr>
          <a:xfrm>
            <a:off x="1285884" y="5103145"/>
            <a:ext cx="7030532" cy="707886"/>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the repair shop daylight is relatively low because the glass area compared with walls area is low </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0368" y="2055213"/>
            <a:ext cx="5265876" cy="2640665"/>
          </a:xfrm>
          <a:prstGeom prst="rect">
            <a:avLst/>
          </a:prstGeom>
        </p:spPr>
      </p:pic>
      <p:sp>
        <p:nvSpPr>
          <p:cNvPr id="13" name="Slide Number Placeholder 12">
            <a:extLst>
              <a:ext uri="{FF2B5EF4-FFF2-40B4-BE49-F238E27FC236}">
                <a16:creationId xmlns:a16="http://schemas.microsoft.com/office/drawing/2014/main" id="{21A3DA72-0BD9-461C-A521-AD98C0F7B96A}"/>
              </a:ext>
            </a:extLst>
          </p:cNvPr>
          <p:cNvSpPr>
            <a:spLocks noGrp="1"/>
          </p:cNvSpPr>
          <p:nvPr>
            <p:ph type="sldNum" sz="quarter" idx="12"/>
          </p:nvPr>
        </p:nvSpPr>
        <p:spPr/>
        <p:txBody>
          <a:bodyPr/>
          <a:lstStyle/>
          <a:p>
            <a:fld id="{4FA26DB6-1E95-4B26-BBFC-FB6CE29132D7}" type="slidenum">
              <a:rPr lang="en-US" smtClean="0"/>
              <a:pPr/>
              <a:t>85</a:t>
            </a:fld>
            <a:endParaRPr lang="en-US" dirty="0"/>
          </a:p>
        </p:txBody>
      </p:sp>
    </p:spTree>
    <p:extLst>
      <p:ext uri="{BB962C8B-B14F-4D97-AF65-F5344CB8AC3E}">
        <p14:creationId xmlns:p14="http://schemas.microsoft.com/office/powerpoint/2010/main" val="8692310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2208" y="160585"/>
            <a:ext cx="9144000" cy="6722815"/>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0" name="Flowchart: Manual Operation 9"/>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2609528" y="802588"/>
            <a:ext cx="3294128" cy="461665"/>
          </a:xfrm>
          <a:prstGeom prst="rect">
            <a:avLst/>
          </a:prstGeom>
          <a:noFill/>
        </p:spPr>
        <p:txBody>
          <a:bodyPr wrap="square" rtlCol="0">
            <a:spAutoFit/>
          </a:bodyPr>
          <a:lstStyle/>
          <a:p>
            <a:r>
              <a:rPr lang="en-US" sz="2400" b="1" dirty="0">
                <a:solidFill>
                  <a:srgbClr val="FF0000"/>
                </a:solidFill>
                <a:latin typeface="Times New Roman" panose="02020603050405020304" pitchFamily="18" charset="0"/>
                <a:cs typeface="Times New Roman" panose="02020603050405020304" pitchFamily="18" charset="0"/>
              </a:rPr>
              <a:t> Heating Analysis</a:t>
            </a:r>
          </a:p>
        </p:txBody>
      </p:sp>
      <p:sp>
        <p:nvSpPr>
          <p:cNvPr id="2" name="Rectangle 1"/>
          <p:cNvSpPr/>
          <p:nvPr/>
        </p:nvSpPr>
        <p:spPr>
          <a:xfrm>
            <a:off x="431032" y="1388955"/>
            <a:ext cx="8712968"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the operating temperature is 17.03 ° C which is good temperature for the office zone</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0688" y="2212140"/>
            <a:ext cx="5189670" cy="1720916"/>
          </a:xfrm>
          <a:prstGeom prst="rect">
            <a:avLst/>
          </a:prstGeom>
        </p:spPr>
      </p:pic>
      <p:sp>
        <p:nvSpPr>
          <p:cNvPr id="13" name="Rectangle 12"/>
          <p:cNvSpPr/>
          <p:nvPr/>
        </p:nvSpPr>
        <p:spPr>
          <a:xfrm>
            <a:off x="2622352" y="5624486"/>
            <a:ext cx="2863861"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Temperatures for offices part</a:t>
            </a:r>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00166" y="3933056"/>
            <a:ext cx="5195370" cy="1621347"/>
          </a:xfrm>
          <a:prstGeom prst="rect">
            <a:avLst/>
          </a:prstGeom>
        </p:spPr>
      </p:pic>
      <p:sp>
        <p:nvSpPr>
          <p:cNvPr id="7" name="Slide Number Placeholder 6">
            <a:extLst>
              <a:ext uri="{FF2B5EF4-FFF2-40B4-BE49-F238E27FC236}">
                <a16:creationId xmlns:a16="http://schemas.microsoft.com/office/drawing/2014/main" id="{B9735B70-653B-4828-A0E9-6A69501A8C5A}"/>
              </a:ext>
            </a:extLst>
          </p:cNvPr>
          <p:cNvSpPr>
            <a:spLocks noGrp="1"/>
          </p:cNvSpPr>
          <p:nvPr>
            <p:ph type="sldNum" sz="quarter" idx="12"/>
          </p:nvPr>
        </p:nvSpPr>
        <p:spPr/>
        <p:txBody>
          <a:bodyPr/>
          <a:lstStyle/>
          <a:p>
            <a:fld id="{4FA26DB6-1E95-4B26-BBFC-FB6CE29132D7}" type="slidenum">
              <a:rPr lang="en-US" smtClean="0"/>
              <a:pPr/>
              <a:t>86</a:t>
            </a:fld>
            <a:endParaRPr lang="en-US" dirty="0"/>
          </a:p>
        </p:txBody>
      </p:sp>
    </p:spTree>
    <p:extLst>
      <p:ext uri="{BB962C8B-B14F-4D97-AF65-F5344CB8AC3E}">
        <p14:creationId xmlns:p14="http://schemas.microsoft.com/office/powerpoint/2010/main" val="64283419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2208" y="160585"/>
            <a:ext cx="9144000" cy="6722815"/>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0" name="Flowchart: Manual Operation 9"/>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2609528" y="802588"/>
            <a:ext cx="3294128" cy="461665"/>
          </a:xfrm>
          <a:prstGeom prst="rect">
            <a:avLst/>
          </a:prstGeom>
          <a:noFill/>
        </p:spPr>
        <p:txBody>
          <a:bodyPr wrap="square" rtlCol="0">
            <a:spAutoFit/>
          </a:bodyPr>
          <a:lstStyle/>
          <a:p>
            <a:r>
              <a:rPr lang="en-US" sz="2400" b="1" dirty="0">
                <a:solidFill>
                  <a:srgbClr val="FF0000"/>
                </a:solidFill>
                <a:latin typeface="Times New Roman" panose="02020603050405020304" pitchFamily="18" charset="0"/>
                <a:cs typeface="Times New Roman" panose="02020603050405020304" pitchFamily="18" charset="0"/>
              </a:rPr>
              <a:t> Heating Analysis</a:t>
            </a:r>
          </a:p>
        </p:txBody>
      </p:sp>
      <p:sp>
        <p:nvSpPr>
          <p:cNvPr id="2" name="Rectangle 1"/>
          <p:cNvSpPr/>
          <p:nvPr/>
        </p:nvSpPr>
        <p:spPr>
          <a:xfrm>
            <a:off x="431032" y="1388955"/>
            <a:ext cx="8712968"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the operating temperature is 15.03 ° C. </a:t>
            </a:r>
          </a:p>
        </p:txBody>
      </p:sp>
      <p:sp>
        <p:nvSpPr>
          <p:cNvPr id="13" name="Rectangle 12"/>
          <p:cNvSpPr/>
          <p:nvPr/>
        </p:nvSpPr>
        <p:spPr>
          <a:xfrm>
            <a:off x="2622352" y="5624486"/>
            <a:ext cx="3214278"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Temperatures for showroom part</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0166" y="2035286"/>
            <a:ext cx="5441152" cy="1955964"/>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95685" y="3911377"/>
            <a:ext cx="5456393" cy="1546994"/>
          </a:xfrm>
          <a:prstGeom prst="rect">
            <a:avLst/>
          </a:prstGeom>
        </p:spPr>
      </p:pic>
      <p:sp>
        <p:nvSpPr>
          <p:cNvPr id="14" name="Slide Number Placeholder 13">
            <a:extLst>
              <a:ext uri="{FF2B5EF4-FFF2-40B4-BE49-F238E27FC236}">
                <a16:creationId xmlns:a16="http://schemas.microsoft.com/office/drawing/2014/main" id="{6103D0DC-D667-4431-923E-536999401127}"/>
              </a:ext>
            </a:extLst>
          </p:cNvPr>
          <p:cNvSpPr>
            <a:spLocks noGrp="1"/>
          </p:cNvSpPr>
          <p:nvPr>
            <p:ph type="sldNum" sz="quarter" idx="12"/>
          </p:nvPr>
        </p:nvSpPr>
        <p:spPr/>
        <p:txBody>
          <a:bodyPr/>
          <a:lstStyle/>
          <a:p>
            <a:fld id="{4FA26DB6-1E95-4B26-BBFC-FB6CE29132D7}" type="slidenum">
              <a:rPr lang="en-US" smtClean="0"/>
              <a:pPr/>
              <a:t>87</a:t>
            </a:fld>
            <a:endParaRPr lang="en-US" dirty="0"/>
          </a:p>
        </p:txBody>
      </p:sp>
    </p:spTree>
    <p:extLst>
      <p:ext uri="{BB962C8B-B14F-4D97-AF65-F5344CB8AC3E}">
        <p14:creationId xmlns:p14="http://schemas.microsoft.com/office/powerpoint/2010/main" val="298626551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124" y="135185"/>
            <a:ext cx="9144000" cy="6722815"/>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0" name="Flowchart: Manual Operation 9"/>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3226797" y="770573"/>
            <a:ext cx="3294128" cy="461665"/>
          </a:xfrm>
          <a:prstGeom prst="rect">
            <a:avLst/>
          </a:prstGeom>
          <a:noFill/>
        </p:spPr>
        <p:txBody>
          <a:bodyPr wrap="square" rtlCol="0">
            <a:spAutoFit/>
          </a:bodyPr>
          <a:lstStyle/>
          <a:p>
            <a:r>
              <a:rPr lang="en-US" sz="2400" b="1" dirty="0">
                <a:solidFill>
                  <a:srgbClr val="FF0000"/>
                </a:solidFill>
                <a:latin typeface="Times New Roman" panose="02020603050405020304" pitchFamily="18" charset="0"/>
                <a:cs typeface="Times New Roman" panose="02020603050405020304" pitchFamily="18" charset="0"/>
              </a:rPr>
              <a:t>Simulation</a:t>
            </a:r>
          </a:p>
        </p:txBody>
      </p:sp>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580" y="1857917"/>
            <a:ext cx="4826000" cy="3441700"/>
          </a:xfrm>
          <a:prstGeom prst="rect">
            <a:avLst/>
          </a:prstGeom>
        </p:spPr>
      </p:pic>
      <p:pic>
        <p:nvPicPr>
          <p:cNvPr id="7" name="صورة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6914" y="1844824"/>
            <a:ext cx="4079582" cy="2160240"/>
          </a:xfrm>
          <a:prstGeom prst="rect">
            <a:avLst/>
          </a:prstGeom>
        </p:spPr>
      </p:pic>
      <p:pic>
        <p:nvPicPr>
          <p:cNvPr id="13" name="صورة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92288" y="4149080"/>
            <a:ext cx="4044208" cy="825500"/>
          </a:xfrm>
          <a:prstGeom prst="rect">
            <a:avLst/>
          </a:prstGeom>
        </p:spPr>
      </p:pic>
      <p:sp>
        <p:nvSpPr>
          <p:cNvPr id="16" name="مستطيل 15"/>
          <p:cNvSpPr/>
          <p:nvPr/>
        </p:nvSpPr>
        <p:spPr>
          <a:xfrm>
            <a:off x="1331640" y="5517232"/>
            <a:ext cx="7344816" cy="400110"/>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The simulation and total energy consumption for showroom part</a:t>
            </a:r>
            <a:endParaRPr lang="ar-SA" sz="2000" dirty="0">
              <a:latin typeface="Times New Roman" panose="02020603050405020304" pitchFamily="18" charset="0"/>
              <a:cs typeface="Times New Roman" panose="02020603050405020304" pitchFamily="18" charset="0"/>
            </a:endParaRPr>
          </a:p>
        </p:txBody>
      </p:sp>
      <p:sp>
        <p:nvSpPr>
          <p:cNvPr id="9" name="Slide Number Placeholder 8">
            <a:extLst>
              <a:ext uri="{FF2B5EF4-FFF2-40B4-BE49-F238E27FC236}">
                <a16:creationId xmlns:a16="http://schemas.microsoft.com/office/drawing/2014/main" id="{FA765111-5C37-4199-B932-AAFB516EC8E6}"/>
              </a:ext>
            </a:extLst>
          </p:cNvPr>
          <p:cNvSpPr>
            <a:spLocks noGrp="1"/>
          </p:cNvSpPr>
          <p:nvPr>
            <p:ph type="sldNum" sz="quarter" idx="12"/>
          </p:nvPr>
        </p:nvSpPr>
        <p:spPr/>
        <p:txBody>
          <a:bodyPr/>
          <a:lstStyle/>
          <a:p>
            <a:fld id="{4FA26DB6-1E95-4B26-BBFC-FB6CE29132D7}" type="slidenum">
              <a:rPr lang="en-US" smtClean="0"/>
              <a:pPr/>
              <a:t>88</a:t>
            </a:fld>
            <a:endParaRPr lang="en-US" dirty="0"/>
          </a:p>
        </p:txBody>
      </p:sp>
    </p:spTree>
    <p:extLst>
      <p:ext uri="{BB962C8B-B14F-4D97-AF65-F5344CB8AC3E}">
        <p14:creationId xmlns:p14="http://schemas.microsoft.com/office/powerpoint/2010/main" val="148090524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124" y="135185"/>
            <a:ext cx="9144000" cy="6722815"/>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0" name="Flowchart: Manual Operation 9"/>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3226797" y="770573"/>
            <a:ext cx="3294128" cy="461665"/>
          </a:xfrm>
          <a:prstGeom prst="rect">
            <a:avLst/>
          </a:prstGeom>
          <a:noFill/>
        </p:spPr>
        <p:txBody>
          <a:bodyPr wrap="square" rtlCol="0">
            <a:spAutoFit/>
          </a:bodyPr>
          <a:lstStyle/>
          <a:p>
            <a:r>
              <a:rPr lang="en-US" sz="2400" b="1" dirty="0">
                <a:solidFill>
                  <a:srgbClr val="FF0000"/>
                </a:solidFill>
                <a:latin typeface="Times New Roman" panose="02020603050405020304" pitchFamily="18" charset="0"/>
                <a:cs typeface="Times New Roman" panose="02020603050405020304" pitchFamily="18" charset="0"/>
              </a:rPr>
              <a:t>Simulation</a:t>
            </a:r>
          </a:p>
        </p:txBody>
      </p:sp>
      <p:sp>
        <p:nvSpPr>
          <p:cNvPr id="16" name="مستطيل 15"/>
          <p:cNvSpPr/>
          <p:nvPr/>
        </p:nvSpPr>
        <p:spPr>
          <a:xfrm>
            <a:off x="841413" y="5215943"/>
            <a:ext cx="4032448" cy="707886"/>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The simulation and total energy consumption for offices part</a:t>
            </a:r>
            <a:endParaRPr lang="ar-SA" sz="2000" dirty="0">
              <a:latin typeface="Times New Roman" panose="02020603050405020304" pitchFamily="18" charset="0"/>
              <a:cs typeface="Times New Roman" panose="02020603050405020304" pitchFamily="18" charset="0"/>
            </a:endParaRPr>
          </a:p>
        </p:txBody>
      </p:sp>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729" y="1772816"/>
            <a:ext cx="5040560" cy="3312368"/>
          </a:xfrm>
          <a:prstGeom prst="rect">
            <a:avLst/>
          </a:prstGeom>
        </p:spPr>
      </p:pic>
      <p:pic>
        <p:nvPicPr>
          <p:cNvPr id="6" name="صورة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0072" y="3645024"/>
            <a:ext cx="3888432" cy="963166"/>
          </a:xfrm>
          <a:prstGeom prst="rect">
            <a:avLst/>
          </a:prstGeom>
        </p:spPr>
      </p:pic>
      <p:pic>
        <p:nvPicPr>
          <p:cNvPr id="9" name="صورة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20072" y="1840408"/>
            <a:ext cx="3888432" cy="1656184"/>
          </a:xfrm>
          <a:prstGeom prst="rect">
            <a:avLst/>
          </a:prstGeom>
        </p:spPr>
      </p:pic>
      <p:sp>
        <p:nvSpPr>
          <p:cNvPr id="2" name="مستطيل 1"/>
          <p:cNvSpPr/>
          <p:nvPr/>
        </p:nvSpPr>
        <p:spPr>
          <a:xfrm>
            <a:off x="5220071" y="4762018"/>
            <a:ext cx="3903013" cy="646331"/>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 The total energy consumption for building equal 297748KWh </a:t>
            </a:r>
            <a:endParaRPr lang="ar-SA" dirty="0">
              <a:latin typeface="Times New Roman" panose="02020603050405020304" pitchFamily="18" charset="0"/>
              <a:cs typeface="Times New Roman" panose="02020603050405020304" pitchFamily="18" charset="0"/>
            </a:endParaRPr>
          </a:p>
        </p:txBody>
      </p:sp>
      <p:sp>
        <p:nvSpPr>
          <p:cNvPr id="14" name="Slide Number Placeholder 13">
            <a:extLst>
              <a:ext uri="{FF2B5EF4-FFF2-40B4-BE49-F238E27FC236}">
                <a16:creationId xmlns:a16="http://schemas.microsoft.com/office/drawing/2014/main" id="{4F783718-29B7-4173-9C5B-460F9358F00E}"/>
              </a:ext>
            </a:extLst>
          </p:cNvPr>
          <p:cNvSpPr>
            <a:spLocks noGrp="1"/>
          </p:cNvSpPr>
          <p:nvPr>
            <p:ph type="sldNum" sz="quarter" idx="12"/>
          </p:nvPr>
        </p:nvSpPr>
        <p:spPr/>
        <p:txBody>
          <a:bodyPr/>
          <a:lstStyle/>
          <a:p>
            <a:fld id="{4FA26DB6-1E95-4B26-BBFC-FB6CE29132D7}" type="slidenum">
              <a:rPr lang="en-US" smtClean="0"/>
              <a:pPr/>
              <a:t>89</a:t>
            </a:fld>
            <a:endParaRPr lang="en-US" dirty="0"/>
          </a:p>
        </p:txBody>
      </p:sp>
    </p:spTree>
    <p:extLst>
      <p:ext uri="{BB962C8B-B14F-4D97-AF65-F5344CB8AC3E}">
        <p14:creationId xmlns:p14="http://schemas.microsoft.com/office/powerpoint/2010/main" val="4078979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70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665880" cy="646331"/>
          </a:xfrm>
          <a:prstGeom prst="rect">
            <a:avLst/>
          </a:prstGeom>
          <a:noFill/>
        </p:spPr>
        <p:txBody>
          <a:bodyPr wrap="square" rtlCol="0">
            <a:spAutoFit/>
          </a:bodyPr>
          <a:lstStyle/>
          <a:p>
            <a:r>
              <a:rPr lang="en-US" sz="3600" b="1" dirty="0">
                <a:latin typeface="Times New Roman" pitchFamily="18" charset="0"/>
                <a:cs typeface="Times New Roman" pitchFamily="18" charset="0"/>
              </a:rPr>
              <a:t>Architectural Design:</a:t>
            </a:r>
          </a:p>
        </p:txBody>
      </p:sp>
      <p:pic>
        <p:nvPicPr>
          <p:cNvPr id="2" name="Picture 1">
            <a:extLst>
              <a:ext uri="{FF2B5EF4-FFF2-40B4-BE49-F238E27FC236}">
                <a16:creationId xmlns:a16="http://schemas.microsoft.com/office/drawing/2014/main" id="{9C402811-8ECC-45BF-A9A0-46912E2F8E71}"/>
              </a:ext>
            </a:extLst>
          </p:cNvPr>
          <p:cNvPicPr>
            <a:picLocks noChangeAspect="1"/>
          </p:cNvPicPr>
          <p:nvPr/>
        </p:nvPicPr>
        <p:blipFill>
          <a:blip r:embed="rId5"/>
          <a:stretch>
            <a:fillRect/>
          </a:stretch>
        </p:blipFill>
        <p:spPr>
          <a:xfrm>
            <a:off x="0" y="1285203"/>
            <a:ext cx="5640054" cy="4248472"/>
          </a:xfrm>
          <a:prstGeom prst="rect">
            <a:avLst/>
          </a:prstGeom>
        </p:spPr>
      </p:pic>
      <p:pic>
        <p:nvPicPr>
          <p:cNvPr id="3" name="Picture 2">
            <a:extLst>
              <a:ext uri="{FF2B5EF4-FFF2-40B4-BE49-F238E27FC236}">
                <a16:creationId xmlns:a16="http://schemas.microsoft.com/office/drawing/2014/main" id="{576657F3-7D53-4983-BCD9-4EDC6CA9DBD3}"/>
              </a:ext>
            </a:extLst>
          </p:cNvPr>
          <p:cNvPicPr>
            <a:picLocks noChangeAspect="1"/>
          </p:cNvPicPr>
          <p:nvPr/>
        </p:nvPicPr>
        <p:blipFill>
          <a:blip r:embed="rId6"/>
          <a:stretch>
            <a:fillRect/>
          </a:stretch>
        </p:blipFill>
        <p:spPr>
          <a:xfrm>
            <a:off x="5640054" y="1275715"/>
            <a:ext cx="1393031" cy="2693194"/>
          </a:xfrm>
          <a:prstGeom prst="rect">
            <a:avLst/>
          </a:prstGeom>
        </p:spPr>
      </p:pic>
      <p:pic>
        <p:nvPicPr>
          <p:cNvPr id="9" name="Picture 8">
            <a:extLst>
              <a:ext uri="{FF2B5EF4-FFF2-40B4-BE49-F238E27FC236}">
                <a16:creationId xmlns:a16="http://schemas.microsoft.com/office/drawing/2014/main" id="{B51BBC4F-922D-473F-96F7-D9F861C38F4B}"/>
              </a:ext>
            </a:extLst>
          </p:cNvPr>
          <p:cNvPicPr>
            <a:picLocks noChangeAspect="1"/>
          </p:cNvPicPr>
          <p:nvPr/>
        </p:nvPicPr>
        <p:blipFill rotWithShape="1">
          <a:blip r:embed="rId7"/>
          <a:srcRect l="30312" t="38795" r="31888" b="32124"/>
          <a:stretch/>
        </p:blipFill>
        <p:spPr>
          <a:xfrm>
            <a:off x="5640054" y="4135495"/>
            <a:ext cx="3196840" cy="13827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Rectangle 11">
            <a:extLst>
              <a:ext uri="{FF2B5EF4-FFF2-40B4-BE49-F238E27FC236}">
                <a16:creationId xmlns:a16="http://schemas.microsoft.com/office/drawing/2014/main" id="{AAA07DBA-9F83-44DD-A177-C2754BBBCA56}"/>
              </a:ext>
            </a:extLst>
          </p:cNvPr>
          <p:cNvSpPr/>
          <p:nvPr/>
        </p:nvSpPr>
        <p:spPr>
          <a:xfrm>
            <a:off x="1320899" y="5413008"/>
            <a:ext cx="1765508" cy="584775"/>
          </a:xfrm>
          <a:prstGeom prst="rect">
            <a:avLst/>
          </a:prstGeom>
          <a:noFill/>
        </p:spPr>
        <p:txBody>
          <a:bodyPr wrap="square" lIns="91440" tIns="45720" rIns="91440" bIns="45720">
            <a:spAutoFit/>
          </a:bodyPr>
          <a:lstStyle/>
          <a:p>
            <a:pPr algn="ctr"/>
            <a:r>
              <a:rPr lang="en-US" sz="1600" dirty="0">
                <a:ln w="0"/>
                <a:effectLst>
                  <a:outerShdw blurRad="38100" dist="19050" dir="2700000" algn="tl" rotWithShape="0">
                    <a:schemeClr val="dk1">
                      <a:alpha val="40000"/>
                    </a:schemeClr>
                  </a:outerShdw>
                </a:effectLst>
              </a:rPr>
              <a:t>Basement Plan at Level -3.674m</a:t>
            </a:r>
            <a:endParaRPr lang="en-US" sz="1600" b="0" cap="none" spc="0" dirty="0">
              <a:ln w="0"/>
              <a:solidFill>
                <a:schemeClr val="tx1"/>
              </a:solidFill>
              <a:effectLst>
                <a:outerShdw blurRad="38100" dist="19050" dir="2700000" algn="tl" rotWithShape="0">
                  <a:schemeClr val="dk1">
                    <a:alpha val="40000"/>
                  </a:schemeClr>
                </a:outerShdw>
              </a:effectLst>
            </a:endParaRPr>
          </a:p>
        </p:txBody>
      </p:sp>
      <p:sp>
        <p:nvSpPr>
          <p:cNvPr id="14" name="Rectangle 13">
            <a:extLst>
              <a:ext uri="{FF2B5EF4-FFF2-40B4-BE49-F238E27FC236}">
                <a16:creationId xmlns:a16="http://schemas.microsoft.com/office/drawing/2014/main" id="{6E58C18E-66B2-4680-8D5D-F97C3B33AC3E}"/>
              </a:ext>
            </a:extLst>
          </p:cNvPr>
          <p:cNvSpPr/>
          <p:nvPr/>
        </p:nvSpPr>
        <p:spPr>
          <a:xfrm>
            <a:off x="6057594" y="5582285"/>
            <a:ext cx="1950982" cy="338554"/>
          </a:xfrm>
          <a:prstGeom prst="rect">
            <a:avLst/>
          </a:prstGeom>
          <a:noFill/>
        </p:spPr>
        <p:txBody>
          <a:bodyPr wrap="none" lIns="91440" tIns="45720" rIns="91440" bIns="45720">
            <a:spAutoFit/>
          </a:bodyPr>
          <a:lstStyle/>
          <a:p>
            <a:pPr algn="ctr"/>
            <a:r>
              <a:rPr lang="en-US" sz="1600" dirty="0">
                <a:ln w="0"/>
                <a:effectLst>
                  <a:outerShdw blurRad="38100" dist="19050" dir="2700000" algn="tl" rotWithShape="0">
                    <a:schemeClr val="dk1">
                      <a:alpha val="40000"/>
                    </a:schemeClr>
                  </a:outerShdw>
                </a:effectLst>
              </a:rPr>
              <a:t>Section in Car Ramp</a:t>
            </a:r>
            <a:endParaRPr lang="en-US" sz="1600" b="0" cap="none" spc="0" dirty="0">
              <a:ln w="0"/>
              <a:solidFill>
                <a:schemeClr val="tx1"/>
              </a:solidFill>
              <a:effectLst>
                <a:outerShdw blurRad="38100" dist="19050" dir="2700000" algn="tl" rotWithShape="0">
                  <a:schemeClr val="dk1">
                    <a:alpha val="40000"/>
                  </a:schemeClr>
                </a:outerShdw>
              </a:effectLst>
            </a:endParaRPr>
          </a:p>
        </p:txBody>
      </p:sp>
      <p:sp>
        <p:nvSpPr>
          <p:cNvPr id="11" name="Slide Number Placeholder 10">
            <a:extLst>
              <a:ext uri="{FF2B5EF4-FFF2-40B4-BE49-F238E27FC236}">
                <a16:creationId xmlns:a16="http://schemas.microsoft.com/office/drawing/2014/main" id="{3B359C5A-8F6A-4F04-BFE0-D3F2222FDD88}"/>
              </a:ext>
            </a:extLst>
          </p:cNvPr>
          <p:cNvSpPr>
            <a:spLocks noGrp="1"/>
          </p:cNvSpPr>
          <p:nvPr>
            <p:ph type="sldNum" sz="quarter" idx="12"/>
          </p:nvPr>
        </p:nvSpPr>
        <p:spPr/>
        <p:txBody>
          <a:bodyPr/>
          <a:lstStyle/>
          <a:p>
            <a:fld id="{4FA26DB6-1E95-4B26-BBFC-FB6CE29132D7}" type="slidenum">
              <a:rPr lang="en-US" smtClean="0"/>
              <a:pPr/>
              <a:t>9</a:t>
            </a:fld>
            <a:endParaRPr lang="en-US" dirty="0"/>
          </a:p>
        </p:txBody>
      </p:sp>
    </p:spTree>
    <p:extLst>
      <p:ext uri="{BB962C8B-B14F-4D97-AF65-F5344CB8AC3E}">
        <p14:creationId xmlns:p14="http://schemas.microsoft.com/office/powerpoint/2010/main" val="105221007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124" y="135185"/>
            <a:ext cx="9144000" cy="6722815"/>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0" name="Flowchart: Manual Operation 9"/>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3226797" y="770573"/>
            <a:ext cx="3294128" cy="461665"/>
          </a:xfrm>
          <a:prstGeom prst="rect">
            <a:avLst/>
          </a:prstGeom>
          <a:noFill/>
        </p:spPr>
        <p:txBody>
          <a:bodyPr wrap="square" rtlCol="0">
            <a:spAutoFit/>
          </a:bodyPr>
          <a:lstStyle/>
          <a:p>
            <a:r>
              <a:rPr lang="en-US" sz="2400" b="1" dirty="0">
                <a:solidFill>
                  <a:srgbClr val="FF0000"/>
                </a:solidFill>
                <a:latin typeface="Times New Roman" panose="02020603050405020304" pitchFamily="18" charset="0"/>
                <a:cs typeface="Times New Roman" panose="02020603050405020304" pitchFamily="18" charset="0"/>
              </a:rPr>
              <a:t>Simulation</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4400" y="1528460"/>
            <a:ext cx="5471856" cy="1612507"/>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0616" y="3950504"/>
            <a:ext cx="5505640" cy="1710743"/>
          </a:xfrm>
          <a:prstGeom prst="rect">
            <a:avLst/>
          </a:prstGeom>
        </p:spPr>
      </p:pic>
      <p:sp>
        <p:nvSpPr>
          <p:cNvPr id="9" name="Rectangle 8"/>
          <p:cNvSpPr/>
          <p:nvPr/>
        </p:nvSpPr>
        <p:spPr>
          <a:xfrm>
            <a:off x="2156140" y="3252523"/>
            <a:ext cx="3129575"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 Hour comfort in offices part</a:t>
            </a:r>
          </a:p>
        </p:txBody>
      </p:sp>
      <p:sp>
        <p:nvSpPr>
          <p:cNvPr id="14" name="Rectangle 13"/>
          <p:cNvSpPr/>
          <p:nvPr/>
        </p:nvSpPr>
        <p:spPr>
          <a:xfrm>
            <a:off x="2156986" y="5774167"/>
            <a:ext cx="3684022"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Hour comfort in showrooms part. </a:t>
            </a:r>
          </a:p>
        </p:txBody>
      </p:sp>
      <p:sp>
        <p:nvSpPr>
          <p:cNvPr id="13" name="Slide Number Placeholder 12">
            <a:extLst>
              <a:ext uri="{FF2B5EF4-FFF2-40B4-BE49-F238E27FC236}">
                <a16:creationId xmlns:a16="http://schemas.microsoft.com/office/drawing/2014/main" id="{498F190E-C7BF-468B-9F2F-130A54E7F7A7}"/>
              </a:ext>
            </a:extLst>
          </p:cNvPr>
          <p:cNvSpPr>
            <a:spLocks noGrp="1"/>
          </p:cNvSpPr>
          <p:nvPr>
            <p:ph type="sldNum" sz="quarter" idx="12"/>
          </p:nvPr>
        </p:nvSpPr>
        <p:spPr/>
        <p:txBody>
          <a:bodyPr/>
          <a:lstStyle/>
          <a:p>
            <a:fld id="{4FA26DB6-1E95-4B26-BBFC-FB6CE29132D7}" type="slidenum">
              <a:rPr lang="en-US" smtClean="0"/>
              <a:pPr/>
              <a:t>90</a:t>
            </a:fld>
            <a:endParaRPr lang="en-US" dirty="0"/>
          </a:p>
        </p:txBody>
      </p:sp>
    </p:spTree>
    <p:extLst>
      <p:ext uri="{BB962C8B-B14F-4D97-AF65-F5344CB8AC3E}">
        <p14:creationId xmlns:p14="http://schemas.microsoft.com/office/powerpoint/2010/main" val="348874765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124" y="135185"/>
            <a:ext cx="9144000" cy="6722815"/>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0" name="Flowchart: Manual Operation 9"/>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2576332" y="779503"/>
            <a:ext cx="3294128" cy="461665"/>
          </a:xfrm>
          <a:prstGeom prst="rect">
            <a:avLst/>
          </a:prstGeom>
          <a:noFill/>
        </p:spPr>
        <p:txBody>
          <a:bodyPr wrap="square" rtlCol="0">
            <a:spAutoFit/>
          </a:bodyPr>
          <a:lstStyle/>
          <a:p>
            <a:r>
              <a:rPr lang="en-US" sz="2400" b="1" dirty="0">
                <a:solidFill>
                  <a:srgbClr val="FF0000"/>
                </a:solidFill>
                <a:latin typeface="Times New Roman" panose="02020603050405020304" pitchFamily="18" charset="0"/>
                <a:cs typeface="Times New Roman" panose="02020603050405020304" pitchFamily="18" charset="0"/>
              </a:rPr>
              <a:t>Acoustical Evaluation</a:t>
            </a:r>
          </a:p>
        </p:txBody>
      </p:sp>
      <p:sp>
        <p:nvSpPr>
          <p:cNvPr id="2" name="Rectangle 1"/>
          <p:cNvSpPr/>
          <p:nvPr/>
        </p:nvSpPr>
        <p:spPr>
          <a:xfrm>
            <a:off x="827583" y="1615366"/>
            <a:ext cx="7396641" cy="1231106"/>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RT60:</a:t>
            </a:r>
            <a:endParaRPr lang="en-US" sz="2000"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Values calculated from </a:t>
            </a:r>
            <a:r>
              <a:rPr lang="en-US" dirty="0" err="1">
                <a:latin typeface="Times New Roman" panose="02020603050405020304" pitchFamily="18" charset="0"/>
                <a:cs typeface="Times New Roman" panose="02020603050405020304" pitchFamily="18" charset="0"/>
              </a:rPr>
              <a:t>Ecotect</a:t>
            </a:r>
            <a:r>
              <a:rPr lang="en-US" dirty="0">
                <a:latin typeface="Times New Roman" panose="02020603050405020304" pitchFamily="18" charset="0"/>
                <a:cs typeface="Times New Roman" panose="02020603050405020304" pitchFamily="18" charset="0"/>
              </a:rPr>
              <a:t> program:</a:t>
            </a:r>
          </a:p>
          <a:p>
            <a:r>
              <a:rPr lang="en-US" dirty="0">
                <a:latin typeface="Times New Roman" panose="02020603050405020304" pitchFamily="18" charset="0"/>
                <a:cs typeface="Times New Roman" panose="02020603050405020304" pitchFamily="18" charset="0"/>
              </a:rPr>
              <a:t>The reverberation time for the show room is equal .75  Sabine which is less than the standard that is 1-1.4 due to the huge area of the room.</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23729" y="2981657"/>
            <a:ext cx="4752528" cy="2827495"/>
          </a:xfrm>
          <a:prstGeom prst="rect">
            <a:avLst/>
          </a:prstGeom>
        </p:spPr>
      </p:pic>
      <p:sp>
        <p:nvSpPr>
          <p:cNvPr id="9" name="Slide Number Placeholder 8">
            <a:extLst>
              <a:ext uri="{FF2B5EF4-FFF2-40B4-BE49-F238E27FC236}">
                <a16:creationId xmlns:a16="http://schemas.microsoft.com/office/drawing/2014/main" id="{D5457AB2-4813-4A3A-A8E8-0AEE9466F1A6}"/>
              </a:ext>
            </a:extLst>
          </p:cNvPr>
          <p:cNvSpPr>
            <a:spLocks noGrp="1"/>
          </p:cNvSpPr>
          <p:nvPr>
            <p:ph type="sldNum" sz="quarter" idx="12"/>
          </p:nvPr>
        </p:nvSpPr>
        <p:spPr/>
        <p:txBody>
          <a:bodyPr/>
          <a:lstStyle/>
          <a:p>
            <a:fld id="{4FA26DB6-1E95-4B26-BBFC-FB6CE29132D7}" type="slidenum">
              <a:rPr lang="en-US" smtClean="0"/>
              <a:pPr/>
              <a:t>91</a:t>
            </a:fld>
            <a:endParaRPr lang="en-US" dirty="0"/>
          </a:p>
        </p:txBody>
      </p:sp>
    </p:spTree>
    <p:extLst>
      <p:ext uri="{BB962C8B-B14F-4D97-AF65-F5344CB8AC3E}">
        <p14:creationId xmlns:p14="http://schemas.microsoft.com/office/powerpoint/2010/main" val="100820009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124" y="135185"/>
            <a:ext cx="9144000" cy="6722815"/>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0" name="Flowchart: Manual Operation 9"/>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2576332" y="779503"/>
            <a:ext cx="3294128" cy="461665"/>
          </a:xfrm>
          <a:prstGeom prst="rect">
            <a:avLst/>
          </a:prstGeom>
          <a:noFill/>
        </p:spPr>
        <p:txBody>
          <a:bodyPr wrap="square" rtlCol="0">
            <a:spAutoFit/>
          </a:bodyPr>
          <a:lstStyle/>
          <a:p>
            <a:r>
              <a:rPr lang="en-US" sz="2400" b="1" dirty="0">
                <a:solidFill>
                  <a:srgbClr val="FF0000"/>
                </a:solidFill>
                <a:latin typeface="Times New Roman" panose="02020603050405020304" pitchFamily="18" charset="0"/>
                <a:cs typeface="Times New Roman" panose="02020603050405020304" pitchFamily="18" charset="0"/>
              </a:rPr>
              <a:t>Acoustical Evaluation</a:t>
            </a:r>
          </a:p>
        </p:txBody>
      </p:sp>
      <p:sp>
        <p:nvSpPr>
          <p:cNvPr id="2" name="Rectangle 1"/>
          <p:cNvSpPr/>
          <p:nvPr/>
        </p:nvSpPr>
        <p:spPr>
          <a:xfrm>
            <a:off x="827583" y="1615366"/>
            <a:ext cx="7396641" cy="1231106"/>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RT60:</a:t>
            </a:r>
            <a:endParaRPr lang="en-US" sz="2000"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Values calculated from </a:t>
            </a:r>
            <a:r>
              <a:rPr lang="en-US" dirty="0" err="1">
                <a:latin typeface="Times New Roman" panose="02020603050405020304" pitchFamily="18" charset="0"/>
                <a:cs typeface="Times New Roman" panose="02020603050405020304" pitchFamily="18" charset="0"/>
              </a:rPr>
              <a:t>Ecotect</a:t>
            </a:r>
            <a:r>
              <a:rPr lang="en-US" dirty="0">
                <a:latin typeface="Times New Roman" panose="02020603050405020304" pitchFamily="18" charset="0"/>
                <a:cs typeface="Times New Roman" panose="02020603050405020304" pitchFamily="18" charset="0"/>
              </a:rPr>
              <a:t> program:</a:t>
            </a:r>
          </a:p>
          <a:p>
            <a:r>
              <a:rPr lang="en-US" dirty="0">
                <a:latin typeface="Times New Roman" panose="02020603050405020304" pitchFamily="18" charset="0"/>
                <a:cs typeface="Times New Roman" panose="02020603050405020304" pitchFamily="18" charset="0"/>
              </a:rPr>
              <a:t>The reverberation time for the office room is equal .56 Sabine within the standard 0.5-1.5</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5696" y="3086760"/>
            <a:ext cx="4824536" cy="2862520"/>
          </a:xfrm>
          <a:prstGeom prst="rect">
            <a:avLst/>
          </a:prstGeom>
        </p:spPr>
      </p:pic>
      <p:sp>
        <p:nvSpPr>
          <p:cNvPr id="9" name="Slide Number Placeholder 8">
            <a:extLst>
              <a:ext uri="{FF2B5EF4-FFF2-40B4-BE49-F238E27FC236}">
                <a16:creationId xmlns:a16="http://schemas.microsoft.com/office/drawing/2014/main" id="{3E50B526-FEA9-4062-99EE-BAFC9840D1E2}"/>
              </a:ext>
            </a:extLst>
          </p:cNvPr>
          <p:cNvSpPr>
            <a:spLocks noGrp="1"/>
          </p:cNvSpPr>
          <p:nvPr>
            <p:ph type="sldNum" sz="quarter" idx="12"/>
          </p:nvPr>
        </p:nvSpPr>
        <p:spPr/>
        <p:txBody>
          <a:bodyPr/>
          <a:lstStyle/>
          <a:p>
            <a:fld id="{4FA26DB6-1E95-4B26-BBFC-FB6CE29132D7}" type="slidenum">
              <a:rPr lang="en-US" smtClean="0"/>
              <a:pPr/>
              <a:t>92</a:t>
            </a:fld>
            <a:endParaRPr lang="en-US" dirty="0"/>
          </a:p>
        </p:txBody>
      </p:sp>
    </p:spTree>
    <p:extLst>
      <p:ext uri="{BB962C8B-B14F-4D97-AF65-F5344CB8AC3E}">
        <p14:creationId xmlns:p14="http://schemas.microsoft.com/office/powerpoint/2010/main" val="152496846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135185"/>
            <a:ext cx="9144000" cy="6722815"/>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0" name="Flowchart: Manual Operation 9"/>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2576332" y="779503"/>
            <a:ext cx="3294128" cy="461665"/>
          </a:xfrm>
          <a:prstGeom prst="rect">
            <a:avLst/>
          </a:prstGeom>
          <a:noFill/>
        </p:spPr>
        <p:txBody>
          <a:bodyPr wrap="square" rtlCol="0">
            <a:spAutoFit/>
          </a:bodyPr>
          <a:lstStyle/>
          <a:p>
            <a:r>
              <a:rPr lang="en-US" sz="2400" b="1" dirty="0">
                <a:solidFill>
                  <a:srgbClr val="FF0000"/>
                </a:solidFill>
                <a:latin typeface="Times New Roman" panose="02020603050405020304" pitchFamily="18" charset="0"/>
                <a:cs typeface="Times New Roman" panose="02020603050405020304" pitchFamily="18" charset="0"/>
              </a:rPr>
              <a:t>Acoustical Evaluation</a:t>
            </a:r>
          </a:p>
        </p:txBody>
      </p:sp>
      <p:sp>
        <p:nvSpPr>
          <p:cNvPr id="2" name="Rectangle 1"/>
          <p:cNvSpPr/>
          <p:nvPr/>
        </p:nvSpPr>
        <p:spPr>
          <a:xfrm>
            <a:off x="827583" y="1615366"/>
            <a:ext cx="7396641" cy="1231106"/>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RT60:</a:t>
            </a:r>
            <a:endParaRPr lang="en-US" sz="2000"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Values calculated from </a:t>
            </a:r>
            <a:r>
              <a:rPr lang="en-US" dirty="0" err="1">
                <a:latin typeface="Times New Roman" panose="02020603050405020304" pitchFamily="18" charset="0"/>
                <a:cs typeface="Times New Roman" panose="02020603050405020304" pitchFamily="18" charset="0"/>
              </a:rPr>
              <a:t>Ecotect</a:t>
            </a:r>
            <a:r>
              <a:rPr lang="en-US" dirty="0">
                <a:latin typeface="Times New Roman" panose="02020603050405020304" pitchFamily="18" charset="0"/>
                <a:cs typeface="Times New Roman" panose="02020603050405020304" pitchFamily="18" charset="0"/>
              </a:rPr>
              <a:t> program:</a:t>
            </a:r>
          </a:p>
          <a:p>
            <a:r>
              <a:rPr lang="en-US" dirty="0">
                <a:latin typeface="Times New Roman" panose="02020603050405020304" pitchFamily="18" charset="0"/>
                <a:cs typeface="Times New Roman" panose="02020603050405020304" pitchFamily="18" charset="0"/>
              </a:rPr>
              <a:t>The reverberation time for the repairing room is equal 1.13 Sabine within the standard 1-1.5</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23728" y="2981657"/>
            <a:ext cx="4608512" cy="2535575"/>
          </a:xfrm>
          <a:prstGeom prst="rect">
            <a:avLst/>
          </a:prstGeom>
        </p:spPr>
      </p:pic>
      <p:sp>
        <p:nvSpPr>
          <p:cNvPr id="9" name="Slide Number Placeholder 8">
            <a:extLst>
              <a:ext uri="{FF2B5EF4-FFF2-40B4-BE49-F238E27FC236}">
                <a16:creationId xmlns:a16="http://schemas.microsoft.com/office/drawing/2014/main" id="{37576FE7-A085-4CA9-A882-24980E1545C0}"/>
              </a:ext>
            </a:extLst>
          </p:cNvPr>
          <p:cNvSpPr>
            <a:spLocks noGrp="1"/>
          </p:cNvSpPr>
          <p:nvPr>
            <p:ph type="sldNum" sz="quarter" idx="12"/>
          </p:nvPr>
        </p:nvSpPr>
        <p:spPr/>
        <p:txBody>
          <a:bodyPr/>
          <a:lstStyle/>
          <a:p>
            <a:fld id="{4FA26DB6-1E95-4B26-BBFC-FB6CE29132D7}" type="slidenum">
              <a:rPr lang="en-US" smtClean="0"/>
              <a:pPr/>
              <a:t>93</a:t>
            </a:fld>
            <a:endParaRPr lang="en-US" dirty="0"/>
          </a:p>
        </p:txBody>
      </p:sp>
    </p:spTree>
    <p:extLst>
      <p:ext uri="{BB962C8B-B14F-4D97-AF65-F5344CB8AC3E}">
        <p14:creationId xmlns:p14="http://schemas.microsoft.com/office/powerpoint/2010/main" val="199755631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0" y="0"/>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16" name="TextBox 15"/>
          <p:cNvSpPr txBox="1"/>
          <p:nvPr/>
        </p:nvSpPr>
        <p:spPr>
          <a:xfrm>
            <a:off x="500034" y="1214422"/>
            <a:ext cx="8248430" cy="707886"/>
          </a:xfrm>
          <a:prstGeom prst="rect">
            <a:avLst/>
          </a:prstGeom>
          <a:noFill/>
        </p:spPr>
        <p:txBody>
          <a:bodyPr wrap="square" rtlCol="0">
            <a:spAutoFit/>
          </a:bodyPr>
          <a:lstStyle/>
          <a:p>
            <a:r>
              <a:rPr lang="en-US" sz="2000" dirty="0">
                <a:latin typeface="Times New Roman" panose="02020603050405020304" pitchFamily="18" charset="0"/>
                <a:cs typeface="Times New Roman" pitchFamily="18" charset="0"/>
              </a:rPr>
              <a:t>external walls which must have a value of STC not less than 50dB to have a good sound proofing</a:t>
            </a:r>
            <a:endParaRPr lang="en-US" sz="2000" u="sng" dirty="0">
              <a:latin typeface="Times New Roman" pitchFamily="18" charset="0"/>
              <a:cs typeface="Times New Roman" pitchFamily="18" charset="0"/>
            </a:endParaRPr>
          </a:p>
        </p:txBody>
      </p:sp>
      <p:sp>
        <p:nvSpPr>
          <p:cNvPr id="3" name="Rectangle 2"/>
          <p:cNvSpPr/>
          <p:nvPr/>
        </p:nvSpPr>
        <p:spPr>
          <a:xfrm>
            <a:off x="500034" y="1988840"/>
            <a:ext cx="7560840" cy="707886"/>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In our project, the values of STC for exterior walls have a ranged from 50 to 75 and all of them within the standard</a:t>
            </a:r>
            <a:endParaRPr lang="en-US" sz="2000" b="1" dirty="0">
              <a:latin typeface="Times New Roman" panose="02020603050405020304" pitchFamily="18" charset="0"/>
              <a:cs typeface="Times New Roman" panose="02020603050405020304" pitchFamily="18" charset="0"/>
            </a:endParaRPr>
          </a:p>
        </p:txBody>
      </p:sp>
      <p:sp>
        <p:nvSpPr>
          <p:cNvPr id="15" name="Flowchart: Manual Operation 14"/>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FF0000"/>
                </a:solidFill>
                <a:latin typeface="Times New Roman" panose="02020603050405020304" pitchFamily="18" charset="0"/>
                <a:cs typeface="Times New Roman" panose="02020603050405020304" pitchFamily="18" charset="0"/>
              </a:rPr>
              <a:t>insulation design</a:t>
            </a:r>
          </a:p>
        </p:txBody>
      </p:sp>
      <p:graphicFrame>
        <p:nvGraphicFramePr>
          <p:cNvPr id="14" name="Table 13"/>
          <p:cNvGraphicFramePr>
            <a:graphicFrameLocks noGrp="1"/>
          </p:cNvGraphicFramePr>
          <p:nvPr>
            <p:extLst/>
          </p:nvPr>
        </p:nvGraphicFramePr>
        <p:xfrm>
          <a:off x="500034" y="2720653"/>
          <a:ext cx="3643338" cy="3931920"/>
        </p:xfrm>
        <a:graphic>
          <a:graphicData uri="http://schemas.openxmlformats.org/drawingml/2006/table">
            <a:tbl>
              <a:tblPr firstRow="1" bandRow="1">
                <a:tableStyleId>{0505E3EF-67EA-436B-97B2-0124C06EBD24}</a:tableStyleId>
              </a:tblPr>
              <a:tblGrid>
                <a:gridCol w="2286016">
                  <a:extLst>
                    <a:ext uri="{9D8B030D-6E8A-4147-A177-3AD203B41FA5}">
                      <a16:colId xmlns:a16="http://schemas.microsoft.com/office/drawing/2014/main" val="20000"/>
                    </a:ext>
                  </a:extLst>
                </a:gridCol>
                <a:gridCol w="1357322">
                  <a:extLst>
                    <a:ext uri="{9D8B030D-6E8A-4147-A177-3AD203B41FA5}">
                      <a16:colId xmlns:a16="http://schemas.microsoft.com/office/drawing/2014/main" val="20001"/>
                    </a:ext>
                  </a:extLst>
                </a:gridCol>
              </a:tblGrid>
              <a:tr h="370840">
                <a:tc>
                  <a:txBody>
                    <a:bodyPr/>
                    <a:lstStyle/>
                    <a:p>
                      <a:pPr algn="ctr"/>
                      <a:r>
                        <a:rPr lang="en-US" sz="2000" b="0" dirty="0">
                          <a:ln>
                            <a:solidFill>
                              <a:schemeClr val="tx1"/>
                            </a:solidFill>
                          </a:ln>
                          <a:solidFill>
                            <a:schemeClr val="tx1"/>
                          </a:solidFill>
                          <a:effectLst/>
                          <a:latin typeface="Times New Roman" pitchFamily="18" charset="0"/>
                          <a:cs typeface="Times New Roman" pitchFamily="18" charset="0"/>
                        </a:rPr>
                        <a:t>Layers</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tc>
                  <a:txBody>
                    <a:bodyPr/>
                    <a:lstStyle/>
                    <a:p>
                      <a:pPr algn="ctr"/>
                      <a:r>
                        <a:rPr lang="en-US" sz="2000" b="0" dirty="0">
                          <a:ln>
                            <a:solidFill>
                              <a:schemeClr val="tx1"/>
                            </a:solidFill>
                          </a:ln>
                          <a:solidFill>
                            <a:schemeClr val="tx1"/>
                          </a:solidFill>
                          <a:latin typeface="Times New Roman" pitchFamily="18" charset="0"/>
                          <a:cs typeface="Times New Roman" pitchFamily="18" charset="0"/>
                        </a:rPr>
                        <a:t>Width (mm)</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000"/>
                  </a:ext>
                </a:extLst>
              </a:tr>
              <a:tr h="385588">
                <a:tc>
                  <a:txBody>
                    <a:bodyPr/>
                    <a:lstStyle/>
                    <a:p>
                      <a:pPr algn="ctr"/>
                      <a:r>
                        <a:rPr lang="en-US" sz="2000" dirty="0">
                          <a:latin typeface="Times New Roman" pitchFamily="18" charset="0"/>
                          <a:cs typeface="Times New Roman" pitchFamily="18" charset="0"/>
                        </a:rPr>
                        <a:t>Stone</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75000"/>
                      </a:schemeClr>
                    </a:solidFill>
                  </a:tcPr>
                </a:tc>
                <a:tc>
                  <a:txBody>
                    <a:bodyPr/>
                    <a:lstStyle/>
                    <a:p>
                      <a:pPr algn="ctr"/>
                      <a:r>
                        <a:rPr lang="en-US" sz="2400" dirty="0">
                          <a:latin typeface="Times New Roman" pitchFamily="18" charset="0"/>
                          <a:cs typeface="Times New Roman" pitchFamily="18" charset="0"/>
                        </a:rPr>
                        <a:t>50</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latin typeface="Times New Roman" pitchFamily="18" charset="0"/>
                          <a:cs typeface="Times New Roman" pitchFamily="18" charset="0"/>
                        </a:rPr>
                        <a:t>Concrete cast-dense </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latin typeface="Times New Roman" pitchFamily="18" charset="0"/>
                          <a:cs typeface="Times New Roman" pitchFamily="18" charset="0"/>
                        </a:rPr>
                        <a:t>80</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002"/>
                  </a:ext>
                </a:extLst>
              </a:tr>
              <a:tr h="370840">
                <a:tc>
                  <a:txBody>
                    <a:bodyPr/>
                    <a:lstStyle/>
                    <a:p>
                      <a:pPr algn="ctr"/>
                      <a:r>
                        <a:rPr lang="en-US" sz="2000" dirty="0">
                          <a:latin typeface="Times New Roman" pitchFamily="18" charset="0"/>
                          <a:cs typeface="Times New Roman" pitchFamily="18" charset="0"/>
                        </a:rPr>
                        <a:t>Lightweight Hollow Block</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75000"/>
                      </a:schemeClr>
                    </a:solidFill>
                  </a:tcPr>
                </a:tc>
                <a:tc>
                  <a:txBody>
                    <a:bodyPr/>
                    <a:lstStyle/>
                    <a:p>
                      <a:pPr algn="ctr"/>
                      <a:r>
                        <a:rPr lang="en-US" sz="2400" dirty="0">
                          <a:solidFill>
                            <a:schemeClr val="tx1"/>
                          </a:solidFill>
                          <a:latin typeface="Times New Roman" pitchFamily="18" charset="0"/>
                          <a:cs typeface="Times New Roman" pitchFamily="18" charset="0"/>
                        </a:rPr>
                        <a:t>70</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10003"/>
                  </a:ext>
                </a:extLst>
              </a:tr>
              <a:tr h="370840">
                <a:tc>
                  <a:txBody>
                    <a:bodyPr/>
                    <a:lstStyle/>
                    <a:p>
                      <a:pPr algn="l"/>
                      <a:r>
                        <a:rPr lang="en-US" sz="2000" dirty="0">
                          <a:latin typeface="Times New Roman" pitchFamily="18" charset="0"/>
                          <a:cs typeface="Times New Roman" pitchFamily="18" charset="0"/>
                        </a:rPr>
                        <a:t> Foam-polyurethane  </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tc>
                  <a:txBody>
                    <a:bodyPr/>
                    <a:lstStyle/>
                    <a:p>
                      <a:pPr algn="ctr"/>
                      <a:r>
                        <a:rPr lang="en-US" sz="2400" dirty="0">
                          <a:latin typeface="Times New Roman" pitchFamily="18" charset="0"/>
                          <a:cs typeface="Times New Roman" pitchFamily="18" charset="0"/>
                        </a:rPr>
                        <a:t>50</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004"/>
                  </a:ext>
                </a:extLst>
              </a:tr>
              <a:tr h="370840">
                <a:tc>
                  <a:txBody>
                    <a:bodyPr/>
                    <a:lstStyle/>
                    <a:p>
                      <a:pPr algn="l"/>
                      <a:r>
                        <a:rPr lang="en-US" sz="2000" dirty="0">
                          <a:latin typeface="Times New Roman" pitchFamily="18" charset="0"/>
                          <a:cs typeface="Times New Roman" pitchFamily="18" charset="0"/>
                        </a:rPr>
                        <a:t>Concrete block - block hollow </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tc>
                  <a:txBody>
                    <a:bodyPr/>
                    <a:lstStyle/>
                    <a:p>
                      <a:pPr algn="ctr"/>
                      <a:r>
                        <a:rPr lang="en-US" sz="2400" dirty="0">
                          <a:latin typeface="Times New Roman" pitchFamily="18" charset="0"/>
                          <a:cs typeface="Times New Roman" pitchFamily="18" charset="0"/>
                        </a:rPr>
                        <a:t>70</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006"/>
                  </a:ext>
                </a:extLst>
              </a:tr>
              <a:tr h="370840">
                <a:tc>
                  <a:txBody>
                    <a:bodyPr/>
                    <a:lstStyle/>
                    <a:p>
                      <a:pPr algn="ctr"/>
                      <a:r>
                        <a:rPr lang="en-US" sz="2000" dirty="0">
                          <a:latin typeface="Times New Roman" pitchFamily="18" charset="0"/>
                          <a:cs typeface="Times New Roman" pitchFamily="18" charset="0"/>
                        </a:rPr>
                        <a:t>Plaster</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75000"/>
                      </a:schemeClr>
                    </a:solidFill>
                  </a:tcPr>
                </a:tc>
                <a:tc>
                  <a:txBody>
                    <a:bodyPr/>
                    <a:lstStyle/>
                    <a:p>
                      <a:pPr algn="ctr"/>
                      <a:r>
                        <a:rPr lang="en-US" sz="2400" dirty="0">
                          <a:latin typeface="Times New Roman" pitchFamily="18" charset="0"/>
                          <a:cs typeface="Times New Roman" pitchFamily="18" charset="0"/>
                        </a:rPr>
                        <a:t>15</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10005"/>
                  </a:ext>
                </a:extLst>
              </a:tr>
            </a:tbl>
          </a:graphicData>
        </a:graphic>
      </p:graphicFrame>
      <p:sp>
        <p:nvSpPr>
          <p:cNvPr id="7" name="مستطيل 6"/>
          <p:cNvSpPr/>
          <p:nvPr/>
        </p:nvSpPr>
        <p:spPr>
          <a:xfrm>
            <a:off x="4280454" y="4653136"/>
            <a:ext cx="2675412" cy="369332"/>
          </a:xfrm>
          <a:prstGeom prst="rect">
            <a:avLst/>
          </a:prstGeom>
        </p:spPr>
        <p:txBody>
          <a:bodyPr wrap="none">
            <a:spAutoFit/>
          </a:bodyPr>
          <a:lstStyle/>
          <a:p>
            <a:pPr>
              <a:buFont typeface="Wingdings" pitchFamily="2" charset="2"/>
              <a:buChar char="ü"/>
            </a:pPr>
            <a:r>
              <a:rPr lang="en-US" b="1" dirty="0">
                <a:latin typeface="Times New Roman" pitchFamily="18" charset="0"/>
                <a:cs typeface="Times New Roman" pitchFamily="18" charset="0"/>
              </a:rPr>
              <a:t> U-Value = 0.4 w/m^2.k</a:t>
            </a:r>
          </a:p>
        </p:txBody>
      </p:sp>
      <p:sp>
        <p:nvSpPr>
          <p:cNvPr id="9" name="مستطيل 8"/>
          <p:cNvSpPr/>
          <p:nvPr/>
        </p:nvSpPr>
        <p:spPr>
          <a:xfrm>
            <a:off x="4280454" y="4005064"/>
            <a:ext cx="2322752" cy="369332"/>
          </a:xfrm>
          <a:prstGeom prst="rect">
            <a:avLst/>
          </a:prstGeom>
        </p:spPr>
        <p:txBody>
          <a:bodyPr wrap="none">
            <a:spAutoFit/>
          </a:bodyPr>
          <a:lstStyle/>
          <a:p>
            <a:pPr>
              <a:buFont typeface="Wingdings" pitchFamily="2" charset="2"/>
              <a:buChar char="ü"/>
            </a:pPr>
            <a:r>
              <a:rPr lang="en-US" b="1" dirty="0">
                <a:latin typeface="Times New Roman" pitchFamily="18" charset="0"/>
                <a:cs typeface="Times New Roman" pitchFamily="18" charset="0"/>
              </a:rPr>
              <a:t> STC-Value = 57 dB</a:t>
            </a:r>
          </a:p>
        </p:txBody>
      </p:sp>
      <p:sp>
        <p:nvSpPr>
          <p:cNvPr id="10" name="مستطيل 9"/>
          <p:cNvSpPr/>
          <p:nvPr/>
        </p:nvSpPr>
        <p:spPr>
          <a:xfrm>
            <a:off x="4566991" y="3437765"/>
            <a:ext cx="1851789" cy="369332"/>
          </a:xfrm>
          <a:prstGeom prst="rect">
            <a:avLst/>
          </a:prstGeom>
        </p:spPr>
        <p:txBody>
          <a:bodyPr wrap="none">
            <a:spAutoFit/>
          </a:bodyPr>
          <a:lstStyle/>
          <a:p>
            <a:r>
              <a:rPr lang="en-US" dirty="0">
                <a:latin typeface="Times New Roman" panose="02020603050405020304" pitchFamily="18" charset="0"/>
                <a:cs typeface="Times New Roman" pitchFamily="18" charset="0"/>
              </a:rPr>
              <a:t>For external walls</a:t>
            </a:r>
            <a:endParaRPr lang="ar-SA" dirty="0"/>
          </a:p>
        </p:txBody>
      </p:sp>
      <p:sp>
        <p:nvSpPr>
          <p:cNvPr id="13" name="Slide Number Placeholder 12">
            <a:extLst>
              <a:ext uri="{FF2B5EF4-FFF2-40B4-BE49-F238E27FC236}">
                <a16:creationId xmlns:a16="http://schemas.microsoft.com/office/drawing/2014/main" id="{35611BC5-EE78-427A-A6B2-81BA1382CE92}"/>
              </a:ext>
            </a:extLst>
          </p:cNvPr>
          <p:cNvSpPr>
            <a:spLocks noGrp="1"/>
          </p:cNvSpPr>
          <p:nvPr>
            <p:ph type="sldNum" sz="quarter" idx="12"/>
          </p:nvPr>
        </p:nvSpPr>
        <p:spPr/>
        <p:txBody>
          <a:bodyPr/>
          <a:lstStyle/>
          <a:p>
            <a:fld id="{4FA26DB6-1E95-4B26-BBFC-FB6CE29132D7}" type="slidenum">
              <a:rPr lang="en-US" smtClean="0"/>
              <a:pPr/>
              <a:t>94</a:t>
            </a:fld>
            <a:endParaRPr lang="en-US" dirty="0"/>
          </a:p>
        </p:txBody>
      </p:sp>
    </p:spTree>
    <p:extLst>
      <p:ext uri="{BB962C8B-B14F-4D97-AF65-F5344CB8AC3E}">
        <p14:creationId xmlns:p14="http://schemas.microsoft.com/office/powerpoint/2010/main" val="182208731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21033" y="72008"/>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6" name="Rectangle 5"/>
          <p:cNvSpPr/>
          <p:nvPr/>
        </p:nvSpPr>
        <p:spPr>
          <a:xfrm>
            <a:off x="323528" y="1700808"/>
            <a:ext cx="7920880" cy="707886"/>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For partition between adjacencies offices the values of STC should be equal 52 </a:t>
            </a:r>
            <a:r>
              <a:rPr lang="en-US" sz="2000" dirty="0" err="1">
                <a:latin typeface="Times New Roman" panose="02020603050405020304" pitchFamily="18" charset="0"/>
                <a:cs typeface="Times New Roman" panose="02020603050405020304" pitchFamily="18" charset="0"/>
              </a:rPr>
              <a:t>db</a:t>
            </a:r>
            <a:r>
              <a:rPr lang="en-US" sz="2000" dirty="0">
                <a:latin typeface="Times New Roman" panose="02020603050405020304" pitchFamily="18" charset="0"/>
                <a:cs typeface="Times New Roman" panose="02020603050405020304" pitchFamily="18" charset="0"/>
              </a:rPr>
              <a:t> or more and our values within the standard</a:t>
            </a:r>
          </a:p>
        </p:txBody>
      </p:sp>
      <p:sp>
        <p:nvSpPr>
          <p:cNvPr id="15" name="Flowchart: Manual Operation 14"/>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FF0000"/>
                </a:solidFill>
                <a:latin typeface="Times New Roman" panose="02020603050405020304" pitchFamily="18" charset="0"/>
                <a:cs typeface="Times New Roman" panose="02020603050405020304" pitchFamily="18" charset="0"/>
              </a:rPr>
              <a:t>insulation design</a:t>
            </a:r>
          </a:p>
        </p:txBody>
      </p:sp>
      <p:graphicFrame>
        <p:nvGraphicFramePr>
          <p:cNvPr id="13" name="Table 13"/>
          <p:cNvGraphicFramePr>
            <a:graphicFrameLocks noGrp="1"/>
          </p:cNvGraphicFramePr>
          <p:nvPr>
            <p:extLst/>
          </p:nvPr>
        </p:nvGraphicFramePr>
        <p:xfrm>
          <a:off x="516931" y="2852936"/>
          <a:ext cx="3643338" cy="2316480"/>
        </p:xfrm>
        <a:graphic>
          <a:graphicData uri="http://schemas.openxmlformats.org/drawingml/2006/table">
            <a:tbl>
              <a:tblPr firstRow="1" bandRow="1">
                <a:tableStyleId>{0505E3EF-67EA-436B-97B2-0124C06EBD24}</a:tableStyleId>
              </a:tblPr>
              <a:tblGrid>
                <a:gridCol w="2286016">
                  <a:extLst>
                    <a:ext uri="{9D8B030D-6E8A-4147-A177-3AD203B41FA5}">
                      <a16:colId xmlns:a16="http://schemas.microsoft.com/office/drawing/2014/main" val="20000"/>
                    </a:ext>
                  </a:extLst>
                </a:gridCol>
                <a:gridCol w="1357322">
                  <a:extLst>
                    <a:ext uri="{9D8B030D-6E8A-4147-A177-3AD203B41FA5}">
                      <a16:colId xmlns:a16="http://schemas.microsoft.com/office/drawing/2014/main" val="20001"/>
                    </a:ext>
                  </a:extLst>
                </a:gridCol>
              </a:tblGrid>
              <a:tr h="370840">
                <a:tc>
                  <a:txBody>
                    <a:bodyPr/>
                    <a:lstStyle/>
                    <a:p>
                      <a:pPr algn="ctr"/>
                      <a:r>
                        <a:rPr lang="en-US" sz="2000" b="0" dirty="0">
                          <a:ln>
                            <a:solidFill>
                              <a:schemeClr val="tx1"/>
                            </a:solidFill>
                          </a:ln>
                          <a:solidFill>
                            <a:schemeClr val="tx1"/>
                          </a:solidFill>
                          <a:effectLst/>
                          <a:latin typeface="Times New Roman" pitchFamily="18" charset="0"/>
                          <a:cs typeface="Times New Roman" pitchFamily="18" charset="0"/>
                        </a:rPr>
                        <a:t>Layers</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tc>
                  <a:txBody>
                    <a:bodyPr/>
                    <a:lstStyle/>
                    <a:p>
                      <a:pPr algn="ctr"/>
                      <a:r>
                        <a:rPr lang="en-US" sz="2000" b="0" dirty="0">
                          <a:ln>
                            <a:solidFill>
                              <a:schemeClr val="tx1"/>
                            </a:solidFill>
                          </a:ln>
                          <a:solidFill>
                            <a:schemeClr val="tx1"/>
                          </a:solidFill>
                          <a:latin typeface="Times New Roman" pitchFamily="18" charset="0"/>
                          <a:cs typeface="Times New Roman" pitchFamily="18" charset="0"/>
                        </a:rPr>
                        <a:t>Width (mm)</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000"/>
                  </a:ext>
                </a:extLst>
              </a:tr>
              <a:tr h="370840">
                <a:tc>
                  <a:txBody>
                    <a:bodyPr/>
                    <a:lstStyle/>
                    <a:p>
                      <a:pPr algn="ctr"/>
                      <a:r>
                        <a:rPr lang="en-US" sz="2000" dirty="0">
                          <a:latin typeface="Times New Roman" pitchFamily="18" charset="0"/>
                          <a:cs typeface="Times New Roman" pitchFamily="18" charset="0"/>
                        </a:rPr>
                        <a:t>Plaster</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75000"/>
                      </a:schemeClr>
                    </a:solidFill>
                  </a:tcPr>
                </a:tc>
                <a:tc>
                  <a:txBody>
                    <a:bodyPr/>
                    <a:lstStyle/>
                    <a:p>
                      <a:pPr algn="ctr"/>
                      <a:r>
                        <a:rPr lang="en-US" sz="2400" dirty="0">
                          <a:latin typeface="Times New Roman" pitchFamily="18" charset="0"/>
                          <a:cs typeface="Times New Roman" pitchFamily="18" charset="0"/>
                        </a:rPr>
                        <a:t>15</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10001"/>
                  </a:ext>
                </a:extLst>
              </a:tr>
              <a:tr h="370840">
                <a:tc>
                  <a:txBody>
                    <a:bodyPr/>
                    <a:lstStyle/>
                    <a:p>
                      <a:pPr algn="ctr"/>
                      <a:r>
                        <a:rPr lang="en-US" sz="2000" dirty="0">
                          <a:latin typeface="Times New Roman" pitchFamily="18" charset="0"/>
                          <a:cs typeface="Times New Roman" pitchFamily="18" charset="0"/>
                        </a:rPr>
                        <a:t>Lightweight</a:t>
                      </a:r>
                      <a:r>
                        <a:rPr lang="en-US" sz="2000" baseline="0" dirty="0">
                          <a:latin typeface="Times New Roman" pitchFamily="18" charset="0"/>
                          <a:cs typeface="Times New Roman" pitchFamily="18" charset="0"/>
                        </a:rPr>
                        <a:t> Block,</a:t>
                      </a:r>
                      <a:r>
                        <a:rPr lang="en-US" sz="2000" dirty="0">
                          <a:latin typeface="Times New Roman" pitchFamily="18" charset="0"/>
                          <a:cs typeface="Times New Roman" pitchFamily="18" charset="0"/>
                        </a:rPr>
                        <a:t> hollow</a:t>
                      </a:r>
                      <a:r>
                        <a:rPr lang="en-US" sz="2000" baseline="0" dirty="0">
                          <a:latin typeface="Times New Roman" pitchFamily="18" charset="0"/>
                          <a:cs typeface="Times New Roman" pitchFamily="18" charset="0"/>
                        </a:rPr>
                        <a:t> </a:t>
                      </a:r>
                      <a:endParaRPr lang="en-US" sz="2000" dirty="0">
                        <a:latin typeface="Times New Roman" pitchFamily="18" charset="0"/>
                        <a:cs typeface="Times New Roman" pitchFamily="18" charset="0"/>
                      </a:endParaRP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tc>
                  <a:txBody>
                    <a:bodyPr/>
                    <a:lstStyle/>
                    <a:p>
                      <a:pPr algn="ctr"/>
                      <a:r>
                        <a:rPr lang="en-US" sz="2400" dirty="0">
                          <a:latin typeface="Times New Roman" pitchFamily="18" charset="0"/>
                          <a:cs typeface="Times New Roman" pitchFamily="18" charset="0"/>
                        </a:rPr>
                        <a:t>100</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002"/>
                  </a:ext>
                </a:extLst>
              </a:tr>
              <a:tr h="370840">
                <a:tc>
                  <a:txBody>
                    <a:bodyPr/>
                    <a:lstStyle/>
                    <a:p>
                      <a:pPr algn="ctr"/>
                      <a:r>
                        <a:rPr lang="en-US" sz="2000" dirty="0">
                          <a:latin typeface="Times New Roman" pitchFamily="18" charset="0"/>
                          <a:cs typeface="Times New Roman" pitchFamily="18" charset="0"/>
                        </a:rPr>
                        <a:t>Plaster</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75000"/>
                      </a:schemeClr>
                    </a:solidFill>
                  </a:tcPr>
                </a:tc>
                <a:tc>
                  <a:txBody>
                    <a:bodyPr/>
                    <a:lstStyle/>
                    <a:p>
                      <a:pPr algn="ctr"/>
                      <a:r>
                        <a:rPr lang="en-US" sz="2400" dirty="0">
                          <a:latin typeface="Times New Roman" pitchFamily="18" charset="0"/>
                          <a:cs typeface="Times New Roman" pitchFamily="18" charset="0"/>
                        </a:rPr>
                        <a:t>15</a:t>
                      </a:r>
                    </a:p>
                  </a:txBody>
                  <a:tcP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10003"/>
                  </a:ext>
                </a:extLst>
              </a:tr>
            </a:tbl>
          </a:graphicData>
        </a:graphic>
      </p:graphicFrame>
      <p:sp>
        <p:nvSpPr>
          <p:cNvPr id="2" name="مستطيل 1"/>
          <p:cNvSpPr/>
          <p:nvPr/>
        </p:nvSpPr>
        <p:spPr>
          <a:xfrm>
            <a:off x="4499992" y="3501008"/>
            <a:ext cx="2322752" cy="369332"/>
          </a:xfrm>
          <a:prstGeom prst="rect">
            <a:avLst/>
          </a:prstGeom>
        </p:spPr>
        <p:txBody>
          <a:bodyPr wrap="none">
            <a:spAutoFit/>
          </a:bodyPr>
          <a:lstStyle/>
          <a:p>
            <a:pPr>
              <a:buFont typeface="Wingdings" pitchFamily="2" charset="2"/>
              <a:buChar char="ü"/>
            </a:pPr>
            <a:r>
              <a:rPr lang="en-US" b="1" dirty="0">
                <a:latin typeface="Times New Roman" pitchFamily="18" charset="0"/>
                <a:cs typeface="Times New Roman" pitchFamily="18" charset="0"/>
              </a:rPr>
              <a:t> STC-Value = 54 dB</a:t>
            </a:r>
          </a:p>
        </p:txBody>
      </p:sp>
      <p:sp>
        <p:nvSpPr>
          <p:cNvPr id="7" name="مستطيل 6"/>
          <p:cNvSpPr/>
          <p:nvPr/>
        </p:nvSpPr>
        <p:spPr>
          <a:xfrm>
            <a:off x="4499992" y="4005064"/>
            <a:ext cx="2790829" cy="369332"/>
          </a:xfrm>
          <a:prstGeom prst="rect">
            <a:avLst/>
          </a:prstGeom>
        </p:spPr>
        <p:txBody>
          <a:bodyPr wrap="none">
            <a:spAutoFit/>
          </a:bodyPr>
          <a:lstStyle/>
          <a:p>
            <a:pPr>
              <a:buFont typeface="Wingdings" pitchFamily="2" charset="2"/>
              <a:buChar char="ü"/>
            </a:pPr>
            <a:r>
              <a:rPr lang="en-US" b="1" dirty="0">
                <a:latin typeface="Times New Roman" pitchFamily="18" charset="0"/>
                <a:cs typeface="Times New Roman" pitchFamily="18" charset="0"/>
              </a:rPr>
              <a:t> U-Value = 0.37 w/m^2.k</a:t>
            </a:r>
          </a:p>
        </p:txBody>
      </p:sp>
      <p:sp>
        <p:nvSpPr>
          <p:cNvPr id="10" name="Slide Number Placeholder 9">
            <a:extLst>
              <a:ext uri="{FF2B5EF4-FFF2-40B4-BE49-F238E27FC236}">
                <a16:creationId xmlns:a16="http://schemas.microsoft.com/office/drawing/2014/main" id="{5301F09D-A353-4DFF-B458-F57A6EB1BD62}"/>
              </a:ext>
            </a:extLst>
          </p:cNvPr>
          <p:cNvSpPr>
            <a:spLocks noGrp="1"/>
          </p:cNvSpPr>
          <p:nvPr>
            <p:ph type="sldNum" sz="quarter" idx="12"/>
          </p:nvPr>
        </p:nvSpPr>
        <p:spPr/>
        <p:txBody>
          <a:bodyPr/>
          <a:lstStyle/>
          <a:p>
            <a:fld id="{4FA26DB6-1E95-4B26-BBFC-FB6CE29132D7}" type="slidenum">
              <a:rPr lang="en-US" smtClean="0"/>
              <a:pPr/>
              <a:t>95</a:t>
            </a:fld>
            <a:endParaRPr lang="en-US" dirty="0"/>
          </a:p>
        </p:txBody>
      </p:sp>
    </p:spTree>
    <p:extLst>
      <p:ext uri="{BB962C8B-B14F-4D97-AF65-F5344CB8AC3E}">
        <p14:creationId xmlns:p14="http://schemas.microsoft.com/office/powerpoint/2010/main" val="7782832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21033" y="72008"/>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6" name="Rectangle 5"/>
          <p:cNvSpPr/>
          <p:nvPr/>
        </p:nvSpPr>
        <p:spPr>
          <a:xfrm>
            <a:off x="323528" y="1700808"/>
            <a:ext cx="7920880" cy="4315027"/>
          </a:xfrm>
          <a:prstGeom prst="rect">
            <a:avLst/>
          </a:prstGeom>
        </p:spPr>
        <p:txBody>
          <a:bodyPr wrap="square">
            <a:spAutoFit/>
          </a:bodyPr>
          <a:lstStyle/>
          <a:p>
            <a:pPr marL="342900" lvl="0" indent="-342900">
              <a:spcBef>
                <a:spcPct val="20000"/>
              </a:spcBef>
              <a:defRPr/>
            </a:pPr>
            <a:r>
              <a:rPr lang="en-US" sz="2400" b="1" dirty="0">
                <a:solidFill>
                  <a:schemeClr val="tx2">
                    <a:lumMod val="75000"/>
                  </a:schemeClr>
                </a:solidFill>
                <a:latin typeface="Times New Roman" panose="02020603050405020304" pitchFamily="18" charset="0"/>
                <a:cs typeface="Times New Roman" panose="02020603050405020304" pitchFamily="18" charset="0"/>
              </a:rPr>
              <a:t>-Using VAV system.</a:t>
            </a:r>
          </a:p>
          <a:p>
            <a:pPr marL="342900" lvl="0" indent="-342900">
              <a:spcBef>
                <a:spcPct val="20000"/>
              </a:spcBef>
              <a:defRPr/>
            </a:pPr>
            <a:r>
              <a:rPr lang="en-US" sz="2400" b="1" dirty="0">
                <a:solidFill>
                  <a:schemeClr val="tx2">
                    <a:lumMod val="75000"/>
                  </a:schemeClr>
                </a:solidFill>
                <a:latin typeface="Times New Roman" panose="02020603050405020304" pitchFamily="18" charset="0"/>
                <a:cs typeface="Times New Roman" panose="02020603050405020304" pitchFamily="18" charset="0"/>
              </a:rPr>
              <a:t>-Using VRF system</a:t>
            </a:r>
          </a:p>
          <a:p>
            <a:pPr marL="342900" lvl="0" indent="-342900">
              <a:spcBef>
                <a:spcPct val="20000"/>
              </a:spcBef>
              <a:defRPr/>
            </a:pPr>
            <a:r>
              <a:rPr lang="en-US" sz="2400" b="1" dirty="0">
                <a:solidFill>
                  <a:schemeClr val="tx2">
                    <a:lumMod val="75000"/>
                  </a:schemeClr>
                </a:solidFill>
                <a:latin typeface="Times New Roman" panose="02020603050405020304" pitchFamily="18" charset="0"/>
                <a:cs typeface="Times New Roman" panose="02020603050405020304" pitchFamily="18" charset="0"/>
              </a:rPr>
              <a:t>-Main components of centralized system are:</a:t>
            </a:r>
          </a:p>
          <a:p>
            <a:pPr marL="800100" lvl="1" indent="-342900">
              <a:spcBef>
                <a:spcPct val="20000"/>
              </a:spcBef>
              <a:buFont typeface="Wingdings" panose="05000000000000000000" pitchFamily="2" charset="2"/>
              <a:buChar char="§"/>
              <a:defRPr/>
            </a:pPr>
            <a:r>
              <a:rPr lang="en-US" sz="2400" b="1" dirty="0">
                <a:solidFill>
                  <a:schemeClr val="tx2">
                    <a:lumMod val="75000"/>
                  </a:schemeClr>
                </a:solidFill>
                <a:latin typeface="Times New Roman" panose="02020603050405020304" pitchFamily="18" charset="0"/>
                <a:cs typeface="Times New Roman" panose="02020603050405020304" pitchFamily="18" charset="0"/>
              </a:rPr>
              <a:t>Outdoor unit.</a:t>
            </a:r>
          </a:p>
          <a:p>
            <a:pPr marL="800100" lvl="1" indent="-342900">
              <a:spcBef>
                <a:spcPct val="20000"/>
              </a:spcBef>
              <a:buFont typeface="Wingdings" panose="05000000000000000000" pitchFamily="2" charset="2"/>
              <a:buChar char="§"/>
              <a:defRPr/>
            </a:pPr>
            <a:r>
              <a:rPr lang="en-US" sz="2400" b="1" dirty="0">
                <a:solidFill>
                  <a:schemeClr val="tx2">
                    <a:lumMod val="75000"/>
                  </a:schemeClr>
                </a:solidFill>
                <a:latin typeface="Times New Roman" panose="02020603050405020304" pitchFamily="18" charset="0"/>
                <a:cs typeface="Times New Roman" panose="02020603050405020304" pitchFamily="18" charset="0"/>
              </a:rPr>
              <a:t>Inside unit (fan coil)</a:t>
            </a:r>
          </a:p>
          <a:p>
            <a:pPr marL="800100" lvl="1" indent="-342900">
              <a:spcBef>
                <a:spcPct val="20000"/>
              </a:spcBef>
              <a:buFont typeface="Wingdings" panose="05000000000000000000" pitchFamily="2" charset="2"/>
              <a:buChar char="§"/>
              <a:defRPr/>
            </a:pPr>
            <a:r>
              <a:rPr lang="en-US" sz="2400" b="1" dirty="0">
                <a:solidFill>
                  <a:schemeClr val="tx2">
                    <a:lumMod val="75000"/>
                  </a:schemeClr>
                </a:solidFill>
                <a:latin typeface="Times New Roman" panose="02020603050405020304" pitchFamily="18" charset="0"/>
                <a:cs typeface="Times New Roman" panose="02020603050405020304" pitchFamily="18" charset="0"/>
              </a:rPr>
              <a:t>Collectors</a:t>
            </a:r>
          </a:p>
          <a:p>
            <a:pPr marL="800100" lvl="1" indent="-342900">
              <a:spcBef>
                <a:spcPct val="20000"/>
              </a:spcBef>
              <a:buFont typeface="Wingdings" panose="05000000000000000000" pitchFamily="2" charset="2"/>
              <a:buChar char="§"/>
              <a:defRPr/>
            </a:pPr>
            <a:r>
              <a:rPr lang="en-US" sz="2400" b="1" dirty="0">
                <a:solidFill>
                  <a:schemeClr val="tx2">
                    <a:lumMod val="75000"/>
                  </a:schemeClr>
                </a:solidFill>
                <a:latin typeface="Times New Roman" panose="02020603050405020304" pitchFamily="18" charset="0"/>
                <a:cs typeface="Times New Roman" panose="02020603050405020304" pitchFamily="18" charset="0"/>
              </a:rPr>
              <a:t>Ducts.</a:t>
            </a:r>
          </a:p>
          <a:p>
            <a:pPr marL="800100" lvl="1" indent="-342900">
              <a:spcBef>
                <a:spcPct val="20000"/>
              </a:spcBef>
              <a:buFont typeface="Wingdings" panose="05000000000000000000" pitchFamily="2" charset="2"/>
              <a:buChar char="§"/>
              <a:defRPr/>
            </a:pPr>
            <a:r>
              <a:rPr lang="en-US" sz="2400" b="1" dirty="0">
                <a:solidFill>
                  <a:schemeClr val="tx2">
                    <a:lumMod val="75000"/>
                  </a:schemeClr>
                </a:solidFill>
                <a:latin typeface="Times New Roman" panose="02020603050405020304" pitchFamily="18" charset="0"/>
                <a:cs typeface="Times New Roman" panose="02020603050405020304" pitchFamily="18" charset="0"/>
              </a:rPr>
              <a:t>Diffusers.</a:t>
            </a:r>
          </a:p>
          <a:p>
            <a:pPr marL="800100" lvl="1" indent="-342900">
              <a:spcBef>
                <a:spcPct val="20000"/>
              </a:spcBef>
              <a:buFont typeface="Wingdings" panose="05000000000000000000" pitchFamily="2" charset="2"/>
              <a:buChar char="§"/>
              <a:defRPr/>
            </a:pPr>
            <a:r>
              <a:rPr lang="en-US" sz="2400" b="1" dirty="0">
                <a:solidFill>
                  <a:schemeClr val="tx2">
                    <a:lumMod val="75000"/>
                  </a:schemeClr>
                </a:solidFill>
                <a:latin typeface="Times New Roman" panose="02020603050405020304" pitchFamily="18" charset="0"/>
                <a:cs typeface="Times New Roman" panose="02020603050405020304" pitchFamily="18" charset="0"/>
              </a:rPr>
              <a:t>Grills.</a:t>
            </a:r>
          </a:p>
          <a:p>
            <a:endParaRPr lang="en-US" sz="2000" dirty="0">
              <a:latin typeface="Times New Roman" panose="02020603050405020304" pitchFamily="18" charset="0"/>
              <a:cs typeface="Times New Roman" panose="02020603050405020304" pitchFamily="18" charset="0"/>
            </a:endParaRPr>
          </a:p>
        </p:txBody>
      </p:sp>
      <p:sp>
        <p:nvSpPr>
          <p:cNvPr id="15" name="Flowchart: Manual Operation 14"/>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2">
                    <a:lumMod val="75000"/>
                  </a:schemeClr>
                </a:solidFill>
                <a:latin typeface="Times New Roman" pitchFamily="18" charset="0"/>
                <a:cs typeface="Times New Roman" pitchFamily="18" charset="0"/>
              </a:rPr>
              <a:t>HVAC System.</a:t>
            </a:r>
          </a:p>
        </p:txBody>
      </p:sp>
      <p:sp>
        <p:nvSpPr>
          <p:cNvPr id="2" name="مستطيل 1"/>
          <p:cNvSpPr/>
          <p:nvPr/>
        </p:nvSpPr>
        <p:spPr>
          <a:xfrm>
            <a:off x="4499992" y="3501008"/>
            <a:ext cx="365806" cy="369332"/>
          </a:xfrm>
          <a:prstGeom prst="rect">
            <a:avLst/>
          </a:prstGeom>
        </p:spPr>
        <p:txBody>
          <a:bodyPr wrap="none">
            <a:spAutoFit/>
          </a:bodyPr>
          <a:lstStyle/>
          <a:p>
            <a:pPr>
              <a:buFont typeface="Wingdings" pitchFamily="2" charset="2"/>
              <a:buChar char="ü"/>
            </a:pPr>
            <a:endParaRPr lang="en-US" b="1" dirty="0">
              <a:latin typeface="Times New Roman" pitchFamily="18" charset="0"/>
              <a:cs typeface="Times New Roman" pitchFamily="18" charset="0"/>
            </a:endParaRPr>
          </a:p>
        </p:txBody>
      </p:sp>
      <p:sp>
        <p:nvSpPr>
          <p:cNvPr id="7" name="مستطيل 6"/>
          <p:cNvSpPr/>
          <p:nvPr/>
        </p:nvSpPr>
        <p:spPr>
          <a:xfrm>
            <a:off x="4499992" y="4005064"/>
            <a:ext cx="365806" cy="369332"/>
          </a:xfrm>
          <a:prstGeom prst="rect">
            <a:avLst/>
          </a:prstGeom>
        </p:spPr>
        <p:txBody>
          <a:bodyPr wrap="none">
            <a:spAutoFit/>
          </a:bodyPr>
          <a:lstStyle/>
          <a:p>
            <a:pPr>
              <a:buFont typeface="Wingdings" pitchFamily="2" charset="2"/>
              <a:buChar char="ü"/>
            </a:pPr>
            <a:endParaRPr lang="en-US" b="1" dirty="0">
              <a:latin typeface="Times New Roman" pitchFamily="18" charset="0"/>
              <a:cs typeface="Times New Roman" pitchFamily="18" charset="0"/>
            </a:endParaRPr>
          </a:p>
        </p:txBody>
      </p:sp>
      <p:sp>
        <p:nvSpPr>
          <p:cNvPr id="10" name="Slide Number Placeholder 9">
            <a:extLst>
              <a:ext uri="{FF2B5EF4-FFF2-40B4-BE49-F238E27FC236}">
                <a16:creationId xmlns:a16="http://schemas.microsoft.com/office/drawing/2014/main" id="{F23FCCDA-F9EA-4DC7-8894-E8BBB869B2E5}"/>
              </a:ext>
            </a:extLst>
          </p:cNvPr>
          <p:cNvSpPr>
            <a:spLocks noGrp="1"/>
          </p:cNvSpPr>
          <p:nvPr>
            <p:ph type="sldNum" sz="quarter" idx="12"/>
          </p:nvPr>
        </p:nvSpPr>
        <p:spPr/>
        <p:txBody>
          <a:bodyPr/>
          <a:lstStyle/>
          <a:p>
            <a:fld id="{4FA26DB6-1E95-4B26-BBFC-FB6CE29132D7}" type="slidenum">
              <a:rPr lang="en-US" smtClean="0"/>
              <a:pPr/>
              <a:t>96</a:t>
            </a:fld>
            <a:endParaRPr lang="en-US" dirty="0"/>
          </a:p>
        </p:txBody>
      </p:sp>
    </p:spTree>
    <p:extLst>
      <p:ext uri="{BB962C8B-B14F-4D97-AF65-F5344CB8AC3E}">
        <p14:creationId xmlns:p14="http://schemas.microsoft.com/office/powerpoint/2010/main" val="227732775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21033" y="72008"/>
            <a:ext cx="9144000" cy="6858000"/>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500166" y="214290"/>
            <a:ext cx="4357718" cy="461665"/>
          </a:xfrm>
          <a:prstGeom prst="rect">
            <a:avLst/>
          </a:prstGeom>
          <a:noFill/>
        </p:spPr>
        <p:txBody>
          <a:bodyPr wrap="square" rtlCol="0">
            <a:spAutoFit/>
          </a:bodyPr>
          <a:lstStyle/>
          <a:p>
            <a:r>
              <a:rPr lang="en-US" sz="2400" b="1" dirty="0">
                <a:latin typeface="Times New Roman" pitchFamily="18" charset="0"/>
                <a:cs typeface="Times New Roman" pitchFamily="18" charset="0"/>
              </a:rPr>
              <a:t>ENVIRONMENTAL DESIGN</a:t>
            </a:r>
          </a:p>
        </p:txBody>
      </p:sp>
      <p:pic>
        <p:nvPicPr>
          <p:cNvPr id="12"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6" name="Rectangle 5"/>
          <p:cNvSpPr/>
          <p:nvPr/>
        </p:nvSpPr>
        <p:spPr>
          <a:xfrm>
            <a:off x="323528" y="1700808"/>
            <a:ext cx="7920880" cy="400110"/>
          </a:xfrm>
          <a:prstGeom prst="rect">
            <a:avLst/>
          </a:prstGeom>
        </p:spPr>
        <p:txBody>
          <a:bodyPr wrap="square">
            <a:spAutoFit/>
          </a:bodyPr>
          <a:lstStyle/>
          <a:p>
            <a:endParaRPr lang="en-US" sz="2000" dirty="0">
              <a:latin typeface="Times New Roman" panose="02020603050405020304" pitchFamily="18" charset="0"/>
              <a:cs typeface="Times New Roman" panose="02020603050405020304" pitchFamily="18" charset="0"/>
            </a:endParaRPr>
          </a:p>
        </p:txBody>
      </p:sp>
      <p:sp>
        <p:nvSpPr>
          <p:cNvPr id="15" name="Flowchart: Manual Operation 14"/>
          <p:cNvSpPr/>
          <p:nvPr/>
        </p:nvSpPr>
        <p:spPr>
          <a:xfrm>
            <a:off x="2051720" y="785794"/>
            <a:ext cx="4143404" cy="500066"/>
          </a:xfrm>
          <a:prstGeom prst="flowChartManualOperation">
            <a:avLst/>
          </a:prstGeom>
          <a:solidFill>
            <a:srgbClr val="B3A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2">
                    <a:lumMod val="75000"/>
                  </a:schemeClr>
                </a:solidFill>
                <a:latin typeface="Times New Roman" pitchFamily="18" charset="0"/>
                <a:cs typeface="Times New Roman" pitchFamily="18" charset="0"/>
              </a:rPr>
              <a:t>HVAC System.</a:t>
            </a:r>
          </a:p>
        </p:txBody>
      </p:sp>
      <p:sp>
        <p:nvSpPr>
          <p:cNvPr id="2" name="مستطيل 1"/>
          <p:cNvSpPr/>
          <p:nvPr/>
        </p:nvSpPr>
        <p:spPr>
          <a:xfrm>
            <a:off x="4499992" y="3501008"/>
            <a:ext cx="365806" cy="369332"/>
          </a:xfrm>
          <a:prstGeom prst="rect">
            <a:avLst/>
          </a:prstGeom>
        </p:spPr>
        <p:txBody>
          <a:bodyPr wrap="none">
            <a:spAutoFit/>
          </a:bodyPr>
          <a:lstStyle/>
          <a:p>
            <a:pPr>
              <a:buFont typeface="Wingdings" pitchFamily="2" charset="2"/>
              <a:buChar char="ü"/>
            </a:pPr>
            <a:endParaRPr lang="en-US" b="1" dirty="0">
              <a:latin typeface="Times New Roman" pitchFamily="18" charset="0"/>
              <a:cs typeface="Times New Roman" pitchFamily="18" charset="0"/>
            </a:endParaRPr>
          </a:p>
        </p:txBody>
      </p:sp>
      <p:sp>
        <p:nvSpPr>
          <p:cNvPr id="7" name="مستطيل 6"/>
          <p:cNvSpPr/>
          <p:nvPr/>
        </p:nvSpPr>
        <p:spPr>
          <a:xfrm>
            <a:off x="4499992" y="4005064"/>
            <a:ext cx="365806" cy="369332"/>
          </a:xfrm>
          <a:prstGeom prst="rect">
            <a:avLst/>
          </a:prstGeom>
        </p:spPr>
        <p:txBody>
          <a:bodyPr wrap="none">
            <a:spAutoFit/>
          </a:bodyPr>
          <a:lstStyle/>
          <a:p>
            <a:pPr>
              <a:buFont typeface="Wingdings" pitchFamily="2" charset="2"/>
              <a:buChar char="ü"/>
            </a:pPr>
            <a:endParaRPr lang="en-US" b="1" dirty="0">
              <a:latin typeface="Times New Roman" pitchFamily="18" charset="0"/>
              <a:cs typeface="Times New Roman" pitchFamily="18" charset="0"/>
            </a:endParaRPr>
          </a:p>
        </p:txBody>
      </p:sp>
      <p:pic>
        <p:nvPicPr>
          <p:cNvPr id="3" name="صورة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2267745" y="-171402"/>
            <a:ext cx="4536503" cy="7848874"/>
          </a:xfrm>
          <a:prstGeom prst="rect">
            <a:avLst/>
          </a:prstGeom>
        </p:spPr>
      </p:pic>
      <p:sp>
        <p:nvSpPr>
          <p:cNvPr id="9" name="مستطيل 8"/>
          <p:cNvSpPr/>
          <p:nvPr/>
        </p:nvSpPr>
        <p:spPr>
          <a:xfrm>
            <a:off x="2213992" y="6093296"/>
            <a:ext cx="6318448" cy="369332"/>
          </a:xfrm>
          <a:prstGeom prst="rect">
            <a:avLst/>
          </a:prstGeom>
        </p:spPr>
        <p:txBody>
          <a:bodyPr wrap="square">
            <a:spAutoFit/>
          </a:bodyPr>
          <a:lstStyle/>
          <a:p>
            <a:r>
              <a:rPr lang="en-US" b="1" dirty="0">
                <a:solidFill>
                  <a:schemeClr val="tx2">
                    <a:lumMod val="75000"/>
                  </a:schemeClr>
                </a:solidFill>
                <a:latin typeface="Times New Roman" panose="02020603050405020304" pitchFamily="18" charset="0"/>
                <a:cs typeface="Times New Roman" panose="02020603050405020304" pitchFamily="18" charset="0"/>
              </a:rPr>
              <a:t>Figure show the distribution of HVAC system  </a:t>
            </a:r>
          </a:p>
        </p:txBody>
      </p:sp>
      <p:sp>
        <p:nvSpPr>
          <p:cNvPr id="14" name="Slide Number Placeholder 13">
            <a:extLst>
              <a:ext uri="{FF2B5EF4-FFF2-40B4-BE49-F238E27FC236}">
                <a16:creationId xmlns:a16="http://schemas.microsoft.com/office/drawing/2014/main" id="{D971DA10-9A4A-45D1-AD16-E61B8AF40233}"/>
              </a:ext>
            </a:extLst>
          </p:cNvPr>
          <p:cNvSpPr>
            <a:spLocks noGrp="1"/>
          </p:cNvSpPr>
          <p:nvPr>
            <p:ph type="sldNum" sz="quarter" idx="12"/>
          </p:nvPr>
        </p:nvSpPr>
        <p:spPr/>
        <p:txBody>
          <a:bodyPr/>
          <a:lstStyle/>
          <a:p>
            <a:fld id="{4FA26DB6-1E95-4B26-BBFC-FB6CE29132D7}" type="slidenum">
              <a:rPr lang="en-US" smtClean="0"/>
              <a:pPr/>
              <a:t>97</a:t>
            </a:fld>
            <a:endParaRPr lang="en-US" dirty="0"/>
          </a:p>
        </p:txBody>
      </p:sp>
    </p:spTree>
    <p:extLst>
      <p:ext uri="{BB962C8B-B14F-4D97-AF65-F5344CB8AC3E}">
        <p14:creationId xmlns:p14="http://schemas.microsoft.com/office/powerpoint/2010/main" val="4874362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3" cstate="print">
            <a:lum bright="40000" contrast="-30000"/>
          </a:blip>
          <a:stretch>
            <a:fillRect/>
          </a:stretch>
        </p:blipFill>
        <p:spPr>
          <a:xfrm>
            <a:off x="0" y="5700"/>
            <a:ext cx="9144000" cy="6858000"/>
          </a:xfrm>
          <a:prstGeom prst="rect">
            <a:avLst/>
          </a:prstGeom>
        </p:spPr>
      </p:pic>
      <p:sp>
        <p:nvSpPr>
          <p:cNvPr id="5" name="Rectangle 4"/>
          <p:cNvSpPr/>
          <p:nvPr/>
        </p:nvSpPr>
        <p:spPr>
          <a:xfrm>
            <a:off x="0" y="28912"/>
            <a:ext cx="9144000" cy="6852300"/>
          </a:xfrm>
          <a:prstGeom prst="rect">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8" descr="شعار الجامعة"/>
          <p:cNvPicPr>
            <a:picLocks noChangeAspect="1" noChangeArrowheads="1"/>
          </p:cNvPicPr>
          <p:nvPr/>
        </p:nvPicPr>
        <p:blipFill>
          <a:blip r:embed="rId4"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558345" y="2132856"/>
            <a:ext cx="7665880" cy="2185214"/>
          </a:xfrm>
          <a:prstGeom prst="rect">
            <a:avLst/>
          </a:prstGeom>
          <a:noFill/>
        </p:spPr>
        <p:txBody>
          <a:bodyPr wrap="square" rtlCol="0">
            <a:spAutoFit/>
          </a:bodyPr>
          <a:lstStyle/>
          <a:p>
            <a:pPr algn="ctr"/>
            <a:r>
              <a:rPr lang="en-US" sz="6800" b="1" dirty="0">
                <a:solidFill>
                  <a:prstClr val="black"/>
                </a:solidFill>
                <a:latin typeface="Times New Roman" pitchFamily="18" charset="0"/>
                <a:cs typeface="Times New Roman" pitchFamily="18" charset="0"/>
              </a:rPr>
              <a:t>Electromechanical</a:t>
            </a:r>
          </a:p>
          <a:p>
            <a:pPr algn="ctr"/>
            <a:r>
              <a:rPr lang="en-US" sz="6800" b="1" dirty="0">
                <a:solidFill>
                  <a:prstClr val="black"/>
                </a:solidFill>
                <a:latin typeface="Times New Roman" pitchFamily="18" charset="0"/>
                <a:cs typeface="Times New Roman" pitchFamily="18" charset="0"/>
              </a:rPr>
              <a:t>Design</a:t>
            </a:r>
          </a:p>
        </p:txBody>
      </p:sp>
      <p:sp>
        <p:nvSpPr>
          <p:cNvPr id="7" name="Slide Number Placeholder 6">
            <a:extLst>
              <a:ext uri="{FF2B5EF4-FFF2-40B4-BE49-F238E27FC236}">
                <a16:creationId xmlns:a16="http://schemas.microsoft.com/office/drawing/2014/main" id="{4BFA46D3-16CD-4E59-84B4-6CDF3D9B6152}"/>
              </a:ext>
            </a:extLst>
          </p:cNvPr>
          <p:cNvSpPr>
            <a:spLocks noGrp="1"/>
          </p:cNvSpPr>
          <p:nvPr>
            <p:ph type="sldNum" sz="quarter" idx="12"/>
          </p:nvPr>
        </p:nvSpPr>
        <p:spPr/>
        <p:txBody>
          <a:bodyPr/>
          <a:lstStyle/>
          <a:p>
            <a:fld id="{4FA26DB6-1E95-4B26-BBFC-FB6CE29132D7}" type="slidenum">
              <a:rPr lang="en-US" smtClean="0"/>
              <a:pPr/>
              <a:t>98</a:t>
            </a:fld>
            <a:endParaRPr lang="en-US" dirty="0"/>
          </a:p>
        </p:txBody>
      </p:sp>
    </p:spTree>
    <p:extLst>
      <p:ext uri="{BB962C8B-B14F-4D97-AF65-F5344CB8AC3E}">
        <p14:creationId xmlns:p14="http://schemas.microsoft.com/office/powerpoint/2010/main" val="403065299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ee powerpoint templates and backgrounds.jpg"/>
          <p:cNvPicPr>
            <a:picLocks noChangeAspect="1"/>
          </p:cNvPicPr>
          <p:nvPr/>
        </p:nvPicPr>
        <p:blipFill>
          <a:blip r:embed="rId2" cstate="print">
            <a:lum bright="40000" contrast="-30000"/>
          </a:blip>
          <a:stretch>
            <a:fillRect/>
          </a:stretch>
        </p:blipFill>
        <p:spPr>
          <a:xfrm>
            <a:off x="-30856" y="111705"/>
            <a:ext cx="9301000" cy="7192742"/>
          </a:xfrm>
          <a:prstGeom prst="rect">
            <a:avLst/>
          </a:prstGeom>
        </p:spPr>
      </p:pic>
      <p:sp>
        <p:nvSpPr>
          <p:cNvPr id="5" name="Rectangle 4"/>
          <p:cNvSpPr/>
          <p:nvPr/>
        </p:nvSpPr>
        <p:spPr>
          <a:xfrm>
            <a:off x="0" y="0"/>
            <a:ext cx="9144000" cy="78579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8" descr="شعار الجامعة"/>
          <p:cNvPicPr>
            <a:picLocks noChangeAspect="1" noChangeArrowheads="1"/>
          </p:cNvPicPr>
          <p:nvPr/>
        </p:nvPicPr>
        <p:blipFill>
          <a:blip r:embed="rId3" cstate="print"/>
          <a:srcRect/>
          <a:stretch>
            <a:fillRect/>
          </a:stretch>
        </p:blipFill>
        <p:spPr bwMode="auto">
          <a:xfrm>
            <a:off x="0" y="0"/>
            <a:ext cx="1370616" cy="1285860"/>
          </a:xfrm>
          <a:prstGeom prst="ellipse">
            <a:avLst/>
          </a:prstGeom>
          <a:ln>
            <a:noFill/>
          </a:ln>
          <a:effectLst>
            <a:softEdge rad="112500"/>
          </a:effectLst>
        </p:spPr>
      </p:pic>
      <p:sp>
        <p:nvSpPr>
          <p:cNvPr id="8" name="TextBox 7"/>
          <p:cNvSpPr txBox="1"/>
          <p:nvPr/>
        </p:nvSpPr>
        <p:spPr>
          <a:xfrm>
            <a:off x="1370616" y="58155"/>
            <a:ext cx="7773384" cy="646331"/>
          </a:xfrm>
          <a:prstGeom prst="rect">
            <a:avLst/>
          </a:prstGeom>
          <a:noFill/>
        </p:spPr>
        <p:txBody>
          <a:bodyPr wrap="square" rtlCol="0">
            <a:spAutoFit/>
          </a:bodyPr>
          <a:lstStyle/>
          <a:p>
            <a:r>
              <a:rPr lang="en-US" sz="3600" b="1" dirty="0">
                <a:solidFill>
                  <a:srgbClr val="FFFF00"/>
                </a:solidFill>
                <a:latin typeface="Times New Roman" pitchFamily="18" charset="0"/>
                <a:cs typeface="Times New Roman" pitchFamily="18" charset="0"/>
              </a:rPr>
              <a:t>Electromechanical</a:t>
            </a:r>
            <a:r>
              <a:rPr lang="en-US" sz="3600" b="1" dirty="0">
                <a:solidFill>
                  <a:srgbClr val="FF0000"/>
                </a:solidFill>
                <a:latin typeface="Times New Roman" pitchFamily="18" charset="0"/>
                <a:cs typeface="Times New Roman" pitchFamily="18" charset="0"/>
              </a:rPr>
              <a:t> </a:t>
            </a:r>
            <a:r>
              <a:rPr lang="en-US" sz="3600" b="1" dirty="0">
                <a:solidFill>
                  <a:srgbClr val="FFFF00"/>
                </a:solidFill>
                <a:latin typeface="Times New Roman" pitchFamily="18" charset="0"/>
                <a:cs typeface="Times New Roman" pitchFamily="18" charset="0"/>
              </a:rPr>
              <a:t>design-Lighting:</a:t>
            </a:r>
            <a:r>
              <a:rPr lang="en-US" sz="3600" b="1" dirty="0">
                <a:solidFill>
                  <a:srgbClr val="FF0000"/>
                </a:solidFill>
                <a:latin typeface="Times New Roman" pitchFamily="18" charset="0"/>
                <a:cs typeface="Times New Roman" pitchFamily="18" charset="0"/>
              </a:rPr>
              <a:t> </a:t>
            </a:r>
          </a:p>
        </p:txBody>
      </p:sp>
      <p:sp>
        <p:nvSpPr>
          <p:cNvPr id="3074" name="Rectangle 2"/>
          <p:cNvSpPr>
            <a:spLocks noChangeArrowheads="1"/>
          </p:cNvSpPr>
          <p:nvPr/>
        </p:nvSpPr>
        <p:spPr bwMode="auto">
          <a:xfrm>
            <a:off x="214282" y="3959736"/>
            <a:ext cx="875020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n-US" sz="2400" dirty="0">
              <a:solidFill>
                <a:prstClr val="black"/>
              </a:solidFill>
            </a:endParaRPr>
          </a:p>
        </p:txBody>
      </p:sp>
      <p:sp>
        <p:nvSpPr>
          <p:cNvPr id="9" name="مستطيل 3"/>
          <p:cNvSpPr/>
          <p:nvPr/>
        </p:nvSpPr>
        <p:spPr>
          <a:xfrm>
            <a:off x="683568" y="1085111"/>
            <a:ext cx="2670794" cy="523220"/>
          </a:xfrm>
          <a:prstGeom prst="rect">
            <a:avLst/>
          </a:prstGeom>
        </p:spPr>
        <p:txBody>
          <a:bodyPr wrap="square">
            <a:spAutoFit/>
          </a:bodyPr>
          <a:lstStyle/>
          <a:p>
            <a:pPr>
              <a:tabLst>
                <a:tab pos="1038225" algn="l"/>
              </a:tabLst>
            </a:pPr>
            <a:r>
              <a:rPr lang="en-US" sz="28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Basement  :</a:t>
            </a:r>
          </a:p>
        </p:txBody>
      </p:sp>
      <p:graphicFrame>
        <p:nvGraphicFramePr>
          <p:cNvPr id="11" name="جدول 5"/>
          <p:cNvGraphicFramePr>
            <a:graphicFrameLocks noGrp="1"/>
          </p:cNvGraphicFramePr>
          <p:nvPr>
            <p:extLst/>
          </p:nvPr>
        </p:nvGraphicFramePr>
        <p:xfrm>
          <a:off x="827584" y="5273674"/>
          <a:ext cx="7851135" cy="1341120"/>
        </p:xfrm>
        <a:graphic>
          <a:graphicData uri="http://schemas.openxmlformats.org/drawingml/2006/table">
            <a:tbl>
              <a:tblPr firstRow="1" firstCol="1" bandRow="1">
                <a:tableStyleId>{5C22544A-7EE6-4342-B048-85BDC9FD1C3A}</a:tableStyleId>
              </a:tblPr>
              <a:tblGrid>
                <a:gridCol w="2617045">
                  <a:extLst>
                    <a:ext uri="{9D8B030D-6E8A-4147-A177-3AD203B41FA5}">
                      <a16:colId xmlns:a16="http://schemas.microsoft.com/office/drawing/2014/main" val="975756751"/>
                    </a:ext>
                  </a:extLst>
                </a:gridCol>
                <a:gridCol w="2617045">
                  <a:extLst>
                    <a:ext uri="{9D8B030D-6E8A-4147-A177-3AD203B41FA5}">
                      <a16:colId xmlns:a16="http://schemas.microsoft.com/office/drawing/2014/main" val="4182298051"/>
                    </a:ext>
                  </a:extLst>
                </a:gridCol>
                <a:gridCol w="2617045">
                  <a:extLst>
                    <a:ext uri="{9D8B030D-6E8A-4147-A177-3AD203B41FA5}">
                      <a16:colId xmlns:a16="http://schemas.microsoft.com/office/drawing/2014/main" val="3550484326"/>
                    </a:ext>
                  </a:extLst>
                </a:gridCol>
              </a:tblGrid>
              <a:tr h="0">
                <a:tc>
                  <a:txBody>
                    <a:bodyPr/>
                    <a:lstStyle/>
                    <a:p>
                      <a:pPr algn="ctr">
                        <a:spcAft>
                          <a:spcPts val="0"/>
                        </a:spcAft>
                        <a:tabLst>
                          <a:tab pos="657225" algn="l"/>
                        </a:tabLst>
                      </a:pPr>
                      <a:r>
                        <a:rPr lang="en-US" sz="2200" dirty="0">
                          <a:effectLst/>
                        </a:rPr>
                        <a:t> </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Actual value</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a:effectLst/>
                        </a:rPr>
                        <a:t>Recommend value</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07652677"/>
                  </a:ext>
                </a:extLst>
              </a:tr>
              <a:tr h="0">
                <a:tc>
                  <a:txBody>
                    <a:bodyPr/>
                    <a:lstStyle/>
                    <a:p>
                      <a:pPr algn="ctr">
                        <a:spcAft>
                          <a:spcPts val="0"/>
                        </a:spcAft>
                      </a:pPr>
                      <a:r>
                        <a:rPr lang="en-US" sz="2200">
                          <a:effectLst/>
                        </a:rPr>
                        <a:t>Illuminance (lux)</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tx1"/>
                          </a:solidFill>
                          <a:effectLst/>
                        </a:rPr>
                        <a:t>566</a:t>
                      </a:r>
                      <a:endParaRPr lang="en-US"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500-700</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15089800"/>
                  </a:ext>
                </a:extLst>
              </a:tr>
              <a:tr h="0">
                <a:tc>
                  <a:txBody>
                    <a:bodyPr/>
                    <a:lstStyle/>
                    <a:p>
                      <a:pPr algn="ctr">
                        <a:spcAft>
                          <a:spcPts val="0"/>
                        </a:spcAft>
                      </a:pPr>
                      <a:r>
                        <a:rPr lang="en-US" sz="2200">
                          <a:effectLst/>
                        </a:rPr>
                        <a:t>Glare at 120cm </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tx1"/>
                          </a:solidFill>
                          <a:effectLst/>
                          <a:latin typeface="+mn-lt"/>
                          <a:ea typeface="+mn-ea"/>
                          <a:cs typeface="+mn-cs"/>
                        </a:rPr>
                        <a:t>15.3</a:t>
                      </a:r>
                      <a:endParaRPr lang="en-US"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a:effectLst/>
                        </a:rPr>
                        <a:t>&lt; 22</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07706818"/>
                  </a:ext>
                </a:extLst>
              </a:tr>
              <a:tr h="0">
                <a:tc>
                  <a:txBody>
                    <a:bodyPr/>
                    <a:lstStyle/>
                    <a:p>
                      <a:pPr algn="ctr">
                        <a:spcAft>
                          <a:spcPts val="0"/>
                        </a:spcAft>
                      </a:pPr>
                      <a:r>
                        <a:rPr lang="en-US" sz="2200">
                          <a:effectLst/>
                        </a:rPr>
                        <a:t>Uniformity</a:t>
                      </a:r>
                      <a:endPar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solidFill>
                            <a:schemeClr val="tx1"/>
                          </a:solidFill>
                          <a:effectLst/>
                        </a:rPr>
                        <a:t>0.65</a:t>
                      </a:r>
                      <a:endParaRPr lang="en-US"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&gt; 0.33</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47319041"/>
                  </a:ext>
                </a:extLst>
              </a:tr>
            </a:tbl>
          </a:graphicData>
        </a:graphic>
      </p:graphicFrame>
      <p:sp>
        <p:nvSpPr>
          <p:cNvPr id="12" name="مستطيل 7"/>
          <p:cNvSpPr/>
          <p:nvPr/>
        </p:nvSpPr>
        <p:spPr>
          <a:xfrm>
            <a:off x="1" y="1700808"/>
            <a:ext cx="1691679" cy="2015936"/>
          </a:xfrm>
          <a:prstGeom prst="rect">
            <a:avLst/>
          </a:prstGeom>
        </p:spPr>
        <p:txBody>
          <a:bodyPr wrap="square">
            <a:spAutoFit/>
          </a:bodyPr>
          <a:lstStyle/>
          <a:p>
            <a:pPr algn="just"/>
            <a:r>
              <a:rPr lang="en-US" sz="25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DIAlux</a:t>
            </a:r>
            <a:r>
              <a:rPr lang="en-US" sz="25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analyses result and recommend values. </a:t>
            </a:r>
          </a:p>
        </p:txBody>
      </p:sp>
      <p:pic>
        <p:nvPicPr>
          <p:cNvPr id="2" name="صورة 1"/>
          <p:cNvPicPr>
            <a:picLocks noChangeAspect="1"/>
          </p:cNvPicPr>
          <p:nvPr/>
        </p:nvPicPr>
        <p:blipFill>
          <a:blip r:embed="rId4"/>
          <a:stretch>
            <a:fillRect/>
          </a:stretch>
        </p:blipFill>
        <p:spPr>
          <a:xfrm>
            <a:off x="3275856" y="864564"/>
            <a:ext cx="5390692" cy="1367447"/>
          </a:xfrm>
          <a:prstGeom prst="rect">
            <a:avLst/>
          </a:prstGeom>
        </p:spPr>
      </p:pic>
      <p:pic>
        <p:nvPicPr>
          <p:cNvPr id="3" name="صورة 2"/>
          <p:cNvPicPr>
            <a:picLocks noChangeAspect="1"/>
          </p:cNvPicPr>
          <p:nvPr/>
        </p:nvPicPr>
        <p:blipFill>
          <a:blip r:embed="rId5"/>
          <a:stretch>
            <a:fillRect/>
          </a:stretch>
        </p:blipFill>
        <p:spPr>
          <a:xfrm>
            <a:off x="3275856" y="2225290"/>
            <a:ext cx="5390692" cy="1380543"/>
          </a:xfrm>
          <a:prstGeom prst="rect">
            <a:avLst/>
          </a:prstGeom>
        </p:spPr>
      </p:pic>
      <p:pic>
        <p:nvPicPr>
          <p:cNvPr id="7" name="صورة 6"/>
          <p:cNvPicPr>
            <a:picLocks noChangeAspect="1"/>
          </p:cNvPicPr>
          <p:nvPr/>
        </p:nvPicPr>
        <p:blipFill>
          <a:blip r:embed="rId6"/>
          <a:stretch>
            <a:fillRect/>
          </a:stretch>
        </p:blipFill>
        <p:spPr>
          <a:xfrm>
            <a:off x="3266744" y="3660419"/>
            <a:ext cx="5399804" cy="1403559"/>
          </a:xfrm>
          <a:prstGeom prst="rect">
            <a:avLst/>
          </a:prstGeom>
        </p:spPr>
      </p:pic>
      <p:sp>
        <p:nvSpPr>
          <p:cNvPr id="15" name="Slide Number Placeholder 14">
            <a:extLst>
              <a:ext uri="{FF2B5EF4-FFF2-40B4-BE49-F238E27FC236}">
                <a16:creationId xmlns:a16="http://schemas.microsoft.com/office/drawing/2014/main" id="{7A07913F-5D32-43F8-A2E2-FE5324970821}"/>
              </a:ext>
            </a:extLst>
          </p:cNvPr>
          <p:cNvSpPr>
            <a:spLocks noGrp="1"/>
          </p:cNvSpPr>
          <p:nvPr>
            <p:ph type="sldNum" sz="quarter" idx="12"/>
          </p:nvPr>
        </p:nvSpPr>
        <p:spPr/>
        <p:txBody>
          <a:bodyPr/>
          <a:lstStyle/>
          <a:p>
            <a:fld id="{4FA26DB6-1E95-4B26-BBFC-FB6CE29132D7}" type="slidenum">
              <a:rPr lang="en-US" smtClean="0"/>
              <a:pPr/>
              <a:t>99</a:t>
            </a:fld>
            <a:endParaRPr lang="en-US" dirty="0"/>
          </a:p>
        </p:txBody>
      </p:sp>
    </p:spTree>
    <p:extLst>
      <p:ext uri="{BB962C8B-B14F-4D97-AF65-F5344CB8AC3E}">
        <p14:creationId xmlns:p14="http://schemas.microsoft.com/office/powerpoint/2010/main" val="361001096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28933</TotalTime>
  <Words>2809</Words>
  <Application>Microsoft Office PowerPoint</Application>
  <PresentationFormat>On-screen Show (4:3)</PresentationFormat>
  <Paragraphs>982</Paragraphs>
  <Slides>125</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125</vt:i4>
      </vt:variant>
    </vt:vector>
  </HeadingPairs>
  <TitlesOfParts>
    <vt:vector size="135" baseType="lpstr">
      <vt:lpstr>Arial</vt:lpstr>
      <vt:lpstr>Brush Script MT</vt:lpstr>
      <vt:lpstr>Calibri</vt:lpstr>
      <vt:lpstr>Century Schoolbook</vt:lpstr>
      <vt:lpstr>Constantia</vt:lpstr>
      <vt:lpstr>Franklin Gothic Book</vt:lpstr>
      <vt:lpstr>Rage Italic</vt:lpstr>
      <vt:lpstr>Times New Roman</vt:lpstr>
      <vt:lpstr>Wingdings</vt:lpstr>
      <vt:lpstr>Pushpin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Structural design </vt:lpstr>
      <vt:lpstr>Structural design – Excavation &amp; Soil supporting </vt:lpstr>
      <vt:lpstr>Structural design – Excavation &amp; Soil supporting </vt:lpstr>
      <vt:lpstr>Structural design – Excavation &amp; Soil supporting </vt:lpstr>
      <vt:lpstr>PowerPoint Presentation</vt:lpstr>
      <vt:lpstr>PowerPoint Presentation</vt:lpstr>
      <vt:lpstr>PowerPoint Presentation</vt:lpstr>
      <vt:lpstr>PowerPoint Presentation</vt:lpstr>
      <vt:lpstr>Structural design – Concrete design parameters </vt:lpstr>
      <vt:lpstr>Structural design – Steel design parameters </vt:lpstr>
      <vt:lpstr>Structural design – Steel material properties </vt:lpstr>
      <vt:lpstr>Structural design – Steel sections used </vt:lpstr>
      <vt:lpstr>Structural design – Steel structure design</vt:lpstr>
      <vt:lpstr>Structural design – Steel structure design</vt:lpstr>
      <vt:lpstr>Structural design – Steel structure design</vt:lpstr>
      <vt:lpstr>Structural design – Steel structure design</vt:lpstr>
      <vt:lpstr>Structural design – Steel structure design</vt:lpstr>
      <vt:lpstr>Structural design – Steel structure design</vt:lpstr>
      <vt:lpstr>Structural design – Steel structure design</vt:lpstr>
      <vt:lpstr>Structural design – Steel structure design</vt:lpstr>
      <vt:lpstr>Structural design – Steel structure design</vt:lpstr>
      <vt:lpstr>Structural design – Steel structure design</vt:lpstr>
      <vt:lpstr>Structural design – Steel structure design</vt:lpstr>
      <vt:lpstr>Structural design – Steel structure design</vt:lpstr>
      <vt:lpstr>Structural design – Concrete structural design </vt:lpstr>
      <vt:lpstr>Structural design – Foundation design </vt:lpstr>
      <vt:lpstr>PowerPoint Presentation</vt:lpstr>
      <vt:lpstr>PowerPoint Presentation</vt:lpstr>
      <vt:lpstr>PowerPoint Presentation</vt:lpstr>
      <vt:lpstr>PowerPoint Presentation</vt:lpstr>
      <vt:lpstr>PowerPoint Presentation</vt:lpstr>
      <vt:lpstr>PowerPoint Presentation</vt:lpstr>
      <vt:lpstr>Structural design – Columns design </vt:lpstr>
      <vt:lpstr>PowerPoint Presentation</vt:lpstr>
      <vt:lpstr>PowerPoint Presentation</vt:lpstr>
      <vt:lpstr>PowerPoint Presentation</vt:lpstr>
      <vt:lpstr>PowerPoint Presentation</vt:lpstr>
      <vt:lpstr>Structural design – Columns design </vt:lpstr>
      <vt:lpstr>Structural design – Shear wall design </vt:lpstr>
      <vt:lpstr>PowerPoint Presentation</vt:lpstr>
      <vt:lpstr>PowerPoint Presentation</vt:lpstr>
      <vt:lpstr>Structural design – Slabs design </vt:lpstr>
      <vt:lpstr>Structural design – Slabs design </vt:lpstr>
      <vt:lpstr>Structural design – Slabs design </vt:lpstr>
      <vt:lpstr>Structural design – Slabs design </vt:lpstr>
      <vt:lpstr>Structural design – Slabs design </vt:lpstr>
      <vt:lpstr>Structural design – Slabs design </vt:lpstr>
      <vt:lpstr>Structural design – Slabs design </vt:lpstr>
      <vt:lpstr>Structural design – Slabs design </vt:lpstr>
      <vt:lpstr>Structural design – Slabs design  2B1 beam detail </vt:lpstr>
      <vt:lpstr>Structural design – Slabs design </vt:lpstr>
      <vt:lpstr>Structural design – Slabs design </vt:lpstr>
      <vt:lpstr>Structural design – Slabs design </vt:lpstr>
      <vt:lpstr>Structural design – Slabs design </vt:lpstr>
      <vt:lpstr>Structural design – Stair detail</vt:lpstr>
      <vt:lpstr>Structural design – Water tank design  parameters used in the design of water tank.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Google Tech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Google Tech</dc:creator>
  <cp:lastModifiedBy>thabet ghanem</cp:lastModifiedBy>
  <cp:revision>833</cp:revision>
  <dcterms:created xsi:type="dcterms:W3CDTF">2012-05-17T06:18:38Z</dcterms:created>
  <dcterms:modified xsi:type="dcterms:W3CDTF">2019-01-07T21:08:32Z</dcterms:modified>
</cp:coreProperties>
</file>