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18288000" cy="10287000"/>
  <p:notesSz cx="6858000" cy="9144000"/>
  <p:embeddedFontLst>
    <p:embeddedFont>
      <p:font typeface="Cinzel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8" d="100"/>
          <a:sy n="58" d="100"/>
        </p:scale>
        <p:origin x="63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1363081" y="-400731"/>
            <a:ext cx="9856410" cy="5544231"/>
          </a:xfrm>
          <a:custGeom>
            <a:avLst/>
            <a:gdLst/>
            <a:ahLst/>
            <a:cxnLst/>
            <a:rect l="l" t="t" r="r" b="b"/>
            <a:pathLst>
              <a:path w="9856410" h="5544231">
                <a:moveTo>
                  <a:pt x="0" y="0"/>
                </a:moveTo>
                <a:lnTo>
                  <a:pt x="9856410" y="0"/>
                </a:lnTo>
                <a:lnTo>
                  <a:pt x="9856410" y="5544231"/>
                </a:lnTo>
                <a:lnTo>
                  <a:pt x="0" y="55442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997403" y="5702561"/>
            <a:ext cx="10280128" cy="5782572"/>
          </a:xfrm>
          <a:custGeom>
            <a:avLst/>
            <a:gdLst/>
            <a:ahLst/>
            <a:cxnLst/>
            <a:rect l="l" t="t" r="r" b="b"/>
            <a:pathLst>
              <a:path w="10280128" h="5782572">
                <a:moveTo>
                  <a:pt x="0" y="0"/>
                </a:moveTo>
                <a:lnTo>
                  <a:pt x="10280127" y="0"/>
                </a:lnTo>
                <a:lnTo>
                  <a:pt x="10280127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82664" y="7168730"/>
            <a:ext cx="9355842" cy="5782572"/>
          </a:xfrm>
          <a:custGeom>
            <a:avLst/>
            <a:gdLst/>
            <a:ahLst/>
            <a:cxnLst/>
            <a:rect l="l" t="t" r="r" b="b"/>
            <a:pathLst>
              <a:path w="9355842" h="5782572">
                <a:moveTo>
                  <a:pt x="0" y="0"/>
                </a:moveTo>
                <a:lnTo>
                  <a:pt x="9355842" y="0"/>
                </a:lnTo>
                <a:lnTo>
                  <a:pt x="9355842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9879"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7903458" y="-2603404"/>
            <a:ext cx="9355842" cy="5782572"/>
          </a:xfrm>
          <a:custGeom>
            <a:avLst/>
            <a:gdLst/>
            <a:ahLst/>
            <a:cxnLst/>
            <a:rect l="l" t="t" r="r" b="b"/>
            <a:pathLst>
              <a:path w="9355842" h="5782572">
                <a:moveTo>
                  <a:pt x="0" y="0"/>
                </a:moveTo>
                <a:lnTo>
                  <a:pt x="9355842" y="0"/>
                </a:lnTo>
                <a:lnTo>
                  <a:pt x="9355842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9879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3217713" y="1565616"/>
            <a:ext cx="14041587" cy="2603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99"/>
              </a:lnSpc>
            </a:pPr>
            <a:r>
              <a:rPr lang="en-US" sz="999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GRADUATION PROJECT 2:</a:t>
            </a:r>
          </a:p>
        </p:txBody>
      </p:sp>
      <p:sp>
        <p:nvSpPr>
          <p:cNvPr id="8" name="Freeform 8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337213" y="5270117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59" y="0"/>
                </a:moveTo>
                <a:lnTo>
                  <a:pt x="0" y="0"/>
                </a:lnTo>
                <a:lnTo>
                  <a:pt x="0" y="7200900"/>
                </a:lnTo>
                <a:lnTo>
                  <a:pt x="6876859" y="7200900"/>
                </a:lnTo>
                <a:lnTo>
                  <a:pt x="6876859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14033" y="-552513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59" y="0"/>
                </a:moveTo>
                <a:lnTo>
                  <a:pt x="0" y="0"/>
                </a:lnTo>
                <a:lnTo>
                  <a:pt x="0" y="7200900"/>
                </a:lnTo>
                <a:lnTo>
                  <a:pt x="6876859" y="7200900"/>
                </a:lnTo>
                <a:lnTo>
                  <a:pt x="6876859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7393440" y="5010150"/>
            <a:ext cx="5200809" cy="12514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Smart ship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832755" y="6344677"/>
            <a:ext cx="5200809" cy="678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Supervisor: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801636" y="7102055"/>
            <a:ext cx="3870960" cy="678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dr. anas toma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137467" y="5076825"/>
            <a:ext cx="3547428" cy="678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Presented By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451499" y="5987489"/>
            <a:ext cx="3900964" cy="1392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adam yaesh</a:t>
            </a:r>
          </a:p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abbas dweikat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3889947" y="-1677212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8"/>
                </a:lnTo>
                <a:lnTo>
                  <a:pt x="0" y="63873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729927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784487" y="895350"/>
            <a:ext cx="8719027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COnnections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1673122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2897708" y="-2637378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4"/>
                </a:lnTo>
                <a:lnTo>
                  <a:pt x="8723184" y="9134224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824987" y="3471449"/>
            <a:ext cx="12190138" cy="5909651"/>
          </a:xfrm>
          <a:custGeom>
            <a:avLst/>
            <a:gdLst/>
            <a:ahLst/>
            <a:cxnLst/>
            <a:rect l="l" t="t" r="r" b="b"/>
            <a:pathLst>
              <a:path w="12190138" h="5909651">
                <a:moveTo>
                  <a:pt x="0" y="0"/>
                </a:moveTo>
                <a:lnTo>
                  <a:pt x="12190138" y="0"/>
                </a:lnTo>
                <a:lnTo>
                  <a:pt x="12190138" y="5909651"/>
                </a:lnTo>
                <a:lnTo>
                  <a:pt x="0" y="590965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r="-195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784487" y="2575910"/>
            <a:ext cx="8021862" cy="89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39"/>
              </a:lnSpc>
              <a:spcBef>
                <a:spcPct val="0"/>
              </a:spcBef>
            </a:pPr>
            <a:r>
              <a:rPr lang="en-US" sz="5242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Fire detection system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3889947" y="-1677212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8"/>
                </a:lnTo>
                <a:lnTo>
                  <a:pt x="0" y="63873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729927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784487" y="895350"/>
            <a:ext cx="8719027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COnnections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1673122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2897708" y="-2637378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4"/>
                </a:lnTo>
                <a:lnTo>
                  <a:pt x="8723184" y="9134224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727835" y="3628452"/>
            <a:ext cx="12930118" cy="6477573"/>
          </a:xfrm>
          <a:custGeom>
            <a:avLst/>
            <a:gdLst/>
            <a:ahLst/>
            <a:cxnLst/>
            <a:rect l="l" t="t" r="r" b="b"/>
            <a:pathLst>
              <a:path w="12930118" h="6477573">
                <a:moveTo>
                  <a:pt x="0" y="0"/>
                </a:moveTo>
                <a:lnTo>
                  <a:pt x="12930119" y="0"/>
                </a:lnTo>
                <a:lnTo>
                  <a:pt x="12930119" y="6477573"/>
                </a:lnTo>
                <a:lnTo>
                  <a:pt x="0" y="64775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91" b="-291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072144" y="2575910"/>
            <a:ext cx="10363066" cy="1819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39"/>
              </a:lnSpc>
            </a:pPr>
            <a:r>
              <a:rPr lang="en-US" sz="5242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Movement Control Circuit</a:t>
            </a:r>
          </a:p>
          <a:p>
            <a:pPr algn="ctr">
              <a:lnSpc>
                <a:spcPts val="7339"/>
              </a:lnSpc>
              <a:spcBef>
                <a:spcPct val="0"/>
              </a:spcBef>
            </a:pPr>
            <a:endParaRPr lang="en-US" sz="5242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4358506" y="-160653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240550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209437" y="336890"/>
            <a:ext cx="10486772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smart ship Start up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015711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26408" y="-2594781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3"/>
                </a:lnTo>
                <a:lnTo>
                  <a:pt x="8723184" y="9134223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905454" y="1587160"/>
            <a:ext cx="7499691" cy="8434032"/>
          </a:xfrm>
          <a:custGeom>
            <a:avLst/>
            <a:gdLst/>
            <a:ahLst/>
            <a:cxnLst/>
            <a:rect l="l" t="t" r="r" b="b"/>
            <a:pathLst>
              <a:path w="7499691" h="8434032">
                <a:moveTo>
                  <a:pt x="0" y="0"/>
                </a:moveTo>
                <a:lnTo>
                  <a:pt x="7499692" y="0"/>
                </a:lnTo>
                <a:lnTo>
                  <a:pt x="7499692" y="8434033"/>
                </a:lnTo>
                <a:lnTo>
                  <a:pt x="0" y="843403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3709" r="-2830"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4358506" y="-160653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240550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145542" y="645292"/>
            <a:ext cx="10486772" cy="13270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56"/>
              </a:lnSpc>
              <a:spcBef>
                <a:spcPct val="0"/>
              </a:spcBef>
            </a:pPr>
            <a:r>
              <a:rPr lang="en-US" sz="77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limitations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3626269" y="5990580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3"/>
                </a:lnTo>
                <a:lnTo>
                  <a:pt x="9890881" y="10356943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26408" y="-2594781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3"/>
                </a:lnTo>
                <a:lnTo>
                  <a:pt x="8723184" y="9134223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45378" y="2793355"/>
            <a:ext cx="17287101" cy="631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1- Component availability: It was difficult to obtain and it took us time to find a replacement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endParaRPr lang="en-US" sz="3999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2- Performance limitations: Body balancing and weight distribution were very difficult.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endParaRPr lang="en-US" sz="3999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3- Battery safety: Additional complexity and cost due to the necessary protection circuits.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endParaRPr lang="en-US" sz="3999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4358506" y="-160653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240550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145542" y="645292"/>
            <a:ext cx="10486772" cy="13270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56"/>
              </a:lnSpc>
              <a:spcBef>
                <a:spcPct val="0"/>
              </a:spcBef>
            </a:pPr>
            <a:r>
              <a:rPr lang="en-US" sz="77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Future work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015711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26408" y="-2594781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3"/>
                </a:lnTo>
                <a:lnTo>
                  <a:pt x="8723184" y="9134223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89857" y="2748262"/>
            <a:ext cx="17798143" cy="5848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1- Advanced Sensors: Implement additional sensors to expand the capabilities in navigation and interaction (e.g. temperature sensors).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2- Application Expansion: Give it the ability to perform some simple tasks such as carrying items or fishing by making minor changes to its design.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3- Image Processing Application: Use Raspberry Pi to detect fire from a distance and detect obstacles for better response</a:t>
            </a: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4- Interface Improvement: Improve the web interface of the ship, and add more functions that can be done within its capabilities.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4358506" y="-160653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240550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145542" y="1029337"/>
            <a:ext cx="10486772" cy="13270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56"/>
              </a:lnSpc>
              <a:spcBef>
                <a:spcPct val="0"/>
              </a:spcBef>
            </a:pPr>
            <a:r>
              <a:rPr lang="en-US" sz="77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Conclusion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015711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26408" y="-2594781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3"/>
                </a:lnTo>
                <a:lnTo>
                  <a:pt x="8723184" y="9134223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81743" y="3646787"/>
            <a:ext cx="17014371" cy="3498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The ship successfully integrated motion control, obstacle avoidance and fire detection system interaction through a smart ready in terms of cost and ease of use. Design and integration strategies can be achieved to add other components.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0" y="0"/>
            <a:ext cx="9856410" cy="5544231"/>
          </a:xfrm>
          <a:custGeom>
            <a:avLst/>
            <a:gdLst/>
            <a:ahLst/>
            <a:cxnLst/>
            <a:rect l="l" t="t" r="r" b="b"/>
            <a:pathLst>
              <a:path w="9856410" h="5544231">
                <a:moveTo>
                  <a:pt x="0" y="0"/>
                </a:moveTo>
                <a:lnTo>
                  <a:pt x="9856410" y="0"/>
                </a:lnTo>
                <a:lnTo>
                  <a:pt x="9856410" y="5544231"/>
                </a:lnTo>
                <a:lnTo>
                  <a:pt x="0" y="55442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630910" y="5114840"/>
            <a:ext cx="10280128" cy="5782572"/>
          </a:xfrm>
          <a:custGeom>
            <a:avLst/>
            <a:gdLst/>
            <a:ahLst/>
            <a:cxnLst/>
            <a:rect l="l" t="t" r="r" b="b"/>
            <a:pathLst>
              <a:path w="10280128" h="5782572">
                <a:moveTo>
                  <a:pt x="0" y="0"/>
                </a:moveTo>
                <a:lnTo>
                  <a:pt x="10280127" y="0"/>
                </a:lnTo>
                <a:lnTo>
                  <a:pt x="10280127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00568" y="6688445"/>
            <a:ext cx="9355842" cy="5782572"/>
          </a:xfrm>
          <a:custGeom>
            <a:avLst/>
            <a:gdLst/>
            <a:ahLst/>
            <a:cxnLst/>
            <a:rect l="l" t="t" r="r" b="b"/>
            <a:pathLst>
              <a:path w="9355842" h="5782572">
                <a:moveTo>
                  <a:pt x="0" y="0"/>
                </a:moveTo>
                <a:lnTo>
                  <a:pt x="9355842" y="0"/>
                </a:lnTo>
                <a:lnTo>
                  <a:pt x="9355842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9879"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9144000" y="-2241336"/>
            <a:ext cx="9355842" cy="5782572"/>
          </a:xfrm>
          <a:custGeom>
            <a:avLst/>
            <a:gdLst/>
            <a:ahLst/>
            <a:cxnLst/>
            <a:rect l="l" t="t" r="r" b="b"/>
            <a:pathLst>
              <a:path w="9355842" h="5782572">
                <a:moveTo>
                  <a:pt x="0" y="0"/>
                </a:moveTo>
                <a:lnTo>
                  <a:pt x="9355842" y="0"/>
                </a:lnTo>
                <a:lnTo>
                  <a:pt x="9355842" y="5782572"/>
                </a:lnTo>
                <a:lnTo>
                  <a:pt x="0" y="57825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9879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2123206" y="4450873"/>
            <a:ext cx="14041587" cy="1518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28"/>
              </a:lnSpc>
            </a:pPr>
            <a:r>
              <a:rPr lang="en-US" sz="11216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Thank You all</a:t>
            </a:r>
          </a:p>
        </p:txBody>
      </p:sp>
      <p:sp>
        <p:nvSpPr>
          <p:cNvPr id="8" name="Freeform 8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337213" y="5270117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59" y="0"/>
                </a:moveTo>
                <a:lnTo>
                  <a:pt x="0" y="0"/>
                </a:lnTo>
                <a:lnTo>
                  <a:pt x="0" y="7200900"/>
                </a:lnTo>
                <a:lnTo>
                  <a:pt x="6876859" y="7200900"/>
                </a:lnTo>
                <a:lnTo>
                  <a:pt x="6876859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264488" y="-552513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60" y="0"/>
                </a:moveTo>
                <a:lnTo>
                  <a:pt x="0" y="0"/>
                </a:lnTo>
                <a:lnTo>
                  <a:pt x="0" y="7200900"/>
                </a:lnTo>
                <a:lnTo>
                  <a:pt x="6876860" y="7200900"/>
                </a:lnTo>
                <a:lnTo>
                  <a:pt x="687686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2896547" y="-1243887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6" y="0"/>
                </a:lnTo>
                <a:lnTo>
                  <a:pt x="11355356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7198932" y="6223119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273279" y="1271650"/>
            <a:ext cx="8719027" cy="11193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76"/>
              </a:lnSpc>
              <a:spcBef>
                <a:spcPct val="0"/>
              </a:spcBef>
            </a:pPr>
            <a:r>
              <a:rPr lang="en-US" sz="65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TABLE OF CONTENT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4183614" y="2902603"/>
            <a:ext cx="8367227" cy="8761495"/>
          </a:xfrm>
          <a:custGeom>
            <a:avLst/>
            <a:gdLst/>
            <a:ahLst/>
            <a:cxnLst/>
            <a:rect l="l" t="t" r="r" b="b"/>
            <a:pathLst>
              <a:path w="8367227" h="8761495">
                <a:moveTo>
                  <a:pt x="8367228" y="0"/>
                </a:moveTo>
                <a:lnTo>
                  <a:pt x="0" y="0"/>
                </a:lnTo>
                <a:lnTo>
                  <a:pt x="0" y="8761494"/>
                </a:lnTo>
                <a:lnTo>
                  <a:pt x="8367228" y="8761494"/>
                </a:lnTo>
                <a:lnTo>
                  <a:pt x="836722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1443793" y="-3025528"/>
            <a:ext cx="8444116" cy="8842006"/>
          </a:xfrm>
          <a:custGeom>
            <a:avLst/>
            <a:gdLst/>
            <a:ahLst/>
            <a:cxnLst/>
            <a:rect l="l" t="t" r="r" b="b"/>
            <a:pathLst>
              <a:path w="8444116" h="8842006">
                <a:moveTo>
                  <a:pt x="8444115" y="0"/>
                </a:moveTo>
                <a:lnTo>
                  <a:pt x="0" y="0"/>
                </a:lnTo>
                <a:lnTo>
                  <a:pt x="0" y="8842006"/>
                </a:lnTo>
                <a:lnTo>
                  <a:pt x="8444115" y="8842006"/>
                </a:lnTo>
                <a:lnTo>
                  <a:pt x="8444115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61052" y="3378085"/>
            <a:ext cx="4890464" cy="1280412"/>
          </a:xfrm>
          <a:custGeom>
            <a:avLst/>
            <a:gdLst/>
            <a:ahLst/>
            <a:cxnLst/>
            <a:rect l="l" t="t" r="r" b="b"/>
            <a:pathLst>
              <a:path w="4890464" h="1280412">
                <a:moveTo>
                  <a:pt x="0" y="0"/>
                </a:moveTo>
                <a:lnTo>
                  <a:pt x="4890464" y="0"/>
                </a:lnTo>
                <a:lnTo>
                  <a:pt x="4890464" y="1280413"/>
                </a:lnTo>
                <a:lnTo>
                  <a:pt x="0" y="128041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6771793" y="3318770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9"/>
                </a:lnTo>
                <a:lnTo>
                  <a:pt x="0" y="134722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822481" y="3610997"/>
            <a:ext cx="4167606" cy="7288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44"/>
              </a:lnSpc>
              <a:spcBef>
                <a:spcPct val="0"/>
              </a:spcBef>
            </a:pPr>
            <a:r>
              <a:rPr lang="en-US" sz="4245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Introduction</a:t>
            </a:r>
          </a:p>
        </p:txBody>
      </p:sp>
      <p:sp>
        <p:nvSpPr>
          <p:cNvPr id="11" name="Freeform 11"/>
          <p:cNvSpPr/>
          <p:nvPr/>
        </p:nvSpPr>
        <p:spPr>
          <a:xfrm>
            <a:off x="12375834" y="3285362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9"/>
                </a:lnTo>
                <a:lnTo>
                  <a:pt x="0" y="134722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64971" y="5227242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5" y="0"/>
                </a:lnTo>
                <a:lnTo>
                  <a:pt x="5145665" y="1347229"/>
                </a:lnTo>
                <a:lnTo>
                  <a:pt x="0" y="134722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72970" y="5227242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9"/>
                </a:lnTo>
                <a:lnTo>
                  <a:pt x="0" y="134722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2449783" y="5143500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8"/>
                </a:lnTo>
                <a:lnTo>
                  <a:pt x="0" y="134722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7047430" y="3275978"/>
            <a:ext cx="4596743" cy="13566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3"/>
              </a:lnSpc>
              <a:spcBef>
                <a:spcPct val="0"/>
              </a:spcBef>
            </a:pPr>
            <a:r>
              <a:rPr lang="en-US" sz="3895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Design and Development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561832" y="3550989"/>
            <a:ext cx="4921566" cy="73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50"/>
              </a:lnSpc>
              <a:spcBef>
                <a:spcPct val="0"/>
              </a:spcBef>
            </a:pPr>
            <a:r>
              <a:rPr lang="en-US" sz="42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Components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475246" y="5492869"/>
            <a:ext cx="4725116" cy="73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50"/>
              </a:lnSpc>
              <a:spcBef>
                <a:spcPct val="0"/>
              </a:spcBef>
            </a:pPr>
            <a:r>
              <a:rPr lang="en-US" sz="42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Specifications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7198932" y="5492869"/>
            <a:ext cx="4293739" cy="73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50"/>
              </a:lnSpc>
              <a:spcBef>
                <a:spcPct val="0"/>
              </a:spcBef>
            </a:pPr>
            <a:r>
              <a:rPr lang="en-US" sz="42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Features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561832" y="5444687"/>
            <a:ext cx="5145664" cy="678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Limitations</a:t>
            </a:r>
          </a:p>
        </p:txBody>
      </p:sp>
      <p:sp>
        <p:nvSpPr>
          <p:cNvPr id="20" name="Freeform 20"/>
          <p:cNvSpPr/>
          <p:nvPr/>
        </p:nvSpPr>
        <p:spPr>
          <a:xfrm>
            <a:off x="1205852" y="7283350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8"/>
                </a:lnTo>
                <a:lnTo>
                  <a:pt x="0" y="134722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6772970" y="7283350"/>
            <a:ext cx="5145664" cy="1347228"/>
          </a:xfrm>
          <a:custGeom>
            <a:avLst/>
            <a:gdLst/>
            <a:ahLst/>
            <a:cxnLst/>
            <a:rect l="l" t="t" r="r" b="b"/>
            <a:pathLst>
              <a:path w="5145664" h="1347228">
                <a:moveTo>
                  <a:pt x="0" y="0"/>
                </a:moveTo>
                <a:lnTo>
                  <a:pt x="5145664" y="0"/>
                </a:lnTo>
                <a:lnTo>
                  <a:pt x="5145664" y="1347228"/>
                </a:lnTo>
                <a:lnTo>
                  <a:pt x="0" y="134722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2449783" y="7198241"/>
            <a:ext cx="5470734" cy="1432338"/>
          </a:xfrm>
          <a:custGeom>
            <a:avLst/>
            <a:gdLst/>
            <a:ahLst/>
            <a:cxnLst/>
            <a:rect l="l" t="t" r="r" b="b"/>
            <a:pathLst>
              <a:path w="5470734" h="1432338">
                <a:moveTo>
                  <a:pt x="0" y="0"/>
                </a:moveTo>
                <a:lnTo>
                  <a:pt x="5470734" y="0"/>
                </a:lnTo>
                <a:lnTo>
                  <a:pt x="5470734" y="1432337"/>
                </a:lnTo>
                <a:lnTo>
                  <a:pt x="0" y="143233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205852" y="7584537"/>
            <a:ext cx="5145664" cy="678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Future Work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771793" y="7584537"/>
            <a:ext cx="5145664" cy="678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70"/>
              </a:lnSpc>
              <a:spcBef>
                <a:spcPct val="0"/>
              </a:spcBef>
            </a:pPr>
            <a:r>
              <a:rPr lang="en-US" sz="405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Conclusion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2660837" y="7592386"/>
            <a:ext cx="5259681" cy="6373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28"/>
              </a:lnSpc>
              <a:spcBef>
                <a:spcPct val="0"/>
              </a:spcBef>
            </a:pPr>
            <a:r>
              <a:rPr lang="en-US" sz="373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Acknowledgement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3094815" y="-1272547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398636" y="5370870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1" y="0"/>
                </a:lnTo>
                <a:lnTo>
                  <a:pt x="12500401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074497" y="1229336"/>
            <a:ext cx="8719027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Introduction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186323" y="6192195"/>
            <a:ext cx="8968123" cy="9390705"/>
          </a:xfrm>
          <a:custGeom>
            <a:avLst/>
            <a:gdLst/>
            <a:ahLst/>
            <a:cxnLst/>
            <a:rect l="l" t="t" r="r" b="b"/>
            <a:pathLst>
              <a:path w="8968123" h="9390705">
                <a:moveTo>
                  <a:pt x="8968123" y="0"/>
                </a:moveTo>
                <a:lnTo>
                  <a:pt x="0" y="0"/>
                </a:lnTo>
                <a:lnTo>
                  <a:pt x="0" y="9390705"/>
                </a:lnTo>
                <a:lnTo>
                  <a:pt x="8968123" y="9390705"/>
                </a:lnTo>
                <a:lnTo>
                  <a:pt x="896812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2887240" y="-2474330"/>
            <a:ext cx="8738242" cy="9149992"/>
          </a:xfrm>
          <a:custGeom>
            <a:avLst/>
            <a:gdLst/>
            <a:ahLst/>
            <a:cxnLst/>
            <a:rect l="l" t="t" r="r" b="b"/>
            <a:pathLst>
              <a:path w="8738242" h="9149992">
                <a:moveTo>
                  <a:pt x="8738242" y="0"/>
                </a:moveTo>
                <a:lnTo>
                  <a:pt x="0" y="0"/>
                </a:lnTo>
                <a:lnTo>
                  <a:pt x="0" y="9149992"/>
                </a:lnTo>
                <a:lnTo>
                  <a:pt x="8738242" y="9149992"/>
                </a:lnTo>
                <a:lnTo>
                  <a:pt x="8738242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241975" y="6178918"/>
            <a:ext cx="16384070" cy="2872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9" lvl="1" indent="-431800" algn="l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Objectives: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</a:t>
            </a: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     Developing </a:t>
            </a: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a smart ship to carry out multiple missions: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	Safety </a:t>
            </a: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systems.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	Movement </a:t>
            </a: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control</a:t>
            </a: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.</a:t>
            </a:r>
            <a:endParaRPr lang="en-US" sz="3999" dirty="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07637" y="2855704"/>
            <a:ext cx="13610113" cy="2846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9" lvl="1" indent="-431800" algn="l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General </a:t>
            </a: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Background:</a:t>
            </a:r>
          </a:p>
          <a:p>
            <a:pPr marL="431799" lvl="1" algn="l">
              <a:lnSpc>
                <a:spcPts val="5599"/>
              </a:lnSpc>
              <a:spcBef>
                <a:spcPct val="0"/>
              </a:spcBef>
            </a:pP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   The </a:t>
            </a:r>
            <a:r>
              <a:rPr lang="en-US" sz="3999" dirty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experience of interacting with </a:t>
            </a: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ships. </a:t>
            </a:r>
            <a:endParaRPr lang="en-US" sz="3999" dirty="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 smtClean="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	Demand to make ship operations more 	efficient  and safe.</a:t>
            </a:r>
            <a:endParaRPr lang="en-US" sz="3999" dirty="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6252727" y="-208470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286491" y="6178917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038039" y="1121811"/>
            <a:ext cx="13681493" cy="25539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Design and Development</a:t>
            </a:r>
          </a:p>
          <a:p>
            <a:pPr algn="ctr">
              <a:lnSpc>
                <a:spcPts val="10296"/>
              </a:lnSpc>
              <a:spcBef>
                <a:spcPct val="0"/>
              </a:spcBef>
            </a:pPr>
            <a:endParaRPr lang="en-US" sz="7354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4376075" y="4399941"/>
            <a:ext cx="10662566" cy="11164991"/>
          </a:xfrm>
          <a:custGeom>
            <a:avLst/>
            <a:gdLst/>
            <a:ahLst/>
            <a:cxnLst/>
            <a:rect l="l" t="t" r="r" b="b"/>
            <a:pathLst>
              <a:path w="10662566" h="11164991">
                <a:moveTo>
                  <a:pt x="10662566" y="0"/>
                </a:moveTo>
                <a:lnTo>
                  <a:pt x="0" y="0"/>
                </a:lnTo>
                <a:lnTo>
                  <a:pt x="0" y="11164991"/>
                </a:lnTo>
                <a:lnTo>
                  <a:pt x="10662566" y="11164991"/>
                </a:lnTo>
                <a:lnTo>
                  <a:pt x="1066256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2807231" y="-4441264"/>
            <a:ext cx="9562863" cy="10013469"/>
          </a:xfrm>
          <a:custGeom>
            <a:avLst/>
            <a:gdLst/>
            <a:ahLst/>
            <a:cxnLst/>
            <a:rect l="l" t="t" r="r" b="b"/>
            <a:pathLst>
              <a:path w="9562863" h="10013469">
                <a:moveTo>
                  <a:pt x="9562863" y="0"/>
                </a:moveTo>
                <a:lnTo>
                  <a:pt x="0" y="0"/>
                </a:lnTo>
                <a:lnTo>
                  <a:pt x="0" y="10013469"/>
                </a:lnTo>
                <a:lnTo>
                  <a:pt x="9562863" y="10013469"/>
                </a:lnTo>
                <a:lnTo>
                  <a:pt x="956286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184662" y="2766536"/>
            <a:ext cx="9579832" cy="2901226"/>
          </a:xfrm>
          <a:custGeom>
            <a:avLst/>
            <a:gdLst/>
            <a:ahLst/>
            <a:cxnLst/>
            <a:rect l="l" t="t" r="r" b="b"/>
            <a:pathLst>
              <a:path w="9579832" h="2901226">
                <a:moveTo>
                  <a:pt x="0" y="0"/>
                </a:moveTo>
                <a:lnTo>
                  <a:pt x="9579832" y="0"/>
                </a:lnTo>
                <a:lnTo>
                  <a:pt x="9579832" y="2901226"/>
                </a:lnTo>
                <a:lnTo>
                  <a:pt x="0" y="290122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r="-3954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284040" y="5886450"/>
            <a:ext cx="9381075" cy="4286314"/>
          </a:xfrm>
          <a:custGeom>
            <a:avLst/>
            <a:gdLst/>
            <a:ahLst/>
            <a:cxnLst/>
            <a:rect l="l" t="t" r="r" b="b"/>
            <a:pathLst>
              <a:path w="9381075" h="4286314">
                <a:moveTo>
                  <a:pt x="0" y="0"/>
                </a:moveTo>
                <a:lnTo>
                  <a:pt x="9381075" y="0"/>
                </a:lnTo>
                <a:lnTo>
                  <a:pt x="9381075" y="4286314"/>
                </a:lnTo>
                <a:lnTo>
                  <a:pt x="0" y="428631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1082" b="-1082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395049" y="4314825"/>
            <a:ext cx="6765983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5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Built using 3D printed components.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1275827" y="-2548339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8"/>
                </a:lnTo>
                <a:lnTo>
                  <a:pt x="0" y="63873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71575" y="3351783"/>
            <a:ext cx="16865453" cy="6801576"/>
          </a:xfrm>
          <a:custGeom>
            <a:avLst/>
            <a:gdLst/>
            <a:ahLst/>
            <a:cxnLst/>
            <a:rect l="l" t="t" r="r" b="b"/>
            <a:pathLst>
              <a:path w="16865453" h="6801576">
                <a:moveTo>
                  <a:pt x="0" y="0"/>
                </a:moveTo>
                <a:lnTo>
                  <a:pt x="16865453" y="0"/>
                </a:lnTo>
                <a:lnTo>
                  <a:pt x="16865453" y="6801576"/>
                </a:lnTo>
                <a:lnTo>
                  <a:pt x="0" y="68015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611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142208" y="745431"/>
            <a:ext cx="8719027" cy="1284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76"/>
              </a:lnSpc>
              <a:spcBef>
                <a:spcPct val="0"/>
              </a:spcBef>
            </a:pPr>
            <a:r>
              <a:rPr lang="en-US" sz="75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Components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26593" y="2416021"/>
            <a:ext cx="9831229" cy="737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89"/>
              </a:lnSpc>
              <a:spcBef>
                <a:spcPct val="0"/>
              </a:spcBef>
            </a:pPr>
            <a:r>
              <a:rPr lang="en-US" sz="4349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Movement control components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1117090" y="-933459"/>
            <a:ext cx="7362322" cy="4141306"/>
          </a:xfrm>
          <a:custGeom>
            <a:avLst/>
            <a:gdLst/>
            <a:ahLst/>
            <a:cxnLst/>
            <a:rect l="l" t="t" r="r" b="b"/>
            <a:pathLst>
              <a:path w="7362322" h="4141306">
                <a:moveTo>
                  <a:pt x="0" y="0"/>
                </a:moveTo>
                <a:lnTo>
                  <a:pt x="7362322" y="0"/>
                </a:lnTo>
                <a:lnTo>
                  <a:pt x="7362322" y="4141306"/>
                </a:lnTo>
                <a:lnTo>
                  <a:pt x="0" y="41413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4596803" y="7916288"/>
            <a:ext cx="8429200" cy="4741425"/>
          </a:xfrm>
          <a:custGeom>
            <a:avLst/>
            <a:gdLst/>
            <a:ahLst/>
            <a:cxnLst/>
            <a:rect l="l" t="t" r="r" b="b"/>
            <a:pathLst>
              <a:path w="8429200" h="4741425">
                <a:moveTo>
                  <a:pt x="0" y="0"/>
                </a:moveTo>
                <a:lnTo>
                  <a:pt x="8429200" y="0"/>
                </a:lnTo>
                <a:lnTo>
                  <a:pt x="8429200" y="4741424"/>
                </a:lnTo>
                <a:lnTo>
                  <a:pt x="0" y="47414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3641762" y="5547614"/>
            <a:ext cx="9340924" cy="9781073"/>
          </a:xfrm>
          <a:custGeom>
            <a:avLst/>
            <a:gdLst/>
            <a:ahLst/>
            <a:cxnLst/>
            <a:rect l="l" t="t" r="r" b="b"/>
            <a:pathLst>
              <a:path w="9340924" h="9781073">
                <a:moveTo>
                  <a:pt x="9340924" y="0"/>
                </a:moveTo>
                <a:lnTo>
                  <a:pt x="0" y="0"/>
                </a:lnTo>
                <a:lnTo>
                  <a:pt x="0" y="9781073"/>
                </a:lnTo>
                <a:lnTo>
                  <a:pt x="9340924" y="9781073"/>
                </a:lnTo>
                <a:lnTo>
                  <a:pt x="934092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2475588" y="-2845287"/>
            <a:ext cx="8542833" cy="8945375"/>
          </a:xfrm>
          <a:custGeom>
            <a:avLst/>
            <a:gdLst/>
            <a:ahLst/>
            <a:cxnLst/>
            <a:rect l="l" t="t" r="r" b="b"/>
            <a:pathLst>
              <a:path w="8542833" h="8945375">
                <a:moveTo>
                  <a:pt x="8542833" y="0"/>
                </a:moveTo>
                <a:lnTo>
                  <a:pt x="0" y="0"/>
                </a:lnTo>
                <a:lnTo>
                  <a:pt x="0" y="8945375"/>
                </a:lnTo>
                <a:lnTo>
                  <a:pt x="8542833" y="8945375"/>
                </a:lnTo>
                <a:lnTo>
                  <a:pt x="854283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560141" y="3188797"/>
            <a:ext cx="17212639" cy="6935259"/>
          </a:xfrm>
          <a:custGeom>
            <a:avLst/>
            <a:gdLst/>
            <a:ahLst/>
            <a:cxnLst/>
            <a:rect l="l" t="t" r="r" b="b"/>
            <a:pathLst>
              <a:path w="17212639" h="6935259">
                <a:moveTo>
                  <a:pt x="0" y="0"/>
                </a:moveTo>
                <a:lnTo>
                  <a:pt x="17212639" y="0"/>
                </a:lnTo>
                <a:lnTo>
                  <a:pt x="17212639" y="6935259"/>
                </a:lnTo>
                <a:lnTo>
                  <a:pt x="0" y="69352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368494" y="1719125"/>
            <a:ext cx="8719027" cy="862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76"/>
              </a:lnSpc>
              <a:spcBef>
                <a:spcPct val="0"/>
              </a:spcBef>
            </a:pPr>
            <a:r>
              <a:rPr lang="en-US" sz="50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Safety components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3556828" y="-1894908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9664404" y="639333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1772606" y="5832153"/>
            <a:ext cx="7786911" cy="8153834"/>
          </a:xfrm>
          <a:custGeom>
            <a:avLst/>
            <a:gdLst/>
            <a:ahLst/>
            <a:cxnLst/>
            <a:rect l="l" t="t" r="r" b="b"/>
            <a:pathLst>
              <a:path w="7786911" h="8153834">
                <a:moveTo>
                  <a:pt x="7786911" y="0"/>
                </a:moveTo>
                <a:lnTo>
                  <a:pt x="0" y="0"/>
                </a:lnTo>
                <a:lnTo>
                  <a:pt x="0" y="8153834"/>
                </a:lnTo>
                <a:lnTo>
                  <a:pt x="7786911" y="8153834"/>
                </a:lnTo>
                <a:lnTo>
                  <a:pt x="778691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5384075" y="-1433467"/>
            <a:ext cx="7786911" cy="8153834"/>
          </a:xfrm>
          <a:custGeom>
            <a:avLst/>
            <a:gdLst/>
            <a:ahLst/>
            <a:cxnLst/>
            <a:rect l="l" t="t" r="r" b="b"/>
            <a:pathLst>
              <a:path w="7786911" h="8153834">
                <a:moveTo>
                  <a:pt x="7786911" y="0"/>
                </a:moveTo>
                <a:lnTo>
                  <a:pt x="0" y="0"/>
                </a:lnTo>
                <a:lnTo>
                  <a:pt x="0" y="8153834"/>
                </a:lnTo>
                <a:lnTo>
                  <a:pt x="7786911" y="8153834"/>
                </a:lnTo>
                <a:lnTo>
                  <a:pt x="778691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801148" y="2404116"/>
            <a:ext cx="11726512" cy="6854184"/>
          </a:xfrm>
          <a:custGeom>
            <a:avLst/>
            <a:gdLst/>
            <a:ahLst/>
            <a:cxnLst/>
            <a:rect l="l" t="t" r="r" b="b"/>
            <a:pathLst>
              <a:path w="11726512" h="6854184">
                <a:moveTo>
                  <a:pt x="0" y="0"/>
                </a:moveTo>
                <a:lnTo>
                  <a:pt x="11726512" y="0"/>
                </a:lnTo>
                <a:lnTo>
                  <a:pt x="11726512" y="6854184"/>
                </a:lnTo>
                <a:lnTo>
                  <a:pt x="0" y="68541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6565" r="-5755" b="-2365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5275206" y="606975"/>
            <a:ext cx="8974605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Specifications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4358506" y="-160653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7"/>
                </a:lnTo>
                <a:lnTo>
                  <a:pt x="0" y="6387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240550" y="5434312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2" y="0"/>
                </a:lnTo>
                <a:lnTo>
                  <a:pt x="12500402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142432" y="147010"/>
            <a:ext cx="10486772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Movement-control 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015711" y="5434312"/>
            <a:ext cx="9890881" cy="10356944"/>
          </a:xfrm>
          <a:custGeom>
            <a:avLst/>
            <a:gdLst/>
            <a:ahLst/>
            <a:cxnLst/>
            <a:rect l="l" t="t" r="r" b="b"/>
            <a:pathLst>
              <a:path w="9890881" h="10356944">
                <a:moveTo>
                  <a:pt x="9890881" y="0"/>
                </a:moveTo>
                <a:lnTo>
                  <a:pt x="0" y="0"/>
                </a:lnTo>
                <a:lnTo>
                  <a:pt x="0" y="10356944"/>
                </a:lnTo>
                <a:lnTo>
                  <a:pt x="9890881" y="10356944"/>
                </a:lnTo>
                <a:lnTo>
                  <a:pt x="989088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3926408" y="-2594781"/>
            <a:ext cx="8723184" cy="9134224"/>
          </a:xfrm>
          <a:custGeom>
            <a:avLst/>
            <a:gdLst/>
            <a:ahLst/>
            <a:cxnLst/>
            <a:rect l="l" t="t" r="r" b="b"/>
            <a:pathLst>
              <a:path w="8723184" h="9134224">
                <a:moveTo>
                  <a:pt x="8723184" y="0"/>
                </a:moveTo>
                <a:lnTo>
                  <a:pt x="0" y="0"/>
                </a:lnTo>
                <a:lnTo>
                  <a:pt x="0" y="9134223"/>
                </a:lnTo>
                <a:lnTo>
                  <a:pt x="8723184" y="9134223"/>
                </a:lnTo>
                <a:lnTo>
                  <a:pt x="872318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996849" y="1397281"/>
            <a:ext cx="4777939" cy="8866491"/>
          </a:xfrm>
          <a:custGeom>
            <a:avLst/>
            <a:gdLst/>
            <a:ahLst/>
            <a:cxnLst/>
            <a:rect l="l" t="t" r="r" b="b"/>
            <a:pathLst>
              <a:path w="4777939" h="8866491">
                <a:moveTo>
                  <a:pt x="0" y="0"/>
                </a:moveTo>
                <a:lnTo>
                  <a:pt x="4777939" y="0"/>
                </a:lnTo>
                <a:lnTo>
                  <a:pt x="4777939" y="8866490"/>
                </a:lnTo>
                <a:lnTo>
                  <a:pt x="0" y="88664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674" t="-15283" r="-478" b="-8727"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2015711" y="-208470"/>
            <a:ext cx="21293241" cy="10646621"/>
          </a:xfrm>
          <a:custGeom>
            <a:avLst/>
            <a:gdLst/>
            <a:ahLst/>
            <a:cxnLst/>
            <a:rect l="l" t="t" r="r" b="b"/>
            <a:pathLst>
              <a:path w="21293241" h="10646621">
                <a:moveTo>
                  <a:pt x="0" y="0"/>
                </a:moveTo>
                <a:lnTo>
                  <a:pt x="21293241" y="0"/>
                </a:lnTo>
                <a:lnTo>
                  <a:pt x="21293241" y="10646621"/>
                </a:lnTo>
                <a:lnTo>
                  <a:pt x="0" y="106466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-10800000">
            <a:off x="-5157082" y="-1048073"/>
            <a:ext cx="11355355" cy="6387387"/>
          </a:xfrm>
          <a:custGeom>
            <a:avLst/>
            <a:gdLst/>
            <a:ahLst/>
            <a:cxnLst/>
            <a:rect l="l" t="t" r="r" b="b"/>
            <a:pathLst>
              <a:path w="11355355" h="6387387">
                <a:moveTo>
                  <a:pt x="0" y="0"/>
                </a:moveTo>
                <a:lnTo>
                  <a:pt x="11355355" y="0"/>
                </a:lnTo>
                <a:lnTo>
                  <a:pt x="11355355" y="6387388"/>
                </a:lnTo>
                <a:lnTo>
                  <a:pt x="0" y="63873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0025928" y="5766157"/>
            <a:ext cx="12500402" cy="7031476"/>
          </a:xfrm>
          <a:custGeom>
            <a:avLst/>
            <a:gdLst/>
            <a:ahLst/>
            <a:cxnLst/>
            <a:rect l="l" t="t" r="r" b="b"/>
            <a:pathLst>
              <a:path w="12500402" h="7031476">
                <a:moveTo>
                  <a:pt x="0" y="0"/>
                </a:moveTo>
                <a:lnTo>
                  <a:pt x="12500401" y="0"/>
                </a:lnTo>
                <a:lnTo>
                  <a:pt x="12500401" y="7031476"/>
                </a:lnTo>
                <a:lnTo>
                  <a:pt x="0" y="7031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5029820" y="895350"/>
            <a:ext cx="8719027" cy="1250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96"/>
              </a:lnSpc>
              <a:spcBef>
                <a:spcPct val="0"/>
              </a:spcBef>
            </a:pPr>
            <a:r>
              <a:rPr lang="en-US" sz="7354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Features</a:t>
            </a:r>
          </a:p>
        </p:txBody>
      </p:sp>
      <p:sp>
        <p:nvSpPr>
          <p:cNvPr id="6" name="Freeform 6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1847039" y="6044326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59" y="0"/>
                </a:moveTo>
                <a:lnTo>
                  <a:pt x="0" y="0"/>
                </a:lnTo>
                <a:lnTo>
                  <a:pt x="0" y="7200900"/>
                </a:lnTo>
                <a:lnTo>
                  <a:pt x="6876859" y="7200900"/>
                </a:lnTo>
                <a:lnTo>
                  <a:pt x="6876859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rot="10730557" flipH="1">
            <a:off x="14162243" y="-1454829"/>
            <a:ext cx="6876860" cy="7200900"/>
          </a:xfrm>
          <a:custGeom>
            <a:avLst/>
            <a:gdLst/>
            <a:ahLst/>
            <a:cxnLst/>
            <a:rect l="l" t="t" r="r" b="b"/>
            <a:pathLst>
              <a:path w="6876860" h="7200900">
                <a:moveTo>
                  <a:pt x="6876860" y="0"/>
                </a:moveTo>
                <a:lnTo>
                  <a:pt x="0" y="0"/>
                </a:lnTo>
                <a:lnTo>
                  <a:pt x="0" y="7200900"/>
                </a:lnTo>
                <a:lnTo>
                  <a:pt x="6876860" y="7200900"/>
                </a:lnTo>
                <a:lnTo>
                  <a:pt x="687686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30984" y="2643901"/>
            <a:ext cx="17426031" cy="7000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1-  Motion control: The ship successfully used two DC motors to enhance flexibility and user interaction.</a:t>
            </a:r>
          </a:p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In addition, it can be controlled using any smart device connected to its local network through an easy-to-use web page interface.</a:t>
            </a:r>
          </a:p>
          <a:p>
            <a:pPr algn="just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2-  Obstacle avoidance: The ultrasonic sensor allowed the ship to detect and avoid obstacles effectively.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en-US" sz="300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DADAFF"/>
                </a:solidFill>
                <a:latin typeface="Cinzel"/>
                <a:ea typeface="Cinzel"/>
                <a:cs typeface="Cinzel"/>
                <a:sym typeface="Cinzel"/>
              </a:rPr>
              <a:t> 3- Fire detection: Advanced capabilities to recognize and respond to fire, gas and smoke were achieved through the existing sensors with the possibility of extinguishing the fire via the pump.</a:t>
            </a:r>
          </a:p>
          <a:p>
            <a:pPr algn="just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  <a:p>
            <a:pPr algn="just">
              <a:lnSpc>
                <a:spcPts val="4200"/>
              </a:lnSpc>
              <a:spcBef>
                <a:spcPct val="0"/>
              </a:spcBef>
            </a:pPr>
            <a:endParaRPr lang="en-US" sz="3000">
              <a:solidFill>
                <a:srgbClr val="DADAFF"/>
              </a:solidFill>
              <a:latin typeface="Cinzel"/>
              <a:ea typeface="Cinzel"/>
              <a:cs typeface="Cinzel"/>
              <a:sym typeface="Cinze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372</Words>
  <Application>Microsoft Office PowerPoint</Application>
  <PresentationFormat>Custom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Cinzel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Navy Blue Minimalist Abstract Project Presentation </dc:title>
  <cp:lastModifiedBy>Adam</cp:lastModifiedBy>
  <cp:revision>5</cp:revision>
  <dcterms:created xsi:type="dcterms:W3CDTF">2006-08-16T00:00:00Z</dcterms:created>
  <dcterms:modified xsi:type="dcterms:W3CDTF">2024-09-09T16:06:37Z</dcterms:modified>
  <dc:identifier>DAGQJ-MJG3M</dc:identifier>
</cp:coreProperties>
</file>