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9" r:id="rId4"/>
    <p:sldId id="262" r:id="rId5"/>
    <p:sldId id="260" r:id="rId6"/>
    <p:sldId id="263" r:id="rId7"/>
    <p:sldId id="265" r:id="rId8"/>
    <p:sldId id="267" r:id="rId9"/>
    <p:sldId id="268" r:id="rId10"/>
    <p:sldId id="269" r:id="rId11"/>
    <p:sldId id="270" r:id="rId12"/>
    <p:sldId id="271" r:id="rId13"/>
    <p:sldId id="272" r:id="rId14"/>
    <p:sldId id="273" r:id="rId15"/>
    <p:sldId id="297" r:id="rId16"/>
    <p:sldId id="274" r:id="rId17"/>
    <p:sldId id="275" r:id="rId18"/>
    <p:sldId id="276" r:id="rId19"/>
    <p:sldId id="278" r:id="rId20"/>
    <p:sldId id="279" r:id="rId21"/>
    <p:sldId id="281" r:id="rId22"/>
    <p:sldId id="286" r:id="rId23"/>
    <p:sldId id="284" r:id="rId24"/>
    <p:sldId id="300" r:id="rId25"/>
    <p:sldId id="287" r:id="rId26"/>
    <p:sldId id="288" r:id="rId27"/>
    <p:sldId id="290" r:id="rId28"/>
    <p:sldId id="289" r:id="rId29"/>
    <p:sldId id="292" r:id="rId30"/>
    <p:sldId id="294" r:id="rId31"/>
    <p:sldId id="296" r:id="rId32"/>
    <p:sldId id="301" r:id="rId33"/>
    <p:sldId id="302" r:id="rId34"/>
    <p:sldId id="319" r:id="rId35"/>
    <p:sldId id="304" r:id="rId36"/>
    <p:sldId id="320" r:id="rId37"/>
    <p:sldId id="306" r:id="rId38"/>
    <p:sldId id="307" r:id="rId39"/>
    <p:sldId id="314" r:id="rId40"/>
    <p:sldId id="315" r:id="rId41"/>
    <p:sldId id="316" r:id="rId42"/>
    <p:sldId id="317" r:id="rId43"/>
    <p:sldId id="318" r:id="rId44"/>
    <p:sldId id="299" r:id="rId45"/>
  </p:sldIdLst>
  <p:sldSz cx="9144000" cy="5143500" type="screen16x9"/>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366" autoAdjust="0"/>
    <p:restoredTop sz="94660" autoAdjust="0"/>
  </p:normalViewPr>
  <p:slideViewPr>
    <p:cSldViewPr>
      <p:cViewPr varScale="1">
        <p:scale>
          <a:sx n="98" d="100"/>
          <a:sy n="98" d="100"/>
        </p:scale>
        <p:origin x="-564" y="-9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597819"/>
            <a:ext cx="7772400" cy="1102519"/>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22/03/1438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22/03/1438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05979"/>
            <a:ext cx="2057400" cy="4388644"/>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05979"/>
            <a:ext cx="6019800" cy="438864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22/03/1438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22/03/1438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3305176"/>
            <a:ext cx="7772400" cy="1021556"/>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22/03/1438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22/03/1438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22/03/1438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22/03/1438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22/03/1438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1" y="204787"/>
            <a:ext cx="3008313" cy="8715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22/03/1438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3600450"/>
            <a:ext cx="5486400" cy="425054"/>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22/03/1438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05979"/>
            <a:ext cx="8229600" cy="85725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200151"/>
            <a:ext cx="8229600" cy="3394472"/>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4767263"/>
            <a:ext cx="2133600" cy="273844"/>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22/03/1438</a:t>
            </a:fld>
            <a:endParaRPr lang="ar-SA"/>
          </a:p>
        </p:txBody>
      </p:sp>
      <p:sp>
        <p:nvSpPr>
          <p:cNvPr id="5" name="عنصر نائب للتذييل 4"/>
          <p:cNvSpPr>
            <a:spLocks noGrp="1"/>
          </p:cNvSpPr>
          <p:nvPr>
            <p:ph type="ftr" sz="quarter" idx="3"/>
          </p:nvPr>
        </p:nvSpPr>
        <p:spPr>
          <a:xfrm>
            <a:off x="3124200" y="4767263"/>
            <a:ext cx="2895600" cy="273844"/>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4767263"/>
            <a:ext cx="2133600" cy="273844"/>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1026" name="Picture 2" descr="C:\Users\Mutaz Ali\Desktop\7.png"/>
          <p:cNvPicPr>
            <a:picLocks noChangeAspect="1" noChangeArrowheads="1"/>
          </p:cNvPicPr>
          <p:nvPr/>
        </p:nvPicPr>
        <p:blipFill>
          <a:blip r:embed="rId2" cstate="print"/>
          <a:srcRect/>
          <a:stretch>
            <a:fillRect/>
          </a:stretch>
        </p:blipFill>
        <p:spPr bwMode="auto">
          <a:xfrm>
            <a:off x="0" y="0"/>
            <a:ext cx="9180512" cy="5159336"/>
          </a:xfrm>
          <a:prstGeom prst="rect">
            <a:avLst/>
          </a:prstGeom>
          <a:noFill/>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Mutaz Ali\Desktop\dd.pn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pic>
        <p:nvPicPr>
          <p:cNvPr id="12" name="صورة 11"/>
          <p:cNvPicPr/>
          <p:nvPr/>
        </p:nvPicPr>
        <p:blipFill>
          <a:blip r:embed="rId3" cstate="print"/>
          <a:srcRect/>
          <a:stretch>
            <a:fillRect/>
          </a:stretch>
        </p:blipFill>
        <p:spPr bwMode="auto">
          <a:xfrm>
            <a:off x="2555776" y="339502"/>
            <a:ext cx="4364107" cy="448017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Mutaz Ali\Desktop\dd.pn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pic>
        <p:nvPicPr>
          <p:cNvPr id="6" name="صورة 5"/>
          <p:cNvPicPr/>
          <p:nvPr/>
        </p:nvPicPr>
        <p:blipFill>
          <a:blip r:embed="rId3" cstate="print"/>
          <a:srcRect/>
          <a:stretch>
            <a:fillRect/>
          </a:stretch>
        </p:blipFill>
        <p:spPr bwMode="auto">
          <a:xfrm>
            <a:off x="323528" y="771550"/>
            <a:ext cx="5832648" cy="3528392"/>
          </a:xfrm>
          <a:prstGeom prst="rect">
            <a:avLst/>
          </a:prstGeom>
          <a:noFill/>
          <a:ln w="9525">
            <a:noFill/>
            <a:miter lim="800000"/>
            <a:headEnd/>
            <a:tailEnd/>
          </a:ln>
        </p:spPr>
      </p:pic>
      <p:pic>
        <p:nvPicPr>
          <p:cNvPr id="21506" name="Picture 2" descr="صضثث"/>
          <p:cNvPicPr>
            <a:picLocks noChangeAspect="1" noChangeArrowheads="1"/>
          </p:cNvPicPr>
          <p:nvPr/>
        </p:nvPicPr>
        <p:blipFill>
          <a:blip r:embed="rId4" cstate="print"/>
          <a:srcRect/>
          <a:stretch>
            <a:fillRect/>
          </a:stretch>
        </p:blipFill>
        <p:spPr bwMode="auto">
          <a:xfrm>
            <a:off x="6372200" y="771550"/>
            <a:ext cx="2596881" cy="35283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Mutaz Ali\Desktop\dd.pn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sp>
        <p:nvSpPr>
          <p:cNvPr id="7" name="مربع نص 6"/>
          <p:cNvSpPr txBox="1"/>
          <p:nvPr/>
        </p:nvSpPr>
        <p:spPr>
          <a:xfrm>
            <a:off x="539552" y="339502"/>
            <a:ext cx="4896544" cy="369332"/>
          </a:xfrm>
          <a:prstGeom prst="rect">
            <a:avLst/>
          </a:prstGeom>
          <a:noFill/>
        </p:spPr>
        <p:txBody>
          <a:bodyPr wrap="square" rtlCol="0">
            <a:spAutoFit/>
          </a:bodyPr>
          <a:lstStyle/>
          <a:p>
            <a:endParaRPr lang="en-US" dirty="0"/>
          </a:p>
        </p:txBody>
      </p:sp>
      <p:sp>
        <p:nvSpPr>
          <p:cNvPr id="8" name="مربع نص 7"/>
          <p:cNvSpPr txBox="1"/>
          <p:nvPr/>
        </p:nvSpPr>
        <p:spPr>
          <a:xfrm>
            <a:off x="179512" y="267494"/>
            <a:ext cx="6408712" cy="2308324"/>
          </a:xfrm>
          <a:prstGeom prst="rect">
            <a:avLst/>
          </a:prstGeom>
          <a:noFill/>
        </p:spPr>
        <p:txBody>
          <a:bodyPr wrap="square" rtlCol="0">
            <a:spAutoFit/>
          </a:bodyPr>
          <a:lstStyle/>
          <a:p>
            <a:pPr algn="l"/>
            <a:r>
              <a:rPr lang="en-US" sz="3600" dirty="0" smtClean="0"/>
              <a:t>Ecommerce Suggestions</a:t>
            </a:r>
          </a:p>
          <a:p>
            <a:pPr algn="l"/>
            <a:r>
              <a:rPr lang="ar-SA" dirty="0" smtClean="0"/>
              <a:t> </a:t>
            </a:r>
            <a:endParaRPr lang="en-US" dirty="0" smtClean="0"/>
          </a:p>
          <a:p>
            <a:pPr algn="l"/>
            <a:r>
              <a:rPr lang="en-US" dirty="0" smtClean="0"/>
              <a:t>Our  website  will  use user information  and  interest  to  suggests products according to the user’s interest. The product will be shown in Advertisement block. User can know the user who add  this  product  and  the  price if  it  is  available . </a:t>
            </a:r>
          </a:p>
          <a:p>
            <a:pPr algn="l"/>
            <a:endParaRPr lang="en-US" dirty="0"/>
          </a:p>
        </p:txBody>
      </p:sp>
      <p:pic>
        <p:nvPicPr>
          <p:cNvPr id="9" name="صورة 8"/>
          <p:cNvPicPr/>
          <p:nvPr/>
        </p:nvPicPr>
        <p:blipFill>
          <a:blip r:embed="rId3" cstate="print"/>
          <a:srcRect/>
          <a:stretch>
            <a:fillRect/>
          </a:stretch>
        </p:blipFill>
        <p:spPr bwMode="auto">
          <a:xfrm>
            <a:off x="6695728" y="0"/>
            <a:ext cx="2448272" cy="5143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Mutaz Ali\Desktop\dd.pn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sp>
        <p:nvSpPr>
          <p:cNvPr id="7" name="مربع نص 6"/>
          <p:cNvSpPr txBox="1"/>
          <p:nvPr/>
        </p:nvSpPr>
        <p:spPr>
          <a:xfrm>
            <a:off x="539552" y="339502"/>
            <a:ext cx="4896544" cy="369332"/>
          </a:xfrm>
          <a:prstGeom prst="rect">
            <a:avLst/>
          </a:prstGeom>
          <a:noFill/>
        </p:spPr>
        <p:txBody>
          <a:bodyPr wrap="square" rtlCol="0">
            <a:spAutoFit/>
          </a:bodyPr>
          <a:lstStyle/>
          <a:p>
            <a:endParaRPr lang="en-US" dirty="0"/>
          </a:p>
        </p:txBody>
      </p:sp>
      <p:sp>
        <p:nvSpPr>
          <p:cNvPr id="8" name="مربع نص 7"/>
          <p:cNvSpPr txBox="1"/>
          <p:nvPr/>
        </p:nvSpPr>
        <p:spPr>
          <a:xfrm>
            <a:off x="179512" y="267494"/>
            <a:ext cx="6408712" cy="369332"/>
          </a:xfrm>
          <a:prstGeom prst="rect">
            <a:avLst/>
          </a:prstGeom>
          <a:noFill/>
        </p:spPr>
        <p:txBody>
          <a:bodyPr wrap="square" rtlCol="0">
            <a:spAutoFit/>
          </a:bodyPr>
          <a:lstStyle/>
          <a:p>
            <a:pPr algn="l"/>
            <a:endParaRPr lang="en-US" dirty="0"/>
          </a:p>
        </p:txBody>
      </p:sp>
      <p:sp>
        <p:nvSpPr>
          <p:cNvPr id="10" name="مربع نص 9"/>
          <p:cNvSpPr txBox="1"/>
          <p:nvPr/>
        </p:nvSpPr>
        <p:spPr>
          <a:xfrm>
            <a:off x="0" y="0"/>
            <a:ext cx="9289032" cy="2585323"/>
          </a:xfrm>
          <a:prstGeom prst="rect">
            <a:avLst/>
          </a:prstGeom>
          <a:noFill/>
        </p:spPr>
        <p:txBody>
          <a:bodyPr wrap="square" rtlCol="0">
            <a:spAutoFit/>
          </a:bodyPr>
          <a:lstStyle/>
          <a:p>
            <a:pPr algn="l"/>
            <a:r>
              <a:rPr lang="en-US" sz="3600" dirty="0" smtClean="0"/>
              <a:t>Avatar </a:t>
            </a:r>
            <a:r>
              <a:rPr lang="en-US" b="1" dirty="0" smtClean="0"/>
              <a:t> </a:t>
            </a:r>
            <a:endParaRPr lang="en-US" dirty="0" smtClean="0"/>
          </a:p>
          <a:p>
            <a:pPr algn="l"/>
            <a:r>
              <a:rPr lang="en-US" dirty="0" smtClean="0"/>
              <a:t>Our website contains Avatar called Connect. Connect can do a lot of things to help users to Interacts beautifully with our website. Connect can help you to use the website. He is like user’s guide. He will tell user the most popular sound post in our website, and count the number of times a sound has been played . Connect  receives friends and posts notification, when he receives these notification he will jumps and makes movements and tell user that someone write comments or put like on user posts, or send a friend request to him .  </a:t>
            </a:r>
          </a:p>
          <a:p>
            <a:pPr algn="l"/>
            <a:endParaRPr lang="en-US" dirty="0"/>
          </a:p>
        </p:txBody>
      </p:sp>
      <p:pic>
        <p:nvPicPr>
          <p:cNvPr id="11" name="صورة 10"/>
          <p:cNvPicPr/>
          <p:nvPr/>
        </p:nvPicPr>
        <p:blipFill>
          <a:blip r:embed="rId3" cstate="print"/>
          <a:srcRect/>
          <a:stretch>
            <a:fillRect/>
          </a:stretch>
        </p:blipFill>
        <p:spPr bwMode="auto">
          <a:xfrm>
            <a:off x="1331640" y="2643758"/>
            <a:ext cx="1728192" cy="2088232"/>
          </a:xfrm>
          <a:prstGeom prst="rect">
            <a:avLst/>
          </a:prstGeom>
          <a:noFill/>
          <a:ln w="9525">
            <a:noFill/>
            <a:miter lim="800000"/>
            <a:headEnd/>
            <a:tailEnd/>
          </a:ln>
        </p:spPr>
      </p:pic>
      <p:pic>
        <p:nvPicPr>
          <p:cNvPr id="12" name="صورة 11"/>
          <p:cNvPicPr/>
          <p:nvPr/>
        </p:nvPicPr>
        <p:blipFill>
          <a:blip r:embed="rId4" cstate="print"/>
          <a:srcRect/>
          <a:stretch>
            <a:fillRect/>
          </a:stretch>
        </p:blipFill>
        <p:spPr bwMode="auto">
          <a:xfrm>
            <a:off x="3275856" y="2643758"/>
            <a:ext cx="1944216" cy="2088232"/>
          </a:xfrm>
          <a:prstGeom prst="rect">
            <a:avLst/>
          </a:prstGeom>
          <a:noFill/>
          <a:ln w="9525">
            <a:noFill/>
            <a:miter lim="800000"/>
            <a:headEnd/>
            <a:tailEnd/>
          </a:ln>
        </p:spPr>
      </p:pic>
      <p:pic>
        <p:nvPicPr>
          <p:cNvPr id="13" name="صورة 12"/>
          <p:cNvPicPr/>
          <p:nvPr/>
        </p:nvPicPr>
        <p:blipFill>
          <a:blip r:embed="rId5" cstate="print"/>
          <a:srcRect/>
          <a:stretch>
            <a:fillRect/>
          </a:stretch>
        </p:blipFill>
        <p:spPr bwMode="auto">
          <a:xfrm>
            <a:off x="5364088" y="2643758"/>
            <a:ext cx="2592288" cy="20882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sp>
        <p:nvSpPr>
          <p:cNvPr id="7" name="مربع نص 6"/>
          <p:cNvSpPr txBox="1"/>
          <p:nvPr/>
        </p:nvSpPr>
        <p:spPr>
          <a:xfrm>
            <a:off x="539552" y="339502"/>
            <a:ext cx="4896544" cy="369332"/>
          </a:xfrm>
          <a:prstGeom prst="rect">
            <a:avLst/>
          </a:prstGeom>
          <a:noFill/>
        </p:spPr>
        <p:txBody>
          <a:bodyPr wrap="square" rtlCol="0">
            <a:spAutoFit/>
          </a:bodyPr>
          <a:lstStyle/>
          <a:p>
            <a:endParaRPr lang="en-US" dirty="0"/>
          </a:p>
        </p:txBody>
      </p:sp>
      <p:sp>
        <p:nvSpPr>
          <p:cNvPr id="8" name="مربع نص 7"/>
          <p:cNvSpPr txBox="1"/>
          <p:nvPr/>
        </p:nvSpPr>
        <p:spPr>
          <a:xfrm>
            <a:off x="179512" y="267494"/>
            <a:ext cx="6408712" cy="369332"/>
          </a:xfrm>
          <a:prstGeom prst="rect">
            <a:avLst/>
          </a:prstGeom>
          <a:noFill/>
        </p:spPr>
        <p:txBody>
          <a:bodyPr wrap="square" rtlCol="0">
            <a:spAutoFit/>
          </a:bodyPr>
          <a:lstStyle/>
          <a:p>
            <a:pPr algn="l"/>
            <a:endParaRPr lang="en-US" dirty="0"/>
          </a:p>
        </p:txBody>
      </p:sp>
      <p:pic>
        <p:nvPicPr>
          <p:cNvPr id="22530" name="Picture 2" descr="t"/>
          <p:cNvPicPr>
            <a:picLocks noChangeAspect="1" noChangeArrowheads="1"/>
          </p:cNvPicPr>
          <p:nvPr/>
        </p:nvPicPr>
        <p:blipFill>
          <a:blip r:embed="rId2" cstate="print"/>
          <a:srcRect/>
          <a:stretch>
            <a:fillRect/>
          </a:stretch>
        </p:blipFill>
        <p:spPr bwMode="auto">
          <a:xfrm>
            <a:off x="1" y="0"/>
            <a:ext cx="9144000" cy="51435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wqew"/>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sp>
        <p:nvSpPr>
          <p:cNvPr id="7" name="مربع نص 6"/>
          <p:cNvSpPr txBox="1"/>
          <p:nvPr/>
        </p:nvSpPr>
        <p:spPr>
          <a:xfrm>
            <a:off x="539552" y="339502"/>
            <a:ext cx="4896544" cy="369332"/>
          </a:xfrm>
          <a:prstGeom prst="rect">
            <a:avLst/>
          </a:prstGeom>
          <a:noFill/>
        </p:spPr>
        <p:txBody>
          <a:bodyPr wrap="square" rtlCol="0">
            <a:spAutoFit/>
          </a:bodyPr>
          <a:lstStyle/>
          <a:p>
            <a:endParaRPr lang="en-US" dirty="0"/>
          </a:p>
        </p:txBody>
      </p:sp>
      <p:sp>
        <p:nvSpPr>
          <p:cNvPr id="8" name="مربع نص 7"/>
          <p:cNvSpPr txBox="1"/>
          <p:nvPr/>
        </p:nvSpPr>
        <p:spPr>
          <a:xfrm>
            <a:off x="179512" y="267494"/>
            <a:ext cx="6408712" cy="369332"/>
          </a:xfrm>
          <a:prstGeom prst="rect">
            <a:avLst/>
          </a:prstGeom>
          <a:noFill/>
        </p:spPr>
        <p:txBody>
          <a:bodyPr wrap="square" rtlCol="0">
            <a:spAutoFit/>
          </a:bodyPr>
          <a:lstStyle/>
          <a:p>
            <a:pPr algn="l"/>
            <a:endParaRPr lang="en-US" dirty="0"/>
          </a:p>
        </p:txBody>
      </p:sp>
      <p:pic>
        <p:nvPicPr>
          <p:cNvPr id="23555" name="Picture 3" descr="C:\Users\Mutaz Ali\Downloads\ezgif.com-optimize.gif"/>
          <p:cNvPicPr>
            <a:picLocks noChangeAspect="1" noChangeArrowheads="1" noCrop="1"/>
          </p:cNvPicPr>
          <p:nvPr/>
        </p:nvPicPr>
        <p:blipFill>
          <a:blip r:embed="rId2" cstate="print"/>
          <a:srcRect/>
          <a:stretch>
            <a:fillRect/>
          </a:stretch>
        </p:blipFill>
        <p:spPr bwMode="auto">
          <a:xfrm>
            <a:off x="0" y="0"/>
            <a:ext cx="9144000" cy="51435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sp>
        <p:nvSpPr>
          <p:cNvPr id="7" name="مربع نص 6"/>
          <p:cNvSpPr txBox="1"/>
          <p:nvPr/>
        </p:nvSpPr>
        <p:spPr>
          <a:xfrm>
            <a:off x="539552" y="339502"/>
            <a:ext cx="4896544" cy="369332"/>
          </a:xfrm>
          <a:prstGeom prst="rect">
            <a:avLst/>
          </a:prstGeom>
          <a:noFill/>
        </p:spPr>
        <p:txBody>
          <a:bodyPr wrap="square" rtlCol="0">
            <a:spAutoFit/>
          </a:bodyPr>
          <a:lstStyle/>
          <a:p>
            <a:endParaRPr lang="en-US" dirty="0"/>
          </a:p>
        </p:txBody>
      </p:sp>
      <p:sp>
        <p:nvSpPr>
          <p:cNvPr id="8" name="مربع نص 7"/>
          <p:cNvSpPr txBox="1"/>
          <p:nvPr/>
        </p:nvSpPr>
        <p:spPr>
          <a:xfrm>
            <a:off x="179512" y="267494"/>
            <a:ext cx="6408712" cy="369332"/>
          </a:xfrm>
          <a:prstGeom prst="rect">
            <a:avLst/>
          </a:prstGeom>
          <a:noFill/>
        </p:spPr>
        <p:txBody>
          <a:bodyPr wrap="square" rtlCol="0">
            <a:spAutoFit/>
          </a:bodyPr>
          <a:lstStyle/>
          <a:p>
            <a:pPr algn="l"/>
            <a:endParaRPr lang="en-US" dirty="0"/>
          </a:p>
        </p:txBody>
      </p:sp>
      <p:pic>
        <p:nvPicPr>
          <p:cNvPr id="24578" name="Picture 2" descr="ssds"/>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sp>
        <p:nvSpPr>
          <p:cNvPr id="7" name="مربع نص 6"/>
          <p:cNvSpPr txBox="1"/>
          <p:nvPr/>
        </p:nvSpPr>
        <p:spPr>
          <a:xfrm>
            <a:off x="539552" y="339502"/>
            <a:ext cx="4896544" cy="369332"/>
          </a:xfrm>
          <a:prstGeom prst="rect">
            <a:avLst/>
          </a:prstGeom>
          <a:noFill/>
        </p:spPr>
        <p:txBody>
          <a:bodyPr wrap="square" rtlCol="0">
            <a:spAutoFit/>
          </a:bodyPr>
          <a:lstStyle/>
          <a:p>
            <a:endParaRPr lang="en-US" dirty="0"/>
          </a:p>
        </p:txBody>
      </p:sp>
      <p:sp>
        <p:nvSpPr>
          <p:cNvPr id="8" name="مربع نص 7"/>
          <p:cNvSpPr txBox="1"/>
          <p:nvPr/>
        </p:nvSpPr>
        <p:spPr>
          <a:xfrm>
            <a:off x="179512" y="267494"/>
            <a:ext cx="6408712" cy="369332"/>
          </a:xfrm>
          <a:prstGeom prst="rect">
            <a:avLst/>
          </a:prstGeom>
          <a:noFill/>
        </p:spPr>
        <p:txBody>
          <a:bodyPr wrap="square" rtlCol="0">
            <a:spAutoFit/>
          </a:bodyPr>
          <a:lstStyle/>
          <a:p>
            <a:pPr algn="l"/>
            <a:endParaRPr lang="en-US" dirty="0"/>
          </a:p>
        </p:txBody>
      </p:sp>
      <p:pic>
        <p:nvPicPr>
          <p:cNvPr id="30722" name="Picture 2" descr="sdfsf"/>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sp>
        <p:nvSpPr>
          <p:cNvPr id="7" name="مربع نص 6"/>
          <p:cNvSpPr txBox="1"/>
          <p:nvPr/>
        </p:nvSpPr>
        <p:spPr>
          <a:xfrm>
            <a:off x="539552" y="339502"/>
            <a:ext cx="4896544" cy="369332"/>
          </a:xfrm>
          <a:prstGeom prst="rect">
            <a:avLst/>
          </a:prstGeom>
          <a:noFill/>
        </p:spPr>
        <p:txBody>
          <a:bodyPr wrap="square" rtlCol="0">
            <a:spAutoFit/>
          </a:bodyPr>
          <a:lstStyle/>
          <a:p>
            <a:endParaRPr lang="en-US" dirty="0"/>
          </a:p>
        </p:txBody>
      </p:sp>
      <p:sp>
        <p:nvSpPr>
          <p:cNvPr id="8" name="مربع نص 7"/>
          <p:cNvSpPr txBox="1"/>
          <p:nvPr/>
        </p:nvSpPr>
        <p:spPr>
          <a:xfrm>
            <a:off x="179512" y="267494"/>
            <a:ext cx="6408712" cy="369332"/>
          </a:xfrm>
          <a:prstGeom prst="rect">
            <a:avLst/>
          </a:prstGeom>
          <a:noFill/>
        </p:spPr>
        <p:txBody>
          <a:bodyPr wrap="square" rtlCol="0">
            <a:spAutoFit/>
          </a:bodyPr>
          <a:lstStyle/>
          <a:p>
            <a:pPr algn="l"/>
            <a:endParaRPr lang="en-US" dirty="0"/>
          </a:p>
        </p:txBody>
      </p:sp>
      <p:pic>
        <p:nvPicPr>
          <p:cNvPr id="31746" name="Picture 2" descr="asdasd"/>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Mutaz Ali\Desktop\dd.pn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
        <p:nvSpPr>
          <p:cNvPr id="3" name="مربع نص 2"/>
          <p:cNvSpPr txBox="1"/>
          <p:nvPr/>
        </p:nvSpPr>
        <p:spPr>
          <a:xfrm>
            <a:off x="251520" y="123479"/>
            <a:ext cx="5616624" cy="646331"/>
          </a:xfrm>
          <a:prstGeom prst="rect">
            <a:avLst/>
          </a:prstGeom>
          <a:noFill/>
        </p:spPr>
        <p:txBody>
          <a:bodyPr wrap="square" rtlCol="0">
            <a:spAutoFit/>
          </a:bodyPr>
          <a:lstStyle/>
          <a:p>
            <a:pPr algn="l"/>
            <a:r>
              <a:rPr lang="en-US" sz="3600" dirty="0" smtClean="0"/>
              <a:t>Software tools and libraries </a:t>
            </a:r>
            <a:r>
              <a:rPr lang="ar-JO" sz="3600" dirty="0" smtClean="0"/>
              <a:t> </a:t>
            </a:r>
            <a:endParaRPr lang="en-US" sz="3600" dirty="0"/>
          </a:p>
        </p:txBody>
      </p:sp>
      <p:sp>
        <p:nvSpPr>
          <p:cNvPr id="4" name="مربع نص 3"/>
          <p:cNvSpPr txBox="1"/>
          <p:nvPr/>
        </p:nvSpPr>
        <p:spPr>
          <a:xfrm>
            <a:off x="467544" y="915566"/>
            <a:ext cx="3384376" cy="3985706"/>
          </a:xfrm>
          <a:prstGeom prst="rect">
            <a:avLst/>
          </a:prstGeom>
          <a:noFill/>
        </p:spPr>
        <p:txBody>
          <a:bodyPr wrap="square" rtlCol="0">
            <a:spAutoFit/>
          </a:bodyPr>
          <a:lstStyle/>
          <a:p>
            <a:pPr algn="l" rtl="0">
              <a:buFont typeface="Arial" pitchFamily="34" charset="0"/>
              <a:buChar char="•"/>
            </a:pPr>
            <a:r>
              <a:rPr lang="en-US" sz="2300" dirty="0" smtClean="0"/>
              <a:t> HTML </a:t>
            </a:r>
            <a:endParaRPr lang="ar-JO" sz="2300" dirty="0" smtClean="0"/>
          </a:p>
          <a:p>
            <a:pPr algn="l" rtl="0">
              <a:buFont typeface="Arial" pitchFamily="34" charset="0"/>
              <a:buChar char="•"/>
            </a:pPr>
            <a:r>
              <a:rPr lang="en-US" sz="2300" dirty="0" smtClean="0"/>
              <a:t> HTML5 </a:t>
            </a:r>
            <a:endParaRPr lang="ar-JO" sz="2300" dirty="0" smtClean="0"/>
          </a:p>
          <a:p>
            <a:pPr algn="l" rtl="0">
              <a:buFont typeface="Arial" pitchFamily="34" charset="0"/>
              <a:buChar char="•"/>
            </a:pPr>
            <a:r>
              <a:rPr lang="en-US" sz="2300" dirty="0" smtClean="0"/>
              <a:t> CCS </a:t>
            </a:r>
            <a:endParaRPr lang="ar-JO" sz="2300" dirty="0" smtClean="0"/>
          </a:p>
          <a:p>
            <a:pPr algn="l" rtl="0">
              <a:buFont typeface="Arial" pitchFamily="34" charset="0"/>
              <a:buChar char="•"/>
            </a:pPr>
            <a:r>
              <a:rPr lang="en-US" sz="2300" dirty="0" smtClean="0"/>
              <a:t> CSS3 </a:t>
            </a:r>
            <a:endParaRPr lang="ar-JO" sz="2300" dirty="0" smtClean="0"/>
          </a:p>
          <a:p>
            <a:pPr algn="l" rtl="0">
              <a:buFont typeface="Arial" pitchFamily="34" charset="0"/>
              <a:buChar char="•"/>
            </a:pPr>
            <a:r>
              <a:rPr lang="en-US" sz="2300" dirty="0" smtClean="0"/>
              <a:t> PHP </a:t>
            </a:r>
            <a:endParaRPr lang="ar-JO" sz="2300" dirty="0" smtClean="0"/>
          </a:p>
          <a:p>
            <a:pPr algn="l" rtl="0">
              <a:buFont typeface="Arial" pitchFamily="34" charset="0"/>
              <a:buChar char="•"/>
            </a:pPr>
            <a:r>
              <a:rPr lang="en-US" sz="2300" dirty="0" smtClean="0"/>
              <a:t> SQL </a:t>
            </a:r>
            <a:endParaRPr lang="ar-JO" sz="2300" dirty="0" smtClean="0"/>
          </a:p>
          <a:p>
            <a:pPr algn="l" rtl="0">
              <a:buFont typeface="Arial" pitchFamily="34" charset="0"/>
              <a:buChar char="•"/>
            </a:pPr>
            <a:r>
              <a:rPr lang="en-US" sz="2300" dirty="0" smtClean="0"/>
              <a:t> </a:t>
            </a:r>
            <a:r>
              <a:rPr lang="en-US" sz="2300" dirty="0" err="1" smtClean="0"/>
              <a:t>Javascript</a:t>
            </a:r>
            <a:endParaRPr lang="en-US" sz="2300" dirty="0" smtClean="0"/>
          </a:p>
          <a:p>
            <a:pPr algn="l" rtl="0">
              <a:buFont typeface="Arial" pitchFamily="34" charset="0"/>
              <a:buChar char="•"/>
            </a:pPr>
            <a:r>
              <a:rPr lang="en-US" sz="2300" dirty="0" smtClean="0"/>
              <a:t> </a:t>
            </a:r>
            <a:r>
              <a:rPr lang="en-US" sz="2300" dirty="0" err="1" smtClean="0"/>
              <a:t>Jquery</a:t>
            </a:r>
            <a:r>
              <a:rPr lang="en-US" sz="2300" dirty="0" smtClean="0"/>
              <a:t>  </a:t>
            </a:r>
          </a:p>
          <a:p>
            <a:pPr algn="l" rtl="0">
              <a:buFont typeface="Arial" pitchFamily="34" charset="0"/>
              <a:buChar char="•"/>
            </a:pPr>
            <a:r>
              <a:rPr lang="en-US" sz="2300" dirty="0" smtClean="0"/>
              <a:t> </a:t>
            </a:r>
            <a:r>
              <a:rPr lang="en-US" sz="2300" dirty="0" err="1" smtClean="0"/>
              <a:t>Annyang</a:t>
            </a:r>
            <a:r>
              <a:rPr lang="en-US" sz="2300" dirty="0" smtClean="0"/>
              <a:t> </a:t>
            </a:r>
            <a:endParaRPr lang="ar-JO" sz="2300" dirty="0" smtClean="0"/>
          </a:p>
          <a:p>
            <a:pPr algn="l" rtl="0">
              <a:buFont typeface="Arial" pitchFamily="34" charset="0"/>
              <a:buChar char="•"/>
            </a:pPr>
            <a:r>
              <a:rPr lang="en-US" sz="2300" dirty="0" smtClean="0"/>
              <a:t> </a:t>
            </a:r>
            <a:r>
              <a:rPr lang="en-US" sz="2400" dirty="0" smtClean="0"/>
              <a:t>Bootstrap </a:t>
            </a:r>
          </a:p>
          <a:p>
            <a:pPr algn="l" rtl="0">
              <a:buFont typeface="Arial" pitchFamily="34" charset="0"/>
              <a:buChar char="•"/>
            </a:pPr>
            <a:endParaRPr lang="en-US" sz="2300" dirty="0"/>
          </a:p>
        </p:txBody>
      </p:sp>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sp>
        <p:nvSpPr>
          <p:cNvPr id="7" name="مربع نص 6"/>
          <p:cNvSpPr txBox="1"/>
          <p:nvPr/>
        </p:nvSpPr>
        <p:spPr>
          <a:xfrm>
            <a:off x="539552" y="339502"/>
            <a:ext cx="4896544" cy="369332"/>
          </a:xfrm>
          <a:prstGeom prst="rect">
            <a:avLst/>
          </a:prstGeom>
          <a:noFill/>
        </p:spPr>
        <p:txBody>
          <a:bodyPr wrap="square" rtlCol="0">
            <a:spAutoFit/>
          </a:bodyPr>
          <a:lstStyle/>
          <a:p>
            <a:endParaRPr lang="en-US" dirty="0"/>
          </a:p>
        </p:txBody>
      </p:sp>
      <p:sp>
        <p:nvSpPr>
          <p:cNvPr id="8" name="مربع نص 7"/>
          <p:cNvSpPr txBox="1"/>
          <p:nvPr/>
        </p:nvSpPr>
        <p:spPr>
          <a:xfrm>
            <a:off x="179512" y="267494"/>
            <a:ext cx="6408712" cy="369332"/>
          </a:xfrm>
          <a:prstGeom prst="rect">
            <a:avLst/>
          </a:prstGeom>
          <a:noFill/>
        </p:spPr>
        <p:txBody>
          <a:bodyPr wrap="square" rtlCol="0">
            <a:spAutoFit/>
          </a:bodyPr>
          <a:lstStyle/>
          <a:p>
            <a:pPr algn="l"/>
            <a:endParaRPr lang="en-US" dirty="0"/>
          </a:p>
        </p:txBody>
      </p:sp>
      <p:pic>
        <p:nvPicPr>
          <p:cNvPr id="32770" name="Picture 2" descr="dsfdf"/>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sp>
        <p:nvSpPr>
          <p:cNvPr id="7" name="مربع نص 6"/>
          <p:cNvSpPr txBox="1"/>
          <p:nvPr/>
        </p:nvSpPr>
        <p:spPr>
          <a:xfrm>
            <a:off x="539552" y="339502"/>
            <a:ext cx="4896544" cy="369332"/>
          </a:xfrm>
          <a:prstGeom prst="rect">
            <a:avLst/>
          </a:prstGeom>
          <a:noFill/>
        </p:spPr>
        <p:txBody>
          <a:bodyPr wrap="square" rtlCol="0">
            <a:spAutoFit/>
          </a:bodyPr>
          <a:lstStyle/>
          <a:p>
            <a:endParaRPr lang="en-US" dirty="0"/>
          </a:p>
        </p:txBody>
      </p:sp>
      <p:sp>
        <p:nvSpPr>
          <p:cNvPr id="8" name="مربع نص 7"/>
          <p:cNvSpPr txBox="1"/>
          <p:nvPr/>
        </p:nvSpPr>
        <p:spPr>
          <a:xfrm>
            <a:off x="179512" y="267494"/>
            <a:ext cx="6408712" cy="369332"/>
          </a:xfrm>
          <a:prstGeom prst="rect">
            <a:avLst/>
          </a:prstGeom>
          <a:noFill/>
        </p:spPr>
        <p:txBody>
          <a:bodyPr wrap="square" rtlCol="0">
            <a:spAutoFit/>
          </a:bodyPr>
          <a:lstStyle/>
          <a:p>
            <a:pPr algn="l"/>
            <a:endParaRPr lang="en-US" dirty="0"/>
          </a:p>
        </p:txBody>
      </p:sp>
      <p:pic>
        <p:nvPicPr>
          <p:cNvPr id="33794" name="Picture 2" descr="wqeqweqwe"/>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werw"/>
          <p:cNvPicPr>
            <a:picLocks noChangeAspect="1" noChangeArrowheads="1"/>
          </p:cNvPicPr>
          <p:nvPr/>
        </p:nvPicPr>
        <p:blipFill>
          <a:blip r:embed="rId2" cstate="print"/>
          <a:srcRect/>
          <a:stretch>
            <a:fillRect/>
          </a:stretch>
        </p:blipFill>
        <p:spPr bwMode="auto">
          <a:xfrm>
            <a:off x="0" y="0"/>
            <a:ext cx="9144001" cy="514350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werwerwerf"/>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Mutaz Ali\Desktop\dd.pn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sp>
        <p:nvSpPr>
          <p:cNvPr id="7" name="مربع نص 6"/>
          <p:cNvSpPr txBox="1"/>
          <p:nvPr/>
        </p:nvSpPr>
        <p:spPr>
          <a:xfrm>
            <a:off x="539552" y="339502"/>
            <a:ext cx="4896544" cy="369332"/>
          </a:xfrm>
          <a:prstGeom prst="rect">
            <a:avLst/>
          </a:prstGeom>
          <a:noFill/>
        </p:spPr>
        <p:txBody>
          <a:bodyPr wrap="square" rtlCol="0">
            <a:spAutoFit/>
          </a:bodyPr>
          <a:lstStyle/>
          <a:p>
            <a:endParaRPr lang="en-US" dirty="0"/>
          </a:p>
        </p:txBody>
      </p:sp>
      <p:pic>
        <p:nvPicPr>
          <p:cNvPr id="43010" name="Picture 2"/>
          <p:cNvPicPr>
            <a:picLocks noChangeAspect="1" noChangeArrowheads="1"/>
          </p:cNvPicPr>
          <p:nvPr/>
        </p:nvPicPr>
        <p:blipFill>
          <a:blip r:embed="rId3" cstate="print"/>
          <a:srcRect/>
          <a:stretch>
            <a:fillRect/>
          </a:stretch>
        </p:blipFill>
        <p:spPr bwMode="auto">
          <a:xfrm>
            <a:off x="3347864" y="915566"/>
            <a:ext cx="2627471" cy="3957836"/>
          </a:xfrm>
          <a:prstGeom prst="rect">
            <a:avLst/>
          </a:prstGeom>
          <a:noFill/>
          <a:ln w="9525">
            <a:noFill/>
            <a:miter lim="800000"/>
            <a:headEnd/>
            <a:tailEnd/>
          </a:ln>
        </p:spPr>
      </p:pic>
      <p:sp>
        <p:nvSpPr>
          <p:cNvPr id="8" name="مربع نص 7"/>
          <p:cNvSpPr txBox="1"/>
          <p:nvPr/>
        </p:nvSpPr>
        <p:spPr>
          <a:xfrm>
            <a:off x="251520" y="195486"/>
            <a:ext cx="3816424" cy="584775"/>
          </a:xfrm>
          <a:prstGeom prst="rect">
            <a:avLst/>
          </a:prstGeom>
          <a:noFill/>
        </p:spPr>
        <p:txBody>
          <a:bodyPr wrap="square" rtlCol="0">
            <a:spAutoFit/>
          </a:bodyPr>
          <a:lstStyle/>
          <a:p>
            <a:pPr algn="l"/>
            <a:r>
              <a:rPr lang="en-US" sz="3200" dirty="0" smtClean="0"/>
              <a:t> Ask Anonymously</a:t>
            </a:r>
            <a:endParaRPr lang="en-US" sz="32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Mutaz Ali\Desktop\dd.pn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sp>
        <p:nvSpPr>
          <p:cNvPr id="7" name="مربع نص 6"/>
          <p:cNvSpPr txBox="1"/>
          <p:nvPr/>
        </p:nvSpPr>
        <p:spPr>
          <a:xfrm>
            <a:off x="539552" y="339502"/>
            <a:ext cx="4896544" cy="369332"/>
          </a:xfrm>
          <a:prstGeom prst="rect">
            <a:avLst/>
          </a:prstGeom>
          <a:noFill/>
        </p:spPr>
        <p:txBody>
          <a:bodyPr wrap="square" rtlCol="0">
            <a:spAutoFit/>
          </a:bodyPr>
          <a:lstStyle/>
          <a:p>
            <a:endParaRPr lang="en-US" dirty="0"/>
          </a:p>
        </p:txBody>
      </p:sp>
      <p:sp>
        <p:nvSpPr>
          <p:cNvPr id="10" name="مربع نص 9"/>
          <p:cNvSpPr txBox="1"/>
          <p:nvPr/>
        </p:nvSpPr>
        <p:spPr>
          <a:xfrm>
            <a:off x="107504" y="195486"/>
            <a:ext cx="8568952" cy="1969770"/>
          </a:xfrm>
          <a:prstGeom prst="rect">
            <a:avLst/>
          </a:prstGeom>
          <a:noFill/>
        </p:spPr>
        <p:txBody>
          <a:bodyPr wrap="square" rtlCol="0">
            <a:spAutoFit/>
          </a:bodyPr>
          <a:lstStyle/>
          <a:p>
            <a:pPr algn="l"/>
            <a:r>
              <a:rPr lang="en-US" sz="3200" dirty="0" smtClean="0"/>
              <a:t> Chatting and Notification System :</a:t>
            </a:r>
          </a:p>
          <a:p>
            <a:pPr algn="l"/>
            <a:r>
              <a:rPr lang="en-US" b="1" dirty="0" smtClean="0"/>
              <a:t> </a:t>
            </a:r>
            <a:endParaRPr lang="en-US" dirty="0" smtClean="0"/>
          </a:p>
          <a:p>
            <a:pPr algn="l"/>
            <a:r>
              <a:rPr lang="en-US" dirty="0" smtClean="0"/>
              <a:t>Chatting and Notification</a:t>
            </a:r>
            <a:r>
              <a:rPr lang="en-US" b="1" dirty="0" smtClean="0"/>
              <a:t> </a:t>
            </a:r>
            <a:r>
              <a:rPr lang="en-US" dirty="0" smtClean="0"/>
              <a:t>System need a real time technique . The real-time web is a network web using technologies and practices that enable users to receive information as </a:t>
            </a:r>
            <a:r>
              <a:rPr lang="ar-JO" dirty="0" smtClean="0"/>
              <a:t> </a:t>
            </a:r>
            <a:r>
              <a:rPr lang="en-US" dirty="0" smtClean="0"/>
              <a:t>soon as it is published by its authors</a:t>
            </a:r>
          </a:p>
          <a:p>
            <a:pPr algn="l"/>
            <a:endParaRPr lang="en-US" dirty="0"/>
          </a:p>
        </p:txBody>
      </p:sp>
      <p:sp>
        <p:nvSpPr>
          <p:cNvPr id="12" name="مربع نص 11"/>
          <p:cNvSpPr txBox="1"/>
          <p:nvPr/>
        </p:nvSpPr>
        <p:spPr>
          <a:xfrm>
            <a:off x="179512" y="2139702"/>
            <a:ext cx="8784976" cy="1200329"/>
          </a:xfrm>
          <a:prstGeom prst="rect">
            <a:avLst/>
          </a:prstGeom>
          <a:noFill/>
        </p:spPr>
        <p:txBody>
          <a:bodyPr wrap="square" rtlCol="0">
            <a:spAutoFit/>
          </a:bodyPr>
          <a:lstStyle/>
          <a:p>
            <a:pPr algn="l"/>
            <a:r>
              <a:rPr lang="en-US" b="1" dirty="0" smtClean="0"/>
              <a:t>Real time with Ajax  :  </a:t>
            </a:r>
            <a:endParaRPr lang="en-US" dirty="0" smtClean="0"/>
          </a:p>
          <a:p>
            <a:pPr algn="l"/>
            <a:r>
              <a:rPr lang="en-US" dirty="0" smtClean="0"/>
              <a:t>Ajax is a technique that gives two type of polling , short polling and long polling . In our website we use the long polling technique to give us a real time chatting and notification . </a:t>
            </a:r>
          </a:p>
          <a:p>
            <a:pPr algn="l"/>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111111111111111111111111111111"/>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ret"/>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7" name="Picture 5" descr="قثف"/>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Mutaz Ali\Desktop\dd.pn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sp>
        <p:nvSpPr>
          <p:cNvPr id="7" name="مربع نص 6"/>
          <p:cNvSpPr txBox="1"/>
          <p:nvPr/>
        </p:nvSpPr>
        <p:spPr>
          <a:xfrm>
            <a:off x="539552" y="339502"/>
            <a:ext cx="4896544" cy="369332"/>
          </a:xfrm>
          <a:prstGeom prst="rect">
            <a:avLst/>
          </a:prstGeom>
          <a:noFill/>
        </p:spPr>
        <p:txBody>
          <a:bodyPr wrap="square" rtlCol="0">
            <a:spAutoFit/>
          </a:bodyPr>
          <a:lstStyle/>
          <a:p>
            <a:endParaRPr lang="en-US" dirty="0"/>
          </a:p>
        </p:txBody>
      </p:sp>
      <p:pic>
        <p:nvPicPr>
          <p:cNvPr id="8" name="صورة 7" descr="qweqwe"/>
          <p:cNvPicPr/>
          <p:nvPr/>
        </p:nvPicPr>
        <p:blipFill>
          <a:blip r:embed="rId3" cstate="print"/>
          <a:srcRect/>
          <a:stretch>
            <a:fillRect/>
          </a:stretch>
        </p:blipFill>
        <p:spPr bwMode="auto">
          <a:xfrm>
            <a:off x="2627784" y="123478"/>
            <a:ext cx="3960440" cy="48245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Mutaz Ali\Desktop\dd.pn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
        <p:nvSpPr>
          <p:cNvPr id="3" name="مربع نص 2"/>
          <p:cNvSpPr txBox="1"/>
          <p:nvPr/>
        </p:nvSpPr>
        <p:spPr>
          <a:xfrm>
            <a:off x="0" y="267494"/>
            <a:ext cx="9684568" cy="4801314"/>
          </a:xfrm>
          <a:prstGeom prst="rect">
            <a:avLst/>
          </a:prstGeom>
          <a:noFill/>
        </p:spPr>
        <p:txBody>
          <a:bodyPr wrap="square" rtlCol="0">
            <a:spAutoFit/>
          </a:bodyPr>
          <a:lstStyle/>
          <a:p>
            <a:pPr lvl="0" algn="l" rtl="0"/>
            <a:r>
              <a:rPr lang="en-US" sz="3600" dirty="0" smtClean="0"/>
              <a:t>Objectives</a:t>
            </a:r>
            <a:r>
              <a:rPr lang="ar-JO" sz="3600" dirty="0" smtClean="0"/>
              <a:t> </a:t>
            </a:r>
            <a:r>
              <a:rPr lang="en-US" sz="3600" dirty="0" smtClean="0"/>
              <a:t>:</a:t>
            </a:r>
          </a:p>
          <a:p>
            <a:pPr lvl="0" algn="l" rtl="0"/>
            <a:endParaRPr lang="ar-JO" sz="3600" dirty="0" smtClean="0"/>
          </a:p>
          <a:p>
            <a:pPr lvl="0" algn="l" rtl="0">
              <a:spcBef>
                <a:spcPts val="600"/>
              </a:spcBef>
              <a:buFont typeface="Arial" pitchFamily="34" charset="0"/>
              <a:buChar char="•"/>
            </a:pPr>
            <a:r>
              <a:rPr lang="ar-JO" sz="2000" dirty="0" smtClean="0"/>
              <a:t> </a:t>
            </a:r>
            <a:r>
              <a:rPr lang="en-US" sz="2000" dirty="0" smtClean="0"/>
              <a:t>Making a social media website that has most other sites features.</a:t>
            </a:r>
          </a:p>
          <a:p>
            <a:pPr lvl="0" algn="l" rtl="0">
              <a:spcBef>
                <a:spcPts val="600"/>
              </a:spcBef>
              <a:buFont typeface="Arial" pitchFamily="34" charset="0"/>
              <a:buChar char="•"/>
            </a:pPr>
            <a:r>
              <a:rPr lang="ar-JO" sz="2000" dirty="0" smtClean="0"/>
              <a:t> </a:t>
            </a:r>
            <a:r>
              <a:rPr lang="en-US" sz="2000" dirty="0" smtClean="0"/>
              <a:t>Simple Ecommerce system that recommends products according to user’s interests.</a:t>
            </a:r>
          </a:p>
          <a:p>
            <a:pPr lvl="0" algn="l" rtl="0">
              <a:spcBef>
                <a:spcPts val="600"/>
              </a:spcBef>
              <a:buFont typeface="Arial" pitchFamily="34" charset="0"/>
              <a:buChar char="•"/>
            </a:pPr>
            <a:r>
              <a:rPr lang="ar-JO" sz="2000" dirty="0" smtClean="0"/>
              <a:t> </a:t>
            </a:r>
            <a:r>
              <a:rPr lang="en-US" sz="2000" dirty="0" smtClean="0"/>
              <a:t>Studio for each user to store songs and sounds with nice Audio player. </a:t>
            </a:r>
          </a:p>
          <a:p>
            <a:pPr lvl="0" algn="l" rtl="0">
              <a:spcBef>
                <a:spcPts val="600"/>
              </a:spcBef>
              <a:buFont typeface="Arial" pitchFamily="34" charset="0"/>
              <a:buChar char="•"/>
            </a:pPr>
            <a:r>
              <a:rPr lang="ar-JO" sz="2000" dirty="0" smtClean="0"/>
              <a:t> </a:t>
            </a:r>
            <a:r>
              <a:rPr lang="en-US" sz="2000" dirty="0" smtClean="0"/>
              <a:t>Make the communication easy between people by real time chat system.</a:t>
            </a:r>
          </a:p>
          <a:p>
            <a:pPr lvl="0" algn="l" rtl="0">
              <a:spcBef>
                <a:spcPts val="600"/>
              </a:spcBef>
            </a:pPr>
            <a:endParaRPr lang="ar-JO" sz="2000" dirty="0" smtClean="0"/>
          </a:p>
          <a:p>
            <a:pPr lvl="0" algn="l" rtl="0">
              <a:spcBef>
                <a:spcPts val="600"/>
              </a:spcBef>
              <a:buFont typeface="Arial" pitchFamily="34" charset="0"/>
              <a:buChar char="•"/>
            </a:pPr>
            <a:endParaRPr lang="en-US" sz="2000" dirty="0" smtClean="0"/>
          </a:p>
          <a:p>
            <a:pPr algn="l"/>
            <a:endParaRPr lang="ar-JO" sz="3600" dirty="0" smtClean="0"/>
          </a:p>
          <a:p>
            <a:pPr lvl="0" algn="l" rtl="0"/>
            <a:endParaRPr lang="en-US" sz="3600" dirty="0" smtClean="0"/>
          </a:p>
          <a:p>
            <a:pPr algn="l"/>
            <a:r>
              <a:rPr lang="en-US" sz="1200" dirty="0" smtClean="0"/>
              <a:t> </a:t>
            </a:r>
            <a:endParaRPr lang="ar-JO" sz="1200" dirty="0" smtClean="0"/>
          </a:p>
        </p:txBody>
      </p:sp>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Mutaz Ali\Desktop\dd.pn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sp>
        <p:nvSpPr>
          <p:cNvPr id="7" name="مربع نص 6"/>
          <p:cNvSpPr txBox="1"/>
          <p:nvPr/>
        </p:nvSpPr>
        <p:spPr>
          <a:xfrm>
            <a:off x="539552" y="339502"/>
            <a:ext cx="4896544" cy="369332"/>
          </a:xfrm>
          <a:prstGeom prst="rect">
            <a:avLst/>
          </a:prstGeom>
          <a:noFill/>
        </p:spPr>
        <p:txBody>
          <a:bodyPr wrap="square" rtlCol="0">
            <a:spAutoFit/>
          </a:bodyPr>
          <a:lstStyle/>
          <a:p>
            <a:endParaRPr lang="en-US" dirty="0"/>
          </a:p>
        </p:txBody>
      </p:sp>
      <p:pic>
        <p:nvPicPr>
          <p:cNvPr id="39938" name="Picture 2" descr="eret"/>
          <p:cNvPicPr>
            <a:picLocks noChangeAspect="1" noChangeArrowheads="1"/>
          </p:cNvPicPr>
          <p:nvPr/>
        </p:nvPicPr>
        <p:blipFill>
          <a:blip r:embed="rId3" cstate="print"/>
          <a:srcRect/>
          <a:stretch>
            <a:fillRect/>
          </a:stretch>
        </p:blipFill>
        <p:spPr bwMode="auto">
          <a:xfrm>
            <a:off x="1331640" y="339502"/>
            <a:ext cx="6330950" cy="4294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Mutaz Ali\Desktop\dd.pn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sp>
        <p:nvSpPr>
          <p:cNvPr id="7" name="مربع نص 6"/>
          <p:cNvSpPr txBox="1"/>
          <p:nvPr/>
        </p:nvSpPr>
        <p:spPr>
          <a:xfrm>
            <a:off x="539552" y="339502"/>
            <a:ext cx="4896544" cy="369332"/>
          </a:xfrm>
          <a:prstGeom prst="rect">
            <a:avLst/>
          </a:prstGeom>
          <a:noFill/>
        </p:spPr>
        <p:txBody>
          <a:bodyPr wrap="square" rtlCol="0">
            <a:spAutoFit/>
          </a:bodyPr>
          <a:lstStyle/>
          <a:p>
            <a:endParaRPr lang="en-US" dirty="0"/>
          </a:p>
        </p:txBody>
      </p:sp>
      <p:pic>
        <p:nvPicPr>
          <p:cNvPr id="8" name="Picture 2" descr="C:\Users\Mutaz Ali\Desktop\123.PNG"/>
          <p:cNvPicPr>
            <a:picLocks noChangeAspect="1" noChangeArrowheads="1"/>
          </p:cNvPicPr>
          <p:nvPr/>
        </p:nvPicPr>
        <p:blipFill>
          <a:blip r:embed="rId3" cstate="print"/>
          <a:srcRect/>
          <a:stretch>
            <a:fillRect/>
          </a:stretch>
        </p:blipFill>
        <p:spPr bwMode="auto">
          <a:xfrm>
            <a:off x="0" y="1"/>
            <a:ext cx="2962276" cy="4515966"/>
          </a:xfrm>
          <a:prstGeom prst="rect">
            <a:avLst/>
          </a:prstGeom>
          <a:noFill/>
        </p:spPr>
      </p:pic>
      <p:pic>
        <p:nvPicPr>
          <p:cNvPr id="9" name="Picture 3" descr="C:\Users\Mutaz Ali\Desktop\156.PNG"/>
          <p:cNvPicPr>
            <a:picLocks noChangeAspect="1" noChangeArrowheads="1"/>
          </p:cNvPicPr>
          <p:nvPr/>
        </p:nvPicPr>
        <p:blipFill>
          <a:blip r:embed="rId4" cstate="print"/>
          <a:srcRect/>
          <a:stretch>
            <a:fillRect/>
          </a:stretch>
        </p:blipFill>
        <p:spPr bwMode="auto">
          <a:xfrm>
            <a:off x="3059832" y="0"/>
            <a:ext cx="2952750" cy="4533900"/>
          </a:xfrm>
          <a:prstGeom prst="rect">
            <a:avLst/>
          </a:prstGeom>
          <a:noFill/>
        </p:spPr>
      </p:pic>
      <p:pic>
        <p:nvPicPr>
          <p:cNvPr id="10" name="Picture 4" descr="C:\Users\Mutaz Ali\Desktop\5646.PNG"/>
          <p:cNvPicPr>
            <a:picLocks noChangeAspect="1" noChangeArrowheads="1"/>
          </p:cNvPicPr>
          <p:nvPr/>
        </p:nvPicPr>
        <p:blipFill>
          <a:blip r:embed="rId5" cstate="print"/>
          <a:srcRect/>
          <a:stretch>
            <a:fillRect/>
          </a:stretch>
        </p:blipFill>
        <p:spPr bwMode="auto">
          <a:xfrm>
            <a:off x="6115050" y="1"/>
            <a:ext cx="3028950" cy="4515966"/>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Mutaz Ali\Desktop\dd.pn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
        <p:nvSpPr>
          <p:cNvPr id="3" name="مربع نص 2"/>
          <p:cNvSpPr txBox="1"/>
          <p:nvPr/>
        </p:nvSpPr>
        <p:spPr>
          <a:xfrm>
            <a:off x="251520" y="123479"/>
            <a:ext cx="7920880" cy="646331"/>
          </a:xfrm>
          <a:prstGeom prst="rect">
            <a:avLst/>
          </a:prstGeom>
          <a:noFill/>
        </p:spPr>
        <p:txBody>
          <a:bodyPr wrap="square" rtlCol="0">
            <a:spAutoFit/>
          </a:bodyPr>
          <a:lstStyle/>
          <a:p>
            <a:pPr algn="l"/>
            <a:r>
              <a:rPr lang="en-US" sz="3600" dirty="0" smtClean="0"/>
              <a:t>Software tools and libraries For IOS App </a:t>
            </a:r>
            <a:r>
              <a:rPr lang="ar-JO" sz="3600" dirty="0" smtClean="0"/>
              <a:t> </a:t>
            </a:r>
            <a:endParaRPr lang="en-US" sz="3600" dirty="0"/>
          </a:p>
        </p:txBody>
      </p:sp>
      <p:sp>
        <p:nvSpPr>
          <p:cNvPr id="4" name="مربع نص 3"/>
          <p:cNvSpPr txBox="1"/>
          <p:nvPr/>
        </p:nvSpPr>
        <p:spPr>
          <a:xfrm>
            <a:off x="467544" y="915566"/>
            <a:ext cx="3384376" cy="3293209"/>
          </a:xfrm>
          <a:prstGeom prst="rect">
            <a:avLst/>
          </a:prstGeom>
          <a:noFill/>
        </p:spPr>
        <p:txBody>
          <a:bodyPr wrap="square" rtlCol="0">
            <a:spAutoFit/>
          </a:bodyPr>
          <a:lstStyle/>
          <a:p>
            <a:pPr algn="l" rtl="0">
              <a:buFont typeface="Arial" pitchFamily="34" charset="0"/>
              <a:buChar char="•"/>
            </a:pPr>
            <a:r>
              <a:rPr lang="en-US" sz="2300" dirty="0" smtClean="0"/>
              <a:t> Objective-c</a:t>
            </a:r>
          </a:p>
          <a:p>
            <a:pPr algn="l" rtl="0">
              <a:buFont typeface="Arial" pitchFamily="34" charset="0"/>
              <a:buChar char="•"/>
            </a:pPr>
            <a:r>
              <a:rPr lang="en-US" sz="2300" dirty="0" smtClean="0"/>
              <a:t> </a:t>
            </a:r>
            <a:r>
              <a:rPr lang="en-US" sz="2300" dirty="0" err="1" smtClean="0"/>
              <a:t>Php</a:t>
            </a:r>
            <a:endParaRPr lang="en-US" sz="2300" dirty="0" smtClean="0"/>
          </a:p>
          <a:p>
            <a:pPr algn="l" rtl="0">
              <a:buFont typeface="Arial" pitchFamily="34" charset="0"/>
              <a:buChar char="•"/>
            </a:pPr>
            <a:r>
              <a:rPr lang="en-US" sz="2300" dirty="0" smtClean="0"/>
              <a:t> </a:t>
            </a:r>
            <a:r>
              <a:rPr lang="en-US" sz="2300" dirty="0" err="1" smtClean="0"/>
              <a:t>Json</a:t>
            </a:r>
            <a:endParaRPr lang="en-US" sz="2300" dirty="0" smtClean="0"/>
          </a:p>
          <a:p>
            <a:pPr algn="l" rtl="0">
              <a:buFont typeface="Arial" pitchFamily="34" charset="0"/>
              <a:buChar char="•"/>
            </a:pPr>
            <a:r>
              <a:rPr lang="en-US" sz="2300" dirty="0" smtClean="0"/>
              <a:t> </a:t>
            </a:r>
            <a:r>
              <a:rPr lang="en-US" sz="2300" dirty="0" err="1" smtClean="0"/>
              <a:t>Xcode</a:t>
            </a:r>
            <a:endParaRPr lang="en-US" sz="2300" dirty="0" smtClean="0"/>
          </a:p>
          <a:p>
            <a:pPr algn="l" rtl="0">
              <a:buFont typeface="Arial" pitchFamily="34" charset="0"/>
              <a:buChar char="•"/>
            </a:pPr>
            <a:r>
              <a:rPr lang="en-US" sz="2300" dirty="0" smtClean="0"/>
              <a:t> Coco pods</a:t>
            </a:r>
            <a:endParaRPr lang="ar-JO" sz="2300" dirty="0" smtClean="0"/>
          </a:p>
          <a:p>
            <a:pPr algn="l" rtl="0">
              <a:buFont typeface="Arial" pitchFamily="34" charset="0"/>
              <a:buChar char="•"/>
            </a:pPr>
            <a:r>
              <a:rPr lang="en-US" sz="2400" dirty="0" smtClean="0"/>
              <a:t> </a:t>
            </a:r>
            <a:r>
              <a:rPr lang="en-US" sz="2400" dirty="0" err="1" smtClean="0"/>
              <a:t>WebRTC</a:t>
            </a:r>
            <a:endParaRPr lang="en-US" sz="2400" dirty="0" smtClean="0"/>
          </a:p>
          <a:p>
            <a:pPr algn="l" rtl="0">
              <a:buFont typeface="Arial" pitchFamily="34" charset="0"/>
              <a:buChar char="•"/>
            </a:pPr>
            <a:r>
              <a:rPr lang="en-US" sz="2300" dirty="0" smtClean="0"/>
              <a:t> </a:t>
            </a:r>
            <a:r>
              <a:rPr lang="en-US" sz="2300" dirty="0" err="1" smtClean="0"/>
              <a:t>Quickblox</a:t>
            </a:r>
            <a:endParaRPr lang="en-US" sz="2300" dirty="0" smtClean="0"/>
          </a:p>
          <a:p>
            <a:pPr algn="l" rtl="0">
              <a:buFont typeface="Arial" pitchFamily="34" charset="0"/>
              <a:buChar char="•"/>
            </a:pPr>
            <a:r>
              <a:rPr lang="en-US" sz="2300" dirty="0" err="1" smtClean="0"/>
              <a:t>MySql</a:t>
            </a:r>
            <a:endParaRPr lang="en-US" sz="2300" dirty="0" smtClean="0"/>
          </a:p>
          <a:p>
            <a:pPr algn="l" rtl="0"/>
            <a:endParaRPr lang="en-US" sz="2300" dirty="0" smtClean="0"/>
          </a:p>
        </p:txBody>
      </p:sp>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Mutaz Ali\Desktop\dd.pn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
        <p:nvSpPr>
          <p:cNvPr id="3" name="مربع نص 2"/>
          <p:cNvSpPr txBox="1"/>
          <p:nvPr/>
        </p:nvSpPr>
        <p:spPr>
          <a:xfrm>
            <a:off x="251520" y="123479"/>
            <a:ext cx="5616624" cy="646331"/>
          </a:xfrm>
          <a:prstGeom prst="rect">
            <a:avLst/>
          </a:prstGeom>
          <a:noFill/>
        </p:spPr>
        <p:txBody>
          <a:bodyPr wrap="square" rtlCol="0">
            <a:spAutoFit/>
          </a:bodyPr>
          <a:lstStyle/>
          <a:p>
            <a:r>
              <a:rPr lang="en-US" sz="3600" dirty="0" smtClean="0"/>
              <a:t>Login Page                                 </a:t>
            </a:r>
            <a:endParaRPr lang="en-US" sz="3600" dirty="0"/>
          </a:p>
        </p:txBody>
      </p:sp>
      <p:sp>
        <p:nvSpPr>
          <p:cNvPr id="4" name="مربع نص 3"/>
          <p:cNvSpPr txBox="1"/>
          <p:nvPr/>
        </p:nvSpPr>
        <p:spPr>
          <a:xfrm>
            <a:off x="179512" y="915566"/>
            <a:ext cx="8640960" cy="2277547"/>
          </a:xfrm>
          <a:prstGeom prst="rect">
            <a:avLst/>
          </a:prstGeom>
          <a:noFill/>
        </p:spPr>
        <p:txBody>
          <a:bodyPr wrap="square" rtlCol="0">
            <a:spAutoFit/>
          </a:bodyPr>
          <a:lstStyle/>
          <a:p>
            <a:pPr algn="l" rtl="0">
              <a:buFont typeface="Arial" pitchFamily="34" charset="0"/>
              <a:buChar char="•"/>
            </a:pPr>
            <a:r>
              <a:rPr lang="en-US" sz="2300" dirty="0" smtClean="0"/>
              <a:t> </a:t>
            </a:r>
            <a:r>
              <a:rPr lang="en-US" sz="2400" dirty="0" smtClean="0"/>
              <a:t>User login with his email and password.</a:t>
            </a:r>
          </a:p>
          <a:p>
            <a:pPr algn="l" rtl="0">
              <a:buFont typeface="Arial" pitchFamily="34" charset="0"/>
              <a:buChar char="•"/>
            </a:pPr>
            <a:r>
              <a:rPr lang="en-US" sz="2400" dirty="0" smtClean="0"/>
              <a:t> The password is hashed </a:t>
            </a:r>
            <a:r>
              <a:rPr lang="en-US" sz="2400" smtClean="0"/>
              <a:t>using </a:t>
            </a:r>
            <a:r>
              <a:rPr lang="en-US" sz="2400" smtClean="0"/>
              <a:t>md5 </a:t>
            </a:r>
            <a:r>
              <a:rPr lang="en-US" sz="2400" dirty="0" smtClean="0"/>
              <a:t>hash, the same as   the Website to ensure security.</a:t>
            </a:r>
          </a:p>
          <a:p>
            <a:pPr algn="l" rtl="0">
              <a:buFont typeface="Arial" pitchFamily="34" charset="0"/>
              <a:buChar char="•"/>
            </a:pPr>
            <a:endParaRPr lang="ar-JO" sz="2400" dirty="0" smtClean="0"/>
          </a:p>
          <a:p>
            <a:pPr algn="l" rtl="0">
              <a:buFont typeface="Arial" pitchFamily="34" charset="0"/>
              <a:buChar char="•"/>
            </a:pPr>
            <a:endParaRPr lang="en-US" sz="2300" dirty="0" smtClean="0"/>
          </a:p>
          <a:p>
            <a:pPr algn="l" rtl="0"/>
            <a:endParaRPr lang="en-US" sz="2300" dirty="0" smtClean="0"/>
          </a:p>
        </p:txBody>
      </p:sp>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Mutaz Ali\Desktop\images.png"/>
          <p:cNvPicPr>
            <a:picLocks noChangeAspect="1" noChangeArrowheads="1"/>
          </p:cNvPicPr>
          <p:nvPr/>
        </p:nvPicPr>
        <p:blipFill>
          <a:blip r:embed="rId2" cstate="print"/>
          <a:srcRect/>
          <a:stretch>
            <a:fillRect/>
          </a:stretch>
        </p:blipFill>
        <p:spPr bwMode="auto">
          <a:xfrm>
            <a:off x="1" y="0"/>
            <a:ext cx="9144000" cy="5143500"/>
          </a:xfrm>
          <a:prstGeom prst="rect">
            <a:avLst/>
          </a:prstGeom>
          <a:noFill/>
        </p:spPr>
      </p:pic>
      <p:pic>
        <p:nvPicPr>
          <p:cNvPr id="4" name="Picture 2" descr="C:\Users\A\Desktop\project pic\login.png"/>
          <p:cNvPicPr>
            <a:picLocks noChangeAspect="1" noChangeArrowheads="1"/>
          </p:cNvPicPr>
          <p:nvPr/>
        </p:nvPicPr>
        <p:blipFill>
          <a:blip r:embed="rId3" cstate="print"/>
          <a:srcRect/>
          <a:stretch>
            <a:fillRect/>
          </a:stretch>
        </p:blipFill>
        <p:spPr bwMode="auto">
          <a:xfrm>
            <a:off x="1979712" y="0"/>
            <a:ext cx="4752528" cy="5143500"/>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Mutaz Ali\Desktop\dd.pn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
        <p:nvSpPr>
          <p:cNvPr id="3" name="مربع نص 2"/>
          <p:cNvSpPr txBox="1"/>
          <p:nvPr/>
        </p:nvSpPr>
        <p:spPr>
          <a:xfrm>
            <a:off x="251520" y="123479"/>
            <a:ext cx="5616624" cy="1200329"/>
          </a:xfrm>
          <a:prstGeom prst="rect">
            <a:avLst/>
          </a:prstGeom>
          <a:noFill/>
        </p:spPr>
        <p:txBody>
          <a:bodyPr wrap="square" rtlCol="0">
            <a:spAutoFit/>
          </a:bodyPr>
          <a:lstStyle/>
          <a:p>
            <a:r>
              <a:rPr lang="en-US" sz="3600" dirty="0" smtClean="0"/>
              <a:t>Sign-Up Page                             </a:t>
            </a:r>
          </a:p>
          <a:p>
            <a:endParaRPr lang="en-US" sz="3600" dirty="0"/>
          </a:p>
        </p:txBody>
      </p:sp>
      <p:sp>
        <p:nvSpPr>
          <p:cNvPr id="4" name="مربع نص 3"/>
          <p:cNvSpPr txBox="1"/>
          <p:nvPr/>
        </p:nvSpPr>
        <p:spPr>
          <a:xfrm>
            <a:off x="467544" y="915566"/>
            <a:ext cx="8496944" cy="1908215"/>
          </a:xfrm>
          <a:prstGeom prst="rect">
            <a:avLst/>
          </a:prstGeom>
          <a:noFill/>
        </p:spPr>
        <p:txBody>
          <a:bodyPr wrap="square" rtlCol="0">
            <a:spAutoFit/>
          </a:bodyPr>
          <a:lstStyle/>
          <a:p>
            <a:pPr algn="l" rtl="0">
              <a:buFont typeface="Arial" pitchFamily="34" charset="0"/>
              <a:buChar char="•"/>
            </a:pPr>
            <a:r>
              <a:rPr lang="en-US" sz="2300" dirty="0" smtClean="0"/>
              <a:t> </a:t>
            </a:r>
            <a:r>
              <a:rPr lang="en-US" sz="2400" dirty="0" smtClean="0"/>
              <a:t>User Sign Up with his name and email , he create a password and a user name that could be used to login to Website beside Email.</a:t>
            </a:r>
          </a:p>
          <a:p>
            <a:pPr algn="l" rtl="0">
              <a:buFont typeface="Arial" pitchFamily="34" charset="0"/>
              <a:buChar char="•"/>
            </a:pPr>
            <a:endParaRPr lang="ar-JO" sz="2400" dirty="0" smtClean="0"/>
          </a:p>
          <a:p>
            <a:pPr algn="l" rtl="0">
              <a:buFont typeface="Arial" pitchFamily="34" charset="0"/>
              <a:buChar char="•"/>
            </a:pPr>
            <a:endParaRPr lang="en-US" sz="2300" dirty="0" smtClean="0"/>
          </a:p>
          <a:p>
            <a:pPr algn="l" rtl="0"/>
            <a:endParaRPr lang="en-US" sz="2300" dirty="0" smtClean="0"/>
          </a:p>
        </p:txBody>
      </p:sp>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Mutaz Ali\Desktop\images.png"/>
          <p:cNvPicPr>
            <a:picLocks noChangeAspect="1" noChangeArrowheads="1"/>
          </p:cNvPicPr>
          <p:nvPr/>
        </p:nvPicPr>
        <p:blipFill>
          <a:blip r:embed="rId2" cstate="print"/>
          <a:srcRect/>
          <a:stretch>
            <a:fillRect/>
          </a:stretch>
        </p:blipFill>
        <p:spPr bwMode="auto">
          <a:xfrm>
            <a:off x="1" y="0"/>
            <a:ext cx="9144000" cy="5143500"/>
          </a:xfrm>
          <a:prstGeom prst="rect">
            <a:avLst/>
          </a:prstGeom>
          <a:noFill/>
        </p:spPr>
      </p:pic>
      <p:pic>
        <p:nvPicPr>
          <p:cNvPr id="6" name="Picture 2" descr="C:\Users\A\Desktop\project pic\signup.png"/>
          <p:cNvPicPr>
            <a:picLocks noChangeAspect="1" noChangeArrowheads="1"/>
          </p:cNvPicPr>
          <p:nvPr/>
        </p:nvPicPr>
        <p:blipFill>
          <a:blip r:embed="rId3" cstate="print"/>
          <a:srcRect/>
          <a:stretch>
            <a:fillRect/>
          </a:stretch>
        </p:blipFill>
        <p:spPr bwMode="auto">
          <a:xfrm>
            <a:off x="2123728" y="0"/>
            <a:ext cx="4896544" cy="5143500"/>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Mutaz Ali\Desktop\dd.png"/>
          <p:cNvPicPr>
            <a:picLocks noChangeAspect="1" noChangeArrowheads="1"/>
          </p:cNvPicPr>
          <p:nvPr/>
        </p:nvPicPr>
        <p:blipFill>
          <a:blip r:embed="rId2" cstate="print"/>
          <a:srcRect/>
          <a:stretch>
            <a:fillRect/>
          </a:stretch>
        </p:blipFill>
        <p:spPr bwMode="auto">
          <a:xfrm>
            <a:off x="0" y="20538"/>
            <a:ext cx="9144000" cy="5143500"/>
          </a:xfrm>
          <a:prstGeom prst="rect">
            <a:avLst/>
          </a:prstGeom>
          <a:noFill/>
        </p:spPr>
      </p:pic>
      <p:sp>
        <p:nvSpPr>
          <p:cNvPr id="3" name="مربع نص 2"/>
          <p:cNvSpPr txBox="1"/>
          <p:nvPr/>
        </p:nvSpPr>
        <p:spPr>
          <a:xfrm>
            <a:off x="251520" y="123479"/>
            <a:ext cx="5616624" cy="646331"/>
          </a:xfrm>
          <a:prstGeom prst="rect">
            <a:avLst/>
          </a:prstGeom>
          <a:noFill/>
        </p:spPr>
        <p:txBody>
          <a:bodyPr wrap="square" rtlCol="0">
            <a:spAutoFit/>
          </a:bodyPr>
          <a:lstStyle/>
          <a:p>
            <a:r>
              <a:rPr lang="en-US" sz="3600" dirty="0" smtClean="0"/>
              <a:t>Home Page                                </a:t>
            </a:r>
            <a:endParaRPr lang="en-US" sz="3600" dirty="0"/>
          </a:p>
        </p:txBody>
      </p:sp>
      <p:sp>
        <p:nvSpPr>
          <p:cNvPr id="4" name="مربع نص 3"/>
          <p:cNvSpPr txBox="1"/>
          <p:nvPr/>
        </p:nvSpPr>
        <p:spPr>
          <a:xfrm>
            <a:off x="179512" y="915566"/>
            <a:ext cx="8712968" cy="4862870"/>
          </a:xfrm>
          <a:prstGeom prst="rect">
            <a:avLst/>
          </a:prstGeom>
          <a:noFill/>
        </p:spPr>
        <p:txBody>
          <a:bodyPr wrap="square" rtlCol="0">
            <a:spAutoFit/>
          </a:bodyPr>
          <a:lstStyle/>
          <a:p>
            <a:pPr algn="l" rtl="0">
              <a:buFont typeface="Arial" pitchFamily="34" charset="0"/>
              <a:buChar char="•"/>
            </a:pPr>
            <a:r>
              <a:rPr lang="en-US" sz="2300" dirty="0" smtClean="0"/>
              <a:t> </a:t>
            </a:r>
            <a:r>
              <a:rPr lang="en-US" sz="2400" dirty="0" smtClean="0"/>
              <a:t>In this page user will see all his friends posts , view posts comments   and add comments.</a:t>
            </a:r>
          </a:p>
          <a:p>
            <a:pPr algn="l" rtl="0">
              <a:buFont typeface="Arial" pitchFamily="34" charset="0"/>
              <a:buChar char="•"/>
            </a:pPr>
            <a:r>
              <a:rPr lang="en-US" sz="2400" dirty="0" smtClean="0"/>
              <a:t> Post may contain text and photo.</a:t>
            </a:r>
          </a:p>
          <a:p>
            <a:pPr algn="l" rtl="0">
              <a:buFont typeface="Arial" pitchFamily="34" charset="0"/>
              <a:buChar char="•"/>
            </a:pPr>
            <a:r>
              <a:rPr lang="en-US" sz="2400" dirty="0" smtClean="0"/>
              <a:t> User can add new post.</a:t>
            </a:r>
          </a:p>
          <a:p>
            <a:pPr algn="l" rtl="0">
              <a:buFont typeface="Arial" pitchFamily="34" charset="0"/>
              <a:buChar char="•"/>
            </a:pPr>
            <a:r>
              <a:rPr lang="en-US" sz="2400" dirty="0" smtClean="0"/>
              <a:t> It contain chat notifications.</a:t>
            </a:r>
          </a:p>
          <a:p>
            <a:pPr algn="l" rtl="0">
              <a:buFont typeface="Arial" pitchFamily="34" charset="0"/>
              <a:buChar char="•"/>
            </a:pPr>
            <a:r>
              <a:rPr lang="en-US" sz="2400" dirty="0" smtClean="0"/>
              <a:t> It contain friends Requests Notifications.</a:t>
            </a:r>
          </a:p>
          <a:p>
            <a:pPr algn="l" rtl="0">
              <a:buFont typeface="Arial" pitchFamily="34" charset="0"/>
              <a:buChar char="•"/>
            </a:pPr>
            <a:r>
              <a:rPr lang="en-US" sz="2400" dirty="0" smtClean="0"/>
              <a:t> User can also search for people he want communicate with him  and send a friend request to them.</a:t>
            </a:r>
          </a:p>
          <a:p>
            <a:pPr algn="l" rtl="0">
              <a:buFont typeface="Arial" pitchFamily="34" charset="0"/>
              <a:buChar char="•"/>
            </a:pPr>
            <a:r>
              <a:rPr lang="en-US" sz="2400" dirty="0" smtClean="0"/>
              <a:t> The user can from page enter chat page.</a:t>
            </a:r>
          </a:p>
          <a:p>
            <a:pPr algn="l" rtl="0">
              <a:buFont typeface="Arial" pitchFamily="34" charset="0"/>
              <a:buChar char="•"/>
            </a:pPr>
            <a:endParaRPr lang="en-US" sz="2400" dirty="0" smtClean="0"/>
          </a:p>
          <a:p>
            <a:pPr algn="l" rtl="0">
              <a:buFont typeface="Arial" pitchFamily="34" charset="0"/>
              <a:buChar char="•"/>
            </a:pPr>
            <a:endParaRPr lang="ar-JO" sz="2400" dirty="0" smtClean="0"/>
          </a:p>
          <a:p>
            <a:pPr algn="l" rtl="0">
              <a:buFont typeface="Arial" pitchFamily="34" charset="0"/>
              <a:buChar char="•"/>
            </a:pPr>
            <a:endParaRPr lang="en-US" sz="2300" dirty="0" smtClean="0"/>
          </a:p>
          <a:p>
            <a:pPr algn="l" rtl="0"/>
            <a:endParaRPr lang="en-US" sz="2300" dirty="0" smtClean="0"/>
          </a:p>
        </p:txBody>
      </p:sp>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Mutaz Ali\Desktop\images.png"/>
          <p:cNvPicPr>
            <a:picLocks noChangeAspect="1" noChangeArrowheads="1"/>
          </p:cNvPicPr>
          <p:nvPr/>
        </p:nvPicPr>
        <p:blipFill>
          <a:blip r:embed="rId2" cstate="print"/>
          <a:srcRect/>
          <a:stretch>
            <a:fillRect/>
          </a:stretch>
        </p:blipFill>
        <p:spPr bwMode="auto">
          <a:xfrm>
            <a:off x="1" y="0"/>
            <a:ext cx="9144000" cy="5143500"/>
          </a:xfrm>
          <a:prstGeom prst="rect">
            <a:avLst/>
          </a:prstGeom>
          <a:noFill/>
        </p:spPr>
      </p:pic>
      <p:pic>
        <p:nvPicPr>
          <p:cNvPr id="5" name="Picture 2" descr="C:\Users\A\Desktop\project pic\home page.png"/>
          <p:cNvPicPr>
            <a:picLocks noChangeAspect="1" noChangeArrowheads="1"/>
          </p:cNvPicPr>
          <p:nvPr/>
        </p:nvPicPr>
        <p:blipFill>
          <a:blip r:embed="rId3" cstate="print"/>
          <a:srcRect/>
          <a:stretch>
            <a:fillRect/>
          </a:stretch>
        </p:blipFill>
        <p:spPr bwMode="auto">
          <a:xfrm>
            <a:off x="2339752" y="0"/>
            <a:ext cx="4896544" cy="5143500"/>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Mutaz Ali\Desktop\images.png"/>
          <p:cNvPicPr>
            <a:picLocks noChangeAspect="1" noChangeArrowheads="1"/>
          </p:cNvPicPr>
          <p:nvPr/>
        </p:nvPicPr>
        <p:blipFill>
          <a:blip r:embed="rId2" cstate="print"/>
          <a:srcRect/>
          <a:stretch>
            <a:fillRect/>
          </a:stretch>
        </p:blipFill>
        <p:spPr bwMode="auto">
          <a:xfrm>
            <a:off x="1" y="0"/>
            <a:ext cx="9144000" cy="5143500"/>
          </a:xfrm>
          <a:prstGeom prst="rect">
            <a:avLst/>
          </a:prstGeom>
          <a:noFill/>
        </p:spPr>
      </p:pic>
      <p:pic>
        <p:nvPicPr>
          <p:cNvPr id="4" name="Picture 2" descr="C:\Users\A\Desktop\project pic\viewPost.jpg"/>
          <p:cNvPicPr>
            <a:picLocks noChangeAspect="1" noChangeArrowheads="1"/>
          </p:cNvPicPr>
          <p:nvPr/>
        </p:nvPicPr>
        <p:blipFill>
          <a:blip r:embed="rId3" cstate="print"/>
          <a:srcRect/>
          <a:stretch>
            <a:fillRect/>
          </a:stretch>
        </p:blipFill>
        <p:spPr bwMode="auto">
          <a:xfrm>
            <a:off x="1979712" y="0"/>
            <a:ext cx="5616624" cy="5143499"/>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Mutaz Ali\Desktop\dd.pn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sp>
        <p:nvSpPr>
          <p:cNvPr id="6" name="مربع نص 5"/>
          <p:cNvSpPr txBox="1"/>
          <p:nvPr/>
        </p:nvSpPr>
        <p:spPr>
          <a:xfrm>
            <a:off x="539552" y="771550"/>
            <a:ext cx="4968552" cy="369332"/>
          </a:xfrm>
          <a:prstGeom prst="rect">
            <a:avLst/>
          </a:prstGeom>
          <a:noFill/>
        </p:spPr>
        <p:txBody>
          <a:bodyPr wrap="square" rtlCol="0">
            <a:spAutoFit/>
          </a:bodyPr>
          <a:lstStyle/>
          <a:p>
            <a:endParaRPr lang="en-US" dirty="0"/>
          </a:p>
        </p:txBody>
      </p:sp>
      <p:sp>
        <p:nvSpPr>
          <p:cNvPr id="8" name="مربع نص 7"/>
          <p:cNvSpPr txBox="1"/>
          <p:nvPr/>
        </p:nvSpPr>
        <p:spPr>
          <a:xfrm>
            <a:off x="179512" y="915566"/>
            <a:ext cx="8496944" cy="1477328"/>
          </a:xfrm>
          <a:prstGeom prst="rect">
            <a:avLst/>
          </a:prstGeom>
          <a:noFill/>
        </p:spPr>
        <p:txBody>
          <a:bodyPr wrap="square" rtlCol="0">
            <a:spAutoFit/>
          </a:bodyPr>
          <a:lstStyle/>
          <a:p>
            <a:pPr algn="l"/>
            <a:r>
              <a:rPr lang="en-US" kern="1500" spc="70" dirty="0" smtClean="0"/>
              <a:t>All pages in our website was built by Ajax so that the transition from page to page will be without reloading the page . </a:t>
            </a:r>
          </a:p>
          <a:p>
            <a:pPr algn="l"/>
            <a:r>
              <a:rPr lang="en-US" kern="1500" spc="70" dirty="0" smtClean="0"/>
              <a:t>Ajax is </a:t>
            </a:r>
            <a:r>
              <a:rPr lang="en-US" b="1" kern="1500" spc="70" dirty="0" smtClean="0"/>
              <a:t>A</a:t>
            </a:r>
            <a:r>
              <a:rPr lang="en-US" kern="1500" spc="70" dirty="0" smtClean="0"/>
              <a:t>synchronous </a:t>
            </a:r>
            <a:r>
              <a:rPr lang="en-US" b="1" kern="1500" spc="70" dirty="0" smtClean="0"/>
              <a:t>J</a:t>
            </a:r>
            <a:r>
              <a:rPr lang="en-US" kern="1500" spc="70" dirty="0" smtClean="0"/>
              <a:t>avaScript </a:t>
            </a:r>
            <a:r>
              <a:rPr lang="en-US" b="1" kern="1500" spc="70" dirty="0" smtClean="0"/>
              <a:t>A</a:t>
            </a:r>
            <a:r>
              <a:rPr lang="en-US" kern="1500" spc="70" dirty="0" smtClean="0"/>
              <a:t>nd </a:t>
            </a:r>
            <a:r>
              <a:rPr lang="en-US" b="1" kern="1500" spc="70" dirty="0" smtClean="0"/>
              <a:t>X</a:t>
            </a:r>
            <a:r>
              <a:rPr lang="en-US" kern="1500" spc="70" dirty="0" smtClean="0"/>
              <a:t>ML and it is not a programming language , it is just uses a combination of:</a:t>
            </a:r>
          </a:p>
          <a:p>
            <a:pPr algn="l"/>
            <a:endParaRPr lang="en-US" kern="1500" spc="70" dirty="0"/>
          </a:p>
        </p:txBody>
      </p:sp>
      <p:sp>
        <p:nvSpPr>
          <p:cNvPr id="9" name="مربع نص 8"/>
          <p:cNvSpPr txBox="1"/>
          <p:nvPr/>
        </p:nvSpPr>
        <p:spPr>
          <a:xfrm>
            <a:off x="179512" y="195486"/>
            <a:ext cx="2520280" cy="646331"/>
          </a:xfrm>
          <a:prstGeom prst="rect">
            <a:avLst/>
          </a:prstGeom>
          <a:noFill/>
        </p:spPr>
        <p:txBody>
          <a:bodyPr wrap="square" rtlCol="0">
            <a:spAutoFit/>
          </a:bodyPr>
          <a:lstStyle/>
          <a:p>
            <a:pPr algn="l"/>
            <a:r>
              <a:rPr lang="en-US" sz="3600" dirty="0" smtClean="0"/>
              <a:t>Ajax</a:t>
            </a:r>
            <a:endParaRPr lang="en-US" sz="3600" dirty="0"/>
          </a:p>
        </p:txBody>
      </p:sp>
      <p:pic>
        <p:nvPicPr>
          <p:cNvPr id="2050" name="Picture 2" descr="ajax"/>
          <p:cNvPicPr>
            <a:picLocks noChangeAspect="1" noChangeArrowheads="1"/>
          </p:cNvPicPr>
          <p:nvPr/>
        </p:nvPicPr>
        <p:blipFill>
          <a:blip r:embed="rId3" cstate="print"/>
          <a:srcRect/>
          <a:stretch>
            <a:fillRect/>
          </a:stretch>
        </p:blipFill>
        <p:spPr bwMode="auto">
          <a:xfrm>
            <a:off x="1907704" y="2067694"/>
            <a:ext cx="5184576" cy="2846387"/>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Mutaz Ali\Desktop\images.png"/>
          <p:cNvPicPr>
            <a:picLocks noChangeAspect="1" noChangeArrowheads="1"/>
          </p:cNvPicPr>
          <p:nvPr/>
        </p:nvPicPr>
        <p:blipFill>
          <a:blip r:embed="rId2" cstate="print"/>
          <a:srcRect/>
          <a:stretch>
            <a:fillRect/>
          </a:stretch>
        </p:blipFill>
        <p:spPr bwMode="auto">
          <a:xfrm>
            <a:off x="1" y="0"/>
            <a:ext cx="9144000" cy="5143500"/>
          </a:xfrm>
          <a:prstGeom prst="rect">
            <a:avLst/>
          </a:prstGeom>
          <a:noFill/>
        </p:spPr>
      </p:pic>
      <p:pic>
        <p:nvPicPr>
          <p:cNvPr id="5" name="Picture 2" descr="C:\Users\A\Desktop\project pic\friendRequest.png"/>
          <p:cNvPicPr>
            <a:picLocks noChangeAspect="1" noChangeArrowheads="1"/>
          </p:cNvPicPr>
          <p:nvPr/>
        </p:nvPicPr>
        <p:blipFill>
          <a:blip r:embed="rId3" cstate="print"/>
          <a:srcRect/>
          <a:stretch>
            <a:fillRect/>
          </a:stretch>
        </p:blipFill>
        <p:spPr bwMode="auto">
          <a:xfrm>
            <a:off x="2339752" y="0"/>
            <a:ext cx="5040560" cy="5143500"/>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Mutaz Ali\Desktop\images.png"/>
          <p:cNvPicPr>
            <a:picLocks noChangeAspect="1" noChangeArrowheads="1"/>
          </p:cNvPicPr>
          <p:nvPr/>
        </p:nvPicPr>
        <p:blipFill>
          <a:blip r:embed="rId2" cstate="print"/>
          <a:srcRect/>
          <a:stretch>
            <a:fillRect/>
          </a:stretch>
        </p:blipFill>
        <p:spPr bwMode="auto">
          <a:xfrm>
            <a:off x="1" y="0"/>
            <a:ext cx="9144000" cy="5143500"/>
          </a:xfrm>
          <a:prstGeom prst="rect">
            <a:avLst/>
          </a:prstGeom>
          <a:noFill/>
        </p:spPr>
      </p:pic>
      <p:pic>
        <p:nvPicPr>
          <p:cNvPr id="6" name="Picture 2" descr="C:\Users\A\Desktop\project pic\searchFriends.jpg"/>
          <p:cNvPicPr>
            <a:picLocks noChangeAspect="1" noChangeArrowheads="1"/>
          </p:cNvPicPr>
          <p:nvPr/>
        </p:nvPicPr>
        <p:blipFill>
          <a:blip r:embed="rId3" cstate="print"/>
          <a:srcRect/>
          <a:stretch>
            <a:fillRect/>
          </a:stretch>
        </p:blipFill>
        <p:spPr bwMode="auto">
          <a:xfrm>
            <a:off x="2051720" y="0"/>
            <a:ext cx="5472608" cy="5143500"/>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Mutaz Ali\Desktop\images.png"/>
          <p:cNvPicPr>
            <a:picLocks noChangeAspect="1" noChangeArrowheads="1"/>
          </p:cNvPicPr>
          <p:nvPr/>
        </p:nvPicPr>
        <p:blipFill>
          <a:blip r:embed="rId2" cstate="print"/>
          <a:srcRect/>
          <a:stretch>
            <a:fillRect/>
          </a:stretch>
        </p:blipFill>
        <p:spPr bwMode="auto">
          <a:xfrm>
            <a:off x="1" y="0"/>
            <a:ext cx="9144000" cy="5143500"/>
          </a:xfrm>
          <a:prstGeom prst="rect">
            <a:avLst/>
          </a:prstGeom>
          <a:noFill/>
        </p:spPr>
      </p:pic>
      <p:pic>
        <p:nvPicPr>
          <p:cNvPr id="5" name="Picture 3" descr="C:\Users\A\Desktop\project pic\newPost.png"/>
          <p:cNvPicPr>
            <a:picLocks noChangeAspect="1" noChangeArrowheads="1"/>
          </p:cNvPicPr>
          <p:nvPr/>
        </p:nvPicPr>
        <p:blipFill>
          <a:blip r:embed="rId3" cstate="print"/>
          <a:srcRect/>
          <a:stretch>
            <a:fillRect/>
          </a:stretch>
        </p:blipFill>
        <p:spPr bwMode="auto">
          <a:xfrm>
            <a:off x="2051720" y="0"/>
            <a:ext cx="5040560" cy="5143500"/>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Mutaz Ali\Desktop\images.png"/>
          <p:cNvPicPr>
            <a:picLocks noChangeAspect="1" noChangeArrowheads="1"/>
          </p:cNvPicPr>
          <p:nvPr/>
        </p:nvPicPr>
        <p:blipFill>
          <a:blip r:embed="rId2" cstate="print"/>
          <a:srcRect/>
          <a:stretch>
            <a:fillRect/>
          </a:stretch>
        </p:blipFill>
        <p:spPr bwMode="auto">
          <a:xfrm>
            <a:off x="1" y="0"/>
            <a:ext cx="9144000" cy="5143500"/>
          </a:xfrm>
          <a:prstGeom prst="rect">
            <a:avLst/>
          </a:prstGeom>
          <a:noFill/>
        </p:spPr>
      </p:pic>
      <p:pic>
        <p:nvPicPr>
          <p:cNvPr id="4" name="Picture 2" descr="C:\Users\A\Desktop\project pic\chat.jpg"/>
          <p:cNvPicPr>
            <a:picLocks noChangeAspect="1" noChangeArrowheads="1"/>
          </p:cNvPicPr>
          <p:nvPr/>
        </p:nvPicPr>
        <p:blipFill>
          <a:blip r:embed="rId3" cstate="print"/>
          <a:srcRect/>
          <a:stretch>
            <a:fillRect/>
          </a:stretch>
        </p:blipFill>
        <p:spPr bwMode="auto">
          <a:xfrm>
            <a:off x="2051720" y="0"/>
            <a:ext cx="5184576" cy="5143500"/>
          </a:xfrm>
          <a:prstGeom prst="rect">
            <a:avLst/>
          </a:prstGeom>
          <a:noFill/>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Mutaz Ali\Desktop\dd.pn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sp>
        <p:nvSpPr>
          <p:cNvPr id="7" name="مربع نص 6"/>
          <p:cNvSpPr txBox="1"/>
          <p:nvPr/>
        </p:nvSpPr>
        <p:spPr>
          <a:xfrm>
            <a:off x="539552" y="339502"/>
            <a:ext cx="4896544" cy="369332"/>
          </a:xfrm>
          <a:prstGeom prst="rect">
            <a:avLst/>
          </a:prstGeom>
          <a:noFill/>
        </p:spPr>
        <p:txBody>
          <a:bodyPr wrap="square" rtlCol="0">
            <a:spAutoFit/>
          </a:bodyPr>
          <a:lstStyle/>
          <a:p>
            <a:endParaRPr lang="en-US" dirty="0"/>
          </a:p>
        </p:txBody>
      </p:sp>
      <p:sp>
        <p:nvSpPr>
          <p:cNvPr id="6" name="مربع نص 5"/>
          <p:cNvSpPr txBox="1"/>
          <p:nvPr/>
        </p:nvSpPr>
        <p:spPr>
          <a:xfrm>
            <a:off x="251520" y="339502"/>
            <a:ext cx="8280920" cy="2246769"/>
          </a:xfrm>
          <a:prstGeom prst="rect">
            <a:avLst/>
          </a:prstGeom>
          <a:noFill/>
        </p:spPr>
        <p:txBody>
          <a:bodyPr wrap="square" rtlCol="0">
            <a:spAutoFit/>
          </a:bodyPr>
          <a:lstStyle/>
          <a:p>
            <a:pPr algn="l"/>
            <a:r>
              <a:rPr lang="en-US" sz="3200" dirty="0" smtClean="0"/>
              <a:t>The future work</a:t>
            </a:r>
          </a:p>
          <a:p>
            <a:pPr lvl="0" algn="l" rtl="0">
              <a:buFont typeface="Arial" pitchFamily="34" charset="0"/>
              <a:buChar char="•"/>
            </a:pPr>
            <a:endParaRPr lang="en-US" dirty="0" smtClean="0"/>
          </a:p>
          <a:p>
            <a:pPr lvl="0" algn="l" rtl="0">
              <a:buFont typeface="Arial" pitchFamily="34" charset="0"/>
              <a:buChar char="•"/>
            </a:pPr>
            <a:r>
              <a:rPr lang="ar-JO" dirty="0" smtClean="0"/>
              <a:t> </a:t>
            </a:r>
            <a:r>
              <a:rPr lang="en-US" dirty="0" smtClean="0"/>
              <a:t>Add more features such as video and sound chatting</a:t>
            </a:r>
            <a:r>
              <a:rPr lang="ar-JO" dirty="0" smtClean="0"/>
              <a:t> </a:t>
            </a:r>
            <a:r>
              <a:rPr lang="en-US" dirty="0" smtClean="0"/>
              <a:t>for both website and App</a:t>
            </a:r>
          </a:p>
          <a:p>
            <a:pPr lvl="0" algn="l" rtl="0">
              <a:buFont typeface="Arial" pitchFamily="34" charset="0"/>
              <a:buChar char="•"/>
            </a:pPr>
            <a:r>
              <a:rPr lang="ar-JO" dirty="0" smtClean="0"/>
              <a:t> </a:t>
            </a:r>
            <a:r>
              <a:rPr lang="en-US" dirty="0" smtClean="0"/>
              <a:t>Making the system more secure and reliable  </a:t>
            </a:r>
          </a:p>
          <a:p>
            <a:pPr lvl="0" algn="l" rtl="0">
              <a:buFont typeface="Arial" pitchFamily="34" charset="0"/>
              <a:buChar char="•"/>
            </a:pPr>
            <a:r>
              <a:rPr lang="ar-JO" dirty="0" smtClean="0"/>
              <a:t> </a:t>
            </a:r>
            <a:r>
              <a:rPr lang="en-US" dirty="0" smtClean="0"/>
              <a:t>Adding more languages , In addition to Arabic and English.</a:t>
            </a:r>
          </a:p>
          <a:p>
            <a:pPr lvl="0" algn="l" rtl="0">
              <a:buFont typeface="Arial" pitchFamily="34" charset="0"/>
              <a:buChar char="•"/>
            </a:pPr>
            <a:r>
              <a:rPr lang="en-US" dirty="0" smtClean="0"/>
              <a:t> Make speech recognition  work on the whole website instead </a:t>
            </a:r>
          </a:p>
          <a:p>
            <a:pPr algn="l"/>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pic>
        <p:nvPicPr>
          <p:cNvPr id="1026" name="Picture 2" descr="Capture"/>
          <p:cNvPicPr>
            <a:picLocks noChangeAspect="1" noChangeArrowheads="1"/>
          </p:cNvPicPr>
          <p:nvPr/>
        </p:nvPicPr>
        <p:blipFill>
          <a:blip r:embed="rId2" cstate="print"/>
          <a:srcRect/>
          <a:stretch>
            <a:fillRect/>
          </a:stretch>
        </p:blipFill>
        <p:spPr bwMode="auto">
          <a:xfrm>
            <a:off x="0" y="-976"/>
            <a:ext cx="9144000" cy="514447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123"/>
          <p:cNvPicPr/>
          <p:nvPr/>
        </p:nvPicPr>
        <p:blipFill>
          <a:blip r:embed="rId2" cstate="print"/>
          <a:srcRect/>
          <a:stretch>
            <a:fillRect/>
          </a:stretch>
        </p:blipFill>
        <p:spPr bwMode="auto">
          <a:xfrm>
            <a:off x="0" y="0"/>
            <a:ext cx="9144000" cy="5143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Mutaz Ali\Desktop\dd.pn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pic>
        <p:nvPicPr>
          <p:cNvPr id="6" name="صورة 5" descr="C:\Users\Mutaz Ali\AppData\Local\Microsoft\Windows\INetCache\Content.Word\555.png"/>
          <p:cNvPicPr/>
          <p:nvPr/>
        </p:nvPicPr>
        <p:blipFill>
          <a:blip r:embed="rId3" cstate="print"/>
          <a:srcRect/>
          <a:stretch>
            <a:fillRect/>
          </a:stretch>
        </p:blipFill>
        <p:spPr bwMode="auto">
          <a:xfrm>
            <a:off x="2339752" y="1851670"/>
            <a:ext cx="4404370" cy="2931790"/>
          </a:xfrm>
          <a:prstGeom prst="rect">
            <a:avLst/>
          </a:prstGeom>
          <a:noFill/>
          <a:ln w="9525">
            <a:noFill/>
            <a:miter lim="800000"/>
            <a:headEnd/>
            <a:tailEnd/>
          </a:ln>
        </p:spPr>
      </p:pic>
      <p:sp>
        <p:nvSpPr>
          <p:cNvPr id="7" name="مربع نص 6"/>
          <p:cNvSpPr txBox="1"/>
          <p:nvPr/>
        </p:nvSpPr>
        <p:spPr>
          <a:xfrm>
            <a:off x="251520" y="267494"/>
            <a:ext cx="8784976" cy="1754326"/>
          </a:xfrm>
          <a:prstGeom prst="rect">
            <a:avLst/>
          </a:prstGeom>
          <a:noFill/>
        </p:spPr>
        <p:txBody>
          <a:bodyPr wrap="square" rtlCol="0">
            <a:spAutoFit/>
          </a:bodyPr>
          <a:lstStyle/>
          <a:p>
            <a:pPr algn="l"/>
            <a:r>
              <a:rPr lang="en-US" dirty="0" smtClean="0"/>
              <a:t>There are three types of posts “Normal , Ecommerce and Story“ and all of them can include text , images, sounds, videos, YouTube videos and </a:t>
            </a:r>
            <a:r>
              <a:rPr lang="en-US" dirty="0" err="1" smtClean="0"/>
              <a:t>soundcloud</a:t>
            </a:r>
            <a:r>
              <a:rPr lang="en-US" dirty="0" smtClean="0"/>
              <a:t>. We can add </a:t>
            </a:r>
            <a:r>
              <a:rPr lang="en-US" dirty="0" err="1" smtClean="0"/>
              <a:t>emojis</a:t>
            </a:r>
            <a:r>
              <a:rPr lang="en-US" dirty="0" smtClean="0"/>
              <a:t> and smiley faces to make the posts more attractive by just click on it . Also your friends can “like” your post by 6 types of likes “ Like , Love , Laugh , Surprise , Sad , Angry  “  and they can also comment on your posts by text and smiley faces .   </a:t>
            </a:r>
          </a:p>
          <a:p>
            <a:pPr algn="l"/>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Mutaz Ali\Desktop\dd.pn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sp>
        <p:nvSpPr>
          <p:cNvPr id="7" name="مربع نص 6"/>
          <p:cNvSpPr txBox="1"/>
          <p:nvPr/>
        </p:nvSpPr>
        <p:spPr>
          <a:xfrm>
            <a:off x="251520" y="267494"/>
            <a:ext cx="8784976" cy="677108"/>
          </a:xfrm>
          <a:prstGeom prst="rect">
            <a:avLst/>
          </a:prstGeom>
          <a:noFill/>
        </p:spPr>
        <p:txBody>
          <a:bodyPr wrap="square" rtlCol="0">
            <a:spAutoFit/>
          </a:bodyPr>
          <a:lstStyle/>
          <a:p>
            <a:pPr algn="l"/>
            <a:r>
              <a:rPr lang="en-US" sz="2000" b="1" dirty="0" smtClean="0"/>
              <a:t>Story post</a:t>
            </a:r>
            <a:r>
              <a:rPr lang="en-US" dirty="0" smtClean="0"/>
              <a:t> is new type of post that can be added to our  website  and  it  will  be deleted automatically  after  24 hours. We use </a:t>
            </a:r>
            <a:r>
              <a:rPr lang="en-US" dirty="0" err="1" smtClean="0"/>
              <a:t>Cron</a:t>
            </a:r>
            <a:r>
              <a:rPr lang="en-US" dirty="0" smtClean="0"/>
              <a:t>  job to do that .</a:t>
            </a:r>
            <a:endParaRPr lang="en-US" dirty="0"/>
          </a:p>
        </p:txBody>
      </p:sp>
      <p:pic>
        <p:nvPicPr>
          <p:cNvPr id="19458" name="Picture 2" descr="بب"/>
          <p:cNvPicPr>
            <a:picLocks noChangeAspect="1" noChangeArrowheads="1"/>
          </p:cNvPicPr>
          <p:nvPr/>
        </p:nvPicPr>
        <p:blipFill>
          <a:blip r:embed="rId3" cstate="print"/>
          <a:srcRect/>
          <a:stretch>
            <a:fillRect/>
          </a:stretch>
        </p:blipFill>
        <p:spPr bwMode="auto">
          <a:xfrm>
            <a:off x="2051720" y="1131590"/>
            <a:ext cx="5184576" cy="36301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Mutaz Ali\Desktop\dd.pn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
        <p:nvSpPr>
          <p:cNvPr id="5" name="مربع نص 4"/>
          <p:cNvSpPr txBox="1"/>
          <p:nvPr/>
        </p:nvSpPr>
        <p:spPr>
          <a:xfrm>
            <a:off x="395536" y="987574"/>
            <a:ext cx="2808312" cy="369332"/>
          </a:xfrm>
          <a:prstGeom prst="rect">
            <a:avLst/>
          </a:prstGeom>
          <a:noFill/>
        </p:spPr>
        <p:txBody>
          <a:bodyPr wrap="square" rtlCol="0">
            <a:spAutoFit/>
          </a:bodyPr>
          <a:lstStyle/>
          <a:p>
            <a:pPr marL="342900" indent="-342900" algn="l">
              <a:buFont typeface="+mj-lt"/>
              <a:buAutoNum type="arabicPeriod"/>
            </a:pPr>
            <a:endParaRPr lang="en-US" dirty="0"/>
          </a:p>
        </p:txBody>
      </p:sp>
      <p:sp>
        <p:nvSpPr>
          <p:cNvPr id="7" name="مربع نص 6"/>
          <p:cNvSpPr txBox="1"/>
          <p:nvPr/>
        </p:nvSpPr>
        <p:spPr>
          <a:xfrm>
            <a:off x="251520" y="267494"/>
            <a:ext cx="8784976" cy="1015663"/>
          </a:xfrm>
          <a:prstGeom prst="rect">
            <a:avLst/>
          </a:prstGeom>
          <a:noFill/>
        </p:spPr>
        <p:txBody>
          <a:bodyPr wrap="square" rtlCol="0">
            <a:spAutoFit/>
          </a:bodyPr>
          <a:lstStyle/>
          <a:p>
            <a:pPr algn="l"/>
            <a:r>
              <a:rPr lang="en-US" sz="2000" b="1" dirty="0" smtClean="0"/>
              <a:t>Ecommerce post </a:t>
            </a:r>
            <a:r>
              <a:rPr lang="en-US" sz="2000" dirty="0" smtClean="0"/>
              <a:t>is also new type of post that able user to add any products that he want to sale with its price and categories .This simple ecommerce system will suggests products according to the user’s interest </a:t>
            </a:r>
            <a:endParaRPr lang="en-US" dirty="0"/>
          </a:p>
        </p:txBody>
      </p:sp>
      <p:pic>
        <p:nvPicPr>
          <p:cNvPr id="6" name="صورة 5"/>
          <p:cNvPicPr/>
          <p:nvPr/>
        </p:nvPicPr>
        <p:blipFill>
          <a:blip r:embed="rId3" cstate="print"/>
          <a:srcRect/>
          <a:stretch>
            <a:fillRect/>
          </a:stretch>
        </p:blipFill>
        <p:spPr bwMode="auto">
          <a:xfrm>
            <a:off x="2195736" y="1347614"/>
            <a:ext cx="5040560" cy="34563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258</TotalTime>
  <Words>493</Words>
  <Application>Microsoft Office PowerPoint</Application>
  <PresentationFormat>عرض على الشاشة (9:16)‏</PresentationFormat>
  <Paragraphs>71</Paragraphs>
  <Slides>44</Slides>
  <Notes>0</Notes>
  <HiddenSlides>0</HiddenSlides>
  <MMClips>0</MMClips>
  <ScaleCrop>false</ScaleCrop>
  <HeadingPairs>
    <vt:vector size="4" baseType="variant">
      <vt:variant>
        <vt:lpstr>سمة</vt:lpstr>
      </vt:variant>
      <vt:variant>
        <vt:i4>1</vt:i4>
      </vt:variant>
      <vt:variant>
        <vt:lpstr>عناوين الشرائح</vt:lpstr>
      </vt:variant>
      <vt:variant>
        <vt:i4>44</vt:i4>
      </vt:variant>
    </vt:vector>
  </HeadingPairs>
  <TitlesOfParts>
    <vt:vector size="45"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Mutaz Ali</dc:creator>
  <cp:lastModifiedBy>Mutaz Ali</cp:lastModifiedBy>
  <cp:revision>46</cp:revision>
  <dcterms:created xsi:type="dcterms:W3CDTF">2016-12-09T12:13:32Z</dcterms:created>
  <dcterms:modified xsi:type="dcterms:W3CDTF">2016-12-21T06:11:37Z</dcterms:modified>
</cp:coreProperties>
</file>