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2"/>
  </p:notesMasterIdLst>
  <p:sldIdLst>
    <p:sldId id="256" r:id="rId2"/>
    <p:sldId id="257" r:id="rId3"/>
    <p:sldId id="258" r:id="rId4"/>
    <p:sldId id="259" r:id="rId5"/>
    <p:sldId id="263" r:id="rId6"/>
    <p:sldId id="264" r:id="rId7"/>
    <p:sldId id="262" r:id="rId8"/>
    <p:sldId id="265" r:id="rId9"/>
    <p:sldId id="267" r:id="rId10"/>
    <p:sldId id="266" r:id="rId11"/>
    <p:sldId id="268" r:id="rId12"/>
    <p:sldId id="306" r:id="rId13"/>
    <p:sldId id="269" r:id="rId14"/>
    <p:sldId id="270" r:id="rId15"/>
    <p:sldId id="276" r:id="rId16"/>
    <p:sldId id="279" r:id="rId17"/>
    <p:sldId id="277" r:id="rId18"/>
    <p:sldId id="278" r:id="rId19"/>
    <p:sldId id="275" r:id="rId20"/>
    <p:sldId id="271" r:id="rId21"/>
    <p:sldId id="280" r:id="rId22"/>
    <p:sldId id="273" r:id="rId23"/>
    <p:sldId id="274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1" r:id="rId34"/>
    <p:sldId id="290" r:id="rId35"/>
    <p:sldId id="292" r:id="rId36"/>
    <p:sldId id="293" r:id="rId37"/>
    <p:sldId id="294" r:id="rId38"/>
    <p:sldId id="296" r:id="rId39"/>
    <p:sldId id="295" r:id="rId40"/>
    <p:sldId id="297" r:id="rId41"/>
    <p:sldId id="300" r:id="rId42"/>
    <p:sldId id="299" r:id="rId43"/>
    <p:sldId id="298" r:id="rId44"/>
    <p:sldId id="301" r:id="rId45"/>
    <p:sldId id="302" r:id="rId46"/>
    <p:sldId id="303" r:id="rId47"/>
    <p:sldId id="304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  <p:sldId id="316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7" r:id="rId67"/>
    <p:sldId id="328" r:id="rId68"/>
    <p:sldId id="330" r:id="rId69"/>
    <p:sldId id="331" r:id="rId70"/>
    <p:sldId id="332" r:id="rId71"/>
    <p:sldId id="333" r:id="rId72"/>
    <p:sldId id="334" r:id="rId73"/>
    <p:sldId id="335" r:id="rId74"/>
    <p:sldId id="336" r:id="rId75"/>
    <p:sldId id="337" r:id="rId76"/>
    <p:sldId id="338" r:id="rId77"/>
    <p:sldId id="339" r:id="rId78"/>
    <p:sldId id="340" r:id="rId79"/>
    <p:sldId id="341" r:id="rId80"/>
    <p:sldId id="342" r:id="rId8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568124-C186-4EE1-9C4A-44588C903C37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A0FE19-846A-47E5-8BDE-306136D75D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3675F-7B75-42CD-B57E-B17619B53D84}" type="slidenum">
              <a:rPr lang="ar-SA" smtClean="0"/>
              <a:pPr/>
              <a:t>66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860734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98D2-D98C-4F3C-8516-B6455EF4967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6DF325E-0A7B-472A-86AD-7C89FD05D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98D2-D98C-4F3C-8516-B6455EF4967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325E-0A7B-472A-86AD-7C89FD05D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98D2-D98C-4F3C-8516-B6455EF4967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325E-0A7B-472A-86AD-7C89FD05D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98D2-D98C-4F3C-8516-B6455EF4967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325E-0A7B-472A-86AD-7C89FD05D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98D2-D98C-4F3C-8516-B6455EF4967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6DF325E-0A7B-472A-86AD-7C89FD05D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98D2-D98C-4F3C-8516-B6455EF4967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325E-0A7B-472A-86AD-7C89FD05D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98D2-D98C-4F3C-8516-B6455EF4967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325E-0A7B-472A-86AD-7C89FD05D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98D2-D98C-4F3C-8516-B6455EF4967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325E-0A7B-472A-86AD-7C89FD05D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98D2-D98C-4F3C-8516-B6455EF4967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325E-0A7B-472A-86AD-7C89FD05D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98D2-D98C-4F3C-8516-B6455EF4967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F325E-0A7B-472A-86AD-7C89FD05D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98D2-D98C-4F3C-8516-B6455EF4967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6DF325E-0A7B-472A-86AD-7C89FD05D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7EE98D2-D98C-4F3C-8516-B6455EF4967C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6DF325E-0A7B-472A-86AD-7C89FD05D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060848"/>
            <a:ext cx="698477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140968"/>
            <a:ext cx="4104456" cy="1969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Check slab thickness for shear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4921523" cy="157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005064"/>
            <a:ext cx="5486400" cy="2226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of the slab in SAP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3" y="1966912"/>
            <a:ext cx="6648573" cy="419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Check slab thickness for shear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81162"/>
            <a:ext cx="6336704" cy="3260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5157192"/>
            <a:ext cx="1728192" cy="98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Check slab thickness for shear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420888"/>
            <a:ext cx="4464497" cy="26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Design for moment </a:t>
            </a:r>
            <a:endParaRPr lang="en-US" b="1" i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243227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916832"/>
            <a:ext cx="6120680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5373216"/>
            <a:ext cx="331236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Design for moment 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669674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301208"/>
            <a:ext cx="6552728" cy="1050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Design for moment 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6"/>
            <a:ext cx="538618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39" y="1484784"/>
            <a:ext cx="208823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5373216"/>
            <a:ext cx="294245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Design for moment 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3"/>
            <a:ext cx="5472608" cy="295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229200"/>
            <a:ext cx="4896544" cy="82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Deflection</a:t>
            </a:r>
            <a:endParaRPr lang="en-US" b="1" i="1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17644"/>
            <a:ext cx="7772400" cy="3711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517232"/>
            <a:ext cx="612068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Introduction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619268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Rami\Desktop\graduation project 2\995202_10202228548585156_569768467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852936"/>
            <a:ext cx="4552950" cy="3701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72400" cy="1143000"/>
          </a:xfrm>
        </p:spPr>
        <p:txBody>
          <a:bodyPr/>
          <a:lstStyle/>
          <a:p>
            <a:pPr algn="ctr"/>
            <a:r>
              <a:rPr lang="en-US" b="1" i="1" dirty="0" smtClean="0"/>
              <a:t>Slab B</a:t>
            </a:r>
            <a:endParaRPr lang="en-US" b="1" i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7344816" cy="445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Slab B 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09800"/>
            <a:ext cx="4419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76398"/>
            <a:ext cx="4629162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56166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16832"/>
            <a:ext cx="6048672" cy="1959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628800"/>
            <a:ext cx="265582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861048"/>
            <a:ext cx="460851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00808"/>
            <a:ext cx="4896544" cy="4412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20688"/>
            <a:ext cx="4968552" cy="566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84784"/>
            <a:ext cx="3384376" cy="3704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8"/>
            <a:ext cx="253428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5445224"/>
            <a:ext cx="604867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Deflection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6480720" cy="4146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445224"/>
            <a:ext cx="4464496" cy="121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772400" cy="1143000"/>
          </a:xfrm>
        </p:spPr>
        <p:txBody>
          <a:bodyPr/>
          <a:lstStyle/>
          <a:p>
            <a:pPr algn="ctr"/>
            <a:r>
              <a:rPr lang="en-US" b="1" i="1" dirty="0" smtClean="0"/>
              <a:t>Design of Beams </a:t>
            </a:r>
            <a:endParaRPr lang="en-US" b="1" i="1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852936"/>
            <a:ext cx="2376264" cy="196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Beams (A)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429000"/>
            <a:ext cx="4278213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772816"/>
            <a:ext cx="374441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Design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71600" y="1772816"/>
            <a:ext cx="7772400" cy="4572000"/>
          </a:xfrm>
        </p:spPr>
        <p:txBody>
          <a:bodyPr/>
          <a:lstStyle/>
          <a:p>
            <a:r>
              <a:rPr lang="en-US" i="1" dirty="0" smtClean="0">
                <a:latin typeface="Calibri" pitchFamily="34" charset="0"/>
              </a:rPr>
              <a:t> Slabs.</a:t>
            </a:r>
          </a:p>
          <a:p>
            <a:r>
              <a:rPr lang="en-US" i="1" dirty="0" smtClean="0">
                <a:latin typeface="Calibri" pitchFamily="34" charset="0"/>
              </a:rPr>
              <a:t>Beams.</a:t>
            </a:r>
          </a:p>
          <a:p>
            <a:r>
              <a:rPr lang="en-US" i="1" dirty="0" smtClean="0">
                <a:latin typeface="Calibri" pitchFamily="34" charset="0"/>
              </a:rPr>
              <a:t>Columns.</a:t>
            </a:r>
          </a:p>
          <a:p>
            <a:r>
              <a:rPr lang="en-US" i="1" dirty="0" smtClean="0">
                <a:latin typeface="Calibri" pitchFamily="34" charset="0"/>
              </a:rPr>
              <a:t>Shear Walls.</a:t>
            </a:r>
          </a:p>
          <a:p>
            <a:r>
              <a:rPr lang="en-US" i="1" dirty="0" smtClean="0">
                <a:latin typeface="Calibri" pitchFamily="34" charset="0"/>
              </a:rPr>
              <a:t>Water Tank</a:t>
            </a:r>
          </a:p>
          <a:p>
            <a:r>
              <a:rPr lang="en-US" i="1" dirty="0" smtClean="0">
                <a:latin typeface="Calibri" pitchFamily="34" charset="0"/>
              </a:rPr>
              <a:t>Swimming Pool.</a:t>
            </a:r>
          </a:p>
          <a:p>
            <a:r>
              <a:rPr lang="en-US" i="1" dirty="0" smtClean="0">
                <a:latin typeface="Calibri" pitchFamily="34" charset="0"/>
              </a:rPr>
              <a:t>Mat Foundation.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344816" cy="576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733256"/>
            <a:ext cx="2520280" cy="73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597666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128792" cy="53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Deflection </a:t>
            </a:r>
            <a:endParaRPr lang="en-US" b="1" i="1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060848"/>
            <a:ext cx="712879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 Reinforcement (moment)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06489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Stirrups of beams (A)</a:t>
            </a:r>
            <a:endParaRPr lang="en-US" b="1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734481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72400" cy="1143000"/>
          </a:xfrm>
        </p:spPr>
        <p:txBody>
          <a:bodyPr/>
          <a:lstStyle/>
          <a:p>
            <a:pPr algn="ctr"/>
            <a:r>
              <a:rPr lang="en-US" b="1" dirty="0" smtClean="0"/>
              <a:t>Beams in floor (B)</a:t>
            </a:r>
            <a:endParaRPr lang="en-US" b="1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36912"/>
            <a:ext cx="352839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Rami\Downloads\565934_10202686004101258_318242748_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420888"/>
            <a:ext cx="3960440" cy="3604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Reinforcement of Beams (B)</a:t>
            </a:r>
            <a:endParaRPr lang="en-US" dirty="0"/>
          </a:p>
        </p:txBody>
      </p:sp>
      <p:pic>
        <p:nvPicPr>
          <p:cNvPr id="3175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28788"/>
            <a:ext cx="7920879" cy="472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7344816" cy="854968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smtClean="0"/>
              <a:t>Design of Columns and Shear Walls</a:t>
            </a:r>
            <a:endParaRPr lang="en-US" sz="3600" b="1" i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Columns</a:t>
            </a:r>
            <a:endParaRPr lang="en-US" b="1" dirty="0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6247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5085184"/>
            <a:ext cx="345638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6480720" cy="23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Columns</a:t>
            </a:r>
            <a:endParaRPr lang="en-US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80"/>
            <a:ext cx="720737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72816"/>
            <a:ext cx="417646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Columns</a:t>
            </a:r>
            <a:endParaRPr lang="en-US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460851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24744"/>
            <a:ext cx="525658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532859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5805264"/>
            <a:ext cx="42484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619268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72816"/>
            <a:ext cx="561662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365104"/>
            <a:ext cx="46085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Shear Walls</a:t>
            </a:r>
            <a:endParaRPr 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00808"/>
            <a:ext cx="561662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669674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Mat Foundation</a:t>
            </a:r>
            <a:endParaRPr lang="ar-SA" dirty="0"/>
          </a:p>
        </p:txBody>
      </p:sp>
      <p:pic>
        <p:nvPicPr>
          <p:cNvPr id="4" name="Content Placeholder 3" descr="G:\mat.PN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0806" y="1838060"/>
            <a:ext cx="5639587" cy="37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0681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685800"/>
            <a:ext cx="5029200" cy="2286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5415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Codes of Design</a:t>
            </a:r>
            <a:endParaRPr lang="en-US" b="1" i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3505200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61048"/>
            <a:ext cx="6781800" cy="230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996952"/>
            <a:ext cx="144016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228601"/>
            <a:ext cx="6162675" cy="2209800"/>
          </a:xfrm>
          <a:prstGeom prst="rect">
            <a:avLst/>
          </a:prstGeom>
        </p:spPr>
      </p:pic>
      <p:pic>
        <p:nvPicPr>
          <p:cNvPr id="3" name="Picture 2" descr="G:\matdefliction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667000"/>
            <a:ext cx="6010275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68094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81000"/>
            <a:ext cx="2790825" cy="1085850"/>
          </a:xfrm>
          <a:prstGeom prst="rect">
            <a:avLst/>
          </a:prstGeom>
        </p:spPr>
      </p:pic>
      <p:pic>
        <p:nvPicPr>
          <p:cNvPr id="4" name="Picture 3" descr="G:\matshearrea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7412" y="1295400"/>
            <a:ext cx="593979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0055" y="5410200"/>
            <a:ext cx="5210175" cy="10572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3717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990600"/>
            <a:ext cx="5410200" cy="32289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9874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838200"/>
            <a:ext cx="2133600" cy="838200"/>
          </a:xfrm>
          <a:prstGeom prst="rect">
            <a:avLst/>
          </a:prstGeom>
        </p:spPr>
      </p:pic>
      <p:pic>
        <p:nvPicPr>
          <p:cNvPr id="3" name="Picture 2" descr="G:\matcolumnstprea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362200"/>
            <a:ext cx="57340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411760" y="119675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(</a:t>
            </a:r>
            <a:r>
              <a:rPr lang="en-US" dirty="0" smtClean="0">
                <a:latin typeface="Calibri" pitchFamily="34" charset="0"/>
              </a:rPr>
              <a:t>x)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268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914400"/>
            <a:ext cx="6172199" cy="411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3241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609600"/>
            <a:ext cx="1752600" cy="609600"/>
          </a:xfrm>
          <a:prstGeom prst="rect">
            <a:avLst/>
          </a:prstGeom>
        </p:spPr>
      </p:pic>
      <p:pic>
        <p:nvPicPr>
          <p:cNvPr id="3" name="Picture 2" descr="G:\matreadingmid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447800"/>
            <a:ext cx="5467350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6768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143000"/>
            <a:ext cx="6324600" cy="3886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705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/>
              <a:t>Water tank and swimming pool</a:t>
            </a:r>
            <a:br>
              <a:rPr lang="en-US" b="1" i="1" dirty="0"/>
            </a:br>
            <a:endParaRPr lang="ar-SA" dirty="0"/>
          </a:p>
        </p:txBody>
      </p:sp>
      <p:pic>
        <p:nvPicPr>
          <p:cNvPr id="8" name="Content Placeholder 7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828800"/>
            <a:ext cx="5715000" cy="4333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85121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Tank Plan (in meters)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86000"/>
            <a:ext cx="4458322" cy="2629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1851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Swimming Pool Plan(in meters)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438400"/>
            <a:ext cx="5153025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1284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Unit </a:t>
            </a:r>
            <a:endParaRPr lang="en-US" b="1" i="1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7848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352800"/>
            <a:ext cx="38862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838200" y="1143000"/>
            <a:ext cx="7467600" cy="4191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9591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838200"/>
            <a:ext cx="7315200" cy="5029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9862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066800" y="609601"/>
            <a:ext cx="5724525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4191000"/>
            <a:ext cx="3124200" cy="16859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4375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685800"/>
            <a:ext cx="5943600" cy="5257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2975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609601"/>
            <a:ext cx="5791199" cy="4191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603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Reinforcement</a:t>
            </a:r>
            <a:r>
              <a:rPr lang="en-US" b="1" i="1" u="sng" dirty="0"/>
              <a:t> </a:t>
            </a:r>
            <a:r>
              <a:rPr lang="en-US" b="1" i="1" dirty="0"/>
              <a:t>:</a:t>
            </a:r>
            <a:r>
              <a:rPr lang="en-US" i="1" dirty="0"/>
              <a:t/>
            </a:r>
            <a:br>
              <a:rPr lang="en-US" i="1" dirty="0"/>
            </a:b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417638"/>
            <a:ext cx="1219200" cy="411162"/>
          </a:xfrm>
          <a:prstGeom prst="rect">
            <a:avLst/>
          </a:prstGeom>
        </p:spPr>
      </p:pic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357096"/>
                  </p:ext>
                </p:extLst>
              </p:nvPr>
            </p:nvGraphicFramePr>
            <p:xfrm>
              <a:off x="1676398" y="2133599"/>
              <a:ext cx="5638803" cy="30480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49984"/>
                    <a:gridCol w="1049984"/>
                    <a:gridCol w="1049984"/>
                    <a:gridCol w="1438867"/>
                    <a:gridCol w="1049984"/>
                  </a:tblGrid>
                  <a:tr h="8578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wall 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</a:t>
                          </a:r>
                          <a:r>
                            <a:rPr lang="en-US" sz="1200" baseline="-25000">
                              <a:effectLst/>
                            </a:rPr>
                            <a:t>u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</a:t>
                          </a:r>
                          <a:r>
                            <a:rPr lang="en-US" sz="1200" baseline="-25000">
                              <a:effectLst/>
                            </a:rPr>
                            <a:t>design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 (mm</a:t>
                          </a:r>
                          <a:r>
                            <a:rPr lang="en-US" sz="1200" baseline="30000">
                              <a:effectLst/>
                            </a:rPr>
                            <a:t>2</a:t>
                          </a:r>
                          <a:r>
                            <a:rPr lang="en-US" sz="1200">
                              <a:effectLst/>
                            </a:rPr>
                            <a:t>/m)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of bars (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3803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264.13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698.75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3803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273.91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724.62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3803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234.78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621.11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3803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234.78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621.11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3803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489.13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1293.98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16</m:t>
                                </m:r>
                              </m:oMath>
                            </m:oMathPara>
                          </a14:m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309357096"/>
                  </p:ext>
                </p:extLst>
              </p:nvPr>
            </p:nvGraphicFramePr>
            <p:xfrm>
              <a:off x="1676398" y="2133599"/>
              <a:ext cx="5638803" cy="30480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49984"/>
                    <a:gridCol w="1049984"/>
                    <a:gridCol w="1049984"/>
                    <a:gridCol w="1438867"/>
                    <a:gridCol w="1049984"/>
                  </a:tblGrid>
                  <a:tr h="8578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wall 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</a:t>
                          </a:r>
                          <a:r>
                            <a:rPr lang="en-US" sz="1200" baseline="-25000">
                              <a:effectLst/>
                            </a:rPr>
                            <a:t>u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</a:t>
                          </a:r>
                          <a:r>
                            <a:rPr lang="en-US" sz="1200" baseline="-25000">
                              <a:effectLst/>
                            </a:rPr>
                            <a:t>design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 (mm</a:t>
                          </a:r>
                          <a:r>
                            <a:rPr lang="en-US" sz="1200" baseline="30000">
                              <a:effectLst/>
                            </a:rPr>
                            <a:t>2</a:t>
                          </a:r>
                          <a:r>
                            <a:rPr lang="en-US" sz="1200">
                              <a:effectLst/>
                            </a:rPr>
                            <a:t>/m)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of bars (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3803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264.13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698.75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436416" t="-198611" r="-2312" b="-404167"/>
                          </a:stretch>
                        </a:blipFill>
                      </a:tcPr>
                    </a:tc>
                  </a:tr>
                  <a:tr h="43803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273.91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724.62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436416" t="-298611" r="-2312" b="-304167"/>
                          </a:stretch>
                        </a:blipFill>
                      </a:tcPr>
                    </a:tc>
                  </a:tr>
                  <a:tr h="43803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234.78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621.11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436416" t="-398611" r="-2312" b="-204167"/>
                          </a:stretch>
                        </a:blipFill>
                      </a:tcPr>
                    </a:tc>
                  </a:tr>
                  <a:tr h="43803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234.78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621.11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436416" t="-498611" r="-2312" b="-104167"/>
                          </a:stretch>
                        </a:blipFill>
                      </a:tcPr>
                    </a:tc>
                  </a:tr>
                  <a:tr h="43803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489.13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1293.98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436416" t="-598611" r="-2312" b="-41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="" xmlns:p14="http://schemas.microsoft.com/office/powerpoint/2010/main" val="240744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685800"/>
            <a:ext cx="838200" cy="457200"/>
          </a:xfrm>
          <a:prstGeom prst="rect">
            <a:avLst/>
          </a:prstGeom>
        </p:spPr>
      </p:pic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5207229"/>
                  </p:ext>
                </p:extLst>
              </p:nvPr>
            </p:nvGraphicFramePr>
            <p:xfrm>
              <a:off x="1828800" y="1219200"/>
              <a:ext cx="5715001" cy="18288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61793"/>
                    <a:gridCol w="1061793"/>
                    <a:gridCol w="1061793"/>
                    <a:gridCol w="1467829"/>
                    <a:gridCol w="1061793"/>
                  </a:tblGrid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wall </a:t>
                          </a:r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V</a:t>
                          </a:r>
                          <a:r>
                            <a:rPr lang="en-US" sz="1200" baseline="-25000">
                              <a:effectLst/>
                            </a:rPr>
                            <a:t>u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V</a:t>
                          </a:r>
                          <a:r>
                            <a:rPr lang="en-US" sz="1200" baseline="-25000">
                              <a:effectLst/>
                            </a:rPr>
                            <a:t>design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200" baseline="-250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V</a:t>
                          </a:r>
                          <a:r>
                            <a:rPr lang="en-US" sz="1200" baseline="-25000">
                              <a:effectLst/>
                            </a:rPr>
                            <a:t>c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200" baseline="-25000">
                                  <a:effectLst/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V</a:t>
                          </a:r>
                          <a:r>
                            <a:rPr lang="en-US" sz="1200" baseline="-25000">
                              <a:effectLst/>
                            </a:rPr>
                            <a:t>c</a:t>
                          </a:r>
                          <a:r>
                            <a:rPr lang="en-US" sz="1200">
                              <a:effectLst/>
                            </a:rPr>
                            <a:t> &gt; V</a:t>
                          </a:r>
                          <a:r>
                            <a:rPr lang="en-US" sz="1200" baseline="-25000">
                              <a:effectLst/>
                            </a:rPr>
                            <a:t>d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102.27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231.50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ok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109.08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231.50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ok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109.08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231.50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ok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102.27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231.50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ok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27.27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231.50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ok</a:t>
                          </a:r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1955207229"/>
                  </p:ext>
                </p:extLst>
              </p:nvPr>
            </p:nvGraphicFramePr>
            <p:xfrm>
              <a:off x="1828800" y="1219200"/>
              <a:ext cx="5715001" cy="18288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61793"/>
                    <a:gridCol w="1061793"/>
                    <a:gridCol w="1061793"/>
                    <a:gridCol w="1467829"/>
                    <a:gridCol w="1061793"/>
                  </a:tblGrid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wall </a:t>
                          </a:r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V</a:t>
                          </a:r>
                          <a:r>
                            <a:rPr lang="en-US" sz="1200" baseline="-25000">
                              <a:effectLst/>
                            </a:rPr>
                            <a:t>u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V</a:t>
                          </a:r>
                          <a:r>
                            <a:rPr lang="en-US" sz="1200" baseline="-25000">
                              <a:effectLst/>
                            </a:rPr>
                            <a:t>design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217842" t="-6000" r="-73859" b="-50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440230" t="-6000" r="-2299" b="-506000"/>
                          </a:stretch>
                        </a:blip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102.27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231.50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ok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109.08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231.50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ok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109.08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231.50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ok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102.27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231.50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ok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27.27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231.50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ok</a:t>
                          </a:r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0433829"/>
                  </p:ext>
                </p:extLst>
              </p:nvPr>
            </p:nvGraphicFramePr>
            <p:xfrm>
              <a:off x="1905000" y="3810000"/>
              <a:ext cx="5724663" cy="228600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76713"/>
                    <a:gridCol w="776713"/>
                    <a:gridCol w="776713"/>
                    <a:gridCol w="1064385"/>
                    <a:gridCol w="776713"/>
                    <a:gridCol w="776713"/>
                    <a:gridCol w="776713"/>
                  </a:tblGrid>
                  <a:tr h="64336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wall </a:t>
                          </a:r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M</a:t>
                          </a:r>
                          <a:r>
                            <a:rPr lang="en-US" sz="1200" baseline="-25000" dirty="0">
                              <a:effectLst/>
                            </a:rPr>
                            <a:t>u11</a:t>
                          </a:r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</a:t>
                          </a:r>
                          <a:r>
                            <a:rPr lang="en-US" sz="1200" baseline="-25000">
                              <a:effectLst/>
                            </a:rPr>
                            <a:t>d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aseline="-25000">
                                    <a:effectLst/>
                                    <a:latin typeface="Cambria Math" panose="02040503050406030204" pitchFamily="18" charset="0"/>
                                  </a:rPr>
                                  <m:t>𝝆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</a:t>
                          </a:r>
                          <a:r>
                            <a:rPr lang="en-US" sz="1200" baseline="-25000">
                              <a:effectLst/>
                            </a:rPr>
                            <a:t>min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 of bars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52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68.15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0.00149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521.16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14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52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40.89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311.02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14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52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68.15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0.00149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521.16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14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52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40.89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311.02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14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52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27.26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0.00059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206.80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14</m:t>
                                </m:r>
                              </m:oMath>
                            </m:oMathPara>
                          </a14:m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800433829"/>
                  </p:ext>
                </p:extLst>
              </p:nvPr>
            </p:nvGraphicFramePr>
            <p:xfrm>
              <a:off x="1905000" y="3810000"/>
              <a:ext cx="5724663" cy="228600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76713"/>
                    <a:gridCol w="776713"/>
                    <a:gridCol w="776713"/>
                    <a:gridCol w="1064385"/>
                    <a:gridCol w="776713"/>
                    <a:gridCol w="776713"/>
                    <a:gridCol w="776713"/>
                  </a:tblGrid>
                  <a:tr h="64336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wall </a:t>
                          </a:r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M</a:t>
                          </a:r>
                          <a:r>
                            <a:rPr lang="en-US" sz="1200" baseline="-25000" dirty="0">
                              <a:effectLst/>
                            </a:rPr>
                            <a:t>u11</a:t>
                          </a:r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</a:t>
                          </a:r>
                          <a:r>
                            <a:rPr lang="en-US" sz="1200" baseline="-25000">
                              <a:effectLst/>
                            </a:rPr>
                            <a:t>d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l="-220690" t="-2830" r="-222414" b="-2566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</a:t>
                          </a:r>
                          <a:r>
                            <a:rPr lang="en-US" sz="1200" baseline="-25000">
                              <a:effectLst/>
                            </a:rPr>
                            <a:t>min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 of bars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52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68.15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0.00149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521.16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l="-635156" t="-201852" r="-3125" b="-403704"/>
                          </a:stretch>
                        </a:blipFill>
                      </a:tcPr>
                    </a:tc>
                  </a:tr>
                  <a:tr h="32852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40.89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311.02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l="-635156" t="-301852" r="-3125" b="-303704"/>
                          </a:stretch>
                        </a:blipFill>
                      </a:tcPr>
                    </a:tc>
                  </a:tr>
                  <a:tr h="32852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68.15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0.00149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521.16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l="-635156" t="-401852" r="-3125" b="-203704"/>
                          </a:stretch>
                        </a:blipFill>
                      </a:tcPr>
                    </a:tc>
                  </a:tr>
                  <a:tr h="32852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40.89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311.02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l="-635156" t="-501852" r="-3125" b="-103704"/>
                          </a:stretch>
                        </a:blipFill>
                      </a:tcPr>
                    </a:tc>
                  </a:tr>
                  <a:tr h="32852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27.26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0.00059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206.80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875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l="-635156" t="-601852" r="-3125" b="-370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14462" y="3124200"/>
            <a:ext cx="1404938" cy="533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0575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457200"/>
            <a:ext cx="1447800" cy="457200"/>
          </a:xfrm>
          <a:prstGeom prst="rect">
            <a:avLst/>
          </a:prstGeom>
        </p:spPr>
      </p:pic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6779825"/>
                  </p:ext>
                </p:extLst>
              </p:nvPr>
            </p:nvGraphicFramePr>
            <p:xfrm>
              <a:off x="1828800" y="914400"/>
              <a:ext cx="5085715" cy="153619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85800"/>
                    <a:gridCol w="685800"/>
                    <a:gridCol w="685800"/>
                    <a:gridCol w="939800"/>
                    <a:gridCol w="716915"/>
                    <a:gridCol w="685800"/>
                    <a:gridCol w="685800"/>
                  </a:tblGrid>
                  <a:tr h="18097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wall 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</a:t>
                          </a:r>
                          <a:r>
                            <a:rPr lang="en-US" sz="1200" baseline="-25000">
                              <a:effectLst/>
                            </a:rPr>
                            <a:t>u22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</a:t>
                          </a:r>
                          <a:r>
                            <a:rPr lang="en-US" sz="1200" baseline="-25000">
                              <a:effectLst/>
                            </a:rPr>
                            <a:t>d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aseline="-25000">
                                    <a:effectLst/>
                                    <a:latin typeface="Cambria Math" panose="02040503050406030204" pitchFamily="18" charset="0"/>
                                  </a:rPr>
                                  <m:t>𝝆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</a:t>
                          </a:r>
                          <a:r>
                            <a:rPr lang="en-US" sz="1200" baseline="-25000">
                              <a:effectLst/>
                            </a:rPr>
                            <a:t>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</a:t>
                          </a:r>
                          <a:r>
                            <a:rPr lang="en-US" sz="1200" baseline="-25000">
                              <a:effectLst/>
                            </a:rPr>
                            <a:t>min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 of bars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8097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20.44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0.00044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154.89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8097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54.52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0.00119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415.81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8097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40.89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311.02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8097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54.52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0.00119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415.81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18097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27.26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0.00059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206.80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2036779825"/>
                  </p:ext>
                </p:extLst>
              </p:nvPr>
            </p:nvGraphicFramePr>
            <p:xfrm>
              <a:off x="1828800" y="914400"/>
              <a:ext cx="5085715" cy="181051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85800"/>
                    <a:gridCol w="685800"/>
                    <a:gridCol w="685800"/>
                    <a:gridCol w="939800"/>
                    <a:gridCol w="716915"/>
                    <a:gridCol w="685800"/>
                    <a:gridCol w="685800"/>
                  </a:tblGrid>
                  <a:tr h="42976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wall 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</a:t>
                          </a:r>
                          <a:r>
                            <a:rPr lang="en-US" sz="1200" baseline="-25000">
                              <a:effectLst/>
                            </a:rPr>
                            <a:t>u22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</a:t>
                          </a:r>
                          <a:r>
                            <a:rPr lang="en-US" sz="1200" baseline="-25000">
                              <a:effectLst/>
                            </a:rPr>
                            <a:t>d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220779" t="-4225" r="-225325" b="-273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</a:t>
                          </a:r>
                          <a:r>
                            <a:rPr lang="en-US" sz="1200" baseline="-25000">
                              <a:effectLst/>
                            </a:rPr>
                            <a:t>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</a:t>
                          </a:r>
                          <a:r>
                            <a:rPr lang="en-US" sz="1200" baseline="-25000">
                              <a:effectLst/>
                            </a:rPr>
                            <a:t>min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 of bars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1945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20.44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0.00044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154.89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640708" t="-205556" r="-3540" b="-438889"/>
                          </a:stretch>
                        </a:blipFill>
                      </a:tcPr>
                    </a:tc>
                  </a:tr>
                  <a:tr h="21945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54.52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0.00119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415.81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640708" t="-305556" r="-3540" b="-338889"/>
                          </a:stretch>
                        </a:blipFill>
                      </a:tcPr>
                    </a:tc>
                  </a:tr>
                  <a:tr h="21945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40.89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0.00089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311.02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640708" t="-405556" r="-3540" b="-238889"/>
                          </a:stretch>
                        </a:blipFill>
                      </a:tcPr>
                    </a:tc>
                  </a:tr>
                  <a:tr h="21945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54.52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0.00119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415.81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640708" t="-505556" r="-3540" b="-138889"/>
                          </a:stretch>
                        </a:blipFill>
                      </a:tcPr>
                    </a:tc>
                  </a:tr>
                  <a:tr h="21945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27.26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0.00059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206.80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525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640708" t="-605556" r="-3540" b="-388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83288469"/>
                  </p:ext>
                </p:extLst>
              </p:nvPr>
            </p:nvGraphicFramePr>
            <p:xfrm>
              <a:off x="1828800" y="5029200"/>
              <a:ext cx="5105402" cy="1600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95762"/>
                    <a:gridCol w="795762"/>
                    <a:gridCol w="831866"/>
                    <a:gridCol w="1090488"/>
                    <a:gridCol w="795762"/>
                    <a:gridCol w="795762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</a:t>
                          </a:r>
                          <a:r>
                            <a:rPr lang="en-US" sz="1200" baseline="-25000">
                              <a:effectLst/>
                            </a:rPr>
                            <a:t>u22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aseline="-25000">
                                    <a:effectLst/>
                                    <a:latin typeface="Cambria Math" panose="02040503050406030204" pitchFamily="18" charset="0"/>
                                  </a:rPr>
                                  <m:t>𝝆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</a:t>
                          </a:r>
                          <a:r>
                            <a:rPr lang="en-US" sz="1200" baseline="-25000">
                              <a:effectLst/>
                            </a:rPr>
                            <a:t>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</a:t>
                          </a:r>
                          <a:r>
                            <a:rPr lang="en-US" sz="1200" baseline="-25000">
                              <a:effectLst/>
                            </a:rPr>
                            <a:t>min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 of bars(16)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00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base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0.000216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75.60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00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base pool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0.000433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151.49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00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base tank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0.001088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380.95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3883288469"/>
                  </p:ext>
                </p:extLst>
              </p:nvPr>
            </p:nvGraphicFramePr>
            <p:xfrm>
              <a:off x="1828800" y="5029200"/>
              <a:ext cx="5105402" cy="1600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95762"/>
                    <a:gridCol w="795762"/>
                    <a:gridCol w="831866"/>
                    <a:gridCol w="1090488"/>
                    <a:gridCol w="795762"/>
                    <a:gridCol w="795762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</a:t>
                          </a:r>
                          <a:r>
                            <a:rPr lang="en-US" sz="1200" baseline="-25000">
                              <a:effectLst/>
                            </a:rPr>
                            <a:t>u22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191971" t="-2857" r="-324088" b="-1523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</a:t>
                          </a:r>
                          <a:r>
                            <a:rPr lang="en-US" sz="1200" baseline="-25000">
                              <a:effectLst/>
                            </a:rPr>
                            <a:t>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</a:t>
                          </a:r>
                          <a:r>
                            <a:rPr lang="en-US" sz="1200" baseline="-25000">
                              <a:effectLst/>
                            </a:rPr>
                            <a:t>min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 of bars(16)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00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base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0.000216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75.60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541221" t="-203774" r="-3053" b="-201887"/>
                          </a:stretch>
                        </a:blipFill>
                      </a:tcPr>
                    </a:tc>
                  </a:tr>
                  <a:tr h="3200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base pool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0.000433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151.49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541221" t="-309615" r="-3053" b="-105769"/>
                          </a:stretch>
                        </a:blipFill>
                      </a:tcPr>
                    </a:tc>
                  </a:tr>
                  <a:tr h="3200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base tank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0.001088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380.95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541221" t="-401887" r="-3053" b="-377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1291328"/>
                  </p:ext>
                </p:extLst>
              </p:nvPr>
            </p:nvGraphicFramePr>
            <p:xfrm>
              <a:off x="1905000" y="2971800"/>
              <a:ext cx="4953002" cy="15240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72008"/>
                    <a:gridCol w="772008"/>
                    <a:gridCol w="807034"/>
                    <a:gridCol w="1057936"/>
                    <a:gridCol w="772008"/>
                    <a:gridCol w="772008"/>
                  </a:tblGrid>
                  <a:tr h="381000">
                    <a:tc>
                      <a:txBody>
                        <a:bodyPr/>
                        <a:lstStyle/>
                        <a:p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</a:t>
                          </a:r>
                          <a:r>
                            <a:rPr lang="en-US" sz="1200" baseline="-25000">
                              <a:effectLst/>
                            </a:rPr>
                            <a:t>u11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aseline="-25000">
                                    <a:effectLst/>
                                    <a:latin typeface="Cambria Math" panose="02040503050406030204" pitchFamily="18" charset="0"/>
                                  </a:rPr>
                                  <m:t>𝝆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</a:t>
                          </a:r>
                          <a:r>
                            <a:rPr lang="en-US" sz="1200" baseline="-25000">
                              <a:effectLst/>
                            </a:rPr>
                            <a:t>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</a:t>
                          </a:r>
                          <a:r>
                            <a:rPr lang="en-US" sz="1200" baseline="-25000">
                              <a:effectLst/>
                            </a:rPr>
                            <a:t>min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 of bars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base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0.000216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75.60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base pool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0.000433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151.5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base tank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160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0.003561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1246.52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∅</m:t>
                                </m:r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16</m:t>
                                </m:r>
                              </m:oMath>
                            </m:oMathPara>
                          </a14:m>
                          <a:endParaRPr lang="en-US" sz="1000" i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921291328"/>
                  </p:ext>
                </p:extLst>
              </p:nvPr>
            </p:nvGraphicFramePr>
            <p:xfrm>
              <a:off x="1905000" y="2971800"/>
              <a:ext cx="4953002" cy="15240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72008"/>
                    <a:gridCol w="772008"/>
                    <a:gridCol w="807034"/>
                    <a:gridCol w="1057936"/>
                    <a:gridCol w="772008"/>
                    <a:gridCol w="772008"/>
                  </a:tblGrid>
                  <a:tr h="381000">
                    <a:tc>
                      <a:txBody>
                        <a:bodyPr/>
                        <a:lstStyle/>
                        <a:p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</a:t>
                          </a:r>
                          <a:r>
                            <a:rPr lang="en-US" sz="1200" baseline="-25000">
                              <a:effectLst/>
                            </a:rPr>
                            <a:t>u11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l="-193182" t="-3175" r="-327273" b="-3015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</a:t>
                          </a:r>
                          <a:r>
                            <a:rPr lang="en-US" sz="1200" baseline="-25000">
                              <a:effectLst/>
                            </a:rPr>
                            <a:t>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</a:t>
                          </a:r>
                          <a:r>
                            <a:rPr lang="en-US" sz="1200" baseline="-25000">
                              <a:effectLst/>
                            </a:rPr>
                            <a:t>min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 of bars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base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0.000216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75.60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l="-541732" t="-103175" r="-3150" b="-201587"/>
                          </a:stretch>
                        </a:blip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base pool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0.000433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151.5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l="-541732" t="-206452" r="-3150" b="-104839"/>
                          </a:stretch>
                        </a:blip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base tank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160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0.003561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1246.52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630</a:t>
                          </a:r>
                          <a:endParaRPr lang="en-US" sz="1000" i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l="-541732" t="-301587" r="-3150" b="-317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14400" y="2590800"/>
            <a:ext cx="1752600" cy="295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14400" y="4594959"/>
            <a:ext cx="1695450" cy="3333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3525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Dynamic Analyses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2819400"/>
            <a:ext cx="6000750" cy="1066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1118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2209800"/>
            <a:ext cx="6096000" cy="2743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755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Methodology </a:t>
            </a:r>
            <a:endParaRPr lang="en-US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734481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/>
              <a:t>Some input data needed: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133600"/>
            <a:ext cx="4876799" cy="22812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0093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792008" cy="3895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83550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417638"/>
            <a:ext cx="4876800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0283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/>
              <a:t>Time history: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2057400"/>
            <a:ext cx="6148387" cy="23431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0864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i="1" dirty="0"/>
              <a:t>Rampth</a:t>
            </a:r>
            <a:r>
              <a:rPr lang="en-US" b="1" i="1" dirty="0"/>
              <a:t>:</a:t>
            </a:r>
            <a:r>
              <a:rPr lang="en-US" i="1" dirty="0"/>
              <a:t/>
            </a:r>
            <a:br>
              <a:rPr lang="en-US" i="1" dirty="0"/>
            </a:b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00" y="1447800"/>
            <a:ext cx="3428999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94476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Unifith: 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676400"/>
            <a:ext cx="3419129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5319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i="1" dirty="0"/>
              <a:t>Sinusoidal:</a:t>
            </a:r>
            <a:r>
              <a:rPr lang="en-US" i="1" dirty="0"/>
              <a:t/>
            </a:r>
            <a:br>
              <a:rPr lang="en-US" i="1" dirty="0"/>
            </a:b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95400"/>
            <a:ext cx="4848372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1600200"/>
            <a:ext cx="1171575" cy="1066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258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i="1" dirty="0"/>
              <a:t>Function from file (elcentro):</a:t>
            </a:r>
            <a:r>
              <a:rPr lang="en-US" i="1" dirty="0"/>
              <a:t/>
            </a:r>
            <a:br>
              <a:rPr lang="en-US" i="1" dirty="0"/>
            </a:b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219200"/>
            <a:ext cx="5412045" cy="4800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8642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i="1" dirty="0"/>
              <a:t>Response spectrum:</a:t>
            </a:r>
            <a:r>
              <a:rPr lang="en-US" i="1" dirty="0"/>
              <a:t/>
            </a:r>
            <a:br>
              <a:rPr lang="en-US" i="1" dirty="0"/>
            </a:b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95400"/>
            <a:ext cx="6019800" cy="4800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4030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i="1" u="sng" dirty="0"/>
              <a:t>Equivalent static</a:t>
            </a:r>
            <a:r>
              <a:rPr lang="en-US" i="1" dirty="0"/>
              <a:t/>
            </a:r>
            <a:br>
              <a:rPr lang="en-US" i="1" dirty="0"/>
            </a:b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295400"/>
            <a:ext cx="5943600" cy="46942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1426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Design Of Slabs</a:t>
            </a:r>
            <a:endParaRPr lang="en-US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20888"/>
            <a:ext cx="5832648" cy="212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387853002"/>
              </p:ext>
            </p:extLst>
          </p:nvPr>
        </p:nvGraphicFramePr>
        <p:xfrm>
          <a:off x="1524001" y="1531941"/>
          <a:ext cx="5841048" cy="281145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844808"/>
                <a:gridCol w="1637981"/>
                <a:gridCol w="2358259"/>
              </a:tblGrid>
              <a:tr h="312384"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Comments</a:t>
                      </a:r>
                      <a:endParaRPr lang="en-US" sz="10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Global Fy(kn)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Output case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2384"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5253.547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Equivalent static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2384"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Large defective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34988.354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elcentro</a:t>
                      </a:r>
                      <a:endParaRPr lang="en-US" sz="10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2384"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Large defective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45828.778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sine1.1411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2384"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Small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1552.849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sine.1141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2384"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Same as rampth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25991.058</a:t>
                      </a:r>
                      <a:endParaRPr lang="en-US" sz="10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sine11.41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2384"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22643.14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rampth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2384"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Twice of rampth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44579.687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unifith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2384"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5868.534</a:t>
                      </a:r>
                      <a:endParaRPr lang="en-US" sz="10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Response spectrum</a:t>
                      </a:r>
                      <a:endParaRPr lang="en-US" sz="10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4572000"/>
            <a:ext cx="5915025" cy="12477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7306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Slab A</a:t>
            </a:r>
            <a:endParaRPr lang="en-US" b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734481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727</TotalTime>
  <Words>387</Words>
  <Application>Microsoft Office PowerPoint</Application>
  <PresentationFormat>On-screen Show (4:3)</PresentationFormat>
  <Paragraphs>246</Paragraphs>
  <Slides>80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1" baseType="lpstr">
      <vt:lpstr>Equity</vt:lpstr>
      <vt:lpstr>Slide 1</vt:lpstr>
      <vt:lpstr>Introduction</vt:lpstr>
      <vt:lpstr>Static Design for</vt:lpstr>
      <vt:lpstr>Slide 4</vt:lpstr>
      <vt:lpstr>Codes of Design</vt:lpstr>
      <vt:lpstr>Unit </vt:lpstr>
      <vt:lpstr>Methodology </vt:lpstr>
      <vt:lpstr>Design Of Slabs</vt:lpstr>
      <vt:lpstr>Slab A</vt:lpstr>
      <vt:lpstr>Slide 10</vt:lpstr>
      <vt:lpstr>Check slab thickness for shear</vt:lpstr>
      <vt:lpstr>Modification of the slab in SAP</vt:lpstr>
      <vt:lpstr>Check slab thickness for shear</vt:lpstr>
      <vt:lpstr>Check slab thickness for shear</vt:lpstr>
      <vt:lpstr>Design for moment </vt:lpstr>
      <vt:lpstr>Design for moment </vt:lpstr>
      <vt:lpstr>Design for moment </vt:lpstr>
      <vt:lpstr>Design for moment </vt:lpstr>
      <vt:lpstr>Deflection</vt:lpstr>
      <vt:lpstr>Slab B</vt:lpstr>
      <vt:lpstr>Slab B </vt:lpstr>
      <vt:lpstr>Slide 22</vt:lpstr>
      <vt:lpstr>Slide 23</vt:lpstr>
      <vt:lpstr>Slide 24</vt:lpstr>
      <vt:lpstr>Slide 25</vt:lpstr>
      <vt:lpstr>Slide 26</vt:lpstr>
      <vt:lpstr>Deflection</vt:lpstr>
      <vt:lpstr>Design of Beams </vt:lpstr>
      <vt:lpstr>Design of Beams (A)</vt:lpstr>
      <vt:lpstr>Slide 30</vt:lpstr>
      <vt:lpstr>Slide 31</vt:lpstr>
      <vt:lpstr>Slide 32</vt:lpstr>
      <vt:lpstr>Deflection </vt:lpstr>
      <vt:lpstr>Beams Reinforcement (moment)</vt:lpstr>
      <vt:lpstr>Stirrups of beams (A)</vt:lpstr>
      <vt:lpstr>Beams in floor (B)</vt:lpstr>
      <vt:lpstr>Reinforcement of Beams (B)</vt:lpstr>
      <vt:lpstr>Design of Columns and Shear Walls</vt:lpstr>
      <vt:lpstr>Columns</vt:lpstr>
      <vt:lpstr>Columns</vt:lpstr>
      <vt:lpstr>Columns</vt:lpstr>
      <vt:lpstr>Slide 42</vt:lpstr>
      <vt:lpstr>Slide 43</vt:lpstr>
      <vt:lpstr>Slide 44</vt:lpstr>
      <vt:lpstr>Slide 45</vt:lpstr>
      <vt:lpstr>Shear Walls</vt:lpstr>
      <vt:lpstr>Slide 47</vt:lpstr>
      <vt:lpstr>Mat Foundation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Water tank and swimming pool </vt:lpstr>
      <vt:lpstr>Tank Plan (in meters)</vt:lpstr>
      <vt:lpstr>Swimming Pool Plan(in meters)</vt:lpstr>
      <vt:lpstr>Slide 60</vt:lpstr>
      <vt:lpstr>Slide 61</vt:lpstr>
      <vt:lpstr>Slide 62</vt:lpstr>
      <vt:lpstr>Slide 63</vt:lpstr>
      <vt:lpstr>Slide 64</vt:lpstr>
      <vt:lpstr>Reinforcement : </vt:lpstr>
      <vt:lpstr>Slide 66</vt:lpstr>
      <vt:lpstr>Slide 67</vt:lpstr>
      <vt:lpstr>Simple Dynamic Analyses</vt:lpstr>
      <vt:lpstr>Methodology</vt:lpstr>
      <vt:lpstr>Some input data needed: </vt:lpstr>
      <vt:lpstr>Slide 71</vt:lpstr>
      <vt:lpstr>Slide 72</vt:lpstr>
      <vt:lpstr>Time history: </vt:lpstr>
      <vt:lpstr>Rampth: </vt:lpstr>
      <vt:lpstr>Unifith: </vt:lpstr>
      <vt:lpstr>Sinusoidal: </vt:lpstr>
      <vt:lpstr>Function from file (elcentro): </vt:lpstr>
      <vt:lpstr>Response spectrum: </vt:lpstr>
      <vt:lpstr>Equivalent static </vt:lpstr>
      <vt:lpstr>Results: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Rami</dc:creator>
  <cp:lastModifiedBy>Rami</cp:lastModifiedBy>
  <cp:revision>116</cp:revision>
  <dcterms:created xsi:type="dcterms:W3CDTF">2013-12-18T17:27:49Z</dcterms:created>
  <dcterms:modified xsi:type="dcterms:W3CDTF">2013-12-19T08:56:49Z</dcterms:modified>
</cp:coreProperties>
</file>