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jpe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534629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91299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551538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696374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742814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56062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4115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8026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67370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98046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12/19/2017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31963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12/19/2017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37140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12/19/2017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057916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12/19/2017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10886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88708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22118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12/19/2017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34799109"/>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 id="2147483760" r:id="rId14"/>
    <p:sldLayoutId id="2147483761" r:id="rId15"/>
    <p:sldLayoutId id="2147483762"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4.jpeg"/><Relationship Id="rId4" Type="http://schemas.openxmlformats.org/officeDocument/2006/relationships/image" Target="../media/image15.wmf"/></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Water Resources Management Of Qaliqlia Governorate </a:t>
            </a:r>
            <a:endParaRPr lang="en-US" dirty="0"/>
          </a:p>
        </p:txBody>
      </p:sp>
      <p:sp>
        <p:nvSpPr>
          <p:cNvPr id="7" name="Content Placeholder 6"/>
          <p:cNvSpPr>
            <a:spLocks noGrp="1"/>
          </p:cNvSpPr>
          <p:nvPr>
            <p:ph idx="1"/>
          </p:nvPr>
        </p:nvSpPr>
        <p:spPr>
          <a:xfrm>
            <a:off x="2589212" y="2133599"/>
            <a:ext cx="8915400" cy="4253753"/>
          </a:xfrm>
        </p:spPr>
        <p:txBody>
          <a:bodyPr>
            <a:normAutofit lnSpcReduction="10000"/>
          </a:bodyPr>
          <a:lstStyle/>
          <a:p>
            <a:r>
              <a:rPr lang="en-US" sz="2400" b="1" dirty="0" smtClean="0">
                <a:latin typeface="Times New Roman" panose="02020603050405020304" pitchFamily="18" charset="0"/>
                <a:cs typeface="Times New Roman" panose="02020603050405020304" pitchFamily="18" charset="0"/>
              </a:rPr>
              <a:t>Prepared by:</a:t>
            </a:r>
          </a:p>
          <a:p>
            <a:r>
              <a:rPr lang="en-US" sz="2400" b="1" dirty="0" smtClean="0">
                <a:latin typeface="Times New Roman" panose="02020603050405020304" pitchFamily="18" charset="0"/>
                <a:cs typeface="Times New Roman" panose="02020603050405020304" pitchFamily="18" charset="0"/>
              </a:rPr>
              <a:t>Bara’ Abu Tabikh</a:t>
            </a:r>
          </a:p>
          <a:p>
            <a:r>
              <a:rPr lang="en-US" sz="2400" b="1" dirty="0" smtClean="0">
                <a:latin typeface="Times New Roman" panose="02020603050405020304" pitchFamily="18" charset="0"/>
                <a:cs typeface="Times New Roman" panose="02020603050405020304" pitchFamily="18" charset="0"/>
              </a:rPr>
              <a:t>Reem Barham </a:t>
            </a:r>
          </a:p>
          <a:p>
            <a:r>
              <a:rPr lang="en-US" sz="2400" b="1" dirty="0" smtClean="0">
                <a:latin typeface="Times New Roman" panose="02020603050405020304" pitchFamily="18" charset="0"/>
                <a:cs typeface="Times New Roman" panose="02020603050405020304" pitchFamily="18" charset="0"/>
              </a:rPr>
              <a:t>Mariam Shawahni </a:t>
            </a:r>
          </a:p>
          <a:p>
            <a:endParaRPr lang="en-US" sz="2400" b="1" dirty="0">
              <a:latin typeface="Times New Roman" panose="02020603050405020304" pitchFamily="18" charset="0"/>
              <a:cs typeface="Times New Roman" panose="02020603050405020304" pitchFamily="18" charset="0"/>
            </a:endParaRPr>
          </a:p>
          <a:p>
            <a:endParaRPr lang="en-US" sz="2400" b="1" dirty="0" smtClean="0">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r>
              <a:rPr lang="en-US" sz="2400" b="1" dirty="0">
                <a:solidFill>
                  <a:schemeClr val="tx1"/>
                </a:solidFill>
                <a:latin typeface="Times New Roman" pitchFamily="18" charset="0"/>
                <a:cs typeface="Times New Roman" pitchFamily="18" charset="0"/>
              </a:rPr>
              <a:t>Supervisor</a:t>
            </a:r>
          </a:p>
          <a:p>
            <a:r>
              <a:rPr lang="en-US" sz="2400" b="1" dirty="0">
                <a:solidFill>
                  <a:schemeClr val="tx1"/>
                </a:solidFill>
                <a:latin typeface="Times New Roman" pitchFamily="18" charset="0"/>
                <a:cs typeface="Times New Roman" pitchFamily="18" charset="0"/>
              </a:rPr>
              <a:t>Dr. Anan </a:t>
            </a:r>
            <a:r>
              <a:rPr lang="en-US" sz="2400" b="1" dirty="0" err="1">
                <a:solidFill>
                  <a:schemeClr val="tx1"/>
                </a:solidFill>
                <a:latin typeface="Times New Roman" pitchFamily="18" charset="0"/>
                <a:cs typeface="Times New Roman" pitchFamily="18" charset="0"/>
              </a:rPr>
              <a:t>Jayyousi</a:t>
            </a:r>
            <a:endParaRPr lang="en-US" sz="2400" b="1" dirty="0">
              <a:solidFill>
                <a:schemeClr val="tx1"/>
              </a:solidFill>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39152665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7842" y="247593"/>
            <a:ext cx="8911687" cy="1280890"/>
          </a:xfrm>
        </p:spPr>
        <p:txBody>
          <a:bodyPr/>
          <a:lstStyle/>
          <a:p>
            <a:r>
              <a:rPr lang="en-US" sz="3000" b="1" dirty="0">
                <a:latin typeface="Times New Roman" panose="02020603050405020304" pitchFamily="18" charset="0"/>
                <a:cs typeface="Times New Roman" panose="02020603050405020304" pitchFamily="18" charset="0"/>
              </a:rPr>
              <a:t>Existing and Future Population (Cont.)</a:t>
            </a:r>
            <a:r>
              <a:rPr lang="ar-SA" b="1" u="sng" dirty="0"/>
              <a:t/>
            </a:r>
            <a:br>
              <a:rPr lang="ar-SA" b="1" u="sng"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1942" y="1317233"/>
            <a:ext cx="8928846" cy="4949096"/>
          </a:xfrm>
          <a:prstGeom prst="rect">
            <a:avLst/>
          </a:prstGeom>
        </p:spPr>
      </p:pic>
    </p:spTree>
    <p:extLst>
      <p:ext uri="{BB962C8B-B14F-4D97-AF65-F5344CB8AC3E}">
        <p14:creationId xmlns:p14="http://schemas.microsoft.com/office/powerpoint/2010/main" val="34438252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182" y="745134"/>
            <a:ext cx="8911687" cy="1280890"/>
          </a:xfrm>
        </p:spPr>
        <p:txBody>
          <a:bodyPr/>
          <a:lstStyle/>
          <a:p>
            <a:r>
              <a:rPr lang="en-US" sz="3000" b="1" dirty="0">
                <a:solidFill>
                  <a:schemeClr val="tx1"/>
                </a:solidFill>
                <a:latin typeface="Times New Roman" panose="02020603050405020304" pitchFamily="18" charset="0"/>
                <a:cs typeface="Times New Roman" panose="02020603050405020304" pitchFamily="18" charset="0"/>
              </a:rPr>
              <a:t>Consumption Rates of Urban Areas</a:t>
            </a:r>
            <a:r>
              <a:rPr lang="en-US" b="1" i="1" dirty="0">
                <a:solidFill>
                  <a:schemeClr val="tx1"/>
                </a:solidFill>
              </a:rPr>
              <a:t/>
            </a:r>
            <a:br>
              <a:rPr lang="en-US" b="1" i="1" dirty="0">
                <a:solidFill>
                  <a:schemeClr val="tx1"/>
                </a:solidFill>
              </a:rPr>
            </a:br>
            <a:endParaRPr lang="en-US" dirty="0">
              <a:solidFill>
                <a:schemeClr val="tx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570717682"/>
              </p:ext>
            </p:extLst>
          </p:nvPr>
        </p:nvGraphicFramePr>
        <p:xfrm>
          <a:off x="1008531" y="1940860"/>
          <a:ext cx="10354237" cy="4119282"/>
        </p:xfrm>
        <a:graphic>
          <a:graphicData uri="http://schemas.openxmlformats.org/drawingml/2006/table">
            <a:tbl>
              <a:tblPr firstRow="1" firstCol="1" bandRow="1">
                <a:tableStyleId>{5C22544A-7EE6-4342-B048-85BDC9FD1C3A}</a:tableStyleId>
              </a:tblPr>
              <a:tblGrid>
                <a:gridCol w="807142"/>
                <a:gridCol w="807142"/>
                <a:gridCol w="807142"/>
                <a:gridCol w="807142"/>
                <a:gridCol w="807142"/>
                <a:gridCol w="807142"/>
                <a:gridCol w="807142"/>
                <a:gridCol w="807142"/>
                <a:gridCol w="739252"/>
                <a:gridCol w="1325750"/>
                <a:gridCol w="940093"/>
                <a:gridCol w="892006"/>
              </a:tblGrid>
              <a:tr h="955775">
                <a:tc rowSpan="2">
                  <a:txBody>
                    <a:bodyPr/>
                    <a:lstStyle/>
                    <a:p>
                      <a:pPr marL="0" marR="0" indent="0" algn="ctr">
                        <a:lnSpc>
                          <a:spcPct val="115000"/>
                        </a:lnSpc>
                        <a:spcBef>
                          <a:spcPts val="0"/>
                        </a:spcBef>
                        <a:spcAft>
                          <a:spcPts val="0"/>
                        </a:spcAft>
                      </a:pPr>
                      <a:r>
                        <a:rPr lang="en-US" sz="1500" b="1" dirty="0">
                          <a:effectLst/>
                          <a:latin typeface="Times New Roman" panose="02020603050405020304" pitchFamily="18" charset="0"/>
                          <a:cs typeface="Times New Roman" panose="02020603050405020304" pitchFamily="18" charset="0"/>
                        </a:rPr>
                        <a:t>Target year</a:t>
                      </a:r>
                      <a:endParaRPr lang="en-US" sz="15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nchor="ctr"/>
                </a:tc>
                <a:tc gridSpan="2">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Domestic consumption</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hMerge="1">
                  <a:txBody>
                    <a:bodyPr/>
                    <a:lstStyle/>
                    <a:p>
                      <a:endParaRPr lang="en-US"/>
                    </a:p>
                  </a:txBody>
                  <a:tcPr/>
                </a:tc>
                <a:tc gridSpan="2">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Public consumption</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hMerge="1">
                  <a:txBody>
                    <a:bodyPr/>
                    <a:lstStyle/>
                    <a:p>
                      <a:endParaRPr lang="en-US"/>
                    </a:p>
                  </a:txBody>
                  <a:tcPr/>
                </a:tc>
                <a:tc gridSpan="2">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Livestock consumption</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hMerge="1">
                  <a:txBody>
                    <a:bodyPr/>
                    <a:lstStyle/>
                    <a:p>
                      <a:endParaRPr lang="en-US"/>
                    </a:p>
                  </a:txBody>
                  <a:tcPr/>
                </a:tc>
                <a:tc gridSpan="2">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Industrial consumption</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hMerge="1">
                  <a:txBody>
                    <a:bodyPr/>
                    <a:lstStyle/>
                    <a:p>
                      <a:endParaRPr lang="en-US"/>
                    </a:p>
                  </a:txBody>
                  <a:tcPr/>
                </a:tc>
                <a:tc rowSpan="2">
                  <a:txBody>
                    <a:bodyPr/>
                    <a:lstStyle/>
                    <a:p>
                      <a:pPr marL="0" marR="0" indent="0" algn="ctr">
                        <a:lnSpc>
                          <a:spcPct val="98000"/>
                        </a:lnSpc>
                        <a:spcBef>
                          <a:spcPts val="0"/>
                        </a:spcBef>
                        <a:spcAft>
                          <a:spcPts val="220"/>
                        </a:spcAft>
                      </a:pPr>
                      <a:r>
                        <a:rPr lang="en-US" sz="1500" b="1" dirty="0">
                          <a:effectLst/>
                          <a:latin typeface="Times New Roman" panose="02020603050405020304" pitchFamily="18" charset="0"/>
                          <a:cs typeface="Times New Roman" panose="02020603050405020304" pitchFamily="18" charset="0"/>
                        </a:rPr>
                        <a:t>Total M&amp;I consumption Rate</a:t>
                      </a:r>
                    </a:p>
                    <a:p>
                      <a:pPr marL="0" marR="0" indent="0" algn="ctr">
                        <a:lnSpc>
                          <a:spcPct val="115000"/>
                        </a:lnSpc>
                        <a:spcBef>
                          <a:spcPts val="0"/>
                        </a:spcBef>
                        <a:spcAft>
                          <a:spcPts val="0"/>
                        </a:spcAft>
                      </a:pPr>
                      <a:r>
                        <a:rPr lang="en-US" sz="1500" b="1" dirty="0">
                          <a:effectLst/>
                          <a:latin typeface="Times New Roman" panose="02020603050405020304" pitchFamily="18" charset="0"/>
                          <a:cs typeface="Times New Roman" panose="02020603050405020304" pitchFamily="18" charset="0"/>
                        </a:rPr>
                        <a:t>(L/c/d)</a:t>
                      </a:r>
                      <a:endParaRPr lang="en-US" sz="15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nchor="ctr"/>
                </a:tc>
                <a:tc rowSpan="2">
                  <a:txBody>
                    <a:bodyPr/>
                    <a:lstStyle/>
                    <a:p>
                      <a:pPr marL="0" marR="0" indent="0" algn="ctr">
                        <a:lnSpc>
                          <a:spcPct val="97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Physical losses</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nchor="ctr"/>
                </a:tc>
                <a:tc rowSpan="2">
                  <a:txBody>
                    <a:bodyPr/>
                    <a:lstStyle/>
                    <a:p>
                      <a:pPr marL="0" marR="0" indent="0" algn="ctr">
                        <a:lnSpc>
                          <a:spcPct val="97000"/>
                        </a:lnSpc>
                        <a:spcBef>
                          <a:spcPts val="0"/>
                        </a:spcBef>
                        <a:spcAft>
                          <a:spcPts val="220"/>
                        </a:spcAft>
                      </a:pPr>
                      <a:r>
                        <a:rPr lang="en-US" sz="1500" b="1">
                          <a:effectLst/>
                          <a:latin typeface="Times New Roman" panose="02020603050405020304" pitchFamily="18" charset="0"/>
                          <a:cs typeface="Times New Roman" panose="02020603050405020304" pitchFamily="18" charset="0"/>
                        </a:rPr>
                        <a:t>Total demand Rate</a:t>
                      </a:r>
                    </a:p>
                    <a:p>
                      <a:pPr marL="2667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(L/c/d)</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nchor="ctr"/>
                </a:tc>
              </a:tr>
              <a:tr h="1743119">
                <a:tc vMerge="1">
                  <a:txBody>
                    <a:bodyPr/>
                    <a:lstStyle/>
                    <a:p>
                      <a:endParaRPr lang="en-US"/>
                    </a:p>
                  </a:txBody>
                  <a:tcPr/>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Rate (L/c/d)</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nchor="ctr"/>
                </a:tc>
                <a:tc>
                  <a:txBody>
                    <a:bodyPr/>
                    <a:lstStyle/>
                    <a:p>
                      <a:pPr marL="0" marR="0" indent="0" algn="ctr">
                        <a:lnSpc>
                          <a:spcPct val="97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Ratio of</a:t>
                      </a:r>
                    </a:p>
                    <a:p>
                      <a:pPr marL="29210" marR="0" indent="0" algn="ctr">
                        <a:lnSpc>
                          <a:spcPct val="150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M&amp;I</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Rate (L/c/d)</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nchor="ctr"/>
                </a:tc>
                <a:tc>
                  <a:txBody>
                    <a:bodyPr/>
                    <a:lstStyle/>
                    <a:p>
                      <a:pPr marL="0" marR="0" indent="0" algn="ctr">
                        <a:lnSpc>
                          <a:spcPct val="97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Ratio of</a:t>
                      </a:r>
                    </a:p>
                    <a:p>
                      <a:pPr marL="29210" marR="0" indent="0" algn="ctr">
                        <a:lnSpc>
                          <a:spcPct val="150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M&amp;I</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Rate (L/c/d)</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nchor="ctr"/>
                </a:tc>
                <a:tc>
                  <a:txBody>
                    <a:bodyPr/>
                    <a:lstStyle/>
                    <a:p>
                      <a:pPr marL="0" marR="0" indent="0" algn="ctr">
                        <a:lnSpc>
                          <a:spcPct val="97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Ratio of</a:t>
                      </a:r>
                    </a:p>
                    <a:p>
                      <a:pPr marL="60325" marR="0" indent="0" algn="ctr">
                        <a:lnSpc>
                          <a:spcPct val="150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M&amp;I</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Rate (L/c/d)</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nchor="ctr"/>
                </a:tc>
                <a:tc>
                  <a:txBody>
                    <a:bodyPr/>
                    <a:lstStyle/>
                    <a:p>
                      <a:pPr marL="0" marR="0" indent="0" algn="ctr">
                        <a:lnSpc>
                          <a:spcPct val="97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Ratio of</a:t>
                      </a:r>
                    </a:p>
                    <a:p>
                      <a:pPr marL="64770" marR="0" indent="0" algn="ctr">
                        <a:lnSpc>
                          <a:spcPct val="150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M&amp;I</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vMerge="1">
                  <a:txBody>
                    <a:bodyPr/>
                    <a:lstStyle/>
                    <a:p>
                      <a:endParaRPr lang="en-US"/>
                    </a:p>
                  </a:txBody>
                  <a:tcPr/>
                </a:tc>
                <a:tc vMerge="1">
                  <a:txBody>
                    <a:bodyPr/>
                    <a:lstStyle/>
                    <a:p>
                      <a:endParaRPr lang="en-US"/>
                    </a:p>
                  </a:txBody>
                  <a:tcPr/>
                </a:tc>
                <a:tc vMerge="1">
                  <a:txBody>
                    <a:bodyPr/>
                    <a:lstStyle/>
                    <a:p>
                      <a:endParaRPr lang="en-US"/>
                    </a:p>
                  </a:txBody>
                  <a:tcPr/>
                </a:tc>
              </a:tr>
              <a:tr h="355097">
                <a:tc>
                  <a:txBody>
                    <a:bodyPr/>
                    <a:lstStyle/>
                    <a:p>
                      <a:pPr marL="4254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2017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62</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4889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79.0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9.0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3</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4.0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6</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8.0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78</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40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130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r>
              <a:tr h="355097">
                <a:tc>
                  <a:txBody>
                    <a:bodyPr/>
                    <a:lstStyle/>
                    <a:p>
                      <a:pPr marL="4254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2020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100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4889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79.0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9</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9.0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4.0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8.0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127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158</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r>
              <a:tr h="355097">
                <a:tc>
                  <a:txBody>
                    <a:bodyPr/>
                    <a:lstStyle/>
                    <a:p>
                      <a:pPr marL="4254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2025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120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4889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79.0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14</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9.5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3.0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13</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8.5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152</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190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r>
              <a:tr h="355097">
                <a:tc>
                  <a:txBody>
                    <a:bodyPr/>
                    <a:lstStyle/>
                    <a:p>
                      <a:pPr marL="4254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2037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150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4889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79.0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18</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9.5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9.0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190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c>
                  <a:txBody>
                    <a:bodyPr/>
                    <a:lstStyle/>
                    <a:p>
                      <a:pPr marL="0" marR="0" indent="0" algn="ctr">
                        <a:lnSpc>
                          <a:spcPct val="115000"/>
                        </a:lnSpc>
                        <a:spcBef>
                          <a:spcPts val="0"/>
                        </a:spcBef>
                        <a:spcAft>
                          <a:spcPts val="0"/>
                        </a:spcAft>
                      </a:pPr>
                      <a:r>
                        <a:rPr lang="en-US" sz="1500" b="1" dirty="0">
                          <a:effectLst/>
                          <a:latin typeface="Times New Roman" panose="02020603050405020304" pitchFamily="18" charset="0"/>
                          <a:cs typeface="Times New Roman" panose="02020603050405020304" pitchFamily="18" charset="0"/>
                        </a:rPr>
                        <a:t>218</a:t>
                      </a:r>
                      <a:endParaRPr lang="en-US" sz="15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70" marR="73025" marT="34290" marB="0"/>
                </a:tc>
              </a:tr>
            </a:tbl>
          </a:graphicData>
        </a:graphic>
      </p:graphicFrame>
    </p:spTree>
    <p:extLst>
      <p:ext uri="{BB962C8B-B14F-4D97-AF65-F5344CB8AC3E}">
        <p14:creationId xmlns:p14="http://schemas.microsoft.com/office/powerpoint/2010/main" val="30486042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4736" y="718240"/>
            <a:ext cx="8911687" cy="1280890"/>
          </a:xfrm>
        </p:spPr>
        <p:txBody>
          <a:bodyPr>
            <a:normAutofit/>
          </a:bodyPr>
          <a:lstStyle/>
          <a:p>
            <a:r>
              <a:rPr lang="en-US" sz="3300" b="1" dirty="0">
                <a:solidFill>
                  <a:schemeClr val="tx1"/>
                </a:solidFill>
                <a:latin typeface="Times New Roman" panose="02020603050405020304" pitchFamily="18" charset="0"/>
                <a:cs typeface="Times New Roman" panose="02020603050405020304" pitchFamily="18" charset="0"/>
              </a:rPr>
              <a:t>Consumption Rates of Rural </a:t>
            </a:r>
            <a:r>
              <a:rPr lang="en-US" sz="3300" b="1" dirty="0" smtClean="0">
                <a:solidFill>
                  <a:schemeClr val="tx1"/>
                </a:solidFill>
                <a:latin typeface="Times New Roman" panose="02020603050405020304" pitchFamily="18" charset="0"/>
                <a:cs typeface="Times New Roman" panose="02020603050405020304" pitchFamily="18" charset="0"/>
              </a:rPr>
              <a:t>Areas</a:t>
            </a:r>
            <a:r>
              <a:rPr lang="en-US" b="1" i="1" dirty="0">
                <a:solidFill>
                  <a:schemeClr val="tx1"/>
                </a:solidFill>
                <a:effectLst>
                  <a:outerShdw blurRad="31750" dist="25400" dir="5400000" algn="tl" rotWithShape="0">
                    <a:srgbClr val="000000">
                      <a:alpha val="25000"/>
                    </a:srgbClr>
                  </a:outerShdw>
                </a:effectLst>
              </a:rPr>
              <a:t/>
            </a:r>
            <a:br>
              <a:rPr lang="en-US" b="1" i="1" dirty="0">
                <a:solidFill>
                  <a:schemeClr val="tx1"/>
                </a:solidFill>
                <a:effectLst>
                  <a:outerShdw blurRad="31750" dist="25400" dir="5400000" algn="tl" rotWithShape="0">
                    <a:srgbClr val="000000">
                      <a:alpha val="25000"/>
                    </a:srgbClr>
                  </a:outerShdw>
                </a:effectLst>
              </a:rPr>
            </a:br>
            <a:endParaRPr lang="en-US" dirty="0">
              <a:solidFill>
                <a:schemeClr val="tx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01357664"/>
              </p:ext>
            </p:extLst>
          </p:nvPr>
        </p:nvGraphicFramePr>
        <p:xfrm>
          <a:off x="1075767" y="1891552"/>
          <a:ext cx="10031503" cy="3688976"/>
        </p:xfrm>
        <a:graphic>
          <a:graphicData uri="http://schemas.openxmlformats.org/drawingml/2006/table">
            <a:tbl>
              <a:tblPr firstRow="1" firstCol="1" bandRow="1">
                <a:tableStyleId>{5C22544A-7EE6-4342-B048-85BDC9FD1C3A}</a:tableStyleId>
              </a:tblPr>
              <a:tblGrid>
                <a:gridCol w="801445"/>
                <a:gridCol w="801445"/>
                <a:gridCol w="772757"/>
                <a:gridCol w="772757"/>
                <a:gridCol w="772757"/>
                <a:gridCol w="772757"/>
                <a:gridCol w="787998"/>
                <a:gridCol w="787998"/>
                <a:gridCol w="714487"/>
                <a:gridCol w="1285538"/>
                <a:gridCol w="908124"/>
                <a:gridCol w="853440"/>
              </a:tblGrid>
              <a:tr h="1000438">
                <a:tc rowSpan="2">
                  <a:txBody>
                    <a:bodyPr/>
                    <a:lstStyle/>
                    <a:p>
                      <a:pPr marL="0" marR="0" indent="0" algn="ctr">
                        <a:lnSpc>
                          <a:spcPct val="115000"/>
                        </a:lnSpc>
                        <a:spcBef>
                          <a:spcPts val="0"/>
                        </a:spcBef>
                        <a:spcAft>
                          <a:spcPts val="0"/>
                        </a:spcAft>
                      </a:pPr>
                      <a:r>
                        <a:rPr lang="en-US" sz="1500" b="1" dirty="0">
                          <a:effectLst/>
                          <a:latin typeface="Times New Roman" panose="02020603050405020304" pitchFamily="18" charset="0"/>
                          <a:cs typeface="Times New Roman" panose="02020603050405020304" pitchFamily="18" charset="0"/>
                        </a:rPr>
                        <a:t>Target year</a:t>
                      </a:r>
                      <a:endParaRPr lang="en-US" sz="15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nchor="ctr"/>
                </a:tc>
                <a:tc gridSpan="2">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Domestic consumption</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hMerge="1">
                  <a:txBody>
                    <a:bodyPr/>
                    <a:lstStyle/>
                    <a:p>
                      <a:endParaRPr lang="en-US"/>
                    </a:p>
                  </a:txBody>
                  <a:tcPr/>
                </a:tc>
                <a:tc gridSpan="2">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Public consumption</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hMerge="1">
                  <a:txBody>
                    <a:bodyPr/>
                    <a:lstStyle/>
                    <a:p>
                      <a:endParaRPr lang="en-US"/>
                    </a:p>
                  </a:txBody>
                  <a:tcPr/>
                </a:tc>
                <a:tc gridSpan="2">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Livestock consumption</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hMerge="1">
                  <a:txBody>
                    <a:bodyPr/>
                    <a:lstStyle/>
                    <a:p>
                      <a:endParaRPr lang="en-US"/>
                    </a:p>
                  </a:txBody>
                  <a:tcPr/>
                </a:tc>
                <a:tc gridSpan="2">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Industrial consumption</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hMerge="1">
                  <a:txBody>
                    <a:bodyPr/>
                    <a:lstStyle/>
                    <a:p>
                      <a:endParaRPr lang="en-US"/>
                    </a:p>
                  </a:txBody>
                  <a:tcPr/>
                </a:tc>
                <a:tc rowSpan="2">
                  <a:txBody>
                    <a:bodyPr/>
                    <a:lstStyle/>
                    <a:p>
                      <a:pPr marL="0" marR="0" indent="0" algn="ctr">
                        <a:lnSpc>
                          <a:spcPct val="97000"/>
                        </a:lnSpc>
                        <a:spcBef>
                          <a:spcPts val="0"/>
                        </a:spcBef>
                        <a:spcAft>
                          <a:spcPts val="220"/>
                        </a:spcAft>
                      </a:pPr>
                      <a:r>
                        <a:rPr lang="en-US" sz="1500" b="1">
                          <a:effectLst/>
                          <a:latin typeface="Times New Roman" panose="02020603050405020304" pitchFamily="18" charset="0"/>
                          <a:cs typeface="Times New Roman" panose="02020603050405020304" pitchFamily="18" charset="0"/>
                        </a:rPr>
                        <a:t>Total M&amp;I consumption Rate</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(L/c/d)</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nchor="ctr"/>
                </a:tc>
                <a:tc rowSpan="2">
                  <a:txBody>
                    <a:bodyPr/>
                    <a:lstStyle/>
                    <a:p>
                      <a:pPr marL="0" marR="0" indent="0" algn="ctr">
                        <a:lnSpc>
                          <a:spcPct val="97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Physical  losses</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nchor="ctr"/>
                </a:tc>
                <a:tc rowSpan="2">
                  <a:txBody>
                    <a:bodyPr/>
                    <a:lstStyle/>
                    <a:p>
                      <a:pPr marL="0" marR="0" indent="0" algn="ctr">
                        <a:lnSpc>
                          <a:spcPct val="97000"/>
                        </a:lnSpc>
                        <a:spcBef>
                          <a:spcPts val="0"/>
                        </a:spcBef>
                        <a:spcAft>
                          <a:spcPts val="220"/>
                        </a:spcAft>
                      </a:pPr>
                      <a:r>
                        <a:rPr lang="en-US" sz="1500" b="1">
                          <a:effectLst/>
                          <a:latin typeface="Times New Roman" panose="02020603050405020304" pitchFamily="18" charset="0"/>
                          <a:cs typeface="Times New Roman" panose="02020603050405020304" pitchFamily="18" charset="0"/>
                        </a:rPr>
                        <a:t>Total  demand  Rate</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(L/c/d</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nchor="ctr"/>
                </a:tc>
              </a:tr>
              <a:tr h="1423368">
                <a:tc vMerge="1">
                  <a:txBody>
                    <a:bodyPr/>
                    <a:lstStyle/>
                    <a:p>
                      <a:endParaRPr lang="en-US"/>
                    </a:p>
                  </a:txBody>
                  <a:tcPr/>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Rate (L/c/d)</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nchor="ctr"/>
                </a:tc>
                <a:tc>
                  <a:txBody>
                    <a:bodyPr/>
                    <a:lstStyle/>
                    <a:p>
                      <a:pPr marL="0" marR="0" indent="0" algn="ctr">
                        <a:lnSpc>
                          <a:spcPct val="97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Ratio of</a:t>
                      </a:r>
                    </a:p>
                    <a:p>
                      <a:pPr marL="29210" marR="0" indent="0" algn="ctr">
                        <a:lnSpc>
                          <a:spcPct val="150000"/>
                        </a:lnSpc>
                        <a:spcBef>
                          <a:spcPts val="0"/>
                        </a:spcBef>
                        <a:spcAft>
                          <a:spcPts val="220"/>
                        </a:spcAft>
                      </a:pPr>
                      <a:r>
                        <a:rPr lang="en-US" sz="1500" b="1">
                          <a:effectLst/>
                          <a:latin typeface="Times New Roman" panose="02020603050405020304" pitchFamily="18" charset="0"/>
                          <a:cs typeface="Times New Roman" panose="02020603050405020304" pitchFamily="18" charset="0"/>
                        </a:rPr>
                        <a:t>M&amp;I</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Rate (L/c/d)</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nchor="ctr"/>
                </a:tc>
                <a:tc>
                  <a:txBody>
                    <a:bodyPr/>
                    <a:lstStyle/>
                    <a:p>
                      <a:pPr marL="0" marR="0" indent="0" algn="ctr">
                        <a:lnSpc>
                          <a:spcPct val="97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Ratio of</a:t>
                      </a:r>
                    </a:p>
                    <a:p>
                      <a:pPr marL="29210" marR="0" indent="0" algn="ctr">
                        <a:lnSpc>
                          <a:spcPct val="150000"/>
                        </a:lnSpc>
                        <a:spcBef>
                          <a:spcPts val="0"/>
                        </a:spcBef>
                        <a:spcAft>
                          <a:spcPts val="220"/>
                        </a:spcAft>
                      </a:pPr>
                      <a:r>
                        <a:rPr lang="en-US" sz="1500" b="1">
                          <a:effectLst/>
                          <a:latin typeface="Times New Roman" panose="02020603050405020304" pitchFamily="18" charset="0"/>
                          <a:cs typeface="Times New Roman" panose="02020603050405020304" pitchFamily="18" charset="0"/>
                        </a:rPr>
                        <a:t>M&amp;I</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Rate (L/c/d)</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nchor="ctr"/>
                </a:tc>
                <a:tc>
                  <a:txBody>
                    <a:bodyPr/>
                    <a:lstStyle/>
                    <a:p>
                      <a:pPr marL="0" marR="0" indent="0" algn="ctr">
                        <a:lnSpc>
                          <a:spcPct val="97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Ratio of</a:t>
                      </a:r>
                    </a:p>
                    <a:p>
                      <a:pPr marL="29210" marR="0" indent="0" algn="ctr">
                        <a:lnSpc>
                          <a:spcPct val="150000"/>
                        </a:lnSpc>
                        <a:spcBef>
                          <a:spcPts val="0"/>
                        </a:spcBef>
                        <a:spcAft>
                          <a:spcPts val="220"/>
                        </a:spcAft>
                      </a:pPr>
                      <a:r>
                        <a:rPr lang="en-US" sz="1500" b="1">
                          <a:effectLst/>
                          <a:latin typeface="Times New Roman" panose="02020603050405020304" pitchFamily="18" charset="0"/>
                          <a:cs typeface="Times New Roman" panose="02020603050405020304" pitchFamily="18" charset="0"/>
                        </a:rPr>
                        <a:t>M&amp;I</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Rate (L/c/d)</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nchor="ctr"/>
                </a:tc>
                <a:tc>
                  <a:txBody>
                    <a:bodyPr/>
                    <a:lstStyle/>
                    <a:p>
                      <a:pPr marL="0" marR="0" indent="0" algn="ctr">
                        <a:lnSpc>
                          <a:spcPct val="97000"/>
                        </a:lnSpc>
                        <a:spcBef>
                          <a:spcPts val="0"/>
                        </a:spcBef>
                        <a:spcAft>
                          <a:spcPts val="210"/>
                        </a:spcAft>
                      </a:pPr>
                      <a:r>
                        <a:rPr lang="en-US" sz="1500" b="1">
                          <a:effectLst/>
                          <a:latin typeface="Times New Roman" panose="02020603050405020304" pitchFamily="18" charset="0"/>
                          <a:cs typeface="Times New Roman" panose="02020603050405020304" pitchFamily="18" charset="0"/>
                        </a:rPr>
                        <a:t>Ratio of</a:t>
                      </a:r>
                    </a:p>
                    <a:p>
                      <a:pPr marL="45085" marR="0" indent="0" algn="ctr">
                        <a:lnSpc>
                          <a:spcPct val="150000"/>
                        </a:lnSpc>
                        <a:spcBef>
                          <a:spcPts val="0"/>
                        </a:spcBef>
                        <a:spcAft>
                          <a:spcPts val="220"/>
                        </a:spcAft>
                      </a:pPr>
                      <a:r>
                        <a:rPr lang="en-US" sz="1500" b="1">
                          <a:effectLst/>
                          <a:latin typeface="Times New Roman" panose="02020603050405020304" pitchFamily="18" charset="0"/>
                          <a:cs typeface="Times New Roman" panose="02020603050405020304" pitchFamily="18" charset="0"/>
                        </a:rPr>
                        <a:t>M&amp;I</a:t>
                      </a:r>
                    </a:p>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vMerge="1">
                  <a:txBody>
                    <a:bodyPr/>
                    <a:lstStyle/>
                    <a:p>
                      <a:endParaRPr lang="en-US"/>
                    </a:p>
                  </a:txBody>
                  <a:tcPr/>
                </a:tc>
                <a:tc vMerge="1">
                  <a:txBody>
                    <a:bodyPr/>
                    <a:lstStyle/>
                    <a:p>
                      <a:endParaRPr lang="en-US"/>
                    </a:p>
                  </a:txBody>
                  <a:tcPr/>
                </a:tc>
                <a:tc vMerge="1">
                  <a:txBody>
                    <a:bodyPr/>
                    <a:lstStyle/>
                    <a:p>
                      <a:endParaRPr lang="en-US"/>
                    </a:p>
                  </a:txBody>
                  <a:tcPr/>
                </a:tc>
              </a:tr>
              <a:tr h="317845">
                <a:tc>
                  <a:txBody>
                    <a:bodyPr/>
                    <a:lstStyle/>
                    <a:p>
                      <a:pPr marL="5651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2017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40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79</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3</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6</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9</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3</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6</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51</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40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85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r>
              <a:tr h="315775">
                <a:tc>
                  <a:txBody>
                    <a:bodyPr/>
                    <a:lstStyle/>
                    <a:p>
                      <a:pPr marL="5651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2020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90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79</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6</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11</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6</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114</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143</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r>
              <a:tr h="316811">
                <a:tc>
                  <a:txBody>
                    <a:bodyPr/>
                    <a:lstStyle/>
                    <a:p>
                      <a:pPr marL="5651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2025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110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79</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14</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139</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167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r>
              <a:tr h="314739">
                <a:tc>
                  <a:txBody>
                    <a:bodyPr/>
                    <a:lstStyle/>
                    <a:p>
                      <a:pPr marL="56515"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2037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130</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79</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4</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18</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11</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7</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4</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165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a:effectLst/>
                          <a:latin typeface="Times New Roman" panose="02020603050405020304" pitchFamily="18" charset="0"/>
                          <a:cs typeface="Times New Roman" panose="02020603050405020304" pitchFamily="18" charset="0"/>
                        </a:rPr>
                        <a:t>15</a:t>
                      </a:r>
                      <a:endParaRPr lang="en-US" sz="15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c>
                  <a:txBody>
                    <a:bodyPr/>
                    <a:lstStyle/>
                    <a:p>
                      <a:pPr marL="0" marR="0" indent="0" algn="ctr">
                        <a:lnSpc>
                          <a:spcPct val="115000"/>
                        </a:lnSpc>
                        <a:spcBef>
                          <a:spcPts val="0"/>
                        </a:spcBef>
                        <a:spcAft>
                          <a:spcPts val="0"/>
                        </a:spcAft>
                      </a:pPr>
                      <a:r>
                        <a:rPr lang="en-US" sz="1500" b="1" dirty="0">
                          <a:effectLst/>
                          <a:latin typeface="Times New Roman" panose="02020603050405020304" pitchFamily="18" charset="0"/>
                          <a:cs typeface="Times New Roman" panose="02020603050405020304" pitchFamily="18" charset="0"/>
                        </a:rPr>
                        <a:t>189</a:t>
                      </a:r>
                      <a:endParaRPr lang="en-US" sz="15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73025" marT="0" marB="0"/>
                </a:tc>
              </a:tr>
            </a:tbl>
          </a:graphicData>
        </a:graphic>
      </p:graphicFrame>
    </p:spTree>
    <p:extLst>
      <p:ext uri="{BB962C8B-B14F-4D97-AF65-F5344CB8AC3E}">
        <p14:creationId xmlns:p14="http://schemas.microsoft.com/office/powerpoint/2010/main" val="11794589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7160" y="637557"/>
            <a:ext cx="8911687" cy="1280890"/>
          </a:xfrm>
        </p:spPr>
        <p:txBody>
          <a:bodyPr>
            <a:normAutofit/>
          </a:bodyPr>
          <a:lstStyle/>
          <a:p>
            <a:pPr marL="623992" indent="-514278"/>
            <a:r>
              <a:rPr lang="en-US" sz="3000" b="1" dirty="0">
                <a:solidFill>
                  <a:schemeClr val="tx1"/>
                </a:solidFill>
                <a:latin typeface="Times New Roman" panose="02020603050405020304" pitchFamily="18" charset="0"/>
                <a:cs typeface="Times New Roman" panose="02020603050405020304" pitchFamily="18" charset="0"/>
              </a:rPr>
              <a:t>Clustering </a:t>
            </a:r>
            <a:r>
              <a:rPr lang="en-US" sz="3000" b="1" dirty="0" smtClean="0">
                <a:solidFill>
                  <a:schemeClr val="tx1"/>
                </a:solidFill>
                <a:latin typeface="Times New Roman" panose="02020603050405020304" pitchFamily="18" charset="0"/>
                <a:cs typeface="Times New Roman" panose="02020603050405020304" pitchFamily="18" charset="0"/>
              </a:rPr>
              <a:t>Approach</a:t>
            </a:r>
            <a:br>
              <a:rPr lang="en-US" sz="3000" b="1" dirty="0" smtClean="0">
                <a:solidFill>
                  <a:schemeClr val="tx1"/>
                </a:solidFill>
                <a:latin typeface="Times New Roman" panose="02020603050405020304" pitchFamily="18" charset="0"/>
                <a:cs typeface="Times New Roman" panose="02020603050405020304" pitchFamily="18" charset="0"/>
              </a:rPr>
            </a:br>
            <a:endParaRPr lang="en-US" dirty="0">
              <a:solidFill>
                <a:schemeClr val="tx1"/>
              </a:solidFill>
            </a:endParaRPr>
          </a:p>
        </p:txBody>
      </p:sp>
      <p:sp>
        <p:nvSpPr>
          <p:cNvPr id="3" name="Rectangle 2"/>
          <p:cNvSpPr/>
          <p:nvPr/>
        </p:nvSpPr>
        <p:spPr>
          <a:xfrm>
            <a:off x="1196787" y="1918448"/>
            <a:ext cx="9695331" cy="3323987"/>
          </a:xfrm>
          <a:prstGeom prst="rect">
            <a:avLst/>
          </a:prstGeom>
        </p:spPr>
        <p:txBody>
          <a:bodyPr wrap="square">
            <a:spAutoFit/>
          </a:bodyPr>
          <a:lstStyle/>
          <a:p>
            <a:pPr marL="623992" indent="-514278">
              <a:buNone/>
            </a:pPr>
            <a:r>
              <a:rPr lang="en-US" sz="3000" dirty="0">
                <a:latin typeface="Times New Roman" pitchFamily="18" charset="0"/>
                <a:cs typeface="Times New Roman" pitchFamily="18" charset="0"/>
              </a:rPr>
              <a:t>The governorate has been divided into </a:t>
            </a:r>
            <a:r>
              <a:rPr lang="en-US" sz="3000" dirty="0" smtClean="0">
                <a:latin typeface="Times New Roman" pitchFamily="18" charset="0"/>
                <a:cs typeface="Times New Roman" pitchFamily="18" charset="0"/>
              </a:rPr>
              <a:t>6 </a:t>
            </a:r>
            <a:r>
              <a:rPr lang="en-US" sz="3000" dirty="0">
                <a:latin typeface="Times New Roman" pitchFamily="18" charset="0"/>
                <a:cs typeface="Times New Roman" pitchFamily="18" charset="0"/>
              </a:rPr>
              <a:t>clusters :</a:t>
            </a:r>
          </a:p>
          <a:p>
            <a:pPr marL="623992" indent="-514278">
              <a:buFont typeface="+mj-lt"/>
              <a:buAutoNum type="arabicPeriod"/>
            </a:pPr>
            <a:r>
              <a:rPr lang="en-US" sz="3000" dirty="0" smtClean="0">
                <a:latin typeface="Times New Roman" pitchFamily="18" charset="0"/>
                <a:cs typeface="Times New Roman" pitchFamily="18" charset="0"/>
              </a:rPr>
              <a:t>Qaliqlia cluster</a:t>
            </a:r>
            <a:endParaRPr lang="en-US" sz="3000" dirty="0">
              <a:latin typeface="Times New Roman" pitchFamily="18" charset="0"/>
              <a:cs typeface="Times New Roman" pitchFamily="18" charset="0"/>
            </a:endParaRPr>
          </a:p>
          <a:p>
            <a:pPr marL="623992" indent="-514278">
              <a:buFont typeface="+mj-lt"/>
              <a:buAutoNum type="arabicPeriod"/>
            </a:pPr>
            <a:r>
              <a:rPr lang="en-US" sz="3000" dirty="0" smtClean="0">
                <a:latin typeface="Times New Roman" panose="02020603050405020304" pitchFamily="18" charset="0"/>
                <a:cs typeface="Times New Roman" panose="02020603050405020304" pitchFamily="18" charset="0"/>
              </a:rPr>
              <a:t>'</a:t>
            </a:r>
            <a:r>
              <a:rPr lang="en-US" sz="3000" dirty="0" err="1" smtClean="0">
                <a:latin typeface="Times New Roman" panose="02020603050405020304" pitchFamily="18" charset="0"/>
                <a:cs typeface="Times New Roman" panose="02020603050405020304" pitchFamily="18" charset="0"/>
              </a:rPr>
              <a:t>Azzun</a:t>
            </a:r>
            <a:r>
              <a:rPr lang="en-US" sz="3000" dirty="0" smtClean="0">
                <a:latin typeface="Times New Roman" panose="02020603050405020304" pitchFamily="18" charset="0"/>
                <a:cs typeface="Times New Roman" panose="02020603050405020304" pitchFamily="18" charset="0"/>
              </a:rPr>
              <a:t> cluster</a:t>
            </a:r>
            <a:endParaRPr lang="en-US" sz="3000" dirty="0">
              <a:latin typeface="Times New Roman" pitchFamily="18" charset="0"/>
              <a:cs typeface="Times New Roman" pitchFamily="18" charset="0"/>
            </a:endParaRPr>
          </a:p>
          <a:p>
            <a:pPr marL="623992" indent="-514278">
              <a:buFont typeface="+mj-lt"/>
              <a:buAutoNum type="arabicPeriod"/>
            </a:pPr>
            <a:r>
              <a:rPr lang="en-US" sz="3000" dirty="0">
                <a:latin typeface="Times New Roman" panose="02020603050405020304" pitchFamily="18" charset="0"/>
                <a:cs typeface="Times New Roman" panose="02020603050405020304" pitchFamily="18" charset="0"/>
              </a:rPr>
              <a:t>Kafr Qaddum</a:t>
            </a:r>
            <a:r>
              <a:rPr lang="en-US" sz="3000" dirty="0" smtClean="0">
                <a:latin typeface="Times New Roman" pitchFamily="18" charset="0"/>
                <a:cs typeface="Times New Roman" pitchFamily="18" charset="0"/>
              </a:rPr>
              <a:t> </a:t>
            </a:r>
            <a:r>
              <a:rPr lang="en-US" sz="3000" dirty="0">
                <a:latin typeface="Times New Roman" pitchFamily="18" charset="0"/>
                <a:cs typeface="Times New Roman" pitchFamily="18" charset="0"/>
              </a:rPr>
              <a:t>cluster</a:t>
            </a:r>
          </a:p>
          <a:p>
            <a:pPr marL="623992" indent="-514278">
              <a:buFont typeface="+mj-lt"/>
              <a:buAutoNum type="arabicPeriod"/>
            </a:pPr>
            <a:r>
              <a:rPr lang="en-US" sz="3000" dirty="0">
                <a:latin typeface="Times New Roman" panose="02020603050405020304" pitchFamily="18" charset="0"/>
                <a:cs typeface="Times New Roman" panose="02020603050405020304" pitchFamily="18" charset="0"/>
              </a:rPr>
              <a:t>Immatin</a:t>
            </a:r>
            <a:r>
              <a:rPr lang="en-US" sz="3000" dirty="0" smtClean="0">
                <a:latin typeface="Times New Roman" pitchFamily="18" charset="0"/>
                <a:cs typeface="Times New Roman" pitchFamily="18" charset="0"/>
              </a:rPr>
              <a:t> </a:t>
            </a:r>
            <a:r>
              <a:rPr lang="en-US" sz="3000" dirty="0">
                <a:latin typeface="Times New Roman" pitchFamily="18" charset="0"/>
                <a:cs typeface="Times New Roman" pitchFamily="18" charset="0"/>
              </a:rPr>
              <a:t>cluster</a:t>
            </a:r>
          </a:p>
          <a:p>
            <a:pPr marL="623992" indent="-514278">
              <a:buFont typeface="+mj-lt"/>
              <a:buAutoNum type="arabicPeriod"/>
            </a:pPr>
            <a:r>
              <a:rPr lang="en-US" sz="3000" dirty="0">
                <a:latin typeface="Times New Roman" panose="02020603050405020304" pitchFamily="18" charset="0"/>
                <a:cs typeface="Times New Roman" panose="02020603050405020304" pitchFamily="18" charset="0"/>
              </a:rPr>
              <a:t>Hablah</a:t>
            </a:r>
            <a:r>
              <a:rPr lang="en-US" sz="3000" dirty="0" smtClean="0">
                <a:latin typeface="Times New Roman" pitchFamily="18" charset="0"/>
                <a:cs typeface="Times New Roman" pitchFamily="18" charset="0"/>
              </a:rPr>
              <a:t> cluster</a:t>
            </a:r>
          </a:p>
          <a:p>
            <a:pPr marL="623992" indent="-514278">
              <a:buFont typeface="+mj-lt"/>
              <a:buAutoNum type="arabicPeriod"/>
            </a:pPr>
            <a:r>
              <a:rPr lang="en-US" sz="3000" dirty="0" smtClean="0">
                <a:latin typeface="Times New Roman" pitchFamily="18" charset="0"/>
                <a:cs typeface="Times New Roman" pitchFamily="18" charset="0"/>
              </a:rPr>
              <a:t>Jayyus cluster</a:t>
            </a:r>
            <a:endParaRPr lang="en-US" sz="3000" dirty="0">
              <a:latin typeface="Times New Roman" pitchFamily="18" charset="0"/>
              <a:cs typeface="Times New Roman" pitchFamily="18" charset="0"/>
            </a:endParaRPr>
          </a:p>
        </p:txBody>
      </p:sp>
    </p:spTree>
    <p:extLst>
      <p:ext uri="{BB962C8B-B14F-4D97-AF65-F5344CB8AC3E}">
        <p14:creationId xmlns:p14="http://schemas.microsoft.com/office/powerpoint/2010/main" val="17035191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7842" y="624110"/>
            <a:ext cx="8911687" cy="1280890"/>
          </a:xfrm>
        </p:spPr>
        <p:txBody>
          <a:bodyPr/>
          <a:lstStyle/>
          <a:p>
            <a:r>
              <a:rPr lang="en-US" sz="3000" b="1" dirty="0">
                <a:solidFill>
                  <a:schemeClr val="tx1"/>
                </a:solidFill>
                <a:latin typeface="Times New Roman" panose="02020603050405020304" pitchFamily="18" charset="0"/>
                <a:cs typeface="Times New Roman" panose="02020603050405020304" pitchFamily="18" charset="0"/>
              </a:rPr>
              <a:t>Clustering Approach</a:t>
            </a:r>
            <a:r>
              <a:rPr lang="en-US" b="1" u="sng" dirty="0">
                <a:solidFill>
                  <a:schemeClr val="accent2">
                    <a:lumMod val="75000"/>
                  </a:schemeClr>
                </a:solidFill>
              </a:rPr>
              <a:t/>
            </a:r>
            <a:br>
              <a:rPr lang="en-US" b="1" u="sng" dirty="0">
                <a:solidFill>
                  <a:schemeClr val="accent2">
                    <a:lumMod val="75000"/>
                  </a:schemeClr>
                </a:solidFill>
              </a:rPr>
            </a:b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7842" y="1479176"/>
            <a:ext cx="9011887" cy="5002305"/>
          </a:xfrm>
          <a:prstGeom prst="rect">
            <a:avLst/>
          </a:prstGeom>
        </p:spPr>
      </p:pic>
    </p:spTree>
    <p:extLst>
      <p:ext uri="{BB962C8B-B14F-4D97-AF65-F5344CB8AC3E}">
        <p14:creationId xmlns:p14="http://schemas.microsoft.com/office/powerpoint/2010/main" val="3244828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1289" y="583769"/>
            <a:ext cx="11149970" cy="1280890"/>
          </a:xfrm>
        </p:spPr>
        <p:txBody>
          <a:bodyPr>
            <a:normAutofit fontScale="90000"/>
          </a:bodyPr>
          <a:lstStyle/>
          <a:p>
            <a:r>
              <a:rPr lang="en-US" sz="3300" b="1" dirty="0">
                <a:solidFill>
                  <a:schemeClr val="tx1"/>
                </a:solidFill>
                <a:latin typeface="Times New Roman" panose="02020603050405020304" pitchFamily="18" charset="0"/>
                <a:cs typeface="Times New Roman" panose="02020603050405020304" pitchFamily="18" charset="0"/>
              </a:rPr>
              <a:t>Future Water </a:t>
            </a:r>
            <a:r>
              <a:rPr lang="en-US" sz="3300" b="1" dirty="0" smtClean="0">
                <a:solidFill>
                  <a:schemeClr val="tx1"/>
                </a:solidFill>
                <a:latin typeface="Times New Roman" panose="02020603050405020304" pitchFamily="18" charset="0"/>
                <a:cs typeface="Times New Roman" panose="02020603050405020304" pitchFamily="18" charset="0"/>
              </a:rPr>
              <a:t>Demand</a:t>
            </a:r>
            <a:r>
              <a:rPr lang="en-US" sz="3000" b="1" dirty="0" smtClean="0">
                <a:solidFill>
                  <a:schemeClr val="tx1"/>
                </a:solidFill>
                <a:latin typeface="Times New Roman" panose="02020603050405020304" pitchFamily="18" charset="0"/>
                <a:cs typeface="Times New Roman" panose="02020603050405020304" pitchFamily="18" charset="0"/>
              </a:rPr>
              <a:t/>
            </a:r>
            <a:br>
              <a:rPr lang="en-US" sz="3000" b="1" dirty="0" smtClean="0">
                <a:solidFill>
                  <a:schemeClr val="tx1"/>
                </a:solidFill>
                <a:latin typeface="Times New Roman" panose="02020603050405020304" pitchFamily="18" charset="0"/>
                <a:cs typeface="Times New Roman" panose="02020603050405020304" pitchFamily="18" charset="0"/>
              </a:rPr>
            </a:br>
            <a:r>
              <a:rPr lang="en-US" sz="3000" b="1" dirty="0" smtClean="0">
                <a:solidFill>
                  <a:schemeClr val="tx1"/>
                </a:solidFill>
                <a:latin typeface="Times New Roman" panose="02020603050405020304" pitchFamily="18" charset="0"/>
                <a:cs typeface="Times New Roman" panose="02020603050405020304" pitchFamily="18" charset="0"/>
              </a:rPr>
              <a:t> </a:t>
            </a:r>
            <a:r>
              <a:rPr lang="en-US" sz="3300" dirty="0" smtClean="0">
                <a:solidFill>
                  <a:schemeClr val="tx1"/>
                </a:solidFill>
                <a:latin typeface="Times New Roman" panose="02020603050405020304" pitchFamily="18" charset="0"/>
                <a:cs typeface="Times New Roman" panose="02020603050405020304" pitchFamily="18" charset="0"/>
              </a:rPr>
              <a:t>Demand</a:t>
            </a:r>
            <a:r>
              <a:rPr lang="en-US" sz="3300" dirty="0" smtClean="0">
                <a:solidFill>
                  <a:schemeClr val="tx1"/>
                </a:solidFill>
                <a:latin typeface="Times New Roman" panose="02020603050405020304" pitchFamily="18" charset="0"/>
                <a:cs typeface="Times New Roman" panose="02020603050405020304" pitchFamily="18" charset="0"/>
              </a:rPr>
              <a:t> </a:t>
            </a:r>
            <a:r>
              <a:rPr lang="en-US" sz="3300" spc="300" dirty="0" smtClean="0">
                <a:solidFill>
                  <a:schemeClr val="tx1"/>
                </a:solidFill>
                <a:latin typeface="Times New Roman" pitchFamily="18" charset="0"/>
                <a:cs typeface="Times New Roman" pitchFamily="18" charset="0"/>
              </a:rPr>
              <a:t>of Year 2020</a:t>
            </a:r>
            <a:r>
              <a:rPr lang="en-US" sz="3300" b="1" spc="300" dirty="0" smtClean="0">
                <a:solidFill>
                  <a:schemeClr val="tx1"/>
                </a:solidFill>
                <a:latin typeface="Times New Roman" pitchFamily="18" charset="0"/>
                <a:cs typeface="Times New Roman" pitchFamily="18" charset="0"/>
              </a:rPr>
              <a:t/>
            </a:r>
            <a:br>
              <a:rPr lang="en-US" sz="3300" b="1" spc="300" dirty="0" smtClean="0">
                <a:solidFill>
                  <a:schemeClr val="tx1"/>
                </a:solidFill>
                <a:latin typeface="Times New Roman" pitchFamily="18" charset="0"/>
                <a:cs typeface="Times New Roman" pitchFamily="18" charset="0"/>
              </a:rPr>
            </a:br>
            <a:r>
              <a:rPr lang="en-US" sz="3300" dirty="0" smtClean="0">
                <a:solidFill>
                  <a:schemeClr val="tx1"/>
                </a:solidFill>
                <a:latin typeface="Times New Roman" pitchFamily="18" charset="0"/>
                <a:cs typeface="Times New Roman" pitchFamily="18" charset="0"/>
              </a:rPr>
              <a:t>The </a:t>
            </a:r>
            <a:r>
              <a:rPr lang="en-US" sz="3300" dirty="0">
                <a:solidFill>
                  <a:schemeClr val="tx1"/>
                </a:solidFill>
                <a:latin typeface="Times New Roman" pitchFamily="18" charset="0"/>
                <a:cs typeface="Times New Roman" pitchFamily="18" charset="0"/>
              </a:rPr>
              <a:t>total demand of water in year </a:t>
            </a:r>
            <a:r>
              <a:rPr lang="en-US" sz="3300" dirty="0" smtClean="0">
                <a:solidFill>
                  <a:schemeClr val="tx1"/>
                </a:solidFill>
                <a:latin typeface="Times New Roman" pitchFamily="18" charset="0"/>
                <a:cs typeface="Times New Roman" pitchFamily="18" charset="0"/>
              </a:rPr>
              <a:t>2020 are 5.45 Mcm/year</a:t>
            </a:r>
            <a:br>
              <a:rPr lang="en-US" sz="3300" dirty="0" smtClean="0">
                <a:solidFill>
                  <a:schemeClr val="tx1"/>
                </a:solidFill>
                <a:latin typeface="Times New Roman" pitchFamily="18" charset="0"/>
                <a:cs typeface="Times New Roman" pitchFamily="18" charset="0"/>
              </a:rPr>
            </a:br>
            <a:r>
              <a:rPr lang="en-US" sz="3200" dirty="0">
                <a:latin typeface="Times New Roman" pitchFamily="18" charset="0"/>
                <a:cs typeface="Times New Roman" pitchFamily="18" charset="0"/>
              </a:rPr>
              <a:t/>
            </a:r>
            <a:br>
              <a:rPr lang="en-US" sz="3200" dirty="0">
                <a:latin typeface="Times New Roman" pitchFamily="18" charset="0"/>
                <a:cs typeface="Times New Roman" pitchFamily="18" charset="0"/>
              </a:rPr>
            </a:br>
            <a:endParaRPr lang="en-US" sz="3000" b="1" dirty="0">
              <a:solidFill>
                <a:schemeClr val="tx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1289" y="2299447"/>
            <a:ext cx="9038782" cy="4289611"/>
          </a:xfrm>
          <a:prstGeom prst="rect">
            <a:avLst/>
          </a:prstGeom>
        </p:spPr>
      </p:pic>
    </p:spTree>
    <p:extLst>
      <p:ext uri="{BB962C8B-B14F-4D97-AF65-F5344CB8AC3E}">
        <p14:creationId xmlns:p14="http://schemas.microsoft.com/office/powerpoint/2010/main" val="25448024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0947" y="718239"/>
            <a:ext cx="8911687" cy="1280890"/>
          </a:xfrm>
        </p:spPr>
        <p:txBody>
          <a:bodyPr>
            <a:normAutofit fontScale="90000"/>
          </a:bodyPr>
          <a:lstStyle/>
          <a:p>
            <a:r>
              <a:rPr lang="en-US" sz="3000" b="1" dirty="0">
                <a:solidFill>
                  <a:schemeClr val="tx1"/>
                </a:solidFill>
                <a:latin typeface="Times New Roman" panose="02020603050405020304" pitchFamily="18" charset="0"/>
                <a:cs typeface="Times New Roman" panose="02020603050405020304" pitchFamily="18" charset="0"/>
              </a:rPr>
              <a:t>Future Water Demand (cont</a:t>
            </a:r>
            <a:r>
              <a:rPr lang="en-US" sz="3000" b="1" dirty="0" smtClean="0">
                <a:solidFill>
                  <a:schemeClr val="tx1"/>
                </a:solidFill>
                <a:latin typeface="Times New Roman" panose="02020603050405020304" pitchFamily="18" charset="0"/>
                <a:cs typeface="Times New Roman" panose="02020603050405020304" pitchFamily="18" charset="0"/>
              </a:rPr>
              <a:t>.)</a:t>
            </a:r>
            <a:br>
              <a:rPr lang="en-US" sz="3000" b="1" dirty="0" smtClean="0">
                <a:solidFill>
                  <a:schemeClr val="tx1"/>
                </a:solidFill>
                <a:latin typeface="Times New Roman" panose="02020603050405020304" pitchFamily="18" charset="0"/>
                <a:cs typeface="Times New Roman" panose="02020603050405020304" pitchFamily="18" charset="0"/>
              </a:rPr>
            </a:br>
            <a:r>
              <a:rPr lang="en-US" sz="3200" dirty="0">
                <a:solidFill>
                  <a:schemeClr val="tx1"/>
                </a:solidFill>
                <a:latin typeface="Times New Roman" panose="02020603050405020304" pitchFamily="18" charset="0"/>
                <a:cs typeface="Times New Roman" panose="02020603050405020304" pitchFamily="18" charset="0"/>
              </a:rPr>
              <a:t>Demand </a:t>
            </a:r>
            <a:r>
              <a:rPr lang="en-US" sz="3200" spc="300" dirty="0">
                <a:solidFill>
                  <a:schemeClr val="tx1"/>
                </a:solidFill>
                <a:latin typeface="Times New Roman" pitchFamily="18" charset="0"/>
                <a:cs typeface="Times New Roman" pitchFamily="18" charset="0"/>
              </a:rPr>
              <a:t>of Year </a:t>
            </a:r>
            <a:r>
              <a:rPr lang="en-US" sz="3200" spc="300" dirty="0" smtClean="0">
                <a:solidFill>
                  <a:schemeClr val="tx1"/>
                </a:solidFill>
                <a:latin typeface="Times New Roman" pitchFamily="18" charset="0"/>
                <a:cs typeface="Times New Roman" pitchFamily="18" charset="0"/>
              </a:rPr>
              <a:t>2025</a:t>
            </a:r>
            <a:r>
              <a:rPr lang="en-US" sz="3200" b="1" spc="300" dirty="0">
                <a:solidFill>
                  <a:schemeClr val="tx1"/>
                </a:solidFill>
                <a:latin typeface="Times New Roman" pitchFamily="18" charset="0"/>
                <a:cs typeface="Times New Roman" pitchFamily="18" charset="0"/>
              </a:rPr>
              <a:t/>
            </a:r>
            <a:br>
              <a:rPr lang="en-US" sz="3200" b="1" spc="300" dirty="0">
                <a:solidFill>
                  <a:schemeClr val="tx1"/>
                </a:solidFill>
                <a:latin typeface="Times New Roman" pitchFamily="18" charset="0"/>
                <a:cs typeface="Times New Roman" pitchFamily="18" charset="0"/>
              </a:rPr>
            </a:br>
            <a:r>
              <a:rPr lang="en-US" sz="3200" dirty="0">
                <a:solidFill>
                  <a:schemeClr val="tx1"/>
                </a:solidFill>
                <a:latin typeface="Times New Roman" pitchFamily="18" charset="0"/>
                <a:cs typeface="Times New Roman" pitchFamily="18" charset="0"/>
              </a:rPr>
              <a:t>The total demand of water in year </a:t>
            </a:r>
            <a:r>
              <a:rPr lang="en-US" sz="3200" dirty="0" smtClean="0">
                <a:solidFill>
                  <a:schemeClr val="tx1"/>
                </a:solidFill>
                <a:latin typeface="Times New Roman" pitchFamily="18" charset="0"/>
                <a:cs typeface="Times New Roman" pitchFamily="18" charset="0"/>
              </a:rPr>
              <a:t>2025 are 7.75 Mcm/year</a:t>
            </a:r>
            <a:endParaRPr lang="en-US" sz="3000" b="1" dirty="0">
              <a:solidFill>
                <a:schemeClr val="tx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0946" y="2422450"/>
            <a:ext cx="8796735" cy="4274185"/>
          </a:xfrm>
          <a:prstGeom prst="rect">
            <a:avLst/>
          </a:prstGeom>
        </p:spPr>
      </p:pic>
    </p:spTree>
    <p:extLst>
      <p:ext uri="{BB962C8B-B14F-4D97-AF65-F5344CB8AC3E}">
        <p14:creationId xmlns:p14="http://schemas.microsoft.com/office/powerpoint/2010/main" val="5152555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1289" y="664451"/>
            <a:ext cx="10329699" cy="1280890"/>
          </a:xfrm>
        </p:spPr>
        <p:txBody>
          <a:bodyPr>
            <a:normAutofit fontScale="90000"/>
          </a:bodyPr>
          <a:lstStyle/>
          <a:p>
            <a:r>
              <a:rPr lang="en-US" b="1" dirty="0">
                <a:solidFill>
                  <a:schemeClr val="tx1"/>
                </a:solidFill>
                <a:latin typeface="Times New Roman" panose="02020603050405020304" pitchFamily="18" charset="0"/>
                <a:cs typeface="Times New Roman" panose="02020603050405020304" pitchFamily="18" charset="0"/>
              </a:rPr>
              <a:t>Future Water Demand (cont.)</a:t>
            </a:r>
            <a:br>
              <a:rPr lang="en-US" b="1" dirty="0">
                <a:solidFill>
                  <a:schemeClr val="tx1"/>
                </a:solidFill>
                <a:latin typeface="Times New Roman" panose="02020603050405020304" pitchFamily="18" charset="0"/>
                <a:cs typeface="Times New Roman" panose="02020603050405020304" pitchFamily="18" charset="0"/>
              </a:rPr>
            </a:br>
            <a:r>
              <a:rPr lang="en-US" dirty="0">
                <a:solidFill>
                  <a:schemeClr val="tx1"/>
                </a:solidFill>
                <a:latin typeface="Times New Roman" panose="02020603050405020304" pitchFamily="18" charset="0"/>
                <a:cs typeface="Times New Roman" panose="02020603050405020304" pitchFamily="18" charset="0"/>
              </a:rPr>
              <a:t>Demand </a:t>
            </a:r>
            <a:r>
              <a:rPr lang="en-US" spc="300" dirty="0">
                <a:solidFill>
                  <a:schemeClr val="tx1"/>
                </a:solidFill>
                <a:latin typeface="Times New Roman" pitchFamily="18" charset="0"/>
                <a:cs typeface="Times New Roman" pitchFamily="18" charset="0"/>
              </a:rPr>
              <a:t>of Year </a:t>
            </a:r>
            <a:r>
              <a:rPr lang="en-US" spc="300" dirty="0" smtClean="0">
                <a:solidFill>
                  <a:schemeClr val="tx1"/>
                </a:solidFill>
                <a:latin typeface="Times New Roman" pitchFamily="18" charset="0"/>
                <a:cs typeface="Times New Roman" pitchFamily="18" charset="0"/>
              </a:rPr>
              <a:t>2037</a:t>
            </a:r>
            <a:r>
              <a:rPr lang="en-US" b="1" spc="300" dirty="0">
                <a:solidFill>
                  <a:schemeClr val="tx1"/>
                </a:solidFill>
                <a:latin typeface="Times New Roman" pitchFamily="18" charset="0"/>
                <a:cs typeface="Times New Roman" pitchFamily="18" charset="0"/>
              </a:rPr>
              <a:t/>
            </a:r>
            <a:br>
              <a:rPr lang="en-US" b="1" spc="300" dirty="0">
                <a:solidFill>
                  <a:schemeClr val="tx1"/>
                </a:solidFill>
                <a:latin typeface="Times New Roman" pitchFamily="18" charset="0"/>
                <a:cs typeface="Times New Roman" pitchFamily="18" charset="0"/>
              </a:rPr>
            </a:br>
            <a:r>
              <a:rPr lang="en-US" dirty="0">
                <a:solidFill>
                  <a:schemeClr val="tx1"/>
                </a:solidFill>
                <a:latin typeface="Times New Roman" pitchFamily="18" charset="0"/>
                <a:cs typeface="Times New Roman" pitchFamily="18" charset="0"/>
              </a:rPr>
              <a:t>The total demand of water in year </a:t>
            </a:r>
            <a:r>
              <a:rPr lang="en-US" dirty="0" smtClean="0">
                <a:solidFill>
                  <a:schemeClr val="tx1"/>
                </a:solidFill>
                <a:latin typeface="Times New Roman" pitchFamily="18" charset="0"/>
                <a:cs typeface="Times New Roman" pitchFamily="18" charset="0"/>
              </a:rPr>
              <a:t>2037 </a:t>
            </a:r>
            <a:r>
              <a:rPr lang="en-US" dirty="0">
                <a:solidFill>
                  <a:schemeClr val="tx1"/>
                </a:solidFill>
                <a:latin typeface="Times New Roman" pitchFamily="18" charset="0"/>
                <a:cs typeface="Times New Roman" pitchFamily="18" charset="0"/>
              </a:rPr>
              <a:t>are </a:t>
            </a:r>
            <a:r>
              <a:rPr lang="en-US" dirty="0" smtClean="0">
                <a:solidFill>
                  <a:schemeClr val="tx1"/>
                </a:solidFill>
                <a:latin typeface="Times New Roman" pitchFamily="18" charset="0"/>
                <a:cs typeface="Times New Roman" pitchFamily="18" charset="0"/>
              </a:rPr>
              <a:t>9.83 </a:t>
            </a:r>
            <a:r>
              <a:rPr lang="en-US" dirty="0">
                <a:solidFill>
                  <a:schemeClr val="tx1"/>
                </a:solidFill>
                <a:latin typeface="Times New Roman" pitchFamily="18" charset="0"/>
                <a:cs typeface="Times New Roman" pitchFamily="18" charset="0"/>
              </a:rPr>
              <a:t>Mcm/year</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1289" y="2433918"/>
            <a:ext cx="8783288" cy="4222376"/>
          </a:xfrm>
          <a:prstGeom prst="rect">
            <a:avLst/>
          </a:prstGeom>
        </p:spPr>
      </p:pic>
    </p:spTree>
    <p:extLst>
      <p:ext uri="{BB962C8B-B14F-4D97-AF65-F5344CB8AC3E}">
        <p14:creationId xmlns:p14="http://schemas.microsoft.com/office/powerpoint/2010/main" val="32731490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6753" y="247592"/>
            <a:ext cx="10381129" cy="1280890"/>
          </a:xfrm>
        </p:spPr>
        <p:txBody>
          <a:bodyPr>
            <a:normAutofit fontScale="90000"/>
          </a:bodyPr>
          <a:lstStyle/>
          <a:p>
            <a:r>
              <a:rPr lang="en-US" sz="3300" b="1" dirty="0">
                <a:solidFill>
                  <a:schemeClr val="tx1"/>
                </a:solidFill>
                <a:latin typeface="Times New Roman" panose="02020603050405020304" pitchFamily="18" charset="0"/>
                <a:cs typeface="Times New Roman" panose="02020603050405020304" pitchFamily="18" charset="0"/>
              </a:rPr>
              <a:t>Future Water </a:t>
            </a:r>
            <a:r>
              <a:rPr lang="en-US" sz="3300" b="1" dirty="0" smtClean="0">
                <a:solidFill>
                  <a:schemeClr val="tx1"/>
                </a:solidFill>
                <a:latin typeface="Times New Roman" panose="02020603050405020304" pitchFamily="18" charset="0"/>
                <a:cs typeface="Times New Roman" panose="02020603050405020304" pitchFamily="18" charset="0"/>
              </a:rPr>
              <a:t>Gap</a:t>
            </a:r>
            <a:r>
              <a:rPr lang="en-US" sz="3300" dirty="0" smtClean="0">
                <a:solidFill>
                  <a:schemeClr val="tx1"/>
                </a:solidFill>
                <a:latin typeface="Times New Roman" panose="02020603050405020304" pitchFamily="18" charset="0"/>
                <a:cs typeface="Times New Roman" panose="02020603050405020304" pitchFamily="18" charset="0"/>
              </a:rPr>
              <a:t/>
            </a:r>
            <a:br>
              <a:rPr lang="en-US" sz="3300" dirty="0" smtClean="0">
                <a:solidFill>
                  <a:schemeClr val="tx1"/>
                </a:solidFill>
                <a:latin typeface="Times New Roman" panose="02020603050405020304" pitchFamily="18" charset="0"/>
                <a:cs typeface="Times New Roman" panose="02020603050405020304" pitchFamily="18" charset="0"/>
              </a:rPr>
            </a:br>
            <a:r>
              <a:rPr lang="en-US" sz="3300" dirty="0">
                <a:solidFill>
                  <a:schemeClr val="tx1"/>
                </a:solidFill>
                <a:latin typeface="Times New Roman" pitchFamily="18" charset="0"/>
                <a:cs typeface="Times New Roman" pitchFamily="18" charset="0"/>
              </a:rPr>
              <a:t>Gap</a:t>
            </a:r>
            <a:r>
              <a:rPr lang="en-US" sz="3300" dirty="0">
                <a:solidFill>
                  <a:schemeClr val="tx1"/>
                </a:solidFill>
                <a:latin typeface="Times New Roman" pitchFamily="18" charset="0"/>
                <a:cs typeface="Times New Roman" pitchFamily="18" charset="0"/>
              </a:rPr>
              <a:t> defined as additional amount of water needed to fit the demand.</a:t>
            </a:r>
            <a:br>
              <a:rPr lang="en-US" sz="3300" dirty="0">
                <a:solidFill>
                  <a:schemeClr val="tx1"/>
                </a:solidFill>
                <a:latin typeface="Times New Roman" pitchFamily="18" charset="0"/>
                <a:cs typeface="Times New Roman" pitchFamily="18" charset="0"/>
              </a:rPr>
            </a:br>
            <a:r>
              <a:rPr lang="en-US" sz="3300" spc="300" dirty="0">
                <a:solidFill>
                  <a:schemeClr val="tx1"/>
                </a:solidFill>
                <a:latin typeface="Times New Roman" pitchFamily="18" charset="0"/>
                <a:cs typeface="Times New Roman" pitchFamily="18" charset="0"/>
              </a:rPr>
              <a:t> </a:t>
            </a:r>
            <a:r>
              <a:rPr lang="en-US" sz="3300" b="1" spc="300" dirty="0">
                <a:solidFill>
                  <a:schemeClr val="tx1"/>
                </a:solidFill>
                <a:latin typeface="Times New Roman" pitchFamily="18" charset="0"/>
                <a:cs typeface="Times New Roman" pitchFamily="18" charset="0"/>
              </a:rPr>
              <a:t>Gap of Year </a:t>
            </a:r>
            <a:r>
              <a:rPr lang="en-US" sz="3300" b="1" spc="300" dirty="0" smtClean="0">
                <a:solidFill>
                  <a:schemeClr val="tx1"/>
                </a:solidFill>
                <a:latin typeface="Times New Roman" pitchFamily="18" charset="0"/>
                <a:cs typeface="Times New Roman" pitchFamily="18" charset="0"/>
              </a:rPr>
              <a:t>2020</a:t>
            </a:r>
            <a:r>
              <a:rPr lang="en-US" sz="3300" spc="300" dirty="0">
                <a:solidFill>
                  <a:schemeClr val="tx1"/>
                </a:solidFill>
                <a:latin typeface="Times New Roman" pitchFamily="18" charset="0"/>
                <a:cs typeface="Times New Roman" pitchFamily="18" charset="0"/>
              </a:rPr>
              <a:t/>
            </a:r>
            <a:br>
              <a:rPr lang="en-US" sz="3300" spc="300" dirty="0">
                <a:solidFill>
                  <a:schemeClr val="tx1"/>
                </a:solidFill>
                <a:latin typeface="Times New Roman" pitchFamily="18" charset="0"/>
                <a:cs typeface="Times New Roman" pitchFamily="18" charset="0"/>
              </a:rPr>
            </a:br>
            <a:r>
              <a:rPr lang="en-US" sz="3300" dirty="0">
                <a:solidFill>
                  <a:schemeClr val="tx1"/>
                </a:solidFill>
                <a:latin typeface="Times New Roman" pitchFamily="18" charset="0"/>
                <a:cs typeface="Times New Roman" pitchFamily="18" charset="0"/>
              </a:rPr>
              <a:t>The gap of water in year </a:t>
            </a:r>
            <a:r>
              <a:rPr lang="en-US" sz="3300" dirty="0" smtClean="0">
                <a:solidFill>
                  <a:schemeClr val="tx1"/>
                </a:solidFill>
                <a:latin typeface="Times New Roman" pitchFamily="18" charset="0"/>
                <a:cs typeface="Times New Roman" pitchFamily="18" charset="0"/>
              </a:rPr>
              <a:t>2020 </a:t>
            </a:r>
            <a:r>
              <a:rPr lang="en-US" sz="3300" dirty="0">
                <a:solidFill>
                  <a:schemeClr val="tx1"/>
                </a:solidFill>
                <a:latin typeface="Times New Roman" pitchFamily="18" charset="0"/>
                <a:cs typeface="Times New Roman" pitchFamily="18" charset="0"/>
              </a:rPr>
              <a:t>are </a:t>
            </a:r>
            <a:r>
              <a:rPr lang="en-US" sz="3300" dirty="0" smtClean="0">
                <a:solidFill>
                  <a:schemeClr val="tx1"/>
                </a:solidFill>
                <a:latin typeface="Times New Roman" pitchFamily="18" charset="0"/>
                <a:cs typeface="Times New Roman" pitchFamily="18" charset="0"/>
              </a:rPr>
              <a:t> 2.53 </a:t>
            </a:r>
            <a:r>
              <a:rPr lang="en-US" sz="3300" dirty="0">
                <a:solidFill>
                  <a:schemeClr val="tx1"/>
                </a:solidFill>
                <a:latin typeface="Times New Roman" pitchFamily="18" charset="0"/>
                <a:cs typeface="Times New Roman" pitchFamily="18" charset="0"/>
              </a:rPr>
              <a:t>Mcm/year </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6753" y="2768996"/>
            <a:ext cx="8014447" cy="3914192"/>
          </a:xfrm>
          <a:prstGeom prst="rect">
            <a:avLst/>
          </a:prstGeom>
        </p:spPr>
      </p:pic>
    </p:spTree>
    <p:extLst>
      <p:ext uri="{BB962C8B-B14F-4D97-AF65-F5344CB8AC3E}">
        <p14:creationId xmlns:p14="http://schemas.microsoft.com/office/powerpoint/2010/main" val="12986331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8524" y="597215"/>
            <a:ext cx="8911687" cy="1280890"/>
          </a:xfrm>
        </p:spPr>
        <p:txBody>
          <a:bodyPr>
            <a:noAutofit/>
          </a:bodyPr>
          <a:lstStyle/>
          <a:p>
            <a:r>
              <a:rPr lang="en-US" sz="3000" b="1" dirty="0">
                <a:solidFill>
                  <a:schemeClr val="tx1"/>
                </a:solidFill>
                <a:latin typeface="Times New Roman" panose="02020603050405020304" pitchFamily="18" charset="0"/>
                <a:cs typeface="Times New Roman" panose="02020603050405020304" pitchFamily="18" charset="0"/>
              </a:rPr>
              <a:t>Future Water </a:t>
            </a:r>
            <a:r>
              <a:rPr lang="en-US" sz="3000" b="1" dirty="0" smtClean="0">
                <a:solidFill>
                  <a:schemeClr val="tx1"/>
                </a:solidFill>
                <a:latin typeface="Times New Roman" panose="02020603050405020304" pitchFamily="18" charset="0"/>
                <a:cs typeface="Times New Roman" panose="02020603050405020304" pitchFamily="18" charset="0"/>
              </a:rPr>
              <a:t>Gap (Cont.)</a:t>
            </a:r>
            <a:r>
              <a:rPr lang="en-US" sz="3000" dirty="0">
                <a:solidFill>
                  <a:schemeClr val="tx1"/>
                </a:solidFill>
                <a:latin typeface="Times New Roman" panose="02020603050405020304" pitchFamily="18" charset="0"/>
                <a:cs typeface="Times New Roman" panose="02020603050405020304" pitchFamily="18" charset="0"/>
              </a:rPr>
              <a:t/>
            </a:r>
            <a:br>
              <a:rPr lang="en-US" sz="3000" dirty="0">
                <a:solidFill>
                  <a:schemeClr val="tx1"/>
                </a:solidFill>
                <a:latin typeface="Times New Roman" panose="02020603050405020304" pitchFamily="18" charset="0"/>
                <a:cs typeface="Times New Roman" panose="02020603050405020304" pitchFamily="18" charset="0"/>
              </a:rPr>
            </a:br>
            <a:r>
              <a:rPr lang="en-US" sz="3000" spc="300" dirty="0">
                <a:solidFill>
                  <a:schemeClr val="tx1"/>
                </a:solidFill>
                <a:latin typeface="Times New Roman" pitchFamily="18" charset="0"/>
                <a:cs typeface="Times New Roman" pitchFamily="18" charset="0"/>
              </a:rPr>
              <a:t> Gap of Year </a:t>
            </a:r>
            <a:r>
              <a:rPr lang="en-US" sz="3000" spc="300" dirty="0" smtClean="0">
                <a:solidFill>
                  <a:schemeClr val="tx1"/>
                </a:solidFill>
                <a:latin typeface="Times New Roman" pitchFamily="18" charset="0"/>
                <a:cs typeface="Times New Roman" pitchFamily="18" charset="0"/>
              </a:rPr>
              <a:t>2025</a:t>
            </a:r>
            <a:r>
              <a:rPr lang="en-US" sz="3000" spc="300" dirty="0">
                <a:solidFill>
                  <a:schemeClr val="tx1"/>
                </a:solidFill>
                <a:latin typeface="Times New Roman" pitchFamily="18" charset="0"/>
                <a:cs typeface="Times New Roman" pitchFamily="18" charset="0"/>
              </a:rPr>
              <a:t/>
            </a:r>
            <a:br>
              <a:rPr lang="en-US" sz="3000" spc="300" dirty="0">
                <a:solidFill>
                  <a:schemeClr val="tx1"/>
                </a:solidFill>
                <a:latin typeface="Times New Roman" pitchFamily="18" charset="0"/>
                <a:cs typeface="Times New Roman" pitchFamily="18" charset="0"/>
              </a:rPr>
            </a:br>
            <a:r>
              <a:rPr lang="en-US" sz="3000" dirty="0">
                <a:solidFill>
                  <a:schemeClr val="tx1"/>
                </a:solidFill>
                <a:latin typeface="Times New Roman" panose="02020603050405020304" pitchFamily="18" charset="0"/>
                <a:cs typeface="Times New Roman" panose="02020603050405020304" pitchFamily="18" charset="0"/>
              </a:rPr>
              <a:t>The gap of water in year </a:t>
            </a:r>
            <a:r>
              <a:rPr lang="en-US" sz="3000" dirty="0" smtClean="0">
                <a:solidFill>
                  <a:schemeClr val="tx1"/>
                </a:solidFill>
                <a:latin typeface="Times New Roman" panose="02020603050405020304" pitchFamily="18" charset="0"/>
                <a:cs typeface="Times New Roman" panose="02020603050405020304" pitchFamily="18" charset="0"/>
              </a:rPr>
              <a:t>2025 </a:t>
            </a:r>
            <a:r>
              <a:rPr lang="en-US" sz="3000" dirty="0">
                <a:solidFill>
                  <a:schemeClr val="tx1"/>
                </a:solidFill>
                <a:latin typeface="Times New Roman" panose="02020603050405020304" pitchFamily="18" charset="0"/>
                <a:cs typeface="Times New Roman" panose="02020603050405020304" pitchFamily="18" charset="0"/>
              </a:rPr>
              <a:t>are  </a:t>
            </a:r>
            <a:r>
              <a:rPr lang="en-US" sz="3000" dirty="0" smtClean="0">
                <a:solidFill>
                  <a:schemeClr val="tx1"/>
                </a:solidFill>
                <a:latin typeface="Times New Roman" panose="02020603050405020304" pitchFamily="18" charset="0"/>
                <a:cs typeface="Times New Roman" panose="02020603050405020304" pitchFamily="18" charset="0"/>
              </a:rPr>
              <a:t>3.06 </a:t>
            </a:r>
            <a:r>
              <a:rPr lang="en-US" sz="3000" dirty="0">
                <a:solidFill>
                  <a:schemeClr val="tx1"/>
                </a:solidFill>
                <a:latin typeface="Times New Roman" panose="02020603050405020304" pitchFamily="18" charset="0"/>
                <a:cs typeface="Times New Roman" panose="02020603050405020304" pitchFamily="18" charset="0"/>
              </a:rPr>
              <a:t>Mcm/year</a:t>
            </a:r>
            <a:endParaRPr lang="en-US" sz="30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8524" y="2442344"/>
            <a:ext cx="8003358" cy="3891221"/>
          </a:xfrm>
          <a:prstGeom prst="rect">
            <a:avLst/>
          </a:prstGeom>
        </p:spPr>
      </p:pic>
    </p:spTree>
    <p:extLst>
      <p:ext uri="{BB962C8B-B14F-4D97-AF65-F5344CB8AC3E}">
        <p14:creationId xmlns:p14="http://schemas.microsoft.com/office/powerpoint/2010/main" val="18068021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z="3300" b="1" u="sng" dirty="0">
                <a:latin typeface="Times New Roman" pitchFamily="18" charset="0"/>
                <a:cs typeface="Times New Roman" pitchFamily="18" charset="0"/>
              </a:rPr>
              <a:t>Contents of the Presentation:</a:t>
            </a:r>
            <a:r>
              <a:rPr lang="en-US" sz="3300" dirty="0">
                <a:solidFill>
                  <a:schemeClr val="tx1">
                    <a:lumMod val="95000"/>
                    <a:lumOff val="5000"/>
                  </a:schemeClr>
                </a:solidFill>
                <a:latin typeface="Times New Roman" pitchFamily="18" charset="0"/>
                <a:cs typeface="Times New Roman" pitchFamily="18" charset="0"/>
              </a:rPr>
              <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Objectives</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Study area</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Water supply resources.</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Existing population and population growth rate.</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Consumption rates for localities in </a:t>
            </a:r>
            <a:r>
              <a:rPr lang="en-US" sz="3300" dirty="0" smtClean="0">
                <a:solidFill>
                  <a:schemeClr val="tx1">
                    <a:lumMod val="95000"/>
                    <a:lumOff val="5000"/>
                  </a:schemeClr>
                </a:solidFill>
                <a:latin typeface="Times New Roman" pitchFamily="18" charset="0"/>
                <a:cs typeface="Times New Roman" pitchFamily="18" charset="0"/>
              </a:rPr>
              <a:t>Qaliqlia </a:t>
            </a:r>
            <a:r>
              <a:rPr lang="en-US" sz="3300" dirty="0">
                <a:solidFill>
                  <a:schemeClr val="tx1">
                    <a:lumMod val="95000"/>
                    <a:lumOff val="5000"/>
                  </a:schemeClr>
                </a:solidFill>
                <a:latin typeface="Times New Roman" pitchFamily="18" charset="0"/>
                <a:cs typeface="Times New Roman" pitchFamily="18" charset="0"/>
              </a:rPr>
              <a:t>Governorate.</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Clustering Approach</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Future water demand and water Gap </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Future potential water resources.</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The investment plan.</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Provision of wastewater systems.</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Conclusions</a:t>
            </a:r>
            <a:r>
              <a:rPr lang="en-US" dirty="0">
                <a:solidFill>
                  <a:schemeClr val="tx1">
                    <a:lumMod val="95000"/>
                    <a:lumOff val="5000"/>
                  </a:schemeClr>
                </a:solidFill>
                <a:latin typeface="Times New Roman" pitchFamily="18" charset="0"/>
                <a:cs typeface="Times New Roman" pitchFamily="18" charset="0"/>
              </a:rPr>
              <a:t/>
            </a:r>
            <a:br>
              <a:rPr lang="en-US" dirty="0">
                <a:solidFill>
                  <a:schemeClr val="tx1">
                    <a:lumMod val="95000"/>
                    <a:lumOff val="5000"/>
                  </a:schemeClr>
                </a:solidFill>
                <a:latin typeface="Times New Roman" pitchFamily="18" charset="0"/>
                <a:cs typeface="Times New Roman" pitchFamily="18" charset="0"/>
              </a:rPr>
            </a:br>
            <a:endParaRPr lang="en-US" dirty="0"/>
          </a:p>
        </p:txBody>
      </p:sp>
    </p:spTree>
    <p:extLst>
      <p:ext uri="{BB962C8B-B14F-4D97-AF65-F5344CB8AC3E}">
        <p14:creationId xmlns:p14="http://schemas.microsoft.com/office/powerpoint/2010/main" val="41713508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4395" y="624110"/>
            <a:ext cx="8911687" cy="1280890"/>
          </a:xfrm>
        </p:spPr>
        <p:txBody>
          <a:bodyPr>
            <a:normAutofit fontScale="90000"/>
          </a:bodyPr>
          <a:lstStyle/>
          <a:p>
            <a:r>
              <a:rPr lang="en-US" sz="3300" b="1" dirty="0">
                <a:solidFill>
                  <a:schemeClr val="tx1"/>
                </a:solidFill>
                <a:latin typeface="Times New Roman" panose="02020603050405020304" pitchFamily="18" charset="0"/>
                <a:cs typeface="Times New Roman" panose="02020603050405020304" pitchFamily="18" charset="0"/>
              </a:rPr>
              <a:t>Future Water Gap (Cont.)</a:t>
            </a:r>
            <a:r>
              <a:rPr lang="en-US" dirty="0">
                <a:solidFill>
                  <a:schemeClr val="tx1"/>
                </a:solidFill>
                <a:latin typeface="Times New Roman" panose="02020603050405020304" pitchFamily="18" charset="0"/>
                <a:cs typeface="Times New Roman" panose="02020603050405020304" pitchFamily="18" charset="0"/>
              </a:rPr>
              <a:t/>
            </a:r>
            <a:br>
              <a:rPr lang="en-US" dirty="0">
                <a:solidFill>
                  <a:schemeClr val="tx1"/>
                </a:solidFill>
                <a:latin typeface="Times New Roman" panose="02020603050405020304" pitchFamily="18" charset="0"/>
                <a:cs typeface="Times New Roman" panose="02020603050405020304" pitchFamily="18" charset="0"/>
              </a:rPr>
            </a:br>
            <a:r>
              <a:rPr lang="en-US" spc="300" dirty="0">
                <a:solidFill>
                  <a:schemeClr val="tx1"/>
                </a:solidFill>
                <a:latin typeface="Times New Roman" pitchFamily="18" charset="0"/>
                <a:cs typeface="Times New Roman" pitchFamily="18" charset="0"/>
              </a:rPr>
              <a:t> </a:t>
            </a:r>
            <a:r>
              <a:rPr lang="en-US" sz="3300" spc="300" dirty="0">
                <a:solidFill>
                  <a:schemeClr val="tx1"/>
                </a:solidFill>
                <a:latin typeface="Times New Roman" pitchFamily="18" charset="0"/>
                <a:cs typeface="Times New Roman" pitchFamily="18" charset="0"/>
              </a:rPr>
              <a:t>Gap of Year </a:t>
            </a:r>
            <a:r>
              <a:rPr lang="en-US" sz="3300" spc="300" dirty="0" smtClean="0">
                <a:solidFill>
                  <a:schemeClr val="tx1"/>
                </a:solidFill>
                <a:latin typeface="Times New Roman" pitchFamily="18" charset="0"/>
                <a:cs typeface="Times New Roman" pitchFamily="18" charset="0"/>
              </a:rPr>
              <a:t>2037</a:t>
            </a:r>
            <a:r>
              <a:rPr lang="en-US" sz="3300" spc="300" dirty="0">
                <a:solidFill>
                  <a:schemeClr val="tx1"/>
                </a:solidFill>
                <a:latin typeface="Times New Roman" pitchFamily="18" charset="0"/>
                <a:cs typeface="Times New Roman" pitchFamily="18" charset="0"/>
              </a:rPr>
              <a:t/>
            </a:r>
            <a:br>
              <a:rPr lang="en-US" sz="3300" spc="300" dirty="0">
                <a:solidFill>
                  <a:schemeClr val="tx1"/>
                </a:solidFill>
                <a:latin typeface="Times New Roman" pitchFamily="18" charset="0"/>
                <a:cs typeface="Times New Roman" pitchFamily="18" charset="0"/>
              </a:rPr>
            </a:br>
            <a:r>
              <a:rPr lang="en-US" sz="3300" dirty="0">
                <a:solidFill>
                  <a:schemeClr val="tx1"/>
                </a:solidFill>
                <a:latin typeface="Times New Roman" panose="02020603050405020304" pitchFamily="18" charset="0"/>
                <a:cs typeface="Times New Roman" panose="02020603050405020304" pitchFamily="18" charset="0"/>
              </a:rPr>
              <a:t>The gap of water in year </a:t>
            </a:r>
            <a:r>
              <a:rPr lang="en-US" sz="3300" dirty="0" smtClean="0">
                <a:solidFill>
                  <a:schemeClr val="tx1"/>
                </a:solidFill>
                <a:latin typeface="Times New Roman" panose="02020603050405020304" pitchFamily="18" charset="0"/>
                <a:cs typeface="Times New Roman" panose="02020603050405020304" pitchFamily="18" charset="0"/>
              </a:rPr>
              <a:t>2037 </a:t>
            </a:r>
            <a:r>
              <a:rPr lang="en-US" sz="3300" dirty="0">
                <a:solidFill>
                  <a:schemeClr val="tx1"/>
                </a:solidFill>
                <a:latin typeface="Times New Roman" panose="02020603050405020304" pitchFamily="18" charset="0"/>
                <a:cs typeface="Times New Roman" panose="02020603050405020304" pitchFamily="18" charset="0"/>
              </a:rPr>
              <a:t>are  </a:t>
            </a:r>
            <a:r>
              <a:rPr lang="en-US" sz="3300" dirty="0" smtClean="0">
                <a:solidFill>
                  <a:schemeClr val="tx1"/>
                </a:solidFill>
                <a:latin typeface="Times New Roman" panose="02020603050405020304" pitchFamily="18" charset="0"/>
                <a:cs typeface="Times New Roman" panose="02020603050405020304" pitchFamily="18" charset="0"/>
              </a:rPr>
              <a:t>5.13 Mcm/year</a:t>
            </a:r>
            <a:endParaRPr lang="en-US" sz="33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4395" y="2492215"/>
            <a:ext cx="7936123" cy="3868244"/>
          </a:xfrm>
          <a:prstGeom prst="rect">
            <a:avLst/>
          </a:prstGeom>
        </p:spPr>
      </p:pic>
    </p:spTree>
    <p:extLst>
      <p:ext uri="{BB962C8B-B14F-4D97-AF65-F5344CB8AC3E}">
        <p14:creationId xmlns:p14="http://schemas.microsoft.com/office/powerpoint/2010/main" val="35395276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0266" y="583769"/>
            <a:ext cx="8911687" cy="1280890"/>
          </a:xfrm>
        </p:spPr>
        <p:txBody>
          <a:bodyPr>
            <a:normAutofit fontScale="90000"/>
          </a:bodyPr>
          <a:lstStyle/>
          <a:p>
            <a:pPr>
              <a:lnSpc>
                <a:spcPct val="150000"/>
              </a:lnSpc>
            </a:pPr>
            <a:r>
              <a:rPr lang="en-US" sz="3300" b="1" dirty="0">
                <a:solidFill>
                  <a:schemeClr val="tx1"/>
                </a:solidFill>
                <a:latin typeface="Times New Roman" panose="02020603050405020304" pitchFamily="18" charset="0"/>
                <a:cs typeface="Times New Roman" panose="02020603050405020304" pitchFamily="18" charset="0"/>
              </a:rPr>
              <a:t>Future Potential Water </a:t>
            </a:r>
            <a:r>
              <a:rPr lang="en-US" sz="3300" b="1" dirty="0" smtClean="0">
                <a:solidFill>
                  <a:schemeClr val="tx1"/>
                </a:solidFill>
                <a:latin typeface="Times New Roman" panose="02020603050405020304" pitchFamily="18" charset="0"/>
                <a:cs typeface="Times New Roman" panose="02020603050405020304" pitchFamily="18" charset="0"/>
              </a:rPr>
              <a:t>Resources</a:t>
            </a:r>
            <a:r>
              <a:rPr lang="en-US" sz="3000" b="1" dirty="0" smtClean="0">
                <a:solidFill>
                  <a:schemeClr val="tx1"/>
                </a:solidFill>
                <a:latin typeface="Times New Roman" panose="02020603050405020304" pitchFamily="18" charset="0"/>
                <a:cs typeface="Times New Roman" panose="02020603050405020304" pitchFamily="18" charset="0"/>
              </a:rPr>
              <a:t/>
            </a:r>
            <a:br>
              <a:rPr lang="en-US" sz="3000" b="1" dirty="0" smtClean="0">
                <a:solidFill>
                  <a:schemeClr val="tx1"/>
                </a:solidFill>
                <a:latin typeface="Times New Roman" panose="02020603050405020304" pitchFamily="18" charset="0"/>
                <a:cs typeface="Times New Roman" panose="02020603050405020304" pitchFamily="18" charset="0"/>
              </a:rPr>
            </a:br>
            <a:r>
              <a:rPr lang="en-US" sz="3300" dirty="0">
                <a:solidFill>
                  <a:schemeClr val="tx1"/>
                </a:solidFill>
                <a:latin typeface="Times New Roman" panose="02020603050405020304" pitchFamily="18" charset="0"/>
                <a:cs typeface="Times New Roman" pitchFamily="18" charset="0"/>
              </a:rPr>
              <a:t>To bridge </a:t>
            </a:r>
            <a:r>
              <a:rPr lang="en-US" sz="3300" dirty="0">
                <a:solidFill>
                  <a:schemeClr val="tx1"/>
                </a:solidFill>
                <a:latin typeface="Times New Roman" pitchFamily="18" charset="0"/>
                <a:ea typeface="Times New Roman" pitchFamily="18" charset="0"/>
                <a:cs typeface="Times New Roman" pitchFamily="18" charset="0"/>
              </a:rPr>
              <a:t>the estimated water gap for each cluster. Four potential water resources are considered. Those are:</a:t>
            </a:r>
            <a:br>
              <a:rPr lang="en-US" sz="3300" dirty="0">
                <a:solidFill>
                  <a:schemeClr val="tx1"/>
                </a:solidFill>
                <a:latin typeface="Times New Roman" pitchFamily="18" charset="0"/>
                <a:ea typeface="Times New Roman" pitchFamily="18" charset="0"/>
                <a:cs typeface="Times New Roman" pitchFamily="18" charset="0"/>
              </a:rPr>
            </a:br>
            <a:r>
              <a:rPr lang="en-US" sz="3300" dirty="0">
                <a:solidFill>
                  <a:schemeClr val="tx1"/>
                </a:solidFill>
                <a:latin typeface="Times New Roman" pitchFamily="18" charset="0"/>
                <a:ea typeface="Times New Roman" pitchFamily="18" charset="0"/>
                <a:cs typeface="Times New Roman" pitchFamily="18" charset="0"/>
              </a:rPr>
              <a:t/>
            </a:r>
            <a:br>
              <a:rPr lang="en-US" sz="3300" dirty="0">
                <a:solidFill>
                  <a:schemeClr val="tx1"/>
                </a:solidFill>
                <a:latin typeface="Times New Roman" pitchFamily="18" charset="0"/>
                <a:ea typeface="Times New Roman" pitchFamily="18" charset="0"/>
                <a:cs typeface="Times New Roman" pitchFamily="18" charset="0"/>
              </a:rPr>
            </a:br>
            <a:r>
              <a:rPr lang="en-US" sz="3300" dirty="0" smtClean="0">
                <a:solidFill>
                  <a:schemeClr val="tx1"/>
                </a:solidFill>
                <a:latin typeface="Times New Roman" pitchFamily="18" charset="0"/>
                <a:ea typeface="Times New Roman" pitchFamily="18" charset="0"/>
                <a:cs typeface="Times New Roman" pitchFamily="18" charset="0"/>
              </a:rPr>
              <a:t>*</a:t>
            </a:r>
            <a:r>
              <a:rPr lang="en-US" sz="3300" dirty="0" smtClean="0">
                <a:solidFill>
                  <a:schemeClr val="tx1"/>
                </a:solidFill>
                <a:latin typeface="Times New Roman" pitchFamily="18" charset="0"/>
                <a:cs typeface="Times New Roman" pitchFamily="18" charset="0"/>
              </a:rPr>
              <a:t>Rainwater </a:t>
            </a:r>
            <a:r>
              <a:rPr lang="en-US" sz="3300" dirty="0">
                <a:solidFill>
                  <a:schemeClr val="tx1"/>
                </a:solidFill>
                <a:latin typeface="Times New Roman" pitchFamily="18" charset="0"/>
                <a:cs typeface="Times New Roman" pitchFamily="18" charset="0"/>
              </a:rPr>
              <a:t>Harvesting.</a:t>
            </a:r>
            <a:br>
              <a:rPr lang="en-US" sz="3300" dirty="0">
                <a:solidFill>
                  <a:schemeClr val="tx1"/>
                </a:solidFill>
                <a:latin typeface="Times New Roman" pitchFamily="18" charset="0"/>
                <a:cs typeface="Times New Roman" pitchFamily="18" charset="0"/>
              </a:rPr>
            </a:br>
            <a:r>
              <a:rPr lang="en-US" sz="3300" dirty="0" smtClean="0">
                <a:solidFill>
                  <a:schemeClr val="tx1"/>
                </a:solidFill>
                <a:latin typeface="Times New Roman" pitchFamily="18" charset="0"/>
                <a:cs typeface="Times New Roman" pitchFamily="18" charset="0"/>
              </a:rPr>
              <a:t>*Rehabilitation </a:t>
            </a:r>
            <a:r>
              <a:rPr lang="en-US" sz="3300" dirty="0">
                <a:solidFill>
                  <a:schemeClr val="tx1"/>
                </a:solidFill>
                <a:latin typeface="Times New Roman" pitchFamily="18" charset="0"/>
                <a:cs typeface="Times New Roman" pitchFamily="18" charset="0"/>
              </a:rPr>
              <a:t>of Existing Water Networks.</a:t>
            </a:r>
            <a:br>
              <a:rPr lang="en-US" sz="3300" dirty="0">
                <a:solidFill>
                  <a:schemeClr val="tx1"/>
                </a:solidFill>
                <a:latin typeface="Times New Roman" pitchFamily="18" charset="0"/>
                <a:cs typeface="Times New Roman" pitchFamily="18" charset="0"/>
              </a:rPr>
            </a:br>
            <a:r>
              <a:rPr lang="en-US" sz="3300" dirty="0" smtClean="0">
                <a:solidFill>
                  <a:schemeClr val="tx1"/>
                </a:solidFill>
                <a:latin typeface="Times New Roman" pitchFamily="18" charset="0"/>
                <a:cs typeface="Times New Roman" pitchFamily="18" charset="0"/>
              </a:rPr>
              <a:t>*Groundwater </a:t>
            </a:r>
            <a:r>
              <a:rPr lang="en-US" sz="3300" dirty="0">
                <a:solidFill>
                  <a:schemeClr val="tx1"/>
                </a:solidFill>
                <a:latin typeface="Times New Roman" pitchFamily="18" charset="0"/>
                <a:cs typeface="Times New Roman" pitchFamily="18" charset="0"/>
              </a:rPr>
              <a:t>Wells.</a:t>
            </a:r>
            <a:br>
              <a:rPr lang="en-US" sz="3300" dirty="0">
                <a:solidFill>
                  <a:schemeClr val="tx1"/>
                </a:solidFill>
                <a:latin typeface="Times New Roman" pitchFamily="18" charset="0"/>
                <a:cs typeface="Times New Roman" pitchFamily="18" charset="0"/>
              </a:rPr>
            </a:br>
            <a:r>
              <a:rPr lang="en-US" sz="3300" dirty="0" smtClean="0">
                <a:solidFill>
                  <a:schemeClr val="tx1"/>
                </a:solidFill>
                <a:latin typeface="Times New Roman" pitchFamily="18" charset="0"/>
                <a:cs typeface="Times New Roman" pitchFamily="18" charset="0"/>
              </a:rPr>
              <a:t>\</a:t>
            </a:r>
            <a:r>
              <a:rPr lang="en-US" sz="3300" dirty="0">
                <a:solidFill>
                  <a:schemeClr val="tx1"/>
                </a:solidFill>
                <a:latin typeface="Times New Roman" pitchFamily="18" charset="0"/>
                <a:ea typeface="Times New Roman" pitchFamily="18" charset="0"/>
                <a:cs typeface="Times New Roman" pitchFamily="18" charset="0"/>
              </a:rPr>
              <a:t/>
            </a:r>
            <a:br>
              <a:rPr lang="en-US" sz="3300" dirty="0">
                <a:solidFill>
                  <a:schemeClr val="tx1"/>
                </a:solidFill>
                <a:latin typeface="Times New Roman" pitchFamily="18" charset="0"/>
                <a:ea typeface="Times New Roman" pitchFamily="18" charset="0"/>
                <a:cs typeface="Times New Roman" pitchFamily="18" charset="0"/>
              </a:rPr>
            </a:br>
            <a:endParaRPr lang="en-US" sz="33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773845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7159" y="462746"/>
            <a:ext cx="9455641" cy="1280890"/>
          </a:xfrm>
        </p:spPr>
        <p:txBody>
          <a:bodyPr>
            <a:normAutofit fontScale="90000"/>
          </a:bodyPr>
          <a:lstStyle/>
          <a:p>
            <a:pPr>
              <a:lnSpc>
                <a:spcPct val="150000"/>
              </a:lnSpc>
            </a:pPr>
            <a:r>
              <a:rPr lang="en-US" sz="3300" b="1" dirty="0">
                <a:solidFill>
                  <a:schemeClr val="tx1"/>
                </a:solidFill>
                <a:latin typeface="Times New Roman" panose="02020603050405020304" pitchFamily="18" charset="0"/>
                <a:cs typeface="Times New Roman" panose="02020603050405020304" pitchFamily="18" charset="0"/>
              </a:rPr>
              <a:t>Rainwater </a:t>
            </a:r>
            <a:r>
              <a:rPr lang="en-US" sz="3300" b="1" dirty="0" smtClean="0">
                <a:solidFill>
                  <a:schemeClr val="tx1"/>
                </a:solidFill>
                <a:latin typeface="Times New Roman" panose="02020603050405020304" pitchFamily="18" charset="0"/>
                <a:cs typeface="Times New Roman" panose="02020603050405020304" pitchFamily="18" charset="0"/>
              </a:rPr>
              <a:t>Harvesting</a:t>
            </a:r>
            <a:r>
              <a:rPr lang="en-US" sz="3000" b="1" dirty="0" smtClean="0">
                <a:solidFill>
                  <a:schemeClr val="tx1"/>
                </a:solidFill>
                <a:latin typeface="Times New Roman" panose="02020603050405020304" pitchFamily="18" charset="0"/>
                <a:cs typeface="Times New Roman" panose="02020603050405020304" pitchFamily="18" charset="0"/>
              </a:rPr>
              <a:t/>
            </a:r>
            <a:br>
              <a:rPr lang="en-US" sz="3000" b="1" dirty="0" smtClean="0">
                <a:solidFill>
                  <a:schemeClr val="tx1"/>
                </a:solidFill>
                <a:latin typeface="Times New Roman" panose="02020603050405020304" pitchFamily="18" charset="0"/>
                <a:cs typeface="Times New Roman" panose="02020603050405020304" pitchFamily="18" charset="0"/>
              </a:rPr>
            </a:br>
            <a:r>
              <a:rPr lang="en-US" sz="3000" b="1" dirty="0" smtClean="0">
                <a:solidFill>
                  <a:schemeClr val="tx1"/>
                </a:solidFill>
                <a:latin typeface="Times New Roman" panose="02020603050405020304" pitchFamily="18" charset="0"/>
                <a:cs typeface="Times New Roman" panose="02020603050405020304" pitchFamily="18" charset="0"/>
              </a:rPr>
              <a:t>*</a:t>
            </a:r>
            <a:r>
              <a:rPr lang="en-US" sz="3000" dirty="0" smtClean="0">
                <a:latin typeface="Times New Roman" panose="02020603050405020304" pitchFamily="18" charset="0"/>
                <a:cs typeface="Times New Roman" pitchFamily="18" charset="0"/>
              </a:rPr>
              <a:t>Rainwater </a:t>
            </a:r>
            <a:r>
              <a:rPr lang="en-US" sz="3000" dirty="0">
                <a:latin typeface="Times New Roman" panose="02020603050405020304" pitchFamily="18" charset="0"/>
                <a:cs typeface="Times New Roman" pitchFamily="18" charset="0"/>
              </a:rPr>
              <a:t>harvesting is the accumulating and storing of rainwater from roofs of houses, tents and local institution.</a:t>
            </a:r>
            <a:br>
              <a:rPr lang="en-US" sz="3000" dirty="0">
                <a:latin typeface="Times New Roman" panose="02020603050405020304" pitchFamily="18" charset="0"/>
                <a:cs typeface="Times New Roman" pitchFamily="18" charset="0"/>
              </a:rPr>
            </a:br>
            <a:r>
              <a:rPr lang="en-US" sz="3000" dirty="0" smtClean="0">
                <a:latin typeface="Times New Roman" panose="02020603050405020304" pitchFamily="18" charset="0"/>
                <a:cs typeface="Times New Roman" pitchFamily="18" charset="0"/>
              </a:rPr>
              <a:t>*By </a:t>
            </a:r>
            <a:r>
              <a:rPr lang="en-US" sz="3000" dirty="0">
                <a:latin typeface="Times New Roman" panose="02020603050405020304" pitchFamily="18" charset="0"/>
                <a:cs typeface="Times New Roman" pitchFamily="18" charset="0"/>
              </a:rPr>
              <a:t>using this formula, the volume of cisterns for can be calculated.</a:t>
            </a:r>
            <a:br>
              <a:rPr lang="en-US" sz="3000" dirty="0">
                <a:latin typeface="Times New Roman" panose="02020603050405020304" pitchFamily="18" charset="0"/>
                <a:cs typeface="Times New Roman" pitchFamily="18" charset="0"/>
              </a:rPr>
            </a:br>
            <a:r>
              <a:rPr lang="en-US" sz="3000" b="1" dirty="0">
                <a:solidFill>
                  <a:schemeClr val="accent2">
                    <a:lumMod val="75000"/>
                  </a:schemeClr>
                </a:solidFill>
                <a:latin typeface="Times New Roman" pitchFamily="18" charset="0"/>
                <a:cs typeface="Times New Roman" pitchFamily="18" charset="0"/>
              </a:rPr>
              <a:t>Volume of rainwater harvesting = No. of building* Average houses area* Average rainfall rate</a:t>
            </a:r>
            <a:br>
              <a:rPr lang="en-US" sz="3000" b="1" dirty="0">
                <a:solidFill>
                  <a:schemeClr val="accent2">
                    <a:lumMod val="75000"/>
                  </a:schemeClr>
                </a:solidFill>
                <a:latin typeface="Times New Roman" pitchFamily="18" charset="0"/>
                <a:cs typeface="Times New Roman" pitchFamily="18" charset="0"/>
              </a:rPr>
            </a:br>
            <a:r>
              <a:rPr lang="en-US" sz="3000" dirty="0" smtClean="0">
                <a:solidFill>
                  <a:schemeClr val="tx1"/>
                </a:solidFill>
                <a:latin typeface="Times New Roman" panose="02020603050405020304" pitchFamily="18" charset="0"/>
                <a:cs typeface="Times New Roman" panose="02020603050405020304" pitchFamily="18" charset="0"/>
              </a:rPr>
              <a:t>*</a:t>
            </a:r>
            <a:r>
              <a:rPr lang="en-US" sz="3000" dirty="0" smtClean="0">
                <a:latin typeface="Times New Roman" pitchFamily="18" charset="0"/>
                <a:ea typeface="Calibri" pitchFamily="34" charset="0"/>
                <a:cs typeface="Times New Roman" panose="02020603050405020304" pitchFamily="18" charset="0"/>
              </a:rPr>
              <a:t>The </a:t>
            </a:r>
            <a:r>
              <a:rPr lang="en-US" sz="3000" dirty="0">
                <a:latin typeface="Times New Roman" pitchFamily="18" charset="0"/>
                <a:ea typeface="Calibri" pitchFamily="34" charset="0"/>
                <a:cs typeface="Times New Roman" panose="02020603050405020304" pitchFamily="18" charset="0"/>
              </a:rPr>
              <a:t>amount of </a:t>
            </a:r>
            <a:r>
              <a:rPr lang="en-US" sz="3000" dirty="0" smtClean="0">
                <a:latin typeface="Times New Roman" pitchFamily="18" charset="0"/>
                <a:ea typeface="Calibri" pitchFamily="34" charset="0"/>
                <a:cs typeface="Times New Roman" panose="02020603050405020304" pitchFamily="18" charset="0"/>
              </a:rPr>
              <a:t> 0.785 </a:t>
            </a:r>
            <a:r>
              <a:rPr lang="en-US" sz="3000" dirty="0">
                <a:latin typeface="Times New Roman" pitchFamily="18" charset="0"/>
                <a:ea typeface="Calibri" pitchFamily="34" charset="0"/>
                <a:cs typeface="Times New Roman" panose="02020603050405020304" pitchFamily="18" charset="0"/>
              </a:rPr>
              <a:t>Mcm/year can be collected from rainwater harvesting. </a:t>
            </a:r>
            <a:r>
              <a:rPr lang="en-US" sz="3200" dirty="0">
                <a:latin typeface="Times New Roman" pitchFamily="18" charset="0"/>
                <a:ea typeface="Calibri" pitchFamily="34" charset="0"/>
                <a:cs typeface="Calibri" pitchFamily="34" charset="0"/>
              </a:rPr>
              <a:t/>
            </a:r>
            <a:br>
              <a:rPr lang="en-US" sz="3200" dirty="0">
                <a:latin typeface="Times New Roman" pitchFamily="18" charset="0"/>
                <a:ea typeface="Calibri" pitchFamily="34" charset="0"/>
                <a:cs typeface="Calibri" pitchFamily="34" charset="0"/>
              </a:rPr>
            </a:br>
            <a:endParaRPr lang="en-US" sz="3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703670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7501" y="435851"/>
            <a:ext cx="8911687" cy="1280890"/>
          </a:xfrm>
        </p:spPr>
        <p:txBody>
          <a:bodyPr>
            <a:normAutofit fontScale="90000"/>
          </a:bodyPr>
          <a:lstStyle/>
          <a:p>
            <a:pPr>
              <a:lnSpc>
                <a:spcPct val="150000"/>
              </a:lnSpc>
            </a:pPr>
            <a:r>
              <a:rPr lang="en-US" sz="3300" b="1" dirty="0">
                <a:solidFill>
                  <a:schemeClr val="tx1"/>
                </a:solidFill>
                <a:latin typeface="Times New Roman" panose="02020603050405020304" pitchFamily="18" charset="0"/>
                <a:cs typeface="Times New Roman" panose="02020603050405020304" pitchFamily="18" charset="0"/>
              </a:rPr>
              <a:t>Rehabilitation of Existing Water </a:t>
            </a:r>
            <a:r>
              <a:rPr lang="en-US" sz="3300" b="1" dirty="0" smtClean="0">
                <a:solidFill>
                  <a:schemeClr val="tx1"/>
                </a:solidFill>
                <a:latin typeface="Times New Roman" panose="02020603050405020304" pitchFamily="18" charset="0"/>
                <a:cs typeface="Times New Roman" panose="02020603050405020304" pitchFamily="18" charset="0"/>
              </a:rPr>
              <a:t>Networks</a:t>
            </a:r>
            <a:r>
              <a:rPr lang="en-US" sz="3000" b="1" dirty="0" smtClean="0">
                <a:solidFill>
                  <a:schemeClr val="tx1"/>
                </a:solidFill>
                <a:latin typeface="Times New Roman" panose="02020603050405020304" pitchFamily="18" charset="0"/>
                <a:cs typeface="Times New Roman" panose="02020603050405020304" pitchFamily="18" charset="0"/>
              </a:rPr>
              <a:t/>
            </a:r>
            <a:br>
              <a:rPr lang="en-US" sz="3000" b="1" dirty="0" smtClean="0">
                <a:solidFill>
                  <a:schemeClr val="tx1"/>
                </a:solidFill>
                <a:latin typeface="Times New Roman" panose="02020603050405020304" pitchFamily="18" charset="0"/>
                <a:cs typeface="Times New Roman" panose="02020603050405020304" pitchFamily="18" charset="0"/>
              </a:rPr>
            </a:br>
            <a:r>
              <a:rPr lang="en-US" sz="3000" b="1" dirty="0" smtClean="0">
                <a:solidFill>
                  <a:schemeClr val="tx1"/>
                </a:solidFill>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itchFamily="18" charset="0"/>
              </a:rPr>
              <a:t>The </a:t>
            </a:r>
            <a:r>
              <a:rPr lang="en-US" sz="2400" dirty="0">
                <a:latin typeface="Times New Roman" panose="02020603050405020304" pitchFamily="18" charset="0"/>
                <a:cs typeface="Times New Roman" pitchFamily="18" charset="0"/>
              </a:rPr>
              <a:t>percent of loss can be reduced by improving the existing networks in </a:t>
            </a:r>
            <a:r>
              <a:rPr lang="en-US" sz="2400" dirty="0" smtClean="0">
                <a:latin typeface="Times New Roman" panose="02020603050405020304" pitchFamily="18" charset="0"/>
                <a:cs typeface="Times New Roman" pitchFamily="18" charset="0"/>
              </a:rPr>
              <a:t>Qaliqlia Governorate</a:t>
            </a:r>
            <a:r>
              <a:rPr lang="en-US" sz="2400" dirty="0">
                <a:latin typeface="Times New Roman" panose="02020603050405020304" pitchFamily="18" charset="0"/>
                <a:cs typeface="Times New Roman" pitchFamily="18" charset="0"/>
              </a:rPr>
              <a:t>.</a:t>
            </a:r>
            <a:br>
              <a:rPr lang="en-US" sz="2400" dirty="0">
                <a:latin typeface="Times New Roman" panose="02020603050405020304" pitchFamily="18" charset="0"/>
                <a:cs typeface="Times New Roman" pitchFamily="18" charset="0"/>
              </a:rPr>
            </a:br>
            <a:r>
              <a:rPr lang="en-US" sz="2400" dirty="0" smtClean="0">
                <a:latin typeface="Times New Roman" panose="02020603050405020304" pitchFamily="18" charset="0"/>
                <a:cs typeface="Times New Roman" pitchFamily="18" charset="0"/>
              </a:rPr>
              <a:t>*The </a:t>
            </a:r>
            <a:r>
              <a:rPr lang="en-US" sz="2400" dirty="0">
                <a:latin typeface="Times New Roman" panose="02020603050405020304" pitchFamily="18" charset="0"/>
                <a:cs typeface="Times New Roman" pitchFamily="18" charset="0"/>
              </a:rPr>
              <a:t>amount of water that can be saved by rehabilitating of existing water networks is calculated by using this </a:t>
            </a:r>
            <a:r>
              <a:rPr lang="en-US" sz="2400" dirty="0" smtClean="0">
                <a:latin typeface="Times New Roman" panose="02020603050405020304" pitchFamily="18" charset="0"/>
                <a:cs typeface="Times New Roman" pitchFamily="18" charset="0"/>
              </a:rPr>
              <a:t>formula</a:t>
            </a:r>
            <a:br>
              <a:rPr lang="en-US" sz="2400" dirty="0" smtClean="0">
                <a:latin typeface="Times New Roman" panose="02020603050405020304" pitchFamily="18" charset="0"/>
                <a:cs typeface="Times New Roman" pitchFamily="18" charset="0"/>
              </a:rPr>
            </a:br>
            <a:r>
              <a:rPr lang="en-US" sz="2400" dirty="0" smtClean="0">
                <a:latin typeface="Times New Roman" panose="02020603050405020304" pitchFamily="18" charset="0"/>
                <a:cs typeface="Times New Roman" pitchFamily="18" charset="0"/>
              </a:rPr>
              <a:t>  </a:t>
            </a:r>
            <a:r>
              <a:rPr lang="en-US" sz="2400" dirty="0">
                <a:latin typeface="Times New Roman" panose="02020603050405020304" pitchFamily="18" charset="0"/>
                <a:cs typeface="Times New Roman" pitchFamily="18" charset="0"/>
              </a:rPr>
              <a:t/>
            </a:r>
            <a:br>
              <a:rPr lang="en-US" sz="2400" dirty="0">
                <a:latin typeface="Times New Roman" panose="02020603050405020304" pitchFamily="18" charset="0"/>
                <a:cs typeface="Times New Roman" pitchFamily="18" charset="0"/>
              </a:rPr>
            </a:br>
            <a:r>
              <a:rPr lang="en-US" sz="2400" b="1" dirty="0" smtClean="0">
                <a:solidFill>
                  <a:schemeClr val="accent2">
                    <a:lumMod val="75000"/>
                  </a:schemeClr>
                </a:solidFill>
                <a:latin typeface="Times New Roman" pitchFamily="18" charset="0"/>
                <a:cs typeface="Times New Roman" pitchFamily="18" charset="0"/>
              </a:rPr>
              <a:t>*Saved </a:t>
            </a:r>
            <a:r>
              <a:rPr lang="en-US" sz="2400" b="1" dirty="0">
                <a:solidFill>
                  <a:schemeClr val="accent2">
                    <a:lumMod val="75000"/>
                  </a:schemeClr>
                </a:solidFill>
                <a:latin typeface="Times New Roman" pitchFamily="18" charset="0"/>
                <a:cs typeface="Times New Roman" pitchFamily="18" charset="0"/>
              </a:rPr>
              <a:t>amount of water = Water supplied in </a:t>
            </a:r>
            <a:r>
              <a:rPr lang="en-US" sz="2400" b="1" dirty="0" smtClean="0">
                <a:solidFill>
                  <a:schemeClr val="accent2">
                    <a:lumMod val="75000"/>
                  </a:schemeClr>
                </a:solidFill>
                <a:latin typeface="Times New Roman" pitchFamily="18" charset="0"/>
                <a:cs typeface="Times New Roman" pitchFamily="18" charset="0"/>
              </a:rPr>
              <a:t>2017* </a:t>
            </a:r>
            <a:r>
              <a:rPr lang="en-US" sz="2400" b="1" dirty="0">
                <a:solidFill>
                  <a:schemeClr val="accent2">
                    <a:lumMod val="75000"/>
                  </a:schemeClr>
                </a:solidFill>
                <a:latin typeface="Times New Roman" pitchFamily="18" charset="0"/>
                <a:cs typeface="Times New Roman" pitchFamily="18" charset="0"/>
              </a:rPr>
              <a:t>(% losses in present - % losses in future years) </a:t>
            </a:r>
            <a:r>
              <a:rPr lang="en-US" sz="2400" b="1" dirty="0" smtClean="0">
                <a:solidFill>
                  <a:schemeClr val="accent2">
                    <a:lumMod val="75000"/>
                  </a:schemeClr>
                </a:solidFill>
                <a:latin typeface="Times New Roman" pitchFamily="18" charset="0"/>
                <a:cs typeface="Times New Roman" pitchFamily="18" charset="0"/>
              </a:rPr>
              <a:t/>
            </a:r>
            <a:br>
              <a:rPr lang="en-US" sz="2400" b="1" dirty="0" smtClean="0">
                <a:solidFill>
                  <a:schemeClr val="accent2">
                    <a:lumMod val="75000"/>
                  </a:schemeClr>
                </a:solidFill>
                <a:latin typeface="Times New Roman" pitchFamily="18" charset="0"/>
                <a:cs typeface="Times New Roman" pitchFamily="18" charset="0"/>
              </a:rPr>
            </a:br>
            <a:r>
              <a:rPr lang="en-US" sz="2400" b="1" dirty="0">
                <a:solidFill>
                  <a:schemeClr val="accent2">
                    <a:lumMod val="75000"/>
                  </a:schemeClr>
                </a:solidFill>
                <a:latin typeface="Times New Roman" pitchFamily="18" charset="0"/>
                <a:cs typeface="Times New Roman" pitchFamily="18" charset="0"/>
              </a:rPr>
              <a:t/>
            </a:r>
            <a:br>
              <a:rPr lang="en-US" sz="2400" b="1" dirty="0">
                <a:solidFill>
                  <a:schemeClr val="accent2">
                    <a:lumMod val="75000"/>
                  </a:schemeClr>
                </a:solidFill>
                <a:latin typeface="Times New Roman" pitchFamily="18" charset="0"/>
                <a:cs typeface="Times New Roman" pitchFamily="18" charset="0"/>
              </a:rPr>
            </a:br>
            <a:r>
              <a:rPr lang="en-US" sz="2400" dirty="0" smtClean="0">
                <a:latin typeface="Times New Roman" pitchFamily="18" charset="0"/>
                <a:ea typeface="Calibri" pitchFamily="34" charset="0"/>
                <a:cs typeface="Times New Roman" panose="02020603050405020304" pitchFamily="18" charset="0"/>
              </a:rPr>
              <a:t>The </a:t>
            </a:r>
            <a:r>
              <a:rPr lang="en-US" sz="2400" dirty="0">
                <a:latin typeface="Times New Roman" pitchFamily="18" charset="0"/>
                <a:ea typeface="Calibri" pitchFamily="34" charset="0"/>
                <a:cs typeface="Times New Roman" panose="02020603050405020304" pitchFamily="18" charset="0"/>
              </a:rPr>
              <a:t>amount of </a:t>
            </a:r>
            <a:r>
              <a:rPr lang="en-US" sz="2400" dirty="0" smtClean="0">
                <a:latin typeface="Times New Roman" pitchFamily="18" charset="0"/>
                <a:ea typeface="Calibri" pitchFamily="34" charset="0"/>
                <a:cs typeface="Times New Roman" panose="02020603050405020304" pitchFamily="18" charset="0"/>
              </a:rPr>
              <a:t>0.47 </a:t>
            </a:r>
            <a:r>
              <a:rPr lang="en-US" sz="2400" dirty="0">
                <a:latin typeface="Times New Roman" pitchFamily="18" charset="0"/>
                <a:ea typeface="Calibri" pitchFamily="34" charset="0"/>
                <a:cs typeface="Times New Roman" panose="02020603050405020304" pitchFamily="18" charset="0"/>
              </a:rPr>
              <a:t>Mcm/year can be saved from rehabilitation of existing water networks. </a:t>
            </a:r>
            <a:r>
              <a:rPr lang="en-US" sz="3200" dirty="0">
                <a:latin typeface="Times New Roman" pitchFamily="18" charset="0"/>
                <a:ea typeface="Calibri" pitchFamily="34" charset="0"/>
                <a:cs typeface="Calibri" pitchFamily="34" charset="0"/>
              </a:rPr>
              <a:t/>
            </a:r>
            <a:br>
              <a:rPr lang="en-US" sz="3200" dirty="0">
                <a:latin typeface="Times New Roman" pitchFamily="18" charset="0"/>
                <a:ea typeface="Calibri" pitchFamily="34" charset="0"/>
                <a:cs typeface="Calibri" pitchFamily="34" charset="0"/>
              </a:rPr>
            </a:br>
            <a:endParaRPr lang="en-US" sz="3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91870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7842" y="691346"/>
            <a:ext cx="8911687" cy="1280890"/>
          </a:xfrm>
        </p:spPr>
        <p:txBody>
          <a:bodyPr>
            <a:normAutofit fontScale="90000"/>
          </a:bodyPr>
          <a:lstStyle/>
          <a:p>
            <a:pPr>
              <a:lnSpc>
                <a:spcPct val="150000"/>
              </a:lnSpc>
            </a:pPr>
            <a:r>
              <a:rPr lang="en-US" sz="3300" b="1" dirty="0">
                <a:solidFill>
                  <a:schemeClr val="tx1"/>
                </a:solidFill>
                <a:latin typeface="Times New Roman" panose="02020603050405020304" pitchFamily="18" charset="0"/>
                <a:cs typeface="Times New Roman" panose="02020603050405020304" pitchFamily="18" charset="0"/>
              </a:rPr>
              <a:t>Groundwater </a:t>
            </a:r>
            <a:r>
              <a:rPr lang="en-US" sz="3300" b="1" dirty="0" smtClean="0">
                <a:solidFill>
                  <a:schemeClr val="tx1"/>
                </a:solidFill>
                <a:latin typeface="Times New Roman" panose="02020603050405020304" pitchFamily="18" charset="0"/>
                <a:cs typeface="Times New Roman" panose="02020603050405020304" pitchFamily="18" charset="0"/>
              </a:rPr>
              <a:t>Wells</a:t>
            </a:r>
            <a:br>
              <a:rPr lang="en-US" sz="3300" b="1" dirty="0" smtClean="0">
                <a:solidFill>
                  <a:schemeClr val="tx1"/>
                </a:solidFill>
                <a:latin typeface="Times New Roman" panose="02020603050405020304" pitchFamily="18" charset="0"/>
                <a:cs typeface="Times New Roman" panose="02020603050405020304" pitchFamily="18" charset="0"/>
              </a:rPr>
            </a:br>
            <a:r>
              <a:rPr lang="en-US" sz="3000" b="1" dirty="0" smtClean="0">
                <a:solidFill>
                  <a:schemeClr val="tx1"/>
                </a:solidFill>
                <a:latin typeface="Times New Roman" panose="02020603050405020304" pitchFamily="18" charset="0"/>
                <a:cs typeface="Times New Roman" panose="02020603050405020304" pitchFamily="18" charset="0"/>
              </a:rPr>
              <a:t/>
            </a:r>
            <a:br>
              <a:rPr lang="en-US" sz="3000" b="1" dirty="0" smtClean="0">
                <a:solidFill>
                  <a:schemeClr val="tx1"/>
                </a:solidFill>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itchFamily="18" charset="0"/>
              </a:rPr>
              <a:t>Remaining gap is </a:t>
            </a:r>
            <a:r>
              <a:rPr lang="en-US" sz="2800" dirty="0" smtClean="0">
                <a:latin typeface="Times New Roman" pitchFamily="18" charset="0"/>
                <a:cs typeface="Times New Roman" pitchFamily="18" charset="0"/>
              </a:rPr>
              <a:t>approximately 3.875  </a:t>
            </a:r>
            <a:r>
              <a:rPr lang="en-US" sz="2800" dirty="0">
                <a:latin typeface="Times New Roman" pitchFamily="18" charset="0"/>
                <a:cs typeface="Times New Roman" pitchFamily="18" charset="0"/>
              </a:rPr>
              <a:t>Mcm/year.  </a:t>
            </a:r>
            <a:br>
              <a:rPr lang="en-US" sz="2800" dirty="0">
                <a:latin typeface="Times New Roman" pitchFamily="18" charset="0"/>
                <a:cs typeface="Times New Roman" pitchFamily="18" charset="0"/>
              </a:rPr>
            </a:b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According </a:t>
            </a:r>
            <a:r>
              <a:rPr lang="en-US" sz="2800" dirty="0">
                <a:latin typeface="Times New Roman" pitchFamily="18" charset="0"/>
                <a:cs typeface="Times New Roman" pitchFamily="18" charset="0"/>
              </a:rPr>
              <a:t>to PWA, many wells can be drilled in </a:t>
            </a:r>
            <a:r>
              <a:rPr lang="en-US" sz="2800" dirty="0" smtClean="0">
                <a:latin typeface="Times New Roman" pitchFamily="18" charset="0"/>
                <a:cs typeface="Times New Roman" pitchFamily="18" charset="0"/>
              </a:rPr>
              <a:t>Qaliqlia </a:t>
            </a:r>
            <a:r>
              <a:rPr lang="en-US" sz="2800" dirty="0">
                <a:latin typeface="Times New Roman" pitchFamily="18" charset="0"/>
                <a:cs typeface="Times New Roman" pitchFamily="18" charset="0"/>
              </a:rPr>
              <a:t>Governorate.</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Drilling new wells will provide about </a:t>
            </a:r>
            <a:r>
              <a:rPr lang="en-US" sz="2800" dirty="0" smtClean="0">
                <a:latin typeface="Times New Roman" pitchFamily="18" charset="0"/>
                <a:cs typeface="Times New Roman" pitchFamily="18" charset="0"/>
              </a:rPr>
              <a:t>2.8 </a:t>
            </a:r>
            <a:r>
              <a:rPr lang="en-US" sz="2800" dirty="0">
                <a:latin typeface="Times New Roman" pitchFamily="18" charset="0"/>
                <a:cs typeface="Times New Roman" pitchFamily="18" charset="0"/>
              </a:rPr>
              <a:t>Mcm/year</a:t>
            </a:r>
            <a:r>
              <a:rPr lang="en-US" sz="3200" dirty="0">
                <a:latin typeface="Times New Roman" pitchFamily="18" charset="0"/>
                <a:cs typeface="Times New Roman" pitchFamily="18" charset="0"/>
              </a:rPr>
              <a:t/>
            </a:r>
            <a:br>
              <a:rPr lang="en-US" sz="3200" dirty="0">
                <a:latin typeface="Times New Roman" pitchFamily="18" charset="0"/>
                <a:cs typeface="Times New Roman" pitchFamily="18" charset="0"/>
              </a:rPr>
            </a:br>
            <a:endParaRPr lang="en-US" sz="3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049126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0607" y="610663"/>
            <a:ext cx="8911687" cy="1280890"/>
          </a:xfrm>
        </p:spPr>
        <p:txBody>
          <a:bodyPr>
            <a:normAutofit/>
          </a:bodyPr>
          <a:lstStyle/>
          <a:p>
            <a:r>
              <a:rPr lang="en-US" sz="3000" b="1" dirty="0">
                <a:solidFill>
                  <a:schemeClr val="tx1"/>
                </a:solidFill>
                <a:latin typeface="Times New Roman" panose="02020603050405020304" pitchFamily="18" charset="0"/>
                <a:cs typeface="Times New Roman" panose="02020603050405020304" pitchFamily="18" charset="0"/>
              </a:rPr>
              <a:t>Groundwater Wells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0606" y="1251107"/>
            <a:ext cx="7411688" cy="498832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42294" y="4061670"/>
            <a:ext cx="1990165" cy="2177763"/>
          </a:xfrm>
          <a:prstGeom prst="rect">
            <a:avLst/>
          </a:prstGeom>
        </p:spPr>
      </p:pic>
    </p:spTree>
    <p:extLst>
      <p:ext uri="{BB962C8B-B14F-4D97-AF65-F5344CB8AC3E}">
        <p14:creationId xmlns:p14="http://schemas.microsoft.com/office/powerpoint/2010/main" val="39630425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7842" y="543427"/>
            <a:ext cx="8911687" cy="1280890"/>
          </a:xfrm>
        </p:spPr>
        <p:txBody>
          <a:bodyPr>
            <a:normAutofit fontScale="90000"/>
          </a:bodyPr>
          <a:lstStyle/>
          <a:p>
            <a:pPr>
              <a:lnSpc>
                <a:spcPct val="150000"/>
              </a:lnSpc>
            </a:pPr>
            <a:r>
              <a:rPr lang="en-US" sz="3300" b="1" dirty="0">
                <a:solidFill>
                  <a:schemeClr val="tx1"/>
                </a:solidFill>
                <a:latin typeface="Times New Roman" panose="02020603050405020304" pitchFamily="18" charset="0"/>
                <a:cs typeface="Times New Roman" panose="02020603050405020304" pitchFamily="18" charset="0"/>
              </a:rPr>
              <a:t>Packages of Investment </a:t>
            </a:r>
            <a:r>
              <a:rPr lang="en-US" sz="3300" b="1" dirty="0" smtClean="0">
                <a:solidFill>
                  <a:schemeClr val="tx1"/>
                </a:solidFill>
                <a:latin typeface="Times New Roman" panose="02020603050405020304" pitchFamily="18" charset="0"/>
                <a:cs typeface="Times New Roman" panose="02020603050405020304" pitchFamily="18" charset="0"/>
              </a:rPr>
              <a:t>Plan</a:t>
            </a:r>
            <a:r>
              <a:rPr lang="en-US" sz="3000" b="1" dirty="0" smtClean="0">
                <a:solidFill>
                  <a:schemeClr val="tx1"/>
                </a:solidFill>
                <a:latin typeface="Times New Roman" panose="02020603050405020304" pitchFamily="18" charset="0"/>
                <a:cs typeface="Times New Roman" panose="02020603050405020304" pitchFamily="18" charset="0"/>
              </a:rPr>
              <a:t/>
            </a:r>
            <a:br>
              <a:rPr lang="en-US" sz="3000" b="1" dirty="0" smtClean="0">
                <a:solidFill>
                  <a:schemeClr val="tx1"/>
                </a:solidFill>
                <a:latin typeface="Times New Roman" panose="02020603050405020304" pitchFamily="18" charset="0"/>
                <a:cs typeface="Times New Roman" panose="02020603050405020304" pitchFamily="18" charset="0"/>
              </a:rPr>
            </a:br>
            <a:r>
              <a:rPr lang="en-US" sz="3000" b="1" dirty="0">
                <a:solidFill>
                  <a:schemeClr val="tx1"/>
                </a:solidFill>
                <a:latin typeface="Times New Roman" panose="02020603050405020304" pitchFamily="18" charset="0"/>
                <a:cs typeface="Times New Roman" panose="02020603050405020304" pitchFamily="18" charset="0"/>
              </a:rPr>
              <a:t/>
            </a:r>
            <a:br>
              <a:rPr lang="en-US" sz="3000" b="1" dirty="0">
                <a:solidFill>
                  <a:schemeClr val="tx1"/>
                </a:solidFill>
                <a:latin typeface="Times New Roman" panose="02020603050405020304" pitchFamily="18" charset="0"/>
                <a:cs typeface="Times New Roman" panose="02020603050405020304" pitchFamily="18" charset="0"/>
              </a:rPr>
            </a:br>
            <a:r>
              <a:rPr lang="en-US" sz="2800" dirty="0">
                <a:latin typeface="Times New Roman" pitchFamily="18" charset="0"/>
                <a:ea typeface="Calibri" pitchFamily="34" charset="0"/>
                <a:cs typeface="Times New Roman" pitchFamily="18" charset="0"/>
              </a:rPr>
              <a:t>Based on estimated future water demand for the next 20 years, Different projects will be implemented to cover this demand.</a:t>
            </a:r>
            <a:br>
              <a:rPr lang="en-US" sz="2800" dirty="0">
                <a:latin typeface="Times New Roman" pitchFamily="18" charset="0"/>
                <a:ea typeface="Calibri" pitchFamily="34" charset="0"/>
                <a:cs typeface="Times New Roman" pitchFamily="18" charset="0"/>
              </a:rPr>
            </a:br>
            <a:r>
              <a:rPr lang="en-US" sz="2800" dirty="0">
                <a:latin typeface="Times New Roman" pitchFamily="18" charset="0"/>
                <a:ea typeface="Calibri" pitchFamily="34" charset="0"/>
                <a:cs typeface="Times New Roman" pitchFamily="18" charset="0"/>
              </a:rPr>
              <a:t> </a:t>
            </a:r>
            <a:r>
              <a:rPr lang="en-US" sz="2800" dirty="0" smtClean="0">
                <a:latin typeface="Times New Roman" pitchFamily="18" charset="0"/>
                <a:ea typeface="Calibri" pitchFamily="34" charset="0"/>
                <a:cs typeface="Times New Roman" pitchFamily="18" charset="0"/>
              </a:rPr>
              <a:t>Each </a:t>
            </a:r>
            <a:r>
              <a:rPr lang="en-US" sz="2800" dirty="0">
                <a:latin typeface="Times New Roman" pitchFamily="18" charset="0"/>
                <a:ea typeface="Calibri" pitchFamily="34" charset="0"/>
                <a:cs typeface="Times New Roman" pitchFamily="18" charset="0"/>
              </a:rPr>
              <a:t>package consists of ground water well with booster station, transmission pipeline, pumps and reservoir. In order to determine the diameter of the transmission pipeline, the pump power and the reservoir volume, many assumption and calculation are made.</a:t>
            </a:r>
            <a:r>
              <a:rPr lang="en-US" sz="3200" dirty="0">
                <a:latin typeface="Times New Roman" pitchFamily="18" charset="0"/>
                <a:ea typeface="Calibri" pitchFamily="34" charset="0"/>
                <a:cs typeface="Times New Roman" pitchFamily="18" charset="0"/>
              </a:rPr>
              <a:t/>
            </a:r>
            <a:br>
              <a:rPr lang="en-US" sz="3200" dirty="0">
                <a:latin typeface="Times New Roman" pitchFamily="18" charset="0"/>
                <a:ea typeface="Calibri" pitchFamily="34" charset="0"/>
                <a:cs typeface="Times New Roman" pitchFamily="18" charset="0"/>
              </a:rPr>
            </a:br>
            <a:endParaRPr lang="en-US" sz="3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2917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1289" y="422404"/>
            <a:ext cx="8911687" cy="1280890"/>
          </a:xfrm>
        </p:spPr>
        <p:txBody>
          <a:bodyPr>
            <a:normAutofit fontScale="90000"/>
          </a:bodyPr>
          <a:lstStyle/>
          <a:p>
            <a:pPr>
              <a:lnSpc>
                <a:spcPct val="150000"/>
              </a:lnSpc>
            </a:pPr>
            <a:r>
              <a:rPr lang="en-US" b="1" dirty="0">
                <a:solidFill>
                  <a:schemeClr val="tx1"/>
                </a:solidFill>
                <a:latin typeface="Times New Roman" panose="02020603050405020304" pitchFamily="18" charset="0"/>
                <a:cs typeface="Times New Roman" panose="02020603050405020304" pitchFamily="18" charset="0"/>
              </a:rPr>
              <a:t>Packages of Investment </a:t>
            </a:r>
            <a:r>
              <a:rPr lang="en-US" b="1" dirty="0" smtClean="0">
                <a:solidFill>
                  <a:schemeClr val="tx1"/>
                </a:solidFill>
                <a:latin typeface="Times New Roman" panose="02020603050405020304" pitchFamily="18" charset="0"/>
                <a:cs typeface="Times New Roman" panose="02020603050405020304" pitchFamily="18" charset="0"/>
              </a:rPr>
              <a:t>Plan</a:t>
            </a:r>
            <a:br>
              <a:rPr lang="en-US" b="1" dirty="0" smtClean="0">
                <a:solidFill>
                  <a:schemeClr val="tx1"/>
                </a:solidFill>
                <a:latin typeface="Times New Roman" panose="02020603050405020304" pitchFamily="18" charset="0"/>
                <a:cs typeface="Times New Roman" panose="02020603050405020304" pitchFamily="18" charset="0"/>
              </a:rPr>
            </a:br>
            <a:r>
              <a:rPr lang="en-US" sz="2800" dirty="0">
                <a:latin typeface="Times New Roman" pitchFamily="18" charset="0"/>
                <a:ea typeface="Calibri" pitchFamily="34" charset="0"/>
                <a:cs typeface="Times New Roman" pitchFamily="18" charset="0"/>
              </a:rPr>
              <a:t>Determine the diameter of transmission pipeline using continuity equation. </a:t>
            </a:r>
            <a:br>
              <a:rPr lang="en-US" sz="2800" dirty="0">
                <a:latin typeface="Times New Roman" pitchFamily="18" charset="0"/>
                <a:ea typeface="Calibri" pitchFamily="34" charset="0"/>
                <a:cs typeface="Times New Roman" pitchFamily="18" charset="0"/>
              </a:rPr>
            </a:br>
            <a:r>
              <a:rPr lang="en-US" sz="2800" b="1" dirty="0">
                <a:solidFill>
                  <a:schemeClr val="accent2">
                    <a:lumMod val="75000"/>
                  </a:schemeClr>
                </a:solidFill>
                <a:latin typeface="Times New Roman" pitchFamily="18" charset="0"/>
                <a:cs typeface="Times New Roman" pitchFamily="18" charset="0"/>
              </a:rPr>
              <a:t>Q = V * A</a:t>
            </a:r>
            <a:br>
              <a:rPr lang="en-US" sz="2800" b="1" dirty="0">
                <a:solidFill>
                  <a:schemeClr val="accent2">
                    <a:lumMod val="75000"/>
                  </a:schemeClr>
                </a:solidFill>
                <a:latin typeface="Times New Roman" pitchFamily="18" charset="0"/>
                <a:cs typeface="Times New Roman" pitchFamily="18" charset="0"/>
              </a:rPr>
            </a:br>
            <a:r>
              <a:rPr lang="en-US" sz="2800" dirty="0">
                <a:latin typeface="Times New Roman" pitchFamily="18" charset="0"/>
                <a:cs typeface="Times New Roman" pitchFamily="18" charset="0"/>
              </a:rPr>
              <a:t>The head loss in transmission pipelines is calculated using the following equation.</a:t>
            </a:r>
            <a:br>
              <a:rPr lang="en-US" sz="2800" dirty="0">
                <a:latin typeface="Times New Roman" pitchFamily="18" charset="0"/>
                <a:cs typeface="Times New Roman" pitchFamily="18" charset="0"/>
              </a:rPr>
            </a:br>
            <a:r>
              <a:rPr lang="en-US" sz="2800" b="1" dirty="0">
                <a:solidFill>
                  <a:schemeClr val="accent2">
                    <a:lumMod val="75000"/>
                  </a:schemeClr>
                </a:solidFill>
                <a:latin typeface="Times New Roman" pitchFamily="18" charset="0"/>
                <a:cs typeface="Times New Roman" pitchFamily="18" charset="0"/>
              </a:rPr>
              <a:t>H</a:t>
            </a:r>
            <a:r>
              <a:rPr lang="en-US" sz="2800" b="1" baseline="-25000" dirty="0">
                <a:solidFill>
                  <a:schemeClr val="accent2">
                    <a:lumMod val="75000"/>
                  </a:schemeClr>
                </a:solidFill>
                <a:latin typeface="Times New Roman" pitchFamily="18" charset="0"/>
                <a:cs typeface="Times New Roman" pitchFamily="18" charset="0"/>
              </a:rPr>
              <a:t>L</a:t>
            </a:r>
            <a:r>
              <a:rPr lang="en-US" sz="2800" b="1" dirty="0">
                <a:solidFill>
                  <a:schemeClr val="accent2">
                    <a:lumMod val="75000"/>
                  </a:schemeClr>
                </a:solidFill>
                <a:latin typeface="Times New Roman" pitchFamily="18" charset="0"/>
                <a:cs typeface="Times New Roman" pitchFamily="18" charset="0"/>
              </a:rPr>
              <a:t> = 0.01 L</a:t>
            </a:r>
            <a:br>
              <a:rPr lang="en-US" sz="2800" b="1" dirty="0">
                <a:solidFill>
                  <a:schemeClr val="accent2">
                    <a:lumMod val="75000"/>
                  </a:schemeClr>
                </a:solidFill>
                <a:latin typeface="Times New Roman" pitchFamily="18" charset="0"/>
                <a:cs typeface="Times New Roman" pitchFamily="18" charset="0"/>
              </a:rPr>
            </a:br>
            <a:r>
              <a:rPr lang="en-US" sz="2800" dirty="0">
                <a:latin typeface="Times New Roman" pitchFamily="18" charset="0"/>
                <a:cs typeface="Times New Roman" pitchFamily="18" charset="0"/>
              </a:rPr>
              <a:t>The pump head calculated using Energy Conservation principle (Bernoulli Equation).</a:t>
            </a:r>
            <a:br>
              <a:rPr lang="en-US" sz="2800" dirty="0">
                <a:latin typeface="Times New Roman" pitchFamily="18" charset="0"/>
                <a:cs typeface="Times New Roman" pitchFamily="18" charset="0"/>
              </a:rPr>
            </a:br>
            <a:r>
              <a:rPr lang="en-US" sz="2800" b="1" dirty="0">
                <a:solidFill>
                  <a:schemeClr val="accent2">
                    <a:lumMod val="75000"/>
                  </a:schemeClr>
                </a:solidFill>
                <a:latin typeface="Times New Roman" pitchFamily="18" charset="0"/>
                <a:cs typeface="Times New Roman" pitchFamily="18" charset="0"/>
              </a:rPr>
              <a:t>Z</a:t>
            </a:r>
            <a:r>
              <a:rPr lang="en-US" sz="2800" b="1" baseline="-25000" dirty="0">
                <a:solidFill>
                  <a:schemeClr val="accent2">
                    <a:lumMod val="75000"/>
                  </a:schemeClr>
                </a:solidFill>
                <a:latin typeface="Times New Roman" pitchFamily="18" charset="0"/>
                <a:cs typeface="Times New Roman" pitchFamily="18" charset="0"/>
              </a:rPr>
              <a:t>1</a:t>
            </a:r>
            <a:r>
              <a:rPr lang="en-US" sz="2800" b="1" dirty="0">
                <a:solidFill>
                  <a:schemeClr val="accent2">
                    <a:lumMod val="75000"/>
                  </a:schemeClr>
                </a:solidFill>
                <a:latin typeface="Times New Roman" pitchFamily="18" charset="0"/>
                <a:cs typeface="Times New Roman" pitchFamily="18" charset="0"/>
              </a:rPr>
              <a:t> + H</a:t>
            </a:r>
            <a:r>
              <a:rPr lang="en-US" sz="2800" b="1" baseline="-25000" dirty="0">
                <a:solidFill>
                  <a:schemeClr val="accent2">
                    <a:lumMod val="75000"/>
                  </a:schemeClr>
                </a:solidFill>
                <a:latin typeface="Times New Roman" pitchFamily="18" charset="0"/>
                <a:cs typeface="Times New Roman" pitchFamily="18" charset="0"/>
              </a:rPr>
              <a:t>P</a:t>
            </a:r>
            <a:r>
              <a:rPr lang="en-US" sz="2800" b="1" dirty="0">
                <a:solidFill>
                  <a:schemeClr val="accent2">
                    <a:lumMod val="75000"/>
                  </a:schemeClr>
                </a:solidFill>
                <a:latin typeface="Times New Roman" pitchFamily="18" charset="0"/>
                <a:cs typeface="Times New Roman" pitchFamily="18" charset="0"/>
              </a:rPr>
              <a:t> = Z</a:t>
            </a:r>
            <a:r>
              <a:rPr lang="en-US" sz="2800" b="1" baseline="-25000" dirty="0">
                <a:solidFill>
                  <a:schemeClr val="accent2">
                    <a:lumMod val="75000"/>
                  </a:schemeClr>
                </a:solidFill>
                <a:latin typeface="Times New Roman" pitchFamily="18" charset="0"/>
                <a:cs typeface="Times New Roman" pitchFamily="18" charset="0"/>
              </a:rPr>
              <a:t>2</a:t>
            </a:r>
            <a:r>
              <a:rPr lang="en-US" sz="2800" b="1" dirty="0">
                <a:solidFill>
                  <a:schemeClr val="accent2">
                    <a:lumMod val="75000"/>
                  </a:schemeClr>
                </a:solidFill>
                <a:latin typeface="Times New Roman" pitchFamily="18" charset="0"/>
                <a:cs typeface="Times New Roman" pitchFamily="18" charset="0"/>
              </a:rPr>
              <a:t> + H</a:t>
            </a:r>
            <a:r>
              <a:rPr lang="en-US" sz="2800" b="1" baseline="-25000" dirty="0">
                <a:solidFill>
                  <a:schemeClr val="accent2">
                    <a:lumMod val="75000"/>
                  </a:schemeClr>
                </a:solidFill>
                <a:latin typeface="Times New Roman" pitchFamily="18" charset="0"/>
                <a:cs typeface="Times New Roman" pitchFamily="18" charset="0"/>
              </a:rPr>
              <a:t>L</a:t>
            </a:r>
            <a:r>
              <a:rPr lang="en-US" sz="4000" dirty="0">
                <a:solidFill>
                  <a:schemeClr val="accent2">
                    <a:lumMod val="75000"/>
                  </a:schemeClr>
                </a:solidFill>
                <a:latin typeface="Times New Roman" pitchFamily="18" charset="0"/>
                <a:cs typeface="Times New Roman" pitchFamily="18" charset="0"/>
              </a:rPr>
              <a:t/>
            </a:r>
            <a:br>
              <a:rPr lang="en-US" sz="4000" dirty="0">
                <a:solidFill>
                  <a:schemeClr val="accent2">
                    <a:lumMod val="75000"/>
                  </a:schemeClr>
                </a:solidFill>
                <a:latin typeface="Times New Roman" pitchFamily="18" charset="0"/>
                <a:cs typeface="Times New Roman" pitchFamily="18" charset="0"/>
              </a:rPr>
            </a:br>
            <a:endParaRPr lang="en-US" dirty="0"/>
          </a:p>
        </p:txBody>
      </p:sp>
    </p:spTree>
    <p:extLst>
      <p:ext uri="{BB962C8B-B14F-4D97-AF65-F5344CB8AC3E}">
        <p14:creationId xmlns:p14="http://schemas.microsoft.com/office/powerpoint/2010/main" val="18556986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1629" y="489639"/>
            <a:ext cx="8911687" cy="1280890"/>
          </a:xfrm>
        </p:spPr>
        <p:txBody>
          <a:bodyPr>
            <a:normAutofit fontScale="90000"/>
          </a:bodyPr>
          <a:lstStyle/>
          <a:p>
            <a:pPr lvl="0">
              <a:lnSpc>
                <a:spcPct val="150000"/>
              </a:lnSpc>
            </a:pPr>
            <a:r>
              <a:rPr lang="en-US" sz="3300" b="1" dirty="0">
                <a:solidFill>
                  <a:schemeClr val="tx1"/>
                </a:solidFill>
                <a:latin typeface="Times New Roman" panose="02020603050405020304" pitchFamily="18" charset="0"/>
                <a:cs typeface="Times New Roman" panose="02020603050405020304" pitchFamily="18" charset="0"/>
              </a:rPr>
              <a:t>Packages of Investment </a:t>
            </a:r>
            <a:r>
              <a:rPr lang="en-US" sz="3300" b="1" dirty="0" smtClean="0">
                <a:solidFill>
                  <a:schemeClr val="tx1"/>
                </a:solidFill>
                <a:latin typeface="Times New Roman" panose="02020603050405020304" pitchFamily="18" charset="0"/>
                <a:cs typeface="Times New Roman" panose="02020603050405020304" pitchFamily="18" charset="0"/>
              </a:rPr>
              <a:t>Plan</a:t>
            </a:r>
            <a:r>
              <a:rPr lang="en-US" b="1" dirty="0" smtClean="0">
                <a:solidFill>
                  <a:schemeClr val="tx1"/>
                </a:solidFill>
                <a:latin typeface="Times New Roman" panose="02020603050405020304" pitchFamily="18" charset="0"/>
                <a:cs typeface="Times New Roman" panose="02020603050405020304" pitchFamily="18" charset="0"/>
              </a:rPr>
              <a:t/>
            </a:r>
            <a:br>
              <a:rPr lang="en-US" b="1" dirty="0" smtClean="0">
                <a:solidFill>
                  <a:schemeClr val="tx1"/>
                </a:solidFill>
                <a:latin typeface="Times New Roman" panose="02020603050405020304" pitchFamily="18" charset="0"/>
                <a:cs typeface="Times New Roman" panose="02020603050405020304" pitchFamily="18" charset="0"/>
              </a:rPr>
            </a:br>
            <a:r>
              <a:rPr lang="en-US" sz="2800" dirty="0">
                <a:latin typeface="Times New Roman" pitchFamily="18" charset="0"/>
                <a:cs typeface="Times New Roman" pitchFamily="18" charset="0"/>
              </a:rPr>
              <a:t>The pumps power calculated by using following equation.</a:t>
            </a:r>
            <a:br>
              <a:rPr lang="en-US" sz="2800" dirty="0">
                <a:latin typeface="Times New Roman" pitchFamily="18" charset="0"/>
                <a:cs typeface="Times New Roman" pitchFamily="18" charset="0"/>
              </a:rPr>
            </a:br>
            <a:r>
              <a:rPr lang="en-US" sz="2800" dirty="0">
                <a:latin typeface="Times New Roman" pitchFamily="18" charset="0"/>
                <a:ea typeface="Calibri" pitchFamily="34" charset="0"/>
                <a:cs typeface="Times New Roman" pitchFamily="18" charset="0"/>
              </a:rPr>
              <a:t/>
            </a:r>
            <a:br>
              <a:rPr lang="en-US" sz="2800" dirty="0">
                <a:latin typeface="Times New Roman" pitchFamily="18" charset="0"/>
                <a:ea typeface="Calibri" pitchFamily="34" charset="0"/>
                <a:cs typeface="Times New Roman" pitchFamily="18" charset="0"/>
              </a:rPr>
            </a:br>
            <a:r>
              <a:rPr lang="en-US" sz="2800" dirty="0">
                <a:latin typeface="Times New Roman" pitchFamily="18" charset="0"/>
                <a:ea typeface="Calibri" pitchFamily="34" charset="0"/>
                <a:cs typeface="Times New Roman" pitchFamily="18" charset="0"/>
              </a:rPr>
              <a:t/>
            </a:r>
            <a:br>
              <a:rPr lang="en-US" sz="2800" dirty="0">
                <a:latin typeface="Times New Roman" pitchFamily="18" charset="0"/>
                <a:ea typeface="Calibri" pitchFamily="34" charset="0"/>
                <a:cs typeface="Times New Roman" pitchFamily="18" charset="0"/>
              </a:rPr>
            </a:br>
            <a:r>
              <a:rPr lang="en-US" sz="2800" dirty="0">
                <a:latin typeface="Times New Roman" pitchFamily="18" charset="0"/>
                <a:ea typeface="Calibri" pitchFamily="34" charset="0"/>
                <a:cs typeface="Times New Roman" pitchFamily="18" charset="0"/>
              </a:rPr>
              <a:t/>
            </a:r>
            <a:br>
              <a:rPr lang="en-US" sz="2800" dirty="0">
                <a:latin typeface="Times New Roman" pitchFamily="18" charset="0"/>
                <a:ea typeface="Calibri" pitchFamily="34" charset="0"/>
                <a:cs typeface="Times New Roman" pitchFamily="18" charset="0"/>
              </a:rPr>
            </a:br>
            <a:r>
              <a:rPr lang="en-US" sz="2800" dirty="0">
                <a:latin typeface="Times New Roman" pitchFamily="18" charset="0"/>
                <a:ea typeface="Calibri" pitchFamily="34" charset="0"/>
                <a:cs typeface="Times New Roman" pitchFamily="18" charset="0"/>
              </a:rPr>
              <a:t/>
            </a:r>
            <a:br>
              <a:rPr lang="en-US" sz="2800" dirty="0">
                <a:latin typeface="Times New Roman" pitchFamily="18" charset="0"/>
                <a:ea typeface="Calibri" pitchFamily="34" charset="0"/>
                <a:cs typeface="Times New Roman" pitchFamily="18" charset="0"/>
              </a:rPr>
            </a:br>
            <a:r>
              <a:rPr lang="en-US" sz="2800" dirty="0" smtClean="0">
                <a:latin typeface="Times New Roman" pitchFamily="18" charset="0"/>
                <a:ea typeface="Calibri" pitchFamily="34" charset="0"/>
                <a:cs typeface="Times New Roman" pitchFamily="18" charset="0"/>
              </a:rPr>
              <a:t> </a:t>
            </a:r>
            <a:r>
              <a:rPr lang="el-GR" sz="2800" b="1" dirty="0" smtClean="0">
                <a:latin typeface="Times New Roman" pitchFamily="18" charset="0"/>
                <a:cs typeface="Times New Roman" pitchFamily="18" charset="0"/>
              </a:rPr>
              <a:t>γ</a:t>
            </a:r>
            <a:r>
              <a:rPr lang="en-US" sz="2800" b="1"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 Specific weight of water ( 9810</a:t>
            </a:r>
            <a:r>
              <a:rPr lang="en-US" sz="2800" b="1" dirty="0">
                <a:latin typeface="Times New Roman" pitchFamily="18" charset="0"/>
                <a:cs typeface="Times New Roman" pitchFamily="18" charset="0"/>
              </a:rPr>
              <a:t> </a:t>
            </a:r>
            <a:r>
              <a:rPr lang="en-US" sz="2800" dirty="0">
                <a:latin typeface="Times New Roman" pitchFamily="18" charset="0"/>
                <a:cs typeface="Times New Roman" pitchFamily="18" charset="0"/>
              </a:rPr>
              <a:t>N/m</a:t>
            </a:r>
            <a:r>
              <a:rPr lang="en-US" sz="2800" baseline="30000" dirty="0">
                <a:latin typeface="Times New Roman" pitchFamily="18" charset="0"/>
                <a:cs typeface="Times New Roman" pitchFamily="18" charset="0"/>
              </a:rPr>
              <a:t>3</a:t>
            </a:r>
            <a:r>
              <a:rPr lang="en-US" sz="2800" dirty="0">
                <a:latin typeface="Times New Roman" pitchFamily="18" charset="0"/>
                <a:cs typeface="Times New Roman" pitchFamily="18" charset="0"/>
              </a:rPr>
              <a:t>).</a:t>
            </a:r>
            <a:br>
              <a:rPr lang="en-US" sz="2800" dirty="0">
                <a:latin typeface="Times New Roman" pitchFamily="18" charset="0"/>
                <a:cs typeface="Times New Roman" pitchFamily="18" charset="0"/>
              </a:rPr>
            </a:br>
            <a:r>
              <a:rPr lang="en-US" sz="2800" dirty="0" smtClean="0">
                <a:latin typeface="Times New Roman" pitchFamily="18" charset="0"/>
                <a:cs typeface="Times New Roman" pitchFamily="18" charset="0"/>
              </a:rPr>
              <a:t> </a:t>
            </a:r>
            <a:r>
              <a:rPr lang="en-US" sz="2800" b="1" dirty="0" smtClean="0">
                <a:latin typeface="Times New Roman" pitchFamily="18" charset="0"/>
                <a:cs typeface="Times New Roman" pitchFamily="18" charset="0"/>
              </a:rPr>
              <a:t>µ </a:t>
            </a:r>
            <a:r>
              <a:rPr lang="en-US" sz="2800" dirty="0">
                <a:latin typeface="Times New Roman" pitchFamily="18" charset="0"/>
                <a:cs typeface="Times New Roman" pitchFamily="18" charset="0"/>
              </a:rPr>
              <a:t>: Pump efficiency (assumed to be </a:t>
            </a:r>
            <a:r>
              <a:rPr lang="en-US" sz="2800" dirty="0" smtClean="0">
                <a:latin typeface="Times New Roman" pitchFamily="18" charset="0"/>
                <a:cs typeface="Times New Roman" pitchFamily="18" charset="0"/>
              </a:rPr>
              <a:t>85%).</a:t>
            </a:r>
            <a:r>
              <a:rPr lang="en-US" dirty="0">
                <a:latin typeface="Times New Roman" pitchFamily="18" charset="0"/>
                <a:ea typeface="Calibri" pitchFamily="34" charset="0"/>
                <a:cs typeface="Times New Roman" pitchFamily="18" charset="0"/>
              </a:rPr>
              <a:t/>
            </a:r>
            <a:br>
              <a:rPr lang="en-US" dirty="0">
                <a:latin typeface="Times New Roman" pitchFamily="18" charset="0"/>
                <a:ea typeface="Calibri" pitchFamily="34" charset="0"/>
                <a:cs typeface="Times New Roman" pitchFamily="18" charset="0"/>
              </a:rPr>
            </a:br>
            <a:endParaRPr lang="en-US" dirty="0"/>
          </a:p>
        </p:txBody>
      </p:sp>
      <p:graphicFrame>
        <p:nvGraphicFramePr>
          <p:cNvPr id="3" name="كائن 3"/>
          <p:cNvGraphicFramePr>
            <a:graphicFrameLocks noChangeAspect="1"/>
          </p:cNvGraphicFramePr>
          <p:nvPr>
            <p:extLst>
              <p:ext uri="{D42A27DB-BD31-4B8C-83A1-F6EECF244321}">
                <p14:modId xmlns:p14="http://schemas.microsoft.com/office/powerpoint/2010/main" val="797508668"/>
              </p:ext>
            </p:extLst>
          </p:nvPr>
        </p:nvGraphicFramePr>
        <p:xfrm>
          <a:off x="2456328" y="2497604"/>
          <a:ext cx="5195047" cy="1101725"/>
        </p:xfrm>
        <a:graphic>
          <a:graphicData uri="http://schemas.openxmlformats.org/presentationml/2006/ole">
            <mc:AlternateContent xmlns:mc="http://schemas.openxmlformats.org/markup-compatibility/2006">
              <mc:Choice xmlns:v="urn:schemas-microsoft-com:vml" Requires="v">
                <p:oleObj spid="_x0000_s5132" name="Equation" r:id="rId3" imgW="1841400" imgH="495000" progId="Equation.3">
                  <p:embed/>
                </p:oleObj>
              </mc:Choice>
              <mc:Fallback>
                <p:oleObj name="Equation" r:id="rId3" imgW="1841400" imgH="4950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56328" y="2497604"/>
                        <a:ext cx="5195047" cy="1101725"/>
                      </a:xfrm>
                      <a:prstGeom prst="rect">
                        <a:avLst/>
                      </a:prstGeom>
                      <a:blipFill dpi="0" rotWithShape="0">
                        <a:blip r:embed="rId5"/>
                        <a:srcRect/>
                        <a:tile tx="0" ty="0" sx="100000" sy="100000" flip="none" algn="tl"/>
                      </a:blipFill>
                      <a:ln>
                        <a:noFill/>
                      </a:ln>
                    </p:spPr>
                  </p:pic>
                </p:oleObj>
              </mc:Fallback>
            </mc:AlternateContent>
          </a:graphicData>
        </a:graphic>
      </p:graphicFrame>
    </p:spTree>
    <p:extLst>
      <p:ext uri="{BB962C8B-B14F-4D97-AF65-F5344CB8AC3E}">
        <p14:creationId xmlns:p14="http://schemas.microsoft.com/office/powerpoint/2010/main" val="13076168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7501" y="583769"/>
            <a:ext cx="8911687" cy="1280890"/>
          </a:xfrm>
        </p:spPr>
        <p:txBody>
          <a:bodyPr>
            <a:normAutofit/>
          </a:bodyPr>
          <a:lstStyle/>
          <a:p>
            <a:r>
              <a:rPr lang="en-US" sz="3000" b="1" dirty="0">
                <a:solidFill>
                  <a:schemeClr val="tx1"/>
                </a:solidFill>
                <a:latin typeface="Times New Roman" panose="02020603050405020304" pitchFamily="18" charset="0"/>
                <a:cs typeface="Times New Roman" panose="02020603050405020304" pitchFamily="18" charset="0"/>
              </a:rPr>
              <a:t>Sample of Proposal Projects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7501" y="1210235"/>
            <a:ext cx="5768788" cy="5647765"/>
          </a:xfrm>
          <a:prstGeom prst="rect">
            <a:avLst/>
          </a:prstGeom>
        </p:spPr>
      </p:pic>
    </p:spTree>
    <p:extLst>
      <p:ext uri="{BB962C8B-B14F-4D97-AF65-F5344CB8AC3E}">
        <p14:creationId xmlns:p14="http://schemas.microsoft.com/office/powerpoint/2010/main" val="22654205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300" b="1" u="sng" dirty="0">
                <a:latin typeface="Times New Roman" panose="02020603050405020304" pitchFamily="18" charset="0"/>
                <a:cs typeface="Times New Roman" panose="02020603050405020304" pitchFamily="18" charset="0"/>
              </a:rPr>
              <a:t>Water Resource Management of </a:t>
            </a:r>
            <a:r>
              <a:rPr lang="en-US" sz="3300" b="1" u="sng" dirty="0" smtClean="0">
                <a:latin typeface="Times New Roman" panose="02020603050405020304" pitchFamily="18" charset="0"/>
                <a:cs typeface="Times New Roman" panose="02020603050405020304" pitchFamily="18" charset="0"/>
              </a:rPr>
              <a:t>Qaliqlia  </a:t>
            </a:r>
            <a:r>
              <a:rPr lang="en-US" sz="3300" b="1" u="sng" dirty="0">
                <a:latin typeface="Times New Roman" panose="02020603050405020304" pitchFamily="18" charset="0"/>
                <a:cs typeface="Times New Roman" panose="02020603050405020304" pitchFamily="18" charset="0"/>
              </a:rPr>
              <a:t>Governorate</a:t>
            </a:r>
            <a:br>
              <a:rPr lang="en-US" sz="3300" b="1" u="sng" dirty="0">
                <a:latin typeface="Times New Roman" panose="02020603050405020304" pitchFamily="18" charset="0"/>
                <a:cs typeface="Times New Roman" panose="02020603050405020304" pitchFamily="18" charset="0"/>
              </a:rPr>
            </a:br>
            <a:r>
              <a:rPr lang="ar-JO" sz="3300" dirty="0">
                <a:latin typeface="Times New Roman" panose="02020603050405020304" pitchFamily="18" charset="0"/>
                <a:cs typeface="Times New Roman" panose="02020603050405020304" pitchFamily="18" charset="0"/>
              </a:rPr>
              <a:t/>
            </a:r>
            <a:br>
              <a:rPr lang="ar-JO" sz="3300" dirty="0">
                <a:latin typeface="Times New Roman" panose="02020603050405020304" pitchFamily="18" charset="0"/>
                <a:cs typeface="Times New Roman" panose="02020603050405020304" pitchFamily="18" charset="0"/>
              </a:rPr>
            </a:br>
            <a:r>
              <a:rPr lang="en-US" sz="3300" b="1" spc="300" dirty="0">
                <a:solidFill>
                  <a:schemeClr val="accent3">
                    <a:lumMod val="75000"/>
                  </a:schemeClr>
                </a:solidFill>
                <a:latin typeface="Times New Roman" pitchFamily="18" charset="0"/>
                <a:cs typeface="Times New Roman" pitchFamily="18" charset="0"/>
              </a:rPr>
              <a:t> Project Objective</a:t>
            </a:r>
            <a:br>
              <a:rPr lang="en-US" sz="3300" b="1" spc="300" dirty="0">
                <a:solidFill>
                  <a:schemeClr val="accent3">
                    <a:lumMod val="7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To develop a water resource management plan for </a:t>
            </a:r>
            <a:r>
              <a:rPr lang="en-US" sz="3300" dirty="0" smtClean="0">
                <a:solidFill>
                  <a:schemeClr val="tx1">
                    <a:lumMod val="95000"/>
                    <a:lumOff val="5000"/>
                  </a:schemeClr>
                </a:solidFill>
                <a:latin typeface="Times New Roman" pitchFamily="18" charset="0"/>
                <a:cs typeface="Times New Roman" pitchFamily="18" charset="0"/>
              </a:rPr>
              <a:t>Qaliqlia </a:t>
            </a:r>
            <a:r>
              <a:rPr lang="en-US" sz="3300" dirty="0">
                <a:solidFill>
                  <a:schemeClr val="tx1">
                    <a:lumMod val="95000"/>
                    <a:lumOff val="5000"/>
                  </a:schemeClr>
                </a:solidFill>
                <a:latin typeface="Times New Roman" pitchFamily="18" charset="0"/>
                <a:cs typeface="Times New Roman" pitchFamily="18" charset="0"/>
              </a:rPr>
              <a:t>Governorate through:</a:t>
            </a:r>
            <a:br>
              <a:rPr lang="en-US" sz="3300" dirty="0">
                <a:solidFill>
                  <a:schemeClr val="tx1">
                    <a:lumMod val="95000"/>
                    <a:lumOff val="5000"/>
                  </a:schemeClr>
                </a:solidFill>
                <a:latin typeface="Times New Roman" pitchFamily="18" charset="0"/>
                <a:cs typeface="Times New Roman" pitchFamily="18" charset="0"/>
              </a:rPr>
            </a:br>
            <a:r>
              <a:rPr lang="en-US" sz="3300" spc="300" dirty="0">
                <a:effectLst>
                  <a:outerShdw blurRad="38100" dist="38100" dir="2700000" algn="tl">
                    <a:srgbClr val="000000">
                      <a:alpha val="43137"/>
                    </a:srgbClr>
                  </a:outerShdw>
                </a:effectLst>
                <a:latin typeface="Times New Roman" pitchFamily="18" charset="0"/>
                <a:cs typeface="Times New Roman" pitchFamily="18" charset="0"/>
              </a:rPr>
              <a:t/>
            </a:r>
            <a:br>
              <a:rPr lang="en-US" sz="3300" spc="300" dirty="0">
                <a:effectLst>
                  <a:outerShdw blurRad="38100" dist="38100" dir="2700000" algn="tl">
                    <a:srgbClr val="000000">
                      <a:alpha val="43137"/>
                    </a:srgbClr>
                  </a:outerShdw>
                </a:effectLst>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Analyze water resources system. </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Study the existing conditions and the estimated future water gap for the next 20 years. </a:t>
            </a:r>
            <a:br>
              <a:rPr lang="en-US" sz="3300" dirty="0">
                <a:solidFill>
                  <a:schemeClr val="tx1">
                    <a:lumMod val="95000"/>
                    <a:lumOff val="5000"/>
                  </a:schemeClr>
                </a:solidFill>
                <a:latin typeface="Times New Roman" pitchFamily="18" charset="0"/>
                <a:cs typeface="Times New Roman" pitchFamily="18" charset="0"/>
              </a:rPr>
            </a:br>
            <a:r>
              <a:rPr lang="en-US" sz="3300" dirty="0">
                <a:solidFill>
                  <a:schemeClr val="tx1">
                    <a:lumMod val="95000"/>
                    <a:lumOff val="5000"/>
                  </a:schemeClr>
                </a:solidFill>
                <a:latin typeface="Times New Roman" pitchFamily="18" charset="0"/>
                <a:cs typeface="Times New Roman" pitchFamily="18" charset="0"/>
              </a:rPr>
              <a:t>Decide whether the existing water resources are sufficient for the future demand.</a:t>
            </a:r>
            <a:r>
              <a:rPr lang="en-US" dirty="0">
                <a:solidFill>
                  <a:schemeClr val="tx1">
                    <a:lumMod val="95000"/>
                    <a:lumOff val="5000"/>
                  </a:schemeClr>
                </a:solidFill>
                <a:latin typeface="Times New Roman" pitchFamily="18" charset="0"/>
                <a:cs typeface="Times New Roman" pitchFamily="18" charset="0"/>
              </a:rPr>
              <a:t/>
            </a:r>
            <a:br>
              <a:rPr lang="en-US" dirty="0">
                <a:solidFill>
                  <a:schemeClr val="tx1">
                    <a:lumMod val="95000"/>
                    <a:lumOff val="5000"/>
                  </a:schemeClr>
                </a:solidFill>
                <a:latin typeface="Times New Roman" pitchFamily="18" charset="0"/>
                <a:cs typeface="Times New Roman" pitchFamily="18" charset="0"/>
              </a:rPr>
            </a:br>
            <a:endParaRPr lang="en-US" dirty="0"/>
          </a:p>
        </p:txBody>
      </p:sp>
    </p:spTree>
    <p:extLst>
      <p:ext uri="{BB962C8B-B14F-4D97-AF65-F5344CB8AC3E}">
        <p14:creationId xmlns:p14="http://schemas.microsoft.com/office/powerpoint/2010/main" val="6071835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7159" y="476193"/>
            <a:ext cx="8911687" cy="1280890"/>
          </a:xfrm>
        </p:spPr>
        <p:txBody>
          <a:bodyPr/>
          <a:lstStyle/>
          <a:p>
            <a:r>
              <a:rPr lang="en-US" b="1" dirty="0">
                <a:solidFill>
                  <a:schemeClr val="tx1"/>
                </a:solidFill>
                <a:latin typeface="Times New Roman" panose="02020603050405020304" pitchFamily="18" charset="0"/>
                <a:cs typeface="Times New Roman" panose="02020603050405020304" pitchFamily="18" charset="0"/>
              </a:rPr>
              <a:t>Sample of Proposal </a:t>
            </a:r>
            <a:r>
              <a:rPr lang="en-US" b="1" dirty="0" smtClean="0">
                <a:solidFill>
                  <a:schemeClr val="tx1"/>
                </a:solidFill>
                <a:latin typeface="Times New Roman" panose="02020603050405020304" pitchFamily="18" charset="0"/>
                <a:cs typeface="Times New Roman" panose="02020603050405020304" pitchFamily="18" charset="0"/>
              </a:rPr>
              <a:t>Projects</a:t>
            </a:r>
            <a:br>
              <a:rPr lang="en-US" b="1" dirty="0" smtClean="0">
                <a:solidFill>
                  <a:schemeClr val="tx1"/>
                </a:solidFill>
                <a:latin typeface="Times New Roman" panose="02020603050405020304" pitchFamily="18" charset="0"/>
                <a:cs typeface="Times New Roman" panose="02020603050405020304" pitchFamily="18" charset="0"/>
              </a:rPr>
            </a:b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7159" y="1129554"/>
            <a:ext cx="5440755" cy="5728446"/>
          </a:xfrm>
          <a:prstGeom prst="rect">
            <a:avLst/>
          </a:prstGeom>
        </p:spPr>
      </p:pic>
    </p:spTree>
    <p:extLst>
      <p:ext uri="{BB962C8B-B14F-4D97-AF65-F5344CB8AC3E}">
        <p14:creationId xmlns:p14="http://schemas.microsoft.com/office/powerpoint/2010/main" val="12407055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7160" y="610663"/>
            <a:ext cx="8911687" cy="1280890"/>
          </a:xfrm>
        </p:spPr>
        <p:txBody>
          <a:bodyPr>
            <a:normAutofit/>
          </a:bodyPr>
          <a:lstStyle/>
          <a:p>
            <a:r>
              <a:rPr lang="en-US" sz="3000" b="1" dirty="0">
                <a:solidFill>
                  <a:schemeClr val="tx1"/>
                </a:solidFill>
                <a:latin typeface="Times New Roman" panose="02020603050405020304" pitchFamily="18" charset="0"/>
                <a:cs typeface="Times New Roman" panose="02020603050405020304" pitchFamily="18" charset="0"/>
              </a:rPr>
              <a:t>Cash Flow of Investment </a:t>
            </a:r>
            <a:r>
              <a:rPr lang="en-US" sz="3000" b="1" dirty="0" smtClean="0">
                <a:solidFill>
                  <a:schemeClr val="tx1"/>
                </a:solidFill>
                <a:latin typeface="Times New Roman" panose="02020603050405020304" pitchFamily="18" charset="0"/>
                <a:cs typeface="Times New Roman" panose="02020603050405020304" pitchFamily="18" charset="0"/>
              </a:rPr>
              <a:t>Plan</a:t>
            </a:r>
            <a:br>
              <a:rPr lang="en-US" sz="3000" b="1" dirty="0" smtClean="0">
                <a:solidFill>
                  <a:schemeClr val="tx1"/>
                </a:solidFill>
                <a:latin typeface="Times New Roman" panose="02020603050405020304" pitchFamily="18" charset="0"/>
                <a:cs typeface="Times New Roman" panose="02020603050405020304" pitchFamily="18" charset="0"/>
              </a:rPr>
            </a:br>
            <a:endParaRPr lang="en-US" sz="3000" b="1" dirty="0">
              <a:solidFill>
                <a:schemeClr val="tx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7160" y="1618122"/>
            <a:ext cx="8283388" cy="4513735"/>
          </a:xfrm>
          <a:prstGeom prst="rect">
            <a:avLst/>
          </a:prstGeom>
        </p:spPr>
      </p:pic>
    </p:spTree>
    <p:extLst>
      <p:ext uri="{BB962C8B-B14F-4D97-AF65-F5344CB8AC3E}">
        <p14:creationId xmlns:p14="http://schemas.microsoft.com/office/powerpoint/2010/main" val="41740023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4736" y="610663"/>
            <a:ext cx="8911687" cy="1280890"/>
          </a:xfrm>
        </p:spPr>
        <p:txBody>
          <a:bodyPr>
            <a:normAutofit fontScale="90000"/>
          </a:bodyPr>
          <a:lstStyle/>
          <a:p>
            <a:r>
              <a:rPr lang="en-US" sz="3000" b="1" dirty="0">
                <a:solidFill>
                  <a:schemeClr val="tx1"/>
                </a:solidFill>
                <a:latin typeface="Times New Roman" panose="02020603050405020304" pitchFamily="18" charset="0"/>
                <a:cs typeface="Times New Roman" panose="02020603050405020304" pitchFamily="18" charset="0"/>
              </a:rPr>
              <a:t>Provision of Wastewater </a:t>
            </a:r>
            <a:r>
              <a:rPr lang="en-US" sz="3000" b="1" dirty="0" smtClean="0">
                <a:solidFill>
                  <a:schemeClr val="tx1"/>
                </a:solidFill>
                <a:latin typeface="Times New Roman" panose="02020603050405020304" pitchFamily="18" charset="0"/>
                <a:cs typeface="Times New Roman" panose="02020603050405020304" pitchFamily="18" charset="0"/>
              </a:rPr>
              <a:t>System</a:t>
            </a:r>
            <a:br>
              <a:rPr lang="en-US" sz="3000" b="1" dirty="0" smtClean="0">
                <a:solidFill>
                  <a:schemeClr val="tx1"/>
                </a:solidFill>
                <a:latin typeface="Times New Roman" panose="02020603050405020304" pitchFamily="18" charset="0"/>
                <a:cs typeface="Times New Roman" panose="02020603050405020304" pitchFamily="18" charset="0"/>
              </a:rPr>
            </a:br>
            <a:r>
              <a:rPr lang="en-US" sz="3000" b="1" dirty="0" smtClean="0">
                <a:solidFill>
                  <a:schemeClr val="tx1"/>
                </a:solidFill>
                <a:latin typeface="Times New Roman" panose="02020603050405020304" pitchFamily="18" charset="0"/>
                <a:cs typeface="Times New Roman" panose="02020603050405020304" pitchFamily="18" charset="0"/>
              </a:rPr>
              <a:t/>
            </a:r>
            <a:br>
              <a:rPr lang="en-US" sz="3000" b="1" dirty="0" smtClean="0">
                <a:solidFill>
                  <a:schemeClr val="tx1"/>
                </a:solidFill>
                <a:latin typeface="Times New Roman" panose="02020603050405020304" pitchFamily="18" charset="0"/>
                <a:cs typeface="Times New Roman" panose="02020603050405020304" pitchFamily="18" charset="0"/>
              </a:rPr>
            </a:br>
            <a:r>
              <a:rPr lang="en-US" sz="2800" dirty="0">
                <a:latin typeface="Times New Roman" pitchFamily="18" charset="0"/>
                <a:cs typeface="Times New Roman" pitchFamily="18" charset="0"/>
              </a:rPr>
              <a:t>In </a:t>
            </a:r>
            <a:r>
              <a:rPr lang="en-US" sz="2800" dirty="0" smtClean="0">
                <a:latin typeface="Times New Roman" pitchFamily="18" charset="0"/>
                <a:cs typeface="Times New Roman" pitchFamily="18" charset="0"/>
              </a:rPr>
              <a:t>Qaliqlia  </a:t>
            </a:r>
            <a:r>
              <a:rPr lang="en-US" sz="2800" dirty="0">
                <a:latin typeface="Times New Roman" pitchFamily="18" charset="0"/>
                <a:cs typeface="Times New Roman" pitchFamily="18" charset="0"/>
              </a:rPr>
              <a:t>Governorate, most of wastewater is generated from industrial and residential areas.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Sewer networks and treatment plants should be constructed in order to reuse a huge amount of water, which is estimated to be 85% of the drinking water.</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The amount of wastewater generated from </a:t>
            </a:r>
            <a:r>
              <a:rPr lang="en-US" sz="2800" dirty="0" smtClean="0">
                <a:latin typeface="Times New Roman" pitchFamily="18" charset="0"/>
                <a:cs typeface="Times New Roman" pitchFamily="18" charset="0"/>
              </a:rPr>
              <a:t>Qaliqlia  </a:t>
            </a:r>
            <a:r>
              <a:rPr lang="en-US" sz="2800" dirty="0">
                <a:latin typeface="Times New Roman" pitchFamily="18" charset="0"/>
                <a:cs typeface="Times New Roman" pitchFamily="18" charset="0"/>
              </a:rPr>
              <a:t>Governorate in </a:t>
            </a:r>
            <a:r>
              <a:rPr lang="en-US" sz="2800" dirty="0" smtClean="0">
                <a:latin typeface="Times New Roman" pitchFamily="18" charset="0"/>
                <a:cs typeface="Times New Roman" pitchFamily="18" charset="0"/>
              </a:rPr>
              <a:t>2037 </a:t>
            </a:r>
            <a:r>
              <a:rPr lang="en-US" sz="2800" dirty="0">
                <a:latin typeface="Times New Roman" pitchFamily="18" charset="0"/>
                <a:cs typeface="Times New Roman" pitchFamily="18" charset="0"/>
              </a:rPr>
              <a:t>is approximately </a:t>
            </a:r>
            <a:r>
              <a:rPr lang="en-US" sz="2800" dirty="0" smtClean="0">
                <a:latin typeface="Times New Roman" pitchFamily="18" charset="0"/>
                <a:cs typeface="Times New Roman" pitchFamily="18" charset="0"/>
              </a:rPr>
              <a:t>8.325 </a:t>
            </a:r>
            <a:r>
              <a:rPr lang="en-US" sz="2800" dirty="0">
                <a:latin typeface="Times New Roman" pitchFamily="18" charset="0"/>
                <a:cs typeface="Times New Roman" pitchFamily="18" charset="0"/>
              </a:rPr>
              <a:t>Mcm/year.</a:t>
            </a:r>
            <a:r>
              <a:rPr lang="en-US" sz="3200" dirty="0">
                <a:latin typeface="Times New Roman" pitchFamily="18" charset="0"/>
                <a:cs typeface="Times New Roman" pitchFamily="18" charset="0"/>
              </a:rPr>
              <a:t/>
            </a:r>
            <a:br>
              <a:rPr lang="en-US" sz="3200" dirty="0">
                <a:latin typeface="Times New Roman" pitchFamily="18" charset="0"/>
                <a:cs typeface="Times New Roman" pitchFamily="18" charset="0"/>
              </a:rPr>
            </a:br>
            <a:endParaRPr lang="en-US" sz="3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173515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7501" y="637557"/>
            <a:ext cx="8783287" cy="1280890"/>
          </a:xfrm>
        </p:spPr>
        <p:txBody>
          <a:bodyPr>
            <a:normAutofit fontScale="90000"/>
          </a:bodyPr>
          <a:lstStyle/>
          <a:p>
            <a:pPr>
              <a:lnSpc>
                <a:spcPct val="110000"/>
              </a:lnSpc>
            </a:pPr>
            <a:r>
              <a:rPr lang="en-US" sz="3300" b="1" dirty="0" smtClean="0">
                <a:solidFill>
                  <a:schemeClr val="tx1"/>
                </a:solidFill>
                <a:latin typeface="Times New Roman" panose="02020603050405020304" pitchFamily="18" charset="0"/>
                <a:cs typeface="Times New Roman" panose="02020603050405020304" pitchFamily="18" charset="0"/>
              </a:rPr>
              <a:t>Conclusion</a:t>
            </a:r>
            <a:br>
              <a:rPr lang="en-US" sz="3300" b="1" dirty="0" smtClean="0">
                <a:solidFill>
                  <a:schemeClr val="tx1"/>
                </a:solidFill>
                <a:latin typeface="Times New Roman" panose="02020603050405020304" pitchFamily="18" charset="0"/>
                <a:cs typeface="Times New Roman" panose="02020603050405020304" pitchFamily="18" charset="0"/>
              </a:rPr>
            </a:br>
            <a:r>
              <a:rPr lang="en-US" sz="3000" b="1" dirty="0" smtClean="0">
                <a:solidFill>
                  <a:schemeClr val="tx1"/>
                </a:solidFill>
                <a:latin typeface="Times New Roman" panose="02020603050405020304" pitchFamily="18" charset="0"/>
                <a:cs typeface="Times New Roman" panose="02020603050405020304" pitchFamily="18" charset="0"/>
              </a:rPr>
              <a:t/>
            </a:r>
            <a:br>
              <a:rPr lang="en-US" sz="3000" b="1" dirty="0" smtClean="0">
                <a:solidFill>
                  <a:schemeClr val="tx1"/>
                </a:solidFill>
                <a:latin typeface="Times New Roman" panose="02020603050405020304" pitchFamily="18" charset="0"/>
                <a:cs typeface="Times New Roman" panose="02020603050405020304" pitchFamily="18" charset="0"/>
              </a:rPr>
            </a:br>
            <a:r>
              <a:rPr lang="en-US" sz="2800" dirty="0">
                <a:latin typeface="Times New Roman" pitchFamily="18" charset="0"/>
                <a:cs typeface="Times New Roman" pitchFamily="18" charset="0"/>
              </a:rPr>
              <a:t>The population of  </a:t>
            </a:r>
            <a:r>
              <a:rPr lang="en-US" sz="2800" dirty="0" err="1" smtClean="0">
                <a:latin typeface="Times New Roman" pitchFamily="18" charset="0"/>
                <a:cs typeface="Times New Roman" pitchFamily="18" charset="0"/>
              </a:rPr>
              <a:t>Qalqilia</a:t>
            </a: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Governorate will become about </a:t>
            </a:r>
            <a:r>
              <a:rPr lang="en-US" sz="2800" dirty="0" smtClean="0">
                <a:latin typeface="Times New Roman" pitchFamily="18" charset="0"/>
                <a:cs typeface="Times New Roman" pitchFamily="18" charset="0"/>
              </a:rPr>
              <a:t>83,178capita </a:t>
            </a:r>
            <a:r>
              <a:rPr lang="en-US" sz="2800" dirty="0">
                <a:latin typeface="Times New Roman" pitchFamily="18" charset="0"/>
                <a:cs typeface="Times New Roman" pitchFamily="18" charset="0"/>
              </a:rPr>
              <a:t>in </a:t>
            </a:r>
            <a:r>
              <a:rPr lang="en-US" sz="2800" dirty="0" smtClean="0">
                <a:latin typeface="Times New Roman" pitchFamily="18" charset="0"/>
                <a:cs typeface="Times New Roman" pitchFamily="18" charset="0"/>
              </a:rPr>
              <a:t>2037</a:t>
            </a: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The gap of water is about </a:t>
            </a:r>
            <a:r>
              <a:rPr lang="en-US" sz="2800" dirty="0" smtClean="0">
                <a:latin typeface="Times New Roman" pitchFamily="18" charset="0"/>
                <a:cs typeface="Times New Roman" pitchFamily="18" charset="0"/>
              </a:rPr>
              <a:t>3.32 </a:t>
            </a:r>
            <a:r>
              <a:rPr lang="en-US" sz="2800" dirty="0">
                <a:latin typeface="Times New Roman" pitchFamily="18" charset="0"/>
                <a:cs typeface="Times New Roman" pitchFamily="18" charset="0"/>
              </a:rPr>
              <a:t>Mcm/year in year </a:t>
            </a:r>
            <a:r>
              <a:rPr lang="en-US" sz="2800" dirty="0" smtClean="0">
                <a:latin typeface="Times New Roman" pitchFamily="18" charset="0"/>
                <a:cs typeface="Times New Roman" pitchFamily="18" charset="0"/>
              </a:rPr>
              <a:t>2037</a:t>
            </a: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To bridge this gap use :</a:t>
            </a:r>
            <a:br>
              <a:rPr lang="en-US" sz="2800" dirty="0">
                <a:latin typeface="Times New Roman" pitchFamily="18" charset="0"/>
                <a:cs typeface="Times New Roman" pitchFamily="18" charset="0"/>
              </a:rPr>
            </a:br>
            <a:r>
              <a:rPr lang="en-US" sz="2800" dirty="0">
                <a:latin typeface="Times New Roman" pitchFamily="18" charset="0"/>
                <a:ea typeface="Calibri" pitchFamily="34" charset="0"/>
                <a:cs typeface="Times New Roman" panose="02020603050405020304" pitchFamily="18" charset="0"/>
              </a:rPr>
              <a:t>0.785</a:t>
            </a:r>
            <a:r>
              <a:rPr lang="en-US" sz="2800" dirty="0" smtClean="0">
                <a:latin typeface="Times New Roman" pitchFamily="18" charset="0"/>
                <a:ea typeface="Calibri" pitchFamily="34" charset="0"/>
                <a:cs typeface="Calibri" pitchFamily="34" charset="0"/>
              </a:rPr>
              <a:t> </a:t>
            </a:r>
            <a:r>
              <a:rPr lang="en-US" sz="2800" dirty="0">
                <a:latin typeface="Times New Roman" pitchFamily="18" charset="0"/>
                <a:ea typeface="Calibri" pitchFamily="34" charset="0"/>
                <a:cs typeface="Calibri" pitchFamily="34" charset="0"/>
              </a:rPr>
              <a:t>Mcm/year from Rainwater Harvesting</a:t>
            </a:r>
            <a:br>
              <a:rPr lang="en-US" sz="2800" dirty="0">
                <a:latin typeface="Times New Roman" pitchFamily="18" charset="0"/>
                <a:ea typeface="Calibri" pitchFamily="34" charset="0"/>
                <a:cs typeface="Calibri" pitchFamily="34" charset="0"/>
              </a:rPr>
            </a:br>
            <a:r>
              <a:rPr lang="en-US" sz="2800" dirty="0">
                <a:latin typeface="Times New Roman" pitchFamily="18" charset="0"/>
                <a:ea typeface="Calibri" pitchFamily="34" charset="0"/>
                <a:cs typeface="Times New Roman" panose="02020603050405020304" pitchFamily="18" charset="0"/>
              </a:rPr>
              <a:t>0.47</a:t>
            </a:r>
            <a:r>
              <a:rPr lang="en-US" sz="2800" dirty="0" smtClean="0">
                <a:latin typeface="Times New Roman" pitchFamily="18" charset="0"/>
                <a:ea typeface="Calibri" pitchFamily="34" charset="0"/>
                <a:cs typeface="Calibri" pitchFamily="34" charset="0"/>
              </a:rPr>
              <a:t> </a:t>
            </a:r>
            <a:r>
              <a:rPr lang="en-US" sz="2800" dirty="0">
                <a:latin typeface="Times New Roman" pitchFamily="18" charset="0"/>
                <a:ea typeface="Calibri" pitchFamily="34" charset="0"/>
                <a:cs typeface="Calibri" pitchFamily="34" charset="0"/>
              </a:rPr>
              <a:t>Mcm/year from Rehabilitation of Existing Water Networks</a:t>
            </a:r>
            <a:br>
              <a:rPr lang="en-US" sz="2800" dirty="0">
                <a:latin typeface="Times New Roman" pitchFamily="18" charset="0"/>
                <a:ea typeface="Calibri" pitchFamily="34" charset="0"/>
                <a:cs typeface="Calibri" pitchFamily="34" charset="0"/>
              </a:rPr>
            </a:br>
            <a:r>
              <a:rPr lang="en-US" sz="2800" dirty="0">
                <a:latin typeface="Times New Roman" pitchFamily="18" charset="0"/>
                <a:cs typeface="Times New Roman" pitchFamily="18" charset="0"/>
              </a:rPr>
              <a:t>2.8</a:t>
            </a:r>
            <a:r>
              <a:rPr lang="en-US" sz="2800" dirty="0" smtClean="0">
                <a:latin typeface="Times New Roman" pitchFamily="18" charset="0"/>
                <a:ea typeface="Calibri" pitchFamily="34" charset="0"/>
                <a:cs typeface="Calibri" pitchFamily="34" charset="0"/>
              </a:rPr>
              <a:t> </a:t>
            </a:r>
            <a:r>
              <a:rPr lang="en-US" sz="2800" dirty="0">
                <a:latin typeface="Times New Roman" pitchFamily="18" charset="0"/>
                <a:ea typeface="Calibri" pitchFamily="34" charset="0"/>
                <a:cs typeface="Calibri" pitchFamily="34" charset="0"/>
              </a:rPr>
              <a:t>Mcm/year from Groundwater Wells</a:t>
            </a:r>
            <a:br>
              <a:rPr lang="en-US" sz="2800" dirty="0">
                <a:latin typeface="Times New Roman" pitchFamily="18" charset="0"/>
                <a:ea typeface="Calibri" pitchFamily="34" charset="0"/>
                <a:cs typeface="Calibri" pitchFamily="34" charset="0"/>
              </a:rPr>
            </a:br>
            <a:r>
              <a:rPr lang="en-US" sz="3200" dirty="0">
                <a:latin typeface="Times New Roman" pitchFamily="18" charset="0"/>
                <a:ea typeface="Calibri" pitchFamily="34" charset="0"/>
                <a:cs typeface="Calibri" pitchFamily="34" charset="0"/>
              </a:rPr>
              <a:t/>
            </a:r>
            <a:br>
              <a:rPr lang="en-US" sz="3200" dirty="0">
                <a:latin typeface="Times New Roman" pitchFamily="18" charset="0"/>
                <a:ea typeface="Calibri" pitchFamily="34" charset="0"/>
                <a:cs typeface="Calibri" pitchFamily="34" charset="0"/>
              </a:rPr>
            </a:br>
            <a:endParaRPr lang="en-US" sz="3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61532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1288" y="516533"/>
            <a:ext cx="8911687" cy="1280890"/>
          </a:xfrm>
        </p:spPr>
        <p:txBody>
          <a:bodyPr>
            <a:normAutofit fontScale="90000"/>
          </a:bodyPr>
          <a:lstStyle/>
          <a:p>
            <a:pPr lvl="0">
              <a:lnSpc>
                <a:spcPct val="110000"/>
              </a:lnSpc>
            </a:pPr>
            <a:r>
              <a:rPr lang="en-US" sz="3300" b="1" dirty="0" smtClean="0">
                <a:solidFill>
                  <a:schemeClr val="tx1"/>
                </a:solidFill>
                <a:latin typeface="Times New Roman" panose="02020603050405020304" pitchFamily="18" charset="0"/>
                <a:cs typeface="Times New Roman" panose="02020603050405020304" pitchFamily="18" charset="0"/>
              </a:rPr>
              <a:t>Conclusion</a:t>
            </a:r>
            <a:br>
              <a:rPr lang="en-US" sz="3300" b="1" dirty="0" smtClean="0">
                <a:solidFill>
                  <a:schemeClr val="tx1"/>
                </a:solidFill>
                <a:latin typeface="Times New Roman" panose="02020603050405020304" pitchFamily="18" charset="0"/>
                <a:cs typeface="Times New Roman" panose="02020603050405020304" pitchFamily="18" charset="0"/>
              </a:rPr>
            </a:br>
            <a:r>
              <a:rPr lang="en-US" sz="3000" b="1" dirty="0" smtClean="0">
                <a:solidFill>
                  <a:schemeClr val="tx1"/>
                </a:solidFill>
                <a:latin typeface="Times New Roman" panose="02020603050405020304" pitchFamily="18" charset="0"/>
                <a:cs typeface="Times New Roman" panose="02020603050405020304" pitchFamily="18" charset="0"/>
              </a:rPr>
              <a:t/>
            </a:r>
            <a:br>
              <a:rPr lang="en-US" sz="3000" b="1" dirty="0" smtClean="0">
                <a:solidFill>
                  <a:schemeClr val="tx1"/>
                </a:solidFill>
                <a:latin typeface="Times New Roman" panose="02020603050405020304" pitchFamily="18" charset="0"/>
                <a:cs typeface="Times New Roman" panose="02020603050405020304" pitchFamily="18" charset="0"/>
              </a:rPr>
            </a:br>
            <a:r>
              <a:rPr lang="en-US" sz="3000" b="1" dirty="0" smtClean="0">
                <a:solidFill>
                  <a:schemeClr val="tx1"/>
                </a:solidFill>
                <a:latin typeface="Times New Roman" panose="02020603050405020304" pitchFamily="18" charset="0"/>
                <a:cs typeface="Times New Roman" panose="02020603050405020304" pitchFamily="18" charset="0"/>
              </a:rPr>
              <a:t/>
            </a:r>
            <a:br>
              <a:rPr lang="en-US" sz="3000" b="1" dirty="0" smtClean="0">
                <a:solidFill>
                  <a:schemeClr val="tx1"/>
                </a:solidFill>
                <a:latin typeface="Times New Roman" panose="02020603050405020304" pitchFamily="18" charset="0"/>
                <a:cs typeface="Times New Roman" panose="02020603050405020304" pitchFamily="18" charset="0"/>
              </a:rPr>
            </a:br>
            <a:r>
              <a:rPr lang="en-US" sz="2800" dirty="0">
                <a:latin typeface="Times New Roman" pitchFamily="18" charset="0"/>
                <a:cs typeface="Times New Roman" pitchFamily="18" charset="0"/>
              </a:rPr>
              <a:t>The total investment costs is considered to be around </a:t>
            </a:r>
            <a:r>
              <a:rPr lang="en-US" sz="2800" dirty="0" smtClean="0">
                <a:latin typeface="Times New Roman" pitchFamily="18" charset="0"/>
                <a:cs typeface="Times New Roman" pitchFamily="18" charset="0"/>
              </a:rPr>
              <a:t>10 </a:t>
            </a:r>
            <a:r>
              <a:rPr lang="en-US" sz="2800" dirty="0">
                <a:latin typeface="Times New Roman" pitchFamily="18" charset="0"/>
                <a:cs typeface="Times New Roman" pitchFamily="18" charset="0"/>
              </a:rPr>
              <a:t>Million dollar, which approximately equal </a:t>
            </a:r>
            <a:r>
              <a:rPr lang="en-US" sz="2800" dirty="0" smtClean="0">
                <a:latin typeface="Times New Roman" pitchFamily="18" charset="0"/>
                <a:cs typeface="Times New Roman" pitchFamily="18" charset="0"/>
              </a:rPr>
              <a:t>34 </a:t>
            </a:r>
            <a:r>
              <a:rPr lang="en-US" sz="2800" dirty="0">
                <a:latin typeface="Times New Roman" pitchFamily="18" charset="0"/>
                <a:cs typeface="Times New Roman" pitchFamily="18" charset="0"/>
              </a:rPr>
              <a:t>Million NIS</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The average investment per year around </a:t>
            </a:r>
            <a:r>
              <a:rPr lang="en-US" sz="2800" dirty="0" smtClean="0">
                <a:latin typeface="Times New Roman" pitchFamily="18" charset="0"/>
                <a:cs typeface="Times New Roman" pitchFamily="18" charset="0"/>
              </a:rPr>
              <a:t>478,989$/</a:t>
            </a:r>
            <a:r>
              <a:rPr lang="en-US" sz="2800" dirty="0">
                <a:latin typeface="Times New Roman" pitchFamily="18" charset="0"/>
                <a:cs typeface="Times New Roman" pitchFamily="18" charset="0"/>
              </a:rPr>
              <a:t>year</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The amount of wastewater generated from Jenin Governorate is approximately </a:t>
            </a:r>
            <a:r>
              <a:rPr lang="en-US" sz="2800" dirty="0" smtClean="0">
                <a:latin typeface="Times New Roman" pitchFamily="18" charset="0"/>
                <a:cs typeface="Times New Roman" pitchFamily="18" charset="0"/>
              </a:rPr>
              <a:t>8.325 </a:t>
            </a:r>
            <a:r>
              <a:rPr lang="en-US" sz="2800" dirty="0">
                <a:latin typeface="Times New Roman" pitchFamily="18" charset="0"/>
                <a:cs typeface="Times New Roman" pitchFamily="18" charset="0"/>
              </a:rPr>
              <a:t>Mcm/year in </a:t>
            </a:r>
            <a:r>
              <a:rPr lang="en-US" sz="2800" dirty="0" smtClean="0">
                <a:latin typeface="Times New Roman" pitchFamily="18" charset="0"/>
                <a:cs typeface="Times New Roman" pitchFamily="18" charset="0"/>
              </a:rPr>
              <a:t>2037 </a:t>
            </a: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3200" dirty="0">
                <a:latin typeface="Times New Roman" pitchFamily="18" charset="0"/>
                <a:cs typeface="Times New Roman" pitchFamily="18" charset="0"/>
              </a:rPr>
              <a:t/>
            </a:r>
            <a:br>
              <a:rPr lang="en-US" sz="3200" dirty="0">
                <a:latin typeface="Times New Roman" pitchFamily="18" charset="0"/>
                <a:cs typeface="Times New Roman" pitchFamily="18" charset="0"/>
              </a:rPr>
            </a:br>
            <a:endParaRPr lang="en-US" sz="3000" dirty="0"/>
          </a:p>
        </p:txBody>
      </p:sp>
    </p:spTree>
    <p:extLst>
      <p:ext uri="{BB962C8B-B14F-4D97-AF65-F5344CB8AC3E}">
        <p14:creationId xmlns:p14="http://schemas.microsoft.com/office/powerpoint/2010/main" val="2665601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300" b="1" dirty="0">
                <a:latin typeface="Times New Roman" panose="02020603050405020304" pitchFamily="18" charset="0"/>
                <a:cs typeface="Times New Roman" panose="02020603050405020304" pitchFamily="18" charset="0"/>
              </a:rPr>
              <a:t>Study Area</a:t>
            </a:r>
            <a:r>
              <a:rPr lang="en-US" sz="3300" b="1" u="sng" dirty="0">
                <a:latin typeface="Times New Roman" panose="02020603050405020304" pitchFamily="18" charset="0"/>
                <a:cs typeface="Times New Roman" panose="02020603050405020304" pitchFamily="18" charset="0"/>
              </a:rPr>
              <a:t/>
            </a:r>
            <a:br>
              <a:rPr lang="en-US" sz="3300" b="1" u="sng" dirty="0">
                <a:latin typeface="Times New Roman" panose="02020603050405020304" pitchFamily="18" charset="0"/>
                <a:cs typeface="Times New Roman" panose="02020603050405020304" pitchFamily="18" charset="0"/>
              </a:rPr>
            </a:br>
            <a:r>
              <a:rPr lang="en-US" sz="3300" dirty="0" smtClean="0">
                <a:solidFill>
                  <a:schemeClr val="tx1">
                    <a:lumMod val="95000"/>
                    <a:lumOff val="5000"/>
                  </a:schemeClr>
                </a:solidFill>
                <a:latin typeface="Times New Roman" pitchFamily="18" charset="0"/>
                <a:cs typeface="Times New Roman" pitchFamily="18" charset="0"/>
              </a:rPr>
              <a:t>Qaliqlia  </a:t>
            </a:r>
            <a:r>
              <a:rPr lang="en-US" sz="3300" dirty="0">
                <a:solidFill>
                  <a:schemeClr val="tx1">
                    <a:lumMod val="95000"/>
                    <a:lumOff val="5000"/>
                  </a:schemeClr>
                </a:solidFill>
                <a:latin typeface="Times New Roman" pitchFamily="18" charset="0"/>
                <a:cs typeface="Times New Roman" pitchFamily="18" charset="0"/>
              </a:rPr>
              <a:t>Governorate has </a:t>
            </a:r>
            <a:r>
              <a:rPr lang="en-US" sz="3300" dirty="0" smtClean="0">
                <a:solidFill>
                  <a:schemeClr val="tx1">
                    <a:lumMod val="95000"/>
                    <a:lumOff val="5000"/>
                  </a:schemeClr>
                </a:solidFill>
                <a:latin typeface="Times New Roman" pitchFamily="18" charset="0"/>
                <a:cs typeface="Times New Roman" pitchFamily="18" charset="0"/>
              </a:rPr>
              <a:t>35 </a:t>
            </a:r>
            <a:r>
              <a:rPr lang="en-US" sz="3300" dirty="0">
                <a:solidFill>
                  <a:schemeClr val="tx1">
                    <a:lumMod val="95000"/>
                    <a:lumOff val="5000"/>
                  </a:schemeClr>
                </a:solidFill>
                <a:latin typeface="Times New Roman" pitchFamily="18" charset="0"/>
                <a:cs typeface="Times New Roman" pitchFamily="18" charset="0"/>
              </a:rPr>
              <a:t>localities .</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6473" y="1693499"/>
            <a:ext cx="7583021" cy="5016583"/>
          </a:xfrm>
          <a:prstGeom prst="rect">
            <a:avLst/>
          </a:prstGeom>
        </p:spPr>
      </p:pic>
    </p:spTree>
    <p:extLst>
      <p:ext uri="{BB962C8B-B14F-4D97-AF65-F5344CB8AC3E}">
        <p14:creationId xmlns:p14="http://schemas.microsoft.com/office/powerpoint/2010/main" val="2099785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300" b="1" dirty="0">
                <a:latin typeface="Times New Roman" panose="02020603050405020304" pitchFamily="18" charset="0"/>
                <a:cs typeface="Times New Roman" pitchFamily="18" charset="0"/>
              </a:rPr>
              <a:t>Study Area (cont.)</a:t>
            </a:r>
            <a:r>
              <a:rPr lang="en-US" sz="3300" b="1" u="sng" dirty="0">
                <a:solidFill>
                  <a:schemeClr val="tx1"/>
                </a:solidFill>
                <a:latin typeface="Times New Roman" panose="02020603050405020304" pitchFamily="18" charset="0"/>
                <a:cs typeface="Times New Roman" pitchFamily="18" charset="0"/>
              </a:rPr>
              <a:t/>
            </a:r>
            <a:br>
              <a:rPr lang="en-US" sz="3300" b="1" u="sng" dirty="0">
                <a:solidFill>
                  <a:schemeClr val="tx1"/>
                </a:solidFill>
                <a:latin typeface="Times New Roman" panose="02020603050405020304" pitchFamily="18" charset="0"/>
                <a:cs typeface="Times New Roman" pitchFamily="18" charset="0"/>
              </a:rPr>
            </a:br>
            <a:r>
              <a:rPr lang="en-US" sz="3300" b="1" u="sng" dirty="0">
                <a:solidFill>
                  <a:schemeClr val="tx1"/>
                </a:solidFill>
                <a:latin typeface="Times New Roman" panose="02020603050405020304" pitchFamily="18" charset="0"/>
                <a:cs typeface="Times New Roman" pitchFamily="18" charset="0"/>
              </a:rPr>
              <a:t/>
            </a:r>
            <a:br>
              <a:rPr lang="en-US" sz="3300" b="1" u="sng" dirty="0">
                <a:solidFill>
                  <a:schemeClr val="tx1"/>
                </a:solidFill>
                <a:latin typeface="Times New Roman" panose="02020603050405020304" pitchFamily="18" charset="0"/>
                <a:cs typeface="Times New Roman" pitchFamily="18" charset="0"/>
              </a:rPr>
            </a:br>
            <a:r>
              <a:rPr lang="en-US" sz="3300" b="1" u="sng" dirty="0">
                <a:solidFill>
                  <a:schemeClr val="tx1"/>
                </a:solidFill>
                <a:latin typeface="Times New Roman" panose="02020603050405020304" pitchFamily="18" charset="0"/>
                <a:cs typeface="Times New Roman" pitchFamily="18" charset="0"/>
              </a:rPr>
              <a:t>Land use:</a:t>
            </a:r>
            <a:br>
              <a:rPr lang="en-US" sz="3300" b="1" u="sng" dirty="0">
                <a:solidFill>
                  <a:schemeClr val="tx1"/>
                </a:solidFill>
                <a:latin typeface="Times New Roman" panose="02020603050405020304" pitchFamily="18" charset="0"/>
                <a:cs typeface="Times New Roman" pitchFamily="18" charset="0"/>
              </a:rPr>
            </a:br>
            <a:r>
              <a:rPr lang="en-US" sz="3300" dirty="0">
                <a:solidFill>
                  <a:schemeClr val="tx1"/>
                </a:solidFill>
                <a:latin typeface="Times New Roman" pitchFamily="18" charset="0"/>
                <a:cs typeface="Times New Roman" pitchFamily="18" charset="0"/>
              </a:rPr>
              <a:t>Built up Areas.</a:t>
            </a:r>
            <a:br>
              <a:rPr lang="en-US" sz="3300" dirty="0">
                <a:solidFill>
                  <a:schemeClr val="tx1"/>
                </a:solidFill>
                <a:latin typeface="Times New Roman" pitchFamily="18" charset="0"/>
                <a:cs typeface="Times New Roman" pitchFamily="18" charset="0"/>
              </a:rPr>
            </a:br>
            <a:r>
              <a:rPr lang="en-US" sz="3300" dirty="0">
                <a:solidFill>
                  <a:schemeClr val="tx1"/>
                </a:solidFill>
                <a:latin typeface="Times New Roman" pitchFamily="18" charset="0"/>
                <a:cs typeface="Times New Roman" pitchFamily="18" charset="0"/>
              </a:rPr>
              <a:t>Military Bases.</a:t>
            </a:r>
            <a:br>
              <a:rPr lang="en-US" sz="3300" dirty="0">
                <a:solidFill>
                  <a:schemeClr val="tx1"/>
                </a:solidFill>
                <a:latin typeface="Times New Roman" pitchFamily="18" charset="0"/>
                <a:cs typeface="Times New Roman" pitchFamily="18" charset="0"/>
              </a:rPr>
            </a:br>
            <a:r>
              <a:rPr lang="en-US" sz="3300" dirty="0">
                <a:solidFill>
                  <a:schemeClr val="tx1"/>
                </a:solidFill>
                <a:latin typeface="Times New Roman" pitchFamily="18" charset="0"/>
                <a:cs typeface="Times New Roman" pitchFamily="18" charset="0"/>
              </a:rPr>
              <a:t>Forests.</a:t>
            </a:r>
            <a:br>
              <a:rPr lang="en-US" sz="3300" dirty="0">
                <a:solidFill>
                  <a:schemeClr val="tx1"/>
                </a:solidFill>
                <a:latin typeface="Times New Roman" pitchFamily="18" charset="0"/>
                <a:cs typeface="Times New Roman" pitchFamily="18" charset="0"/>
              </a:rPr>
            </a:br>
            <a:r>
              <a:rPr lang="en-US" sz="3300" dirty="0">
                <a:solidFill>
                  <a:schemeClr val="tx1"/>
                </a:solidFill>
                <a:latin typeface="Times New Roman" pitchFamily="18" charset="0"/>
                <a:cs typeface="Times New Roman" pitchFamily="18" charset="0"/>
              </a:rPr>
              <a:t>Industrial Areas.</a:t>
            </a:r>
            <a:br>
              <a:rPr lang="en-US" sz="3300" dirty="0">
                <a:solidFill>
                  <a:schemeClr val="tx1"/>
                </a:solidFill>
                <a:latin typeface="Times New Roman" pitchFamily="18" charset="0"/>
                <a:cs typeface="Times New Roman" pitchFamily="18" charset="0"/>
              </a:rPr>
            </a:br>
            <a:r>
              <a:rPr lang="en-US" sz="3300" dirty="0">
                <a:solidFill>
                  <a:schemeClr val="tx1"/>
                </a:solidFill>
                <a:latin typeface="Times New Roman" pitchFamily="18" charset="0"/>
                <a:cs typeface="Times New Roman" pitchFamily="18" charset="0"/>
              </a:rPr>
              <a:t>Agricultural Areas.</a:t>
            </a:r>
            <a:br>
              <a:rPr lang="en-US" sz="3300" dirty="0">
                <a:solidFill>
                  <a:schemeClr val="tx1"/>
                </a:solidFill>
                <a:latin typeface="Times New Roman" pitchFamily="18" charset="0"/>
                <a:cs typeface="Times New Roman" pitchFamily="18" charset="0"/>
              </a:rPr>
            </a:br>
            <a:r>
              <a:rPr lang="en-US" sz="3300" dirty="0">
                <a:solidFill>
                  <a:schemeClr val="tx1"/>
                </a:solidFill>
                <a:latin typeface="Times New Roman" pitchFamily="18" charset="0"/>
                <a:cs typeface="Times New Roman" pitchFamily="18" charset="0"/>
              </a:rPr>
              <a:t>Dumping Sites.</a:t>
            </a:r>
            <a:br>
              <a:rPr lang="en-US" sz="3300" dirty="0">
                <a:solidFill>
                  <a:schemeClr val="tx1"/>
                </a:solidFill>
                <a:latin typeface="Times New Roman" pitchFamily="18" charset="0"/>
                <a:cs typeface="Times New Roman" pitchFamily="18" charset="0"/>
              </a:rPr>
            </a:br>
            <a:r>
              <a:rPr lang="en-US" sz="3300" dirty="0">
                <a:solidFill>
                  <a:schemeClr val="tx1"/>
                </a:solidFill>
                <a:latin typeface="Times New Roman" pitchFamily="18" charset="0"/>
                <a:cs typeface="Times New Roman" pitchFamily="18" charset="0"/>
              </a:rPr>
              <a:t>Quarries.</a:t>
            </a:r>
            <a:br>
              <a:rPr lang="en-US" sz="3300" dirty="0">
                <a:solidFill>
                  <a:schemeClr val="tx1"/>
                </a:solidFill>
                <a:latin typeface="Times New Roman" pitchFamily="18" charset="0"/>
                <a:cs typeface="Times New Roman" pitchFamily="18" charset="0"/>
              </a:rPr>
            </a:br>
            <a:r>
              <a:rPr lang="en-US" sz="3300" dirty="0">
                <a:solidFill>
                  <a:schemeClr val="tx1"/>
                </a:solidFill>
                <a:latin typeface="Times New Roman" pitchFamily="18" charset="0"/>
                <a:cs typeface="Times New Roman" pitchFamily="18" charset="0"/>
              </a:rPr>
              <a:t>Roads.</a:t>
            </a:r>
            <a:r>
              <a:rPr lang="en-US" i="1" dirty="0">
                <a:latin typeface="Times New Roman" pitchFamily="18" charset="0"/>
                <a:cs typeface="Times New Roman" pitchFamily="18" charset="0"/>
              </a:rPr>
              <a:t/>
            </a:r>
            <a:br>
              <a:rPr lang="en-US" i="1" dirty="0">
                <a:latin typeface="Times New Roman" pitchFamily="18" charset="0"/>
                <a:cs typeface="Times New Roman" pitchFamily="18" charset="0"/>
              </a:rPr>
            </a:br>
            <a:endParaRPr lang="en-US" dirty="0"/>
          </a:p>
        </p:txBody>
      </p:sp>
    </p:spTree>
    <p:extLst>
      <p:ext uri="{BB962C8B-B14F-4D97-AF65-F5344CB8AC3E}">
        <p14:creationId xmlns:p14="http://schemas.microsoft.com/office/powerpoint/2010/main" val="603480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5659" y="556875"/>
            <a:ext cx="8911687" cy="1280890"/>
          </a:xfrm>
        </p:spPr>
        <p:txBody>
          <a:bodyPr>
            <a:normAutofit fontScale="90000"/>
          </a:bodyPr>
          <a:lstStyle/>
          <a:p>
            <a:r>
              <a:rPr lang="en-US" sz="3300" b="1" dirty="0">
                <a:latin typeface="Times New Roman" pitchFamily="18" charset="0"/>
                <a:cs typeface="Times New Roman" pitchFamily="18" charset="0"/>
              </a:rPr>
              <a:t>Study Area (cont</a:t>
            </a:r>
            <a:r>
              <a:rPr lang="en-US" sz="3300" b="1" dirty="0" smtClean="0">
                <a:latin typeface="Times New Roman" pitchFamily="18" charset="0"/>
                <a:cs typeface="Times New Roman" pitchFamily="18" charset="0"/>
              </a:rPr>
              <a:t>.)</a:t>
            </a:r>
            <a:br>
              <a:rPr lang="en-US" sz="3300" b="1" dirty="0" smtClean="0">
                <a:latin typeface="Times New Roman" pitchFamily="18" charset="0"/>
                <a:cs typeface="Times New Roman" pitchFamily="18" charset="0"/>
              </a:rPr>
            </a:br>
            <a:r>
              <a:rPr lang="en-US" sz="3300" b="1" dirty="0">
                <a:latin typeface="Times New Roman" pitchFamily="18" charset="0"/>
                <a:cs typeface="Times New Roman" pitchFamily="18" charset="0"/>
              </a:rPr>
              <a:t/>
            </a:r>
            <a:br>
              <a:rPr lang="en-US" sz="3300" b="1" dirty="0">
                <a:latin typeface="Times New Roman" pitchFamily="18" charset="0"/>
                <a:cs typeface="Times New Roman" pitchFamily="18" charset="0"/>
              </a:rPr>
            </a:br>
            <a:r>
              <a:rPr lang="en-US" sz="3300" b="1" dirty="0">
                <a:latin typeface="Times New Roman" pitchFamily="18" charset="0"/>
                <a:cs typeface="Times New Roman" pitchFamily="18" charset="0"/>
              </a:rPr>
              <a:t>Topography </a:t>
            </a:r>
            <a:r>
              <a:rPr lang="en-US" sz="3300" b="1" dirty="0" smtClean="0">
                <a:latin typeface="Times New Roman" pitchFamily="18" charset="0"/>
                <a:cs typeface="Times New Roman" pitchFamily="18" charset="0"/>
              </a:rPr>
              <a:t>:</a:t>
            </a:r>
            <a:br>
              <a:rPr lang="en-US" sz="3300" b="1" dirty="0" smtClean="0">
                <a:latin typeface="Times New Roman" pitchFamily="18" charset="0"/>
                <a:cs typeface="Times New Roman" pitchFamily="18" charset="0"/>
              </a:rPr>
            </a:br>
            <a:r>
              <a:rPr lang="en-US" b="1" u="sng" dirty="0">
                <a:latin typeface="Times New Roman" pitchFamily="18" charset="0"/>
                <a:cs typeface="Times New Roman" pitchFamily="18" charset="0"/>
              </a:rPr>
              <a:t/>
            </a:r>
            <a:br>
              <a:rPr lang="en-US" b="1" u="sng" dirty="0">
                <a:latin typeface="Times New Roman" pitchFamily="18" charset="0"/>
                <a:cs typeface="Times New Roman" pitchFamily="18" charset="0"/>
              </a:rPr>
            </a:br>
            <a:endParaRPr lang="en-US" dirty="0"/>
          </a:p>
        </p:txBody>
      </p:sp>
      <p:sp>
        <p:nvSpPr>
          <p:cNvPr id="3" name="Rectangle 2"/>
          <p:cNvSpPr/>
          <p:nvPr/>
        </p:nvSpPr>
        <p:spPr>
          <a:xfrm>
            <a:off x="2245659" y="2136339"/>
            <a:ext cx="9258952" cy="2854179"/>
          </a:xfrm>
          <a:prstGeom prst="rect">
            <a:avLst/>
          </a:prstGeom>
        </p:spPr>
        <p:txBody>
          <a:bodyPr wrap="square">
            <a:spAutoFit/>
          </a:bodyPr>
          <a:lstStyle/>
          <a:p>
            <a:pPr indent="-6985" algn="just">
              <a:lnSpc>
                <a:spcPct val="150000"/>
              </a:lnSpc>
              <a:spcAft>
                <a:spcPts val="600"/>
              </a:spcAft>
            </a:pPr>
            <a:r>
              <a:rPr lang="en-US" sz="3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Qaliqlia </a:t>
            </a:r>
            <a:r>
              <a:rPr lang="en-US" sz="3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governorate rises about (60-75) m above mean sea </a:t>
            </a:r>
            <a:r>
              <a:rPr lang="en-US" sz="3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level</a:t>
            </a:r>
          </a:p>
          <a:p>
            <a:pPr indent="-6985" algn="just">
              <a:lnSpc>
                <a:spcPct val="150000"/>
              </a:lnSpc>
              <a:spcAft>
                <a:spcPts val="600"/>
              </a:spcAft>
            </a:pPr>
            <a:r>
              <a:rPr lang="en-US" sz="3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3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area of Governorate is equal to 166 square kilometers and forms approximately 2.</a:t>
            </a:r>
            <a:r>
              <a:rPr lang="ar-SA" sz="3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8</a:t>
            </a:r>
            <a:r>
              <a:rPr lang="en-US" sz="3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of the West Bank area.</a:t>
            </a:r>
            <a:endParaRPr lang="en-US" sz="3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915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6818" y="261039"/>
            <a:ext cx="8911687" cy="1280890"/>
          </a:xfrm>
        </p:spPr>
        <p:txBody>
          <a:bodyPr>
            <a:noAutofit/>
          </a:bodyPr>
          <a:lstStyle/>
          <a:p>
            <a:r>
              <a:rPr lang="en-US" sz="3000" b="1" dirty="0">
                <a:latin typeface="Times New Roman" panose="02020603050405020304" pitchFamily="18" charset="0"/>
                <a:cs typeface="Times New Roman" panose="02020603050405020304" pitchFamily="18" charset="0"/>
              </a:rPr>
              <a:t>Water Supply </a:t>
            </a:r>
            <a:r>
              <a:rPr lang="en-US" sz="3000" b="1" dirty="0" smtClean="0">
                <a:latin typeface="Times New Roman" panose="02020603050405020304" pitchFamily="18" charset="0"/>
                <a:cs typeface="Times New Roman" panose="02020603050405020304" pitchFamily="18" charset="0"/>
              </a:rPr>
              <a:t>Resources</a:t>
            </a:r>
            <a:r>
              <a:rPr lang="en-US" sz="3000" dirty="0" smtClean="0">
                <a:solidFill>
                  <a:schemeClr val="tx1"/>
                </a:solidFill>
                <a:latin typeface="Times New Roman" panose="02020603050405020304" pitchFamily="18" charset="0"/>
                <a:cs typeface="Times New Roman" panose="02020603050405020304" pitchFamily="18" charset="0"/>
              </a:rPr>
              <a:t/>
            </a:r>
            <a:br>
              <a:rPr lang="en-US" sz="3000" dirty="0" smtClean="0">
                <a:solidFill>
                  <a:schemeClr val="tx1"/>
                </a:solidFill>
                <a:latin typeface="Times New Roman" panose="02020603050405020304" pitchFamily="18" charset="0"/>
                <a:cs typeface="Times New Roman" panose="02020603050405020304" pitchFamily="18" charset="0"/>
              </a:rPr>
            </a:br>
            <a:r>
              <a:rPr lang="en-US" sz="3000" dirty="0" smtClean="0">
                <a:solidFill>
                  <a:schemeClr val="tx1"/>
                </a:solidFill>
                <a:latin typeface="Times New Roman" panose="02020603050405020304" pitchFamily="18" charset="0"/>
                <a:cs typeface="Times New Roman" panose="02020603050405020304" pitchFamily="18" charset="0"/>
              </a:rPr>
              <a:t/>
            </a:r>
            <a:br>
              <a:rPr lang="en-US" sz="3000" dirty="0" smtClean="0">
                <a:solidFill>
                  <a:schemeClr val="tx1"/>
                </a:solidFill>
                <a:latin typeface="Times New Roman" panose="02020603050405020304" pitchFamily="18" charset="0"/>
                <a:cs typeface="Times New Roman" panose="02020603050405020304" pitchFamily="18" charset="0"/>
              </a:rPr>
            </a:br>
            <a:r>
              <a:rPr lang="en-US" sz="3000" dirty="0">
                <a:solidFill>
                  <a:schemeClr val="tx1"/>
                </a:solidFill>
                <a:latin typeface="Times New Roman" panose="02020603050405020304" pitchFamily="18" charset="0"/>
                <a:cs typeface="Times New Roman" panose="02020603050405020304" pitchFamily="18" charset="0"/>
              </a:rPr>
              <a:t> Groundwater Wells</a:t>
            </a:r>
            <a:r>
              <a:rPr lang="en-US" sz="3000" dirty="0" smtClean="0">
                <a:solidFill>
                  <a:schemeClr val="tx1"/>
                </a:solidFill>
                <a:latin typeface="Times New Roman" pitchFamily="18" charset="0"/>
                <a:cs typeface="Times New Roman" pitchFamily="18" charset="0"/>
              </a:rPr>
              <a:t>:</a:t>
            </a:r>
            <a:br>
              <a:rPr lang="en-US" sz="3000" dirty="0" smtClean="0">
                <a:solidFill>
                  <a:schemeClr val="tx1"/>
                </a:solidFill>
                <a:latin typeface="Times New Roman" pitchFamily="18" charset="0"/>
                <a:cs typeface="Times New Roman" pitchFamily="18" charset="0"/>
              </a:rPr>
            </a:br>
            <a:r>
              <a:rPr lang="en-US" sz="3000" dirty="0" smtClean="0">
                <a:solidFill>
                  <a:schemeClr val="tx1"/>
                </a:solidFill>
                <a:latin typeface="Times New Roman" pitchFamily="18" charset="0"/>
                <a:cs typeface="Times New Roman" pitchFamily="18" charset="0"/>
              </a:rPr>
              <a:t/>
            </a:r>
            <a:br>
              <a:rPr lang="en-US" sz="3000" dirty="0" smtClean="0">
                <a:solidFill>
                  <a:schemeClr val="tx1"/>
                </a:solidFill>
                <a:latin typeface="Times New Roman" pitchFamily="18" charset="0"/>
                <a:cs typeface="Times New Roman" pitchFamily="18" charset="0"/>
              </a:rPr>
            </a:br>
            <a:r>
              <a:rPr lang="en-US" sz="3000" dirty="0" smtClean="0">
                <a:solidFill>
                  <a:schemeClr val="tx1"/>
                </a:solidFill>
                <a:latin typeface="Times New Roman" pitchFamily="18" charset="0"/>
                <a:cs typeface="Times New Roman" pitchFamily="18" charset="0"/>
              </a:rPr>
              <a:t/>
            </a:r>
            <a:br>
              <a:rPr lang="en-US" sz="3000" dirty="0" smtClean="0">
                <a:solidFill>
                  <a:schemeClr val="tx1"/>
                </a:solidFill>
                <a:latin typeface="Times New Roman" pitchFamily="18" charset="0"/>
                <a:cs typeface="Times New Roman" pitchFamily="18" charset="0"/>
              </a:rPr>
            </a:br>
            <a:r>
              <a:rPr lang="en-US" sz="3000" dirty="0">
                <a:solidFill>
                  <a:schemeClr val="tx1"/>
                </a:solidFill>
                <a:latin typeface="Times New Roman" pitchFamily="18" charset="0"/>
                <a:cs typeface="Times New Roman" pitchFamily="18" charset="0"/>
              </a:rPr>
              <a:t/>
            </a:r>
            <a:br>
              <a:rPr lang="en-US" sz="3000" dirty="0">
                <a:solidFill>
                  <a:schemeClr val="tx1"/>
                </a:solidFill>
                <a:latin typeface="Times New Roman" pitchFamily="18" charset="0"/>
                <a:cs typeface="Times New Roman" pitchFamily="18" charset="0"/>
              </a:rPr>
            </a:br>
            <a:r>
              <a:rPr lang="en-US" sz="3000" dirty="0" smtClean="0">
                <a:solidFill>
                  <a:schemeClr val="tx1"/>
                </a:solidFill>
                <a:latin typeface="Times New Roman" pitchFamily="18" charset="0"/>
                <a:cs typeface="Times New Roman" pitchFamily="18" charset="0"/>
              </a:rPr>
              <a:t/>
            </a:r>
            <a:br>
              <a:rPr lang="en-US" sz="3000" dirty="0" smtClean="0">
                <a:solidFill>
                  <a:schemeClr val="tx1"/>
                </a:solidFill>
                <a:latin typeface="Times New Roman" pitchFamily="18" charset="0"/>
                <a:cs typeface="Times New Roman" pitchFamily="18" charset="0"/>
              </a:rPr>
            </a:br>
            <a:r>
              <a:rPr lang="en-US" sz="3000" dirty="0">
                <a:solidFill>
                  <a:schemeClr val="tx1"/>
                </a:solidFill>
                <a:latin typeface="Times New Roman" pitchFamily="18" charset="0"/>
                <a:cs typeface="Times New Roman" pitchFamily="18" charset="0"/>
              </a:rPr>
              <a:t/>
            </a:r>
            <a:br>
              <a:rPr lang="en-US" sz="3000" dirty="0">
                <a:solidFill>
                  <a:schemeClr val="tx1"/>
                </a:solidFill>
                <a:latin typeface="Times New Roman" pitchFamily="18" charset="0"/>
                <a:cs typeface="Times New Roman" pitchFamily="18" charset="0"/>
              </a:rPr>
            </a:br>
            <a:r>
              <a:rPr lang="en-US" sz="3000" dirty="0" smtClean="0">
                <a:solidFill>
                  <a:schemeClr val="tx1"/>
                </a:solidFill>
                <a:latin typeface="Times New Roman" pitchFamily="18" charset="0"/>
                <a:cs typeface="Times New Roman" pitchFamily="18" charset="0"/>
              </a:rPr>
              <a:t/>
            </a:r>
            <a:br>
              <a:rPr lang="en-US" sz="3000" dirty="0" smtClean="0">
                <a:solidFill>
                  <a:schemeClr val="tx1"/>
                </a:solidFill>
                <a:latin typeface="Times New Roman" pitchFamily="18" charset="0"/>
                <a:cs typeface="Times New Roman" pitchFamily="18" charset="0"/>
              </a:rPr>
            </a:br>
            <a:r>
              <a:rPr lang="en-US" sz="3000" dirty="0">
                <a:solidFill>
                  <a:schemeClr val="tx1"/>
                </a:solidFill>
                <a:latin typeface="Times New Roman" pitchFamily="18" charset="0"/>
                <a:cs typeface="Times New Roman" pitchFamily="18" charset="0"/>
              </a:rPr>
              <a:t/>
            </a:r>
            <a:br>
              <a:rPr lang="en-US" sz="3000" dirty="0">
                <a:solidFill>
                  <a:schemeClr val="tx1"/>
                </a:solidFill>
                <a:latin typeface="Times New Roman" pitchFamily="18" charset="0"/>
                <a:cs typeface="Times New Roman" pitchFamily="18" charset="0"/>
              </a:rPr>
            </a:br>
            <a:r>
              <a:rPr lang="en-US" sz="3000" dirty="0">
                <a:solidFill>
                  <a:schemeClr val="tx1"/>
                </a:solidFill>
                <a:latin typeface="Times New Roman" pitchFamily="18" charset="0"/>
                <a:cs typeface="Times New Roman" pitchFamily="18" charset="0"/>
              </a:rPr>
              <a:t/>
            </a:r>
            <a:br>
              <a:rPr lang="en-US" sz="3000" dirty="0">
                <a:solidFill>
                  <a:schemeClr val="tx1"/>
                </a:solidFill>
                <a:latin typeface="Times New Roman" pitchFamily="18" charset="0"/>
                <a:cs typeface="Times New Roman" pitchFamily="18" charset="0"/>
              </a:rPr>
            </a:br>
            <a:r>
              <a:rPr lang="en-US" sz="3000" dirty="0" smtClean="0">
                <a:solidFill>
                  <a:schemeClr val="tx1"/>
                </a:solidFill>
                <a:latin typeface="Times New Roman" pitchFamily="18" charset="0"/>
                <a:cs typeface="Times New Roman" pitchFamily="18" charset="0"/>
              </a:rPr>
              <a:t>Mekorot </a:t>
            </a:r>
            <a:r>
              <a:rPr lang="en-US" sz="3000" dirty="0">
                <a:solidFill>
                  <a:schemeClr val="tx1"/>
                </a:solidFill>
                <a:latin typeface="Times New Roman" pitchFamily="18" charset="0"/>
                <a:cs typeface="Times New Roman" pitchFamily="18" charset="0"/>
              </a:rPr>
              <a:t>: 2.0  Mcm/year.</a:t>
            </a:r>
            <a:r>
              <a:rPr lang="en-US" sz="3000" b="1" dirty="0">
                <a:solidFill>
                  <a:schemeClr val="tx1"/>
                </a:solidFill>
                <a:latin typeface="Times New Roman" pitchFamily="18" charset="0"/>
                <a:cs typeface="Times New Roman" pitchFamily="18" charset="0"/>
              </a:rPr>
              <a:t/>
            </a:r>
            <a:br>
              <a:rPr lang="en-US" sz="3000" b="1" dirty="0">
                <a:solidFill>
                  <a:schemeClr val="tx1"/>
                </a:solidFill>
                <a:latin typeface="Times New Roman" pitchFamily="18" charset="0"/>
                <a:cs typeface="Times New Roman" pitchFamily="18" charset="0"/>
              </a:rPr>
            </a:br>
            <a:r>
              <a:rPr lang="en-US" sz="3000" b="1" dirty="0">
                <a:solidFill>
                  <a:schemeClr val="tx1"/>
                </a:solidFill>
                <a:latin typeface="Times New Roman" pitchFamily="18" charset="0"/>
                <a:cs typeface="Times New Roman" pitchFamily="18" charset="0"/>
              </a:rPr>
              <a:t/>
            </a:r>
            <a:br>
              <a:rPr lang="en-US" sz="3000" b="1" dirty="0">
                <a:solidFill>
                  <a:schemeClr val="tx1"/>
                </a:solidFill>
                <a:latin typeface="Times New Roman" pitchFamily="18" charset="0"/>
                <a:cs typeface="Times New Roman" pitchFamily="18" charset="0"/>
              </a:rPr>
            </a:br>
            <a:r>
              <a:rPr lang="en-US" sz="3000" dirty="0" smtClean="0">
                <a:solidFill>
                  <a:schemeClr val="tx1"/>
                </a:solidFill>
                <a:latin typeface="Times New Roman" panose="02020603050405020304" pitchFamily="18" charset="0"/>
                <a:cs typeface="Times New Roman" panose="02020603050405020304" pitchFamily="18" charset="0"/>
              </a:rPr>
              <a:t/>
            </a:r>
            <a:br>
              <a:rPr lang="en-US" sz="3000" dirty="0" smtClean="0">
                <a:solidFill>
                  <a:schemeClr val="tx1"/>
                </a:solidFill>
                <a:latin typeface="Times New Roman" panose="02020603050405020304" pitchFamily="18" charset="0"/>
                <a:cs typeface="Times New Roman" panose="02020603050405020304" pitchFamily="18" charset="0"/>
              </a:rPr>
            </a:br>
            <a:r>
              <a:rPr lang="en-US" sz="3000" dirty="0" smtClean="0">
                <a:solidFill>
                  <a:schemeClr val="tx1"/>
                </a:solidFill>
                <a:latin typeface="Times New Roman" panose="02020603050405020304" pitchFamily="18" charset="0"/>
                <a:cs typeface="Times New Roman" panose="02020603050405020304" pitchFamily="18" charset="0"/>
              </a:rPr>
              <a:t/>
            </a:r>
            <a:br>
              <a:rPr lang="en-US" sz="3000" dirty="0" smtClean="0">
                <a:solidFill>
                  <a:schemeClr val="tx1"/>
                </a:solidFill>
                <a:latin typeface="Times New Roman" panose="02020603050405020304" pitchFamily="18" charset="0"/>
                <a:cs typeface="Times New Roman" panose="02020603050405020304" pitchFamily="18" charset="0"/>
              </a:rPr>
            </a:br>
            <a:r>
              <a:rPr lang="en-US" sz="3000" dirty="0" smtClean="0">
                <a:solidFill>
                  <a:schemeClr val="tx1"/>
                </a:solidFill>
                <a:latin typeface="Times New Roman" panose="02020603050405020304" pitchFamily="18" charset="0"/>
                <a:cs typeface="Times New Roman" panose="02020603050405020304" pitchFamily="18" charset="0"/>
              </a:rPr>
              <a:t/>
            </a:r>
            <a:br>
              <a:rPr lang="en-US" sz="3000" dirty="0" smtClean="0">
                <a:solidFill>
                  <a:schemeClr val="tx1"/>
                </a:solidFill>
                <a:latin typeface="Times New Roman" panose="02020603050405020304" pitchFamily="18" charset="0"/>
                <a:cs typeface="Times New Roman" panose="02020603050405020304" pitchFamily="18" charset="0"/>
              </a:rPr>
            </a:br>
            <a:endParaRPr lang="en-US" sz="3000" dirty="0">
              <a:solidFill>
                <a:schemeClr val="tx1"/>
              </a:solidFill>
              <a:latin typeface="Times New Roman" panose="02020603050405020304" pitchFamily="18" charset="0"/>
              <a:cs typeface="Times New Roman" panose="02020603050405020304" pitchFamily="18" charset="0"/>
            </a:endParaRPr>
          </a:p>
        </p:txBody>
      </p:sp>
      <p:pic>
        <p:nvPicPr>
          <p:cNvPr id="15" name="Picture 14"/>
          <p:cNvPicPr>
            <a:picLocks noChangeAspect="1"/>
          </p:cNvPicPr>
          <p:nvPr/>
        </p:nvPicPr>
        <p:blipFill>
          <a:blip r:embed="rId2"/>
          <a:stretch>
            <a:fillRect/>
          </a:stretch>
        </p:blipFill>
        <p:spPr>
          <a:xfrm>
            <a:off x="-127095" y="-703402"/>
            <a:ext cx="10515600" cy="5091075"/>
          </a:xfrm>
          <a:prstGeom prst="rect">
            <a:avLst/>
          </a:prstGeom>
        </p:spPr>
      </p:pic>
    </p:spTree>
    <p:extLst>
      <p:ext uri="{BB962C8B-B14F-4D97-AF65-F5344CB8AC3E}">
        <p14:creationId xmlns:p14="http://schemas.microsoft.com/office/powerpoint/2010/main" val="2145587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1630" y="543427"/>
            <a:ext cx="8911687" cy="1280890"/>
          </a:xfrm>
        </p:spPr>
        <p:txBody>
          <a:bodyPr>
            <a:normAutofit/>
          </a:bodyPr>
          <a:lstStyle/>
          <a:p>
            <a:r>
              <a:rPr lang="en-US" sz="3000" b="1" dirty="0">
                <a:latin typeface="Times New Roman" panose="02020603050405020304" pitchFamily="18" charset="0"/>
                <a:cs typeface="Times New Roman" panose="02020603050405020304" pitchFamily="18" charset="0"/>
              </a:rPr>
              <a:t>Assumed Population growth </a:t>
            </a:r>
            <a:r>
              <a:rPr lang="en-US" sz="3000" b="1" dirty="0" smtClean="0">
                <a:latin typeface="Times New Roman" panose="02020603050405020304" pitchFamily="18" charset="0"/>
                <a:cs typeface="Times New Roman" panose="02020603050405020304" pitchFamily="18" charset="0"/>
              </a:rPr>
              <a:t>rate</a:t>
            </a:r>
            <a:br>
              <a:rPr lang="en-US" sz="3000" b="1" dirty="0" smtClean="0">
                <a:latin typeface="Times New Roman" panose="02020603050405020304" pitchFamily="18" charset="0"/>
                <a:cs typeface="Times New Roman" panose="02020603050405020304" pitchFamily="18" charset="0"/>
              </a:rPr>
            </a:br>
            <a:r>
              <a:rPr lang="en-US" sz="3000" b="1" dirty="0" smtClean="0">
                <a:latin typeface="Times New Roman" panose="02020603050405020304" pitchFamily="18" charset="0"/>
                <a:cs typeface="Times New Roman" panose="02020603050405020304" pitchFamily="18" charset="0"/>
              </a:rPr>
              <a:t> </a:t>
            </a:r>
            <a:endParaRPr lang="en-US" sz="3000" b="1"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403411" y="1936377"/>
            <a:ext cx="9520518" cy="3993776"/>
          </a:xfrm>
          <a:prstGeom prst="rect">
            <a:avLst/>
          </a:prstGeom>
        </p:spPr>
      </p:pic>
    </p:spTree>
    <p:extLst>
      <p:ext uri="{BB962C8B-B14F-4D97-AF65-F5344CB8AC3E}">
        <p14:creationId xmlns:p14="http://schemas.microsoft.com/office/powerpoint/2010/main" val="29028022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1289" y="328275"/>
            <a:ext cx="8911687" cy="1280890"/>
          </a:xfrm>
        </p:spPr>
        <p:txBody>
          <a:bodyPr>
            <a:normAutofit fontScale="90000"/>
          </a:bodyPr>
          <a:lstStyle/>
          <a:p>
            <a:r>
              <a:rPr lang="en-US" sz="3000" b="1" dirty="0" smtClean="0">
                <a:latin typeface="Times New Roman" panose="02020603050405020304" pitchFamily="18" charset="0"/>
                <a:cs typeface="Times New Roman" panose="02020603050405020304" pitchFamily="18" charset="0"/>
              </a:rPr>
              <a:t>Existing and Future Population</a:t>
            </a:r>
            <a:br>
              <a:rPr lang="en-US" sz="3000" b="1" dirty="0" smtClean="0">
                <a:latin typeface="Times New Roman" panose="02020603050405020304" pitchFamily="18" charset="0"/>
                <a:cs typeface="Times New Roman" panose="02020603050405020304" pitchFamily="18" charset="0"/>
              </a:rPr>
            </a:br>
            <a:r>
              <a:rPr lang="en-US" sz="3000" b="1" dirty="0" smtClean="0">
                <a:latin typeface="Times New Roman" panose="02020603050405020304" pitchFamily="18" charset="0"/>
                <a:cs typeface="Times New Roman" panose="02020603050405020304" pitchFamily="18" charset="0"/>
              </a:rPr>
              <a:t/>
            </a:r>
            <a:br>
              <a:rPr lang="en-US" sz="3000" b="1" dirty="0" smtClean="0">
                <a:latin typeface="Times New Roman" panose="02020603050405020304" pitchFamily="18" charset="0"/>
                <a:cs typeface="Times New Roman" panose="02020603050405020304" pitchFamily="18" charset="0"/>
              </a:rPr>
            </a:br>
            <a:r>
              <a:rPr lang="en-US" sz="3000" b="1" dirty="0">
                <a:latin typeface="Times New Roman" panose="02020603050405020304" pitchFamily="18" charset="0"/>
                <a:cs typeface="Times New Roman" panose="02020603050405020304" pitchFamily="18" charset="0"/>
              </a:rPr>
              <a:t/>
            </a:r>
            <a:br>
              <a:rPr lang="en-US" sz="3000" b="1" dirty="0">
                <a:latin typeface="Times New Roman" panose="02020603050405020304" pitchFamily="18" charset="0"/>
                <a:cs typeface="Times New Roman" panose="02020603050405020304" pitchFamily="18" charset="0"/>
              </a:rPr>
            </a:br>
            <a:r>
              <a:rPr lang="en-US" sz="3300" dirty="0">
                <a:solidFill>
                  <a:schemeClr val="tx1"/>
                </a:solidFill>
                <a:latin typeface="Times New Roman" pitchFamily="18" charset="0"/>
                <a:cs typeface="Times New Roman" pitchFamily="18" charset="0"/>
              </a:rPr>
              <a:t>The existing population of the year </a:t>
            </a:r>
            <a:r>
              <a:rPr lang="en-US" sz="3300" dirty="0" smtClean="0">
                <a:solidFill>
                  <a:schemeClr val="tx1"/>
                </a:solidFill>
                <a:latin typeface="Times New Roman" pitchFamily="18" charset="0"/>
                <a:cs typeface="Times New Roman" pitchFamily="18" charset="0"/>
              </a:rPr>
              <a:t>2017 is about 117632capita</a:t>
            </a:r>
            <a:r>
              <a:rPr lang="en-US" sz="3300" dirty="0">
                <a:solidFill>
                  <a:schemeClr val="tx1"/>
                </a:solidFill>
                <a:latin typeface="Times New Roman" pitchFamily="18" charset="0"/>
                <a:cs typeface="Times New Roman" pitchFamily="18" charset="0"/>
              </a:rPr>
              <a:t/>
            </a:r>
            <a:br>
              <a:rPr lang="en-US" sz="3300" dirty="0">
                <a:solidFill>
                  <a:schemeClr val="tx1"/>
                </a:solidFill>
                <a:latin typeface="Times New Roman" pitchFamily="18" charset="0"/>
                <a:cs typeface="Times New Roman" pitchFamily="18" charset="0"/>
              </a:rPr>
            </a:br>
            <a:r>
              <a:rPr lang="en-US" sz="3300" dirty="0">
                <a:solidFill>
                  <a:schemeClr val="tx1"/>
                </a:solidFill>
                <a:latin typeface="Times New Roman" pitchFamily="18" charset="0"/>
                <a:cs typeface="Times New Roman" pitchFamily="18" charset="0"/>
              </a:rPr>
              <a:t/>
            </a:r>
            <a:br>
              <a:rPr lang="en-US" sz="3300" dirty="0">
                <a:solidFill>
                  <a:schemeClr val="tx1"/>
                </a:solidFill>
                <a:latin typeface="Times New Roman" pitchFamily="18" charset="0"/>
                <a:cs typeface="Times New Roman" pitchFamily="18" charset="0"/>
              </a:rPr>
            </a:br>
            <a:r>
              <a:rPr lang="en-US" sz="3300" dirty="0">
                <a:solidFill>
                  <a:schemeClr val="tx1"/>
                </a:solidFill>
                <a:latin typeface="Times New Roman" pitchFamily="18" charset="0"/>
                <a:cs typeface="Times New Roman" pitchFamily="18" charset="0"/>
              </a:rPr>
              <a:t/>
            </a:r>
            <a:br>
              <a:rPr lang="en-US" sz="3300" dirty="0">
                <a:solidFill>
                  <a:schemeClr val="tx1"/>
                </a:solidFill>
                <a:latin typeface="Times New Roman" pitchFamily="18" charset="0"/>
                <a:cs typeface="Times New Roman" pitchFamily="18" charset="0"/>
              </a:rPr>
            </a:br>
            <a:r>
              <a:rPr lang="en-US" sz="3300" dirty="0">
                <a:solidFill>
                  <a:schemeClr val="tx1"/>
                </a:solidFill>
                <a:latin typeface="Times New Roman" pitchFamily="18" charset="0"/>
                <a:cs typeface="Times New Roman" pitchFamily="18" charset="0"/>
              </a:rPr>
              <a:t>Estimated population of the year </a:t>
            </a:r>
            <a:r>
              <a:rPr lang="en-US" sz="3300" dirty="0" smtClean="0">
                <a:solidFill>
                  <a:schemeClr val="tx1"/>
                </a:solidFill>
                <a:latin typeface="Times New Roman" pitchFamily="18" charset="0"/>
                <a:cs typeface="Times New Roman" pitchFamily="18" charset="0"/>
              </a:rPr>
              <a:t>2037 </a:t>
            </a:r>
            <a:r>
              <a:rPr lang="en-US" sz="3300" dirty="0">
                <a:solidFill>
                  <a:schemeClr val="tx1"/>
                </a:solidFill>
                <a:latin typeface="Times New Roman" pitchFamily="18" charset="0"/>
                <a:cs typeface="Times New Roman" pitchFamily="18" charset="0"/>
              </a:rPr>
              <a:t>is </a:t>
            </a:r>
            <a:r>
              <a:rPr lang="en-US" sz="3300" dirty="0" smtClean="0">
                <a:solidFill>
                  <a:schemeClr val="tx1"/>
                </a:solidFill>
                <a:latin typeface="Times New Roman" pitchFamily="18" charset="0"/>
                <a:cs typeface="Times New Roman" pitchFamily="18" charset="0"/>
              </a:rPr>
              <a:t>about</a:t>
            </a:r>
            <a:br>
              <a:rPr lang="en-US" sz="3300" dirty="0" smtClean="0">
                <a:solidFill>
                  <a:schemeClr val="tx1"/>
                </a:solidFill>
                <a:latin typeface="Times New Roman" pitchFamily="18" charset="0"/>
                <a:cs typeface="Times New Roman" pitchFamily="18" charset="0"/>
              </a:rPr>
            </a:br>
            <a:r>
              <a:rPr lang="en-US" sz="3300" dirty="0" smtClean="0">
                <a:solidFill>
                  <a:schemeClr val="tx1"/>
                </a:solidFill>
                <a:latin typeface="Times New Roman" pitchFamily="18" charset="0"/>
                <a:cs typeface="Times New Roman" pitchFamily="18" charset="0"/>
              </a:rPr>
              <a:t> 181779 capita</a:t>
            </a:r>
            <a:endParaRPr lang="en-US" sz="33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6859564"/>
      </p:ext>
    </p:extLst>
  </p:cSld>
  <p:clrMapOvr>
    <a:masterClrMapping/>
  </p:clrMapOvr>
</p:sld>
</file>

<file path=ppt/theme/theme1.xml><?xml version="1.0" encoding="utf-8"?>
<a:theme xmlns:a="http://schemas.openxmlformats.org/drawingml/2006/main" name="Wisp">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125</TotalTime>
  <Words>418</Words>
  <Application>Microsoft Office PowerPoint</Application>
  <PresentationFormat>Widescreen</PresentationFormat>
  <Paragraphs>202</Paragraphs>
  <Slides>34</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42" baseType="lpstr">
      <vt:lpstr>Arial</vt:lpstr>
      <vt:lpstr>Calibri</vt:lpstr>
      <vt:lpstr>Century Gothic</vt:lpstr>
      <vt:lpstr>Tahoma</vt:lpstr>
      <vt:lpstr>Times New Roman</vt:lpstr>
      <vt:lpstr>Wingdings 3</vt:lpstr>
      <vt:lpstr>Wisp</vt:lpstr>
      <vt:lpstr>Equation</vt:lpstr>
      <vt:lpstr>Water Resources Management Of Qaliqlia Governorate </vt:lpstr>
      <vt:lpstr>Contents of the Presentation: Objectives Study area Water supply resources. Existing population and population growth rate. Consumption rates for localities in Qaliqlia Governorate. Clustering Approach Future water demand and water Gap  Future potential water resources. The investment plan. Provision of wastewater systems. Conclusions </vt:lpstr>
      <vt:lpstr>Water Resource Management of Qaliqlia  Governorate   Project Objective To develop a water resource management plan for Qaliqlia Governorate through:  Analyze water resources system.  Study the existing conditions and the estimated future water gap for the next 20 years.  Decide whether the existing water resources are sufficient for the future demand. </vt:lpstr>
      <vt:lpstr>Study Area Qaliqlia  Governorate has 35 localities . </vt:lpstr>
      <vt:lpstr>Study Area (cont.)  Land use: Built up Areas. Military Bases. Forests. Industrial Areas. Agricultural Areas. Dumping Sites. Quarries. Roads. </vt:lpstr>
      <vt:lpstr>Study Area (cont.)  Topography :  </vt:lpstr>
      <vt:lpstr>Water Supply Resources   Groundwater Wells:         Mekorot : 2.0  Mcm/year.     </vt:lpstr>
      <vt:lpstr>Assumed Population growth rate  </vt:lpstr>
      <vt:lpstr>Existing and Future Population   The existing population of the year 2017 is about 117632capita   Estimated population of the year 2037 is about  181779 capita</vt:lpstr>
      <vt:lpstr>Existing and Future Population (Cont.) </vt:lpstr>
      <vt:lpstr>Consumption Rates of Urban Areas </vt:lpstr>
      <vt:lpstr>Consumption Rates of Rural Areas </vt:lpstr>
      <vt:lpstr>Clustering Approach </vt:lpstr>
      <vt:lpstr>Clustering Approach </vt:lpstr>
      <vt:lpstr>Future Water Demand  Demand of Year 2020 The total demand of water in year 2020 are 5.45 Mcm/year  </vt:lpstr>
      <vt:lpstr>Future Water Demand (cont.) Demand of Year 2025 The total demand of water in year 2025 are 7.75 Mcm/year</vt:lpstr>
      <vt:lpstr>Future Water Demand (cont.) Demand of Year 2037 The total demand of water in year 2037 are 9.83 Mcm/year</vt:lpstr>
      <vt:lpstr>Future Water Gap Gap defined as additional amount of water needed to fit the demand.  Gap of Year 2020 The gap of water in year 2020 are  2.53 Mcm/year  </vt:lpstr>
      <vt:lpstr>Future Water Gap (Cont.)  Gap of Year 2025 The gap of water in year 2025 are  3.06 Mcm/year</vt:lpstr>
      <vt:lpstr>Future Water Gap (Cont.)  Gap of Year 2037 The gap of water in year 2037 are  5.13 Mcm/year</vt:lpstr>
      <vt:lpstr>Future Potential Water Resources To bridge the estimated water gap for each cluster. Four potential water resources are considered. Those are:  *Rainwater Harvesting. *Rehabilitation of Existing Water Networks. *Groundwater Wells. \ </vt:lpstr>
      <vt:lpstr>Rainwater Harvesting *Rainwater harvesting is the accumulating and storing of rainwater from roofs of houses, tents and local institution. *By using this formula, the volume of cisterns for can be calculated. Volume of rainwater harvesting = No. of building* Average houses area* Average rainfall rate *The amount of  0.785 Mcm/year can be collected from rainwater harvesting.  </vt:lpstr>
      <vt:lpstr>Rehabilitation of Existing Water Networks *The percent of loss can be reduced by improving the existing networks in Qaliqlia Governorate. *The amount of water that can be saved by rehabilitating of existing water networks is calculated by using this formula    *Saved amount of water = Water supplied in 2017* (% losses in present - % losses in future years)   The amount of 0.47 Mcm/year can be saved from rehabilitation of existing water networks.  </vt:lpstr>
      <vt:lpstr>Groundwater Wells  Remaining gap is approximately 3.875  Mcm/year.    According to PWA, many wells can be drilled in Qaliqlia Governorate.  Drilling new wells will provide about 2.8 Mcm/year </vt:lpstr>
      <vt:lpstr>Groundwater Wells</vt:lpstr>
      <vt:lpstr>Packages of Investment Plan  Based on estimated future water demand for the next 20 years, Different projects will be implemented to cover this demand.  Each package consists of ground water well with booster station, transmission pipeline, pumps and reservoir. In order to determine the diameter of the transmission pipeline, the pump power and the reservoir volume, many assumption and calculation are made. </vt:lpstr>
      <vt:lpstr>Packages of Investment Plan Determine the diameter of transmission pipeline using continuity equation.  Q = V * A The head loss in transmission pipelines is calculated using the following equation. HL = 0.01 L The pump head calculated using Energy Conservation principle (Bernoulli Equation). Z1 + HP = Z2 + HL </vt:lpstr>
      <vt:lpstr>Packages of Investment Plan The pumps power calculated by using following equation.      γ : Specific weight of water ( 9810 N/m3).  µ : Pump efficiency (assumed to be 85%). </vt:lpstr>
      <vt:lpstr>Sample of Proposal Projects</vt:lpstr>
      <vt:lpstr>Sample of Proposal Projects </vt:lpstr>
      <vt:lpstr>Cash Flow of Investment Plan </vt:lpstr>
      <vt:lpstr>Provision of Wastewater System  In Qaliqlia  Governorate, most of wastewater is generated from industrial and residential areas.    Sewer networks and treatment plants should be constructed in order to reuse a huge amount of water, which is estimated to be 85% of the drinking water.  The amount of wastewater generated from Qaliqlia  Governorate in 2037 is approximately 8.325 Mcm/year. </vt:lpstr>
      <vt:lpstr>Conclusion  The population of  Qalqilia  Governorate will become about 83,178capita in 2037  The gap of water is about 3.32 Mcm/year in year 2037  To bridge this gap use : 0.785 Mcm/year from Rainwater Harvesting 0.47 Mcm/year from Rehabilitation of Existing Water Networks 2.8 Mcm/year from Groundwater Wells  </vt:lpstr>
      <vt:lpstr>Conclusion   The total investment costs is considered to be around 10 Million dollar, which approximately equal 34 Million NIS  The average investment per year around 478,989$/year  The amount of wastewater generated from Jenin Governorate is approximately 8.325 Mcm/year in 2037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Resources Management Of Qaliqlia Governorate </dc:title>
  <dc:creator>Bara Jamal</dc:creator>
  <cp:lastModifiedBy>Bara Jamal</cp:lastModifiedBy>
  <cp:revision>39</cp:revision>
  <dcterms:created xsi:type="dcterms:W3CDTF">2017-12-19T16:34:46Z</dcterms:created>
  <dcterms:modified xsi:type="dcterms:W3CDTF">2017-12-19T18:40:37Z</dcterms:modified>
</cp:coreProperties>
</file>