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0"/>
  </p:notesMasterIdLst>
  <p:sldIdLst>
    <p:sldId id="256" r:id="rId2"/>
    <p:sldId id="258" r:id="rId3"/>
    <p:sldId id="257" r:id="rId4"/>
    <p:sldId id="259" r:id="rId5"/>
    <p:sldId id="265" r:id="rId6"/>
    <p:sldId id="269" r:id="rId7"/>
    <p:sldId id="271" r:id="rId8"/>
    <p:sldId id="268" r:id="rId9"/>
    <p:sldId id="270" r:id="rId10"/>
    <p:sldId id="267" r:id="rId11"/>
    <p:sldId id="273" r:id="rId12"/>
    <p:sldId id="274" r:id="rId13"/>
    <p:sldId id="275" r:id="rId14"/>
    <p:sldId id="276" r:id="rId15"/>
    <p:sldId id="277" r:id="rId16"/>
    <p:sldId id="262" r:id="rId17"/>
    <p:sldId id="263" r:id="rId18"/>
    <p:sldId id="264" r:id="rId19"/>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990099"/>
    <a:srgbClr val="660066"/>
    <a:srgbClr val="CC0099"/>
    <a:srgbClr val="D60093"/>
    <a:srgbClr val="99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70879" autoAdjust="0"/>
  </p:normalViewPr>
  <p:slideViewPr>
    <p:cSldViewPr>
      <p:cViewPr varScale="1">
        <p:scale>
          <a:sx n="51" d="100"/>
          <a:sy n="51" d="100"/>
        </p:scale>
        <p:origin x="-191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B01B30F-FC36-4EC0-A27D-5285D844B21D}" type="datetimeFigureOut">
              <a:rPr lang="ar-JO" smtClean="0"/>
              <a:pPr/>
              <a:t>02/03/1436</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C0F212C-02BA-4082-9520-830FA732B6CD}" type="slidenum">
              <a:rPr lang="ar-JO" smtClean="0"/>
              <a:pPr/>
              <a:t>‹#›</a:t>
            </a:fld>
            <a:endParaRPr lang="ar-JO"/>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isra::</a:t>
            </a:r>
          </a:p>
          <a:p>
            <a:pPr algn="l" rtl="0"/>
            <a:r>
              <a:rPr lang="en-US" dirty="0" smtClean="0"/>
              <a:t>Good morning </a:t>
            </a:r>
          </a:p>
          <a:p>
            <a:pPr algn="l" rtl="0"/>
            <a:r>
              <a:rPr lang="en-US" dirty="0" smtClean="0"/>
              <a:t>Today me isra alqarout and my partner </a:t>
            </a:r>
            <a:r>
              <a:rPr lang="en-US" dirty="0" smtClean="0"/>
              <a:t>Zainab </a:t>
            </a:r>
            <a:r>
              <a:rPr lang="en-US" dirty="0" smtClean="0"/>
              <a:t>we will talk about our </a:t>
            </a:r>
            <a:r>
              <a:rPr lang="en-US" dirty="0" smtClean="0"/>
              <a:t>hardware </a:t>
            </a:r>
            <a:r>
              <a:rPr lang="en-US" dirty="0" smtClean="0"/>
              <a:t>graduation project </a:t>
            </a:r>
          </a:p>
          <a:p>
            <a:pPr algn="l" rtl="0"/>
            <a:r>
              <a:rPr lang="en-US" dirty="0" smtClean="0"/>
              <a:t>Which is auto baby cradle</a:t>
            </a:r>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1</a:t>
            </a:fld>
            <a:endParaRPr lang="ar-JO"/>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 Isra:</a:t>
            </a:r>
          </a:p>
          <a:p>
            <a:pPr algn="l" rtl="0"/>
            <a:r>
              <a:rPr lang="en-US" dirty="0" smtClean="0"/>
              <a:t>After that</a:t>
            </a:r>
            <a:r>
              <a:rPr lang="en-US" baseline="0" dirty="0" smtClean="0"/>
              <a:t> we started building our model and build our wood cradle </a:t>
            </a:r>
            <a:br>
              <a:rPr lang="en-US" baseline="0" dirty="0" smtClean="0"/>
            </a:br>
            <a:r>
              <a:rPr lang="en-US" sz="1200" kern="1200" baseline="0" dirty="0" smtClean="0">
                <a:solidFill>
                  <a:schemeClr val="tx1"/>
                </a:solidFill>
                <a:latin typeface="+mn-lt"/>
                <a:ea typeface="+mn-ea"/>
                <a:cs typeface="+mn-cs"/>
              </a:rPr>
              <a:t>we choose the design of our cradle in order to be</a:t>
            </a:r>
          </a:p>
          <a:p>
            <a:pPr algn="l" rtl="0"/>
            <a:r>
              <a:rPr lang="en-US" sz="1200" kern="1200" baseline="0" dirty="0" smtClean="0">
                <a:solidFill>
                  <a:schemeClr val="tx1"/>
                </a:solidFill>
                <a:latin typeface="+mn-lt"/>
                <a:ea typeface="+mn-ea"/>
                <a:cs typeface="+mn-cs"/>
              </a:rPr>
              <a:t>comfortable and appropriate for the baby and easy to use </a:t>
            </a:r>
          </a:p>
          <a:p>
            <a:pPr algn="l" rtl="0"/>
            <a:r>
              <a:rPr lang="en-US" sz="1200" kern="1200" baseline="0" dirty="0" smtClean="0">
                <a:solidFill>
                  <a:schemeClr val="tx1"/>
                </a:solidFill>
                <a:latin typeface="+mn-lt"/>
                <a:ea typeface="+mn-ea"/>
                <a:cs typeface="+mn-cs"/>
              </a:rPr>
              <a:t>so every mother can use it and with suitable cost and design.</a:t>
            </a:r>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10</a:t>
            </a:fld>
            <a:endParaRPr lang="ar-JO"/>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kern="1200" baseline="0" dirty="0" smtClean="0">
                <a:solidFill>
                  <a:schemeClr val="tx1"/>
                </a:solidFill>
                <a:latin typeface="+mn-lt"/>
                <a:ea typeface="+mn-ea"/>
                <a:cs typeface="+mn-cs"/>
              </a:rPr>
              <a:t>Isra:</a:t>
            </a:r>
          </a:p>
          <a:p>
            <a:pPr algn="l" rtl="0"/>
            <a:r>
              <a:rPr lang="en-US" sz="1200" kern="1200" baseline="0" dirty="0" smtClean="0">
                <a:solidFill>
                  <a:schemeClr val="tx1"/>
                </a:solidFill>
                <a:latin typeface="+mn-lt"/>
                <a:ea typeface="+mn-ea"/>
                <a:cs typeface="+mn-cs"/>
              </a:rPr>
              <a:t>Then we use motor with DC voltage to change its direction and we connect it to DPDT relay to reflect its direction.</a:t>
            </a:r>
          </a:p>
          <a:p>
            <a:pPr algn="l" rtl="0"/>
            <a:r>
              <a:rPr lang="en-US" sz="1200" kern="1200" baseline="0" dirty="0" smtClean="0">
                <a:solidFill>
                  <a:schemeClr val="tx1"/>
                </a:solidFill>
                <a:latin typeface="+mn-lt"/>
                <a:ea typeface="+mn-ea"/>
                <a:cs typeface="+mn-cs"/>
              </a:rPr>
              <a:t>But how we used the motor to swing the cradle?</a:t>
            </a:r>
          </a:p>
          <a:p>
            <a:pPr algn="l" rtl="0"/>
            <a:endParaRPr lang="en-US" sz="1200" kern="1200" baseline="0" dirty="0" smtClean="0">
              <a:solidFill>
                <a:schemeClr val="tx1"/>
              </a:solidFill>
              <a:latin typeface="+mn-lt"/>
              <a:ea typeface="+mn-ea"/>
              <a:cs typeface="+mn-cs"/>
            </a:endParaRPr>
          </a:p>
          <a:p>
            <a:pPr algn="l" rtl="0"/>
            <a:r>
              <a:rPr lang="en-US" sz="1200" kern="1200" baseline="0" dirty="0" smtClean="0">
                <a:solidFill>
                  <a:schemeClr val="tx1"/>
                </a:solidFill>
                <a:latin typeface="+mn-lt"/>
                <a:ea typeface="+mn-ea"/>
                <a:cs typeface="+mn-cs"/>
              </a:rPr>
              <a:t>Measure the length of the cradle only the swing part, when the cradle</a:t>
            </a:r>
          </a:p>
          <a:p>
            <a:pPr algn="l" rtl="0"/>
            <a:r>
              <a:rPr lang="en-US" sz="1200" kern="1200" baseline="0" dirty="0" smtClean="0">
                <a:solidFill>
                  <a:schemeClr val="tx1"/>
                </a:solidFill>
                <a:latin typeface="+mn-lt"/>
                <a:ea typeface="+mn-ea"/>
                <a:cs typeface="+mn-cs"/>
              </a:rPr>
              <a:t>swing it is drawing a circular sector with radius 34cm,</a:t>
            </a:r>
          </a:p>
          <a:p>
            <a:pPr algn="l" rtl="0"/>
            <a:r>
              <a:rPr lang="en-US" sz="1200" kern="1200" baseline="0" dirty="0" smtClean="0">
                <a:solidFill>
                  <a:schemeClr val="tx1"/>
                </a:solidFill>
                <a:latin typeface="+mn-lt"/>
                <a:ea typeface="+mn-ea"/>
                <a:cs typeface="+mn-cs"/>
              </a:rPr>
              <a:t>so we stick a rectangular piece of wood to the cradle and use timing belt as shown here </a:t>
            </a:r>
          </a:p>
        </p:txBody>
      </p:sp>
      <p:sp>
        <p:nvSpPr>
          <p:cNvPr id="4" name="Slide Number Placeholder 3"/>
          <p:cNvSpPr>
            <a:spLocks noGrp="1"/>
          </p:cNvSpPr>
          <p:nvPr>
            <p:ph type="sldNum" sz="quarter" idx="10"/>
          </p:nvPr>
        </p:nvSpPr>
        <p:spPr/>
        <p:txBody>
          <a:bodyPr/>
          <a:lstStyle/>
          <a:p>
            <a:fld id="{2C0F212C-02BA-4082-9520-830FA732B6CD}" type="slidenum">
              <a:rPr lang="ar-JO" smtClean="0"/>
              <a:pPr/>
              <a:t>11</a:t>
            </a:fld>
            <a:endParaRPr lang="ar-JO"/>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kern="1200" baseline="0" dirty="0" smtClean="0">
                <a:solidFill>
                  <a:schemeClr val="tx1"/>
                </a:solidFill>
                <a:latin typeface="+mn-lt"/>
                <a:ea typeface="+mn-ea"/>
                <a:cs typeface="+mn-cs"/>
              </a:rPr>
              <a:t>Isra:</a:t>
            </a:r>
          </a:p>
          <a:p>
            <a:pPr algn="l" rtl="0"/>
            <a:r>
              <a:rPr lang="en-US" sz="1200" kern="1200" baseline="0" dirty="0" smtClean="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2C0F212C-02BA-4082-9520-830FA732B6CD}" type="slidenum">
              <a:rPr lang="ar-JO" smtClean="0"/>
              <a:pPr/>
              <a:t>12</a:t>
            </a:fld>
            <a:endParaRPr lang="ar-JO"/>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kern="1200" baseline="0" dirty="0" smtClean="0">
                <a:solidFill>
                  <a:schemeClr val="tx1"/>
                </a:solidFill>
                <a:latin typeface="+mn-lt"/>
                <a:ea typeface="+mn-ea"/>
                <a:cs typeface="+mn-cs"/>
              </a:rPr>
              <a:t>Isra:</a:t>
            </a:r>
          </a:p>
          <a:p>
            <a:pPr algn="l" rtl="0"/>
            <a:r>
              <a:rPr lang="en-US" sz="1200" kern="1200" baseline="0" dirty="0" smtClean="0">
                <a:solidFill>
                  <a:schemeClr val="tx1"/>
                </a:solidFill>
                <a:latin typeface="+mn-lt"/>
                <a:ea typeface="+mn-ea"/>
                <a:cs typeface="+mn-cs"/>
              </a:rPr>
              <a:t> Then we  use electrical auto screw another strip of auto engine timing belt and</a:t>
            </a:r>
          </a:p>
          <a:p>
            <a:pPr algn="l" rtl="0"/>
            <a:r>
              <a:rPr lang="en-US" sz="1200" kern="1200" baseline="0" dirty="0" smtClean="0">
                <a:solidFill>
                  <a:schemeClr val="tx1"/>
                </a:solidFill>
                <a:latin typeface="+mn-lt"/>
                <a:ea typeface="+mn-ea"/>
                <a:cs typeface="+mn-cs"/>
              </a:rPr>
              <a:t>we bring the motor and use another strip of auto engine timing belt and</a:t>
            </a:r>
          </a:p>
          <a:p>
            <a:pPr algn="l" rtl="0"/>
            <a:r>
              <a:rPr lang="en-US" sz="1200" kern="1200" baseline="0" dirty="0" smtClean="0">
                <a:solidFill>
                  <a:schemeClr val="tx1"/>
                </a:solidFill>
                <a:latin typeface="+mn-lt"/>
                <a:ea typeface="+mn-ea"/>
                <a:cs typeface="+mn-cs"/>
              </a:rPr>
              <a:t>put it on the gear of the motor</a:t>
            </a:r>
          </a:p>
          <a:p>
            <a:pPr algn="l" rtl="0"/>
            <a:r>
              <a:rPr lang="en-US" sz="1200" kern="1200" baseline="0" dirty="0" smtClean="0">
                <a:solidFill>
                  <a:schemeClr val="tx1"/>
                </a:solidFill>
                <a:latin typeface="+mn-lt"/>
                <a:ea typeface="+mn-ea"/>
                <a:cs typeface="+mn-cs"/>
              </a:rPr>
              <a:t> </a:t>
            </a:r>
          </a:p>
          <a:p>
            <a:pPr algn="l" rtl="0"/>
            <a:r>
              <a:rPr lang="en-US" sz="1200" kern="1200" baseline="0" dirty="0" smtClean="0">
                <a:solidFill>
                  <a:schemeClr val="tx1"/>
                </a:solidFill>
                <a:latin typeface="+mn-lt"/>
                <a:ea typeface="+mn-ea"/>
                <a:cs typeface="+mn-cs"/>
              </a:rPr>
              <a:t>so we stripped  from timing belt and put it on the motor as shown</a:t>
            </a:r>
          </a:p>
          <a:p>
            <a:pPr algn="l" rtl="0"/>
            <a:r>
              <a:rPr lang="en-US" sz="1200" kern="1200" baseline="0" dirty="0" smtClean="0">
                <a:solidFill>
                  <a:schemeClr val="tx1"/>
                </a:solidFill>
                <a:latin typeface="+mn-lt"/>
                <a:ea typeface="+mn-ea"/>
                <a:cs typeface="+mn-cs"/>
              </a:rPr>
              <a:t>in the figure.</a:t>
            </a:r>
          </a:p>
          <a:p>
            <a:pPr algn="l" rtl="0"/>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C0F212C-02BA-4082-9520-830FA732B6CD}" type="slidenum">
              <a:rPr lang="ar-JO" smtClean="0"/>
              <a:pPr/>
              <a:t>13</a:t>
            </a:fld>
            <a:endParaRPr lang="ar-JO"/>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kern="1200" baseline="0" dirty="0" smtClean="0">
                <a:solidFill>
                  <a:schemeClr val="tx1"/>
                </a:solidFill>
                <a:latin typeface="+mn-lt"/>
                <a:ea typeface="+mn-ea"/>
                <a:cs typeface="+mn-cs"/>
              </a:rPr>
              <a:t>Isra:</a:t>
            </a:r>
          </a:p>
          <a:p>
            <a:pPr algn="l" rtl="0"/>
            <a:r>
              <a:rPr lang="en-US" sz="1200" kern="1200" baseline="0" dirty="0" smtClean="0">
                <a:solidFill>
                  <a:schemeClr val="tx1"/>
                </a:solidFill>
                <a:latin typeface="+mn-lt"/>
                <a:ea typeface="+mn-ea"/>
                <a:cs typeface="+mn-cs"/>
              </a:rPr>
              <a:t>Then we put the motor under the cradle and interface it with the edge of the</a:t>
            </a:r>
          </a:p>
          <a:p>
            <a:pPr algn="l" rtl="0"/>
            <a:r>
              <a:rPr lang="en-US" sz="1200" kern="1200" baseline="0" dirty="0" smtClean="0">
                <a:solidFill>
                  <a:schemeClr val="tx1"/>
                </a:solidFill>
                <a:latin typeface="+mn-lt"/>
                <a:ea typeface="+mn-ea"/>
                <a:cs typeface="+mn-cs"/>
              </a:rPr>
              <a:t>cradle as shown in figure</a:t>
            </a:r>
          </a:p>
          <a:p>
            <a:pPr algn="l" rtl="0"/>
            <a:endParaRPr lang="en-US" sz="1200" kern="1200" baseline="0" dirty="0" smtClean="0">
              <a:solidFill>
                <a:schemeClr val="tx1"/>
              </a:solidFill>
              <a:latin typeface="+mn-lt"/>
              <a:ea typeface="+mn-ea"/>
              <a:cs typeface="+mn-cs"/>
            </a:endParaRPr>
          </a:p>
          <a:p>
            <a:pPr algn="l" rtl="0"/>
            <a:endParaRPr lang="en-US" sz="1200" kern="1200" baseline="0" dirty="0" smtClean="0">
              <a:solidFill>
                <a:schemeClr val="tx1"/>
              </a:solidFill>
              <a:latin typeface="+mn-lt"/>
              <a:ea typeface="+mn-ea"/>
              <a:cs typeface="+mn-cs"/>
            </a:endParaRPr>
          </a:p>
          <a:p>
            <a:pPr algn="l" rtl="0"/>
            <a:endParaRPr lang="en-US" sz="1200" kern="1200" baseline="0" dirty="0" smtClean="0">
              <a:solidFill>
                <a:schemeClr val="tx1"/>
              </a:solidFill>
              <a:latin typeface="+mn-lt"/>
              <a:ea typeface="+mn-ea"/>
              <a:cs typeface="+mn-cs"/>
            </a:endParaRPr>
          </a:p>
          <a:p>
            <a:pPr algn="l" rtl="0"/>
            <a:r>
              <a:rPr lang="en-US" sz="1200" kern="1200" baseline="0" dirty="0" smtClean="0">
                <a:solidFill>
                  <a:schemeClr val="tx1"/>
                </a:solidFill>
                <a:latin typeface="+mn-lt"/>
                <a:ea typeface="+mn-ea"/>
                <a:cs typeface="+mn-cs"/>
              </a:rPr>
              <a:t>When the cradle </a:t>
            </a:r>
            <a:r>
              <a:rPr lang="en-US" sz="1200" kern="1200" baseline="0" dirty="0" smtClean="0">
                <a:solidFill>
                  <a:schemeClr val="tx1"/>
                </a:solidFill>
                <a:latin typeface="+mn-lt"/>
                <a:ea typeface="+mn-ea"/>
                <a:cs typeface="+mn-cs"/>
              </a:rPr>
              <a:t>reach </a:t>
            </a:r>
            <a:r>
              <a:rPr lang="en-US" sz="1200" kern="1200" baseline="0" dirty="0" smtClean="0">
                <a:solidFill>
                  <a:schemeClr val="tx1"/>
                </a:solidFill>
                <a:latin typeface="+mn-lt"/>
                <a:ea typeface="+mn-ea"/>
                <a:cs typeface="+mn-cs"/>
              </a:rPr>
              <a:t>to the max </a:t>
            </a:r>
            <a:r>
              <a:rPr lang="en-US" sz="1200" kern="1200" baseline="0" dirty="0" smtClean="0">
                <a:solidFill>
                  <a:schemeClr val="tx1"/>
                </a:solidFill>
                <a:latin typeface="+mn-lt"/>
                <a:ea typeface="+mn-ea"/>
                <a:cs typeface="+mn-cs"/>
              </a:rPr>
              <a:t>height </a:t>
            </a:r>
            <a:r>
              <a:rPr lang="en-US" sz="1200" kern="1200" baseline="0" dirty="0" smtClean="0">
                <a:solidFill>
                  <a:schemeClr val="tx1"/>
                </a:solidFill>
                <a:latin typeface="+mn-lt"/>
                <a:ea typeface="+mn-ea"/>
                <a:cs typeface="+mn-cs"/>
              </a:rPr>
              <a:t>it pressed a </a:t>
            </a:r>
            <a:r>
              <a:rPr lang="en-US" sz="1200" b="1" kern="1200" baseline="0" dirty="0" smtClean="0">
                <a:solidFill>
                  <a:schemeClr val="tx1"/>
                </a:solidFill>
                <a:latin typeface="+mn-lt"/>
                <a:ea typeface="+mn-ea"/>
                <a:cs typeface="+mn-cs"/>
              </a:rPr>
              <a:t>Limit switches which is connected with self holding circuit and </a:t>
            </a:r>
            <a:r>
              <a:rPr lang="en-US" sz="1200" b="1" kern="1200" baseline="0" dirty="0" smtClean="0">
                <a:solidFill>
                  <a:schemeClr val="tx1"/>
                </a:solidFill>
                <a:latin typeface="+mn-lt"/>
                <a:ea typeface="+mn-ea"/>
                <a:cs typeface="+mn-cs"/>
              </a:rPr>
              <a:t>DPDT </a:t>
            </a:r>
            <a:r>
              <a:rPr lang="en-US" sz="1200" b="1" kern="1200" baseline="0" dirty="0" smtClean="0">
                <a:solidFill>
                  <a:schemeClr val="tx1"/>
                </a:solidFill>
                <a:latin typeface="+mn-lt"/>
                <a:ea typeface="+mn-ea"/>
                <a:cs typeface="+mn-cs"/>
              </a:rPr>
              <a:t>relay</a:t>
            </a:r>
          </a:p>
          <a:p>
            <a:pPr algn="l" rtl="0"/>
            <a:r>
              <a:rPr lang="en-US" sz="1200" b="1" kern="1200" baseline="0" dirty="0" smtClean="0">
                <a:solidFill>
                  <a:schemeClr val="tx1"/>
                </a:solidFill>
                <a:latin typeface="+mn-lt"/>
                <a:ea typeface="+mn-ea"/>
                <a:cs typeface="+mn-cs"/>
              </a:rPr>
              <a:t>To change the direction </a:t>
            </a:r>
            <a:r>
              <a:rPr lang="en-US" sz="1200" b="1" kern="1200" baseline="0" dirty="0" smtClean="0">
                <a:solidFill>
                  <a:schemeClr val="tx1"/>
                </a:solidFill>
                <a:latin typeface="+mn-lt"/>
                <a:ea typeface="+mn-ea"/>
                <a:cs typeface="+mn-cs"/>
              </a:rPr>
              <a:t>of swing </a:t>
            </a:r>
            <a:endParaRPr lang="en-US" sz="1200" kern="1200" baseline="0" dirty="0" smtClean="0">
              <a:solidFill>
                <a:schemeClr val="tx1"/>
              </a:solidFill>
              <a:latin typeface="+mn-lt"/>
              <a:ea typeface="+mn-ea"/>
              <a:cs typeface="+mn-cs"/>
            </a:endParaRPr>
          </a:p>
          <a:p>
            <a:pPr algn="l" rtl="0"/>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C0F212C-02BA-4082-9520-830FA732B6CD}" type="slidenum">
              <a:rPr lang="ar-JO" smtClean="0"/>
              <a:pPr/>
              <a:t>14</a:t>
            </a:fld>
            <a:endParaRPr lang="ar-JO"/>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kern="1200" baseline="0" dirty="0" smtClean="0">
                <a:solidFill>
                  <a:schemeClr val="tx1"/>
                </a:solidFill>
                <a:latin typeface="+mn-lt"/>
                <a:ea typeface="+mn-ea"/>
                <a:cs typeface="+mn-cs"/>
              </a:rPr>
              <a:t>Isra:</a:t>
            </a:r>
          </a:p>
          <a:p>
            <a:pPr algn="l" rtl="0"/>
            <a:r>
              <a:rPr lang="en-US" sz="1200" kern="1200" baseline="0" dirty="0" smtClean="0">
                <a:solidFill>
                  <a:schemeClr val="tx1"/>
                </a:solidFill>
                <a:latin typeface="+mn-lt"/>
                <a:ea typeface="+mn-ea"/>
                <a:cs typeface="+mn-cs"/>
              </a:rPr>
              <a:t>We use timer circuit as a switch   to swing the cradle for 5 </a:t>
            </a:r>
            <a:r>
              <a:rPr lang="en-US" sz="1200" kern="1200" baseline="0" dirty="0" smtClean="0">
                <a:solidFill>
                  <a:schemeClr val="tx1"/>
                </a:solidFill>
                <a:latin typeface="+mn-lt"/>
                <a:ea typeface="+mn-ea"/>
                <a:cs typeface="+mn-cs"/>
              </a:rPr>
              <a:t>minutes</a:t>
            </a:r>
            <a:endParaRPr lang="en-US" sz="1200" kern="1200" baseline="0" dirty="0" smtClean="0">
              <a:solidFill>
                <a:schemeClr val="tx1"/>
              </a:solidFill>
              <a:latin typeface="+mn-lt"/>
              <a:ea typeface="+mn-ea"/>
              <a:cs typeface="+mn-cs"/>
            </a:endParaRPr>
          </a:p>
          <a:p>
            <a:pPr algn="l" rtl="0"/>
            <a:r>
              <a:rPr lang="en-US" sz="1200" kern="1200" baseline="0" dirty="0" smtClean="0">
                <a:solidFill>
                  <a:schemeClr val="tx1"/>
                </a:solidFill>
                <a:latin typeface="+mn-lt"/>
                <a:ea typeface="+mn-ea"/>
                <a:cs typeface="+mn-cs"/>
              </a:rPr>
              <a:t>And this circuit connected between the adapter motor and </a:t>
            </a:r>
            <a:r>
              <a:rPr lang="en-US" sz="1200" kern="1200" baseline="0" dirty="0" smtClean="0">
                <a:solidFill>
                  <a:schemeClr val="tx1"/>
                </a:solidFill>
                <a:latin typeface="+mn-lt"/>
                <a:ea typeface="+mn-ea"/>
                <a:cs typeface="+mn-cs"/>
              </a:rPr>
              <a:t>Arduino </a:t>
            </a:r>
            <a:endParaRPr lang="en-US" sz="1200" kern="1200" baseline="0" dirty="0" smtClean="0">
              <a:solidFill>
                <a:schemeClr val="tx1"/>
              </a:solidFill>
              <a:latin typeface="+mn-lt"/>
              <a:ea typeface="+mn-ea"/>
              <a:cs typeface="+mn-cs"/>
            </a:endParaRPr>
          </a:p>
          <a:p>
            <a:pPr algn="l" rtl="0"/>
            <a:r>
              <a:rPr lang="en-US" sz="1200" kern="1200" baseline="0" dirty="0" smtClean="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2C0F212C-02BA-4082-9520-830FA732B6CD}" type="slidenum">
              <a:rPr lang="ar-JO" smtClean="0"/>
              <a:pPr/>
              <a:t>15</a:t>
            </a:fld>
            <a:endParaRPr lang="ar-JO"/>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lvl="0" indent="-342900" algn="l" rtl="0">
              <a:buFont typeface="+mj-lt"/>
              <a:buAutoNum type="arabicPeriod"/>
            </a:pPr>
            <a:r>
              <a:rPr lang="en-US" dirty="0" smtClean="0"/>
              <a:t>amplification circuit :</a:t>
            </a:r>
            <a:br>
              <a:rPr lang="en-US" dirty="0" smtClean="0"/>
            </a:br>
            <a:r>
              <a:rPr lang="en-US" dirty="0" smtClean="0"/>
              <a:t>we tried many circuits to find the most suitable circuit for our project, the problem in the circuits that we try it that wasn't  amplified the signal as we want and others wasn't get the needed signal in the appropriate shape. but finally we </a:t>
            </a:r>
            <a:r>
              <a:rPr lang="en-US" dirty="0" smtClean="0"/>
              <a:t>found </a:t>
            </a:r>
            <a:r>
              <a:rPr lang="en-US" dirty="0" smtClean="0"/>
              <a:t>the best amplification circuit which amplified the signal so the Arduino can read it.</a:t>
            </a:r>
            <a:endParaRPr lang="en-US" b="1" dirty="0" smtClean="0"/>
          </a:p>
          <a:p>
            <a:pPr marL="342900" lvl="0" indent="-342900" algn="l" rtl="0">
              <a:buFont typeface="+mj-lt"/>
              <a:buAutoNum type="arabicPeriod"/>
            </a:pPr>
            <a:r>
              <a:rPr lang="en-US" dirty="0" smtClean="0"/>
              <a:t>Arduino Uno pins is less than we need so some of feature we cant add it as LCD screen which have many pins to connect and there is not enough pin.</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dirty="0" smtClean="0"/>
              <a:t>Conflict libraries in Arduino between GSM and Keypad library,</a:t>
            </a:r>
            <a:r>
              <a:rPr lang="en-US" baseline="0" dirty="0" smtClean="0"/>
              <a:t> </a:t>
            </a:r>
            <a:r>
              <a:rPr lang="en-US" dirty="0" smtClean="0"/>
              <a:t>so we detected the pressed of every button in the keypad without using the library.</a:t>
            </a:r>
            <a:endParaRPr lang="en-US" b="1" dirty="0" smtClean="0"/>
          </a:p>
          <a:p>
            <a:pPr marL="342900" indent="-342900" algn="l" rtl="0">
              <a:buFont typeface="+mj-lt"/>
              <a:buAutoNum type="arabicPeriod"/>
            </a:pPr>
            <a:r>
              <a:rPr lang="en-US" b="1" dirty="0" smtClean="0"/>
              <a:t> Find the best motor with DC voltage to be able to reflect the swing of the cradle and with needed speed.</a:t>
            </a:r>
          </a:p>
          <a:p>
            <a:endParaRPr lang="ar-JO" dirty="0" smtClean="0"/>
          </a:p>
          <a:p>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17</a:t>
            </a:fld>
            <a:endParaRPr lang="ar-J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our</a:t>
            </a:r>
            <a:r>
              <a:rPr lang="en-US" baseline="0" dirty="0" smtClean="0"/>
              <a:t> presentation we will talk  about</a:t>
            </a:r>
          </a:p>
          <a:p>
            <a:r>
              <a:rPr lang="en-US" baseline="0" dirty="0" smtClean="0"/>
              <a:t>---</a:t>
            </a:r>
          </a:p>
          <a:p>
            <a:r>
              <a:rPr lang="en-US" baseline="0" dirty="0" smtClean="0"/>
              <a:t>---</a:t>
            </a:r>
          </a:p>
          <a:p>
            <a:r>
              <a:rPr lang="en-US" baseline="0" dirty="0" smtClean="0"/>
              <a:t>---</a:t>
            </a:r>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2</a:t>
            </a:fld>
            <a:endParaRPr lang="ar-J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Isra :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What</a:t>
            </a:r>
            <a:r>
              <a:rPr lang="en-US" sz="1200" baseline="0" dirty="0" smtClean="0"/>
              <a:t> </a:t>
            </a:r>
            <a:r>
              <a:rPr lang="en-US" sz="1200" baseline="0" dirty="0" smtClean="0"/>
              <a:t>is auto baby cradle?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Automatic Baby Cradle is a smart baby cradle that  swings automatically when it detects baby crying sound,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And</a:t>
            </a:r>
            <a:r>
              <a:rPr lang="en-US" sz="1200" baseline="0" dirty="0" smtClean="0"/>
              <a:t> notify his mother by sending </a:t>
            </a:r>
            <a:r>
              <a:rPr lang="en-US" sz="1200" baseline="0" dirty="0" smtClean="0"/>
              <a:t>SMS </a:t>
            </a:r>
            <a:r>
              <a:rPr lang="en-US" sz="1200" baseline="0" dirty="0" smtClean="0"/>
              <a:t>massage to her mobile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&lt;&lt;&lt;to inform her about baby crying and some information about the environments in  baby room</a:t>
            </a:r>
            <a:r>
              <a:rPr lang="en-US"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also it playing the electric music bed bell to calm a crying baby.</a:t>
            </a:r>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3</a:t>
            </a:fld>
            <a:endParaRPr lang="ar-JO"/>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 </a:t>
            </a:r>
            <a:r>
              <a:rPr lang="en-US" dirty="0" smtClean="0"/>
              <a:t>Zainab:</a:t>
            </a:r>
            <a:endParaRPr lang="en-US" dirty="0" smtClean="0"/>
          </a:p>
          <a:p>
            <a:pPr algn="l" rtl="0"/>
            <a:r>
              <a:rPr lang="en-US" dirty="0" smtClean="0"/>
              <a:t> </a:t>
            </a:r>
          </a:p>
          <a:p>
            <a:pPr algn="l" rtl="0"/>
            <a:endParaRPr lang="ar-JO" dirty="0" smtClean="0"/>
          </a:p>
          <a:p>
            <a:pPr algn="l" rtl="0"/>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4</a:t>
            </a:fld>
            <a:endParaRPr lang="ar-JO"/>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Zainab</a:t>
            </a:r>
            <a:r>
              <a:rPr lang="en-US" dirty="0" smtClean="0"/>
              <a:t>:</a:t>
            </a:r>
          </a:p>
          <a:p>
            <a:r>
              <a:rPr lang="en-US" baseline="0" dirty="0" smtClean="0"/>
              <a:t> </a:t>
            </a:r>
            <a:r>
              <a:rPr lang="ar-JO" baseline="0" dirty="0" smtClean="0"/>
              <a:t>بس تعداد </a:t>
            </a:r>
            <a:r>
              <a:rPr lang="ar-JO" baseline="0" dirty="0" err="1" smtClean="0"/>
              <a:t>هيك</a:t>
            </a:r>
            <a:r>
              <a:rPr lang="ar-JO" baseline="0" dirty="0" smtClean="0"/>
              <a:t> </a:t>
            </a:r>
          </a:p>
          <a:p>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5</a:t>
            </a:fld>
            <a:endParaRPr lang="ar-JO"/>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ISRA’:</a:t>
            </a:r>
          </a:p>
          <a:p>
            <a:pPr algn="l" rtl="0"/>
            <a:r>
              <a:rPr lang="en-US" dirty="0" smtClean="0"/>
              <a:t>The basic principle In our project is</a:t>
            </a:r>
            <a:endParaRPr lang="en-US" baseline="0" dirty="0" smtClean="0"/>
          </a:p>
          <a:p>
            <a:pPr algn="l" rtl="0"/>
            <a:r>
              <a:rPr lang="en-US" dirty="0" smtClean="0"/>
              <a:t>How we can distinguish baby cry from other sound?  </a:t>
            </a:r>
          </a:p>
        </p:txBody>
      </p:sp>
      <p:sp>
        <p:nvSpPr>
          <p:cNvPr id="4" name="Slide Number Placeholder 3"/>
          <p:cNvSpPr>
            <a:spLocks noGrp="1"/>
          </p:cNvSpPr>
          <p:nvPr>
            <p:ph type="sldNum" sz="quarter" idx="10"/>
          </p:nvPr>
        </p:nvSpPr>
        <p:spPr/>
        <p:txBody>
          <a:bodyPr/>
          <a:lstStyle/>
          <a:p>
            <a:fld id="{2C0F212C-02BA-4082-9520-830FA732B6CD}" type="slidenum">
              <a:rPr lang="ar-JO" smtClean="0"/>
              <a:pPr/>
              <a:t>6</a:t>
            </a:fld>
            <a:endParaRPr lang="ar-JO"/>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ISRA’:</a:t>
            </a:r>
          </a:p>
          <a:p>
            <a:pPr algn="l" rtl="0"/>
            <a:r>
              <a:rPr lang="en-US" dirty="0" smtClean="0"/>
              <a:t> we used</a:t>
            </a:r>
            <a:r>
              <a:rPr lang="en-US" baseline="0" dirty="0" smtClean="0"/>
              <a:t> two methods to detect baby crying sound : the first one is  the DB of the voice</a:t>
            </a:r>
          </a:p>
          <a:p>
            <a:pPr algn="l" rtl="0"/>
            <a:r>
              <a:rPr lang="en-US" dirty="0" smtClean="0"/>
              <a:t>As </a:t>
            </a:r>
            <a:r>
              <a:rPr lang="en-US" dirty="0" smtClean="0"/>
              <a:t>we </a:t>
            </a:r>
            <a:r>
              <a:rPr lang="en-US" baseline="0" dirty="0" smtClean="0"/>
              <a:t>found </a:t>
            </a:r>
            <a:r>
              <a:rPr lang="en-US" baseline="0" dirty="0" smtClean="0"/>
              <a:t>the db of baby crying sound </a:t>
            </a:r>
            <a:r>
              <a:rPr lang="en-US" baseline="0" dirty="0" smtClean="0"/>
              <a:t>using Decibel application is </a:t>
            </a:r>
            <a:r>
              <a:rPr lang="en-US" baseline="0" dirty="0" smtClean="0"/>
              <a:t>between 25-35 db</a:t>
            </a:r>
          </a:p>
          <a:p>
            <a:pPr algn="l" rtl="0"/>
            <a:r>
              <a:rPr lang="en-US" baseline="0" dirty="0" smtClean="0"/>
              <a:t>So in our project after we use the microphone to detect the sounds and amplify the output signal from the microphone &gt;&gt;&gt;</a:t>
            </a:r>
          </a:p>
          <a:p>
            <a:pPr algn="l" rtl="0"/>
            <a:r>
              <a:rPr lang="en-US" baseline="0" dirty="0" smtClean="0"/>
              <a:t> we programmed </a:t>
            </a:r>
            <a:r>
              <a:rPr lang="en-US" baseline="0" dirty="0" smtClean="0"/>
              <a:t>Arduino </a:t>
            </a:r>
            <a:r>
              <a:rPr lang="en-US" baseline="0" dirty="0" smtClean="0"/>
              <a:t>to read input voltage signal which is the output signal from the amplification circuit</a:t>
            </a:r>
            <a:br>
              <a:rPr lang="en-US" baseline="0" dirty="0" smtClean="0"/>
            </a:br>
            <a:r>
              <a:rPr lang="en-US" baseline="0" dirty="0" smtClean="0"/>
              <a:t>and compute the db of the incoming voltage  for </a:t>
            </a:r>
            <a:r>
              <a:rPr lang="en-US" baseline="0" dirty="0" smtClean="0"/>
              <a:t>10 </a:t>
            </a:r>
            <a:r>
              <a:rPr lang="en-US" baseline="0" dirty="0" smtClean="0"/>
              <a:t>second </a:t>
            </a:r>
            <a:br>
              <a:rPr lang="en-US" baseline="0" dirty="0" smtClean="0"/>
            </a:br>
            <a:r>
              <a:rPr lang="en-US" baseline="0" dirty="0" smtClean="0"/>
              <a:t> if the average of the readings  between 30 and 35 then it detects that is baby crying and start the system </a:t>
            </a:r>
          </a:p>
          <a:p>
            <a:pPr algn="l" rtl="0"/>
            <a:r>
              <a:rPr lang="en-US" baseline="0" dirty="0" smtClean="0"/>
              <a:t>But unfortunately this  method wasn’t accurate as we need.</a:t>
            </a:r>
          </a:p>
          <a:p>
            <a:pPr algn="l" rtl="0"/>
            <a:endParaRPr lang="en-US" baseline="0" dirty="0" smtClean="0"/>
          </a:p>
          <a:p>
            <a:pPr algn="l" rtl="0"/>
            <a:r>
              <a:rPr lang="en-US" baseline="0" dirty="0" smtClean="0"/>
              <a:t> so we use the second method which is frequency count </a:t>
            </a:r>
            <a:endParaRPr lang="ar-JO" dirty="0" smtClean="0"/>
          </a:p>
          <a:p>
            <a:pPr algn="l" rtl="0"/>
            <a:r>
              <a:rPr lang="en-US" dirty="0" smtClean="0"/>
              <a:t>we use </a:t>
            </a:r>
            <a:r>
              <a:rPr lang="en-US" sz="1200" b="0" i="0" kern="1200" dirty="0" err="1" smtClean="0">
                <a:solidFill>
                  <a:schemeClr val="tx1"/>
                </a:solidFill>
                <a:latin typeface="+mn-lt"/>
                <a:ea typeface="+mn-ea"/>
                <a:cs typeface="+mn-cs"/>
              </a:rPr>
              <a:t>FreqCountlaibrary</a:t>
            </a:r>
            <a:r>
              <a:rPr lang="en-US" sz="1200" b="0" i="0" kern="1200" dirty="0" smtClean="0">
                <a:solidFill>
                  <a:schemeClr val="tx1"/>
                </a:solidFill>
                <a:latin typeface="+mn-lt"/>
                <a:ea typeface="+mn-ea"/>
                <a:cs typeface="+mn-cs"/>
              </a:rPr>
              <a:t> which measures the number of cycles that occur during a fixed interval  time.</a:t>
            </a:r>
          </a:p>
          <a:p>
            <a:pPr algn="l" rtl="0"/>
            <a:r>
              <a:rPr lang="en-US" baseline="0" dirty="0" smtClean="0"/>
              <a:t>and we found that the average of frequency count when baby crying exceeded 50 but without baby crying sound always the frequency count is less than 50</a:t>
            </a:r>
          </a:p>
          <a:p>
            <a:pPr algn="l" rtl="0"/>
            <a:r>
              <a:rPr lang="en-US" baseline="0" dirty="0" smtClean="0"/>
              <a:t> we depend on this and measure the frequency count average in </a:t>
            </a:r>
            <a:r>
              <a:rPr lang="en-US" baseline="0" dirty="0" smtClean="0"/>
              <a:t>10 </a:t>
            </a:r>
            <a:r>
              <a:rPr lang="en-US" baseline="0" dirty="0" smtClean="0"/>
              <a:t>second to </a:t>
            </a:r>
            <a:r>
              <a:rPr lang="en-US" baseline="0" dirty="0" smtClean="0"/>
              <a:t>decide </a:t>
            </a:r>
            <a:r>
              <a:rPr lang="en-US" baseline="0" dirty="0" smtClean="0"/>
              <a:t>if there is a baby crying sound </a:t>
            </a:r>
            <a:br>
              <a:rPr lang="en-US" baseline="0" dirty="0" smtClean="0"/>
            </a:br>
            <a:r>
              <a:rPr lang="en-US" baseline="0" dirty="0" smtClean="0"/>
              <a:t> </a:t>
            </a:r>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7</a:t>
            </a:fld>
            <a:endParaRPr lang="ar-JO"/>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Zainab</a:t>
            </a:r>
            <a:r>
              <a:rPr lang="en-US" dirty="0" smtClean="0"/>
              <a:t>:</a:t>
            </a:r>
          </a:p>
          <a:p>
            <a:pPr algn="l" rtl="0"/>
            <a:r>
              <a:rPr lang="en-US" dirty="0" smtClean="0"/>
              <a:t>After we detected the crying </a:t>
            </a:r>
            <a:r>
              <a:rPr lang="en-US" dirty="0" smtClean="0"/>
              <a:t>sound</a:t>
            </a:r>
            <a:r>
              <a:rPr lang="en-US" baseline="0" dirty="0" smtClean="0"/>
              <a:t> </a:t>
            </a:r>
            <a:r>
              <a:rPr lang="en-US" baseline="0" dirty="0" smtClean="0"/>
              <a:t>we programmed the </a:t>
            </a:r>
            <a:r>
              <a:rPr lang="en-US" baseline="0" dirty="0" smtClean="0"/>
              <a:t>Arduino </a:t>
            </a:r>
            <a:r>
              <a:rPr lang="en-US" baseline="0" dirty="0" smtClean="0"/>
              <a:t>to</a:t>
            </a:r>
            <a:r>
              <a:rPr lang="en-US" dirty="0" smtClean="0"/>
              <a:t> </a:t>
            </a:r>
            <a:r>
              <a:rPr lang="en-US" dirty="0" smtClean="0"/>
              <a:t>read </a:t>
            </a:r>
            <a:r>
              <a:rPr lang="en-US" dirty="0" smtClean="0"/>
              <a:t>the temperature of the room and the wet</a:t>
            </a:r>
            <a:r>
              <a:rPr lang="en-US" baseline="0" dirty="0" smtClean="0"/>
              <a:t> sensor value </a:t>
            </a:r>
            <a:r>
              <a:rPr lang="en-US" baseline="0" dirty="0" smtClean="0"/>
              <a:t>to </a:t>
            </a:r>
            <a:r>
              <a:rPr lang="en-US" baseline="0" dirty="0" smtClean="0"/>
              <a:t>check if the baby diaper is wet or dry.</a:t>
            </a:r>
            <a:r>
              <a:rPr lang="en-US" dirty="0" smtClean="0"/>
              <a:t> </a:t>
            </a:r>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8</a:t>
            </a:fld>
            <a:endParaRPr lang="ar-JO"/>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Zainab </a:t>
            </a:r>
            <a:r>
              <a:rPr lang="en-US" dirty="0" smtClean="0"/>
              <a:t>:</a:t>
            </a:r>
          </a:p>
          <a:p>
            <a:pPr algn="l" rtl="0"/>
            <a:r>
              <a:rPr lang="en-US" dirty="0" smtClean="0"/>
              <a:t>Then we used GSM shield to</a:t>
            </a:r>
            <a:r>
              <a:rPr lang="en-US" baseline="0" dirty="0" smtClean="0"/>
              <a:t> </a:t>
            </a:r>
            <a:r>
              <a:rPr lang="en-US" dirty="0" smtClean="0"/>
              <a:t>send SMS</a:t>
            </a:r>
            <a:r>
              <a:rPr lang="en-US" baseline="0" dirty="0" smtClean="0"/>
              <a:t> to mother mobile number which she entered it at the first </a:t>
            </a:r>
            <a:r>
              <a:rPr lang="en-US" baseline="0" dirty="0" smtClean="0"/>
              <a:t>using of the </a:t>
            </a:r>
            <a:r>
              <a:rPr lang="en-US" baseline="0" dirty="0" smtClean="0"/>
              <a:t>system that her baby is crying also send the value of the room temperature and the status of the diaper in the same </a:t>
            </a:r>
            <a:r>
              <a:rPr lang="en-US" baseline="0" dirty="0" smtClean="0"/>
              <a:t>SMS.</a:t>
            </a:r>
            <a:endParaRPr lang="ar-JO" dirty="0"/>
          </a:p>
        </p:txBody>
      </p:sp>
      <p:sp>
        <p:nvSpPr>
          <p:cNvPr id="4" name="Slide Number Placeholder 3"/>
          <p:cNvSpPr>
            <a:spLocks noGrp="1"/>
          </p:cNvSpPr>
          <p:nvPr>
            <p:ph type="sldNum" sz="quarter" idx="10"/>
          </p:nvPr>
        </p:nvSpPr>
        <p:spPr/>
        <p:txBody>
          <a:bodyPr/>
          <a:lstStyle/>
          <a:p>
            <a:fld id="{2C0F212C-02BA-4082-9520-830FA732B6CD}" type="slidenum">
              <a:rPr lang="ar-JO" smtClean="0"/>
              <a:pPr/>
              <a:t>9</a:t>
            </a:fld>
            <a:endParaRPr lang="ar-J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JO"/>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JO"/>
          </a:p>
        </p:txBody>
      </p:sp>
      <p:sp>
        <p:nvSpPr>
          <p:cNvPr id="4" name="عنصر نائب للتاريخ 3"/>
          <p:cNvSpPr>
            <a:spLocks noGrp="1"/>
          </p:cNvSpPr>
          <p:nvPr>
            <p:ph type="dt" sz="half" idx="10"/>
          </p:nvPr>
        </p:nvSpPr>
        <p:spPr/>
        <p:txBody>
          <a:bodyPr/>
          <a:lstStyle/>
          <a:p>
            <a:r>
              <a:rPr lang="ar-JO" smtClean="0"/>
              <a:t>December 15, 2014</a:t>
            </a:r>
            <a:endParaRPr lang="ar-JO"/>
          </a:p>
        </p:txBody>
      </p:sp>
      <p:sp>
        <p:nvSpPr>
          <p:cNvPr id="5" name="عنصر نائب للتذييل 4"/>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6" name="عنصر نائب لرقم الشريحة 5"/>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r>
              <a:rPr lang="ar-JO" smtClean="0"/>
              <a:t>December 15, 2014</a:t>
            </a:r>
            <a:endParaRPr lang="ar-JO"/>
          </a:p>
        </p:txBody>
      </p:sp>
      <p:sp>
        <p:nvSpPr>
          <p:cNvPr id="5" name="عنصر نائب للتذييل 4"/>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6" name="عنصر نائب لرقم الشريحة 5"/>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r>
              <a:rPr lang="ar-JO" smtClean="0"/>
              <a:t>December 15, 2014</a:t>
            </a:r>
            <a:endParaRPr lang="ar-JO"/>
          </a:p>
        </p:txBody>
      </p:sp>
      <p:sp>
        <p:nvSpPr>
          <p:cNvPr id="5" name="عنصر نائب للتذييل 4"/>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6" name="عنصر نائب لرقم الشريحة 5"/>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r>
              <a:rPr lang="ar-JO" smtClean="0"/>
              <a:t>December 15, 2014</a:t>
            </a:r>
            <a:endParaRPr lang="ar-JO"/>
          </a:p>
        </p:txBody>
      </p:sp>
      <p:sp>
        <p:nvSpPr>
          <p:cNvPr id="5" name="عنصر نائب للتذييل 4"/>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6" name="عنصر نائب لرقم الشريحة 5"/>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r>
              <a:rPr lang="ar-JO" smtClean="0"/>
              <a:t>December 15, 2014</a:t>
            </a:r>
            <a:endParaRPr lang="ar-JO"/>
          </a:p>
        </p:txBody>
      </p:sp>
      <p:sp>
        <p:nvSpPr>
          <p:cNvPr id="5" name="عنصر نائب للتذييل 4"/>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6" name="عنصر نائب لرقم الشريحة 5"/>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تاريخ 4"/>
          <p:cNvSpPr>
            <a:spLocks noGrp="1"/>
          </p:cNvSpPr>
          <p:nvPr>
            <p:ph type="dt" sz="half" idx="10"/>
          </p:nvPr>
        </p:nvSpPr>
        <p:spPr/>
        <p:txBody>
          <a:bodyPr/>
          <a:lstStyle/>
          <a:p>
            <a:r>
              <a:rPr lang="ar-JO" smtClean="0"/>
              <a:t>December 15, 2014</a:t>
            </a:r>
            <a:endParaRPr lang="ar-JO"/>
          </a:p>
        </p:txBody>
      </p:sp>
      <p:sp>
        <p:nvSpPr>
          <p:cNvPr id="6" name="عنصر نائب للتذييل 5"/>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7" name="عنصر نائب لرقم الشريحة 6"/>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7" name="عنصر نائب للتاريخ 6"/>
          <p:cNvSpPr>
            <a:spLocks noGrp="1"/>
          </p:cNvSpPr>
          <p:nvPr>
            <p:ph type="dt" sz="half" idx="10"/>
          </p:nvPr>
        </p:nvSpPr>
        <p:spPr/>
        <p:txBody>
          <a:bodyPr/>
          <a:lstStyle/>
          <a:p>
            <a:r>
              <a:rPr lang="ar-JO" smtClean="0"/>
              <a:t>December 15, 2014</a:t>
            </a:r>
            <a:endParaRPr lang="ar-JO"/>
          </a:p>
        </p:txBody>
      </p:sp>
      <p:sp>
        <p:nvSpPr>
          <p:cNvPr id="8" name="عنصر نائب للتذييل 7"/>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9" name="عنصر نائب لرقم الشريحة 8"/>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تاريخ 2"/>
          <p:cNvSpPr>
            <a:spLocks noGrp="1"/>
          </p:cNvSpPr>
          <p:nvPr>
            <p:ph type="dt" sz="half" idx="10"/>
          </p:nvPr>
        </p:nvSpPr>
        <p:spPr/>
        <p:txBody>
          <a:bodyPr/>
          <a:lstStyle/>
          <a:p>
            <a:r>
              <a:rPr lang="ar-JO" smtClean="0"/>
              <a:t>December 15, 2014</a:t>
            </a:r>
            <a:endParaRPr lang="ar-JO"/>
          </a:p>
        </p:txBody>
      </p:sp>
      <p:sp>
        <p:nvSpPr>
          <p:cNvPr id="4" name="عنصر نائب للتذييل 3"/>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5" name="عنصر نائب لرقم الشريحة 4"/>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JO" smtClean="0"/>
              <a:t>December 15, 2014</a:t>
            </a:r>
            <a:endParaRPr lang="ar-JO"/>
          </a:p>
        </p:txBody>
      </p:sp>
      <p:sp>
        <p:nvSpPr>
          <p:cNvPr id="3" name="عنصر نائب للتذييل 2"/>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4" name="عنصر نائب لرقم الشريحة 3"/>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r>
              <a:rPr lang="ar-JO" smtClean="0"/>
              <a:t>December 15, 2014</a:t>
            </a:r>
            <a:endParaRPr lang="ar-JO"/>
          </a:p>
        </p:txBody>
      </p:sp>
      <p:sp>
        <p:nvSpPr>
          <p:cNvPr id="6" name="عنصر نائب للتذييل 5"/>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7" name="عنصر نائب لرقم الشريحة 6"/>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r>
              <a:rPr lang="ar-JO" smtClean="0"/>
              <a:t>December 15, 2014</a:t>
            </a:r>
            <a:endParaRPr lang="ar-JO"/>
          </a:p>
        </p:txBody>
      </p:sp>
      <p:sp>
        <p:nvSpPr>
          <p:cNvPr id="6" name="عنصر نائب للتذييل 5"/>
          <p:cNvSpPr>
            <a:spLocks noGrp="1"/>
          </p:cNvSpPr>
          <p:nvPr>
            <p:ph type="ftr" sz="quarter" idx="11"/>
          </p:nvPr>
        </p:nvSpPr>
        <p:spPr/>
        <p:txBody>
          <a:bodyPr/>
          <a:lstStyle/>
          <a:p>
            <a:r>
              <a:rPr lang="en-US" dirty="0" smtClean="0"/>
              <a:t>Isra' a &amp; </a:t>
            </a:r>
            <a:r>
              <a:rPr lang="en-US" dirty="0" err="1" smtClean="0"/>
              <a:t>Zaineb</a:t>
            </a:r>
            <a:endParaRPr lang="ar-JO" dirty="0"/>
          </a:p>
        </p:txBody>
      </p:sp>
      <p:sp>
        <p:nvSpPr>
          <p:cNvPr id="7" name="عنصر نائب لرقم الشريحة 6"/>
          <p:cNvSpPr>
            <a:spLocks noGrp="1"/>
          </p:cNvSpPr>
          <p:nvPr>
            <p:ph type="sldNum" sz="quarter" idx="12"/>
          </p:nvPr>
        </p:nvSpPr>
        <p:spPr/>
        <p:txBody>
          <a:bodyPr/>
          <a:lstStyle/>
          <a:p>
            <a:fld id="{3E04E71E-19CC-4848-96A0-36C88A66D5DA}" type="slidenum">
              <a:rPr lang="ar-JO" smtClean="0"/>
              <a:pPr/>
              <a:t>‹#›</a:t>
            </a:fld>
            <a:endParaRPr lang="ar-J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r>
              <a:rPr lang="ar-JO" smtClean="0"/>
              <a:t>December 15, 2014</a:t>
            </a:r>
            <a:endParaRPr lang="ar-JO"/>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en-US" dirty="0" smtClean="0"/>
              <a:t>Isra' a &amp; </a:t>
            </a:r>
            <a:r>
              <a:rPr lang="en-US" dirty="0" err="1" smtClean="0"/>
              <a:t>Zaineb</a:t>
            </a:r>
            <a:endParaRPr lang="ar-JO"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E04E71E-19CC-4848-96A0-36C88A66D5DA}" type="slidenum">
              <a:rPr lang="ar-JO" smtClean="0"/>
              <a:pPr/>
              <a:t>‹#›</a:t>
            </a:fld>
            <a:endParaRPr lang="ar-J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3.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JO"/>
          </a:p>
        </p:txBody>
      </p:sp>
      <p:sp>
        <p:nvSpPr>
          <p:cNvPr id="3" name="عنوان فرعي 2"/>
          <p:cNvSpPr>
            <a:spLocks noGrp="1"/>
          </p:cNvSpPr>
          <p:nvPr>
            <p:ph type="subTitle" idx="1"/>
          </p:nvPr>
        </p:nvSpPr>
        <p:spPr/>
        <p:txBody>
          <a:bodyPr/>
          <a:lstStyle/>
          <a:p>
            <a:endParaRPr lang="ar-JO"/>
          </a:p>
        </p:txBody>
      </p:sp>
      <p:pic>
        <p:nvPicPr>
          <p:cNvPr id="1026" name="Picture 2" descr="D:\isra-sadeq\project\New folder\13338000-baby-girl-arrival-announcement-card.jpg"/>
          <p:cNvPicPr>
            <a:picLocks noChangeAspect="1" noChangeArrowheads="1"/>
          </p:cNvPicPr>
          <p:nvPr/>
        </p:nvPicPr>
        <p:blipFill>
          <a:blip r:embed="rId3"/>
          <a:srcRect/>
          <a:stretch>
            <a:fillRect/>
          </a:stretch>
        </p:blipFill>
        <p:spPr bwMode="auto">
          <a:xfrm>
            <a:off x="1" y="0"/>
            <a:ext cx="9143999" cy="6875519"/>
          </a:xfrm>
          <a:prstGeom prst="rect">
            <a:avLst/>
          </a:prstGeom>
          <a:noFill/>
        </p:spPr>
      </p:pic>
      <p:sp>
        <p:nvSpPr>
          <p:cNvPr id="5" name="مستطيل 4"/>
          <p:cNvSpPr/>
          <p:nvPr/>
        </p:nvSpPr>
        <p:spPr>
          <a:xfrm>
            <a:off x="0" y="1285860"/>
            <a:ext cx="6643734" cy="2800767"/>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8800" b="1" cap="none" spc="0" dirty="0" smtClean="0">
                <a:ln>
                  <a:prstDash val="solid"/>
                </a:ln>
                <a:solidFill>
                  <a:srgbClr val="CC3399"/>
                </a:solidFill>
                <a:effectLst>
                  <a:outerShdw blurRad="88000" dist="50800" dir="5040000" algn="tl">
                    <a:schemeClr val="accent4">
                      <a:tint val="80000"/>
                      <a:satMod val="250000"/>
                      <a:alpha val="45000"/>
                    </a:schemeClr>
                  </a:outerShdw>
                </a:effectLst>
              </a:rPr>
              <a:t>Auto baby Cradle</a:t>
            </a:r>
            <a:endParaRPr lang="ar-SA" sz="8800" b="1" cap="none" spc="0" dirty="0">
              <a:ln>
                <a:prstDash val="solid"/>
              </a:ln>
              <a:solidFill>
                <a:srgbClr val="CC3399"/>
              </a:solidFill>
              <a:effectLst>
                <a:outerShdw blurRad="88000" dist="50800" dir="5040000" algn="tl">
                  <a:schemeClr val="accent4">
                    <a:tint val="80000"/>
                    <a:satMod val="250000"/>
                    <a:alpha val="45000"/>
                  </a:schemeClr>
                </a:outerShdw>
              </a:effectLst>
            </a:endParaRPr>
          </a:p>
        </p:txBody>
      </p:sp>
      <p:sp>
        <p:nvSpPr>
          <p:cNvPr id="6" name="مستطيل 5"/>
          <p:cNvSpPr/>
          <p:nvPr/>
        </p:nvSpPr>
        <p:spPr>
          <a:xfrm>
            <a:off x="0" y="4214818"/>
            <a:ext cx="11501486" cy="34163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ar-JO" sz="3200" b="1" cap="none" spc="0" dirty="0" smtClean="0">
                <a:ln w="11430"/>
                <a:solidFill>
                  <a:srgbClr val="CC3399"/>
                </a:solidFill>
                <a:effectLst>
                  <a:outerShdw blurRad="50800" dist="39000" dir="5460000" algn="tl">
                    <a:srgbClr val="000000">
                      <a:alpha val="38000"/>
                    </a:srgbClr>
                  </a:outerShdw>
                </a:effectLst>
              </a:rPr>
              <a:t>                               </a:t>
            </a:r>
            <a:r>
              <a:rPr lang="en-US" sz="2400" b="1" cap="none" spc="0" dirty="0" smtClean="0">
                <a:ln w="11430"/>
                <a:solidFill>
                  <a:srgbClr val="CC3399"/>
                </a:solidFill>
                <a:effectLst>
                  <a:outerShdw blurRad="50800" dist="39000" dir="5460000" algn="tl">
                    <a:srgbClr val="000000">
                      <a:alpha val="38000"/>
                    </a:srgbClr>
                  </a:outerShdw>
                </a:effectLst>
              </a:rPr>
              <a:t>Prepared by </a:t>
            </a:r>
            <a:r>
              <a:rPr lang="en-US" sz="3200" b="1" cap="none" spc="0" dirty="0" smtClean="0">
                <a:ln w="11430"/>
                <a:solidFill>
                  <a:srgbClr val="CC3399"/>
                </a:solidFill>
                <a:effectLst>
                  <a:outerShdw blurRad="50800" dist="39000" dir="5460000" algn="tl">
                    <a:srgbClr val="000000">
                      <a:alpha val="38000"/>
                    </a:srgbClr>
                  </a:outerShdw>
                </a:effectLst>
              </a:rPr>
              <a:t>: </a:t>
            </a:r>
            <a:r>
              <a:rPr lang="en-US" sz="3200" b="1" cap="none" spc="0" dirty="0" smtClean="0">
                <a:ln w="11430"/>
                <a:effectLst>
                  <a:outerShdw blurRad="50800" dist="39000" dir="5460000" algn="tl">
                    <a:srgbClr val="000000">
                      <a:alpha val="38000"/>
                    </a:srgbClr>
                  </a:outerShdw>
                </a:effectLst>
              </a:rPr>
              <a:t>Isra</a:t>
            </a:r>
            <a:r>
              <a:rPr lang="en-US" sz="3200" b="1" dirty="0" smtClean="0">
                <a:ln w="11430"/>
                <a:effectLst>
                  <a:outerShdw blurRad="50800" dist="39000" dir="5460000" algn="tl">
                    <a:srgbClr val="000000">
                      <a:alpha val="38000"/>
                    </a:srgbClr>
                  </a:outerShdw>
                </a:effectLst>
              </a:rPr>
              <a:t>’</a:t>
            </a:r>
            <a:r>
              <a:rPr lang="en-US" sz="3200" b="1" cap="none" spc="0" dirty="0" smtClean="0">
                <a:ln w="11430"/>
                <a:effectLst>
                  <a:outerShdw blurRad="50800" dist="39000" dir="5460000" algn="tl">
                    <a:srgbClr val="000000">
                      <a:alpha val="38000"/>
                    </a:srgbClr>
                  </a:outerShdw>
                </a:effectLst>
              </a:rPr>
              <a:t> Alqarout </a:t>
            </a:r>
          </a:p>
          <a:p>
            <a:pPr algn="l"/>
            <a:r>
              <a:rPr lang="en-US" sz="3200" b="1" dirty="0" smtClean="0">
                <a:ln w="11430"/>
                <a:effectLst>
                  <a:outerShdw blurRad="50800" dist="39000" dir="5460000" algn="tl">
                    <a:srgbClr val="000000">
                      <a:alpha val="38000"/>
                    </a:srgbClr>
                  </a:outerShdw>
                </a:effectLst>
              </a:rPr>
              <a:t>                      </a:t>
            </a:r>
            <a:r>
              <a:rPr lang="en-US" sz="3200" b="1" dirty="0" smtClean="0">
                <a:ln w="11430"/>
                <a:effectLst>
                  <a:outerShdw blurRad="50800" dist="39000" dir="5460000" algn="tl">
                    <a:srgbClr val="000000">
                      <a:alpha val="38000"/>
                    </a:srgbClr>
                  </a:outerShdw>
                </a:effectLst>
              </a:rPr>
              <a:t>Zainab </a:t>
            </a:r>
            <a:r>
              <a:rPr lang="en-US" sz="3200" b="1" dirty="0" smtClean="0">
                <a:ln w="11430"/>
                <a:effectLst>
                  <a:outerShdw blurRad="50800" dist="39000" dir="5460000" algn="tl">
                    <a:srgbClr val="000000">
                      <a:alpha val="38000"/>
                    </a:srgbClr>
                  </a:outerShdw>
                </a:effectLst>
              </a:rPr>
              <a:t>Qurie </a:t>
            </a:r>
            <a:endParaRPr lang="ar-JO" sz="3200" b="1" dirty="0" smtClean="0">
              <a:ln w="11430"/>
              <a:effectLst>
                <a:outerShdw blurRad="50800" dist="39000" dir="5460000" algn="tl">
                  <a:srgbClr val="000000">
                    <a:alpha val="38000"/>
                  </a:srgbClr>
                </a:outerShdw>
              </a:effectLst>
            </a:endParaRPr>
          </a:p>
          <a:p>
            <a:pPr algn="l"/>
            <a:endParaRPr lang="en-US" sz="3200" b="1" dirty="0" smtClean="0">
              <a:ln w="11430"/>
              <a:solidFill>
                <a:srgbClr val="CC3399"/>
              </a:solidFill>
              <a:effectLst>
                <a:outerShdw blurRad="50800" dist="39000" dir="5460000" algn="tl">
                  <a:srgbClr val="000000">
                    <a:alpha val="38000"/>
                  </a:srgbClr>
                </a:outerShdw>
              </a:effectLst>
            </a:endParaRPr>
          </a:p>
          <a:p>
            <a:pPr algn="l"/>
            <a:r>
              <a:rPr lang="en-US" sz="2400" b="1" dirty="0" smtClean="0">
                <a:ln w="11430"/>
                <a:solidFill>
                  <a:srgbClr val="CC3399"/>
                </a:solidFill>
                <a:effectLst>
                  <a:outerShdw blurRad="50800" dist="39000" dir="5460000" algn="tl">
                    <a:srgbClr val="000000">
                      <a:alpha val="38000"/>
                    </a:srgbClr>
                  </a:outerShdw>
                </a:effectLst>
              </a:rPr>
              <a:t>Supervisor : </a:t>
            </a:r>
            <a:r>
              <a:rPr lang="en-US" sz="2400" b="1" dirty="0" err="1" smtClean="0">
                <a:ln w="11430"/>
                <a:effectLst>
                  <a:outerShdw blurRad="50800" dist="39000" dir="5460000" algn="tl">
                    <a:srgbClr val="000000">
                      <a:alpha val="38000"/>
                    </a:srgbClr>
                  </a:outerShdw>
                </a:effectLst>
              </a:rPr>
              <a:t>Dr.Haya</a:t>
            </a:r>
            <a:r>
              <a:rPr lang="en-US" sz="2400" b="1" dirty="0" smtClean="0">
                <a:ln w="11430"/>
                <a:effectLst>
                  <a:outerShdw blurRad="50800" dist="39000" dir="5460000" algn="tl">
                    <a:srgbClr val="000000">
                      <a:alpha val="38000"/>
                    </a:srgbClr>
                  </a:outerShdw>
                </a:effectLst>
              </a:rPr>
              <a:t> </a:t>
            </a:r>
            <a:r>
              <a:rPr lang="en-US" sz="2400" b="1" dirty="0" err="1" smtClean="0">
                <a:ln w="11430"/>
                <a:effectLst>
                  <a:outerShdw blurRad="50800" dist="39000" dir="5460000" algn="tl">
                    <a:srgbClr val="000000">
                      <a:alpha val="38000"/>
                    </a:srgbClr>
                  </a:outerShdw>
                </a:effectLst>
              </a:rPr>
              <a:t>Samaaneh</a:t>
            </a:r>
            <a:endParaRPr lang="ar-JO" sz="2400" b="1" dirty="0" smtClean="0">
              <a:ln w="11430"/>
              <a:effectLst>
                <a:outerShdw blurRad="50800" dist="39000" dir="5460000" algn="tl">
                  <a:srgbClr val="000000">
                    <a:alpha val="38000"/>
                  </a:srgbClr>
                </a:outerShdw>
              </a:effectLst>
            </a:endParaRPr>
          </a:p>
          <a:p>
            <a:pPr algn="l"/>
            <a:r>
              <a:rPr lang="en-US" sz="3200" b="1" cap="none" spc="0" dirty="0" smtClean="0">
                <a:ln w="11430"/>
                <a:solidFill>
                  <a:srgbClr val="CC3399"/>
                </a:solidFill>
                <a:effectLst>
                  <a:outerShdw blurRad="50800" dist="39000" dir="5460000" algn="tl">
                    <a:srgbClr val="000000">
                      <a:alpha val="38000"/>
                    </a:srgbClr>
                  </a:outerShdw>
                </a:effectLst>
              </a:rPr>
              <a:t/>
            </a:r>
            <a:br>
              <a:rPr lang="en-US" sz="3200" b="1" cap="none" spc="0" dirty="0" smtClean="0">
                <a:ln w="11430"/>
                <a:solidFill>
                  <a:srgbClr val="CC3399"/>
                </a:solidFill>
                <a:effectLst>
                  <a:outerShdw blurRad="50800" dist="39000" dir="5460000" algn="tl">
                    <a:srgbClr val="000000">
                      <a:alpha val="38000"/>
                    </a:srgbClr>
                  </a:outerShdw>
                </a:effectLst>
              </a:rPr>
            </a:br>
            <a:endParaRPr lang="en-US" sz="3200" b="1" cap="none" spc="0" dirty="0" smtClean="0">
              <a:ln w="11430"/>
              <a:solidFill>
                <a:schemeClr val="accent4">
                  <a:lumMod val="50000"/>
                </a:schemeClr>
              </a:solidFill>
              <a:effectLst>
                <a:outerShdw blurRad="50800" dist="39000" dir="5460000" algn="tl">
                  <a:srgbClr val="000000">
                    <a:alpha val="38000"/>
                  </a:srgbClr>
                </a:outerShdw>
              </a:effectLst>
            </a:endParaRPr>
          </a:p>
          <a:p>
            <a:pPr algn="ctr"/>
            <a:r>
              <a:rPr lang="ar-SA" sz="3200" b="1" cap="none" spc="0" dirty="0" smtClean="0">
                <a:ln w="11430"/>
                <a:solidFill>
                  <a:schemeClr val="accent4">
                    <a:lumMod val="50000"/>
                  </a:schemeClr>
                </a:solidFill>
                <a:effectLst>
                  <a:outerShdw blurRad="50800" dist="39000" dir="5460000" algn="tl">
                    <a:srgbClr val="000000">
                      <a:alpha val="38000"/>
                    </a:srgbClr>
                  </a:outerShdw>
                </a:effectLst>
              </a:rPr>
              <a:t>		</a:t>
            </a:r>
            <a:r>
              <a:rPr lang="en-US" sz="3200" b="1" cap="none" spc="0" dirty="0" smtClean="0">
                <a:ln w="11430"/>
                <a:solidFill>
                  <a:schemeClr val="accent4">
                    <a:lumMod val="50000"/>
                  </a:schemeClr>
                </a:solidFill>
                <a:effectLst>
                  <a:outerShdw blurRad="50800" dist="39000" dir="5460000" algn="tl">
                    <a:srgbClr val="000000">
                      <a:alpha val="38000"/>
                    </a:srgbClr>
                  </a:outerShdw>
                </a:effectLst>
              </a:rPr>
              <a:t>  </a:t>
            </a:r>
            <a:endParaRPr lang="ar-SA" sz="3200" b="1" cap="none" spc="0" dirty="0">
              <a:ln w="11430"/>
              <a:solidFill>
                <a:schemeClr val="accent4">
                  <a:lumMod val="50000"/>
                </a:schemeClr>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14290"/>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Zainab</a:t>
            </a:r>
            <a:endParaRPr lang="ar-JO" dirty="0"/>
          </a:p>
        </p:txBody>
      </p:sp>
      <p:sp>
        <p:nvSpPr>
          <p:cNvPr id="10" name="Rectangle 9"/>
          <p:cNvSpPr/>
          <p:nvPr/>
        </p:nvSpPr>
        <p:spPr>
          <a:xfrm>
            <a:off x="0" y="214290"/>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8" y="1214422"/>
            <a:ext cx="6643735" cy="1815882"/>
          </a:xfrm>
          <a:prstGeom prst="rect">
            <a:avLst/>
          </a:prstGeom>
          <a:noFill/>
        </p:spPr>
        <p:txBody>
          <a:bodyPr wrap="square" rtlCol="1">
            <a:spAutoFit/>
          </a:bodyPr>
          <a:lstStyle/>
          <a:p>
            <a:pPr lvl="0" algn="l"/>
            <a:r>
              <a:rPr lang="en-US" sz="2800" dirty="0" smtClean="0"/>
              <a:t>4- Starting Swing of the cradle.</a:t>
            </a:r>
          </a:p>
          <a:p>
            <a:pPr algn="l" rtl="0"/>
            <a:endParaRPr lang="en-US" sz="2800" dirty="0" smtClean="0"/>
          </a:p>
          <a:p>
            <a:pPr algn="l" rtl="0"/>
            <a:r>
              <a:rPr lang="en-US" sz="2800" dirty="0" smtClean="0"/>
              <a:t> </a:t>
            </a:r>
          </a:p>
          <a:p>
            <a:pPr algn="l" rtl="0"/>
            <a:endParaRPr lang="ar-JO" sz="2800" dirty="0"/>
          </a:p>
        </p:txBody>
      </p:sp>
      <p:pic>
        <p:nvPicPr>
          <p:cNvPr id="3" name="Picture 3"/>
          <p:cNvPicPr>
            <a:picLocks noChangeAspect="1" noChangeArrowheads="1"/>
          </p:cNvPicPr>
          <p:nvPr/>
        </p:nvPicPr>
        <p:blipFill>
          <a:blip r:embed="rId6"/>
          <a:srcRect/>
          <a:stretch>
            <a:fillRect/>
          </a:stretch>
        </p:blipFill>
        <p:spPr bwMode="auto">
          <a:xfrm>
            <a:off x="1428728" y="1785926"/>
            <a:ext cx="6626531" cy="47148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14290"/>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Zainab</a:t>
            </a:r>
            <a:endParaRPr lang="ar-JO" dirty="0"/>
          </a:p>
        </p:txBody>
      </p:sp>
      <p:sp>
        <p:nvSpPr>
          <p:cNvPr id="10" name="Rectangle 9"/>
          <p:cNvSpPr/>
          <p:nvPr/>
        </p:nvSpPr>
        <p:spPr>
          <a:xfrm>
            <a:off x="0" y="214290"/>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8" y="1214422"/>
            <a:ext cx="6643735" cy="2246769"/>
          </a:xfrm>
          <a:prstGeom prst="rect">
            <a:avLst/>
          </a:prstGeom>
          <a:noFill/>
        </p:spPr>
        <p:txBody>
          <a:bodyPr wrap="square" rtlCol="1">
            <a:spAutoFit/>
          </a:bodyPr>
          <a:lstStyle/>
          <a:p>
            <a:pPr lvl="1" algn="l"/>
            <a:r>
              <a:rPr lang="en-US" sz="2800" dirty="0" smtClean="0"/>
              <a:t>Mechanical part:</a:t>
            </a:r>
          </a:p>
          <a:p>
            <a:pPr lvl="1" algn="l"/>
            <a:endParaRPr lang="en-US" sz="2800" dirty="0" smtClean="0"/>
          </a:p>
          <a:p>
            <a:pPr algn="l" rtl="0"/>
            <a:endParaRPr lang="en-US" sz="2800" dirty="0" smtClean="0"/>
          </a:p>
          <a:p>
            <a:pPr algn="l" rtl="0"/>
            <a:r>
              <a:rPr lang="en-US" sz="2800" dirty="0" smtClean="0"/>
              <a:t> </a:t>
            </a:r>
          </a:p>
          <a:p>
            <a:pPr algn="l" rtl="0"/>
            <a:endParaRPr lang="ar-JO" sz="2800" dirty="0"/>
          </a:p>
        </p:txBody>
      </p:sp>
      <p:pic>
        <p:nvPicPr>
          <p:cNvPr id="3074" name="Picture 2"/>
          <p:cNvPicPr>
            <a:picLocks noChangeAspect="1" noChangeArrowheads="1"/>
          </p:cNvPicPr>
          <p:nvPr/>
        </p:nvPicPr>
        <p:blipFill>
          <a:blip r:embed="rId6"/>
          <a:srcRect/>
          <a:stretch>
            <a:fillRect/>
          </a:stretch>
        </p:blipFill>
        <p:spPr bwMode="auto">
          <a:xfrm>
            <a:off x="1000100" y="1857364"/>
            <a:ext cx="6858000" cy="42862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14290"/>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Zainab</a:t>
            </a:r>
            <a:endParaRPr lang="ar-JO" dirty="0"/>
          </a:p>
        </p:txBody>
      </p:sp>
      <p:sp>
        <p:nvSpPr>
          <p:cNvPr id="10" name="Rectangle 9"/>
          <p:cNvSpPr/>
          <p:nvPr/>
        </p:nvSpPr>
        <p:spPr>
          <a:xfrm>
            <a:off x="0" y="214290"/>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8" y="1214422"/>
            <a:ext cx="6643735" cy="2246769"/>
          </a:xfrm>
          <a:prstGeom prst="rect">
            <a:avLst/>
          </a:prstGeom>
          <a:noFill/>
        </p:spPr>
        <p:txBody>
          <a:bodyPr wrap="square" rtlCol="1">
            <a:spAutoFit/>
          </a:bodyPr>
          <a:lstStyle/>
          <a:p>
            <a:pPr lvl="1" algn="l"/>
            <a:r>
              <a:rPr lang="en-US" sz="2800" dirty="0" smtClean="0"/>
              <a:t>Mechanical part:</a:t>
            </a:r>
          </a:p>
          <a:p>
            <a:pPr lvl="1" algn="l"/>
            <a:endParaRPr lang="en-US" sz="2800" dirty="0" smtClean="0"/>
          </a:p>
          <a:p>
            <a:pPr algn="l" rtl="0"/>
            <a:endParaRPr lang="en-US" sz="2800" dirty="0" smtClean="0"/>
          </a:p>
          <a:p>
            <a:pPr algn="l" rtl="0"/>
            <a:r>
              <a:rPr lang="en-US" sz="2800" dirty="0" smtClean="0"/>
              <a:t> </a:t>
            </a:r>
          </a:p>
          <a:p>
            <a:pPr algn="l" rtl="0"/>
            <a:endParaRPr lang="ar-JO" sz="2800" dirty="0"/>
          </a:p>
        </p:txBody>
      </p:sp>
      <p:pic>
        <p:nvPicPr>
          <p:cNvPr id="4098" name="Picture 2"/>
          <p:cNvPicPr>
            <a:picLocks noChangeAspect="1" noChangeArrowheads="1"/>
          </p:cNvPicPr>
          <p:nvPr/>
        </p:nvPicPr>
        <p:blipFill>
          <a:blip r:embed="rId6"/>
          <a:srcRect/>
          <a:stretch>
            <a:fillRect/>
          </a:stretch>
        </p:blipFill>
        <p:spPr bwMode="auto">
          <a:xfrm>
            <a:off x="1357290" y="1857364"/>
            <a:ext cx="6219825" cy="42862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14290"/>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Zainab</a:t>
            </a:r>
            <a:endParaRPr lang="ar-JO" dirty="0"/>
          </a:p>
        </p:txBody>
      </p:sp>
      <p:sp>
        <p:nvSpPr>
          <p:cNvPr id="10" name="Rectangle 9"/>
          <p:cNvSpPr/>
          <p:nvPr/>
        </p:nvSpPr>
        <p:spPr>
          <a:xfrm>
            <a:off x="0" y="214290"/>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8" y="1214422"/>
            <a:ext cx="6643735" cy="2246769"/>
          </a:xfrm>
          <a:prstGeom prst="rect">
            <a:avLst/>
          </a:prstGeom>
          <a:noFill/>
        </p:spPr>
        <p:txBody>
          <a:bodyPr wrap="square" rtlCol="1">
            <a:spAutoFit/>
          </a:bodyPr>
          <a:lstStyle/>
          <a:p>
            <a:pPr lvl="1" algn="l"/>
            <a:r>
              <a:rPr lang="en-US" sz="2800" dirty="0" smtClean="0"/>
              <a:t>Mechanical part:</a:t>
            </a:r>
          </a:p>
          <a:p>
            <a:pPr lvl="1" algn="l"/>
            <a:endParaRPr lang="en-US" sz="2800" dirty="0" smtClean="0"/>
          </a:p>
          <a:p>
            <a:pPr algn="l" rtl="0"/>
            <a:endParaRPr lang="en-US" sz="2800" dirty="0" smtClean="0"/>
          </a:p>
          <a:p>
            <a:pPr algn="l" rtl="0"/>
            <a:r>
              <a:rPr lang="en-US" sz="2800" dirty="0" smtClean="0"/>
              <a:t> </a:t>
            </a:r>
          </a:p>
          <a:p>
            <a:pPr algn="l" rtl="0"/>
            <a:endParaRPr lang="ar-JO" sz="2800" dirty="0"/>
          </a:p>
        </p:txBody>
      </p:sp>
      <p:pic>
        <p:nvPicPr>
          <p:cNvPr id="5122" name="Picture 2"/>
          <p:cNvPicPr>
            <a:picLocks noChangeAspect="1" noChangeArrowheads="1"/>
          </p:cNvPicPr>
          <p:nvPr/>
        </p:nvPicPr>
        <p:blipFill>
          <a:blip r:embed="rId6"/>
          <a:srcRect/>
          <a:stretch>
            <a:fillRect/>
          </a:stretch>
        </p:blipFill>
        <p:spPr bwMode="auto">
          <a:xfrm>
            <a:off x="1000100" y="2071678"/>
            <a:ext cx="6572295" cy="40481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14290"/>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Zainab</a:t>
            </a:r>
            <a:endParaRPr lang="ar-JO" dirty="0"/>
          </a:p>
        </p:txBody>
      </p:sp>
      <p:sp>
        <p:nvSpPr>
          <p:cNvPr id="10" name="Rectangle 9"/>
          <p:cNvSpPr/>
          <p:nvPr/>
        </p:nvSpPr>
        <p:spPr>
          <a:xfrm>
            <a:off x="0" y="214290"/>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8" y="1214422"/>
            <a:ext cx="6643735" cy="2246769"/>
          </a:xfrm>
          <a:prstGeom prst="rect">
            <a:avLst/>
          </a:prstGeom>
          <a:noFill/>
        </p:spPr>
        <p:txBody>
          <a:bodyPr wrap="square" rtlCol="1">
            <a:spAutoFit/>
          </a:bodyPr>
          <a:lstStyle/>
          <a:p>
            <a:pPr lvl="1" algn="l"/>
            <a:r>
              <a:rPr lang="en-US" sz="2800" dirty="0" smtClean="0"/>
              <a:t>Mechanical part:</a:t>
            </a:r>
          </a:p>
          <a:p>
            <a:pPr lvl="1" algn="l"/>
            <a:endParaRPr lang="en-US" sz="2800" dirty="0" smtClean="0"/>
          </a:p>
          <a:p>
            <a:pPr algn="l" rtl="0"/>
            <a:endParaRPr lang="en-US" sz="2800" dirty="0" smtClean="0"/>
          </a:p>
          <a:p>
            <a:pPr algn="l" rtl="0"/>
            <a:r>
              <a:rPr lang="en-US" sz="2800" dirty="0" smtClean="0"/>
              <a:t> </a:t>
            </a:r>
          </a:p>
          <a:p>
            <a:pPr algn="l" rtl="0"/>
            <a:endParaRPr lang="ar-JO" sz="2800" dirty="0"/>
          </a:p>
        </p:txBody>
      </p:sp>
      <p:pic>
        <p:nvPicPr>
          <p:cNvPr id="6146" name="Picture 2"/>
          <p:cNvPicPr>
            <a:picLocks noChangeAspect="1" noChangeArrowheads="1"/>
          </p:cNvPicPr>
          <p:nvPr/>
        </p:nvPicPr>
        <p:blipFill>
          <a:blip r:embed="rId6"/>
          <a:srcRect/>
          <a:stretch>
            <a:fillRect/>
          </a:stretch>
        </p:blipFill>
        <p:spPr bwMode="auto">
          <a:xfrm>
            <a:off x="1285852" y="1857364"/>
            <a:ext cx="6215106" cy="435771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14290"/>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Zainab</a:t>
            </a:r>
            <a:endParaRPr lang="ar-JO" dirty="0"/>
          </a:p>
        </p:txBody>
      </p:sp>
      <p:sp>
        <p:nvSpPr>
          <p:cNvPr id="10" name="Rectangle 9"/>
          <p:cNvSpPr/>
          <p:nvPr/>
        </p:nvSpPr>
        <p:spPr>
          <a:xfrm>
            <a:off x="0" y="214290"/>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8" y="1214422"/>
            <a:ext cx="6643735" cy="523220"/>
          </a:xfrm>
          <a:prstGeom prst="rect">
            <a:avLst/>
          </a:prstGeom>
          <a:noFill/>
        </p:spPr>
        <p:txBody>
          <a:bodyPr wrap="square" rtlCol="1">
            <a:spAutoFit/>
          </a:bodyPr>
          <a:lstStyle/>
          <a:p>
            <a:pPr lvl="1" algn="l"/>
            <a:r>
              <a:rPr lang="en-US" sz="2800" dirty="0" smtClean="0"/>
              <a:t>Timer circuit:</a:t>
            </a:r>
            <a:endParaRPr lang="ar-JO" sz="2800" dirty="0"/>
          </a:p>
        </p:txBody>
      </p:sp>
      <p:pic>
        <p:nvPicPr>
          <p:cNvPr id="7170" name="Picture 2"/>
          <p:cNvPicPr>
            <a:picLocks noChangeAspect="1" noChangeArrowheads="1"/>
          </p:cNvPicPr>
          <p:nvPr/>
        </p:nvPicPr>
        <p:blipFill>
          <a:blip r:embed="rId6"/>
          <a:srcRect/>
          <a:stretch>
            <a:fillRect/>
          </a:stretch>
        </p:blipFill>
        <p:spPr bwMode="auto">
          <a:xfrm>
            <a:off x="1428728" y="2285992"/>
            <a:ext cx="6457950" cy="31051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4</a:t>
            </a:r>
            <a:endParaRPr lang="ar-JO" dirty="0" smtClean="0"/>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a:t>
            </a:r>
            <a:r>
              <a:rPr lang="en-US" dirty="0" smtClean="0"/>
              <a:t>Zainab</a:t>
            </a:r>
            <a:endParaRPr lang="ar-JO" dirty="0"/>
          </a:p>
        </p:txBody>
      </p:sp>
      <p:sp>
        <p:nvSpPr>
          <p:cNvPr id="10" name="Rectangle 9"/>
          <p:cNvSpPr/>
          <p:nvPr/>
        </p:nvSpPr>
        <p:spPr>
          <a:xfrm>
            <a:off x="0" y="428604"/>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Features</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مربع نص 10"/>
          <p:cNvSpPr txBox="1"/>
          <p:nvPr/>
        </p:nvSpPr>
        <p:spPr>
          <a:xfrm>
            <a:off x="785786" y="1571612"/>
            <a:ext cx="8010526" cy="4893647"/>
          </a:xfrm>
          <a:prstGeom prst="rect">
            <a:avLst/>
          </a:prstGeom>
          <a:noFill/>
        </p:spPr>
        <p:txBody>
          <a:bodyPr wrap="square" rtlCol="1">
            <a:spAutoFit/>
          </a:bodyPr>
          <a:lstStyle/>
          <a:p>
            <a:pPr lvl="0" algn="l" rtl="0"/>
            <a:r>
              <a:rPr lang="en-US" sz="2400" dirty="0" smtClean="0"/>
              <a:t>1- Detect the baby crying sound in efficient way.</a:t>
            </a:r>
          </a:p>
          <a:p>
            <a:pPr lvl="0" algn="l" rtl="0"/>
            <a:endParaRPr lang="en-US" sz="2400" dirty="0" smtClean="0"/>
          </a:p>
          <a:p>
            <a:pPr lvl="0" algn="l" rtl="0"/>
            <a:r>
              <a:rPr lang="en-US" sz="2400" dirty="0" smtClean="0"/>
              <a:t>2-</a:t>
            </a:r>
            <a:r>
              <a:rPr lang="en-US" sz="2400" dirty="0" smtClean="0"/>
              <a:t> Using multiple sensors to collect more info about baby</a:t>
            </a:r>
            <a:r>
              <a:rPr lang="en-US" sz="2400" dirty="0" smtClean="0"/>
              <a:t>.</a:t>
            </a:r>
          </a:p>
          <a:p>
            <a:pPr lvl="0" algn="l" rtl="0"/>
            <a:r>
              <a:rPr lang="en-US" sz="2400" dirty="0" smtClean="0"/>
              <a:t> </a:t>
            </a:r>
            <a:endParaRPr lang="en-US" sz="2400" dirty="0" smtClean="0"/>
          </a:p>
          <a:p>
            <a:pPr lvl="0" algn="l"/>
            <a:r>
              <a:rPr lang="en-US" sz="2400" dirty="0" smtClean="0"/>
              <a:t>3- </a:t>
            </a:r>
            <a:r>
              <a:rPr lang="en-US" sz="2400" dirty="0" smtClean="0"/>
              <a:t>Using Keypad to enter or change the mobile number. </a:t>
            </a:r>
            <a:endParaRPr lang="ar-SA" sz="2400" dirty="0" smtClean="0"/>
          </a:p>
          <a:p>
            <a:pPr lvl="0" algn="l"/>
            <a:endParaRPr lang="en-US" sz="2400" dirty="0" smtClean="0"/>
          </a:p>
          <a:p>
            <a:pPr lvl="0" algn="l"/>
            <a:r>
              <a:rPr lang="en-US" sz="2400" dirty="0" smtClean="0"/>
              <a:t>4</a:t>
            </a:r>
            <a:r>
              <a:rPr lang="en-US" sz="2400" dirty="0" smtClean="0"/>
              <a:t>- Notify mother by send </a:t>
            </a:r>
            <a:r>
              <a:rPr lang="en-US" sz="2400" dirty="0" smtClean="0"/>
              <a:t>SMS to </a:t>
            </a:r>
            <a:r>
              <a:rPr lang="en-US" sz="2400" dirty="0" smtClean="0"/>
              <a:t>her </a:t>
            </a:r>
            <a:r>
              <a:rPr lang="en-US" sz="2400" dirty="0" smtClean="0"/>
              <a:t>mobile</a:t>
            </a:r>
            <a:r>
              <a:rPr lang="en-US" sz="2400" dirty="0" smtClean="0"/>
              <a:t>.</a:t>
            </a:r>
            <a:endParaRPr lang="ar-SA" sz="2400" dirty="0" smtClean="0"/>
          </a:p>
          <a:p>
            <a:pPr lvl="0" algn="l"/>
            <a:endParaRPr lang="en-US" sz="2400" dirty="0" smtClean="0"/>
          </a:p>
          <a:p>
            <a:pPr lvl="0" algn="l"/>
            <a:r>
              <a:rPr lang="en-US" sz="2400" dirty="0" smtClean="0"/>
              <a:t>5</a:t>
            </a:r>
            <a:r>
              <a:rPr lang="en-US" sz="2400" dirty="0" smtClean="0"/>
              <a:t>- Using </a:t>
            </a:r>
            <a:r>
              <a:rPr lang="en-US" sz="2400" dirty="0" smtClean="0"/>
              <a:t>Electric music bed </a:t>
            </a:r>
            <a:r>
              <a:rPr lang="en-US" sz="2400" dirty="0" smtClean="0"/>
              <a:t>bell to calm baby.</a:t>
            </a:r>
            <a:endParaRPr lang="ar-SA" sz="2400" dirty="0" smtClean="0"/>
          </a:p>
          <a:p>
            <a:pPr lvl="0" algn="l"/>
            <a:endParaRPr lang="en-US" sz="2400" dirty="0" smtClean="0"/>
          </a:p>
          <a:p>
            <a:pPr lvl="0" algn="l"/>
            <a:r>
              <a:rPr lang="en-US" sz="2400" dirty="0" smtClean="0"/>
              <a:t>6</a:t>
            </a:r>
            <a:r>
              <a:rPr lang="en-US" sz="2400" dirty="0" smtClean="0"/>
              <a:t>- Using </a:t>
            </a:r>
            <a:r>
              <a:rPr lang="en-US" sz="2400" dirty="0" smtClean="0"/>
              <a:t>Speaker </a:t>
            </a:r>
            <a:r>
              <a:rPr lang="en-US" sz="2400" dirty="0" smtClean="0"/>
              <a:t>to let baby hear his mother sound through voice call.</a:t>
            </a:r>
            <a:endParaRPr lang="en-US" sz="2400" dirty="0" smtClean="0"/>
          </a:p>
          <a:p>
            <a:pPr algn="l"/>
            <a:endParaRPr lang="ar-SA"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a:t>
            </a:r>
            <a:r>
              <a:rPr lang="en-US" dirty="0" smtClean="0"/>
              <a:t>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4</a:t>
            </a:r>
            <a:endParaRPr lang="ar-JO" dirty="0" smtClean="0"/>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a:t>
            </a:r>
            <a:r>
              <a:rPr lang="en-US" dirty="0" err="1" smtClean="0"/>
              <a:t>Zainb</a:t>
            </a:r>
            <a:endParaRPr lang="ar-JO" dirty="0"/>
          </a:p>
        </p:txBody>
      </p:sp>
      <p:sp>
        <p:nvSpPr>
          <p:cNvPr id="10" name="Rectangle 9"/>
          <p:cNvSpPr/>
          <p:nvPr/>
        </p:nvSpPr>
        <p:spPr>
          <a:xfrm>
            <a:off x="0" y="428604"/>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dirty="0" smtClean="0">
                <a:ln w="11430"/>
                <a:solidFill>
                  <a:srgbClr val="990099"/>
                </a:solidFill>
                <a:effectLst>
                  <a:outerShdw blurRad="50800" dist="39000" dir="5460000" algn="tl">
                    <a:srgbClr val="000000">
                      <a:alpha val="38000"/>
                    </a:srgbClr>
                  </a:outerShdw>
                </a:effectLst>
              </a:rPr>
              <a:t>Problems and Constrains</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285852" y="1428736"/>
            <a:ext cx="7358114" cy="4154984"/>
          </a:xfrm>
          <a:prstGeom prst="rect">
            <a:avLst/>
          </a:prstGeom>
          <a:noFill/>
        </p:spPr>
        <p:txBody>
          <a:bodyPr wrap="square" rtlCol="1">
            <a:spAutoFit/>
          </a:bodyPr>
          <a:lstStyle/>
          <a:p>
            <a:pPr marL="342900" lvl="0" indent="-342900" algn="l" rtl="0">
              <a:buFont typeface="+mj-lt"/>
              <a:buAutoNum type="arabicPeriod"/>
            </a:pPr>
            <a:r>
              <a:rPr lang="en-US" sz="2400" dirty="0" smtClean="0"/>
              <a:t>Amplification circuit and how to measure the baby </a:t>
            </a:r>
            <a:r>
              <a:rPr lang="en-US" sz="2400" dirty="0" smtClean="0"/>
              <a:t>cry. </a:t>
            </a:r>
            <a:r>
              <a:rPr lang="en-US" sz="2400" dirty="0" smtClean="0"/>
              <a:t/>
            </a:r>
            <a:br>
              <a:rPr lang="en-US" sz="2400" dirty="0" smtClean="0"/>
            </a:br>
            <a:endParaRPr lang="en-US" sz="2400" b="1" dirty="0" smtClean="0"/>
          </a:p>
          <a:p>
            <a:pPr marL="342900" lvl="0" indent="-342900" algn="l" rtl="0">
              <a:buFont typeface="+mj-lt"/>
              <a:buAutoNum type="arabicPeriod"/>
            </a:pPr>
            <a:r>
              <a:rPr lang="en-US" sz="2400" dirty="0" smtClean="0"/>
              <a:t>Limitation of Arduino Uno pins .</a:t>
            </a:r>
            <a:br>
              <a:rPr lang="en-US" sz="2400" dirty="0" smtClean="0"/>
            </a:br>
            <a:endParaRPr lang="en-US" sz="2400" b="1" dirty="0" smtClean="0"/>
          </a:p>
          <a:p>
            <a:pPr marL="342900" lvl="0" indent="-342900" algn="l" rtl="0">
              <a:buFont typeface="+mj-lt"/>
              <a:buAutoNum type="arabicPeriod"/>
            </a:pPr>
            <a:r>
              <a:rPr lang="en-US" sz="2400" dirty="0" smtClean="0"/>
              <a:t>Conflict libraries in Arduino.</a:t>
            </a:r>
            <a:br>
              <a:rPr lang="en-US" sz="2400" dirty="0" smtClean="0"/>
            </a:br>
            <a:endParaRPr lang="en-US" sz="2400" dirty="0" smtClean="0"/>
          </a:p>
          <a:p>
            <a:pPr marL="342900" lvl="0" indent="-342900" algn="l" rtl="0">
              <a:buFont typeface="+mj-lt"/>
              <a:buAutoNum type="arabicPeriod"/>
            </a:pPr>
            <a:r>
              <a:rPr lang="en-US" sz="2400" dirty="0" smtClean="0"/>
              <a:t>The noisy sound of the motor but we didn't found any motor that suitable for cradle swing without the noisy sound so we try to reduce this sound by adding the bed bell melody.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4</a:t>
            </a:r>
            <a:endParaRPr lang="ar-JO" dirty="0" smtClean="0"/>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a:t>
            </a:r>
            <a:r>
              <a:rPr lang="en-US" dirty="0" err="1" smtClean="0"/>
              <a:t>Zaineb</a:t>
            </a:r>
            <a:endParaRPr lang="ar-JO" dirty="0"/>
          </a:p>
        </p:txBody>
      </p:sp>
      <p:sp>
        <p:nvSpPr>
          <p:cNvPr id="10" name="Rectangle 9"/>
          <p:cNvSpPr/>
          <p:nvPr/>
        </p:nvSpPr>
        <p:spPr>
          <a:xfrm>
            <a:off x="0" y="428604"/>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    Constrains and Problem</a:t>
            </a:r>
            <a:endParaRPr lang="en-US" sz="4400" b="1" cap="none" spc="0" dirty="0">
              <a:ln w="11430"/>
              <a:solidFill>
                <a:srgbClr val="990099"/>
              </a:solidFill>
              <a:effectLst>
                <a:outerShdw blurRad="50800" dist="39000" dir="5460000" algn="tl">
                  <a:srgbClr val="000000">
                    <a:alpha val="38000"/>
                  </a:srgbClr>
                </a:outerShdw>
              </a:effectLst>
            </a:endParaRPr>
          </a:p>
        </p:txBody>
      </p:sp>
      <p:pic>
        <p:nvPicPr>
          <p:cNvPr id="11" name="Picture 4"/>
          <p:cNvPicPr>
            <a:picLocks noChangeAspect="1" noChangeArrowheads="1"/>
          </p:cNvPicPr>
          <p:nvPr/>
        </p:nvPicPr>
        <p:blipFill>
          <a:blip r:embed="rId5"/>
          <a:srcRect/>
          <a:stretch>
            <a:fillRect/>
          </a:stretch>
        </p:blipFill>
        <p:spPr bwMode="auto">
          <a:xfrm>
            <a:off x="0" y="0"/>
            <a:ext cx="9144000" cy="6858000"/>
          </a:xfrm>
          <a:prstGeom prst="rect">
            <a:avLst/>
          </a:prstGeom>
          <a:noFill/>
          <a:ln w="9525">
            <a:noFill/>
            <a:miter lim="800000"/>
            <a:headEnd/>
            <a:tailEnd/>
          </a:ln>
          <a:effectLst/>
        </p:spPr>
      </p:pic>
      <p:sp>
        <p:nvSpPr>
          <p:cNvPr id="12" name="Rectangle 11"/>
          <p:cNvSpPr/>
          <p:nvPr/>
        </p:nvSpPr>
        <p:spPr>
          <a:xfrm rot="21150234">
            <a:off x="839636" y="2347474"/>
            <a:ext cx="7600341" cy="1323439"/>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8000" b="1" cap="all" spc="0" dirty="0" smtClean="0">
                <a:ln w="0"/>
                <a:solidFill>
                  <a:srgbClr val="CC3399"/>
                </a:solidFill>
                <a:effectLst>
                  <a:reflection blurRad="12700" stA="50000" endPos="50000" dist="5000" dir="5400000" sy="-100000" rotWithShape="0"/>
                </a:effectLst>
              </a:rPr>
              <a:t>Demo </a:t>
            </a:r>
            <a:r>
              <a:rPr lang="en-US" sz="8000" b="1" cap="all" spc="0" dirty="0" err="1" smtClean="0">
                <a:ln w="0"/>
                <a:solidFill>
                  <a:srgbClr val="CC3399"/>
                </a:solidFill>
                <a:effectLst>
                  <a:reflection blurRad="12700" stA="50000" endPos="50000" dist="5000" dir="5400000" sy="-100000" rotWithShape="0"/>
                </a:effectLst>
              </a:rPr>
              <a:t>tIME</a:t>
            </a:r>
            <a:endParaRPr lang="en-US" sz="8000" b="1" cap="all" spc="0" dirty="0">
              <a:ln w="0"/>
              <a:solidFill>
                <a:srgbClr val="CC3399"/>
              </a:solidFill>
              <a:effectLst>
                <a:reflection blurRad="12700" stA="50000" endPos="50000" dist="5000" dir="5400000" sy="-100000" rotWithShape="0"/>
              </a:effectLst>
            </a:endParaRPr>
          </a:p>
        </p:txBody>
      </p:sp>
      <p:pic>
        <p:nvPicPr>
          <p:cNvPr id="15" name="صورة 5" descr="C:\Users\UPDATE\Desktop\4.png"/>
          <p:cNvPicPr/>
          <p:nvPr/>
        </p:nvPicPr>
        <p:blipFill>
          <a:blip r:embed="rId6"/>
          <a:srcRect/>
          <a:stretch>
            <a:fillRect/>
          </a:stretch>
        </p:blipFill>
        <p:spPr bwMode="auto">
          <a:xfrm>
            <a:off x="3357554" y="4214818"/>
            <a:ext cx="3000396"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sp>
        <p:nvSpPr>
          <p:cNvPr id="3" name="Content Placeholder 2"/>
          <p:cNvSpPr>
            <a:spLocks noGrp="1"/>
          </p:cNvSpPr>
          <p:nvPr>
            <p:ph idx="1"/>
          </p:nvPr>
        </p:nvSpPr>
        <p:spPr/>
        <p:txBody>
          <a:bodyPr/>
          <a:lstStyle/>
          <a:p>
            <a:endParaRPr lang="ar-JO"/>
          </a:p>
        </p:txBody>
      </p:sp>
      <p:pic>
        <p:nvPicPr>
          <p:cNvPr id="2050" name="Picture 2"/>
          <p:cNvPicPr>
            <a:picLocks noChangeAspect="1" noChangeArrowheads="1"/>
          </p:cNvPicPr>
          <p:nvPr/>
        </p:nvPicPr>
        <p:blipFill>
          <a:blip r:embed="rId3" cstate="print"/>
          <a:srcRect/>
          <a:stretch>
            <a:fillRect/>
          </a:stretch>
        </p:blipFill>
        <p:spPr bwMode="auto">
          <a:xfrm>
            <a:off x="3992563" y="2849563"/>
            <a:ext cx="1158875" cy="1158875"/>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sp>
        <p:nvSpPr>
          <p:cNvPr id="7" name="TextBox 6"/>
          <p:cNvSpPr txBox="1"/>
          <p:nvPr/>
        </p:nvSpPr>
        <p:spPr>
          <a:xfrm>
            <a:off x="0" y="1071546"/>
            <a:ext cx="9144000" cy="923330"/>
          </a:xfrm>
          <a:prstGeom prst="rect">
            <a:avLst/>
          </a:prstGeom>
          <a:noFill/>
        </p:spPr>
        <p:txBody>
          <a:bodyPr wrap="square" rtlCol="1">
            <a:spAutoFit/>
          </a:bodyPr>
          <a:lstStyle/>
          <a:p>
            <a:pPr algn="ctr"/>
            <a:r>
              <a:rPr lang="en-US" sz="5400" dirty="0" smtClean="0">
                <a:solidFill>
                  <a:srgbClr val="990099"/>
                </a:solidFill>
              </a:rPr>
              <a:t>Outline</a:t>
            </a:r>
            <a:endParaRPr lang="ar-JO" sz="5400" dirty="0">
              <a:solidFill>
                <a:srgbClr val="990099"/>
              </a:solidFill>
            </a:endParaRPr>
          </a:p>
        </p:txBody>
      </p:sp>
      <p:sp>
        <p:nvSpPr>
          <p:cNvPr id="8" name="TextBox 7"/>
          <p:cNvSpPr txBox="1"/>
          <p:nvPr/>
        </p:nvSpPr>
        <p:spPr>
          <a:xfrm>
            <a:off x="571472" y="2000240"/>
            <a:ext cx="7786742" cy="4832092"/>
          </a:xfrm>
          <a:prstGeom prst="rect">
            <a:avLst/>
          </a:prstGeom>
          <a:noFill/>
        </p:spPr>
        <p:txBody>
          <a:bodyPr wrap="square" rtlCol="1">
            <a:spAutoFit/>
          </a:bodyPr>
          <a:lstStyle/>
          <a:p>
            <a:pPr lvl="2" algn="l" rtl="0">
              <a:buFont typeface="Wingdings" pitchFamily="2" charset="2"/>
              <a:buChar char="Ø"/>
            </a:pPr>
            <a:r>
              <a:rPr lang="en-US" sz="3600" dirty="0" smtClean="0">
                <a:solidFill>
                  <a:srgbClr val="D60093"/>
                </a:solidFill>
              </a:rPr>
              <a:t>What is auto baby cradle?</a:t>
            </a:r>
          </a:p>
          <a:p>
            <a:pPr lvl="2" algn="l" rtl="0">
              <a:buFont typeface="Wingdings" pitchFamily="2" charset="2"/>
              <a:buChar char="Ø"/>
            </a:pPr>
            <a:r>
              <a:rPr lang="en-US" sz="3600" dirty="0" smtClean="0">
                <a:solidFill>
                  <a:srgbClr val="D60093"/>
                </a:solidFill>
              </a:rPr>
              <a:t>Why auto baby cradle?</a:t>
            </a:r>
            <a:endParaRPr lang="ar-JO" sz="3600" dirty="0" smtClean="0">
              <a:solidFill>
                <a:srgbClr val="D60093"/>
              </a:solidFill>
            </a:endParaRPr>
          </a:p>
          <a:p>
            <a:pPr lvl="2" algn="l" rtl="0">
              <a:buFont typeface="Wingdings" pitchFamily="2" charset="2"/>
              <a:buChar char="Ø"/>
            </a:pPr>
            <a:r>
              <a:rPr lang="en-US" sz="3600" dirty="0" smtClean="0">
                <a:solidFill>
                  <a:srgbClr val="D60093"/>
                </a:solidFill>
              </a:rPr>
              <a:t>Hardware Components.</a:t>
            </a:r>
          </a:p>
          <a:p>
            <a:pPr lvl="2" algn="l" rtl="0">
              <a:buFont typeface="Wingdings" pitchFamily="2" charset="2"/>
              <a:buChar char="Ø"/>
            </a:pPr>
            <a:r>
              <a:rPr lang="en-US" sz="3600" dirty="0" smtClean="0">
                <a:solidFill>
                  <a:srgbClr val="D60093"/>
                </a:solidFill>
              </a:rPr>
              <a:t>Methodology.</a:t>
            </a:r>
          </a:p>
          <a:p>
            <a:pPr lvl="2" algn="l" rtl="0">
              <a:buFont typeface="Wingdings" pitchFamily="2" charset="2"/>
              <a:buChar char="Ø"/>
            </a:pPr>
            <a:r>
              <a:rPr lang="en-US" sz="3600" dirty="0" smtClean="0">
                <a:solidFill>
                  <a:srgbClr val="D60093"/>
                </a:solidFill>
              </a:rPr>
              <a:t>Features.</a:t>
            </a:r>
          </a:p>
          <a:p>
            <a:pPr lvl="2" algn="l" rtl="0">
              <a:buFont typeface="Wingdings" pitchFamily="2" charset="2"/>
              <a:buChar char="Ø"/>
            </a:pPr>
            <a:r>
              <a:rPr lang="en-US" sz="3600" dirty="0" smtClean="0">
                <a:solidFill>
                  <a:srgbClr val="D60093"/>
                </a:solidFill>
              </a:rPr>
              <a:t>Problems and constrains.</a:t>
            </a:r>
          </a:p>
          <a:p>
            <a:pPr lvl="2" algn="l" rtl="0">
              <a:buFont typeface="Wingdings" pitchFamily="2" charset="2"/>
              <a:buChar char="Ø"/>
            </a:pPr>
            <a:r>
              <a:rPr lang="en-US" sz="3600" dirty="0" smtClean="0">
                <a:solidFill>
                  <a:srgbClr val="D60093"/>
                </a:solidFill>
              </a:rPr>
              <a:t>Demo.</a:t>
            </a:r>
            <a:endParaRPr lang="ar-JO" sz="3600" dirty="0" smtClean="0">
              <a:solidFill>
                <a:srgbClr val="D60093"/>
              </a:solidFill>
            </a:endParaRPr>
          </a:p>
          <a:p>
            <a:pPr lvl="1" algn="l" rtl="0">
              <a:buFont typeface="Wingdings" pitchFamily="2" charset="2"/>
              <a:buChar char="Ø"/>
            </a:pPr>
            <a:endParaRPr lang="en-US" sz="2800" dirty="0" smtClean="0">
              <a:solidFill>
                <a:schemeClr val="accent2">
                  <a:lumMod val="50000"/>
                </a:schemeClr>
              </a:solidFill>
            </a:endParaRPr>
          </a:p>
          <a:p>
            <a:pPr lvl="2" algn="l" rtl="0"/>
            <a:endParaRPr lang="en-US" sz="2800" dirty="0" smtClean="0">
              <a:solidFill>
                <a:schemeClr val="accent2">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a:t>
            </a:r>
            <a:r>
              <a:rPr lang="en-US" dirty="0" smtClean="0"/>
              <a:t>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1</a:t>
            </a:r>
            <a:endParaRPr lang="ar-JO" dirty="0"/>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a:t>
            </a:r>
            <a:r>
              <a:rPr lang="en-US" dirty="0" smtClean="0"/>
              <a:t>Zainab</a:t>
            </a:r>
            <a:endParaRPr lang="ar-JO" dirty="0"/>
          </a:p>
        </p:txBody>
      </p:sp>
      <p:sp>
        <p:nvSpPr>
          <p:cNvPr id="10" name="Rectangle 9"/>
          <p:cNvSpPr/>
          <p:nvPr/>
        </p:nvSpPr>
        <p:spPr>
          <a:xfrm>
            <a:off x="0" y="357166"/>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Auto </a:t>
            </a:r>
            <a:r>
              <a:rPr lang="en-US" sz="4400" b="1" dirty="0" smtClean="0">
                <a:ln w="11430"/>
                <a:solidFill>
                  <a:srgbClr val="990099"/>
                </a:solidFill>
                <a:effectLst>
                  <a:outerShdw blurRad="50800" dist="39000" dir="5460000" algn="tl">
                    <a:srgbClr val="000000">
                      <a:alpha val="38000"/>
                    </a:srgbClr>
                  </a:outerShdw>
                </a:effectLst>
              </a:rPr>
              <a:t>B</a:t>
            </a:r>
            <a:r>
              <a:rPr lang="en-US" sz="4400" b="1" cap="none" spc="0" dirty="0" smtClean="0">
                <a:ln w="11430"/>
                <a:solidFill>
                  <a:srgbClr val="990099"/>
                </a:solidFill>
                <a:effectLst>
                  <a:outerShdw blurRad="50800" dist="39000" dir="5460000" algn="tl">
                    <a:srgbClr val="000000">
                      <a:alpha val="38000"/>
                    </a:srgbClr>
                  </a:outerShdw>
                </a:effectLst>
              </a:rPr>
              <a:t>aby </a:t>
            </a:r>
            <a:r>
              <a:rPr lang="en-US" sz="4400" b="1" dirty="0" smtClean="0">
                <a:ln w="11430"/>
                <a:solidFill>
                  <a:srgbClr val="990099"/>
                </a:solidFill>
                <a:effectLst>
                  <a:outerShdw blurRad="50800" dist="39000" dir="5460000" algn="tl">
                    <a:srgbClr val="000000">
                      <a:alpha val="38000"/>
                    </a:srgbClr>
                  </a:outerShdw>
                </a:effectLst>
              </a:rPr>
              <a:t>C</a:t>
            </a:r>
            <a:r>
              <a:rPr lang="en-US" sz="4400" b="1" cap="none" spc="0" dirty="0" smtClean="0">
                <a:ln w="11430"/>
                <a:solidFill>
                  <a:srgbClr val="990099"/>
                </a:solidFill>
                <a:effectLst>
                  <a:outerShdw blurRad="50800" dist="39000" dir="5460000" algn="tl">
                    <a:srgbClr val="000000">
                      <a:alpha val="38000"/>
                    </a:srgbClr>
                  </a:outerShdw>
                </a:effectLst>
              </a:rPr>
              <a:t>radle</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2" name="TextBox 11"/>
          <p:cNvSpPr txBox="1"/>
          <p:nvPr/>
        </p:nvSpPr>
        <p:spPr>
          <a:xfrm>
            <a:off x="1214414" y="1571612"/>
            <a:ext cx="7572428" cy="2677656"/>
          </a:xfrm>
          <a:prstGeom prst="rect">
            <a:avLst/>
          </a:prstGeom>
          <a:noFill/>
        </p:spPr>
        <p:txBody>
          <a:bodyPr wrap="square" rtlCol="1">
            <a:spAutoFit/>
          </a:bodyPr>
          <a:lstStyle/>
          <a:p>
            <a:pPr algn="l" rtl="0"/>
            <a:r>
              <a:rPr lang="en-US" sz="2800" dirty="0" smtClean="0"/>
              <a:t>Automatic Baby Cradle is a smart cradle that swings automatically for five </a:t>
            </a:r>
            <a:r>
              <a:rPr lang="en-US" sz="2800" dirty="0" smtClean="0"/>
              <a:t>minutes </a:t>
            </a:r>
            <a:r>
              <a:rPr lang="en-US" sz="2800" dirty="0" smtClean="0"/>
              <a:t>when baby cries by detecting  the baby crying voice, then sends SMS message to mother mobile and playing the electric music bed bell to calm the baby.</a:t>
            </a:r>
            <a:endParaRPr lang="ar-JO" sz="2800" dirty="0"/>
          </a:p>
        </p:txBody>
      </p:sp>
      <p:pic>
        <p:nvPicPr>
          <p:cNvPr id="11" name="صورة 7" descr="C:\Users\UPDATE\Desktop\6.png"/>
          <p:cNvPicPr/>
          <p:nvPr/>
        </p:nvPicPr>
        <p:blipFill>
          <a:blip r:embed="rId6"/>
          <a:srcRect/>
          <a:stretch>
            <a:fillRect/>
          </a:stretch>
        </p:blipFill>
        <p:spPr bwMode="auto">
          <a:xfrm>
            <a:off x="2786050" y="4214818"/>
            <a:ext cx="3500462" cy="2000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2</a:t>
            </a:r>
            <a:endParaRPr lang="ar-JO" dirty="0"/>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Zainab</a:t>
            </a:r>
            <a:endParaRPr lang="ar-JO" dirty="0"/>
          </a:p>
        </p:txBody>
      </p:sp>
      <p:sp>
        <p:nvSpPr>
          <p:cNvPr id="10" name="Rectangle 9"/>
          <p:cNvSpPr/>
          <p:nvPr/>
        </p:nvSpPr>
        <p:spPr>
          <a:xfrm>
            <a:off x="1357290" y="428604"/>
            <a:ext cx="6761787"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Wh</a:t>
            </a:r>
            <a:r>
              <a:rPr lang="en-US" sz="4400" b="1" dirty="0" smtClean="0">
                <a:ln w="11430"/>
                <a:solidFill>
                  <a:srgbClr val="990099"/>
                </a:solidFill>
                <a:effectLst>
                  <a:outerShdw blurRad="50800" dist="39000" dir="5460000" algn="tl">
                    <a:srgbClr val="000000">
                      <a:alpha val="38000"/>
                    </a:srgbClr>
                  </a:outerShdw>
                </a:effectLst>
              </a:rPr>
              <a:t>y </a:t>
            </a:r>
            <a:r>
              <a:rPr lang="en-US" sz="4400" b="1" cap="none" spc="0" dirty="0" smtClean="0">
                <a:ln w="11430"/>
                <a:solidFill>
                  <a:srgbClr val="990099"/>
                </a:solidFill>
                <a:effectLst>
                  <a:outerShdw blurRad="50800" dist="39000" dir="5460000" algn="tl">
                    <a:srgbClr val="000000">
                      <a:alpha val="38000"/>
                    </a:srgbClr>
                  </a:outerShdw>
                </a:effectLst>
              </a:rPr>
              <a:t>auto baby cradle?</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7" y="1571612"/>
            <a:ext cx="6643735" cy="4401205"/>
          </a:xfrm>
          <a:prstGeom prst="rect">
            <a:avLst/>
          </a:prstGeom>
          <a:noFill/>
        </p:spPr>
        <p:txBody>
          <a:bodyPr wrap="square" rtlCol="1">
            <a:spAutoFit/>
          </a:bodyPr>
          <a:lstStyle/>
          <a:p>
            <a:pPr algn="l" rtl="0">
              <a:buFont typeface="Wingdings" pitchFamily="2" charset="2"/>
              <a:buChar char="ü"/>
            </a:pPr>
            <a:r>
              <a:rPr lang="en-US" sz="2800" dirty="0" smtClean="0"/>
              <a:t> fundamental </a:t>
            </a:r>
            <a:r>
              <a:rPr lang="en-US" sz="2800" dirty="0" smtClean="0"/>
              <a:t>human life needs, today’s woman do not get sufficient time to take care of her baby and take care of the home along with the baby.</a:t>
            </a:r>
            <a:r>
              <a:rPr lang="en-US" sz="2800" dirty="0" smtClean="0"/>
              <a:t/>
            </a:r>
            <a:br>
              <a:rPr lang="en-US" sz="2800" dirty="0" smtClean="0"/>
            </a:br>
            <a:endParaRPr lang="en-US" sz="2800" dirty="0" smtClean="0"/>
          </a:p>
          <a:p>
            <a:pPr algn="l" rtl="0">
              <a:buFont typeface="Wingdings" pitchFamily="2" charset="2"/>
              <a:buChar char="ü"/>
            </a:pPr>
            <a:r>
              <a:rPr lang="en-US" sz="2800" dirty="0" smtClean="0"/>
              <a:t> neonatal </a:t>
            </a:r>
            <a:r>
              <a:rPr lang="en-US" sz="2800" dirty="0" smtClean="0"/>
              <a:t>and maternity units in the hospitals where nurses have to take care of babies and soothe them </a:t>
            </a:r>
            <a:r>
              <a:rPr lang="en-US" sz="2800" dirty="0" smtClean="0"/>
              <a:t>whenever </a:t>
            </a:r>
            <a:r>
              <a:rPr lang="en-US" sz="2800" dirty="0" smtClean="0"/>
              <a:t>they cry.</a:t>
            </a:r>
            <a:r>
              <a:rPr lang="en-US" sz="2800" dirty="0" smtClean="0"/>
              <a:t> </a:t>
            </a:r>
          </a:p>
          <a:p>
            <a:pPr algn="l" rtl="0"/>
            <a:endParaRPr lang="ar-JO"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4</a:t>
            </a:r>
            <a:endParaRPr lang="ar-JO" dirty="0" smtClean="0"/>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a:t>
            </a:r>
            <a:r>
              <a:rPr lang="en-US" dirty="0" smtClean="0"/>
              <a:t>Zainab</a:t>
            </a:r>
            <a:endParaRPr lang="ar-JO" dirty="0"/>
          </a:p>
        </p:txBody>
      </p:sp>
      <p:sp>
        <p:nvSpPr>
          <p:cNvPr id="10" name="Rectangle 9"/>
          <p:cNvSpPr/>
          <p:nvPr/>
        </p:nvSpPr>
        <p:spPr>
          <a:xfrm>
            <a:off x="1357290" y="428604"/>
            <a:ext cx="6966972"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Hardware Components</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8" y="1500174"/>
            <a:ext cx="5429288" cy="4431983"/>
          </a:xfrm>
          <a:prstGeom prst="rect">
            <a:avLst/>
          </a:prstGeom>
          <a:noFill/>
        </p:spPr>
        <p:txBody>
          <a:bodyPr wrap="square" rtlCol="1">
            <a:spAutoFit/>
          </a:bodyPr>
          <a:lstStyle/>
          <a:p>
            <a:pPr marL="457200" indent="-457200" algn="l" rtl="0">
              <a:buFont typeface="+mj-lt"/>
              <a:buAutoNum type="arabicPeriod"/>
            </a:pPr>
            <a:r>
              <a:rPr lang="en-US" sz="2400" dirty="0" smtClean="0"/>
              <a:t>Arduino UNO</a:t>
            </a:r>
          </a:p>
          <a:p>
            <a:pPr marL="457200" indent="-457200" algn="l" rtl="0">
              <a:buFont typeface="+mj-lt"/>
              <a:buAutoNum type="arabicPeriod"/>
            </a:pPr>
            <a:r>
              <a:rPr lang="en-US" sz="2400" dirty="0" smtClean="0"/>
              <a:t>GSM shield</a:t>
            </a:r>
          </a:p>
          <a:p>
            <a:pPr marL="457200" indent="-457200" algn="l" rtl="0">
              <a:buFont typeface="+mj-lt"/>
              <a:buAutoNum type="arabicPeriod"/>
            </a:pPr>
            <a:r>
              <a:rPr lang="en-US" sz="2400" dirty="0" smtClean="0"/>
              <a:t>Wet Sensor </a:t>
            </a:r>
          </a:p>
          <a:p>
            <a:pPr marL="457200" indent="-457200" algn="l" rtl="0">
              <a:buFont typeface="+mj-lt"/>
              <a:buAutoNum type="arabicPeriod"/>
            </a:pPr>
            <a:r>
              <a:rPr lang="en-US" sz="2400" dirty="0" smtClean="0"/>
              <a:t>Temperature Sensor</a:t>
            </a:r>
          </a:p>
          <a:p>
            <a:pPr marL="457200" indent="-457200" algn="l" rtl="0">
              <a:buFont typeface="+mj-lt"/>
              <a:buAutoNum type="arabicPeriod"/>
            </a:pPr>
            <a:r>
              <a:rPr lang="en-US" sz="2400" dirty="0" smtClean="0"/>
              <a:t>Keypad</a:t>
            </a:r>
            <a:endParaRPr lang="en-US" sz="2400" dirty="0" smtClean="0"/>
          </a:p>
          <a:p>
            <a:pPr marL="457200" indent="-457200" algn="l" rtl="0">
              <a:buFont typeface="+mj-lt"/>
              <a:buAutoNum type="arabicPeriod"/>
            </a:pPr>
            <a:r>
              <a:rPr lang="en-US" sz="2400" dirty="0" smtClean="0"/>
              <a:t>DC Motor</a:t>
            </a:r>
          </a:p>
          <a:p>
            <a:pPr marL="457200" indent="-457200" algn="l" rtl="0">
              <a:buFont typeface="+mj-lt"/>
              <a:buAutoNum type="arabicPeriod"/>
            </a:pPr>
            <a:r>
              <a:rPr lang="en-US" sz="2400" dirty="0" smtClean="0"/>
              <a:t>Timer circuit </a:t>
            </a:r>
          </a:p>
          <a:p>
            <a:pPr marL="457200" indent="-457200" algn="l" rtl="0">
              <a:buFont typeface="+mj-lt"/>
              <a:buAutoNum type="arabicPeriod"/>
            </a:pPr>
            <a:r>
              <a:rPr lang="en-US" sz="2400" dirty="0" smtClean="0"/>
              <a:t>Electrets condenser Microphone</a:t>
            </a:r>
          </a:p>
          <a:p>
            <a:pPr marL="457200" indent="-457200" algn="l" rtl="0">
              <a:buFont typeface="+mj-lt"/>
              <a:buAutoNum type="arabicPeriod"/>
            </a:pPr>
            <a:r>
              <a:rPr lang="en-US" sz="2400" dirty="0" smtClean="0"/>
              <a:t> LM358 amplifier </a:t>
            </a:r>
          </a:p>
          <a:p>
            <a:pPr marL="457200" indent="-457200" algn="l" rtl="0">
              <a:buFont typeface="+mj-lt"/>
              <a:buAutoNum type="arabicPeriod"/>
            </a:pPr>
            <a:r>
              <a:rPr lang="en-US" sz="2400" dirty="0" smtClean="0"/>
              <a:t>Relays</a:t>
            </a:r>
          </a:p>
          <a:p>
            <a:pPr marL="457200" indent="-457200" algn="l" rtl="0">
              <a:buFont typeface="+mj-lt"/>
              <a:buAutoNum type="arabicPeriod"/>
            </a:pPr>
            <a:r>
              <a:rPr lang="en-US" sz="2400" dirty="0" smtClean="0"/>
              <a:t>Speaker</a:t>
            </a:r>
            <a:r>
              <a:rPr lang="en-US" dirty="0" smtClean="0"/>
              <a:t/>
            </a:r>
            <a:br>
              <a:rPr lang="en-US" dirty="0" smtClean="0"/>
            </a:br>
            <a:endParaRPr lang="ar-JO" dirty="0"/>
          </a:p>
        </p:txBody>
      </p:sp>
      <p:pic>
        <p:nvPicPr>
          <p:cNvPr id="12" name="صورة 19" descr="C:\Users\UPDATE\Desktop\18.png"/>
          <p:cNvPicPr/>
          <p:nvPr/>
        </p:nvPicPr>
        <p:blipFill>
          <a:blip r:embed="rId6"/>
          <a:srcRect/>
          <a:stretch>
            <a:fillRect/>
          </a:stretch>
        </p:blipFill>
        <p:spPr bwMode="auto">
          <a:xfrm flipH="1">
            <a:off x="6143636" y="2571744"/>
            <a:ext cx="2786082" cy="30003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a:t>
            </a:r>
            <a:r>
              <a:rPr lang="en-US" dirty="0" smtClean="0"/>
              <a:t>Zainab</a:t>
            </a:r>
            <a:endParaRPr lang="ar-JO" dirty="0"/>
          </a:p>
        </p:txBody>
      </p:sp>
      <p:sp>
        <p:nvSpPr>
          <p:cNvPr id="10" name="Rectangle 9"/>
          <p:cNvSpPr/>
          <p:nvPr/>
        </p:nvSpPr>
        <p:spPr>
          <a:xfrm>
            <a:off x="0" y="428604"/>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7" y="1571612"/>
            <a:ext cx="6643735" cy="954107"/>
          </a:xfrm>
          <a:prstGeom prst="rect">
            <a:avLst/>
          </a:prstGeom>
          <a:noFill/>
        </p:spPr>
        <p:txBody>
          <a:bodyPr wrap="square" rtlCol="1">
            <a:spAutoFit/>
          </a:bodyPr>
          <a:lstStyle/>
          <a:p>
            <a:pPr lvl="0" algn="l" rtl="0"/>
            <a:r>
              <a:rPr lang="en-US" sz="2800" dirty="0" smtClean="0"/>
              <a:t>1- Detect the baby crying.</a:t>
            </a:r>
          </a:p>
          <a:p>
            <a:pPr lvl="0" algn="l" rtl="0"/>
            <a:endParaRPr lang="en-US" sz="2800" dirty="0" smtClean="0"/>
          </a:p>
        </p:txBody>
      </p:sp>
      <p:pic>
        <p:nvPicPr>
          <p:cNvPr id="3" name="Picture 3"/>
          <p:cNvPicPr>
            <a:picLocks noChangeAspect="1" noChangeArrowheads="1"/>
          </p:cNvPicPr>
          <p:nvPr/>
        </p:nvPicPr>
        <p:blipFill>
          <a:blip r:embed="rId6"/>
          <a:srcRect/>
          <a:stretch>
            <a:fillRect/>
          </a:stretch>
        </p:blipFill>
        <p:spPr bwMode="auto">
          <a:xfrm>
            <a:off x="1857356" y="2285992"/>
            <a:ext cx="5086363" cy="34639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a:t>
            </a:r>
            <a:r>
              <a:rPr lang="en-US" dirty="0" smtClean="0"/>
              <a:t>Zainab</a:t>
            </a:r>
            <a:endParaRPr lang="ar-JO" dirty="0"/>
          </a:p>
        </p:txBody>
      </p:sp>
      <p:sp>
        <p:nvSpPr>
          <p:cNvPr id="10" name="Rectangle 9"/>
          <p:cNvSpPr/>
          <p:nvPr/>
        </p:nvSpPr>
        <p:spPr>
          <a:xfrm>
            <a:off x="0" y="428604"/>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142975" y="1571612"/>
            <a:ext cx="6929487" cy="4585871"/>
          </a:xfrm>
          <a:prstGeom prst="rect">
            <a:avLst/>
          </a:prstGeom>
          <a:noFill/>
        </p:spPr>
        <p:txBody>
          <a:bodyPr wrap="square" rtlCol="1">
            <a:spAutoFit/>
          </a:bodyPr>
          <a:lstStyle/>
          <a:p>
            <a:pPr lvl="0" algn="l" rtl="0"/>
            <a:r>
              <a:rPr lang="en-US" sz="3200" dirty="0" smtClean="0"/>
              <a:t>1- Detect the baby crying:</a:t>
            </a:r>
            <a:br>
              <a:rPr lang="en-US" sz="3200" dirty="0" smtClean="0"/>
            </a:br>
            <a:endParaRPr lang="en-US" sz="3200" dirty="0" smtClean="0"/>
          </a:p>
          <a:p>
            <a:pPr lvl="0" algn="l" rtl="0">
              <a:buFont typeface="Wingdings" pitchFamily="2" charset="2"/>
              <a:buChar char="ü"/>
            </a:pPr>
            <a:r>
              <a:rPr lang="en-US" sz="2800" dirty="0" smtClean="0"/>
              <a:t>DB of the sound</a:t>
            </a:r>
            <a:br>
              <a:rPr lang="en-US" sz="2800" dirty="0" smtClean="0"/>
            </a:br>
            <a:r>
              <a:rPr lang="en-US" sz="2800" dirty="0" smtClean="0"/>
              <a:t>	db=10*log(</a:t>
            </a:r>
            <a:r>
              <a:rPr lang="en-US" sz="2800" dirty="0" err="1" smtClean="0"/>
              <a:t>vin</a:t>
            </a:r>
            <a:r>
              <a:rPr lang="en-US" sz="2800" dirty="0" smtClean="0"/>
              <a:t>/</a:t>
            </a:r>
            <a:r>
              <a:rPr lang="en-US" sz="2800" dirty="0" err="1" smtClean="0"/>
              <a:t>vo</a:t>
            </a:r>
            <a:r>
              <a:rPr lang="en-US" sz="2800" dirty="0" smtClean="0"/>
              <a:t>)</a:t>
            </a:r>
          </a:p>
          <a:p>
            <a:pPr lvl="0" algn="l" rtl="0"/>
            <a:r>
              <a:rPr lang="en-US" sz="2800" dirty="0" smtClean="0"/>
              <a:t>	db for the baby =(25-35)</a:t>
            </a:r>
            <a:br>
              <a:rPr lang="en-US" sz="2800" dirty="0" smtClean="0"/>
            </a:br>
            <a:endParaRPr lang="en-US" sz="2800" dirty="0" smtClean="0"/>
          </a:p>
          <a:p>
            <a:pPr lvl="0" algn="l" rtl="0">
              <a:buFont typeface="Wingdings" pitchFamily="2" charset="2"/>
              <a:buChar char="ü"/>
            </a:pPr>
            <a:r>
              <a:rPr lang="en-US" sz="2800" dirty="0" smtClean="0"/>
              <a:t>Frequency count.</a:t>
            </a:r>
          </a:p>
          <a:p>
            <a:pPr lvl="0" algn="l" rtl="0"/>
            <a:r>
              <a:rPr lang="en-US" sz="2800" dirty="0" smtClean="0"/>
              <a:t>	baby crying sound have very large 	frequency count</a:t>
            </a:r>
          </a:p>
          <a:p>
            <a:pPr lvl="0" algn="l" rtl="0"/>
            <a:endParaRPr lang="en-US" sz="32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Zainab</a:t>
            </a:r>
            <a:endParaRPr lang="ar-JO" dirty="0"/>
          </a:p>
        </p:txBody>
      </p:sp>
      <p:sp>
        <p:nvSpPr>
          <p:cNvPr id="10" name="Rectangle 9"/>
          <p:cNvSpPr/>
          <p:nvPr/>
        </p:nvSpPr>
        <p:spPr>
          <a:xfrm>
            <a:off x="0" y="428604"/>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7" y="1571612"/>
            <a:ext cx="6643735" cy="1815882"/>
          </a:xfrm>
          <a:prstGeom prst="rect">
            <a:avLst/>
          </a:prstGeom>
          <a:noFill/>
        </p:spPr>
        <p:txBody>
          <a:bodyPr wrap="square" rtlCol="1">
            <a:spAutoFit/>
          </a:bodyPr>
          <a:lstStyle/>
          <a:p>
            <a:pPr lvl="0" algn="l" rtl="0"/>
            <a:r>
              <a:rPr lang="en-US" sz="2800" dirty="0" smtClean="0"/>
              <a:t>2- Detect the sensors reading.</a:t>
            </a:r>
          </a:p>
          <a:p>
            <a:pPr algn="l" rtl="0"/>
            <a:endParaRPr lang="en-US" sz="2800" dirty="0" smtClean="0"/>
          </a:p>
          <a:p>
            <a:pPr algn="l" rtl="0"/>
            <a:r>
              <a:rPr lang="en-US" sz="2800" dirty="0" smtClean="0"/>
              <a:t> </a:t>
            </a:r>
          </a:p>
          <a:p>
            <a:pPr algn="l" rtl="0"/>
            <a:endParaRPr lang="ar-JO" sz="2800" dirty="0"/>
          </a:p>
        </p:txBody>
      </p:sp>
      <p:pic>
        <p:nvPicPr>
          <p:cNvPr id="2050" name="صورة 3" descr="70565"/>
          <p:cNvPicPr>
            <a:picLocks noChangeAspect="1" noChangeArrowheads="1"/>
          </p:cNvPicPr>
          <p:nvPr/>
        </p:nvPicPr>
        <p:blipFill>
          <a:blip r:embed="rId6" cstate="print"/>
          <a:srcRect/>
          <a:stretch>
            <a:fillRect/>
          </a:stretch>
        </p:blipFill>
        <p:spPr bwMode="auto">
          <a:xfrm>
            <a:off x="4857752" y="2928934"/>
            <a:ext cx="3219450" cy="21812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11" descr="LM35_0.jpg"/>
          <p:cNvPicPr>
            <a:picLocks noChangeArrowheads="1"/>
          </p:cNvPicPr>
          <p:nvPr/>
        </p:nvPicPr>
        <p:blipFill>
          <a:blip r:embed="rId7"/>
          <a:srcRect/>
          <a:stretch>
            <a:fillRect/>
          </a:stretch>
        </p:blipFill>
        <p:spPr bwMode="auto">
          <a:xfrm>
            <a:off x="1214414" y="2857496"/>
            <a:ext cx="2400300" cy="2381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مربع نص 11"/>
          <p:cNvSpPr txBox="1"/>
          <p:nvPr/>
        </p:nvSpPr>
        <p:spPr>
          <a:xfrm>
            <a:off x="1000100" y="5500702"/>
            <a:ext cx="2868093" cy="400110"/>
          </a:xfrm>
          <a:prstGeom prst="rect">
            <a:avLst/>
          </a:prstGeom>
          <a:noFill/>
        </p:spPr>
        <p:txBody>
          <a:bodyPr wrap="none" rtlCol="1">
            <a:spAutoFit/>
          </a:bodyPr>
          <a:lstStyle/>
          <a:p>
            <a:r>
              <a:rPr lang="en-US" sz="2000" b="1" dirty="0" smtClean="0"/>
              <a:t>Temperature sensor</a:t>
            </a:r>
            <a:endParaRPr lang="ar-SA" sz="2000" b="1" dirty="0"/>
          </a:p>
        </p:txBody>
      </p:sp>
      <p:sp>
        <p:nvSpPr>
          <p:cNvPr id="13" name="مربع نص 12"/>
          <p:cNvSpPr txBox="1"/>
          <p:nvPr/>
        </p:nvSpPr>
        <p:spPr>
          <a:xfrm>
            <a:off x="5715008" y="5500702"/>
            <a:ext cx="1669048" cy="400110"/>
          </a:xfrm>
          <a:prstGeom prst="rect">
            <a:avLst/>
          </a:prstGeom>
          <a:noFill/>
        </p:spPr>
        <p:txBody>
          <a:bodyPr wrap="none" rtlCol="1">
            <a:spAutoFit/>
          </a:bodyPr>
          <a:lstStyle/>
          <a:p>
            <a:r>
              <a:rPr lang="en-US" sz="2000" b="1" dirty="0" smtClean="0"/>
              <a:t>Wet sensor</a:t>
            </a:r>
            <a:endParaRPr lang="ar-SA" sz="20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214282" y="285728"/>
            <a:ext cx="1071570" cy="1103164"/>
          </a:xfrm>
          <a:prstGeom prst="rect">
            <a:avLst/>
          </a:prstGeom>
          <a:noFill/>
          <a:ln w="9525">
            <a:noFill/>
            <a:miter lim="800000"/>
            <a:headEnd/>
            <a:tailEnd/>
          </a:ln>
          <a:effectLst/>
        </p:spPr>
      </p:pic>
      <p:sp>
        <p:nvSpPr>
          <p:cNvPr id="7" name="Date Placeholder 6"/>
          <p:cNvSpPr>
            <a:spLocks noGrp="1"/>
          </p:cNvSpPr>
          <p:nvPr>
            <p:ph type="dt" sz="half" idx="10"/>
          </p:nvPr>
        </p:nvSpPr>
        <p:spPr>
          <a:xfrm>
            <a:off x="7010400" y="6492875"/>
            <a:ext cx="2133600" cy="365125"/>
          </a:xfrm>
        </p:spPr>
        <p:txBody>
          <a:bodyPr/>
          <a:lstStyle/>
          <a:p>
            <a:r>
              <a:rPr lang="en-US" dirty="0" smtClean="0"/>
              <a:t>15 December 2014</a:t>
            </a:r>
            <a:endParaRPr lang="ar-JO" dirty="0"/>
          </a:p>
        </p:txBody>
      </p:sp>
      <p:sp>
        <p:nvSpPr>
          <p:cNvPr id="8" name="Slide Number Placeholder 7"/>
          <p:cNvSpPr>
            <a:spLocks noGrp="1"/>
          </p:cNvSpPr>
          <p:nvPr>
            <p:ph type="sldNum" sz="quarter" idx="12"/>
          </p:nvPr>
        </p:nvSpPr>
        <p:spPr>
          <a:xfrm>
            <a:off x="428596" y="6492875"/>
            <a:ext cx="2133600" cy="365125"/>
          </a:xfrm>
        </p:spPr>
        <p:txBody>
          <a:bodyPr/>
          <a:lstStyle/>
          <a:p>
            <a:r>
              <a:rPr lang="en-US" dirty="0" smtClean="0"/>
              <a:t>3</a:t>
            </a:r>
          </a:p>
        </p:txBody>
      </p:sp>
      <p:sp>
        <p:nvSpPr>
          <p:cNvPr id="9" name="Footer Placeholder 8"/>
          <p:cNvSpPr>
            <a:spLocks noGrp="1"/>
          </p:cNvSpPr>
          <p:nvPr>
            <p:ph type="ftr" sz="quarter" idx="11"/>
          </p:nvPr>
        </p:nvSpPr>
        <p:spPr>
          <a:xfrm>
            <a:off x="3143240" y="6492875"/>
            <a:ext cx="2895600" cy="365125"/>
          </a:xfrm>
        </p:spPr>
        <p:txBody>
          <a:bodyPr/>
          <a:lstStyle/>
          <a:p>
            <a:r>
              <a:rPr lang="en-US" dirty="0" smtClean="0"/>
              <a:t>Isra' a &amp; Zainab</a:t>
            </a:r>
            <a:endParaRPr lang="ar-JO" dirty="0"/>
          </a:p>
        </p:txBody>
      </p:sp>
      <p:sp>
        <p:nvSpPr>
          <p:cNvPr id="10" name="Rectangle 9"/>
          <p:cNvSpPr/>
          <p:nvPr/>
        </p:nvSpPr>
        <p:spPr>
          <a:xfrm>
            <a:off x="0" y="428604"/>
            <a:ext cx="91440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solidFill>
                  <a:srgbClr val="990099"/>
                </a:solidFill>
                <a:effectLst>
                  <a:outerShdw blurRad="50800" dist="39000" dir="5460000" algn="tl">
                    <a:srgbClr val="000000">
                      <a:alpha val="38000"/>
                    </a:srgbClr>
                  </a:outerShdw>
                </a:effectLst>
              </a:rPr>
              <a:t>Methodology</a:t>
            </a:r>
            <a:endParaRPr lang="en-US" sz="4400" b="1" cap="none" spc="0" dirty="0">
              <a:ln w="11430"/>
              <a:solidFill>
                <a:srgbClr val="990099"/>
              </a:solidFill>
              <a:effectLst>
                <a:outerShdw blurRad="50800" dist="39000" dir="5460000" algn="tl">
                  <a:srgbClr val="000000">
                    <a:alpha val="38000"/>
                  </a:srgbClr>
                </a:outerShdw>
              </a:effectLst>
            </a:endParaRPr>
          </a:p>
        </p:txBody>
      </p:sp>
      <p:sp>
        <p:nvSpPr>
          <p:cNvPr id="11" name="TextBox 10"/>
          <p:cNvSpPr txBox="1"/>
          <p:nvPr/>
        </p:nvSpPr>
        <p:spPr>
          <a:xfrm>
            <a:off x="1428727" y="1571612"/>
            <a:ext cx="6643735" cy="1815882"/>
          </a:xfrm>
          <a:prstGeom prst="rect">
            <a:avLst/>
          </a:prstGeom>
          <a:noFill/>
        </p:spPr>
        <p:txBody>
          <a:bodyPr wrap="square" rtlCol="1">
            <a:spAutoFit/>
          </a:bodyPr>
          <a:lstStyle/>
          <a:p>
            <a:pPr lvl="0" algn="l"/>
            <a:r>
              <a:rPr lang="en-US" sz="2800" dirty="0" smtClean="0"/>
              <a:t>3- Send SMS to mother mobile.</a:t>
            </a:r>
          </a:p>
          <a:p>
            <a:pPr algn="l" rtl="0"/>
            <a:endParaRPr lang="en-US" sz="2800" dirty="0" smtClean="0"/>
          </a:p>
          <a:p>
            <a:pPr algn="l" rtl="0"/>
            <a:r>
              <a:rPr lang="en-US" sz="2800" dirty="0" smtClean="0"/>
              <a:t> </a:t>
            </a:r>
          </a:p>
          <a:p>
            <a:pPr algn="l" rtl="0"/>
            <a:endParaRPr lang="ar-JO" sz="2800" dirty="0"/>
          </a:p>
        </p:txBody>
      </p:sp>
      <p:pic>
        <p:nvPicPr>
          <p:cNvPr id="3075" name="Picture 3" descr="C:\Users\UPDATE\Desktop\Untitled.png"/>
          <p:cNvPicPr>
            <a:picLocks noChangeAspect="1" noChangeArrowheads="1"/>
          </p:cNvPicPr>
          <p:nvPr/>
        </p:nvPicPr>
        <p:blipFill>
          <a:blip r:embed="rId6"/>
          <a:srcRect/>
          <a:stretch>
            <a:fillRect/>
          </a:stretch>
        </p:blipFill>
        <p:spPr bwMode="auto">
          <a:xfrm>
            <a:off x="2571736" y="2571744"/>
            <a:ext cx="3833827" cy="350043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2215</TotalTime>
  <Words>984</Words>
  <Application>Microsoft Office PowerPoint</Application>
  <PresentationFormat>عرض على الشاشة (3:4)‏</PresentationFormat>
  <Paragraphs>232</Paragraphs>
  <Slides>18</Slides>
  <Notes>16</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Teeba</dc:creator>
  <cp:lastModifiedBy>UPDATE</cp:lastModifiedBy>
  <cp:revision>133</cp:revision>
  <dcterms:created xsi:type="dcterms:W3CDTF">2014-12-11T10:07:27Z</dcterms:created>
  <dcterms:modified xsi:type="dcterms:W3CDTF">2014-12-23T05:48:18Z</dcterms:modified>
</cp:coreProperties>
</file>