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purl.oclc.org/ooxml/officeDocument/relationships/metadata/thumbnail" Target="docProps/thumbnail.jpeg"/><Relationship Id="rId1" Type="http://purl.oclc.org/ooxml/officeDocument/relationships/officeDocument" Target="ppt/presentation.xml"/><Relationship Id="rId4" Type="http://purl.oclc.org/ooxml/officeDocument/relationships/extendedProperties" Target="docProps/app.xml"/></Relationships>
</file>

<file path=ppt/presentation.xml><?xml version="1.0" encoding="utf-8"?>
<p:presentation xmlns:a="http://purl.oclc.org/ooxml/drawingml/main" xmlns:r="http://purl.oclc.org/ooxml/officeDocument/relationships" xmlns:p="http://purl.oclc.org/ooxml/presentationml/main" saveSubsetFonts="1" bookmarkIdSeed="3" conformance="strict">
  <p:sldMasterIdLst>
    <p:sldMasterId id="2147483650" r:id="rId1"/>
    <p:sldMasterId id="2147483652" r:id="rId2"/>
    <p:sldMasterId id="2147483684" r:id="rId3"/>
  </p:sldMasterIdLst>
  <p:notesMasterIdLst>
    <p:notesMasterId r:id="rId81"/>
  </p:notesMasterIdLst>
  <p:sldIdLst>
    <p:sldId id="271" r:id="rId4"/>
    <p:sldId id="262" r:id="rId5"/>
    <p:sldId id="310" r:id="rId6"/>
    <p:sldId id="315" r:id="rId7"/>
    <p:sldId id="316" r:id="rId8"/>
    <p:sldId id="317" r:id="rId9"/>
    <p:sldId id="337" r:id="rId10"/>
    <p:sldId id="314" r:id="rId11"/>
    <p:sldId id="322" r:id="rId12"/>
    <p:sldId id="319" r:id="rId13"/>
    <p:sldId id="320" r:id="rId14"/>
    <p:sldId id="323" r:id="rId15"/>
    <p:sldId id="325" r:id="rId16"/>
    <p:sldId id="327" r:id="rId17"/>
    <p:sldId id="328" r:id="rId18"/>
    <p:sldId id="329" r:id="rId19"/>
    <p:sldId id="330" r:id="rId20"/>
    <p:sldId id="331" r:id="rId21"/>
    <p:sldId id="332" r:id="rId22"/>
    <p:sldId id="334" r:id="rId23"/>
    <p:sldId id="335" r:id="rId24"/>
    <p:sldId id="336" r:id="rId25"/>
    <p:sldId id="348" r:id="rId26"/>
    <p:sldId id="339" r:id="rId27"/>
    <p:sldId id="333" r:id="rId28"/>
    <p:sldId id="338" r:id="rId29"/>
    <p:sldId id="340" r:id="rId30"/>
    <p:sldId id="345" r:id="rId31"/>
    <p:sldId id="342" r:id="rId32"/>
    <p:sldId id="343" r:id="rId33"/>
    <p:sldId id="344" r:id="rId34"/>
    <p:sldId id="341" r:id="rId35"/>
    <p:sldId id="346" r:id="rId36"/>
    <p:sldId id="349" r:id="rId37"/>
    <p:sldId id="350" r:id="rId38"/>
    <p:sldId id="351" r:id="rId39"/>
    <p:sldId id="353" r:id="rId40"/>
    <p:sldId id="352" r:id="rId41"/>
    <p:sldId id="354" r:id="rId42"/>
    <p:sldId id="356" r:id="rId43"/>
    <p:sldId id="357" r:id="rId44"/>
    <p:sldId id="358" r:id="rId45"/>
    <p:sldId id="359" r:id="rId46"/>
    <p:sldId id="360" r:id="rId47"/>
    <p:sldId id="355" r:id="rId48"/>
    <p:sldId id="361" r:id="rId49"/>
    <p:sldId id="362" r:id="rId50"/>
    <p:sldId id="363" r:id="rId51"/>
    <p:sldId id="364" r:id="rId52"/>
    <p:sldId id="365" r:id="rId53"/>
    <p:sldId id="366" r:id="rId54"/>
    <p:sldId id="367" r:id="rId55"/>
    <p:sldId id="369" r:id="rId56"/>
    <p:sldId id="377" r:id="rId57"/>
    <p:sldId id="370" r:id="rId58"/>
    <p:sldId id="371" r:id="rId59"/>
    <p:sldId id="372" r:id="rId60"/>
    <p:sldId id="373" r:id="rId61"/>
    <p:sldId id="374" r:id="rId62"/>
    <p:sldId id="375" r:id="rId63"/>
    <p:sldId id="376" r:id="rId64"/>
    <p:sldId id="378" r:id="rId65"/>
    <p:sldId id="379" r:id="rId66"/>
    <p:sldId id="380" r:id="rId67"/>
    <p:sldId id="381" r:id="rId68"/>
    <p:sldId id="382" r:id="rId69"/>
    <p:sldId id="383" r:id="rId70"/>
    <p:sldId id="384" r:id="rId71"/>
    <p:sldId id="390" r:id="rId72"/>
    <p:sldId id="385" r:id="rId73"/>
    <p:sldId id="386" r:id="rId74"/>
    <p:sldId id="387" r:id="rId75"/>
    <p:sldId id="388" r:id="rId76"/>
    <p:sldId id="389" r:id="rId77"/>
    <p:sldId id="392" r:id="rId78"/>
    <p:sldId id="391" r:id="rId79"/>
    <p:sldId id="393" r:id="rId80"/>
  </p:sldIdLst>
  <p:sldSz cx="12192000" cy="6858000"/>
  <p:notesSz cx="6858000" cy="9144000"/>
  <p:defaultTextStyle>
    <a:defPPr>
      <a:defRPr lang="en-US"/>
    </a:defPPr>
    <a:lvl1pPr marL="0" algn="l" defTabSz="914286" rtl="0" eaLnBrk="1" latinLnBrk="0" hangingPunct="1">
      <a:defRPr sz="1800" kern="1200">
        <a:solidFill>
          <a:schemeClr val="tx1"/>
        </a:solidFill>
        <a:latin typeface="+mn-lt"/>
        <a:ea typeface="+mn-ea"/>
        <a:cs typeface="+mn-cs"/>
      </a:defRPr>
    </a:lvl1pPr>
    <a:lvl2pPr marL="457144"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1"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4" algn="l" defTabSz="91428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52" userDrawn="1">
          <p15:clr>
            <a:srgbClr val="A4A3A4"/>
          </p15:clr>
        </p15:guide>
        <p15:guide id="2" pos="3840" userDrawn="1">
          <p15:clr>
            <a:srgbClr val="A4A3A4"/>
          </p15:clr>
        </p15:guide>
      </p15:sldGuideLst>
    </p:ext>
  </p:extLst>
</p:presentation>
</file>

<file path=ppt/presProps.xml><?xml version="1.0" encoding="utf-8"?>
<p:presentationPr xmlns:a="http://purl.oclc.org/ooxml/drawingml/main" xmlns:r="http://purl.oclc.org/ooxml/officeDocument/relationships" xmlns:p="http://purl.oclc.org/ooxml/presentationml/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F00"/>
    <a:srgbClr val="606060"/>
    <a:srgbClr val="7D7D7D"/>
    <a:srgbClr val="E7E5E6"/>
    <a:srgbClr val="BABFC2"/>
    <a:srgbClr val="A5AAAE"/>
    <a:srgbClr val="F27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purl.oclc.org/ooxml/drawingml/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
            </a:schemeClr>
          </a:solidFill>
        </a:fill>
      </a:tcStyle>
    </a:wholeTbl>
    <a:band1H>
      <a:tcStyle>
        <a:tcBdr/>
        <a:fill>
          <a:solidFill>
            <a:schemeClr val="accent1">
              <a:tint val="40%"/>
            </a:schemeClr>
          </a:solidFill>
        </a:fill>
      </a:tcStyle>
    </a:band1H>
    <a:band2H>
      <a:tcStyle>
        <a:tcBdr/>
      </a:tcStyle>
    </a:band2H>
    <a:band1V>
      <a:tcStyle>
        <a:tcBdr/>
        <a:fill>
          <a:solidFill>
            <a:schemeClr val="accent1">
              <a:tint val="4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purl.oclc.org/ooxml/drawingml/main" xmlns:r="http://purl.oclc.org/ooxml/officeDocument/relationships" xmlns:p="http://purl.oclc.org/ooxml/presentationml/main">
  <p:normalViewPr horzBarState="maximized">
    <p:restoredLeft sz="20.324%" autoAdjust="0"/>
    <p:restoredTop sz="94.66%"/>
  </p:normalViewPr>
  <p:slideViewPr>
    <p:cSldViewPr snapToGrid="0">
      <p:cViewPr varScale="1">
        <p:scale>
          <a:sx n="72" d="100"/>
          <a:sy n="72" d="100"/>
        </p:scale>
        <p:origin x="444" y="78"/>
      </p:cViewPr>
      <p:guideLst>
        <p:guide orient="horz" pos="2352"/>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purl.oclc.org/ooxml/officeDocument/relationships/slide" Target="slides/slide23.xml"/><Relationship Id="rId21" Type="http://purl.oclc.org/ooxml/officeDocument/relationships/slide" Target="slides/slide18.xml"/><Relationship Id="rId42" Type="http://purl.oclc.org/ooxml/officeDocument/relationships/slide" Target="slides/slide39.xml"/><Relationship Id="rId47" Type="http://purl.oclc.org/ooxml/officeDocument/relationships/slide" Target="slides/slide44.xml"/><Relationship Id="rId63" Type="http://purl.oclc.org/ooxml/officeDocument/relationships/slide" Target="slides/slide60.xml"/><Relationship Id="rId68" Type="http://purl.oclc.org/ooxml/officeDocument/relationships/slide" Target="slides/slide65.xml"/><Relationship Id="rId84" Type="http://purl.oclc.org/ooxml/officeDocument/relationships/theme" Target="theme/theme1.xml"/><Relationship Id="rId16" Type="http://purl.oclc.org/ooxml/officeDocument/relationships/slide" Target="slides/slide13.xml"/><Relationship Id="rId11" Type="http://purl.oclc.org/ooxml/officeDocument/relationships/slide" Target="slides/slide8.xml"/><Relationship Id="rId32" Type="http://purl.oclc.org/ooxml/officeDocument/relationships/slide" Target="slides/slide29.xml"/><Relationship Id="rId37" Type="http://purl.oclc.org/ooxml/officeDocument/relationships/slide" Target="slides/slide34.xml"/><Relationship Id="rId53" Type="http://purl.oclc.org/ooxml/officeDocument/relationships/slide" Target="slides/slide50.xml"/><Relationship Id="rId58" Type="http://purl.oclc.org/ooxml/officeDocument/relationships/slide" Target="slides/slide55.xml"/><Relationship Id="rId74" Type="http://purl.oclc.org/ooxml/officeDocument/relationships/slide" Target="slides/slide71.xml"/><Relationship Id="rId79" Type="http://purl.oclc.org/ooxml/officeDocument/relationships/slide" Target="slides/slide76.xml"/><Relationship Id="rId5" Type="http://purl.oclc.org/ooxml/officeDocument/relationships/slide" Target="slides/slide2.xml"/><Relationship Id="rId19" Type="http://purl.oclc.org/ooxml/officeDocument/relationships/slide" Target="slides/slide16.xml"/><Relationship Id="rId14" Type="http://purl.oclc.org/ooxml/officeDocument/relationships/slide" Target="slides/slide11.xml"/><Relationship Id="rId22" Type="http://purl.oclc.org/ooxml/officeDocument/relationships/slide" Target="slides/slide19.xml"/><Relationship Id="rId27" Type="http://purl.oclc.org/ooxml/officeDocument/relationships/slide" Target="slides/slide24.xml"/><Relationship Id="rId30" Type="http://purl.oclc.org/ooxml/officeDocument/relationships/slide" Target="slides/slide27.xml"/><Relationship Id="rId35" Type="http://purl.oclc.org/ooxml/officeDocument/relationships/slide" Target="slides/slide32.xml"/><Relationship Id="rId43" Type="http://purl.oclc.org/ooxml/officeDocument/relationships/slide" Target="slides/slide40.xml"/><Relationship Id="rId48" Type="http://purl.oclc.org/ooxml/officeDocument/relationships/slide" Target="slides/slide45.xml"/><Relationship Id="rId56" Type="http://purl.oclc.org/ooxml/officeDocument/relationships/slide" Target="slides/slide53.xml"/><Relationship Id="rId64" Type="http://purl.oclc.org/ooxml/officeDocument/relationships/slide" Target="slides/slide61.xml"/><Relationship Id="rId69" Type="http://purl.oclc.org/ooxml/officeDocument/relationships/slide" Target="slides/slide66.xml"/><Relationship Id="rId77" Type="http://purl.oclc.org/ooxml/officeDocument/relationships/slide" Target="slides/slide74.xml"/><Relationship Id="rId8" Type="http://purl.oclc.org/ooxml/officeDocument/relationships/slide" Target="slides/slide5.xml"/><Relationship Id="rId51" Type="http://purl.oclc.org/ooxml/officeDocument/relationships/slide" Target="slides/slide48.xml"/><Relationship Id="rId72" Type="http://purl.oclc.org/ooxml/officeDocument/relationships/slide" Target="slides/slide69.xml"/><Relationship Id="rId80" Type="http://purl.oclc.org/ooxml/officeDocument/relationships/slide" Target="slides/slide77.xml"/><Relationship Id="rId85" Type="http://purl.oclc.org/ooxml/officeDocument/relationships/tableStyles" Target="tableStyles.xml"/><Relationship Id="rId3" Type="http://purl.oclc.org/ooxml/officeDocument/relationships/slideMaster" Target="slideMasters/slideMaster3.xml"/><Relationship Id="rId12" Type="http://purl.oclc.org/ooxml/officeDocument/relationships/slide" Target="slides/slide9.xml"/><Relationship Id="rId17" Type="http://purl.oclc.org/ooxml/officeDocument/relationships/slide" Target="slides/slide14.xml"/><Relationship Id="rId25" Type="http://purl.oclc.org/ooxml/officeDocument/relationships/slide" Target="slides/slide22.xml"/><Relationship Id="rId33" Type="http://purl.oclc.org/ooxml/officeDocument/relationships/slide" Target="slides/slide30.xml"/><Relationship Id="rId38" Type="http://purl.oclc.org/ooxml/officeDocument/relationships/slide" Target="slides/slide35.xml"/><Relationship Id="rId46" Type="http://purl.oclc.org/ooxml/officeDocument/relationships/slide" Target="slides/slide43.xml"/><Relationship Id="rId59" Type="http://purl.oclc.org/ooxml/officeDocument/relationships/slide" Target="slides/slide56.xml"/><Relationship Id="rId67" Type="http://purl.oclc.org/ooxml/officeDocument/relationships/slide" Target="slides/slide64.xml"/><Relationship Id="rId20" Type="http://purl.oclc.org/ooxml/officeDocument/relationships/slide" Target="slides/slide17.xml"/><Relationship Id="rId41" Type="http://purl.oclc.org/ooxml/officeDocument/relationships/slide" Target="slides/slide38.xml"/><Relationship Id="rId54" Type="http://purl.oclc.org/ooxml/officeDocument/relationships/slide" Target="slides/slide51.xml"/><Relationship Id="rId62" Type="http://purl.oclc.org/ooxml/officeDocument/relationships/slide" Target="slides/slide59.xml"/><Relationship Id="rId70" Type="http://purl.oclc.org/ooxml/officeDocument/relationships/slide" Target="slides/slide67.xml"/><Relationship Id="rId75" Type="http://purl.oclc.org/ooxml/officeDocument/relationships/slide" Target="slides/slide72.xml"/><Relationship Id="rId83" Type="http://purl.oclc.org/ooxml/officeDocument/relationships/viewProps" Target="viewProps.xml"/><Relationship Id="rId1" Type="http://purl.oclc.org/ooxml/officeDocument/relationships/slideMaster" Target="slideMasters/slideMaster1.xml"/><Relationship Id="rId6" Type="http://purl.oclc.org/ooxml/officeDocument/relationships/slide" Target="slides/slide3.xml"/><Relationship Id="rId15" Type="http://purl.oclc.org/ooxml/officeDocument/relationships/slide" Target="slides/slide12.xml"/><Relationship Id="rId23" Type="http://purl.oclc.org/ooxml/officeDocument/relationships/slide" Target="slides/slide20.xml"/><Relationship Id="rId28" Type="http://purl.oclc.org/ooxml/officeDocument/relationships/slide" Target="slides/slide25.xml"/><Relationship Id="rId36" Type="http://purl.oclc.org/ooxml/officeDocument/relationships/slide" Target="slides/slide33.xml"/><Relationship Id="rId49" Type="http://purl.oclc.org/ooxml/officeDocument/relationships/slide" Target="slides/slide46.xml"/><Relationship Id="rId57" Type="http://purl.oclc.org/ooxml/officeDocument/relationships/slide" Target="slides/slide54.xml"/><Relationship Id="rId10" Type="http://purl.oclc.org/ooxml/officeDocument/relationships/slide" Target="slides/slide7.xml"/><Relationship Id="rId31" Type="http://purl.oclc.org/ooxml/officeDocument/relationships/slide" Target="slides/slide28.xml"/><Relationship Id="rId44" Type="http://purl.oclc.org/ooxml/officeDocument/relationships/slide" Target="slides/slide41.xml"/><Relationship Id="rId52" Type="http://purl.oclc.org/ooxml/officeDocument/relationships/slide" Target="slides/slide49.xml"/><Relationship Id="rId60" Type="http://purl.oclc.org/ooxml/officeDocument/relationships/slide" Target="slides/slide57.xml"/><Relationship Id="rId65" Type="http://purl.oclc.org/ooxml/officeDocument/relationships/slide" Target="slides/slide62.xml"/><Relationship Id="rId73" Type="http://purl.oclc.org/ooxml/officeDocument/relationships/slide" Target="slides/slide70.xml"/><Relationship Id="rId78" Type="http://purl.oclc.org/ooxml/officeDocument/relationships/slide" Target="slides/slide75.xml"/><Relationship Id="rId81" Type="http://purl.oclc.org/ooxml/officeDocument/relationships/notesMaster" Target="notesMasters/notesMaster1.xml"/><Relationship Id="rId4" Type="http://purl.oclc.org/ooxml/officeDocument/relationships/slide" Target="slides/slide1.xml"/><Relationship Id="rId9" Type="http://purl.oclc.org/ooxml/officeDocument/relationships/slide" Target="slides/slide6.xml"/><Relationship Id="rId13" Type="http://purl.oclc.org/ooxml/officeDocument/relationships/slide" Target="slides/slide10.xml"/><Relationship Id="rId18" Type="http://purl.oclc.org/ooxml/officeDocument/relationships/slide" Target="slides/slide15.xml"/><Relationship Id="rId39" Type="http://purl.oclc.org/ooxml/officeDocument/relationships/slide" Target="slides/slide36.xml"/><Relationship Id="rId34" Type="http://purl.oclc.org/ooxml/officeDocument/relationships/slide" Target="slides/slide31.xml"/><Relationship Id="rId50" Type="http://purl.oclc.org/ooxml/officeDocument/relationships/slide" Target="slides/slide47.xml"/><Relationship Id="rId55" Type="http://purl.oclc.org/ooxml/officeDocument/relationships/slide" Target="slides/slide52.xml"/><Relationship Id="rId76" Type="http://purl.oclc.org/ooxml/officeDocument/relationships/slide" Target="slides/slide73.xml"/><Relationship Id="rId7" Type="http://purl.oclc.org/ooxml/officeDocument/relationships/slide" Target="slides/slide4.xml"/><Relationship Id="rId71" Type="http://purl.oclc.org/ooxml/officeDocument/relationships/slide" Target="slides/slide68.xml"/><Relationship Id="rId2" Type="http://purl.oclc.org/ooxml/officeDocument/relationships/slideMaster" Target="slideMasters/slideMaster2.xml"/><Relationship Id="rId29" Type="http://purl.oclc.org/ooxml/officeDocument/relationships/slide" Target="slides/slide26.xml"/><Relationship Id="rId24" Type="http://purl.oclc.org/ooxml/officeDocument/relationships/slide" Target="slides/slide21.xml"/><Relationship Id="rId40" Type="http://purl.oclc.org/ooxml/officeDocument/relationships/slide" Target="slides/slide37.xml"/><Relationship Id="rId45" Type="http://purl.oclc.org/ooxml/officeDocument/relationships/slide" Target="slides/slide42.xml"/><Relationship Id="rId66" Type="http://purl.oclc.org/ooxml/officeDocument/relationships/slide" Target="slides/slide63.xml"/><Relationship Id="rId61" Type="http://purl.oclc.org/ooxml/officeDocument/relationships/slide" Target="slides/slide58.xml"/><Relationship Id="rId82" Type="http://purl.oclc.org/ooxml/officeDocument/relationships/presProps" Target="presProps.xml"/></Relationships>
</file>

<file path=ppt/charts/_rels/chart1.xml.rels><?xml version="1.0" encoding="UTF-8" standalone="yes"?>
<Relationships xmlns="http://schemas.openxmlformats.org/package/2006/relationships"><Relationship Id="rId3" Type="http://purl.oclc.org/ooxml/officeDocument/relationships/oleObject" Target="file:///D:\Jafar\graduation%20project\report%20&amp;%20presentation\Copy%20of%20Book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purl.oclc.org/ooxml/officeDocument/relationships/oleObject" Target="file:///D:\Jafar\graduation%20project\report%20&amp;%20presentation\Copy%20of%20Book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purl.oclc.org/ooxml/drawingml/chart" xmlns:a="http://purl.oclc.org/ooxml/drawingml/main" xmlns:r="http://purl.oclc.org/ooxml/officeDocument/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
                    <a:lumOff val="35%"/>
                  </a:schemeClr>
                </a:solidFill>
                <a:latin typeface="+mn-lt"/>
                <a:ea typeface="+mn-ea"/>
                <a:cs typeface="+mn-cs"/>
              </a:defRPr>
            </a:pPr>
            <a:r>
              <a:rPr lang="en-US" sz="1400" b="0" i="0" baseline="0%" dirty="0">
                <a:effectLst/>
              </a:rPr>
              <a:t>Interaction</a:t>
            </a:r>
            <a:r>
              <a:rPr lang="ar-SA" sz="1400" b="0" i="0" baseline="0%" dirty="0">
                <a:effectLst/>
              </a:rPr>
              <a:t>-</a:t>
            </a:r>
            <a:r>
              <a:rPr lang="en-US" sz="1400" b="0" i="0" baseline="0%" dirty="0">
                <a:effectLst/>
              </a:rPr>
              <a:t>diagram C 900 x 400</a:t>
            </a:r>
            <a:endParaRPr lang="en-US" sz="1400"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
                  <a:lumOff val="35%"/>
                </a:schemeClr>
              </a:solidFill>
              <a:latin typeface="+mn-lt"/>
              <a:ea typeface="+mn-ea"/>
              <a:cs typeface="+mn-cs"/>
            </a:defRPr>
          </a:pPr>
          <a:endParaRPr lang="en-US"/>
        </a:p>
      </c:txPr>
    </c:title>
    <c:autoTitleDeleted val="0"/>
    <c:plotArea>
      <c:layout/>
      <c:scatterChart>
        <c:scatterStyle val="smoothMarker"/>
        <c:varyColors val="0"/>
        <c:ser>
          <c:idx val="0"/>
          <c:order val="0"/>
          <c:tx>
            <c:v>1%</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Sheet1!$D$33:$D$43</c:f>
              <c:numCache>
                <c:formatCode>General</c:formatCode>
                <c:ptCount val="11"/>
                <c:pt idx="0">
                  <c:v>0</c:v>
                </c:pt>
                <c:pt idx="1">
                  <c:v>376.8177</c:v>
                </c:pt>
                <c:pt idx="2">
                  <c:v>585.35770000000002</c:v>
                </c:pt>
                <c:pt idx="3">
                  <c:v>749.88239999999996</c:v>
                </c:pt>
                <c:pt idx="4">
                  <c:v>870.98310000000004</c:v>
                </c:pt>
                <c:pt idx="5">
                  <c:v>956.39549999999997</c:v>
                </c:pt>
                <c:pt idx="6">
                  <c:v>1093.8788</c:v>
                </c:pt>
                <c:pt idx="7">
                  <c:v>1170.1615999999999</c:v>
                </c:pt>
                <c:pt idx="8">
                  <c:v>938.78309999999999</c:v>
                </c:pt>
                <c:pt idx="9">
                  <c:v>554.11509999999998</c:v>
                </c:pt>
                <c:pt idx="10">
                  <c:v>0</c:v>
                </c:pt>
              </c:numCache>
            </c:numRef>
          </c:xVal>
          <c:yVal>
            <c:numRef>
              <c:f>Sheet1!$E$33:$E$43</c:f>
              <c:numCache>
                <c:formatCode>General</c:formatCode>
                <c:ptCount val="11"/>
                <c:pt idx="0">
                  <c:v>5185.2340999999997</c:v>
                </c:pt>
                <c:pt idx="1">
                  <c:v>5185.2340999999997</c:v>
                </c:pt>
                <c:pt idx="2">
                  <c:v>4918.4840999999997</c:v>
                </c:pt>
                <c:pt idx="3">
                  <c:v>4218.3445000000002</c:v>
                </c:pt>
                <c:pt idx="4">
                  <c:v>3485.0450000000001</c:v>
                </c:pt>
                <c:pt idx="5">
                  <c:v>2672.3865999999998</c:v>
                </c:pt>
                <c:pt idx="6">
                  <c:v>2295.9713000000002</c:v>
                </c:pt>
                <c:pt idx="7">
                  <c:v>1760.9419</c:v>
                </c:pt>
                <c:pt idx="8">
                  <c:v>796.11860000000001</c:v>
                </c:pt>
                <c:pt idx="9">
                  <c:v>-227.9171</c:v>
                </c:pt>
                <c:pt idx="10">
                  <c:v>-1340.3556000000001</c:v>
                </c:pt>
              </c:numCache>
            </c:numRef>
          </c:yVal>
          <c:smooth val="1"/>
          <c:extLst>
            <c:ext xmlns:c16="http://schemas.microsoft.com/office/drawing/2014/chart" uri="{C3380CC4-5D6E-409C-BE32-E72D297353CC}">
              <c16:uniqueId val="{00000000-AE5F-426F-9B94-371D7E7880B8}"/>
            </c:ext>
          </c:extLst>
        </c:ser>
        <c:ser>
          <c:idx val="1"/>
          <c:order val="1"/>
          <c:tx>
            <c:v>p</c:v>
          </c:tx>
          <c:spPr>
            <a:ln w="19050" cap="rnd">
              <a:solidFill>
                <a:schemeClr val="accent2"/>
              </a:solidFill>
              <a:round/>
            </a:ln>
            <a:effectLst/>
          </c:spPr>
          <c:marker>
            <c:symbol val="circle"/>
            <c:size val="5"/>
            <c:spPr>
              <a:solidFill>
                <a:schemeClr val="accent2"/>
              </a:solidFill>
              <a:ln w="9525">
                <a:solidFill>
                  <a:schemeClr val="accent2"/>
                </a:solidFill>
              </a:ln>
              <a:effectLst/>
            </c:spPr>
          </c:marker>
          <c:dLbls>
            <c:dLbl>
              <c:idx val="0"/>
              <c:layout>
                <c:manualLayout>
                  <c:x val="-1.2385462076336005E-2"/>
                  <c:y val="0.12050853018372704"/>
                </c:manualLayout>
              </c:layout>
              <c:tx>
                <c:rich>
                  <a:bodyPr rot="0" spcFirstLastPara="1" vertOverflow="ellipsis" vert="horz" wrap="square" lIns="38100" tIns="19050" rIns="38100" bIns="19050" anchor="ctr" anchorCtr="0">
                    <a:spAutoFit/>
                  </a:bodyPr>
                  <a:lstStyle/>
                  <a:p>
                    <a:pPr marL="0" marR="0" lvl="0" indent="0" algn="ctr" defTabSz="914400" rtl="0" eaLnBrk="1" fontAlgn="auto" latinLnBrk="0" hangingPunct="1">
                      <a:lnSpc>
                        <a:spcPct val="100%"/>
                      </a:lnSpc>
                      <a:spcBef>
                        <a:spcPts val="0"/>
                      </a:spcBef>
                      <a:spcAft>
                        <a:spcPts val="0"/>
                      </a:spcAft>
                      <a:buClrTx/>
                      <a:buSzTx/>
                      <a:buFontTx/>
                      <a:buNone/>
                      <a:tabLst/>
                      <a:defRPr sz="900" b="0" i="0" u="none" strike="noStrike" kern="1200" baseline="0%">
                        <a:solidFill>
                          <a:sysClr val="windowText" lastClr="000000">
                            <a:lumMod val="75%"/>
                            <a:lumOff val="25%"/>
                          </a:sysClr>
                        </a:solidFill>
                        <a:latin typeface="+mn-lt"/>
                        <a:ea typeface="+mn-ea"/>
                        <a:cs typeface="+mn-cs"/>
                      </a:defRPr>
                    </a:pPr>
                    <a:r>
                      <a:rPr lang="en-US" sz="900" b="0" i="0" u="none" strike="noStrike" kern="1200" baseline="0%">
                        <a:solidFill>
                          <a:sysClr val="windowText" lastClr="000000">
                            <a:lumMod val="75%"/>
                            <a:lumOff val="25%"/>
                          </a:sysClr>
                        </a:solidFill>
                      </a:rPr>
                      <a:t>P=5197 KN , M = 70.7 KN.m</a:t>
                    </a:r>
                  </a:p>
                  <a:p>
                    <a:pPr marL="0" marR="0" lvl="0" indent="0" algn="ctr" defTabSz="914400" rtl="0" eaLnBrk="1" fontAlgn="auto" latinLnBrk="0" hangingPunct="1">
                      <a:lnSpc>
                        <a:spcPct val="100%"/>
                      </a:lnSpc>
                      <a:spcBef>
                        <a:spcPts val="0"/>
                      </a:spcBef>
                      <a:spcAft>
                        <a:spcPts val="0"/>
                      </a:spcAft>
                      <a:buClrTx/>
                      <a:buSzTx/>
                      <a:buFontTx/>
                      <a:buNone/>
                      <a:tabLst/>
                      <a:defRPr>
                        <a:solidFill>
                          <a:sysClr val="windowText" lastClr="000000">
                            <a:lumMod val="75%"/>
                            <a:lumOff val="25%"/>
                          </a:sysClr>
                        </a:solidFill>
                      </a:defRPr>
                    </a:pPr>
                    <a:endParaRPr lang="en-US" sz="900" b="0" i="0" u="none" strike="noStrike" kern="1200" baseline="0%">
                      <a:solidFill>
                        <a:sysClr val="windowText" lastClr="000000">
                          <a:lumMod val="75%"/>
                          <a:lumOff val="25%"/>
                        </a:sysClr>
                      </a:solidFill>
                    </a:endParaRPr>
                  </a:p>
                </c:rich>
              </c:tx>
              <c:spPr>
                <a:noFill/>
                <a:ln>
                  <a:noFill/>
                </a:ln>
                <a:effectLst/>
              </c:spPr>
              <c:txPr>
                <a:bodyPr rot="0" spcFirstLastPara="1" vertOverflow="ellipsis" vert="horz" wrap="square" lIns="38100" tIns="19050" rIns="38100" bIns="19050" anchor="ctr" anchorCtr="0">
                  <a:spAutoFit/>
                </a:bodyPr>
                <a:lstStyle/>
                <a:p>
                  <a:pPr marL="0" marR="0" lvl="0" indent="0" algn="ctr" defTabSz="914400" rtl="0" eaLnBrk="1" fontAlgn="auto" latinLnBrk="0" hangingPunct="1">
                    <a:lnSpc>
                      <a:spcPct val="100%"/>
                    </a:lnSpc>
                    <a:spcBef>
                      <a:spcPts val="0"/>
                    </a:spcBef>
                    <a:spcAft>
                      <a:spcPts val="0"/>
                    </a:spcAft>
                    <a:buClrTx/>
                    <a:buSzTx/>
                    <a:buFontTx/>
                    <a:buNone/>
                    <a:tabLst/>
                    <a:defRPr sz="900" b="0" i="0" u="none" strike="noStrike" kern="1200" baseline="0%">
                      <a:solidFill>
                        <a:sysClr val="windowText" lastClr="000000">
                          <a:lumMod val="75%"/>
                          <a:lumOff val="25%"/>
                        </a:sys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25522357723577238"/>
                      <c:h val="0.11560185185185186"/>
                    </c:manualLayout>
                  </c15:layout>
                </c:ext>
                <c:ext xmlns:c16="http://schemas.microsoft.com/office/drawing/2014/chart" uri="{C3380CC4-5D6E-409C-BE32-E72D297353CC}">
                  <c16:uniqueId val="{00000001-AE5F-426F-9B94-371D7E7880B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
                        <a:lumOff val="25%"/>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
                          <a:lumOff val="65%"/>
                        </a:schemeClr>
                      </a:solidFill>
                      <a:round/>
                    </a:ln>
                    <a:effectLst/>
                  </c:spPr>
                </c15:leaderLines>
              </c:ext>
            </c:extLst>
          </c:dLbls>
          <c:xVal>
            <c:numRef>
              <c:f>Sheet1!$D$44</c:f>
              <c:numCache>
                <c:formatCode>General</c:formatCode>
                <c:ptCount val="1"/>
                <c:pt idx="0">
                  <c:v>70.7</c:v>
                </c:pt>
              </c:numCache>
            </c:numRef>
          </c:xVal>
          <c:yVal>
            <c:numRef>
              <c:f>Sheet1!$E$44</c:f>
              <c:numCache>
                <c:formatCode>General</c:formatCode>
                <c:ptCount val="1"/>
                <c:pt idx="0">
                  <c:v>5197</c:v>
                </c:pt>
              </c:numCache>
            </c:numRef>
          </c:yVal>
          <c:smooth val="1"/>
          <c:extLst>
            <c:ext xmlns:c16="http://schemas.microsoft.com/office/drawing/2014/chart" uri="{C3380CC4-5D6E-409C-BE32-E72D297353CC}">
              <c16:uniqueId val="{00000002-AE5F-426F-9B94-371D7E7880B8}"/>
            </c:ext>
          </c:extLst>
        </c:ser>
        <c:dLbls>
          <c:showLegendKey val="0"/>
          <c:showVal val="0"/>
          <c:showCatName val="0"/>
          <c:showSerName val="0"/>
          <c:showPercent val="0"/>
          <c:showBubbleSize val="0"/>
        </c:dLbls>
        <c:axId val="1320081376"/>
        <c:axId val="1098816944"/>
      </c:scatterChart>
      <c:valAx>
        <c:axId val="1320081376"/>
        <c:scaling>
          <c:orientation val="minMax"/>
        </c:scaling>
        <c:delete val="0"/>
        <c:axPos val="b"/>
        <c:majorGridlines>
          <c:spPr>
            <a:ln w="9525" cap="flat" cmpd="sng" algn="ctr">
              <a:solidFill>
                <a:schemeClr val="tx1">
                  <a:lumMod val="15%"/>
                  <a:lumOff val="85%"/>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
                        <a:lumOff val="35%"/>
                      </a:schemeClr>
                    </a:solidFill>
                    <a:latin typeface="+mn-lt"/>
                    <a:ea typeface="+mn-ea"/>
                    <a:cs typeface="+mn-cs"/>
                  </a:defRPr>
                </a:pPr>
                <a:r>
                  <a:rPr lang="en-US"/>
                  <a:t>M2-KN.m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
                      <a:lumOff val="35%"/>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
                <a:lumOff val="75%"/>
              </a:schemeClr>
            </a:solidFill>
            <a:round/>
          </a:ln>
          <a:effectLst/>
        </c:spPr>
        <c:txPr>
          <a:bodyPr rot="-60000000" spcFirstLastPara="1" vertOverflow="ellipsis" vert="horz" wrap="square" anchor="ctr" anchorCtr="1"/>
          <a:lstStyle/>
          <a:p>
            <a:pPr>
              <a:defRPr sz="900" b="0" i="0" u="none" strike="noStrike" kern="1200" baseline="0%">
                <a:solidFill>
                  <a:schemeClr val="tx1">
                    <a:lumMod val="65%"/>
                    <a:lumOff val="35%"/>
                  </a:schemeClr>
                </a:solidFill>
                <a:latin typeface="+mn-lt"/>
                <a:ea typeface="+mn-ea"/>
                <a:cs typeface="+mn-cs"/>
              </a:defRPr>
            </a:pPr>
            <a:endParaRPr lang="en-US"/>
          </a:p>
        </c:txPr>
        <c:crossAx val="1098816944"/>
        <c:crosses val="autoZero"/>
        <c:crossBetween val="midCat"/>
      </c:valAx>
      <c:valAx>
        <c:axId val="1098816944"/>
        <c:scaling>
          <c:orientation val="minMax"/>
        </c:scaling>
        <c:delete val="0"/>
        <c:axPos val="l"/>
        <c:majorGridlines>
          <c:spPr>
            <a:ln w="9525" cap="flat" cmpd="sng" algn="ctr">
              <a:solidFill>
                <a:schemeClr val="tx1">
                  <a:lumMod val="15%"/>
                  <a:lumOff val="85%"/>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
                        <a:lumOff val="35%"/>
                      </a:schemeClr>
                    </a:solidFill>
                    <a:latin typeface="+mn-lt"/>
                    <a:ea typeface="+mn-ea"/>
                    <a:cs typeface="+mn-cs"/>
                  </a:defRPr>
                </a:pPr>
                <a:r>
                  <a:rPr lang="en-US"/>
                  <a:t>P</a:t>
                </a:r>
                <a:r>
                  <a:rPr lang="en-US" baseline="0%"/>
                  <a:t>-KN</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
                      <a:lumOff val="35%"/>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
                <a:lumOff val="75%"/>
              </a:schemeClr>
            </a:solidFill>
            <a:round/>
          </a:ln>
          <a:effectLst/>
        </c:spPr>
        <c:txPr>
          <a:bodyPr rot="-60000000" spcFirstLastPara="1" vertOverflow="ellipsis" vert="horz" wrap="square" anchor="ctr" anchorCtr="1"/>
          <a:lstStyle/>
          <a:p>
            <a:pPr>
              <a:defRPr sz="900" b="0" i="0" u="none" strike="noStrike" kern="1200" baseline="0%">
                <a:solidFill>
                  <a:schemeClr val="tx1">
                    <a:lumMod val="65%"/>
                    <a:lumOff val="35%"/>
                  </a:schemeClr>
                </a:solidFill>
                <a:latin typeface="+mn-lt"/>
                <a:ea typeface="+mn-ea"/>
                <a:cs typeface="+mn-cs"/>
              </a:defRPr>
            </a:pPr>
            <a:endParaRPr lang="en-US"/>
          </a:p>
        </c:txPr>
        <c:crossAx val="1320081376"/>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
                  <a:lumOff val="35%"/>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purl.oclc.org/ooxml/drawingml/chart" xmlns:a="http://purl.oclc.org/ooxml/drawingml/main" xmlns:r="http://purl.oclc.org/ooxml/officeDocument/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
                    <a:lumOff val="35%"/>
                  </a:schemeClr>
                </a:solidFill>
                <a:latin typeface="+mn-lt"/>
                <a:ea typeface="+mn-ea"/>
                <a:cs typeface="+mn-cs"/>
              </a:defRPr>
            </a:pPr>
            <a:r>
              <a:rPr lang="en-US" dirty="0"/>
              <a:t>Wall-5</a:t>
            </a:r>
            <a:r>
              <a:rPr lang="en-US" baseline="0%" dirty="0"/>
              <a:t> interaction diagram</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
                  <a:lumOff val="35%"/>
                </a:schemeClr>
              </a:solidFill>
              <a:latin typeface="+mn-lt"/>
              <a:ea typeface="+mn-ea"/>
              <a:cs typeface="+mn-cs"/>
            </a:defRPr>
          </a:pPr>
          <a:endParaRPr lang="en-US"/>
        </a:p>
      </c:txPr>
    </c:title>
    <c:autoTitleDeleted val="0"/>
    <c:plotArea>
      <c:layout/>
      <c:scatterChart>
        <c:scatterStyle val="smoothMarker"/>
        <c:varyColors val="0"/>
        <c:ser>
          <c:idx val="0"/>
          <c:order val="0"/>
          <c:tx>
            <c:v>0.25%</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Sheet1!$C$20:$C$30</c:f>
              <c:numCache>
                <c:formatCode>General</c:formatCode>
                <c:ptCount val="11"/>
                <c:pt idx="0">
                  <c:v>0</c:v>
                </c:pt>
                <c:pt idx="1">
                  <c:v>5666.3244000000004</c:v>
                </c:pt>
                <c:pt idx="2">
                  <c:v>9821.5612999999994</c:v>
                </c:pt>
                <c:pt idx="3">
                  <c:v>12811.996999999999</c:v>
                </c:pt>
                <c:pt idx="4">
                  <c:v>14653.2469</c:v>
                </c:pt>
                <c:pt idx="5">
                  <c:v>15359.644</c:v>
                </c:pt>
                <c:pt idx="6">
                  <c:v>17354.867200000001</c:v>
                </c:pt>
                <c:pt idx="7">
                  <c:v>18082.0759</c:v>
                </c:pt>
                <c:pt idx="8">
                  <c:v>13846.8889</c:v>
                </c:pt>
                <c:pt idx="9">
                  <c:v>7851.3209999999999</c:v>
                </c:pt>
                <c:pt idx="10">
                  <c:v>0</c:v>
                </c:pt>
              </c:numCache>
            </c:numRef>
          </c:xVal>
          <c:yVal>
            <c:numRef>
              <c:f>Sheet1!$D$20:$D$30</c:f>
              <c:numCache>
                <c:formatCode>General</c:formatCode>
                <c:ptCount val="11"/>
                <c:pt idx="0">
                  <c:v>19243.2611</c:v>
                </c:pt>
                <c:pt idx="1">
                  <c:v>19243.2611</c:v>
                </c:pt>
                <c:pt idx="2">
                  <c:v>19015.9293</c:v>
                </c:pt>
                <c:pt idx="3">
                  <c:v>16585.228200000001</c:v>
                </c:pt>
                <c:pt idx="4">
                  <c:v>14118.3135</c:v>
                </c:pt>
                <c:pt idx="5">
                  <c:v>11596.8449</c:v>
                </c:pt>
                <c:pt idx="6">
                  <c:v>10643.2413</c:v>
                </c:pt>
                <c:pt idx="7">
                  <c:v>9153.3053999999993</c:v>
                </c:pt>
                <c:pt idx="8">
                  <c:v>5699.5237999999999</c:v>
                </c:pt>
                <c:pt idx="9">
                  <c:v>2245.5581999999999</c:v>
                </c:pt>
                <c:pt idx="10">
                  <c:v>-1246.2660000000001</c:v>
                </c:pt>
              </c:numCache>
            </c:numRef>
          </c:yVal>
          <c:smooth val="1"/>
          <c:extLst>
            <c:ext xmlns:c16="http://schemas.microsoft.com/office/drawing/2014/chart" uri="{C3380CC4-5D6E-409C-BE32-E72D297353CC}">
              <c16:uniqueId val="{00000000-E925-4BBD-AB2A-FCAA21B98236}"/>
            </c:ext>
          </c:extLst>
        </c:ser>
        <c:ser>
          <c:idx val="1"/>
          <c:order val="1"/>
          <c:tx>
            <c:v>p</c:v>
          </c:tx>
          <c:spPr>
            <a:ln w="19050" cap="rnd">
              <a:solidFill>
                <a:schemeClr val="accent2"/>
              </a:solidFill>
              <a:round/>
            </a:ln>
            <a:effectLst/>
          </c:spPr>
          <c:marker>
            <c:symbol val="circle"/>
            <c:size val="5"/>
            <c:spPr>
              <a:solidFill>
                <a:schemeClr val="accent2"/>
              </a:solidFill>
              <a:ln w="9525">
                <a:solidFill>
                  <a:schemeClr val="accent2"/>
                </a:solidFill>
              </a:ln>
              <a:effectLst/>
            </c:spPr>
          </c:marker>
          <c:dLbls>
            <c:dLbl>
              <c:idx val="0"/>
              <c:layout>
                <c:manualLayout>
                  <c:x val="4.1120605527246071E-2"/>
                  <c:y val="-6.4814632545931755E-2"/>
                </c:manualLayout>
              </c:layout>
              <c:tx>
                <c:rich>
                  <a:bodyPr/>
                  <a:lstStyle/>
                  <a:p>
                    <a:r>
                      <a:rPr lang="en-US" dirty="0"/>
                      <a:t>P=2384 KN , M</a:t>
                    </a:r>
                    <a:r>
                      <a:rPr lang="en-US" baseline="0%" dirty="0"/>
                      <a:t> = 1381 </a:t>
                    </a:r>
                    <a:r>
                      <a:rPr lang="en-US" baseline="0%" dirty="0" err="1"/>
                      <a:t>KN.m</a:t>
                    </a:r>
                    <a:endParaRPr lang="en-US" dirty="0"/>
                  </a:p>
                </c:rich>
              </c:tx>
              <c:showLegendKey val="0"/>
              <c:showVal val="1"/>
              <c:showCatName val="0"/>
              <c:showSerName val="0"/>
              <c:showPercent val="0"/>
              <c:showBubbleSize val="0"/>
              <c:extLst>
                <c:ext xmlns:c15="http://schemas.microsoft.com/office/drawing/2012/chart" uri="{CE6537A1-D6FC-4f65-9D91-7224C49458BB}">
                  <c15:layout>
                    <c:manualLayout>
                      <c:w val="0.25576966289588215"/>
                      <c:h val="6.4745552639253412E-2"/>
                    </c:manualLayout>
                  </c15:layout>
                </c:ext>
                <c:ext xmlns:c16="http://schemas.microsoft.com/office/drawing/2014/chart" uri="{C3380CC4-5D6E-409C-BE32-E72D297353CC}">
                  <c16:uniqueId val="{00000001-E925-4BBD-AB2A-FCAA21B9823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
                        <a:lumOff val="25%"/>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
                          <a:lumOff val="65%"/>
                        </a:schemeClr>
                      </a:solidFill>
                      <a:round/>
                    </a:ln>
                    <a:effectLst/>
                  </c:spPr>
                </c15:leaderLines>
              </c:ext>
            </c:extLst>
          </c:dLbls>
          <c:xVal>
            <c:numRef>
              <c:f>Sheet1!$D$31</c:f>
              <c:numCache>
                <c:formatCode>General</c:formatCode>
                <c:ptCount val="1"/>
                <c:pt idx="0">
                  <c:v>1381</c:v>
                </c:pt>
              </c:numCache>
            </c:numRef>
          </c:xVal>
          <c:yVal>
            <c:numRef>
              <c:f>Sheet1!$C$31</c:f>
              <c:numCache>
                <c:formatCode>General</c:formatCode>
                <c:ptCount val="1"/>
                <c:pt idx="0">
                  <c:v>2384</c:v>
                </c:pt>
              </c:numCache>
            </c:numRef>
          </c:yVal>
          <c:smooth val="1"/>
          <c:extLst>
            <c:ext xmlns:c16="http://schemas.microsoft.com/office/drawing/2014/chart" uri="{C3380CC4-5D6E-409C-BE32-E72D297353CC}">
              <c16:uniqueId val="{00000002-E925-4BBD-AB2A-FCAA21B98236}"/>
            </c:ext>
          </c:extLst>
        </c:ser>
        <c:dLbls>
          <c:showLegendKey val="0"/>
          <c:showVal val="0"/>
          <c:showCatName val="0"/>
          <c:showSerName val="0"/>
          <c:showPercent val="0"/>
          <c:showBubbleSize val="0"/>
        </c:dLbls>
        <c:axId val="1430942192"/>
        <c:axId val="1430123248"/>
      </c:scatterChart>
      <c:valAx>
        <c:axId val="1430942192"/>
        <c:scaling>
          <c:orientation val="minMax"/>
        </c:scaling>
        <c:delete val="0"/>
        <c:axPos val="b"/>
        <c:majorGridlines>
          <c:spPr>
            <a:ln w="9525" cap="flat" cmpd="sng" algn="ctr">
              <a:solidFill>
                <a:schemeClr val="tx1">
                  <a:lumMod val="15%"/>
                  <a:lumOff val="85%"/>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
                        <a:lumOff val="35%"/>
                      </a:schemeClr>
                    </a:solidFill>
                    <a:latin typeface="+mn-lt"/>
                    <a:ea typeface="+mn-ea"/>
                    <a:cs typeface="+mn-cs"/>
                  </a:defRPr>
                </a:pPr>
                <a:r>
                  <a:rPr lang="en-US" dirty="0"/>
                  <a:t>M3-KN.m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
                      <a:lumOff val="35%"/>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
                <a:lumOff val="75%"/>
              </a:schemeClr>
            </a:solidFill>
            <a:round/>
          </a:ln>
          <a:effectLst/>
        </c:spPr>
        <c:txPr>
          <a:bodyPr rot="-60000000" spcFirstLastPara="1" vertOverflow="ellipsis" vert="horz" wrap="square" anchor="ctr" anchorCtr="1"/>
          <a:lstStyle/>
          <a:p>
            <a:pPr>
              <a:defRPr sz="900" b="0" i="0" u="none" strike="noStrike" kern="1200" baseline="0%">
                <a:solidFill>
                  <a:schemeClr val="tx1">
                    <a:lumMod val="65%"/>
                    <a:lumOff val="35%"/>
                  </a:schemeClr>
                </a:solidFill>
                <a:latin typeface="+mn-lt"/>
                <a:ea typeface="+mn-ea"/>
                <a:cs typeface="+mn-cs"/>
              </a:defRPr>
            </a:pPr>
            <a:endParaRPr lang="en-US"/>
          </a:p>
        </c:txPr>
        <c:crossAx val="1430123248"/>
        <c:crosses val="autoZero"/>
        <c:crossBetween val="midCat"/>
      </c:valAx>
      <c:valAx>
        <c:axId val="1430123248"/>
        <c:scaling>
          <c:orientation val="minMax"/>
        </c:scaling>
        <c:delete val="0"/>
        <c:axPos val="l"/>
        <c:majorGridlines>
          <c:spPr>
            <a:ln w="9525" cap="flat" cmpd="sng" algn="ctr">
              <a:solidFill>
                <a:schemeClr val="tx1">
                  <a:lumMod val="15%"/>
                  <a:lumOff val="85%"/>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
                        <a:lumOff val="35%"/>
                      </a:schemeClr>
                    </a:solidFill>
                    <a:latin typeface="+mn-lt"/>
                    <a:ea typeface="+mn-ea"/>
                    <a:cs typeface="+mn-cs"/>
                  </a:defRPr>
                </a:pPr>
                <a:r>
                  <a:rPr lang="en-US" dirty="0"/>
                  <a:t>P-KN</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
                      <a:lumOff val="35%"/>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
                <a:lumOff val="75%"/>
              </a:schemeClr>
            </a:solidFill>
            <a:round/>
          </a:ln>
          <a:effectLst/>
        </c:spPr>
        <c:txPr>
          <a:bodyPr rot="-60000000" spcFirstLastPara="1" vertOverflow="ellipsis" vert="horz" wrap="square" anchor="ctr" anchorCtr="1"/>
          <a:lstStyle/>
          <a:p>
            <a:pPr>
              <a:defRPr sz="900" b="0" i="0" u="none" strike="noStrike" kern="1200" baseline="0%">
                <a:solidFill>
                  <a:schemeClr val="tx1">
                    <a:lumMod val="65%"/>
                    <a:lumOff val="35%"/>
                  </a:schemeClr>
                </a:solidFill>
                <a:latin typeface="+mn-lt"/>
                <a:ea typeface="+mn-ea"/>
                <a:cs typeface="+mn-cs"/>
              </a:defRPr>
            </a:pPr>
            <a:endParaRPr lang="en-US"/>
          </a:p>
        </c:txPr>
        <c:crossAx val="1430942192"/>
        <c:crosses val="autoZero"/>
        <c:crossBetween val="midCat"/>
      </c:valAx>
      <c:spPr>
        <a:noFill/>
        <a:ln w="25400">
          <a:noFill/>
        </a:ln>
        <a:effectLst/>
      </c:spPr>
    </c:plotArea>
    <c:legend>
      <c:legendPos val="r"/>
      <c:legendEntry>
        <c:idx val="0"/>
        <c:txPr>
          <a:bodyPr rot="0" spcFirstLastPara="1" vertOverflow="ellipsis" vert="horz" wrap="square" anchor="ctr" anchorCtr="1"/>
          <a:lstStyle/>
          <a:p>
            <a:pPr>
              <a:defRPr sz="900" b="0" i="0" u="none" strike="noStrike" kern="1200" baseline="0%">
                <a:ln>
                  <a:noFill/>
                </a:ln>
                <a:solidFill>
                  <a:schemeClr val="tx1">
                    <a:lumMod val="65%"/>
                    <a:lumOff val="35%"/>
                  </a:schemeClr>
                </a:solidFill>
                <a:latin typeface="+mn-lt"/>
                <a:ea typeface="+mn-ea"/>
                <a:cs typeface="+mn-cs"/>
              </a:defRPr>
            </a:pPr>
            <a:endParaRPr lang="en-US"/>
          </a:p>
        </c:txPr>
      </c:legendEntry>
      <c:layout>
        <c:manualLayout>
          <c:xMode val="edge"/>
          <c:yMode val="edge"/>
          <c:x val="0.74322207479272973"/>
          <c:y val="0.19986038203557888"/>
          <c:w val="0.22799355800033802"/>
          <c:h val="0.15625109361329836"/>
        </c:manualLayout>
      </c:layout>
      <c:overlay val="1"/>
      <c:spPr>
        <a:noFill/>
        <a:ln>
          <a:noFill/>
        </a:ln>
        <a:effectLst/>
      </c:spPr>
      <c:txPr>
        <a:bodyPr rot="0" spcFirstLastPara="1" vertOverflow="ellipsis" vert="horz" wrap="square" anchor="ctr" anchorCtr="1"/>
        <a:lstStyle/>
        <a:p>
          <a:pPr>
            <a:defRPr sz="900" b="0" i="0" u="none" strike="noStrike" kern="1200" baseline="0%">
              <a:solidFill>
                <a:schemeClr val="tx1">
                  <a:lumMod val="65%"/>
                  <a:lumOff val="35%"/>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purl.oclc.org/ooxml/drawingml/main" meth="cycle" id="10">
  <a:schemeClr val="accent1"/>
  <a:schemeClr val="accent2"/>
  <a:schemeClr val="accent3"/>
  <a:schemeClr val="accent4"/>
  <a:schemeClr val="accent5"/>
  <a:schemeClr val="accent6"/>
  <cs:variation/>
  <cs:variation>
    <a:lumMod val="60%"/>
  </cs:variation>
  <cs:variation>
    <a:lumMod val="80%"/>
    <a:lumOff val="20%"/>
  </cs:variation>
  <cs:variation>
    <a:lumMod val="80%"/>
  </cs:variation>
  <cs:variation>
    <a:lumMod val="60%"/>
    <a:lumOff val="40%"/>
  </cs:variation>
  <cs:variation>
    <a:lumMod val="50%"/>
  </cs:variation>
  <cs:variation>
    <a:lumMod val="70%"/>
    <a:lumOff val="30%"/>
  </cs:variation>
  <cs:variation>
    <a:lumMod val="70%"/>
  </cs:variation>
  <cs:variation>
    <a:lumMod val="50%"/>
    <a:lumOff val="50%"/>
  </cs:variation>
</cs:colorStyle>
</file>

<file path=ppt/charts/colors2.xml><?xml version="1.0" encoding="utf-8"?>
<cs:colorStyle xmlns:cs="http://schemas.microsoft.com/office/drawing/2012/chartStyle" xmlns:a="http://purl.oclc.org/ooxml/drawingml/main" meth="cycle" id="10">
  <a:schemeClr val="accent1"/>
  <a:schemeClr val="accent2"/>
  <a:schemeClr val="accent3"/>
  <a:schemeClr val="accent4"/>
  <a:schemeClr val="accent5"/>
  <a:schemeClr val="accent6"/>
  <cs:variation/>
  <cs:variation>
    <a:lumMod val="60%"/>
  </cs:variation>
  <cs:variation>
    <a:lumMod val="80%"/>
    <a:lumOff val="20%"/>
  </cs:variation>
  <cs:variation>
    <a:lumMod val="80%"/>
  </cs:variation>
  <cs:variation>
    <a:lumMod val="60%"/>
    <a:lumOff val="40%"/>
  </cs:variation>
  <cs:variation>
    <a:lumMod val="50%"/>
  </cs:variation>
  <cs:variation>
    <a:lumMod val="70%"/>
    <a:lumOff val="30%"/>
  </cs:variation>
  <cs:variation>
    <a:lumMod val="70%"/>
  </cs:variation>
  <cs:variation>
    <a:lumMod val="50%"/>
    <a:lumOff val="50%"/>
  </cs:variation>
</cs:colorStyle>
</file>

<file path=ppt/charts/style1.xml><?xml version="1.0" encoding="utf-8"?>
<cs:chartStyle xmlns:cs="http://schemas.microsoft.com/office/drawing/2012/chartStyle" xmlns:a="http://purl.oclc.org/ooxml/drawingml/main" id="240">
  <cs:axisTitle>
    <cs:lnRef idx="0"/>
    <cs:fillRef idx="0"/>
    <cs:effectRef idx="0"/>
    <cs:fontRef idx="minor">
      <a:schemeClr val="tx1">
        <a:lumMod val="65%"/>
        <a:lumOff val="35%"/>
      </a:schemeClr>
    </cs:fontRef>
    <cs:defRPr sz="1000" kern="1200"/>
  </cs:axisTitle>
  <cs:categoryAxis>
    <cs:lnRef idx="0"/>
    <cs:fillRef idx="0"/>
    <cs:effectRef idx="0"/>
    <cs:fontRef idx="minor">
      <a:schemeClr val="tx1">
        <a:lumMod val="65%"/>
        <a:lumOff val="35%"/>
      </a:schemeClr>
    </cs:fontRef>
    <cs:spPr>
      <a:ln w="9525" cap="flat" cmpd="sng" algn="ctr">
        <a:solidFill>
          <a:schemeClr val="tx1">
            <a:lumMod val="25%"/>
            <a:lumOff val="75%"/>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
            <a:lumOff val="85%"/>
          </a:schemeClr>
        </a:solidFill>
        <a:round/>
      </a:ln>
    </cs:spPr>
    <cs:defRPr sz="1000" kern="1200"/>
  </cs:chartArea>
  <cs:dataLabel>
    <cs:lnRef idx="0"/>
    <cs:fillRef idx="0"/>
    <cs:effectRef idx="0"/>
    <cs:fontRef idx="minor">
      <a:schemeClr val="tx1">
        <a:lumMod val="75%"/>
        <a:lumOff val="25%"/>
      </a:schemeClr>
    </cs:fontRef>
    <cs:defRPr sz="900" kern="1200"/>
  </cs:dataLabel>
  <cs:dataLabelCallout>
    <cs:lnRef idx="0"/>
    <cs:fillRef idx="0"/>
    <cs:effectRef idx="0"/>
    <cs:fontRef idx="minor">
      <a:schemeClr val="dk1">
        <a:lumMod val="65%"/>
        <a:lumOff val="35%"/>
      </a:schemeClr>
    </cs:fontRef>
    <cs:spPr>
      <a:solidFill>
        <a:schemeClr val="lt1"/>
      </a:solidFill>
      <a:ln>
        <a:solidFill>
          <a:schemeClr val="dk1">
            <a:lumMod val="25%"/>
            <a:lumOff val="75%"/>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
        <a:lumOff val="35%"/>
      </a:schemeClr>
    </cs:fontRef>
    <cs:spPr>
      <a:noFill/>
      <a:ln w="9525" cap="flat" cmpd="sng" algn="ctr">
        <a:solidFill>
          <a:schemeClr val="tx1">
            <a:lumMod val="15%"/>
            <a:lumOff val="85%"/>
          </a:schemeClr>
        </a:solidFill>
        <a:round/>
      </a:ln>
    </cs:spPr>
    <cs:defRPr sz="900" kern="1200"/>
  </cs:dataTable>
  <cs:downBar>
    <cs:lnRef idx="0"/>
    <cs:fillRef idx="0"/>
    <cs:effectRef idx="0"/>
    <cs:fontRef idx="minor">
      <a:schemeClr val="tx1"/>
    </cs:fontRef>
    <cs:spPr>
      <a:solidFill>
        <a:schemeClr val="dk1">
          <a:lumMod val="75%"/>
          <a:lumOff val="25%"/>
        </a:schemeClr>
      </a:solidFill>
      <a:ln w="9525" cap="flat" cmpd="sng" algn="ctr">
        <a:solidFill>
          <a:schemeClr val="tx1">
            <a:lumMod val="65%"/>
            <a:lumOff val="35%"/>
          </a:schemeClr>
        </a:solidFill>
        <a:round/>
      </a:ln>
    </cs:spPr>
  </cs:downBar>
  <cs:dropLine>
    <cs:lnRef idx="0"/>
    <cs:fillRef idx="0"/>
    <cs:effectRef idx="0"/>
    <cs:fontRef idx="minor">
      <a:schemeClr val="tx1"/>
    </cs:fontRef>
    <cs:spPr>
      <a:ln w="9525" cap="flat" cmpd="sng" algn="ctr">
        <a:solidFill>
          <a:schemeClr val="tx1">
            <a:lumMod val="35%"/>
            <a:lumOff val="65%"/>
          </a:schemeClr>
        </a:solidFill>
        <a:round/>
      </a:ln>
    </cs:spPr>
  </cs:dropLine>
  <cs:errorBar>
    <cs:lnRef idx="0"/>
    <cs:fillRef idx="0"/>
    <cs:effectRef idx="0"/>
    <cs:fontRef idx="minor">
      <a:schemeClr val="tx1"/>
    </cs:fontRef>
    <cs:spPr>
      <a:ln w="9525" cap="flat" cmpd="sng" algn="ctr">
        <a:solidFill>
          <a:schemeClr val="tx1">
            <a:lumMod val="65%"/>
            <a:lumOff val="35%"/>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
            <a:lumOff val="85%"/>
          </a:schemeClr>
        </a:solidFill>
        <a:round/>
      </a:ln>
    </cs:spPr>
  </cs:gridlineMajor>
  <cs:gridlineMinor>
    <cs:lnRef idx="0"/>
    <cs:fillRef idx="0"/>
    <cs:effectRef idx="0"/>
    <cs:fontRef idx="minor">
      <a:schemeClr val="tx1"/>
    </cs:fontRef>
    <cs:spPr>
      <a:ln w="9525" cap="flat" cmpd="sng" algn="ctr">
        <a:solidFill>
          <a:schemeClr val="tx1">
            <a:lumMod val="5%"/>
            <a:lumOff val="95%"/>
          </a:schemeClr>
        </a:solidFill>
        <a:round/>
      </a:ln>
    </cs:spPr>
  </cs:gridlineMinor>
  <cs:hiLoLine>
    <cs:lnRef idx="0"/>
    <cs:fillRef idx="0"/>
    <cs:effectRef idx="0"/>
    <cs:fontRef idx="minor">
      <a:schemeClr val="tx1"/>
    </cs:fontRef>
    <cs:spPr>
      <a:ln w="9525" cap="flat" cmpd="sng" algn="ctr">
        <a:solidFill>
          <a:schemeClr val="tx1">
            <a:lumMod val="50%"/>
            <a:lumOff val="50%"/>
          </a:schemeClr>
        </a:solidFill>
        <a:round/>
      </a:ln>
    </cs:spPr>
  </cs:hiLoLine>
  <cs:leaderLine>
    <cs:lnRef idx="0"/>
    <cs:fillRef idx="0"/>
    <cs:effectRef idx="0"/>
    <cs:fontRef idx="minor">
      <a:schemeClr val="tx1"/>
    </cs:fontRef>
    <cs:spPr>
      <a:ln w="9525" cap="flat" cmpd="sng" algn="ctr">
        <a:solidFill>
          <a:schemeClr val="tx1">
            <a:lumMod val="35%"/>
            <a:lumOff val="65%"/>
          </a:schemeClr>
        </a:solidFill>
        <a:round/>
      </a:ln>
    </cs:spPr>
  </cs:leaderLine>
  <cs:legend>
    <cs:lnRef idx="0"/>
    <cs:fillRef idx="0"/>
    <cs:effectRef idx="0"/>
    <cs:fontRef idx="minor">
      <a:schemeClr val="tx1">
        <a:lumMod val="65%"/>
        <a:lumOff val="35%"/>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
        <a:lumOff val="35%"/>
      </a:schemeClr>
    </cs:fontRef>
    <cs:defRPr sz="900" kern="1200"/>
  </cs:seriesAxis>
  <cs:seriesLine>
    <cs:lnRef idx="0"/>
    <cs:fillRef idx="0"/>
    <cs:effectRef idx="0"/>
    <cs:fontRef idx="minor">
      <a:schemeClr val="tx1"/>
    </cs:fontRef>
    <cs:spPr>
      <a:ln w="9525" cap="flat" cmpd="sng" algn="ctr">
        <a:solidFill>
          <a:schemeClr val="tx1">
            <a:lumMod val="35%"/>
            <a:lumOff val="65%"/>
          </a:schemeClr>
        </a:solidFill>
        <a:round/>
      </a:ln>
    </cs:spPr>
  </cs:seriesLine>
  <cs:title>
    <cs:lnRef idx="0"/>
    <cs:fillRef idx="0"/>
    <cs:effectRef idx="0"/>
    <cs:fontRef idx="minor">
      <a:schemeClr val="tx1">
        <a:lumMod val="65%"/>
        <a:lumOff val="35%"/>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
        <a:lumOff val="35%"/>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
            <a:lumOff val="35%"/>
          </a:schemeClr>
        </a:solidFill>
        <a:round/>
      </a:ln>
    </cs:spPr>
  </cs:upBar>
  <cs:valueAxis>
    <cs:lnRef idx="0"/>
    <cs:fillRef idx="0"/>
    <cs:effectRef idx="0"/>
    <cs:fontRef idx="minor">
      <a:schemeClr val="tx1">
        <a:lumMod val="65%"/>
        <a:lumOff val="35%"/>
      </a:schemeClr>
    </cs:fontRef>
    <cs:spPr>
      <a:ln w="9525" cap="flat" cmpd="sng" algn="ctr">
        <a:solidFill>
          <a:schemeClr val="tx1">
            <a:lumMod val="25%"/>
            <a:lumOff val="75%"/>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purl.oclc.org/ooxml/drawingml/main" id="240">
  <cs:axisTitle>
    <cs:lnRef idx="0"/>
    <cs:fillRef idx="0"/>
    <cs:effectRef idx="0"/>
    <cs:fontRef idx="minor">
      <a:schemeClr val="tx1">
        <a:lumMod val="65%"/>
        <a:lumOff val="35%"/>
      </a:schemeClr>
    </cs:fontRef>
    <cs:defRPr sz="1000" kern="1200"/>
  </cs:axisTitle>
  <cs:categoryAxis>
    <cs:lnRef idx="0"/>
    <cs:fillRef idx="0"/>
    <cs:effectRef idx="0"/>
    <cs:fontRef idx="minor">
      <a:schemeClr val="tx1">
        <a:lumMod val="65%"/>
        <a:lumOff val="35%"/>
      </a:schemeClr>
    </cs:fontRef>
    <cs:spPr>
      <a:ln w="9525" cap="flat" cmpd="sng" algn="ctr">
        <a:solidFill>
          <a:schemeClr val="tx1">
            <a:lumMod val="25%"/>
            <a:lumOff val="75%"/>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
            <a:lumOff val="85%"/>
          </a:schemeClr>
        </a:solidFill>
        <a:round/>
      </a:ln>
    </cs:spPr>
    <cs:defRPr sz="1000" kern="1200"/>
  </cs:chartArea>
  <cs:dataLabel>
    <cs:lnRef idx="0"/>
    <cs:fillRef idx="0"/>
    <cs:effectRef idx="0"/>
    <cs:fontRef idx="minor">
      <a:schemeClr val="tx1">
        <a:lumMod val="75%"/>
        <a:lumOff val="25%"/>
      </a:schemeClr>
    </cs:fontRef>
    <cs:defRPr sz="900" kern="1200"/>
  </cs:dataLabel>
  <cs:dataLabelCallout>
    <cs:lnRef idx="0"/>
    <cs:fillRef idx="0"/>
    <cs:effectRef idx="0"/>
    <cs:fontRef idx="minor">
      <a:schemeClr val="dk1">
        <a:lumMod val="65%"/>
        <a:lumOff val="35%"/>
      </a:schemeClr>
    </cs:fontRef>
    <cs:spPr>
      <a:solidFill>
        <a:schemeClr val="lt1"/>
      </a:solidFill>
      <a:ln>
        <a:solidFill>
          <a:schemeClr val="dk1">
            <a:lumMod val="25%"/>
            <a:lumOff val="75%"/>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
        <a:lumOff val="35%"/>
      </a:schemeClr>
    </cs:fontRef>
    <cs:spPr>
      <a:noFill/>
      <a:ln w="9525" cap="flat" cmpd="sng" algn="ctr">
        <a:solidFill>
          <a:schemeClr val="tx1">
            <a:lumMod val="15%"/>
            <a:lumOff val="85%"/>
          </a:schemeClr>
        </a:solidFill>
        <a:round/>
      </a:ln>
    </cs:spPr>
    <cs:defRPr sz="900" kern="1200"/>
  </cs:dataTable>
  <cs:downBar>
    <cs:lnRef idx="0"/>
    <cs:fillRef idx="0"/>
    <cs:effectRef idx="0"/>
    <cs:fontRef idx="minor">
      <a:schemeClr val="tx1"/>
    </cs:fontRef>
    <cs:spPr>
      <a:solidFill>
        <a:schemeClr val="dk1">
          <a:lumMod val="75%"/>
          <a:lumOff val="25%"/>
        </a:schemeClr>
      </a:solidFill>
      <a:ln w="9525" cap="flat" cmpd="sng" algn="ctr">
        <a:solidFill>
          <a:schemeClr val="tx1">
            <a:lumMod val="65%"/>
            <a:lumOff val="35%"/>
          </a:schemeClr>
        </a:solidFill>
        <a:round/>
      </a:ln>
    </cs:spPr>
  </cs:downBar>
  <cs:dropLine>
    <cs:lnRef idx="0"/>
    <cs:fillRef idx="0"/>
    <cs:effectRef idx="0"/>
    <cs:fontRef idx="minor">
      <a:schemeClr val="tx1"/>
    </cs:fontRef>
    <cs:spPr>
      <a:ln w="9525" cap="flat" cmpd="sng" algn="ctr">
        <a:solidFill>
          <a:schemeClr val="tx1">
            <a:lumMod val="35%"/>
            <a:lumOff val="65%"/>
          </a:schemeClr>
        </a:solidFill>
        <a:round/>
      </a:ln>
    </cs:spPr>
  </cs:dropLine>
  <cs:errorBar>
    <cs:lnRef idx="0"/>
    <cs:fillRef idx="0"/>
    <cs:effectRef idx="0"/>
    <cs:fontRef idx="minor">
      <a:schemeClr val="tx1"/>
    </cs:fontRef>
    <cs:spPr>
      <a:ln w="9525" cap="flat" cmpd="sng" algn="ctr">
        <a:solidFill>
          <a:schemeClr val="tx1">
            <a:lumMod val="65%"/>
            <a:lumOff val="35%"/>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
            <a:lumOff val="85%"/>
          </a:schemeClr>
        </a:solidFill>
        <a:round/>
      </a:ln>
    </cs:spPr>
  </cs:gridlineMajor>
  <cs:gridlineMinor>
    <cs:lnRef idx="0"/>
    <cs:fillRef idx="0"/>
    <cs:effectRef idx="0"/>
    <cs:fontRef idx="minor">
      <a:schemeClr val="tx1"/>
    </cs:fontRef>
    <cs:spPr>
      <a:ln w="9525" cap="flat" cmpd="sng" algn="ctr">
        <a:solidFill>
          <a:schemeClr val="tx1">
            <a:lumMod val="5%"/>
            <a:lumOff val="95%"/>
          </a:schemeClr>
        </a:solidFill>
        <a:round/>
      </a:ln>
    </cs:spPr>
  </cs:gridlineMinor>
  <cs:hiLoLine>
    <cs:lnRef idx="0"/>
    <cs:fillRef idx="0"/>
    <cs:effectRef idx="0"/>
    <cs:fontRef idx="minor">
      <a:schemeClr val="tx1"/>
    </cs:fontRef>
    <cs:spPr>
      <a:ln w="9525" cap="flat" cmpd="sng" algn="ctr">
        <a:solidFill>
          <a:schemeClr val="tx1">
            <a:lumMod val="50%"/>
            <a:lumOff val="50%"/>
          </a:schemeClr>
        </a:solidFill>
        <a:round/>
      </a:ln>
    </cs:spPr>
  </cs:hiLoLine>
  <cs:leaderLine>
    <cs:lnRef idx="0"/>
    <cs:fillRef idx="0"/>
    <cs:effectRef idx="0"/>
    <cs:fontRef idx="minor">
      <a:schemeClr val="tx1"/>
    </cs:fontRef>
    <cs:spPr>
      <a:ln w="9525" cap="flat" cmpd="sng" algn="ctr">
        <a:solidFill>
          <a:schemeClr val="tx1">
            <a:lumMod val="35%"/>
            <a:lumOff val="65%"/>
          </a:schemeClr>
        </a:solidFill>
        <a:round/>
      </a:ln>
    </cs:spPr>
  </cs:leaderLine>
  <cs:legend>
    <cs:lnRef idx="0"/>
    <cs:fillRef idx="0"/>
    <cs:effectRef idx="0"/>
    <cs:fontRef idx="minor">
      <a:schemeClr val="tx1">
        <a:lumMod val="65%"/>
        <a:lumOff val="35%"/>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
        <a:lumOff val="35%"/>
      </a:schemeClr>
    </cs:fontRef>
    <cs:defRPr sz="900" kern="1200"/>
  </cs:seriesAxis>
  <cs:seriesLine>
    <cs:lnRef idx="0"/>
    <cs:fillRef idx="0"/>
    <cs:effectRef idx="0"/>
    <cs:fontRef idx="minor">
      <a:schemeClr val="tx1"/>
    </cs:fontRef>
    <cs:spPr>
      <a:ln w="9525" cap="flat" cmpd="sng" algn="ctr">
        <a:solidFill>
          <a:schemeClr val="tx1">
            <a:lumMod val="35%"/>
            <a:lumOff val="65%"/>
          </a:schemeClr>
        </a:solidFill>
        <a:round/>
      </a:ln>
    </cs:spPr>
  </cs:seriesLine>
  <cs:title>
    <cs:lnRef idx="0"/>
    <cs:fillRef idx="0"/>
    <cs:effectRef idx="0"/>
    <cs:fontRef idx="minor">
      <a:schemeClr val="tx1">
        <a:lumMod val="65%"/>
        <a:lumOff val="35%"/>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
        <a:lumOff val="35%"/>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
            <a:lumOff val="35%"/>
          </a:schemeClr>
        </a:solidFill>
        <a:round/>
      </a:ln>
    </cs:spPr>
  </cs:upBar>
  <cs:valueAxis>
    <cs:lnRef idx="0"/>
    <cs:fillRef idx="0"/>
    <cs:effectRef idx="0"/>
    <cs:fontRef idx="minor">
      <a:schemeClr val="tx1">
        <a:lumMod val="65%"/>
        <a:lumOff val="35%"/>
      </a:schemeClr>
    </cs:fontRef>
    <cs:spPr>
      <a:ln w="9525" cap="flat" cmpd="sng" algn="ctr">
        <a:solidFill>
          <a:schemeClr val="tx1">
            <a:lumMod val="25%"/>
            <a:lumOff val="75%"/>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purl.oclc.org/ooxml/officeDocument/relationships/image" Target="../media/image18.emf"/></Relationships>
</file>

<file path=ppt/notesMasters/_rels/notesMaster1.xml.rels><?xml version="1.0" encoding="UTF-8" standalone="yes"?>
<Relationships xmlns="http://schemas.openxmlformats.org/package/2006/relationships"><Relationship Id="rId1" Type="http://purl.oclc.org/ooxml/officeDocument/relationships/theme" Target="../theme/theme4.xml"/></Relationships>
</file>

<file path=ppt/notesMasters/notesMaster1.xml><?xml version="1.0" encoding="utf-8"?>
<p:notesMaster xmlns:a="http://purl.oclc.org/ooxml/drawingml/main" xmlns:r="http://purl.oclc.org/ooxml/officeDocument/relationships" xmlns:p="http://purl.oclc.org/ooxml/presentationml/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1E1C13-B0E2-4D85-9C18-7AE7E3233914}" type="datetimeFigureOut">
              <a:rPr lang="en-US" smtClean="0"/>
              <a:t>5/18/2019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B45BB6-A9E9-4CF3-8CAB-18A1F3894D47}" type="slidenum">
              <a:rPr lang="en-US" smtClean="0"/>
              <a:t>‹#›</a:t>
            </a:fld>
            <a:endParaRPr lang="en-US"/>
          </a:p>
        </p:txBody>
      </p:sp>
    </p:spTree>
    <p:extLst>
      <p:ext uri="{BB962C8B-B14F-4D97-AF65-F5344CB8AC3E}">
        <p14:creationId xmlns:p14="http://schemas.microsoft.com/office/powerpoint/2010/main" val="49455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purl.oclc.org/ooxml/officeDocument/relationships/image" Target="../media/image1.jpg"/><Relationship Id="rId1" Type="http://purl.oclc.org/ooxml/officeDocument/relationships/slideMaster" Target="../slideMasters/slideMaster1.xml"/></Relationships>
</file>

<file path=ppt/slideLayouts/_rels/slideLayout10.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1.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2.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3.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4.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5.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6.xml.rels><?xml version="1.0" encoding="UTF-8" standalone="yes"?>
<Relationships xmlns="http://schemas.openxmlformats.org/package/2006/relationships"><Relationship Id="rId2" Type="http://purl.oclc.org/ooxml/officeDocument/relationships/image" Target="../media/image5.jpg"/><Relationship Id="rId1" Type="http://purl.oclc.org/ooxml/officeDocument/relationships/slideMaster" Target="../slideMasters/slideMaster1.xml"/></Relationships>
</file>

<file path=ppt/slideLayouts/_rels/slideLayout17.xml.rels><?xml version="1.0" encoding="UTF-8" standalone="yes"?>
<Relationships xmlns="http://schemas.openxmlformats.org/package/2006/relationships"><Relationship Id="rId1" Type="http://purl.oclc.org/ooxml/officeDocument/relationships/slideMaster" Target="../slideMasters/slideMaster2.xml"/></Relationships>
</file>

<file path=ppt/slideLayouts/_rels/slideLayout18.xml.rels><?xml version="1.0" encoding="UTF-8" standalone="yes"?>
<Relationships xmlns="http://schemas.openxmlformats.org/package/2006/relationships"><Relationship Id="rId1" Type="http://purl.oclc.org/ooxml/officeDocument/relationships/slideMaster" Target="../slideMasters/slideMaster2.xml"/></Relationships>
</file>

<file path=ppt/slideLayouts/_rels/slideLayout19.xml.rels><?xml version="1.0" encoding="UTF-8" standalone="yes"?>
<Relationships xmlns="http://schemas.openxmlformats.org/package/2006/relationships"><Relationship Id="rId2" Type="http://purl.oclc.org/ooxml/officeDocument/relationships/image" Target="../media/image9.jpg"/><Relationship Id="rId1" Type="http://purl.oclc.org/ooxml/officeDocument/relationships/slideMaster" Target="../slideMasters/slideMaster2.xml"/></Relationships>
</file>

<file path=ppt/slideLayouts/_rels/slideLayout2.xml.rels><?xml version="1.0" encoding="UTF-8" standalone="yes"?>
<Relationships xmlns="http://schemas.openxmlformats.org/package/2006/relationships"><Relationship Id="rId2" Type="http://purl.oclc.org/ooxml/officeDocument/relationships/image" Target="../media/image2.jpg"/><Relationship Id="rId1" Type="http://purl.oclc.org/ooxml/officeDocument/relationships/slideMaster" Target="../slideMasters/slideMaster1.xml"/></Relationships>
</file>

<file path=ppt/slideLayouts/_rels/slideLayout20.xml.rels><?xml version="1.0" encoding="UTF-8" standalone="yes"?>
<Relationships xmlns="http://schemas.openxmlformats.org/package/2006/relationships"><Relationship Id="rId1" Type="http://purl.oclc.org/ooxml/officeDocument/relationships/slideMaster" Target="../slideMasters/slideMaster2.xml"/></Relationships>
</file>

<file path=ppt/slideLayouts/_rels/slideLayout21.xml.rels><?xml version="1.0" encoding="UTF-8" standalone="yes"?>
<Relationships xmlns="http://schemas.openxmlformats.org/package/2006/relationships"><Relationship Id="rId1" Type="http://purl.oclc.org/ooxml/officeDocument/relationships/slideMaster" Target="../slideMasters/slideMaster3.xml"/></Relationships>
</file>

<file path=ppt/slideLayouts/_rels/slideLayout3.xml.rels><?xml version="1.0" encoding="UTF-8" standalone="yes"?>
<Relationships xmlns="http://schemas.openxmlformats.org/package/2006/relationships"><Relationship Id="rId2" Type="http://purl.oclc.org/ooxml/officeDocument/relationships/image" Target="../media/image3.jpg"/><Relationship Id="rId1" Type="http://purl.oclc.org/ooxml/officeDocument/relationships/slideMaster" Target="../slideMasters/slideMaster1.xml"/></Relationships>
</file>

<file path=ppt/slideLayouts/_rels/slideLayout4.xml.rels><?xml version="1.0" encoding="UTF-8" standalone="yes"?>
<Relationships xmlns="http://schemas.openxmlformats.org/package/2006/relationships"><Relationship Id="rId2" Type="http://purl.oclc.org/ooxml/officeDocument/relationships/image" Target="../media/image4.jpg"/><Relationship Id="rId1" Type="http://purl.oclc.org/ooxml/officeDocument/relationships/slideMaster" Target="../slideMasters/slideMaster1.xml"/></Relationships>
</file>

<file path=ppt/slideLayouts/_rels/slideLayout5.xml.rels><?xml version="1.0" encoding="UTF-8" standalone="yes"?>
<Relationships xmlns="http://schemas.openxmlformats.org/package/2006/relationships"><Relationship Id="rId2" Type="http://purl.oclc.org/ooxml/officeDocument/relationships/image" Target="../media/image5.jpg"/><Relationship Id="rId1" Type="http://purl.oclc.org/ooxml/officeDocument/relationships/slideMaster" Target="../slideMasters/slideMaster1.xml"/></Relationships>
</file>

<file path=ppt/slideLayouts/_rels/slideLayout6.xml.rels><?xml version="1.0" encoding="UTF-8" standalone="yes"?>
<Relationships xmlns="http://schemas.openxmlformats.org/package/2006/relationships"><Relationship Id="rId2" Type="http://purl.oclc.org/ooxml/officeDocument/relationships/image" Target="../media/image6.jpg"/><Relationship Id="rId1" Type="http://purl.oclc.org/ooxml/officeDocument/relationships/slideMaster" Target="../slideMasters/slideMaster1.xml"/></Relationships>
</file>

<file path=ppt/slideLayouts/_rels/slideLayout7.xml.rels><?xml version="1.0" encoding="UTF-8" standalone="yes"?>
<Relationships xmlns="http://schemas.openxmlformats.org/package/2006/relationships"><Relationship Id="rId2" Type="http://purl.oclc.org/ooxml/officeDocument/relationships/image" Target="../media/image7.jpg"/><Relationship Id="rId1" Type="http://purl.oclc.org/ooxml/officeDocument/relationships/slideMaster" Target="../slideMasters/slideMaster1.xml"/></Relationships>
</file>

<file path=ppt/slideLayouts/_rels/slideLayout8.xml.rels><?xml version="1.0" encoding="UTF-8" standalone="yes"?>
<Relationships xmlns="http://schemas.openxmlformats.org/package/2006/relationships"><Relationship Id="rId2" Type="http://purl.oclc.org/ooxml/officeDocument/relationships/image" Target="../media/image8.jpg"/><Relationship Id="rId1" Type="http://purl.oclc.org/ooxml/officeDocument/relationships/slideMaster" Target="../slideMasters/slideMaster1.xml"/></Relationships>
</file>

<file path=ppt/slideLayouts/_rels/slideLayout9.xml.rels><?xml version="1.0" encoding="UTF-8" standalone="yes"?>
<Relationships xmlns="http://schemas.openxmlformats.org/package/2006/relationships"><Relationship Id="rId1" Type="http://purl.oclc.org/ooxml/officeDocument/relationships/slideMaster" Target="../slideMasters/slideMaster1.xml"/></Relationships>
</file>

<file path=ppt/slideLayouts/slideLayout1.xml><?xml version="1.0" encoding="utf-8"?>
<p:sldLayout xmlns:a="http://purl.oclc.org/ooxml/drawingml/main" xmlns:r="http://purl.oclc.org/ooxml/officeDocument/relationships" xmlns:p="http://purl.oclc.org/ooxml/presentationml/main"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6750200"/>
      </p:ext>
    </p:extLst>
  </p:cSld>
  <p:clrMapOvr>
    <a:masterClrMapping/>
  </p:clrMapOvr>
</p:sldLayout>
</file>

<file path=ppt/slideLayouts/slideLayout10.xml><?xml version="1.0" encoding="utf-8"?>
<p:sldLayout xmlns:a="http://purl.oclc.org/ooxml/drawingml/main" xmlns:r="http://purl.oclc.org/ooxml/officeDocument/relationships" xmlns:p="http://purl.oclc.org/ooxml/presentationml/main" preserve="1" userDrawn="1">
  <p:cSld name="1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972443" y="287255"/>
            <a:ext cx="11219558" cy="724247"/>
          </a:xfrm>
          <a:prstGeom prst="rect">
            <a:avLst/>
          </a:prstGeom>
        </p:spPr>
        <p:txBody>
          <a:bodyPr anchor="ctr"/>
          <a:lstStyle>
            <a:lvl1pPr marL="0" indent="0" algn="l">
              <a:buNone/>
              <a:defRPr sz="5400" b="0" baseline="0%">
                <a:solidFill>
                  <a:schemeClr val="tx1">
                    <a:lumMod val="85%"/>
                    <a:lumOff val="15%"/>
                  </a:schemeClr>
                </a:solidFill>
                <a:latin typeface="+mj-lt"/>
                <a:cs typeface="Arial" pitchFamily="34" charset="0"/>
              </a:defRPr>
            </a:lvl1pPr>
          </a:lstStyle>
          <a:p>
            <a:pPr lvl="0"/>
            <a:r>
              <a:rPr lang="en-US" altLang="ko-KR" dirty="0"/>
              <a:t>BASIC LAYOUT</a:t>
            </a:r>
          </a:p>
        </p:txBody>
      </p:sp>
      <p:sp>
        <p:nvSpPr>
          <p:cNvPr id="9" name="Freeform: Shape 8">
            <a:extLst>
              <a:ext uri="{FF2B5EF4-FFF2-40B4-BE49-F238E27FC236}">
                <a16:creationId xmlns:a16="http://schemas.microsoft.com/office/drawing/2014/main" id="{FA710374-A0D0-4639-B013-35A506CD37E6}"/>
              </a:ext>
            </a:extLst>
          </p:cNvPr>
          <p:cNvSpPr>
            <a:spLocks/>
          </p:cNvSpPr>
          <p:nvPr userDrawn="1"/>
        </p:nvSpPr>
        <p:spPr bwMode="auto">
          <a:xfrm>
            <a:off x="9125380" y="6274754"/>
            <a:ext cx="3066619" cy="48840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0" name="Rectangle 9">
            <a:extLst>
              <a:ext uri="{FF2B5EF4-FFF2-40B4-BE49-F238E27FC236}">
                <a16:creationId xmlns:a16="http://schemas.microsoft.com/office/drawing/2014/main" id="{D7DB0ECD-F65B-48DE-891A-862D5ACE45DD}"/>
              </a:ext>
            </a:extLst>
          </p:cNvPr>
          <p:cNvSpPr/>
          <p:nvPr userDrawn="1"/>
        </p:nvSpPr>
        <p:spPr>
          <a:xfrm>
            <a:off x="0" y="6730111"/>
            <a:ext cx="12192000" cy="137124"/>
          </a:xfrm>
          <a:prstGeom prst="rect">
            <a:avLst/>
          </a:prstGeom>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4E7187E-67A8-49EF-8933-FEE04FEAF50C}"/>
              </a:ext>
            </a:extLst>
          </p:cNvPr>
          <p:cNvGrpSpPr/>
          <p:nvPr userDrawn="1"/>
        </p:nvGrpSpPr>
        <p:grpSpPr>
          <a:xfrm flipH="1">
            <a:off x="11178612" y="5759424"/>
            <a:ext cx="817770" cy="809183"/>
            <a:chOff x="3175" y="1588"/>
            <a:chExt cx="4686300" cy="4637087"/>
          </a:xfrm>
          <a:solidFill>
            <a:schemeClr val="accent1"/>
          </a:solidFill>
        </p:grpSpPr>
        <p:sp>
          <p:nvSpPr>
            <p:cNvPr id="12" name="Rectangle 5">
              <a:extLst>
                <a:ext uri="{FF2B5EF4-FFF2-40B4-BE49-F238E27FC236}">
                  <a16:creationId xmlns:a16="http://schemas.microsoft.com/office/drawing/2014/main" id="{1E0D8746-24E0-4548-8C4D-DD75A2E89387}"/>
                </a:ext>
              </a:extLst>
            </p:cNvPr>
            <p:cNvSpPr>
              <a:spLocks noChangeArrowheads="1"/>
            </p:cNvSpPr>
            <p:nvPr/>
          </p:nvSpPr>
          <p:spPr bwMode="auto">
            <a:xfrm>
              <a:off x="1106488" y="3094038"/>
              <a:ext cx="98425" cy="13366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6">
              <a:extLst>
                <a:ext uri="{FF2B5EF4-FFF2-40B4-BE49-F238E27FC236}">
                  <a16:creationId xmlns:a16="http://schemas.microsoft.com/office/drawing/2014/main" id="{36672466-A780-459C-AE15-37398D2D6018}"/>
                </a:ext>
              </a:extLst>
            </p:cNvPr>
            <p:cNvSpPr>
              <a:spLocks noChangeArrowheads="1"/>
            </p:cNvSpPr>
            <p:nvPr/>
          </p:nvSpPr>
          <p:spPr bwMode="auto">
            <a:xfrm>
              <a:off x="1450975" y="3094038"/>
              <a:ext cx="85725" cy="13366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7">
              <a:extLst>
                <a:ext uri="{FF2B5EF4-FFF2-40B4-BE49-F238E27FC236}">
                  <a16:creationId xmlns:a16="http://schemas.microsoft.com/office/drawing/2014/main" id="{29B98435-DD78-4523-A912-E2FFE0743C16}"/>
                </a:ext>
              </a:extLst>
            </p:cNvPr>
            <p:cNvSpPr>
              <a:spLocks noChangeArrowheads="1"/>
            </p:cNvSpPr>
            <p:nvPr/>
          </p:nvSpPr>
          <p:spPr bwMode="auto">
            <a:xfrm>
              <a:off x="1147763" y="3148013"/>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FBBADD09-E087-4218-94AA-9A732C065A42}"/>
                </a:ext>
              </a:extLst>
            </p:cNvPr>
            <p:cNvSpPr>
              <a:spLocks/>
            </p:cNvSpPr>
            <p:nvPr/>
          </p:nvSpPr>
          <p:spPr bwMode="auto">
            <a:xfrm>
              <a:off x="1173163" y="317658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AD29BA87-8A6B-454A-870A-0930CAD32718}"/>
                </a:ext>
              </a:extLst>
            </p:cNvPr>
            <p:cNvSpPr>
              <a:spLocks/>
            </p:cNvSpPr>
            <p:nvPr/>
          </p:nvSpPr>
          <p:spPr bwMode="auto">
            <a:xfrm>
              <a:off x="1173163" y="317658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0">
              <a:extLst>
                <a:ext uri="{FF2B5EF4-FFF2-40B4-BE49-F238E27FC236}">
                  <a16:creationId xmlns:a16="http://schemas.microsoft.com/office/drawing/2014/main" id="{123A592A-5A52-4664-A9ED-ACB125838036}"/>
                </a:ext>
              </a:extLst>
            </p:cNvPr>
            <p:cNvSpPr>
              <a:spLocks noChangeArrowheads="1"/>
            </p:cNvSpPr>
            <p:nvPr/>
          </p:nvSpPr>
          <p:spPr bwMode="auto">
            <a:xfrm>
              <a:off x="1147763" y="3441700"/>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C81F600D-2C20-46EA-8051-63C37B9BEB90}"/>
                </a:ext>
              </a:extLst>
            </p:cNvPr>
            <p:cNvSpPr>
              <a:spLocks/>
            </p:cNvSpPr>
            <p:nvPr/>
          </p:nvSpPr>
          <p:spPr bwMode="auto">
            <a:xfrm>
              <a:off x="1173163" y="347027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899F243A-F661-4476-B974-A468A2C72C08}"/>
                </a:ext>
              </a:extLst>
            </p:cNvPr>
            <p:cNvSpPr>
              <a:spLocks/>
            </p:cNvSpPr>
            <p:nvPr/>
          </p:nvSpPr>
          <p:spPr bwMode="auto">
            <a:xfrm>
              <a:off x="1173163" y="347027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3">
              <a:extLst>
                <a:ext uri="{FF2B5EF4-FFF2-40B4-BE49-F238E27FC236}">
                  <a16:creationId xmlns:a16="http://schemas.microsoft.com/office/drawing/2014/main" id="{551C0F5B-D850-4F14-92ED-08B31C994BE4}"/>
                </a:ext>
              </a:extLst>
            </p:cNvPr>
            <p:cNvSpPr>
              <a:spLocks noChangeArrowheads="1"/>
            </p:cNvSpPr>
            <p:nvPr/>
          </p:nvSpPr>
          <p:spPr bwMode="auto">
            <a:xfrm>
              <a:off x="1147763" y="3733800"/>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DDB35BF1-FC37-43C1-B5CB-9E8BD46BAA9D}"/>
                </a:ext>
              </a:extLst>
            </p:cNvPr>
            <p:cNvSpPr>
              <a:spLocks/>
            </p:cNvSpPr>
            <p:nvPr/>
          </p:nvSpPr>
          <p:spPr bwMode="auto">
            <a:xfrm>
              <a:off x="1173163" y="376237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24FA2821-2268-4EEC-BB62-C826BAA13F9E}"/>
                </a:ext>
              </a:extLst>
            </p:cNvPr>
            <p:cNvSpPr>
              <a:spLocks/>
            </p:cNvSpPr>
            <p:nvPr/>
          </p:nvSpPr>
          <p:spPr bwMode="auto">
            <a:xfrm>
              <a:off x="1173163" y="376237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6">
              <a:extLst>
                <a:ext uri="{FF2B5EF4-FFF2-40B4-BE49-F238E27FC236}">
                  <a16:creationId xmlns:a16="http://schemas.microsoft.com/office/drawing/2014/main" id="{CD9D3E4B-0D89-4DC9-9BF3-1825125DE43D}"/>
                </a:ext>
              </a:extLst>
            </p:cNvPr>
            <p:cNvSpPr>
              <a:spLocks noChangeArrowheads="1"/>
            </p:cNvSpPr>
            <p:nvPr/>
          </p:nvSpPr>
          <p:spPr bwMode="auto">
            <a:xfrm>
              <a:off x="1147763" y="4027488"/>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D396BA03-71DB-4A9E-A491-CC50B3E01583}"/>
                </a:ext>
              </a:extLst>
            </p:cNvPr>
            <p:cNvSpPr>
              <a:spLocks/>
            </p:cNvSpPr>
            <p:nvPr/>
          </p:nvSpPr>
          <p:spPr bwMode="auto">
            <a:xfrm>
              <a:off x="1173163" y="405606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89B117B3-FDE2-48F4-8E18-99B71391689E}"/>
                </a:ext>
              </a:extLst>
            </p:cNvPr>
            <p:cNvSpPr>
              <a:spLocks/>
            </p:cNvSpPr>
            <p:nvPr/>
          </p:nvSpPr>
          <p:spPr bwMode="auto">
            <a:xfrm>
              <a:off x="1173163" y="405606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9">
              <a:extLst>
                <a:ext uri="{FF2B5EF4-FFF2-40B4-BE49-F238E27FC236}">
                  <a16:creationId xmlns:a16="http://schemas.microsoft.com/office/drawing/2014/main" id="{4D15AB71-4C87-4F96-A6F1-334D55AADD61}"/>
                </a:ext>
              </a:extLst>
            </p:cNvPr>
            <p:cNvSpPr>
              <a:spLocks noChangeArrowheads="1"/>
            </p:cNvSpPr>
            <p:nvPr/>
          </p:nvSpPr>
          <p:spPr bwMode="auto">
            <a:xfrm>
              <a:off x="1106488" y="1897063"/>
              <a:ext cx="98425" cy="12827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20">
              <a:extLst>
                <a:ext uri="{FF2B5EF4-FFF2-40B4-BE49-F238E27FC236}">
                  <a16:creationId xmlns:a16="http://schemas.microsoft.com/office/drawing/2014/main" id="{248F0BE9-E11B-4028-814F-E2A724D173CD}"/>
                </a:ext>
              </a:extLst>
            </p:cNvPr>
            <p:cNvSpPr>
              <a:spLocks noChangeArrowheads="1"/>
            </p:cNvSpPr>
            <p:nvPr/>
          </p:nvSpPr>
          <p:spPr bwMode="auto">
            <a:xfrm>
              <a:off x="1450975" y="1897063"/>
              <a:ext cx="85725" cy="12827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1">
              <a:extLst>
                <a:ext uri="{FF2B5EF4-FFF2-40B4-BE49-F238E27FC236}">
                  <a16:creationId xmlns:a16="http://schemas.microsoft.com/office/drawing/2014/main" id="{DEB11266-49E8-4D24-8542-C4A048AF02C9}"/>
                </a:ext>
              </a:extLst>
            </p:cNvPr>
            <p:cNvSpPr>
              <a:spLocks noChangeArrowheads="1"/>
            </p:cNvSpPr>
            <p:nvPr/>
          </p:nvSpPr>
          <p:spPr bwMode="auto">
            <a:xfrm>
              <a:off x="1147763" y="1897063"/>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D411A65D-2AF3-496C-83AD-506A50975E91}"/>
                </a:ext>
              </a:extLst>
            </p:cNvPr>
            <p:cNvSpPr>
              <a:spLocks/>
            </p:cNvSpPr>
            <p:nvPr/>
          </p:nvSpPr>
          <p:spPr bwMode="auto">
            <a:xfrm>
              <a:off x="1173163" y="1925638"/>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340303F8-CA51-4013-9A24-EEBF9EBC0B8E}"/>
                </a:ext>
              </a:extLst>
            </p:cNvPr>
            <p:cNvSpPr>
              <a:spLocks/>
            </p:cNvSpPr>
            <p:nvPr/>
          </p:nvSpPr>
          <p:spPr bwMode="auto">
            <a:xfrm>
              <a:off x="1173163" y="1925638"/>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24">
              <a:extLst>
                <a:ext uri="{FF2B5EF4-FFF2-40B4-BE49-F238E27FC236}">
                  <a16:creationId xmlns:a16="http://schemas.microsoft.com/office/drawing/2014/main" id="{34F8A7A6-DC0C-48BD-AB47-EA5A934ABE50}"/>
                </a:ext>
              </a:extLst>
            </p:cNvPr>
            <p:cNvSpPr>
              <a:spLocks noChangeArrowheads="1"/>
            </p:cNvSpPr>
            <p:nvPr/>
          </p:nvSpPr>
          <p:spPr bwMode="auto">
            <a:xfrm>
              <a:off x="1147763" y="2189163"/>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96DEEB0A-E270-4DD9-9017-7926F8547ACE}"/>
                </a:ext>
              </a:extLst>
            </p:cNvPr>
            <p:cNvSpPr>
              <a:spLocks/>
            </p:cNvSpPr>
            <p:nvPr/>
          </p:nvSpPr>
          <p:spPr bwMode="auto">
            <a:xfrm>
              <a:off x="1173163" y="221773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a:extLst>
                <a:ext uri="{FF2B5EF4-FFF2-40B4-BE49-F238E27FC236}">
                  <a16:creationId xmlns:a16="http://schemas.microsoft.com/office/drawing/2014/main" id="{B5AAD273-90EB-45E1-9BBE-8741FDB77206}"/>
                </a:ext>
              </a:extLst>
            </p:cNvPr>
            <p:cNvSpPr>
              <a:spLocks/>
            </p:cNvSpPr>
            <p:nvPr/>
          </p:nvSpPr>
          <p:spPr bwMode="auto">
            <a:xfrm>
              <a:off x="1173163" y="221773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7">
              <a:extLst>
                <a:ext uri="{FF2B5EF4-FFF2-40B4-BE49-F238E27FC236}">
                  <a16:creationId xmlns:a16="http://schemas.microsoft.com/office/drawing/2014/main" id="{8DF0AAEB-1341-4548-A29D-7A9DC2A17F5A}"/>
                </a:ext>
              </a:extLst>
            </p:cNvPr>
            <p:cNvSpPr>
              <a:spLocks noChangeArrowheads="1"/>
            </p:cNvSpPr>
            <p:nvPr/>
          </p:nvSpPr>
          <p:spPr bwMode="auto">
            <a:xfrm>
              <a:off x="1147763" y="2482850"/>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a:extLst>
                <a:ext uri="{FF2B5EF4-FFF2-40B4-BE49-F238E27FC236}">
                  <a16:creationId xmlns:a16="http://schemas.microsoft.com/office/drawing/2014/main" id="{2CC3CCCD-AA24-440F-A0BE-897C9281D355}"/>
                </a:ext>
              </a:extLst>
            </p:cNvPr>
            <p:cNvSpPr>
              <a:spLocks/>
            </p:cNvSpPr>
            <p:nvPr/>
          </p:nvSpPr>
          <p:spPr bwMode="auto">
            <a:xfrm>
              <a:off x="1173163" y="251142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a:extLst>
                <a:ext uri="{FF2B5EF4-FFF2-40B4-BE49-F238E27FC236}">
                  <a16:creationId xmlns:a16="http://schemas.microsoft.com/office/drawing/2014/main" id="{034501E6-BB13-484D-861F-D4CFA91A5D7D}"/>
                </a:ext>
              </a:extLst>
            </p:cNvPr>
            <p:cNvSpPr>
              <a:spLocks/>
            </p:cNvSpPr>
            <p:nvPr/>
          </p:nvSpPr>
          <p:spPr bwMode="auto">
            <a:xfrm>
              <a:off x="1173163" y="251142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30">
              <a:extLst>
                <a:ext uri="{FF2B5EF4-FFF2-40B4-BE49-F238E27FC236}">
                  <a16:creationId xmlns:a16="http://schemas.microsoft.com/office/drawing/2014/main" id="{0D67A953-9F89-4360-9C0B-AD7C57905AB1}"/>
                </a:ext>
              </a:extLst>
            </p:cNvPr>
            <p:cNvSpPr>
              <a:spLocks noChangeArrowheads="1"/>
            </p:cNvSpPr>
            <p:nvPr/>
          </p:nvSpPr>
          <p:spPr bwMode="auto">
            <a:xfrm>
              <a:off x="1147763" y="2774950"/>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a:extLst>
                <a:ext uri="{FF2B5EF4-FFF2-40B4-BE49-F238E27FC236}">
                  <a16:creationId xmlns:a16="http://schemas.microsoft.com/office/drawing/2014/main" id="{959C6397-6B14-4BF1-939F-1CEBB2C9267F}"/>
                </a:ext>
              </a:extLst>
            </p:cNvPr>
            <p:cNvSpPr>
              <a:spLocks/>
            </p:cNvSpPr>
            <p:nvPr/>
          </p:nvSpPr>
          <p:spPr bwMode="auto">
            <a:xfrm>
              <a:off x="1173163" y="280352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a:extLst>
                <a:ext uri="{FF2B5EF4-FFF2-40B4-BE49-F238E27FC236}">
                  <a16:creationId xmlns:a16="http://schemas.microsoft.com/office/drawing/2014/main" id="{086DEA11-5A0F-41A0-9E58-93A548D404C8}"/>
                </a:ext>
              </a:extLst>
            </p:cNvPr>
            <p:cNvSpPr>
              <a:spLocks/>
            </p:cNvSpPr>
            <p:nvPr/>
          </p:nvSpPr>
          <p:spPr bwMode="auto">
            <a:xfrm>
              <a:off x="1173163" y="280352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3">
              <a:extLst>
                <a:ext uri="{FF2B5EF4-FFF2-40B4-BE49-F238E27FC236}">
                  <a16:creationId xmlns:a16="http://schemas.microsoft.com/office/drawing/2014/main" id="{95EF28D8-427E-4E48-8227-A39E83E63756}"/>
                </a:ext>
              </a:extLst>
            </p:cNvPr>
            <p:cNvSpPr>
              <a:spLocks noChangeArrowheads="1"/>
            </p:cNvSpPr>
            <p:nvPr/>
          </p:nvSpPr>
          <p:spPr bwMode="auto">
            <a:xfrm>
              <a:off x="1179513" y="919163"/>
              <a:ext cx="44450" cy="9810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4">
              <a:extLst>
                <a:ext uri="{FF2B5EF4-FFF2-40B4-BE49-F238E27FC236}">
                  <a16:creationId xmlns:a16="http://schemas.microsoft.com/office/drawing/2014/main" id="{8AB2938F-B634-4E8A-B393-1E4DB0460B8D}"/>
                </a:ext>
              </a:extLst>
            </p:cNvPr>
            <p:cNvSpPr>
              <a:spLocks noChangeArrowheads="1"/>
            </p:cNvSpPr>
            <p:nvPr/>
          </p:nvSpPr>
          <p:spPr bwMode="auto">
            <a:xfrm>
              <a:off x="1412875" y="919163"/>
              <a:ext cx="53975" cy="9810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35">
              <a:extLst>
                <a:ext uri="{FF2B5EF4-FFF2-40B4-BE49-F238E27FC236}">
                  <a16:creationId xmlns:a16="http://schemas.microsoft.com/office/drawing/2014/main" id="{7AC677A7-BB8A-491C-A45F-A59C133CF522}"/>
                </a:ext>
              </a:extLst>
            </p:cNvPr>
            <p:cNvSpPr>
              <a:spLocks noChangeArrowheads="1"/>
            </p:cNvSpPr>
            <p:nvPr/>
          </p:nvSpPr>
          <p:spPr bwMode="auto">
            <a:xfrm>
              <a:off x="1179513" y="915988"/>
              <a:ext cx="274638"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a:extLst>
                <a:ext uri="{FF2B5EF4-FFF2-40B4-BE49-F238E27FC236}">
                  <a16:creationId xmlns:a16="http://schemas.microsoft.com/office/drawing/2014/main" id="{0BF19144-EB5A-46F2-A7B5-9BFF79F927E3}"/>
                </a:ext>
              </a:extLst>
            </p:cNvPr>
            <p:cNvSpPr>
              <a:spLocks/>
            </p:cNvSpPr>
            <p:nvPr/>
          </p:nvSpPr>
          <p:spPr bwMode="auto">
            <a:xfrm>
              <a:off x="1198563" y="938213"/>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a:extLst>
                <a:ext uri="{FF2B5EF4-FFF2-40B4-BE49-F238E27FC236}">
                  <a16:creationId xmlns:a16="http://schemas.microsoft.com/office/drawing/2014/main" id="{3DE460ED-F9F1-4390-B1B1-E1F0AAB4F677}"/>
                </a:ext>
              </a:extLst>
            </p:cNvPr>
            <p:cNvSpPr>
              <a:spLocks/>
            </p:cNvSpPr>
            <p:nvPr/>
          </p:nvSpPr>
          <p:spPr bwMode="auto">
            <a:xfrm>
              <a:off x="1198563" y="938213"/>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Rectangle 38">
              <a:extLst>
                <a:ext uri="{FF2B5EF4-FFF2-40B4-BE49-F238E27FC236}">
                  <a16:creationId xmlns:a16="http://schemas.microsoft.com/office/drawing/2014/main" id="{A0875147-4462-4486-A8D9-B5FBD6147DCE}"/>
                </a:ext>
              </a:extLst>
            </p:cNvPr>
            <p:cNvSpPr>
              <a:spLocks noChangeArrowheads="1"/>
            </p:cNvSpPr>
            <p:nvPr/>
          </p:nvSpPr>
          <p:spPr bwMode="auto">
            <a:xfrm>
              <a:off x="1179513" y="1141413"/>
              <a:ext cx="274638"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F9D2850E-CADF-4A4F-9B9D-93A82DE33BF6}"/>
                </a:ext>
              </a:extLst>
            </p:cNvPr>
            <p:cNvSpPr>
              <a:spLocks/>
            </p:cNvSpPr>
            <p:nvPr/>
          </p:nvSpPr>
          <p:spPr bwMode="auto">
            <a:xfrm>
              <a:off x="1198563" y="116046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FEEF3CDA-2F3C-4EF7-A0D3-8A4AA9FD7275}"/>
                </a:ext>
              </a:extLst>
            </p:cNvPr>
            <p:cNvSpPr>
              <a:spLocks/>
            </p:cNvSpPr>
            <p:nvPr/>
          </p:nvSpPr>
          <p:spPr bwMode="auto">
            <a:xfrm>
              <a:off x="1198563" y="116046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41">
              <a:extLst>
                <a:ext uri="{FF2B5EF4-FFF2-40B4-BE49-F238E27FC236}">
                  <a16:creationId xmlns:a16="http://schemas.microsoft.com/office/drawing/2014/main" id="{3342AED6-93BC-4255-97D4-E231A10A42FC}"/>
                </a:ext>
              </a:extLst>
            </p:cNvPr>
            <p:cNvSpPr>
              <a:spLocks noChangeArrowheads="1"/>
            </p:cNvSpPr>
            <p:nvPr/>
          </p:nvSpPr>
          <p:spPr bwMode="auto">
            <a:xfrm>
              <a:off x="1179513" y="1365250"/>
              <a:ext cx="274638"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5D5E12A5-7039-45EB-8E89-848972235FC5}"/>
                </a:ext>
              </a:extLst>
            </p:cNvPr>
            <p:cNvSpPr>
              <a:spLocks/>
            </p:cNvSpPr>
            <p:nvPr/>
          </p:nvSpPr>
          <p:spPr bwMode="auto">
            <a:xfrm>
              <a:off x="1198563" y="1387475"/>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4E825686-FC6B-43A0-9C18-8B370A8DEC37}"/>
                </a:ext>
              </a:extLst>
            </p:cNvPr>
            <p:cNvSpPr>
              <a:spLocks/>
            </p:cNvSpPr>
            <p:nvPr/>
          </p:nvSpPr>
          <p:spPr bwMode="auto">
            <a:xfrm>
              <a:off x="1198563" y="1387475"/>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44">
              <a:extLst>
                <a:ext uri="{FF2B5EF4-FFF2-40B4-BE49-F238E27FC236}">
                  <a16:creationId xmlns:a16="http://schemas.microsoft.com/office/drawing/2014/main" id="{571F6FA0-0ACD-47F0-A6EA-23366BFFB77F}"/>
                </a:ext>
              </a:extLst>
            </p:cNvPr>
            <p:cNvSpPr>
              <a:spLocks noChangeArrowheads="1"/>
            </p:cNvSpPr>
            <p:nvPr/>
          </p:nvSpPr>
          <p:spPr bwMode="auto">
            <a:xfrm>
              <a:off x="1179513" y="1590675"/>
              <a:ext cx="274638" cy="4445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3782179F-EDD5-45A3-AEBF-F5BC4E4E623A}"/>
                </a:ext>
              </a:extLst>
            </p:cNvPr>
            <p:cNvSpPr>
              <a:spLocks/>
            </p:cNvSpPr>
            <p:nvPr/>
          </p:nvSpPr>
          <p:spPr bwMode="auto">
            <a:xfrm>
              <a:off x="1198563" y="1609725"/>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36C073D7-7EAF-488F-9E76-4B3037D0B66B}"/>
                </a:ext>
              </a:extLst>
            </p:cNvPr>
            <p:cNvSpPr>
              <a:spLocks/>
            </p:cNvSpPr>
            <p:nvPr/>
          </p:nvSpPr>
          <p:spPr bwMode="auto">
            <a:xfrm>
              <a:off x="1198563" y="1609725"/>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47">
              <a:extLst>
                <a:ext uri="{FF2B5EF4-FFF2-40B4-BE49-F238E27FC236}">
                  <a16:creationId xmlns:a16="http://schemas.microsoft.com/office/drawing/2014/main" id="{CEC5BC9B-46ED-4261-A6E9-E4203D254E07}"/>
                </a:ext>
              </a:extLst>
            </p:cNvPr>
            <p:cNvSpPr>
              <a:spLocks noChangeArrowheads="1"/>
            </p:cNvSpPr>
            <p:nvPr/>
          </p:nvSpPr>
          <p:spPr bwMode="auto">
            <a:xfrm>
              <a:off x="1182688" y="217488"/>
              <a:ext cx="44450" cy="7461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48">
              <a:extLst>
                <a:ext uri="{FF2B5EF4-FFF2-40B4-BE49-F238E27FC236}">
                  <a16:creationId xmlns:a16="http://schemas.microsoft.com/office/drawing/2014/main" id="{3475CBE3-E77C-485B-8A25-FF8E3B7D953A}"/>
                </a:ext>
              </a:extLst>
            </p:cNvPr>
            <p:cNvSpPr>
              <a:spLocks noChangeArrowheads="1"/>
            </p:cNvSpPr>
            <p:nvPr/>
          </p:nvSpPr>
          <p:spPr bwMode="auto">
            <a:xfrm>
              <a:off x="1416050" y="217488"/>
              <a:ext cx="53975" cy="7461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8C3A17A5-6EF4-473C-863E-6500240DC91E}"/>
                </a:ext>
              </a:extLst>
            </p:cNvPr>
            <p:cNvSpPr>
              <a:spLocks/>
            </p:cNvSpPr>
            <p:nvPr/>
          </p:nvSpPr>
          <p:spPr bwMode="auto">
            <a:xfrm>
              <a:off x="1182688" y="65088"/>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0063378E-9B99-4EA3-ACB8-B2242D59D609}"/>
                </a:ext>
              </a:extLst>
            </p:cNvPr>
            <p:cNvSpPr>
              <a:spLocks/>
            </p:cNvSpPr>
            <p:nvPr/>
          </p:nvSpPr>
          <p:spPr bwMode="auto">
            <a:xfrm>
              <a:off x="1201738" y="227013"/>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264A3ADE-6E13-4D56-BB2D-CA6A43E4E3C6}"/>
                </a:ext>
              </a:extLst>
            </p:cNvPr>
            <p:cNvSpPr>
              <a:spLocks/>
            </p:cNvSpPr>
            <p:nvPr/>
          </p:nvSpPr>
          <p:spPr bwMode="auto">
            <a:xfrm>
              <a:off x="1201738" y="227013"/>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Rectangle 52">
              <a:extLst>
                <a:ext uri="{FF2B5EF4-FFF2-40B4-BE49-F238E27FC236}">
                  <a16:creationId xmlns:a16="http://schemas.microsoft.com/office/drawing/2014/main" id="{DF6F7D2C-77EC-4870-9A63-A758BD09FFA7}"/>
                </a:ext>
              </a:extLst>
            </p:cNvPr>
            <p:cNvSpPr>
              <a:spLocks noChangeArrowheads="1"/>
            </p:cNvSpPr>
            <p:nvPr/>
          </p:nvSpPr>
          <p:spPr bwMode="auto">
            <a:xfrm>
              <a:off x="1182688" y="431800"/>
              <a:ext cx="274638"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a:extLst>
                <a:ext uri="{FF2B5EF4-FFF2-40B4-BE49-F238E27FC236}">
                  <a16:creationId xmlns:a16="http://schemas.microsoft.com/office/drawing/2014/main" id="{20DB3045-3E2E-4C75-ACDE-E0F938FF3CF1}"/>
                </a:ext>
              </a:extLst>
            </p:cNvPr>
            <p:cNvSpPr>
              <a:spLocks/>
            </p:cNvSpPr>
            <p:nvPr/>
          </p:nvSpPr>
          <p:spPr bwMode="auto">
            <a:xfrm>
              <a:off x="1201738" y="450850"/>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a:extLst>
                <a:ext uri="{FF2B5EF4-FFF2-40B4-BE49-F238E27FC236}">
                  <a16:creationId xmlns:a16="http://schemas.microsoft.com/office/drawing/2014/main" id="{B9EFB335-10CA-4102-8059-BD9F952E0AA6}"/>
                </a:ext>
              </a:extLst>
            </p:cNvPr>
            <p:cNvSpPr>
              <a:spLocks/>
            </p:cNvSpPr>
            <p:nvPr/>
          </p:nvSpPr>
          <p:spPr bwMode="auto">
            <a:xfrm>
              <a:off x="1201738" y="450850"/>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Rectangle 55">
              <a:extLst>
                <a:ext uri="{FF2B5EF4-FFF2-40B4-BE49-F238E27FC236}">
                  <a16:creationId xmlns:a16="http://schemas.microsoft.com/office/drawing/2014/main" id="{0F3D9485-861F-4A13-84FC-B39976B478AF}"/>
                </a:ext>
              </a:extLst>
            </p:cNvPr>
            <p:cNvSpPr>
              <a:spLocks noChangeArrowheads="1"/>
            </p:cNvSpPr>
            <p:nvPr/>
          </p:nvSpPr>
          <p:spPr bwMode="auto">
            <a:xfrm>
              <a:off x="1182688" y="654050"/>
              <a:ext cx="274638"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a:extLst>
                <a:ext uri="{FF2B5EF4-FFF2-40B4-BE49-F238E27FC236}">
                  <a16:creationId xmlns:a16="http://schemas.microsoft.com/office/drawing/2014/main" id="{530011E5-173C-43DE-8839-B1A6E99F97CA}"/>
                </a:ext>
              </a:extLst>
            </p:cNvPr>
            <p:cNvSpPr>
              <a:spLocks/>
            </p:cNvSpPr>
            <p:nvPr/>
          </p:nvSpPr>
          <p:spPr bwMode="auto">
            <a:xfrm>
              <a:off x="1201738" y="676275"/>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a:extLst>
                <a:ext uri="{FF2B5EF4-FFF2-40B4-BE49-F238E27FC236}">
                  <a16:creationId xmlns:a16="http://schemas.microsoft.com/office/drawing/2014/main" id="{38A46E3E-5647-4CC0-AD60-1BB3273743D9}"/>
                </a:ext>
              </a:extLst>
            </p:cNvPr>
            <p:cNvSpPr>
              <a:spLocks/>
            </p:cNvSpPr>
            <p:nvPr/>
          </p:nvSpPr>
          <p:spPr bwMode="auto">
            <a:xfrm>
              <a:off x="1201738" y="676275"/>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Rectangle 58">
              <a:extLst>
                <a:ext uri="{FF2B5EF4-FFF2-40B4-BE49-F238E27FC236}">
                  <a16:creationId xmlns:a16="http://schemas.microsoft.com/office/drawing/2014/main" id="{9528AC6C-7139-48C1-AB49-EC660854FD3D}"/>
                </a:ext>
              </a:extLst>
            </p:cNvPr>
            <p:cNvSpPr>
              <a:spLocks noChangeArrowheads="1"/>
            </p:cNvSpPr>
            <p:nvPr/>
          </p:nvSpPr>
          <p:spPr bwMode="auto">
            <a:xfrm>
              <a:off x="398463" y="755650"/>
              <a:ext cx="825500" cy="396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Rectangle 59">
              <a:extLst>
                <a:ext uri="{FF2B5EF4-FFF2-40B4-BE49-F238E27FC236}">
                  <a16:creationId xmlns:a16="http://schemas.microsoft.com/office/drawing/2014/main" id="{A94F4C58-E881-472F-830C-BCC5166579CC}"/>
                </a:ext>
              </a:extLst>
            </p:cNvPr>
            <p:cNvSpPr>
              <a:spLocks noChangeArrowheads="1"/>
            </p:cNvSpPr>
            <p:nvPr/>
          </p:nvSpPr>
          <p:spPr bwMode="auto">
            <a:xfrm>
              <a:off x="398463" y="950913"/>
              <a:ext cx="825500" cy="4445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Rectangle 60">
              <a:extLst>
                <a:ext uri="{FF2B5EF4-FFF2-40B4-BE49-F238E27FC236}">
                  <a16:creationId xmlns:a16="http://schemas.microsoft.com/office/drawing/2014/main" id="{7DA10DC5-CC43-4070-9024-F49F7E85B6EF}"/>
                </a:ext>
              </a:extLst>
            </p:cNvPr>
            <p:cNvSpPr>
              <a:spLocks noChangeArrowheads="1"/>
            </p:cNvSpPr>
            <p:nvPr/>
          </p:nvSpPr>
          <p:spPr bwMode="auto">
            <a:xfrm>
              <a:off x="1185863" y="755650"/>
              <a:ext cx="38100"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a:extLst>
                <a:ext uri="{FF2B5EF4-FFF2-40B4-BE49-F238E27FC236}">
                  <a16:creationId xmlns:a16="http://schemas.microsoft.com/office/drawing/2014/main" id="{D8CD0BFC-6C12-40AE-B5C7-492CB2A52FE2}"/>
                </a:ext>
              </a:extLst>
            </p:cNvPr>
            <p:cNvSpPr>
              <a:spLocks/>
            </p:cNvSpPr>
            <p:nvPr/>
          </p:nvSpPr>
          <p:spPr bwMode="auto">
            <a:xfrm>
              <a:off x="1009650" y="773113"/>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a:extLst>
                <a:ext uri="{FF2B5EF4-FFF2-40B4-BE49-F238E27FC236}">
                  <a16:creationId xmlns:a16="http://schemas.microsoft.com/office/drawing/2014/main" id="{2CC1BB5F-BB0B-41AB-BB77-D7ECAD374562}"/>
                </a:ext>
              </a:extLst>
            </p:cNvPr>
            <p:cNvSpPr>
              <a:spLocks/>
            </p:cNvSpPr>
            <p:nvPr/>
          </p:nvSpPr>
          <p:spPr bwMode="auto">
            <a:xfrm>
              <a:off x="1009650" y="773113"/>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Rectangle 63">
              <a:extLst>
                <a:ext uri="{FF2B5EF4-FFF2-40B4-BE49-F238E27FC236}">
                  <a16:creationId xmlns:a16="http://schemas.microsoft.com/office/drawing/2014/main" id="{8B044195-3D8A-4717-A65B-411CBC1CC130}"/>
                </a:ext>
              </a:extLst>
            </p:cNvPr>
            <p:cNvSpPr>
              <a:spLocks noChangeArrowheads="1"/>
            </p:cNvSpPr>
            <p:nvPr/>
          </p:nvSpPr>
          <p:spPr bwMode="auto">
            <a:xfrm>
              <a:off x="996950" y="755650"/>
              <a:ext cx="39688"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a:extLst>
                <a:ext uri="{FF2B5EF4-FFF2-40B4-BE49-F238E27FC236}">
                  <a16:creationId xmlns:a16="http://schemas.microsoft.com/office/drawing/2014/main" id="{99110873-6B02-4A29-B252-A6014B83A5C7}"/>
                </a:ext>
              </a:extLst>
            </p:cNvPr>
            <p:cNvSpPr>
              <a:spLocks/>
            </p:cNvSpPr>
            <p:nvPr/>
          </p:nvSpPr>
          <p:spPr bwMode="auto">
            <a:xfrm>
              <a:off x="819150" y="773113"/>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a:extLst>
                <a:ext uri="{FF2B5EF4-FFF2-40B4-BE49-F238E27FC236}">
                  <a16:creationId xmlns:a16="http://schemas.microsoft.com/office/drawing/2014/main" id="{536F628D-3077-400E-BB6E-77C2B335FCEB}"/>
                </a:ext>
              </a:extLst>
            </p:cNvPr>
            <p:cNvSpPr>
              <a:spLocks/>
            </p:cNvSpPr>
            <p:nvPr/>
          </p:nvSpPr>
          <p:spPr bwMode="auto">
            <a:xfrm>
              <a:off x="819150" y="773113"/>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Rectangle 66">
              <a:extLst>
                <a:ext uri="{FF2B5EF4-FFF2-40B4-BE49-F238E27FC236}">
                  <a16:creationId xmlns:a16="http://schemas.microsoft.com/office/drawing/2014/main" id="{19EC0686-2643-4C52-9039-7BEB2A3F0CBB}"/>
                </a:ext>
              </a:extLst>
            </p:cNvPr>
            <p:cNvSpPr>
              <a:spLocks noChangeArrowheads="1"/>
            </p:cNvSpPr>
            <p:nvPr/>
          </p:nvSpPr>
          <p:spPr bwMode="auto">
            <a:xfrm>
              <a:off x="806450" y="755650"/>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a:extLst>
                <a:ext uri="{FF2B5EF4-FFF2-40B4-BE49-F238E27FC236}">
                  <a16:creationId xmlns:a16="http://schemas.microsoft.com/office/drawing/2014/main" id="{AF361B49-917E-40EF-A48C-E8A2C129F0A5}"/>
                </a:ext>
              </a:extLst>
            </p:cNvPr>
            <p:cNvSpPr>
              <a:spLocks/>
            </p:cNvSpPr>
            <p:nvPr/>
          </p:nvSpPr>
          <p:spPr bwMode="auto">
            <a:xfrm>
              <a:off x="631825" y="773113"/>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a:extLst>
                <a:ext uri="{FF2B5EF4-FFF2-40B4-BE49-F238E27FC236}">
                  <a16:creationId xmlns:a16="http://schemas.microsoft.com/office/drawing/2014/main" id="{F2386B9C-2A16-4947-A66F-111CBE3F9413}"/>
                </a:ext>
              </a:extLst>
            </p:cNvPr>
            <p:cNvSpPr>
              <a:spLocks/>
            </p:cNvSpPr>
            <p:nvPr/>
          </p:nvSpPr>
          <p:spPr bwMode="auto">
            <a:xfrm>
              <a:off x="631825" y="773113"/>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Rectangle 69">
              <a:extLst>
                <a:ext uri="{FF2B5EF4-FFF2-40B4-BE49-F238E27FC236}">
                  <a16:creationId xmlns:a16="http://schemas.microsoft.com/office/drawing/2014/main" id="{89A66264-8C16-459D-8B6B-2F535825CB43}"/>
                </a:ext>
              </a:extLst>
            </p:cNvPr>
            <p:cNvSpPr>
              <a:spLocks noChangeArrowheads="1"/>
            </p:cNvSpPr>
            <p:nvPr/>
          </p:nvSpPr>
          <p:spPr bwMode="auto">
            <a:xfrm>
              <a:off x="617538" y="755650"/>
              <a:ext cx="42863"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0">
              <a:extLst>
                <a:ext uri="{FF2B5EF4-FFF2-40B4-BE49-F238E27FC236}">
                  <a16:creationId xmlns:a16="http://schemas.microsoft.com/office/drawing/2014/main" id="{0F75974E-275A-463A-9F84-A7FE6C3B66C0}"/>
                </a:ext>
              </a:extLst>
            </p:cNvPr>
            <p:cNvSpPr>
              <a:spLocks/>
            </p:cNvSpPr>
            <p:nvPr/>
          </p:nvSpPr>
          <p:spPr bwMode="auto">
            <a:xfrm>
              <a:off x="442913" y="773113"/>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1">
              <a:extLst>
                <a:ext uri="{FF2B5EF4-FFF2-40B4-BE49-F238E27FC236}">
                  <a16:creationId xmlns:a16="http://schemas.microsoft.com/office/drawing/2014/main" id="{FB9D0761-B16F-466E-9440-D35C3836B4F7}"/>
                </a:ext>
              </a:extLst>
            </p:cNvPr>
            <p:cNvSpPr>
              <a:spLocks/>
            </p:cNvSpPr>
            <p:nvPr/>
          </p:nvSpPr>
          <p:spPr bwMode="auto">
            <a:xfrm>
              <a:off x="442913" y="773113"/>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Rectangle 72">
              <a:extLst>
                <a:ext uri="{FF2B5EF4-FFF2-40B4-BE49-F238E27FC236}">
                  <a16:creationId xmlns:a16="http://schemas.microsoft.com/office/drawing/2014/main" id="{2F4DDCAA-8B21-40A7-A4F2-818DB7A59C9F}"/>
                </a:ext>
              </a:extLst>
            </p:cNvPr>
            <p:cNvSpPr>
              <a:spLocks noChangeArrowheads="1"/>
            </p:cNvSpPr>
            <p:nvPr/>
          </p:nvSpPr>
          <p:spPr bwMode="auto">
            <a:xfrm>
              <a:off x="1504950" y="755650"/>
              <a:ext cx="822325" cy="396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Rectangle 73">
              <a:extLst>
                <a:ext uri="{FF2B5EF4-FFF2-40B4-BE49-F238E27FC236}">
                  <a16:creationId xmlns:a16="http://schemas.microsoft.com/office/drawing/2014/main" id="{FAE48D6E-6C59-4853-B04B-3EAC1422FDA7}"/>
                </a:ext>
              </a:extLst>
            </p:cNvPr>
            <p:cNvSpPr>
              <a:spLocks noChangeArrowheads="1"/>
            </p:cNvSpPr>
            <p:nvPr/>
          </p:nvSpPr>
          <p:spPr bwMode="auto">
            <a:xfrm>
              <a:off x="1504950" y="950913"/>
              <a:ext cx="822325" cy="4445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74">
              <a:extLst>
                <a:ext uri="{FF2B5EF4-FFF2-40B4-BE49-F238E27FC236}">
                  <a16:creationId xmlns:a16="http://schemas.microsoft.com/office/drawing/2014/main" id="{575E3495-B0B2-48FA-B96B-D03ECD9890B8}"/>
                </a:ext>
              </a:extLst>
            </p:cNvPr>
            <p:cNvSpPr>
              <a:spLocks noChangeArrowheads="1"/>
            </p:cNvSpPr>
            <p:nvPr/>
          </p:nvSpPr>
          <p:spPr bwMode="auto">
            <a:xfrm>
              <a:off x="2292350" y="755650"/>
              <a:ext cx="38100"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5">
              <a:extLst>
                <a:ext uri="{FF2B5EF4-FFF2-40B4-BE49-F238E27FC236}">
                  <a16:creationId xmlns:a16="http://schemas.microsoft.com/office/drawing/2014/main" id="{864E45C2-270E-4612-A8F0-CB5A9F98DE8C}"/>
                </a:ext>
              </a:extLst>
            </p:cNvPr>
            <p:cNvSpPr>
              <a:spLocks/>
            </p:cNvSpPr>
            <p:nvPr/>
          </p:nvSpPr>
          <p:spPr bwMode="auto">
            <a:xfrm>
              <a:off x="2116138" y="773113"/>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76">
              <a:extLst>
                <a:ext uri="{FF2B5EF4-FFF2-40B4-BE49-F238E27FC236}">
                  <a16:creationId xmlns:a16="http://schemas.microsoft.com/office/drawing/2014/main" id="{058042BC-3CD5-4BC7-82F3-1D172ED8B41A}"/>
                </a:ext>
              </a:extLst>
            </p:cNvPr>
            <p:cNvSpPr>
              <a:spLocks/>
            </p:cNvSpPr>
            <p:nvPr/>
          </p:nvSpPr>
          <p:spPr bwMode="auto">
            <a:xfrm>
              <a:off x="2116138" y="773113"/>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Rectangle 77">
              <a:extLst>
                <a:ext uri="{FF2B5EF4-FFF2-40B4-BE49-F238E27FC236}">
                  <a16:creationId xmlns:a16="http://schemas.microsoft.com/office/drawing/2014/main" id="{FAE0007D-318F-478E-8970-751B2005F7FA}"/>
                </a:ext>
              </a:extLst>
            </p:cNvPr>
            <p:cNvSpPr>
              <a:spLocks noChangeArrowheads="1"/>
            </p:cNvSpPr>
            <p:nvPr/>
          </p:nvSpPr>
          <p:spPr bwMode="auto">
            <a:xfrm>
              <a:off x="2100263" y="755650"/>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8">
              <a:extLst>
                <a:ext uri="{FF2B5EF4-FFF2-40B4-BE49-F238E27FC236}">
                  <a16:creationId xmlns:a16="http://schemas.microsoft.com/office/drawing/2014/main" id="{75E03023-2AD3-4C51-94FE-E01ED6BED5B9}"/>
                </a:ext>
              </a:extLst>
            </p:cNvPr>
            <p:cNvSpPr>
              <a:spLocks/>
            </p:cNvSpPr>
            <p:nvPr/>
          </p:nvSpPr>
          <p:spPr bwMode="auto">
            <a:xfrm>
              <a:off x="1925638" y="773113"/>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79">
              <a:extLst>
                <a:ext uri="{FF2B5EF4-FFF2-40B4-BE49-F238E27FC236}">
                  <a16:creationId xmlns:a16="http://schemas.microsoft.com/office/drawing/2014/main" id="{301E4BA0-58B5-4D09-B28C-7562EB339241}"/>
                </a:ext>
              </a:extLst>
            </p:cNvPr>
            <p:cNvSpPr>
              <a:spLocks/>
            </p:cNvSpPr>
            <p:nvPr/>
          </p:nvSpPr>
          <p:spPr bwMode="auto">
            <a:xfrm>
              <a:off x="1925638" y="773113"/>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80">
              <a:extLst>
                <a:ext uri="{FF2B5EF4-FFF2-40B4-BE49-F238E27FC236}">
                  <a16:creationId xmlns:a16="http://schemas.microsoft.com/office/drawing/2014/main" id="{407B9C6A-DEF3-4DED-81FF-EEF028FEB1DC}"/>
                </a:ext>
              </a:extLst>
            </p:cNvPr>
            <p:cNvSpPr>
              <a:spLocks noChangeArrowheads="1"/>
            </p:cNvSpPr>
            <p:nvPr/>
          </p:nvSpPr>
          <p:spPr bwMode="auto">
            <a:xfrm>
              <a:off x="1912938" y="755650"/>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1">
              <a:extLst>
                <a:ext uri="{FF2B5EF4-FFF2-40B4-BE49-F238E27FC236}">
                  <a16:creationId xmlns:a16="http://schemas.microsoft.com/office/drawing/2014/main" id="{671FA83C-C481-4D7C-A0F1-DDA57AD8CC49}"/>
                </a:ext>
              </a:extLst>
            </p:cNvPr>
            <p:cNvSpPr>
              <a:spLocks/>
            </p:cNvSpPr>
            <p:nvPr/>
          </p:nvSpPr>
          <p:spPr bwMode="auto">
            <a:xfrm>
              <a:off x="1736725"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2">
              <a:extLst>
                <a:ext uri="{FF2B5EF4-FFF2-40B4-BE49-F238E27FC236}">
                  <a16:creationId xmlns:a16="http://schemas.microsoft.com/office/drawing/2014/main" id="{1BA1340D-632A-4776-B404-ECA74918E385}"/>
                </a:ext>
              </a:extLst>
            </p:cNvPr>
            <p:cNvSpPr>
              <a:spLocks/>
            </p:cNvSpPr>
            <p:nvPr/>
          </p:nvSpPr>
          <p:spPr bwMode="auto">
            <a:xfrm>
              <a:off x="1736725"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Rectangle 83">
              <a:extLst>
                <a:ext uri="{FF2B5EF4-FFF2-40B4-BE49-F238E27FC236}">
                  <a16:creationId xmlns:a16="http://schemas.microsoft.com/office/drawing/2014/main" id="{414E7CCF-AFAE-4905-A104-FFE11AA51EFA}"/>
                </a:ext>
              </a:extLst>
            </p:cNvPr>
            <p:cNvSpPr>
              <a:spLocks noChangeArrowheads="1"/>
            </p:cNvSpPr>
            <p:nvPr/>
          </p:nvSpPr>
          <p:spPr bwMode="auto">
            <a:xfrm>
              <a:off x="1724025" y="755650"/>
              <a:ext cx="38100"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4">
              <a:extLst>
                <a:ext uri="{FF2B5EF4-FFF2-40B4-BE49-F238E27FC236}">
                  <a16:creationId xmlns:a16="http://schemas.microsoft.com/office/drawing/2014/main" id="{5DD1C2FB-B8CA-4518-AE75-01A531FDD990}"/>
                </a:ext>
              </a:extLst>
            </p:cNvPr>
            <p:cNvSpPr>
              <a:spLocks/>
            </p:cNvSpPr>
            <p:nvPr/>
          </p:nvSpPr>
          <p:spPr bwMode="auto">
            <a:xfrm>
              <a:off x="1549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85">
              <a:extLst>
                <a:ext uri="{FF2B5EF4-FFF2-40B4-BE49-F238E27FC236}">
                  <a16:creationId xmlns:a16="http://schemas.microsoft.com/office/drawing/2014/main" id="{2399D9C8-657F-4B1E-9CA4-F36CC465D887}"/>
                </a:ext>
              </a:extLst>
            </p:cNvPr>
            <p:cNvSpPr>
              <a:spLocks/>
            </p:cNvSpPr>
            <p:nvPr/>
          </p:nvSpPr>
          <p:spPr bwMode="auto">
            <a:xfrm>
              <a:off x="1549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Rectangle 86">
              <a:extLst>
                <a:ext uri="{FF2B5EF4-FFF2-40B4-BE49-F238E27FC236}">
                  <a16:creationId xmlns:a16="http://schemas.microsoft.com/office/drawing/2014/main" id="{88B31E9C-FA66-48FE-A7E7-3209284026B4}"/>
                </a:ext>
              </a:extLst>
            </p:cNvPr>
            <p:cNvSpPr>
              <a:spLocks noChangeArrowheads="1"/>
            </p:cNvSpPr>
            <p:nvPr/>
          </p:nvSpPr>
          <p:spPr bwMode="auto">
            <a:xfrm>
              <a:off x="2266950" y="755650"/>
              <a:ext cx="825500" cy="396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87">
              <a:extLst>
                <a:ext uri="{FF2B5EF4-FFF2-40B4-BE49-F238E27FC236}">
                  <a16:creationId xmlns:a16="http://schemas.microsoft.com/office/drawing/2014/main" id="{9E3C5DE0-3191-448B-B860-24FF051FB35A}"/>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88">
              <a:extLst>
                <a:ext uri="{FF2B5EF4-FFF2-40B4-BE49-F238E27FC236}">
                  <a16:creationId xmlns:a16="http://schemas.microsoft.com/office/drawing/2014/main" id="{58B0F1BA-54B2-4C66-BC47-5A58A2B26DB0}"/>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89">
              <a:extLst>
                <a:ext uri="{FF2B5EF4-FFF2-40B4-BE49-F238E27FC236}">
                  <a16:creationId xmlns:a16="http://schemas.microsoft.com/office/drawing/2014/main" id="{0E9F846D-48E5-4C10-9945-09829F82D27D}"/>
                </a:ext>
              </a:extLst>
            </p:cNvPr>
            <p:cNvSpPr>
              <a:spLocks noChangeArrowheads="1"/>
            </p:cNvSpPr>
            <p:nvPr/>
          </p:nvSpPr>
          <p:spPr bwMode="auto">
            <a:xfrm>
              <a:off x="3054350" y="755650"/>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0">
              <a:extLst>
                <a:ext uri="{FF2B5EF4-FFF2-40B4-BE49-F238E27FC236}">
                  <a16:creationId xmlns:a16="http://schemas.microsoft.com/office/drawing/2014/main" id="{AEB606BF-7785-4835-951E-2B9A4D376DA2}"/>
                </a:ext>
              </a:extLst>
            </p:cNvPr>
            <p:cNvSpPr>
              <a:spLocks/>
            </p:cNvSpPr>
            <p:nvPr/>
          </p:nvSpPr>
          <p:spPr bwMode="auto">
            <a:xfrm>
              <a:off x="2878138"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91">
              <a:extLst>
                <a:ext uri="{FF2B5EF4-FFF2-40B4-BE49-F238E27FC236}">
                  <a16:creationId xmlns:a16="http://schemas.microsoft.com/office/drawing/2014/main" id="{347555F6-1022-4B04-AB6B-C7318068040C}"/>
                </a:ext>
              </a:extLst>
            </p:cNvPr>
            <p:cNvSpPr>
              <a:spLocks/>
            </p:cNvSpPr>
            <p:nvPr/>
          </p:nvSpPr>
          <p:spPr bwMode="auto">
            <a:xfrm>
              <a:off x="2878138"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Rectangle 92">
              <a:extLst>
                <a:ext uri="{FF2B5EF4-FFF2-40B4-BE49-F238E27FC236}">
                  <a16:creationId xmlns:a16="http://schemas.microsoft.com/office/drawing/2014/main" id="{C17C0340-E51A-4F17-848E-91F461BEA6D9}"/>
                </a:ext>
              </a:extLst>
            </p:cNvPr>
            <p:cNvSpPr>
              <a:spLocks noChangeArrowheads="1"/>
            </p:cNvSpPr>
            <p:nvPr/>
          </p:nvSpPr>
          <p:spPr bwMode="auto">
            <a:xfrm>
              <a:off x="2865438" y="755650"/>
              <a:ext cx="38100"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93">
              <a:extLst>
                <a:ext uri="{FF2B5EF4-FFF2-40B4-BE49-F238E27FC236}">
                  <a16:creationId xmlns:a16="http://schemas.microsoft.com/office/drawing/2014/main" id="{CB7564AF-0488-42C1-B10C-E3D26A118F32}"/>
                </a:ext>
              </a:extLst>
            </p:cNvPr>
            <p:cNvSpPr>
              <a:spLocks/>
            </p:cNvSpPr>
            <p:nvPr/>
          </p:nvSpPr>
          <p:spPr bwMode="auto">
            <a:xfrm>
              <a:off x="2690813" y="773113"/>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94">
              <a:extLst>
                <a:ext uri="{FF2B5EF4-FFF2-40B4-BE49-F238E27FC236}">
                  <a16:creationId xmlns:a16="http://schemas.microsoft.com/office/drawing/2014/main" id="{EB558EA9-4E02-4D7F-8E10-2B43F8AB1B88}"/>
                </a:ext>
              </a:extLst>
            </p:cNvPr>
            <p:cNvSpPr>
              <a:spLocks/>
            </p:cNvSpPr>
            <p:nvPr/>
          </p:nvSpPr>
          <p:spPr bwMode="auto">
            <a:xfrm>
              <a:off x="2690813" y="773113"/>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Rectangle 95">
              <a:extLst>
                <a:ext uri="{FF2B5EF4-FFF2-40B4-BE49-F238E27FC236}">
                  <a16:creationId xmlns:a16="http://schemas.microsoft.com/office/drawing/2014/main" id="{BD079FCF-B5FD-4C73-BBCB-3CA2565BD6C0}"/>
                </a:ext>
              </a:extLst>
            </p:cNvPr>
            <p:cNvSpPr>
              <a:spLocks noChangeArrowheads="1"/>
            </p:cNvSpPr>
            <p:nvPr/>
          </p:nvSpPr>
          <p:spPr bwMode="auto">
            <a:xfrm>
              <a:off x="2674938" y="755650"/>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96">
              <a:extLst>
                <a:ext uri="{FF2B5EF4-FFF2-40B4-BE49-F238E27FC236}">
                  <a16:creationId xmlns:a16="http://schemas.microsoft.com/office/drawing/2014/main" id="{72531B99-93E9-49EB-8BDB-598751A8A92B}"/>
                </a:ext>
              </a:extLst>
            </p:cNvPr>
            <p:cNvSpPr>
              <a:spLocks/>
            </p:cNvSpPr>
            <p:nvPr/>
          </p:nvSpPr>
          <p:spPr bwMode="auto">
            <a:xfrm>
              <a:off x="2498725" y="773113"/>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97">
              <a:extLst>
                <a:ext uri="{FF2B5EF4-FFF2-40B4-BE49-F238E27FC236}">
                  <a16:creationId xmlns:a16="http://schemas.microsoft.com/office/drawing/2014/main" id="{655DD5EF-76F5-439C-A59F-D32BC74587AD}"/>
                </a:ext>
              </a:extLst>
            </p:cNvPr>
            <p:cNvSpPr>
              <a:spLocks/>
            </p:cNvSpPr>
            <p:nvPr/>
          </p:nvSpPr>
          <p:spPr bwMode="auto">
            <a:xfrm>
              <a:off x="2498725" y="773113"/>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Rectangle 98">
              <a:extLst>
                <a:ext uri="{FF2B5EF4-FFF2-40B4-BE49-F238E27FC236}">
                  <a16:creationId xmlns:a16="http://schemas.microsoft.com/office/drawing/2014/main" id="{12614028-6637-4A32-9594-AD4AEBCA49D6}"/>
                </a:ext>
              </a:extLst>
            </p:cNvPr>
            <p:cNvSpPr>
              <a:spLocks noChangeArrowheads="1"/>
            </p:cNvSpPr>
            <p:nvPr/>
          </p:nvSpPr>
          <p:spPr bwMode="auto">
            <a:xfrm>
              <a:off x="2486025" y="755650"/>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99">
              <a:extLst>
                <a:ext uri="{FF2B5EF4-FFF2-40B4-BE49-F238E27FC236}">
                  <a16:creationId xmlns:a16="http://schemas.microsoft.com/office/drawing/2014/main" id="{E5117DA5-34A5-4FF1-9582-E771FC0EC618}"/>
                </a:ext>
              </a:extLst>
            </p:cNvPr>
            <p:cNvSpPr>
              <a:spLocks/>
            </p:cNvSpPr>
            <p:nvPr/>
          </p:nvSpPr>
          <p:spPr bwMode="auto">
            <a:xfrm>
              <a:off x="2311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0">
              <a:extLst>
                <a:ext uri="{FF2B5EF4-FFF2-40B4-BE49-F238E27FC236}">
                  <a16:creationId xmlns:a16="http://schemas.microsoft.com/office/drawing/2014/main" id="{11CF2F24-E201-437D-8619-2CD4AE17C1DE}"/>
                </a:ext>
              </a:extLst>
            </p:cNvPr>
            <p:cNvSpPr>
              <a:spLocks/>
            </p:cNvSpPr>
            <p:nvPr/>
          </p:nvSpPr>
          <p:spPr bwMode="auto">
            <a:xfrm>
              <a:off x="2311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1">
              <a:extLst>
                <a:ext uri="{FF2B5EF4-FFF2-40B4-BE49-F238E27FC236}">
                  <a16:creationId xmlns:a16="http://schemas.microsoft.com/office/drawing/2014/main" id="{F1214A04-D28B-472F-BD56-BD1F9E422025}"/>
                </a:ext>
              </a:extLst>
            </p:cNvPr>
            <p:cNvSpPr>
              <a:spLocks/>
            </p:cNvSpPr>
            <p:nvPr/>
          </p:nvSpPr>
          <p:spPr bwMode="auto">
            <a:xfrm>
              <a:off x="1052513" y="628650"/>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Rectangle 102">
              <a:extLst>
                <a:ext uri="{FF2B5EF4-FFF2-40B4-BE49-F238E27FC236}">
                  <a16:creationId xmlns:a16="http://schemas.microsoft.com/office/drawing/2014/main" id="{EF1A0428-1375-40F8-949D-73BF9D675116}"/>
                </a:ext>
              </a:extLst>
            </p:cNvPr>
            <p:cNvSpPr>
              <a:spLocks noChangeArrowheads="1"/>
            </p:cNvSpPr>
            <p:nvPr/>
          </p:nvSpPr>
          <p:spPr bwMode="auto">
            <a:xfrm>
              <a:off x="236538" y="698500"/>
              <a:ext cx="219075" cy="49053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03">
              <a:extLst>
                <a:ext uri="{FF2B5EF4-FFF2-40B4-BE49-F238E27FC236}">
                  <a16:creationId xmlns:a16="http://schemas.microsoft.com/office/drawing/2014/main" id="{5D2D8534-2FF4-4623-AEA6-7908FE311242}"/>
                </a:ext>
              </a:extLst>
            </p:cNvPr>
            <p:cNvSpPr>
              <a:spLocks/>
            </p:cNvSpPr>
            <p:nvPr/>
          </p:nvSpPr>
          <p:spPr bwMode="auto">
            <a:xfrm>
              <a:off x="411163" y="1588"/>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Rectangle 104">
              <a:extLst>
                <a:ext uri="{FF2B5EF4-FFF2-40B4-BE49-F238E27FC236}">
                  <a16:creationId xmlns:a16="http://schemas.microsoft.com/office/drawing/2014/main" id="{5BB9E17A-220B-48A2-8F0E-FCBDAE589CAE}"/>
                </a:ext>
              </a:extLst>
            </p:cNvPr>
            <p:cNvSpPr>
              <a:spLocks noChangeArrowheads="1"/>
            </p:cNvSpPr>
            <p:nvPr/>
          </p:nvSpPr>
          <p:spPr bwMode="auto">
            <a:xfrm>
              <a:off x="4294188" y="966788"/>
              <a:ext cx="44450" cy="10128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Rectangle 105">
              <a:extLst>
                <a:ext uri="{FF2B5EF4-FFF2-40B4-BE49-F238E27FC236}">
                  <a16:creationId xmlns:a16="http://schemas.microsoft.com/office/drawing/2014/main" id="{9A0D611E-9F25-4C68-AAFB-2130AD47F698}"/>
                </a:ext>
              </a:extLst>
            </p:cNvPr>
            <p:cNvSpPr>
              <a:spLocks noChangeArrowheads="1"/>
            </p:cNvSpPr>
            <p:nvPr/>
          </p:nvSpPr>
          <p:spPr bwMode="auto">
            <a:xfrm>
              <a:off x="3952875" y="1938338"/>
              <a:ext cx="736600" cy="2413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Rectangle 106">
              <a:extLst>
                <a:ext uri="{FF2B5EF4-FFF2-40B4-BE49-F238E27FC236}">
                  <a16:creationId xmlns:a16="http://schemas.microsoft.com/office/drawing/2014/main" id="{07EB0736-3617-4F98-AE1E-BC2A49521A88}"/>
                </a:ext>
              </a:extLst>
            </p:cNvPr>
            <p:cNvSpPr>
              <a:spLocks noChangeArrowheads="1"/>
            </p:cNvSpPr>
            <p:nvPr/>
          </p:nvSpPr>
          <p:spPr bwMode="auto">
            <a:xfrm>
              <a:off x="4224338" y="1855788"/>
              <a:ext cx="187325" cy="1238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Rectangle 107">
              <a:extLst>
                <a:ext uri="{FF2B5EF4-FFF2-40B4-BE49-F238E27FC236}">
                  <a16:creationId xmlns:a16="http://schemas.microsoft.com/office/drawing/2014/main" id="{F4D90D66-0E3B-4BC2-8FA3-D98C67D2C9D0}"/>
                </a:ext>
              </a:extLst>
            </p:cNvPr>
            <p:cNvSpPr>
              <a:spLocks noChangeArrowheads="1"/>
            </p:cNvSpPr>
            <p:nvPr/>
          </p:nvSpPr>
          <p:spPr bwMode="auto">
            <a:xfrm>
              <a:off x="3044825" y="752475"/>
              <a:ext cx="771525" cy="36512"/>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08">
              <a:extLst>
                <a:ext uri="{FF2B5EF4-FFF2-40B4-BE49-F238E27FC236}">
                  <a16:creationId xmlns:a16="http://schemas.microsoft.com/office/drawing/2014/main" id="{2AFD7427-6FA0-4B03-8EAE-D3FD2BFF98D1}"/>
                </a:ext>
              </a:extLst>
            </p:cNvPr>
            <p:cNvSpPr>
              <a:spLocks/>
            </p:cNvSpPr>
            <p:nvPr/>
          </p:nvSpPr>
          <p:spPr bwMode="auto">
            <a:xfrm>
              <a:off x="3044825" y="900113"/>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Rectangle 109">
              <a:extLst>
                <a:ext uri="{FF2B5EF4-FFF2-40B4-BE49-F238E27FC236}">
                  <a16:creationId xmlns:a16="http://schemas.microsoft.com/office/drawing/2014/main" id="{95F0ABD9-F98C-47DA-B6CB-750AF10E6581}"/>
                </a:ext>
              </a:extLst>
            </p:cNvPr>
            <p:cNvSpPr>
              <a:spLocks noChangeArrowheads="1"/>
            </p:cNvSpPr>
            <p:nvPr/>
          </p:nvSpPr>
          <p:spPr bwMode="auto">
            <a:xfrm>
              <a:off x="3781425" y="752475"/>
              <a:ext cx="34925" cy="214312"/>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Rectangle 110">
              <a:extLst>
                <a:ext uri="{FF2B5EF4-FFF2-40B4-BE49-F238E27FC236}">
                  <a16:creationId xmlns:a16="http://schemas.microsoft.com/office/drawing/2014/main" id="{2B777433-D91C-45E4-8FBB-080911726A23}"/>
                </a:ext>
              </a:extLst>
            </p:cNvPr>
            <p:cNvSpPr>
              <a:spLocks noChangeArrowheads="1"/>
            </p:cNvSpPr>
            <p:nvPr/>
          </p:nvSpPr>
          <p:spPr bwMode="auto">
            <a:xfrm>
              <a:off x="3949700" y="820738"/>
              <a:ext cx="38100" cy="13335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1">
              <a:extLst>
                <a:ext uri="{FF2B5EF4-FFF2-40B4-BE49-F238E27FC236}">
                  <a16:creationId xmlns:a16="http://schemas.microsoft.com/office/drawing/2014/main" id="{0F5EA16B-9564-44E4-A852-2B340A549E57}"/>
                </a:ext>
              </a:extLst>
            </p:cNvPr>
            <p:cNvSpPr>
              <a:spLocks/>
            </p:cNvSpPr>
            <p:nvPr/>
          </p:nvSpPr>
          <p:spPr bwMode="auto">
            <a:xfrm>
              <a:off x="3614738" y="768350"/>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12">
              <a:extLst>
                <a:ext uri="{FF2B5EF4-FFF2-40B4-BE49-F238E27FC236}">
                  <a16:creationId xmlns:a16="http://schemas.microsoft.com/office/drawing/2014/main" id="{0C6CD059-A68A-4255-8A29-C3948126C993}"/>
                </a:ext>
              </a:extLst>
            </p:cNvPr>
            <p:cNvSpPr>
              <a:spLocks/>
            </p:cNvSpPr>
            <p:nvPr/>
          </p:nvSpPr>
          <p:spPr bwMode="auto">
            <a:xfrm>
              <a:off x="3797300" y="814388"/>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13">
              <a:extLst>
                <a:ext uri="{FF2B5EF4-FFF2-40B4-BE49-F238E27FC236}">
                  <a16:creationId xmlns:a16="http://schemas.microsoft.com/office/drawing/2014/main" id="{0072BB92-886F-463B-A076-69C8D35E23F8}"/>
                </a:ext>
              </a:extLst>
            </p:cNvPr>
            <p:cNvSpPr>
              <a:spLocks/>
            </p:cNvSpPr>
            <p:nvPr/>
          </p:nvSpPr>
          <p:spPr bwMode="auto">
            <a:xfrm>
              <a:off x="3614738" y="768350"/>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114">
              <a:extLst>
                <a:ext uri="{FF2B5EF4-FFF2-40B4-BE49-F238E27FC236}">
                  <a16:creationId xmlns:a16="http://schemas.microsoft.com/office/drawing/2014/main" id="{6E9DC577-21E3-4D66-9993-7CD62B5B73FB}"/>
                </a:ext>
              </a:extLst>
            </p:cNvPr>
            <p:cNvSpPr>
              <a:spLocks noChangeArrowheads="1"/>
            </p:cNvSpPr>
            <p:nvPr/>
          </p:nvSpPr>
          <p:spPr bwMode="auto">
            <a:xfrm>
              <a:off x="3602038" y="752475"/>
              <a:ext cx="38100" cy="214312"/>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15">
              <a:extLst>
                <a:ext uri="{FF2B5EF4-FFF2-40B4-BE49-F238E27FC236}">
                  <a16:creationId xmlns:a16="http://schemas.microsoft.com/office/drawing/2014/main" id="{59728FCC-2F04-49FD-807F-0BE902EEFA46}"/>
                </a:ext>
              </a:extLst>
            </p:cNvPr>
            <p:cNvSpPr>
              <a:spLocks/>
            </p:cNvSpPr>
            <p:nvPr/>
          </p:nvSpPr>
          <p:spPr bwMode="auto">
            <a:xfrm>
              <a:off x="3440113" y="768350"/>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16">
              <a:extLst>
                <a:ext uri="{FF2B5EF4-FFF2-40B4-BE49-F238E27FC236}">
                  <a16:creationId xmlns:a16="http://schemas.microsoft.com/office/drawing/2014/main" id="{44A1446D-B918-4420-A459-56138715034C}"/>
                </a:ext>
              </a:extLst>
            </p:cNvPr>
            <p:cNvSpPr>
              <a:spLocks/>
            </p:cNvSpPr>
            <p:nvPr/>
          </p:nvSpPr>
          <p:spPr bwMode="auto">
            <a:xfrm>
              <a:off x="3440113" y="768350"/>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Rectangle 117">
              <a:extLst>
                <a:ext uri="{FF2B5EF4-FFF2-40B4-BE49-F238E27FC236}">
                  <a16:creationId xmlns:a16="http://schemas.microsoft.com/office/drawing/2014/main" id="{AADC5436-87CD-48D8-ACF7-3E0F37A16231}"/>
                </a:ext>
              </a:extLst>
            </p:cNvPr>
            <p:cNvSpPr>
              <a:spLocks noChangeArrowheads="1"/>
            </p:cNvSpPr>
            <p:nvPr/>
          </p:nvSpPr>
          <p:spPr bwMode="auto">
            <a:xfrm>
              <a:off x="3427413" y="752475"/>
              <a:ext cx="38100" cy="214312"/>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18">
              <a:extLst>
                <a:ext uri="{FF2B5EF4-FFF2-40B4-BE49-F238E27FC236}">
                  <a16:creationId xmlns:a16="http://schemas.microsoft.com/office/drawing/2014/main" id="{4D0E9D2F-48DC-48D3-8FE4-07713550F733}"/>
                </a:ext>
              </a:extLst>
            </p:cNvPr>
            <p:cNvSpPr>
              <a:spLocks/>
            </p:cNvSpPr>
            <p:nvPr/>
          </p:nvSpPr>
          <p:spPr bwMode="auto">
            <a:xfrm>
              <a:off x="3260725" y="768350"/>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19">
              <a:extLst>
                <a:ext uri="{FF2B5EF4-FFF2-40B4-BE49-F238E27FC236}">
                  <a16:creationId xmlns:a16="http://schemas.microsoft.com/office/drawing/2014/main" id="{A472EDF8-7731-48DE-935E-DE77A1DE8323}"/>
                </a:ext>
              </a:extLst>
            </p:cNvPr>
            <p:cNvSpPr>
              <a:spLocks/>
            </p:cNvSpPr>
            <p:nvPr/>
          </p:nvSpPr>
          <p:spPr bwMode="auto">
            <a:xfrm>
              <a:off x="3260725" y="768350"/>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Rectangle 120">
              <a:extLst>
                <a:ext uri="{FF2B5EF4-FFF2-40B4-BE49-F238E27FC236}">
                  <a16:creationId xmlns:a16="http://schemas.microsoft.com/office/drawing/2014/main" id="{3A8ADDFA-5CBA-4993-969B-B1CE9ED623B3}"/>
                </a:ext>
              </a:extLst>
            </p:cNvPr>
            <p:cNvSpPr>
              <a:spLocks noChangeArrowheads="1"/>
            </p:cNvSpPr>
            <p:nvPr/>
          </p:nvSpPr>
          <p:spPr bwMode="auto">
            <a:xfrm>
              <a:off x="3251200" y="752475"/>
              <a:ext cx="34925" cy="214312"/>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1">
              <a:extLst>
                <a:ext uri="{FF2B5EF4-FFF2-40B4-BE49-F238E27FC236}">
                  <a16:creationId xmlns:a16="http://schemas.microsoft.com/office/drawing/2014/main" id="{D1C253EF-87ED-4D24-9DC3-88D4215B9CA1}"/>
                </a:ext>
              </a:extLst>
            </p:cNvPr>
            <p:cNvSpPr>
              <a:spLocks/>
            </p:cNvSpPr>
            <p:nvPr/>
          </p:nvSpPr>
          <p:spPr bwMode="auto">
            <a:xfrm>
              <a:off x="3086100" y="768350"/>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22">
              <a:extLst>
                <a:ext uri="{FF2B5EF4-FFF2-40B4-BE49-F238E27FC236}">
                  <a16:creationId xmlns:a16="http://schemas.microsoft.com/office/drawing/2014/main" id="{062AEF8F-7618-4714-B045-047397A16F54}"/>
                </a:ext>
              </a:extLst>
            </p:cNvPr>
            <p:cNvSpPr>
              <a:spLocks/>
            </p:cNvSpPr>
            <p:nvPr/>
          </p:nvSpPr>
          <p:spPr bwMode="auto">
            <a:xfrm>
              <a:off x="3086100" y="768350"/>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123">
              <a:extLst>
                <a:ext uri="{FF2B5EF4-FFF2-40B4-BE49-F238E27FC236}">
                  <a16:creationId xmlns:a16="http://schemas.microsoft.com/office/drawing/2014/main" id="{542FD34D-2296-4664-B4FE-5BB07577234A}"/>
                </a:ext>
              </a:extLst>
            </p:cNvPr>
            <p:cNvSpPr>
              <a:spLocks noChangeArrowheads="1"/>
            </p:cNvSpPr>
            <p:nvPr/>
          </p:nvSpPr>
          <p:spPr bwMode="auto">
            <a:xfrm>
              <a:off x="3952875" y="2192338"/>
              <a:ext cx="736600" cy="2428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Rectangle 124">
              <a:extLst>
                <a:ext uri="{FF2B5EF4-FFF2-40B4-BE49-F238E27FC236}">
                  <a16:creationId xmlns:a16="http://schemas.microsoft.com/office/drawing/2014/main" id="{26A8FEB6-3DAC-421A-BC90-006925DFF2C8}"/>
                </a:ext>
              </a:extLst>
            </p:cNvPr>
            <p:cNvSpPr>
              <a:spLocks noChangeArrowheads="1"/>
            </p:cNvSpPr>
            <p:nvPr/>
          </p:nvSpPr>
          <p:spPr bwMode="auto">
            <a:xfrm>
              <a:off x="3175" y="695325"/>
              <a:ext cx="206375" cy="6762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25">
              <a:extLst>
                <a:ext uri="{FF2B5EF4-FFF2-40B4-BE49-F238E27FC236}">
                  <a16:creationId xmlns:a16="http://schemas.microsoft.com/office/drawing/2014/main" id="{B6774275-A9EC-4A04-AE53-8A95FC5224B9}"/>
                </a:ext>
              </a:extLst>
            </p:cNvPr>
            <p:cNvSpPr>
              <a:spLocks/>
            </p:cNvSpPr>
            <p:nvPr/>
          </p:nvSpPr>
          <p:spPr bwMode="auto">
            <a:xfrm>
              <a:off x="752475" y="4430713"/>
              <a:ext cx="1154113" cy="20796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3" name="Rectangle 132">
            <a:extLst>
              <a:ext uri="{FF2B5EF4-FFF2-40B4-BE49-F238E27FC236}">
                <a16:creationId xmlns:a16="http://schemas.microsoft.com/office/drawing/2014/main" id="{29B7AB3E-6B5F-42B3-9E57-8633EC06F9E0}"/>
              </a:ext>
            </a:extLst>
          </p:cNvPr>
          <p:cNvSpPr/>
          <p:nvPr userDrawn="1"/>
        </p:nvSpPr>
        <p:spPr>
          <a:xfrm>
            <a:off x="272952" y="287255"/>
            <a:ext cx="368489" cy="724247"/>
          </a:xfrm>
          <a:prstGeom prst="rect">
            <a:avLst/>
          </a:prstGeom>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a16="http://schemas.microsoft.com/office/drawing/2014/main" id="{CAF7A862-2343-40B9-BBA2-62AB9F6250A3}"/>
              </a:ext>
            </a:extLst>
          </p:cNvPr>
          <p:cNvSpPr/>
          <p:nvPr userDrawn="1"/>
        </p:nvSpPr>
        <p:spPr>
          <a:xfrm>
            <a:off x="-4" y="287254"/>
            <a:ext cx="191071" cy="724247"/>
          </a:xfrm>
          <a:prstGeom prst="rect">
            <a:avLst/>
          </a:prstGeom>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098736"/>
      </p:ext>
    </p:extLst>
  </p:cSld>
  <p:clrMapOvr>
    <a:masterClrMapping/>
  </p:clrMapOvr>
</p:sldLayout>
</file>

<file path=ppt/slideLayouts/slideLayout11.xml><?xml version="1.0" encoding="utf-8"?>
<p:sldLayout xmlns:a="http://purl.oclc.org/ooxml/drawingml/main" xmlns:r="http://purl.oclc.org/ooxml/officeDocument/relationships" xmlns:p="http://purl.oclc.org/ooxml/presentationml/main" userDrawn="1">
  <p:cSld name="Style slide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1776545" y="1872070"/>
            <a:ext cx="3326678" cy="3326678"/>
          </a:xfrm>
          <a:prstGeom prst="diamond">
            <a:avLst/>
          </a:prstGeom>
          <a:solidFill>
            <a:schemeClr val="bg1">
              <a:lumMod val="95%"/>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85214601"/>
      </p:ext>
    </p:extLst>
  </p:cSld>
  <p:clrMapOvr>
    <a:masterClrMapping/>
  </p:clrMapOvr>
</p:sldLayout>
</file>

<file path=ppt/slideLayouts/slideLayout12.xml><?xml version="1.0" encoding="utf-8"?>
<p:sldLayout xmlns:a="http://purl.oclc.org/ooxml/drawingml/main" xmlns:r="http://purl.oclc.org/ooxml/officeDocument/relationships" xmlns:p="http://purl.oclc.org/ooxml/presentationml/main" preserve="1" userDrawn="1">
  <p:cSld name="10_Style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042BDB-2F8A-4632-BB44-DDEED52675C4}"/>
              </a:ext>
            </a:extLst>
          </p:cNvPr>
          <p:cNvSpPr/>
          <p:nvPr userDrawn="1"/>
        </p:nvSpPr>
        <p:spPr>
          <a:xfrm>
            <a:off x="5255664" y="3153398"/>
            <a:ext cx="6355221" cy="3246106"/>
          </a:xfrm>
          <a:prstGeom prst="rect">
            <a:avLst/>
          </a:prstGeom>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588679" y="458495"/>
            <a:ext cx="9358626" cy="5369887"/>
          </a:xfrm>
          <a:prstGeom prst="rect">
            <a:avLst/>
          </a:prstGeom>
          <a:solidFill>
            <a:schemeClr val="bg1">
              <a:lumMod val="95%"/>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828179211"/>
      </p:ext>
    </p:extLst>
  </p:cSld>
  <p:clrMapOvr>
    <a:masterClrMapping/>
  </p:clrMapOvr>
</p:sldLayout>
</file>

<file path=ppt/slideLayouts/slideLayout13.xml><?xml version="1.0" encoding="utf-8"?>
<p:sldLayout xmlns:a="http://purl.oclc.org/ooxml/drawingml/main" xmlns:r="http://purl.oclc.org/ooxml/officeDocument/relationships" xmlns:p="http://purl.oclc.org/ooxml/presentationml/main" preserve="1" userDrawn="1">
  <p:cSld name="11_Style slide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DBCEFD9-B163-48A4-AE71-5462FF7934D4}"/>
              </a:ext>
            </a:extLst>
          </p:cNvPr>
          <p:cNvSpPr/>
          <p:nvPr userDrawn="1"/>
        </p:nvSpPr>
        <p:spPr>
          <a:xfrm>
            <a:off x="-1" y="828942"/>
            <a:ext cx="4862557" cy="1663723"/>
          </a:xfrm>
          <a:prstGeom prst="rect">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503221" y="-3827"/>
            <a:ext cx="2666667" cy="5369887"/>
          </a:xfrm>
          <a:prstGeom prst="rect">
            <a:avLst/>
          </a:prstGeom>
          <a:solidFill>
            <a:schemeClr val="bg1">
              <a:lumMod val="95%"/>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5" name="Picture Placeholder 2">
            <a:extLst>
              <a:ext uri="{FF2B5EF4-FFF2-40B4-BE49-F238E27FC236}">
                <a16:creationId xmlns:a16="http://schemas.microsoft.com/office/drawing/2014/main" id="{31CC093B-6E45-4870-AFC9-7DA7E6943FEA}"/>
              </a:ext>
            </a:extLst>
          </p:cNvPr>
          <p:cNvSpPr>
            <a:spLocks noGrp="1"/>
          </p:cNvSpPr>
          <p:nvPr>
            <p:ph type="pic" idx="12" hasCustomPrompt="1"/>
          </p:nvPr>
        </p:nvSpPr>
        <p:spPr>
          <a:xfrm>
            <a:off x="3774835" y="1488113"/>
            <a:ext cx="2666667" cy="5369887"/>
          </a:xfrm>
          <a:prstGeom prst="rect">
            <a:avLst/>
          </a:prstGeom>
          <a:solidFill>
            <a:schemeClr val="bg1">
              <a:lumMod val="95%"/>
            </a:schemeClr>
          </a:solidFill>
        </p:spPr>
        <p:txBody>
          <a:bodyPr anchor="ctr"/>
          <a:lstStyle>
            <a:lvl1pPr marL="0" indent="0" algn="ctr">
              <a:buNone/>
              <a:defRPr sz="1200" baseline="0%">
                <a:solidFill>
                  <a:schemeClr val="bg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995830233"/>
      </p:ext>
    </p:extLst>
  </p:cSld>
  <p:clrMapOvr>
    <a:masterClrMapping/>
  </p:clrMapOvr>
</p:sldLayout>
</file>

<file path=ppt/slideLayouts/slideLayout14.xml><?xml version="1.0" encoding="utf-8"?>
<p:sldLayout xmlns:a="http://purl.oclc.org/ooxml/drawingml/main" xmlns:r="http://purl.oclc.org/ooxml/officeDocument/relationships" xmlns:p="http://purl.oclc.org/ooxml/presentationml/main" preserve="1" userDrawn="1">
  <p:cSld name="9_Style slide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893592F-B858-4F5A-87CA-4EFF78535447}"/>
              </a:ext>
            </a:extLst>
          </p:cNvPr>
          <p:cNvSpPr>
            <a:spLocks noGrp="1"/>
          </p:cNvSpPr>
          <p:nvPr>
            <p:ph type="pic" idx="14" hasCustomPrompt="1"/>
          </p:nvPr>
        </p:nvSpPr>
        <p:spPr>
          <a:xfrm>
            <a:off x="0" y="1183602"/>
            <a:ext cx="3512321" cy="5470055"/>
          </a:xfrm>
          <a:custGeom>
            <a:avLst/>
            <a:gdLst>
              <a:gd name="connsiteX0" fmla="*/ 0 w 2828662"/>
              <a:gd name="connsiteY0" fmla="*/ 0 h 4405331"/>
              <a:gd name="connsiteX1" fmla="*/ 2828662 w 2828662"/>
              <a:gd name="connsiteY1" fmla="*/ 2202666 h 4405331"/>
              <a:gd name="connsiteX2" fmla="*/ 0 w 2828662"/>
              <a:gd name="connsiteY2" fmla="*/ 4405331 h 4405331"/>
            </a:gdLst>
            <a:ahLst/>
            <a:cxnLst>
              <a:cxn ang="0">
                <a:pos x="connsiteX0" y="connsiteY0"/>
              </a:cxn>
              <a:cxn ang="0">
                <a:pos x="connsiteX1" y="connsiteY1"/>
              </a:cxn>
              <a:cxn ang="0">
                <a:pos x="connsiteX2" y="connsiteY2"/>
              </a:cxn>
            </a:cxnLst>
            <a:rect l="l" t="t" r="r" b="b"/>
            <a:pathLst>
              <a:path w="2828662" h="4405331">
                <a:moveTo>
                  <a:pt x="0" y="0"/>
                </a:moveTo>
                <a:lnTo>
                  <a:pt x="2828662" y="2202666"/>
                </a:lnTo>
                <a:lnTo>
                  <a:pt x="0" y="4405331"/>
                </a:lnTo>
                <a:close/>
              </a:path>
            </a:pathLst>
          </a:custGeom>
          <a:solidFill>
            <a:schemeClr val="bg1">
              <a:lumMod val="95%"/>
            </a:schemeClr>
          </a:solidFill>
          <a:ln w="12700">
            <a:noFill/>
          </a:ln>
        </p:spPr>
        <p:txBody>
          <a:bodyPr wrap="square" anchor="ctr">
            <a:noAutofit/>
          </a:bodyPr>
          <a:lstStyle>
            <a:lvl1pPr marL="0" indent="0" algn="ctr">
              <a:buNone/>
              <a:defRPr sz="1200">
                <a:solidFill>
                  <a:schemeClr val="tx1">
                    <a:lumMod val="75%"/>
                    <a:lumOff val="25%"/>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18" name="Freeform: Shape 17">
            <a:extLst>
              <a:ext uri="{FF2B5EF4-FFF2-40B4-BE49-F238E27FC236}">
                <a16:creationId xmlns:a16="http://schemas.microsoft.com/office/drawing/2014/main" id="{F2B7F1F1-7576-43C8-8B02-8D9D6595C6B6}"/>
              </a:ext>
            </a:extLst>
          </p:cNvPr>
          <p:cNvSpPr/>
          <p:nvPr userDrawn="1"/>
        </p:nvSpPr>
        <p:spPr>
          <a:xfrm rot="2283856">
            <a:off x="-1145000" y="3273775"/>
            <a:ext cx="9041918" cy="507660"/>
          </a:xfrm>
          <a:custGeom>
            <a:avLst/>
            <a:gdLst>
              <a:gd name="connsiteX0" fmla="*/ 0 w 8508719"/>
              <a:gd name="connsiteY0" fmla="*/ 0 h 507660"/>
              <a:gd name="connsiteX1" fmla="*/ 8508719 w 8508719"/>
              <a:gd name="connsiteY1" fmla="*/ 0 h 507660"/>
              <a:gd name="connsiteX2" fmla="*/ 8382750 w 8508719"/>
              <a:gd name="connsiteY2" fmla="*/ 507660 h 507660"/>
              <a:gd name="connsiteX3" fmla="*/ 397545 w 8508719"/>
              <a:gd name="connsiteY3" fmla="*/ 507660 h 507660"/>
            </a:gdLst>
            <a:ahLst/>
            <a:cxnLst>
              <a:cxn ang="0">
                <a:pos x="connsiteX0" y="connsiteY0"/>
              </a:cxn>
              <a:cxn ang="0">
                <a:pos x="connsiteX1" y="connsiteY1"/>
              </a:cxn>
              <a:cxn ang="0">
                <a:pos x="connsiteX2" y="connsiteY2"/>
              </a:cxn>
              <a:cxn ang="0">
                <a:pos x="connsiteX3" y="connsiteY3"/>
              </a:cxn>
            </a:cxnLst>
            <a:rect l="l" t="t" r="r" b="b"/>
            <a:pathLst>
              <a:path w="8508719" h="507660">
                <a:moveTo>
                  <a:pt x="0" y="0"/>
                </a:moveTo>
                <a:lnTo>
                  <a:pt x="8508719" y="0"/>
                </a:lnTo>
                <a:lnTo>
                  <a:pt x="8382750" y="507660"/>
                </a:lnTo>
                <a:lnTo>
                  <a:pt x="397545" y="507660"/>
                </a:lnTo>
                <a:close/>
              </a:path>
            </a:pathLst>
          </a:custGeom>
          <a:solidFill>
            <a:schemeClr val="accent1">
              <a:lumMod val="60%"/>
              <a:lumOff val="40%"/>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D8039C2-E1B0-4E55-85AC-2B71B79D8AE6}"/>
              </a:ext>
            </a:extLst>
          </p:cNvPr>
          <p:cNvSpPr/>
          <p:nvPr userDrawn="1"/>
        </p:nvSpPr>
        <p:spPr>
          <a:xfrm rot="19320000">
            <a:off x="6359981" y="2723208"/>
            <a:ext cx="7218431" cy="2018306"/>
          </a:xfrm>
          <a:custGeom>
            <a:avLst/>
            <a:gdLst>
              <a:gd name="connsiteX0" fmla="*/ 7218431 w 7218431"/>
              <a:gd name="connsiteY0" fmla="*/ 0 h 2018306"/>
              <a:gd name="connsiteX1" fmla="*/ 5641558 w 7218431"/>
              <a:gd name="connsiteY1" fmla="*/ 2018306 h 2018306"/>
              <a:gd name="connsiteX2" fmla="*/ 0 w 7218431"/>
              <a:gd name="connsiteY2" fmla="*/ 2018306 h 2018306"/>
              <a:gd name="connsiteX3" fmla="*/ 0 w 7218431"/>
              <a:gd name="connsiteY3" fmla="*/ 0 h 2018306"/>
              <a:gd name="connsiteX0" fmla="*/ 7218431 w 7218431"/>
              <a:gd name="connsiteY0" fmla="*/ 0 h 2018306"/>
              <a:gd name="connsiteX1" fmla="*/ 5641558 w 7218431"/>
              <a:gd name="connsiteY1" fmla="*/ 2018306 h 2018306"/>
              <a:gd name="connsiteX2" fmla="*/ 133423 w 7218431"/>
              <a:gd name="connsiteY2" fmla="*/ 2014099 h 2018306"/>
              <a:gd name="connsiteX3" fmla="*/ 0 w 7218431"/>
              <a:gd name="connsiteY3" fmla="*/ 0 h 2018306"/>
              <a:gd name="connsiteX4" fmla="*/ 7218431 w 7218431"/>
              <a:gd name="connsiteY4" fmla="*/ 0 h 2018306"/>
              <a:gd name="connsiteX0" fmla="*/ 7218431 w 7218431"/>
              <a:gd name="connsiteY0" fmla="*/ 0 h 2018306"/>
              <a:gd name="connsiteX1" fmla="*/ 5641558 w 7218431"/>
              <a:gd name="connsiteY1" fmla="*/ 2018306 h 2018306"/>
              <a:gd name="connsiteX2" fmla="*/ 131951 w 7218431"/>
              <a:gd name="connsiteY2" fmla="*/ 2002104 h 2018306"/>
              <a:gd name="connsiteX3" fmla="*/ 0 w 7218431"/>
              <a:gd name="connsiteY3" fmla="*/ 0 h 2018306"/>
              <a:gd name="connsiteX4" fmla="*/ 7218431 w 7218431"/>
              <a:gd name="connsiteY4" fmla="*/ 0 h 2018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8431" h="2018306">
                <a:moveTo>
                  <a:pt x="7218431" y="0"/>
                </a:moveTo>
                <a:lnTo>
                  <a:pt x="5641558" y="2018306"/>
                </a:lnTo>
                <a:lnTo>
                  <a:pt x="131951" y="2002104"/>
                </a:lnTo>
                <a:lnTo>
                  <a:pt x="0" y="0"/>
                </a:lnTo>
                <a:lnTo>
                  <a:pt x="7218431" y="0"/>
                </a:lnTo>
                <a:close/>
              </a:path>
            </a:pathLst>
          </a:custGeom>
          <a:solidFill>
            <a:schemeClr val="accent1">
              <a:lumMod val="60%"/>
              <a:lumOff val="40%"/>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ACC73BDD-47B2-4716-B34E-A2A208CF0460}"/>
              </a:ext>
            </a:extLst>
          </p:cNvPr>
          <p:cNvSpPr/>
          <p:nvPr userDrawn="1"/>
        </p:nvSpPr>
        <p:spPr>
          <a:xfrm rot="2283856">
            <a:off x="-1281243" y="3125602"/>
            <a:ext cx="10430561" cy="457200"/>
          </a:xfrm>
          <a:custGeom>
            <a:avLst/>
            <a:gdLst>
              <a:gd name="connsiteX0" fmla="*/ 0 w 9464629"/>
              <a:gd name="connsiteY0" fmla="*/ 0 h 457200"/>
              <a:gd name="connsiteX1" fmla="*/ 9464629 w 9464629"/>
              <a:gd name="connsiteY1" fmla="*/ 0 h 457200"/>
              <a:gd name="connsiteX2" fmla="*/ 9464629 w 9464629"/>
              <a:gd name="connsiteY2" fmla="*/ 19238 h 457200"/>
              <a:gd name="connsiteX3" fmla="*/ 9355955 w 9464629"/>
              <a:gd name="connsiteY3" fmla="*/ 457200 h 457200"/>
              <a:gd name="connsiteX4" fmla="*/ 358030 w 9464629"/>
              <a:gd name="connsiteY4" fmla="*/ 45720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4629" h="457200">
                <a:moveTo>
                  <a:pt x="0" y="0"/>
                </a:moveTo>
                <a:lnTo>
                  <a:pt x="9464629" y="0"/>
                </a:lnTo>
                <a:lnTo>
                  <a:pt x="9464629" y="19238"/>
                </a:lnTo>
                <a:lnTo>
                  <a:pt x="9355955" y="457200"/>
                </a:lnTo>
                <a:lnTo>
                  <a:pt x="358030" y="457200"/>
                </a:lnTo>
                <a:close/>
              </a:path>
            </a:pathLst>
          </a:custGeom>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CA8D69A-BFC2-4B10-BE3B-DDECB81DE897}"/>
              </a:ext>
            </a:extLst>
          </p:cNvPr>
          <p:cNvSpPr>
            <a:spLocks noGrp="1"/>
          </p:cNvSpPr>
          <p:nvPr>
            <p:ph type="pic" idx="11" hasCustomPrompt="1"/>
          </p:nvPr>
        </p:nvSpPr>
        <p:spPr>
          <a:xfrm>
            <a:off x="-1" y="0"/>
            <a:ext cx="12209257" cy="5122817"/>
          </a:xfrm>
          <a:custGeom>
            <a:avLst/>
            <a:gdLst>
              <a:gd name="connsiteX0" fmla="*/ 0 w 13115109"/>
              <a:gd name="connsiteY0" fmla="*/ 5122817 h 10245634"/>
              <a:gd name="connsiteX1" fmla="*/ 6557555 w 13115109"/>
              <a:gd name="connsiteY1" fmla="*/ 0 h 10245634"/>
              <a:gd name="connsiteX2" fmla="*/ 13115109 w 13115109"/>
              <a:gd name="connsiteY2" fmla="*/ 5122817 h 10245634"/>
              <a:gd name="connsiteX3" fmla="*/ 6557555 w 13115109"/>
              <a:gd name="connsiteY3" fmla="*/ 10245634 h 10245634"/>
              <a:gd name="connsiteX4" fmla="*/ 0 w 13115109"/>
              <a:gd name="connsiteY4" fmla="*/ 5122817 h 10245634"/>
              <a:gd name="connsiteX0" fmla="*/ 0 w 13115109"/>
              <a:gd name="connsiteY0" fmla="*/ 5122817 h 10245634"/>
              <a:gd name="connsiteX1" fmla="*/ 6557555 w 13115109"/>
              <a:gd name="connsiteY1" fmla="*/ 0 h 10245634"/>
              <a:gd name="connsiteX2" fmla="*/ 13115109 w 13115109"/>
              <a:gd name="connsiteY2" fmla="*/ 5122817 h 10245634"/>
              <a:gd name="connsiteX3" fmla="*/ 12187881 w 13115109"/>
              <a:gd name="connsiteY3" fmla="*/ 5839509 h 10245634"/>
              <a:gd name="connsiteX4" fmla="*/ 6557555 w 13115109"/>
              <a:gd name="connsiteY4" fmla="*/ 10245634 h 10245634"/>
              <a:gd name="connsiteX5" fmla="*/ 0 w 13115109"/>
              <a:gd name="connsiteY5" fmla="*/ 5122817 h 10245634"/>
              <a:gd name="connsiteX0" fmla="*/ 0 w 13115109"/>
              <a:gd name="connsiteY0" fmla="*/ 5196957 h 10319774"/>
              <a:gd name="connsiteX1" fmla="*/ 6483415 w 13115109"/>
              <a:gd name="connsiteY1" fmla="*/ 0 h 10319774"/>
              <a:gd name="connsiteX2" fmla="*/ 13115109 w 13115109"/>
              <a:gd name="connsiteY2" fmla="*/ 5196957 h 10319774"/>
              <a:gd name="connsiteX3" fmla="*/ 12187881 w 13115109"/>
              <a:gd name="connsiteY3" fmla="*/ 5913649 h 10319774"/>
              <a:gd name="connsiteX4" fmla="*/ 6557555 w 13115109"/>
              <a:gd name="connsiteY4" fmla="*/ 10319774 h 10319774"/>
              <a:gd name="connsiteX5" fmla="*/ 0 w 13115109"/>
              <a:gd name="connsiteY5" fmla="*/ 5196957 h 10319774"/>
              <a:gd name="connsiteX0" fmla="*/ 0 w 13115109"/>
              <a:gd name="connsiteY0" fmla="*/ 0 h 5122817"/>
              <a:gd name="connsiteX1" fmla="*/ 13115109 w 13115109"/>
              <a:gd name="connsiteY1" fmla="*/ 0 h 5122817"/>
              <a:gd name="connsiteX2" fmla="*/ 12187881 w 13115109"/>
              <a:gd name="connsiteY2" fmla="*/ 716692 h 5122817"/>
              <a:gd name="connsiteX3" fmla="*/ 6557555 w 13115109"/>
              <a:gd name="connsiteY3" fmla="*/ 5122817 h 5122817"/>
              <a:gd name="connsiteX4" fmla="*/ 0 w 13115109"/>
              <a:gd name="connsiteY4" fmla="*/ 0 h 5122817"/>
              <a:gd name="connsiteX0" fmla="*/ 0 w 12200709"/>
              <a:gd name="connsiteY0" fmla="*/ 0 h 5122817"/>
              <a:gd name="connsiteX1" fmla="*/ 12200709 w 12200709"/>
              <a:gd name="connsiteY1" fmla="*/ 42729 h 5122817"/>
              <a:gd name="connsiteX2" fmla="*/ 12187881 w 12200709"/>
              <a:gd name="connsiteY2" fmla="*/ 716692 h 5122817"/>
              <a:gd name="connsiteX3" fmla="*/ 6557555 w 12200709"/>
              <a:gd name="connsiteY3" fmla="*/ 5122817 h 5122817"/>
              <a:gd name="connsiteX4" fmla="*/ 0 w 12200709"/>
              <a:gd name="connsiteY4" fmla="*/ 0 h 5122817"/>
              <a:gd name="connsiteX0" fmla="*/ 0 w 12192164"/>
              <a:gd name="connsiteY0" fmla="*/ 17092 h 5139909"/>
              <a:gd name="connsiteX1" fmla="*/ 12192164 w 12192164"/>
              <a:gd name="connsiteY1" fmla="*/ 0 h 5139909"/>
              <a:gd name="connsiteX2" fmla="*/ 12187881 w 12192164"/>
              <a:gd name="connsiteY2" fmla="*/ 733784 h 5139909"/>
              <a:gd name="connsiteX3" fmla="*/ 6557555 w 12192164"/>
              <a:gd name="connsiteY3" fmla="*/ 5139909 h 5139909"/>
              <a:gd name="connsiteX4" fmla="*/ 0 w 12192164"/>
              <a:gd name="connsiteY4" fmla="*/ 17092 h 5139909"/>
              <a:gd name="connsiteX0" fmla="*/ 0 w 12188071"/>
              <a:gd name="connsiteY0" fmla="*/ 0 h 5122817"/>
              <a:gd name="connsiteX1" fmla="*/ 12183619 w 12188071"/>
              <a:gd name="connsiteY1" fmla="*/ 0 h 5122817"/>
              <a:gd name="connsiteX2" fmla="*/ 12187881 w 12188071"/>
              <a:gd name="connsiteY2" fmla="*/ 716692 h 5122817"/>
              <a:gd name="connsiteX3" fmla="*/ 6557555 w 12188071"/>
              <a:gd name="connsiteY3" fmla="*/ 5122817 h 5122817"/>
              <a:gd name="connsiteX4" fmla="*/ 0 w 12188071"/>
              <a:gd name="connsiteY4" fmla="*/ 0 h 5122817"/>
              <a:gd name="connsiteX0" fmla="*/ 0 w 12209257"/>
              <a:gd name="connsiteY0" fmla="*/ 0 h 5122817"/>
              <a:gd name="connsiteX1" fmla="*/ 12209257 w 12209257"/>
              <a:gd name="connsiteY1" fmla="*/ 0 h 5122817"/>
              <a:gd name="connsiteX2" fmla="*/ 12187881 w 12209257"/>
              <a:gd name="connsiteY2" fmla="*/ 716692 h 5122817"/>
              <a:gd name="connsiteX3" fmla="*/ 6557555 w 12209257"/>
              <a:gd name="connsiteY3" fmla="*/ 5122817 h 5122817"/>
              <a:gd name="connsiteX4" fmla="*/ 0 w 12209257"/>
              <a:gd name="connsiteY4" fmla="*/ 0 h 5122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9257" h="5122817">
                <a:moveTo>
                  <a:pt x="0" y="0"/>
                </a:moveTo>
                <a:lnTo>
                  <a:pt x="12209257" y="0"/>
                </a:lnTo>
                <a:cubicBezTo>
                  <a:pt x="12207829" y="244595"/>
                  <a:pt x="12189309" y="472097"/>
                  <a:pt x="12187881" y="716692"/>
                </a:cubicBezTo>
                <a:lnTo>
                  <a:pt x="6557555" y="5122817"/>
                </a:lnTo>
                <a:lnTo>
                  <a:pt x="0" y="0"/>
                </a:lnTo>
                <a:close/>
              </a:path>
            </a:pathLst>
          </a:custGeom>
          <a:solidFill>
            <a:schemeClr val="bg1">
              <a:lumMod val="95%"/>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326184723"/>
      </p:ext>
    </p:extLst>
  </p:cSld>
  <p:clrMapOvr>
    <a:masterClrMapping/>
  </p:clrMapOvr>
</p:sldLayout>
</file>

<file path=ppt/slideLayouts/slideLayout15.xml><?xml version="1.0" encoding="utf-8"?>
<p:sldLayout xmlns:a="http://purl.oclc.org/ooxml/drawingml/main" xmlns:r="http://purl.oclc.org/ooxml/officeDocument/relationships" xmlns:p="http://purl.oclc.org/ooxml/presentationml/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B31F48C-B68C-4AA3-A327-D4E232CCC4D2}"/>
              </a:ext>
            </a:extLst>
          </p:cNvPr>
          <p:cNvSpPr/>
          <p:nvPr userDrawn="1"/>
        </p:nvSpPr>
        <p:spPr>
          <a:xfrm>
            <a:off x="7570177" y="551723"/>
            <a:ext cx="3436232" cy="5152744"/>
          </a:xfrm>
          <a:prstGeom prst="rect">
            <a:avLst/>
          </a:prstGeom>
          <a:noFill/>
          <a:ln w="88900">
            <a:solidFill>
              <a:schemeClr val="accent1"/>
            </a:solid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Picture Placeholder 2">
            <a:extLst>
              <a:ext uri="{FF2B5EF4-FFF2-40B4-BE49-F238E27FC236}">
                <a16:creationId xmlns:a16="http://schemas.microsoft.com/office/drawing/2014/main" id="{B87D57F6-B3F3-4B57-BA8C-5AE6983ACFCC}"/>
              </a:ext>
            </a:extLst>
          </p:cNvPr>
          <p:cNvSpPr>
            <a:spLocks noGrp="1"/>
          </p:cNvSpPr>
          <p:nvPr>
            <p:ph type="pic" idx="14" hasCustomPrompt="1"/>
          </p:nvPr>
        </p:nvSpPr>
        <p:spPr>
          <a:xfrm>
            <a:off x="6972300" y="1144427"/>
            <a:ext cx="3436232" cy="5152743"/>
          </a:xfrm>
          <a:prstGeom prst="rect">
            <a:avLst/>
          </a:prstGeom>
          <a:solidFill>
            <a:schemeClr val="bg1">
              <a:lumMod val="95%"/>
            </a:schemeClr>
          </a:solidFill>
          <a:ln w="12700">
            <a:noFill/>
          </a:ln>
        </p:spPr>
        <p:txBody>
          <a:bodyPr anchor="ctr"/>
          <a:lstStyle>
            <a:lvl1pPr marL="0" indent="0" algn="ctr">
              <a:buNone/>
              <a:defRPr sz="1200">
                <a:solidFill>
                  <a:schemeClr val="tx1">
                    <a:lumMod val="75%"/>
                    <a:lumOff val="25%"/>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1669751100"/>
      </p:ext>
    </p:extLst>
  </p:cSld>
  <p:clrMapOvr>
    <a:masterClrMapping/>
  </p:clrMapOvr>
</p:sldLayout>
</file>

<file path=ppt/slideLayouts/slideLayout16.xml><?xml version="1.0" encoding="utf-8"?>
<p:sldLayout xmlns:a="http://purl.oclc.org/ooxml/drawingml/main" xmlns:r="http://purl.oclc.org/ooxml/officeDocument/relationships" xmlns:p="http://purl.oclc.org/ooxml/presentationml/main" preserve="1" userDrawn="1">
  <p:cSld name="8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1DBA1EF6-0120-4FD9-94E5-779BB393F898}"/>
              </a:ext>
            </a:extLst>
          </p:cNvPr>
          <p:cNvSpPr>
            <a:spLocks noGrp="1"/>
          </p:cNvSpPr>
          <p:nvPr>
            <p:ph type="pic" idx="10" hasCustomPrompt="1"/>
          </p:nvPr>
        </p:nvSpPr>
        <p:spPr>
          <a:xfrm>
            <a:off x="905691" y="1825115"/>
            <a:ext cx="2269640" cy="2736304"/>
          </a:xfrm>
          <a:prstGeom prst="rect">
            <a:avLst/>
          </a:prstGeom>
          <a:solidFill>
            <a:schemeClr val="bg1">
              <a:lumMod val="95%"/>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5" name="Picture Placeholder 2">
            <a:extLst>
              <a:ext uri="{FF2B5EF4-FFF2-40B4-BE49-F238E27FC236}">
                <a16:creationId xmlns:a16="http://schemas.microsoft.com/office/drawing/2014/main" id="{CC104F0A-ED0B-4B03-BB73-35F8EF9C879D}"/>
              </a:ext>
            </a:extLst>
          </p:cNvPr>
          <p:cNvSpPr>
            <a:spLocks noGrp="1"/>
          </p:cNvSpPr>
          <p:nvPr>
            <p:ph type="pic" idx="11" hasCustomPrompt="1"/>
          </p:nvPr>
        </p:nvSpPr>
        <p:spPr>
          <a:xfrm>
            <a:off x="3615156" y="1825115"/>
            <a:ext cx="2269640" cy="2736304"/>
          </a:xfrm>
          <a:prstGeom prst="rect">
            <a:avLst/>
          </a:prstGeom>
          <a:solidFill>
            <a:schemeClr val="bg1">
              <a:lumMod val="95%"/>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6" name="Picture Placeholder 2">
            <a:extLst>
              <a:ext uri="{FF2B5EF4-FFF2-40B4-BE49-F238E27FC236}">
                <a16:creationId xmlns:a16="http://schemas.microsoft.com/office/drawing/2014/main" id="{3D72AD60-8A2A-4487-9377-E72F5DAF9591}"/>
              </a:ext>
            </a:extLst>
          </p:cNvPr>
          <p:cNvSpPr>
            <a:spLocks noGrp="1"/>
          </p:cNvSpPr>
          <p:nvPr>
            <p:ph type="pic" idx="12" hasCustomPrompt="1"/>
          </p:nvPr>
        </p:nvSpPr>
        <p:spPr>
          <a:xfrm>
            <a:off x="6324621" y="1825115"/>
            <a:ext cx="2269640" cy="2736304"/>
          </a:xfrm>
          <a:prstGeom prst="rect">
            <a:avLst/>
          </a:prstGeom>
          <a:solidFill>
            <a:schemeClr val="bg1">
              <a:lumMod val="95%"/>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7" name="Picture Placeholder 2">
            <a:extLst>
              <a:ext uri="{FF2B5EF4-FFF2-40B4-BE49-F238E27FC236}">
                <a16:creationId xmlns:a16="http://schemas.microsoft.com/office/drawing/2014/main" id="{45BC6D7C-2CF0-49D1-A2B8-C1EFBA0121D3}"/>
              </a:ext>
            </a:extLst>
          </p:cNvPr>
          <p:cNvSpPr>
            <a:spLocks noGrp="1"/>
          </p:cNvSpPr>
          <p:nvPr>
            <p:ph type="pic" idx="13" hasCustomPrompt="1"/>
          </p:nvPr>
        </p:nvSpPr>
        <p:spPr>
          <a:xfrm>
            <a:off x="9034358" y="1825115"/>
            <a:ext cx="2269640" cy="2736304"/>
          </a:xfrm>
          <a:prstGeom prst="rect">
            <a:avLst/>
          </a:prstGeom>
          <a:solidFill>
            <a:schemeClr val="bg1">
              <a:lumMod val="95%"/>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8" name="Rectangle 17">
            <a:extLst>
              <a:ext uri="{FF2B5EF4-FFF2-40B4-BE49-F238E27FC236}">
                <a16:creationId xmlns:a16="http://schemas.microsoft.com/office/drawing/2014/main" id="{37E2B474-D042-4F01-B278-52778C725B39}"/>
              </a:ext>
            </a:extLst>
          </p:cNvPr>
          <p:cNvSpPr/>
          <p:nvPr userDrawn="1"/>
        </p:nvSpPr>
        <p:spPr>
          <a:xfrm>
            <a:off x="905691" y="4561418"/>
            <a:ext cx="2269892" cy="1608560"/>
          </a:xfrm>
          <a:prstGeom prst="rect">
            <a:avLst/>
          </a:prstGeom>
          <a:solidFill>
            <a:schemeClr val="bg1"/>
          </a:solidFill>
          <a:ln>
            <a:noFill/>
          </a:ln>
        </p:spPr>
        <p:style>
          <a:lnRef idx="2">
            <a:schemeClr val="accent1">
              <a:shade val="5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19" name="Rectangle 18">
            <a:extLst>
              <a:ext uri="{FF2B5EF4-FFF2-40B4-BE49-F238E27FC236}">
                <a16:creationId xmlns:a16="http://schemas.microsoft.com/office/drawing/2014/main" id="{FB75FD73-E0B7-46DB-A8A2-DB3BEABFDC72}"/>
              </a:ext>
            </a:extLst>
          </p:cNvPr>
          <p:cNvSpPr/>
          <p:nvPr userDrawn="1"/>
        </p:nvSpPr>
        <p:spPr>
          <a:xfrm>
            <a:off x="3615176" y="4561418"/>
            <a:ext cx="2269892" cy="1608560"/>
          </a:xfrm>
          <a:prstGeom prst="rect">
            <a:avLst/>
          </a:prstGeom>
          <a:solidFill>
            <a:schemeClr val="bg1"/>
          </a:solidFill>
          <a:ln>
            <a:noFill/>
          </a:ln>
        </p:spPr>
        <p:style>
          <a:lnRef idx="2">
            <a:schemeClr val="accent1">
              <a:shade val="5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0" name="Rectangle 19">
            <a:extLst>
              <a:ext uri="{FF2B5EF4-FFF2-40B4-BE49-F238E27FC236}">
                <a16:creationId xmlns:a16="http://schemas.microsoft.com/office/drawing/2014/main" id="{1CD9A03F-A307-424B-822C-11AE6E934AEA}"/>
              </a:ext>
            </a:extLst>
          </p:cNvPr>
          <p:cNvSpPr/>
          <p:nvPr userDrawn="1"/>
        </p:nvSpPr>
        <p:spPr>
          <a:xfrm>
            <a:off x="6324642" y="4561418"/>
            <a:ext cx="2269892" cy="1608560"/>
          </a:xfrm>
          <a:prstGeom prst="rect">
            <a:avLst/>
          </a:prstGeom>
          <a:solidFill>
            <a:schemeClr val="bg1"/>
          </a:solidFill>
          <a:ln>
            <a:noFill/>
          </a:ln>
        </p:spPr>
        <p:style>
          <a:lnRef idx="2">
            <a:schemeClr val="accent1">
              <a:shade val="5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1" name="Rectangle 20">
            <a:extLst>
              <a:ext uri="{FF2B5EF4-FFF2-40B4-BE49-F238E27FC236}">
                <a16:creationId xmlns:a16="http://schemas.microsoft.com/office/drawing/2014/main" id="{DFBD4969-EFAC-4D12-9E84-0A6976D2641B}"/>
              </a:ext>
            </a:extLst>
          </p:cNvPr>
          <p:cNvSpPr/>
          <p:nvPr userDrawn="1"/>
        </p:nvSpPr>
        <p:spPr>
          <a:xfrm>
            <a:off x="9034106" y="4561418"/>
            <a:ext cx="2269892" cy="1608560"/>
          </a:xfrm>
          <a:prstGeom prst="rect">
            <a:avLst/>
          </a:prstGeom>
          <a:solidFill>
            <a:schemeClr val="bg1"/>
          </a:solidFill>
          <a:ln>
            <a:noFill/>
          </a:ln>
        </p:spPr>
        <p:style>
          <a:lnRef idx="2">
            <a:schemeClr val="accent1">
              <a:shade val="5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2" name="Rectangle 12">
            <a:extLst>
              <a:ext uri="{FF2B5EF4-FFF2-40B4-BE49-F238E27FC236}">
                <a16:creationId xmlns:a16="http://schemas.microsoft.com/office/drawing/2014/main" id="{4ECE345D-A446-47CA-92D2-945255192249}"/>
              </a:ext>
            </a:extLst>
          </p:cNvPr>
          <p:cNvSpPr/>
          <p:nvPr userDrawn="1"/>
        </p:nvSpPr>
        <p:spPr>
          <a:xfrm>
            <a:off x="905691" y="4561418"/>
            <a:ext cx="2269892" cy="108000"/>
          </a:xfrm>
          <a:prstGeom prst="rect">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3" name="Rectangle 13">
            <a:extLst>
              <a:ext uri="{FF2B5EF4-FFF2-40B4-BE49-F238E27FC236}">
                <a16:creationId xmlns:a16="http://schemas.microsoft.com/office/drawing/2014/main" id="{1F8A95E2-762C-4F80-A59C-0186AD9AB293}"/>
              </a:ext>
            </a:extLst>
          </p:cNvPr>
          <p:cNvSpPr/>
          <p:nvPr userDrawn="1"/>
        </p:nvSpPr>
        <p:spPr>
          <a:xfrm>
            <a:off x="3615176" y="4561418"/>
            <a:ext cx="2269892" cy="108000"/>
          </a:xfrm>
          <a:prstGeom prst="rect">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4" name="Rectangle 14">
            <a:extLst>
              <a:ext uri="{FF2B5EF4-FFF2-40B4-BE49-F238E27FC236}">
                <a16:creationId xmlns:a16="http://schemas.microsoft.com/office/drawing/2014/main" id="{8EC859B7-B374-4919-872B-1599240455F5}"/>
              </a:ext>
            </a:extLst>
          </p:cNvPr>
          <p:cNvSpPr/>
          <p:nvPr userDrawn="1"/>
        </p:nvSpPr>
        <p:spPr>
          <a:xfrm>
            <a:off x="6324642" y="4561418"/>
            <a:ext cx="2269892" cy="108000"/>
          </a:xfrm>
          <a:prstGeom prst="rect">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
        <p:nvSpPr>
          <p:cNvPr id="25" name="Rectangle 15">
            <a:extLst>
              <a:ext uri="{FF2B5EF4-FFF2-40B4-BE49-F238E27FC236}">
                <a16:creationId xmlns:a16="http://schemas.microsoft.com/office/drawing/2014/main" id="{6A9C259D-41E4-4701-AC62-7C25AC824137}"/>
              </a:ext>
            </a:extLst>
          </p:cNvPr>
          <p:cNvSpPr/>
          <p:nvPr userDrawn="1"/>
        </p:nvSpPr>
        <p:spPr>
          <a:xfrm>
            <a:off x="9034106" y="4561418"/>
            <a:ext cx="2269892" cy="108000"/>
          </a:xfrm>
          <a:prstGeom prst="rect">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latin typeface="+mn-lt"/>
            </a:endParaRPr>
          </a:p>
        </p:txBody>
      </p:sp>
    </p:spTree>
    <p:extLst>
      <p:ext uri="{BB962C8B-B14F-4D97-AF65-F5344CB8AC3E}">
        <p14:creationId xmlns:p14="http://schemas.microsoft.com/office/powerpoint/2010/main" val="1281311109"/>
      </p:ext>
    </p:extLst>
  </p:cSld>
  <p:clrMapOvr>
    <a:masterClrMapping/>
  </p:clrMapOvr>
</p:sldLayout>
</file>

<file path=ppt/slideLayouts/slideLayout17.xml><?xml version="1.0" encoding="utf-8"?>
<p:sldLayout xmlns:a="http://purl.oclc.org/ooxml/drawingml/main" xmlns:r="http://purl.oclc.org/ooxml/officeDocument/relationships" xmlns:p="http://purl.oclc.org/ooxml/presentationml/main" preserve="1" userDrawn="1">
  <p:cSld name="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3767794"/>
      </p:ext>
    </p:extLst>
  </p:cSld>
  <p:clrMapOvr>
    <a:masterClrMapping/>
  </p:clrMapOvr>
</p:sldLayout>
</file>

<file path=ppt/slideLayouts/slideLayout18.xml><?xml version="1.0" encoding="utf-8"?>
<p:sldLayout xmlns:a="http://purl.oclc.org/ooxml/drawingml/main" xmlns:r="http://purl.oclc.org/ooxml/officeDocument/relationships" xmlns:p="http://purl.oclc.org/ooxml/presentationml/main" preserve="1" userDrawn="1">
  <p:cSld name="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287255"/>
            <a:ext cx="11573197" cy="724247"/>
          </a:xfrm>
          <a:prstGeom prst="rect">
            <a:avLst/>
          </a:prstGeom>
        </p:spPr>
        <p:txBody>
          <a:bodyPr anchor="ctr"/>
          <a:lstStyle>
            <a:lvl1pPr marL="0" indent="0" algn="ctr">
              <a:buNone/>
              <a:defRPr sz="5400" b="0" baseline="0%">
                <a:solidFill>
                  <a:schemeClr val="tx1">
                    <a:lumMod val="85%"/>
                    <a:lumOff val="15%"/>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646006971"/>
      </p:ext>
    </p:extLst>
  </p:cSld>
  <p:clrMapOvr>
    <a:masterClrMapping/>
  </p:clrMapOvr>
</p:sldLayout>
</file>

<file path=ppt/slideLayouts/slideLayout19.xml><?xml version="1.0" encoding="utf-8"?>
<p:sldLayout xmlns:a="http://purl.oclc.org/ooxml/drawingml/main" xmlns:r="http://purl.oclc.org/ooxml/officeDocument/relationships" xmlns:p="http://purl.oclc.org/ooxml/presentationml/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
                    <a:lumOff val="15%"/>
                  </a:schemeClr>
                </a:solidFill>
                <a:latin typeface="+mj-lt"/>
                <a:cs typeface="Arial" pitchFamily="34" charset="0"/>
              </a:defRPr>
            </a:lvl1pPr>
          </a:lstStyle>
          <a:p>
            <a:pPr lvl="0"/>
            <a:r>
              <a:rPr lang="en-US" altLang="ko-KR" dirty="0"/>
              <a:t>PNG LAYOUT</a:t>
            </a:r>
          </a:p>
        </p:txBody>
      </p:sp>
    </p:spTree>
    <p:extLst>
      <p:ext uri="{BB962C8B-B14F-4D97-AF65-F5344CB8AC3E}">
        <p14:creationId xmlns:p14="http://schemas.microsoft.com/office/powerpoint/2010/main" val="1409218883"/>
      </p:ext>
    </p:extLst>
  </p:cSld>
  <p:clrMapOvr>
    <a:masterClrMapping/>
  </p:clrMapOvr>
</p:sldLayout>
</file>

<file path=ppt/slideLayouts/slideLayout2.xml><?xml version="1.0" encoding="utf-8"?>
<p:sldLayout xmlns:a="http://purl.oclc.org/ooxml/drawingml/main" xmlns:r="http://purl.oclc.org/ooxml/officeDocument/relationships" xmlns:p="http://purl.oclc.org/ooxml/presentationml/main" preserve="1" userDrawn="1">
  <p:cSld name="1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6540403"/>
      </p:ext>
    </p:extLst>
  </p:cSld>
  <p:clrMapOvr>
    <a:masterClrMapping/>
  </p:clrMapOvr>
</p:sldLayout>
</file>

<file path=ppt/slideLayouts/slideLayout20.xml><?xml version="1.0" encoding="utf-8"?>
<p:sldLayout xmlns:a="http://purl.oclc.org/ooxml/drawingml/main" xmlns:r="http://purl.oclc.org/ooxml/officeDocument/relationships" xmlns:p="http://purl.oclc.org/ooxml/presentationml/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
                    <a:lumOff val="15%"/>
                  </a:schemeClr>
                </a:solidFill>
                <a:latin typeface="+mj-lt"/>
                <a:cs typeface="Arial" pitchFamily="34" charset="0"/>
              </a:defRPr>
            </a:lvl1pPr>
          </a:lstStyle>
          <a:p>
            <a:pPr lvl="0"/>
            <a:r>
              <a:rPr lang="en-US" altLang="ko-KR" dirty="0"/>
              <a:t>BASIC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
                  <a:lumOff val="15%"/>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898601589"/>
      </p:ext>
    </p:extLst>
  </p:cSld>
  <p:clrMapOvr>
    <a:masterClrMapping/>
  </p:clrMapOvr>
</p:sldLayout>
</file>

<file path=ppt/slideLayouts/slideLayout21.xml><?xml version="1.0" encoding="utf-8"?>
<p:sldLayout xmlns:a="http://purl.oclc.org/ooxml/drawingml/main" xmlns:r="http://purl.oclc.org/ooxml/officeDocument/relationships" xmlns:p="http://purl.oclc.org/ooxml/presentationml/main" preserve="1" userDrawn="1">
  <p:cSld name="Section Brea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6015566"/>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purl.oclc.org/ooxml/drawingml/main" xmlns:r="http://purl.oclc.org/ooxml/officeDocument/relationships" xmlns:p="http://purl.oclc.org/ooxml/presentationml/main" preserve="1" userDrawn="1">
  <p:cSld name="2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5824476"/>
      </p:ext>
    </p:extLst>
  </p:cSld>
  <p:clrMapOvr>
    <a:masterClrMapping/>
  </p:clrMapOvr>
</p:sldLayout>
</file>

<file path=ppt/slideLayouts/slideLayout4.xml><?xml version="1.0" encoding="utf-8"?>
<p:sldLayout xmlns:a="http://purl.oclc.org/ooxml/drawingml/main" xmlns:r="http://purl.oclc.org/ooxml/officeDocument/relationships" xmlns:p="http://purl.oclc.org/ooxml/presentationml/main" preserve="1" userDrawn="1">
  <p:cSld name="4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342347"/>
      </p:ext>
    </p:extLst>
  </p:cSld>
  <p:clrMapOvr>
    <a:masterClrMapping/>
  </p:clrMapOvr>
</p:sldLayout>
</file>

<file path=ppt/slideLayouts/slideLayout5.xml><?xml version="1.0" encoding="utf-8"?>
<p:sldLayout xmlns:a="http://purl.oclc.org/ooxml/drawingml/main" xmlns:r="http://purl.oclc.org/ooxml/officeDocument/relationships" xmlns:p="http://purl.oclc.org/ooxml/presentationml/main" preserve="1" userDrawn="1">
  <p:cSld name="7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5188525"/>
      </p:ext>
    </p:extLst>
  </p:cSld>
  <p:clrMapOvr>
    <a:masterClrMapping/>
  </p:clrMapOvr>
</p:sldLayout>
</file>

<file path=ppt/slideLayouts/slideLayout6.xml><?xml version="1.0" encoding="utf-8"?>
<p:sldLayout xmlns:a="http://purl.oclc.org/ooxml/drawingml/main" xmlns:r="http://purl.oclc.org/ooxml/officeDocument/relationships" xmlns:p="http://purl.oclc.org/ooxml/presentationml/main" preserve="1" userDrawn="1">
  <p:cSld name="3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899342"/>
      </p:ext>
    </p:extLst>
  </p:cSld>
  <p:clrMapOvr>
    <a:masterClrMapping/>
  </p:clrMapOvr>
</p:sldLayout>
</file>

<file path=ppt/slideLayouts/slideLayout7.xml><?xml version="1.0" encoding="utf-8"?>
<p:sldLayout xmlns:a="http://purl.oclc.org/ooxml/drawingml/main" xmlns:r="http://purl.oclc.org/ooxml/officeDocument/relationships" xmlns:p="http://purl.oclc.org/ooxml/presentationml/main" preserve="1" userDrawn="1">
  <p:cSld name="5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2055883"/>
      </p:ext>
    </p:extLst>
  </p:cSld>
  <p:clrMapOvr>
    <a:masterClrMapping/>
  </p:clrMapOvr>
</p:sldLayout>
</file>

<file path=ppt/slideLayouts/slideLayout8.xml><?xml version="1.0" encoding="utf-8"?>
<p:sldLayout xmlns:a="http://purl.oclc.org/ooxml/drawingml/main" xmlns:r="http://purl.oclc.org/ooxml/officeDocument/relationships" xmlns:p="http://purl.oclc.org/ooxml/presentationml/main" preserve="1" userDrawn="1">
  <p:cSld name="6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0636137"/>
      </p:ext>
    </p:extLst>
  </p:cSld>
  <p:clrMapOvr>
    <a:masterClrMapping/>
  </p:clrMapOvr>
</p:sldLayout>
</file>

<file path=ppt/slideLayouts/slideLayout9.xml><?xml version="1.0" encoding="utf-8"?>
<p:sldLayout xmlns:a="http://purl.oclc.org/ooxml/drawingml/main" xmlns:r="http://purl.oclc.org/ooxml/officeDocument/relationships" xmlns:p="http://purl.oclc.org/ooxml/presentationml/main" preserve="1" userDrawn="1">
  <p:cSld name="End slide layout">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E1F4041B-47EF-4111-8834-E95C31D4AA28}"/>
              </a:ext>
            </a:extLst>
          </p:cNvPr>
          <p:cNvSpPr/>
          <p:nvPr userDrawn="1"/>
        </p:nvSpPr>
        <p:spPr>
          <a:xfrm>
            <a:off x="0" y="0"/>
            <a:ext cx="12192001" cy="6858000"/>
          </a:xfrm>
          <a:custGeom>
            <a:avLst/>
            <a:gdLst>
              <a:gd name="connsiteX0" fmla="*/ 12240039 w 12240039"/>
              <a:gd name="connsiteY0" fmla="*/ 5335596 h 6858000"/>
              <a:gd name="connsiteX1" fmla="*/ 12240039 w 12240039"/>
              <a:gd name="connsiteY1" fmla="*/ 6858000 h 6858000"/>
              <a:gd name="connsiteX2" fmla="*/ 11571468 w 12240039"/>
              <a:gd name="connsiteY2" fmla="*/ 6858000 h 6858000"/>
              <a:gd name="connsiteX3" fmla="*/ 11571468 w 12240039"/>
              <a:gd name="connsiteY3" fmla="*/ 1 h 6858000"/>
              <a:gd name="connsiteX4" fmla="*/ 12240039 w 12240039"/>
              <a:gd name="connsiteY4" fmla="*/ 1 h 6858000"/>
              <a:gd name="connsiteX5" fmla="*/ 12240039 w 12240039"/>
              <a:gd name="connsiteY5" fmla="*/ 1522405 h 6858000"/>
              <a:gd name="connsiteX6" fmla="*/ 9257174 w 12240039"/>
              <a:gd name="connsiteY6" fmla="*/ 1 h 6858000"/>
              <a:gd name="connsiteX7" fmla="*/ 10763036 w 12240039"/>
              <a:gd name="connsiteY7" fmla="*/ 1 h 6858000"/>
              <a:gd name="connsiteX8" fmla="*/ 12240039 w 12240039"/>
              <a:gd name="connsiteY8" fmla="*/ 3363290 h 6858000"/>
              <a:gd name="connsiteX9" fmla="*/ 12240039 w 12240039"/>
              <a:gd name="connsiteY9" fmla="*/ 3494711 h 6858000"/>
              <a:gd name="connsiteX10" fmla="*/ 10763036 w 12240039"/>
              <a:gd name="connsiteY10" fmla="*/ 6858000 h 6858000"/>
              <a:gd name="connsiteX11" fmla="*/ 9257174 w 12240039"/>
              <a:gd name="connsiteY11" fmla="*/ 6858000 h 6858000"/>
              <a:gd name="connsiteX12" fmla="*/ 10763036 w 12240039"/>
              <a:gd name="connsiteY12" fmla="*/ 3429000 h 6858000"/>
              <a:gd name="connsiteX13" fmla="*/ 6942881 w 12240039"/>
              <a:gd name="connsiteY13" fmla="*/ 0 h 6858000"/>
              <a:gd name="connsiteX14" fmla="*/ 8448742 w 12240039"/>
              <a:gd name="connsiteY14" fmla="*/ 0 h 6858000"/>
              <a:gd name="connsiteX15" fmla="*/ 9954603 w 12240039"/>
              <a:gd name="connsiteY15" fmla="*/ 3429000 h 6858000"/>
              <a:gd name="connsiteX16" fmla="*/ 8448742 w 12240039"/>
              <a:gd name="connsiteY16" fmla="*/ 6858000 h 6858000"/>
              <a:gd name="connsiteX17" fmla="*/ 6942881 w 12240039"/>
              <a:gd name="connsiteY17" fmla="*/ 6858000 h 6858000"/>
              <a:gd name="connsiteX18" fmla="*/ 8448742 w 12240039"/>
              <a:gd name="connsiteY18" fmla="*/ 3429000 h 6858000"/>
              <a:gd name="connsiteX19" fmla="*/ 4628587 w 12240039"/>
              <a:gd name="connsiteY19" fmla="*/ 0 h 6858000"/>
              <a:gd name="connsiteX20" fmla="*/ 6134449 w 12240039"/>
              <a:gd name="connsiteY20" fmla="*/ 0 h 6858000"/>
              <a:gd name="connsiteX21" fmla="*/ 7640310 w 12240039"/>
              <a:gd name="connsiteY21" fmla="*/ 3429000 h 6858000"/>
              <a:gd name="connsiteX22" fmla="*/ 6134449 w 12240039"/>
              <a:gd name="connsiteY22" fmla="*/ 6858000 h 6858000"/>
              <a:gd name="connsiteX23" fmla="*/ 4628587 w 12240039"/>
              <a:gd name="connsiteY23" fmla="*/ 6858000 h 6858000"/>
              <a:gd name="connsiteX24" fmla="*/ 6134449 w 12240039"/>
              <a:gd name="connsiteY24" fmla="*/ 3429000 h 6858000"/>
              <a:gd name="connsiteX25" fmla="*/ 2314294 w 12240039"/>
              <a:gd name="connsiteY25" fmla="*/ 0 h 6858000"/>
              <a:gd name="connsiteX26" fmla="*/ 3820156 w 12240039"/>
              <a:gd name="connsiteY26" fmla="*/ 0 h 6858000"/>
              <a:gd name="connsiteX27" fmla="*/ 5326016 w 12240039"/>
              <a:gd name="connsiteY27" fmla="*/ 3429000 h 6858000"/>
              <a:gd name="connsiteX28" fmla="*/ 3820156 w 12240039"/>
              <a:gd name="connsiteY28" fmla="*/ 6858000 h 6858000"/>
              <a:gd name="connsiteX29" fmla="*/ 2314294 w 12240039"/>
              <a:gd name="connsiteY29" fmla="*/ 6858000 h 6858000"/>
              <a:gd name="connsiteX30" fmla="*/ 3820156 w 12240039"/>
              <a:gd name="connsiteY30" fmla="*/ 3429000 h 6858000"/>
              <a:gd name="connsiteX31" fmla="*/ 0 w 12240039"/>
              <a:gd name="connsiteY31" fmla="*/ 0 h 6858000"/>
              <a:gd name="connsiteX32" fmla="*/ 1505862 w 12240039"/>
              <a:gd name="connsiteY32" fmla="*/ 0 h 6858000"/>
              <a:gd name="connsiteX33" fmla="*/ 3011723 w 12240039"/>
              <a:gd name="connsiteY33" fmla="*/ 3429000 h 6858000"/>
              <a:gd name="connsiteX34" fmla="*/ 1505862 w 12240039"/>
              <a:gd name="connsiteY34" fmla="*/ 6858000 h 6858000"/>
              <a:gd name="connsiteX35" fmla="*/ 0 w 12240039"/>
              <a:gd name="connsiteY35" fmla="*/ 6858000 h 6858000"/>
              <a:gd name="connsiteX36" fmla="*/ 1505862 w 12240039"/>
              <a:gd name="connsiteY36"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240039" h="6858000">
                <a:moveTo>
                  <a:pt x="12240039" y="5335596"/>
                </a:moveTo>
                <a:lnTo>
                  <a:pt x="12240039" y="6858000"/>
                </a:lnTo>
                <a:lnTo>
                  <a:pt x="11571468" y="6858000"/>
                </a:lnTo>
                <a:close/>
                <a:moveTo>
                  <a:pt x="11571468" y="1"/>
                </a:moveTo>
                <a:lnTo>
                  <a:pt x="12240039" y="1"/>
                </a:lnTo>
                <a:lnTo>
                  <a:pt x="12240039" y="1522405"/>
                </a:lnTo>
                <a:close/>
                <a:moveTo>
                  <a:pt x="9257174" y="1"/>
                </a:moveTo>
                <a:lnTo>
                  <a:pt x="10763036" y="1"/>
                </a:lnTo>
                <a:lnTo>
                  <a:pt x="12240039" y="3363290"/>
                </a:lnTo>
                <a:lnTo>
                  <a:pt x="12240039" y="3494711"/>
                </a:lnTo>
                <a:lnTo>
                  <a:pt x="10763036" y="6858000"/>
                </a:lnTo>
                <a:lnTo>
                  <a:pt x="9257174" y="6858000"/>
                </a:lnTo>
                <a:lnTo>
                  <a:pt x="10763036" y="3429000"/>
                </a:lnTo>
                <a:close/>
                <a:moveTo>
                  <a:pt x="6942881" y="0"/>
                </a:moveTo>
                <a:lnTo>
                  <a:pt x="8448742" y="0"/>
                </a:lnTo>
                <a:lnTo>
                  <a:pt x="9954603" y="3429000"/>
                </a:lnTo>
                <a:lnTo>
                  <a:pt x="8448742" y="6858000"/>
                </a:lnTo>
                <a:lnTo>
                  <a:pt x="6942881" y="6858000"/>
                </a:lnTo>
                <a:lnTo>
                  <a:pt x="8448742" y="3429000"/>
                </a:lnTo>
                <a:close/>
                <a:moveTo>
                  <a:pt x="4628587" y="0"/>
                </a:moveTo>
                <a:lnTo>
                  <a:pt x="6134449" y="0"/>
                </a:lnTo>
                <a:lnTo>
                  <a:pt x="7640310" y="3429000"/>
                </a:lnTo>
                <a:lnTo>
                  <a:pt x="6134449" y="6858000"/>
                </a:lnTo>
                <a:lnTo>
                  <a:pt x="4628587" y="6858000"/>
                </a:lnTo>
                <a:lnTo>
                  <a:pt x="6134449" y="3429000"/>
                </a:lnTo>
                <a:close/>
                <a:moveTo>
                  <a:pt x="2314294" y="0"/>
                </a:moveTo>
                <a:lnTo>
                  <a:pt x="3820156" y="0"/>
                </a:lnTo>
                <a:lnTo>
                  <a:pt x="5326016" y="3429000"/>
                </a:lnTo>
                <a:lnTo>
                  <a:pt x="3820156" y="6858000"/>
                </a:lnTo>
                <a:lnTo>
                  <a:pt x="2314294" y="6858000"/>
                </a:lnTo>
                <a:lnTo>
                  <a:pt x="3820156" y="3429000"/>
                </a:lnTo>
                <a:close/>
                <a:moveTo>
                  <a:pt x="0" y="0"/>
                </a:moveTo>
                <a:lnTo>
                  <a:pt x="1505862" y="0"/>
                </a:lnTo>
                <a:lnTo>
                  <a:pt x="3011723" y="3429000"/>
                </a:lnTo>
                <a:lnTo>
                  <a:pt x="1505862" y="6858000"/>
                </a:lnTo>
                <a:lnTo>
                  <a:pt x="0" y="6858000"/>
                </a:lnTo>
                <a:lnTo>
                  <a:pt x="1505862" y="3429000"/>
                </a:lnTo>
                <a:close/>
              </a:path>
            </a:pathLst>
          </a:custGeom>
          <a:solidFill>
            <a:schemeClr val="accent2">
              <a:alpha val="38%"/>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95023768"/>
      </p:ext>
    </p:extLst>
  </p:cSld>
  <p:clrMapOvr>
    <a:masterClrMapping/>
  </p:clrMapOvr>
</p:sldLayout>
</file>

<file path=ppt/slideMasters/_rels/slideMaster1.xml.rels><?xml version="1.0" encoding="UTF-8" standalone="yes"?>
<Relationships xmlns="http://schemas.openxmlformats.org/package/2006/relationships"><Relationship Id="rId8" Type="http://purl.oclc.org/ooxml/officeDocument/relationships/slideLayout" Target="../slideLayouts/slideLayout8.xml"/><Relationship Id="rId13" Type="http://purl.oclc.org/ooxml/officeDocument/relationships/slideLayout" Target="../slideLayouts/slideLayout13.xml"/><Relationship Id="rId3" Type="http://purl.oclc.org/ooxml/officeDocument/relationships/slideLayout" Target="../slideLayouts/slideLayout3.xml"/><Relationship Id="rId7" Type="http://purl.oclc.org/ooxml/officeDocument/relationships/slideLayout" Target="../slideLayouts/slideLayout7.xml"/><Relationship Id="rId12" Type="http://purl.oclc.org/ooxml/officeDocument/relationships/slideLayout" Target="../slideLayouts/slideLayout12.xml"/><Relationship Id="rId17" Type="http://purl.oclc.org/ooxml/officeDocument/relationships/theme" Target="../theme/theme1.xml"/><Relationship Id="rId2" Type="http://purl.oclc.org/ooxml/officeDocument/relationships/slideLayout" Target="../slideLayouts/slideLayout2.xml"/><Relationship Id="rId16" Type="http://purl.oclc.org/ooxml/officeDocument/relationships/slideLayout" Target="../slideLayouts/slideLayout16.xml"/><Relationship Id="rId1" Type="http://purl.oclc.org/ooxml/officeDocument/relationships/slideLayout" Target="../slideLayouts/slideLayout1.xml"/><Relationship Id="rId6" Type="http://purl.oclc.org/ooxml/officeDocument/relationships/slideLayout" Target="../slideLayouts/slideLayout6.xml"/><Relationship Id="rId11" Type="http://purl.oclc.org/ooxml/officeDocument/relationships/slideLayout" Target="../slideLayouts/slideLayout11.xml"/><Relationship Id="rId5" Type="http://purl.oclc.org/ooxml/officeDocument/relationships/slideLayout" Target="../slideLayouts/slideLayout5.xml"/><Relationship Id="rId15" Type="http://purl.oclc.org/ooxml/officeDocument/relationships/slideLayout" Target="../slideLayouts/slideLayout15.xml"/><Relationship Id="rId10" Type="http://purl.oclc.org/ooxml/officeDocument/relationships/slideLayout" Target="../slideLayouts/slideLayout10.xml"/><Relationship Id="rId4" Type="http://purl.oclc.org/ooxml/officeDocument/relationships/slideLayout" Target="../slideLayouts/slideLayout4.xml"/><Relationship Id="rId9" Type="http://purl.oclc.org/ooxml/officeDocument/relationships/slideLayout" Target="../slideLayouts/slideLayout9.xml"/><Relationship Id="rId14" Type="http://purl.oclc.org/ooxml/officeDocument/relationships/slideLayout" Target="../slideLayouts/slideLayout14.xml"/></Relationships>
</file>

<file path=ppt/slideMasters/_rels/slideMaster2.xml.rels><?xml version="1.0" encoding="UTF-8" standalone="yes"?>
<Relationships xmlns="http://schemas.openxmlformats.org/package/2006/relationships"><Relationship Id="rId3" Type="http://purl.oclc.org/ooxml/officeDocument/relationships/slideLayout" Target="../slideLayouts/slideLayout19.xml"/><Relationship Id="rId2" Type="http://purl.oclc.org/ooxml/officeDocument/relationships/slideLayout" Target="../slideLayouts/slideLayout18.xml"/><Relationship Id="rId1" Type="http://purl.oclc.org/ooxml/officeDocument/relationships/slideLayout" Target="../slideLayouts/slideLayout17.xml"/><Relationship Id="rId5" Type="http://purl.oclc.org/ooxml/officeDocument/relationships/theme" Target="../theme/theme2.xml"/><Relationship Id="rId4" Type="http://purl.oclc.org/ooxml/officeDocument/relationships/slideLayout" Target="../slideLayouts/slideLayout20.xml"/></Relationships>
</file>

<file path=ppt/slideMasters/_rels/slideMaster3.xml.rels><?xml version="1.0" encoding="UTF-8" standalone="yes"?>
<Relationships xmlns="http://schemas.openxmlformats.org/package/2006/relationships"><Relationship Id="rId2" Type="http://purl.oclc.org/ooxml/officeDocument/relationships/theme" Target="../theme/theme3.xml"/><Relationship Id="rId1" Type="http://purl.oclc.org/ooxml/officeDocument/relationships/slideLayout" Target="../slideLayouts/slideLayout21.xml"/></Relationships>
</file>

<file path=ppt/slideMasters/slideMaster1.xml><?xml version="1.0" encoding="utf-8"?>
<p:sldMaster xmlns:a="http://purl.oclc.org/ooxml/drawingml/main" xmlns:r="http://purl.oclc.org/ooxml/officeDocument/relationships" xmlns:p="http://purl.oclc.org/ooxml/presentationml/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1046580"/>
      </p:ext>
    </p:extLst>
  </p:cSld>
  <p:clrMap bg1="lt1" tx1="dk1" bg2="lt2" tx2="dk2" accent1="accent1" accent2="accent2" accent3="accent3" accent4="accent4" accent5="accent5" accent6="accent6" hlink="hlink" folHlink="folHlink"/>
  <p:sldLayoutIdLst>
    <p:sldLayoutId id="2147483683" r:id="rId1"/>
    <p:sldLayoutId id="2147483737" r:id="rId2"/>
    <p:sldLayoutId id="2147483738" r:id="rId3"/>
    <p:sldLayoutId id="2147483740" r:id="rId4"/>
    <p:sldLayoutId id="2147483743" r:id="rId5"/>
    <p:sldLayoutId id="2147483739" r:id="rId6"/>
    <p:sldLayoutId id="2147483741" r:id="rId7"/>
    <p:sldLayoutId id="2147483742" r:id="rId8"/>
    <p:sldLayoutId id="2147483655" r:id="rId9"/>
    <p:sldLayoutId id="2147483736" r:id="rId10"/>
    <p:sldLayoutId id="2147483731" r:id="rId11"/>
    <p:sldLayoutId id="2147483747" r:id="rId12"/>
    <p:sldLayoutId id="2147483750" r:id="rId13"/>
    <p:sldLayoutId id="2147483746" r:id="rId14"/>
    <p:sldLayoutId id="2147483745" r:id="rId15"/>
    <p:sldLayoutId id="2147483744" r:id="rId16"/>
  </p:sldLayoutIdLst>
  <p:hf hdr="0" ftr="0" dt="0"/>
  <p:txStyles>
    <p:titleStyle>
      <a:lvl1pPr algn="l" defTabSz="914423" rtl="0" eaLnBrk="1" latinLnBrk="0" hangingPunct="1">
        <a:lnSpc>
          <a:spcPct val="9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purl.oclc.org/ooxml/drawingml/main" xmlns:r="http://purl.oclc.org/ooxml/officeDocument/relationships" xmlns:p="http://purl.oclc.org/ooxml/presentationml/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0174220"/>
      </p:ext>
    </p:extLst>
  </p:cSld>
  <p:clrMap bg1="lt1" tx1="dk1" bg2="lt2" tx2="dk2" accent1="accent1" accent2="accent2" accent3="accent3" accent4="accent4" accent5="accent5" accent6="accent6" hlink="hlink" folHlink="folHlink"/>
  <p:sldLayoutIdLst>
    <p:sldLayoutId id="2147483686" r:id="rId1"/>
    <p:sldLayoutId id="2147483654" r:id="rId2"/>
    <p:sldLayoutId id="2147483656" r:id="rId3"/>
    <p:sldLayoutId id="2147483687" r:id="rId4"/>
  </p:sldLayoutIdLst>
  <p:hf hdr="0" ftr="0" dt="0"/>
  <p:txStyles>
    <p:titleStyle>
      <a:lvl1pPr algn="l" defTabSz="914423" rtl="0" eaLnBrk="1" latinLnBrk="0" hangingPunct="1">
        <a:lnSpc>
          <a:spcPct val="9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purl.oclc.org/ooxml/drawingml/main" xmlns:r="http://purl.oclc.org/ooxml/officeDocument/relationships" xmlns:p="http://purl.oclc.org/ooxml/presentationml/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178107"/>
      </p:ext>
    </p:extLst>
  </p:cSld>
  <p:clrMap bg1="lt1" tx1="dk1" bg2="lt2" tx2="dk2" accent1="accent1" accent2="accent2" accent3="accent3" accent4="accent4" accent5="accent5" accent6="accent6" hlink="hlink" folHlink="folHlink"/>
  <p:sldLayoutIdLst>
    <p:sldLayoutId id="2147483685" r:id="rId1"/>
  </p:sldLayoutIdLst>
  <p:hf hdr="0" ftr="0" dt="0"/>
  <p:txStyles>
    <p:titleStyle>
      <a:lvl1pPr algn="l" defTabSz="914423" rtl="0" eaLnBrk="1" latinLnBrk="0" hangingPunct="1">
        <a:lnSpc>
          <a:spcPct val="9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purl.oclc.org/ooxml/officeDocument/relationships/image" Target="../media/image10.png"/><Relationship Id="rId1" Type="http://purl.oclc.org/ooxml/officeDocument/relationships/slideLayout" Target="../slideLayouts/slideLayout1.xml"/></Relationships>
</file>

<file path=ppt/slides/_rels/slide10.xml.rels><?xml version="1.0" encoding="UTF-8" standalone="yes"?>
<Relationships xmlns="http://schemas.openxmlformats.org/package/2006/relationships"><Relationship Id="rId2" Type="http://purl.oclc.org/ooxml/officeDocument/relationships/image" Target="../media/image170.png"/><Relationship Id="rId1" Type="http://purl.oclc.org/ooxml/officeDocument/relationships/slideLayout" Target="../slideLayouts/slideLayout11.xml"/></Relationships>
</file>

<file path=ppt/slides/_rels/slide11.xml.rels><?xml version="1.0" encoding="UTF-8" standalone="yes"?>
<Relationships xmlns="http://schemas.openxmlformats.org/package/2006/relationships"><Relationship Id="rId3" Type="http://purl.oclc.org/ooxml/officeDocument/relationships/oleObject" Target="../embeddings/oleObject1.bin"/><Relationship Id="rId2" Type="http://purl.oclc.org/ooxml/officeDocument/relationships/slideLayout" Target="../slideLayouts/slideLayout5.xml"/><Relationship Id="rId1" Type="http://schemas.openxmlformats.org/officeDocument/2006/relationships/vmlDrawing" Target="../drawings/vmlDrawing1.vml"/><Relationship Id="rId4" Type="http://purl.oclc.org/ooxml/officeDocument/relationships/image" Target="../media/image18.emf"/></Relationships>
</file>

<file path=ppt/slides/_rels/slide12.xml.rels><?xml version="1.0" encoding="UTF-8" standalone="yes"?>
<Relationships xmlns="http://schemas.openxmlformats.org/package/2006/relationships"><Relationship Id="rId8" Type="http://purl.oclc.org/ooxml/officeDocument/relationships/image" Target="../media/image26.png"/><Relationship Id="rId3" Type="http://purl.oclc.org/ooxml/officeDocument/relationships/image" Target="../media/image21.png"/><Relationship Id="rId7" Type="http://purl.oclc.org/ooxml/officeDocument/relationships/image" Target="../media/image25.png"/><Relationship Id="rId2" Type="http://purl.oclc.org/ooxml/officeDocument/relationships/image" Target="../media/image19.jpeg"/><Relationship Id="rId1" Type="http://purl.oclc.org/ooxml/officeDocument/relationships/slideLayout" Target="../slideLayouts/slideLayout10.xml"/><Relationship Id="rId6" Type="http://purl.oclc.org/ooxml/officeDocument/relationships/image" Target="../media/image24.png"/><Relationship Id="rId5" Type="http://purl.oclc.org/ooxml/officeDocument/relationships/image" Target="../media/image23.png"/><Relationship Id="rId4" Type="http://purl.oclc.org/ooxml/officeDocument/relationships/image" Target="../media/image22.png"/></Relationships>
</file>

<file path=ppt/slides/_rels/slide13.xml.rels><?xml version="1.0" encoding="UTF-8" standalone="yes"?>
<Relationships xmlns="http://schemas.openxmlformats.org/package/2006/relationships"><Relationship Id="rId3" Type="http://purl.oclc.org/ooxml/officeDocument/relationships/image" Target="../media/image20.png"/><Relationship Id="rId2" Type="http://purl.oclc.org/ooxml/officeDocument/relationships/image" Target="../media/image27.png"/><Relationship Id="rId1" Type="http://purl.oclc.org/ooxml/officeDocument/relationships/slideLayout" Target="../slideLayouts/slideLayout10.xml"/><Relationship Id="rId4" Type="http://purl.oclc.org/ooxml/officeDocument/relationships/image" Target="../media/image29.png"/></Relationships>
</file>

<file path=ppt/slides/_rels/slide14.xml.rels><?xml version="1.0" encoding="UTF-8" standalone="yes"?>
<Relationships xmlns="http://schemas.openxmlformats.org/package/2006/relationships"><Relationship Id="rId3" Type="http://purl.oclc.org/ooxml/officeDocument/relationships/image" Target="../media/image31.png"/><Relationship Id="rId2" Type="http://purl.oclc.org/ooxml/officeDocument/relationships/image" Target="../media/image30.png"/><Relationship Id="rId1" Type="http://purl.oclc.org/ooxml/officeDocument/relationships/slideLayout" Target="../slideLayouts/slideLayout10.xml"/><Relationship Id="rId5" Type="http://purl.oclc.org/ooxml/officeDocument/relationships/image" Target="../media/image33.png"/><Relationship Id="rId4" Type="http://purl.oclc.org/ooxml/officeDocument/relationships/image" Target="../media/image32.png"/></Relationships>
</file>

<file path=ppt/slides/_rels/slide15.xml.rels><?xml version="1.0" encoding="UTF-8" standalone="yes"?>
<Relationships xmlns="http://schemas.openxmlformats.org/package/2006/relationships"><Relationship Id="rId3" Type="http://purl.oclc.org/ooxml/officeDocument/relationships/image" Target="../media/image34.png"/><Relationship Id="rId2" Type="http://purl.oclc.org/ooxml/officeDocument/relationships/image" Target="../media/image28.png"/><Relationship Id="rId1" Type="http://purl.oclc.org/ooxml/officeDocument/relationships/slideLayout" Target="../slideLayouts/slideLayout10.xml"/></Relationships>
</file>

<file path=ppt/slides/_rels/slide16.xml.rels><?xml version="1.0" encoding="UTF-8" standalone="yes"?>
<Relationships xmlns="http://schemas.openxmlformats.org/package/2006/relationships"><Relationship Id="rId3" Type="http://purl.oclc.org/ooxml/officeDocument/relationships/image" Target="../media/image37.png"/><Relationship Id="rId2" Type="http://purl.oclc.org/ooxml/officeDocument/relationships/image" Target="../media/image36.png"/><Relationship Id="rId1" Type="http://purl.oclc.org/ooxml/officeDocument/relationships/slideLayout" Target="../slideLayouts/slideLayout10.xml"/><Relationship Id="rId5" Type="http://purl.oclc.org/ooxml/officeDocument/relationships/image" Target="../media/image39.png"/><Relationship Id="rId4" Type="http://purl.oclc.org/ooxml/officeDocument/relationships/image" Target="../media/image38.png"/></Relationships>
</file>

<file path=ppt/slides/_rels/slide17.xml.rels><?xml version="1.0" encoding="UTF-8" standalone="yes"?>
<Relationships xmlns="http://schemas.openxmlformats.org/package/2006/relationships"><Relationship Id="rId2" Type="http://purl.oclc.org/ooxml/officeDocument/relationships/image" Target="../media/image35.png"/><Relationship Id="rId1" Type="http://purl.oclc.org/ooxml/officeDocument/relationships/slideLayout" Target="../slideLayouts/slideLayout10.xml"/></Relationships>
</file>

<file path=ppt/slides/_rels/slide18.xml.rels><?xml version="1.0" encoding="UTF-8" standalone="yes"?>
<Relationships xmlns="http://schemas.openxmlformats.org/package/2006/relationships"><Relationship Id="rId3" Type="http://purl.oclc.org/ooxml/officeDocument/relationships/image" Target="../media/image41.png"/><Relationship Id="rId2" Type="http://purl.oclc.org/ooxml/officeDocument/relationships/image" Target="../media/image40.png"/><Relationship Id="rId1" Type="http://purl.oclc.org/ooxml/officeDocument/relationships/slideLayout" Target="../slideLayouts/slideLayout10.xml"/></Relationships>
</file>

<file path=ppt/slides/_rels/slide19.xml.rels><?xml version="1.0" encoding="UTF-8" standalone="yes"?>
<Relationships xmlns="http://schemas.openxmlformats.org/package/2006/relationships"><Relationship Id="rId2" Type="http://purl.oclc.org/ooxml/officeDocument/relationships/image" Target="../media/image42.png"/><Relationship Id="rId1" Type="http://purl.oclc.org/ooxml/officeDocument/relationships/slideLayout" Target="../slideLayouts/slideLayout10.xml"/></Relationships>
</file>

<file path=ppt/slides/_rels/slide2.xml.rels><?xml version="1.0" encoding="UTF-8" standalone="yes"?>
<Relationships xmlns="http://schemas.openxmlformats.org/package/2006/relationships"><Relationship Id="rId1" Type="http://purl.oclc.org/ooxml/officeDocument/relationships/slideLayout" Target="../slideLayouts/slideLayout11.xml"/></Relationships>
</file>

<file path=ppt/slides/_rels/slide20.xml.rels><?xml version="1.0" encoding="UTF-8" standalone="yes"?>
<Relationships xmlns="http://schemas.openxmlformats.org/package/2006/relationships"><Relationship Id="rId3" Type="http://purl.oclc.org/ooxml/officeDocument/relationships/image" Target="../media/image44.png"/><Relationship Id="rId2" Type="http://purl.oclc.org/ooxml/officeDocument/relationships/image" Target="../media/image43.png"/><Relationship Id="rId1" Type="http://purl.oclc.org/ooxml/officeDocument/relationships/slideLayout" Target="../slideLayouts/slideLayout5.xml"/></Relationships>
</file>

<file path=ppt/slides/_rels/slide21.xml.rels><?xml version="1.0" encoding="UTF-8" standalone="yes"?>
<Relationships xmlns="http://schemas.openxmlformats.org/package/2006/relationships"><Relationship Id="rId8" Type="http://purl.oclc.org/ooxml/officeDocument/relationships/image" Target="../media/image63.png"/><Relationship Id="rId13" Type="http://purl.oclc.org/ooxml/officeDocument/relationships/image" Target="../media/image51.png"/><Relationship Id="rId3" Type="http://purl.oclc.org/ooxml/officeDocument/relationships/image" Target="../media/image45.png"/><Relationship Id="rId7" Type="http://purl.oclc.org/ooxml/officeDocument/relationships/image" Target="../media/image62.png"/><Relationship Id="rId12" Type="http://purl.oclc.org/ooxml/officeDocument/relationships/image" Target="../media/image50.png"/><Relationship Id="rId2" Type="http://purl.oclc.org/ooxml/officeDocument/relationships/image" Target="../media/image57.png"/><Relationship Id="rId1" Type="http://purl.oclc.org/ooxml/officeDocument/relationships/slideLayout" Target="../slideLayouts/slideLayout10.xml"/><Relationship Id="rId6" Type="http://purl.oclc.org/ooxml/officeDocument/relationships/image" Target="../media/image61.png"/><Relationship Id="rId11" Type="http://purl.oclc.org/ooxml/officeDocument/relationships/image" Target="../media/image49.png"/><Relationship Id="rId5" Type="http://purl.oclc.org/ooxml/officeDocument/relationships/image" Target="../media/image47.png"/><Relationship Id="rId15" Type="http://purl.oclc.org/ooxml/officeDocument/relationships/image" Target="../media/image53.png"/><Relationship Id="rId10" Type="http://purl.oclc.org/ooxml/officeDocument/relationships/image" Target="../media/image48.png"/><Relationship Id="rId4" Type="http://purl.oclc.org/ooxml/officeDocument/relationships/image" Target="../media/image46.png"/><Relationship Id="rId9" Type="http://purl.oclc.org/ooxml/officeDocument/relationships/image" Target="../media/image64.png"/><Relationship Id="rId14" Type="http://purl.oclc.org/ooxml/officeDocument/relationships/image" Target="../media/image52.png"/></Relationships>
</file>

<file path=ppt/slides/_rels/slide22.xml.rels><?xml version="1.0" encoding="UTF-8" standalone="yes"?>
<Relationships xmlns="http://schemas.openxmlformats.org/package/2006/relationships"><Relationship Id="rId3" Type="http://purl.oclc.org/ooxml/officeDocument/relationships/image" Target="../media/image54.png"/><Relationship Id="rId7" Type="http://purl.oclc.org/ooxml/officeDocument/relationships/image" Target="../media/image500.png"/><Relationship Id="rId2" Type="http://purl.oclc.org/ooxml/officeDocument/relationships/image" Target="../media/image450.png"/><Relationship Id="rId1" Type="http://purl.oclc.org/ooxml/officeDocument/relationships/slideLayout" Target="../slideLayouts/slideLayout10.xml"/><Relationship Id="rId6" Type="http://purl.oclc.org/ooxml/officeDocument/relationships/image" Target="../media/image490.png"/><Relationship Id="rId5" Type="http://purl.oclc.org/ooxml/officeDocument/relationships/image" Target="../media/image56.png"/><Relationship Id="rId4" Type="http://purl.oclc.org/ooxml/officeDocument/relationships/image" Target="../media/image55.png"/></Relationships>
</file>

<file path=ppt/slides/_rels/slide23.xml.rels><?xml version="1.0" encoding="UTF-8" standalone="yes"?>
<Relationships xmlns="http://schemas.openxmlformats.org/package/2006/relationships"><Relationship Id="rId3" Type="http://purl.oclc.org/ooxml/officeDocument/relationships/image" Target="../media/image59.png"/><Relationship Id="rId2" Type="http://purl.oclc.org/ooxml/officeDocument/relationships/image" Target="../media/image58.png"/><Relationship Id="rId1" Type="http://purl.oclc.org/ooxml/officeDocument/relationships/slideLayout" Target="../slideLayouts/slideLayout10.xml"/><Relationship Id="rId5" Type="http://purl.oclc.org/ooxml/officeDocument/relationships/image" Target="../media/image65.png"/><Relationship Id="rId4" Type="http://purl.oclc.org/ooxml/officeDocument/relationships/image" Target="../media/image60.png"/></Relationships>
</file>

<file path=ppt/slides/_rels/slide24.xml.rels><?xml version="1.0" encoding="UTF-8" standalone="yes"?>
<Relationships xmlns="http://schemas.openxmlformats.org/package/2006/relationships"><Relationship Id="rId2" Type="http://purl.oclc.org/ooxml/officeDocument/relationships/image" Target="../media/image66.png"/><Relationship Id="rId1" Type="http://purl.oclc.org/ooxml/officeDocument/relationships/slideLayout" Target="../slideLayouts/slideLayout10.xml"/></Relationships>
</file>

<file path=ppt/slides/_rels/slide25.xml.rels><?xml version="1.0" encoding="UTF-8" standalone="yes"?>
<Relationships xmlns="http://schemas.openxmlformats.org/package/2006/relationships"><Relationship Id="rId3" Type="http://purl.oclc.org/ooxml/officeDocument/relationships/image" Target="../media/image68.png"/><Relationship Id="rId2" Type="http://purl.oclc.org/ooxml/officeDocument/relationships/image" Target="../media/image67.png"/><Relationship Id="rId1" Type="http://purl.oclc.org/ooxml/officeDocument/relationships/slideLayout" Target="../slideLayouts/slideLayout10.xml"/></Relationships>
</file>

<file path=ppt/slides/_rels/slide26.xml.rels><?xml version="1.0" encoding="UTF-8" standalone="yes"?>
<Relationships xmlns="http://schemas.openxmlformats.org/package/2006/relationships"><Relationship Id="rId3" Type="http://purl.oclc.org/ooxml/officeDocument/relationships/image" Target="../media/image70.png"/><Relationship Id="rId2" Type="http://purl.oclc.org/ooxml/officeDocument/relationships/image" Target="../media/image69.png"/><Relationship Id="rId1" Type="http://purl.oclc.org/ooxml/officeDocument/relationships/slideLayout" Target="../slideLayouts/slideLayout10.xml"/><Relationship Id="rId5" Type="http://purl.oclc.org/ooxml/officeDocument/relationships/image" Target="../media/image72.png"/><Relationship Id="rId4" Type="http://purl.oclc.org/ooxml/officeDocument/relationships/image" Target="../media/image71.png"/></Relationships>
</file>

<file path=ppt/slides/_rels/slide27.xml.rels><?xml version="1.0" encoding="UTF-8" standalone="yes"?>
<Relationships xmlns="http://schemas.openxmlformats.org/package/2006/relationships"><Relationship Id="rId2" Type="http://purl.oclc.org/ooxml/officeDocument/relationships/image" Target="../media/image73.png"/><Relationship Id="rId1" Type="http://purl.oclc.org/ooxml/officeDocument/relationships/slideLayout" Target="../slideLayouts/slideLayout10.xml"/></Relationships>
</file>

<file path=ppt/slides/_rels/slide28.xml.rels><?xml version="1.0" encoding="UTF-8" standalone="yes"?>
<Relationships xmlns="http://schemas.openxmlformats.org/package/2006/relationships"><Relationship Id="rId2" Type="http://purl.oclc.org/ooxml/officeDocument/relationships/image" Target="../media/image74.png"/><Relationship Id="rId1" Type="http://purl.oclc.org/ooxml/officeDocument/relationships/slideLayout" Target="../slideLayouts/slideLayout10.xml"/></Relationships>
</file>

<file path=ppt/slides/_rels/slide29.xml.rels><?xml version="1.0" encoding="UTF-8" standalone="yes"?>
<Relationships xmlns="http://schemas.openxmlformats.org/package/2006/relationships"><Relationship Id="rId3" Type="http://purl.oclc.org/ooxml/officeDocument/relationships/image" Target="../media/image76.png"/><Relationship Id="rId2" Type="http://purl.oclc.org/ooxml/officeDocument/relationships/image" Target="../media/image75.png"/><Relationship Id="rId1" Type="http://purl.oclc.org/ooxml/officeDocument/relationships/slideLayout" Target="../slideLayouts/slideLayout10.xml"/></Relationships>
</file>

<file path=ppt/slides/_rels/slide3.xml.rels><?xml version="1.0" encoding="UTF-8" standalone="yes"?>
<Relationships xmlns="http://schemas.openxmlformats.org/package/2006/relationships"><Relationship Id="rId3" Type="http://purl.oclc.org/ooxml/officeDocument/relationships/image" Target="../media/image12.png"/><Relationship Id="rId2" Type="http://purl.oclc.org/ooxml/officeDocument/relationships/image" Target="../media/image11.png"/><Relationship Id="rId1" Type="http://purl.oclc.org/ooxml/officeDocument/relationships/slideLayout" Target="../slideLayouts/slideLayout5.xml"/><Relationship Id="rId4" Type="http://purl.oclc.org/ooxml/officeDocument/relationships/image" Target="../media/image13.png"/></Relationships>
</file>

<file path=ppt/slides/_rels/slide30.xml.rels><?xml version="1.0" encoding="UTF-8" standalone="yes"?>
<Relationships xmlns="http://schemas.openxmlformats.org/package/2006/relationships"><Relationship Id="rId3" Type="http://purl.oclc.org/ooxml/officeDocument/relationships/image" Target="../media/image78.png"/><Relationship Id="rId2" Type="http://purl.oclc.org/ooxml/officeDocument/relationships/image" Target="../media/image77.png"/><Relationship Id="rId1" Type="http://purl.oclc.org/ooxml/officeDocument/relationships/slideLayout" Target="../slideLayouts/slideLayout10.xml"/></Relationships>
</file>

<file path=ppt/slides/_rels/slide31.xml.rels><?xml version="1.0" encoding="UTF-8" standalone="yes"?>
<Relationships xmlns="http://schemas.openxmlformats.org/package/2006/relationships"><Relationship Id="rId3" Type="http://purl.oclc.org/ooxml/officeDocument/relationships/image" Target="../media/image80.png"/><Relationship Id="rId2" Type="http://purl.oclc.org/ooxml/officeDocument/relationships/image" Target="../media/image79.png"/><Relationship Id="rId1" Type="http://purl.oclc.org/ooxml/officeDocument/relationships/slideLayout" Target="../slideLayouts/slideLayout10.xml"/></Relationships>
</file>

<file path=ppt/slides/_rels/slide32.xml.rels><?xml version="1.0" encoding="UTF-8" standalone="yes"?>
<Relationships xmlns="http://schemas.openxmlformats.org/package/2006/relationships"><Relationship Id="rId3" Type="http://purl.oclc.org/ooxml/officeDocument/relationships/image" Target="../media/image82.png"/><Relationship Id="rId2" Type="http://purl.oclc.org/ooxml/officeDocument/relationships/image" Target="../media/image81.png"/><Relationship Id="rId1" Type="http://purl.oclc.org/ooxml/officeDocument/relationships/slideLayout" Target="../slideLayouts/slideLayout10.xml"/></Relationships>
</file>

<file path=ppt/slides/_rels/slide33.xml.rels><?xml version="1.0" encoding="UTF-8" standalone="yes"?>
<Relationships xmlns="http://schemas.openxmlformats.org/package/2006/relationships"><Relationship Id="rId2" Type="http://purl.oclc.org/ooxml/officeDocument/relationships/image" Target="../media/image83.png"/><Relationship Id="rId1" Type="http://purl.oclc.org/ooxml/officeDocument/relationships/slideLayout" Target="../slideLayouts/slideLayout10.xml"/></Relationships>
</file>

<file path=ppt/slides/_rels/slide34.xml.rels><?xml version="1.0" encoding="UTF-8" standalone="yes"?>
<Relationships xmlns="http://schemas.openxmlformats.org/package/2006/relationships"><Relationship Id="rId3" Type="http://purl.oclc.org/ooxml/officeDocument/relationships/image" Target="../media/image85.png"/><Relationship Id="rId7" Type="http://purl.oclc.org/ooxml/officeDocument/relationships/image" Target="../media/image89.png"/><Relationship Id="rId2" Type="http://purl.oclc.org/ooxml/officeDocument/relationships/image" Target="../media/image84.png"/><Relationship Id="rId1" Type="http://purl.oclc.org/ooxml/officeDocument/relationships/slideLayout" Target="../slideLayouts/slideLayout10.xml"/><Relationship Id="rId6" Type="http://purl.oclc.org/ooxml/officeDocument/relationships/image" Target="../media/image88.png"/><Relationship Id="rId5" Type="http://purl.oclc.org/ooxml/officeDocument/relationships/image" Target="../media/image87.png"/><Relationship Id="rId4" Type="http://purl.oclc.org/ooxml/officeDocument/relationships/image" Target="../media/image86.png"/></Relationships>
</file>

<file path=ppt/slides/_rels/slide35.xml.rels><?xml version="1.0" encoding="UTF-8" standalone="yes"?>
<Relationships xmlns="http://schemas.openxmlformats.org/package/2006/relationships"><Relationship Id="rId8" Type="http://purl.oclc.org/ooxml/officeDocument/relationships/image" Target="../media/image96.png"/><Relationship Id="rId3" Type="http://purl.oclc.org/ooxml/officeDocument/relationships/image" Target="../media/image91.png"/><Relationship Id="rId7" Type="http://purl.oclc.org/ooxml/officeDocument/relationships/image" Target="../media/image95.png"/><Relationship Id="rId2" Type="http://purl.oclc.org/ooxml/officeDocument/relationships/image" Target="../media/image90.png"/><Relationship Id="rId1" Type="http://purl.oclc.org/ooxml/officeDocument/relationships/slideLayout" Target="../slideLayouts/slideLayout10.xml"/><Relationship Id="rId6" Type="http://purl.oclc.org/ooxml/officeDocument/relationships/image" Target="../media/image94.png"/><Relationship Id="rId5" Type="http://purl.oclc.org/ooxml/officeDocument/relationships/image" Target="../media/image93.png"/><Relationship Id="rId10" Type="http://purl.oclc.org/ooxml/officeDocument/relationships/image" Target="../media/image98.png"/><Relationship Id="rId4" Type="http://purl.oclc.org/ooxml/officeDocument/relationships/image" Target="../media/image92.png"/><Relationship Id="rId9" Type="http://purl.oclc.org/ooxml/officeDocument/relationships/image" Target="../media/image97.png"/></Relationships>
</file>

<file path=ppt/slides/_rels/slide36.xml.rels><?xml version="1.0" encoding="UTF-8" standalone="yes"?>
<Relationships xmlns="http://schemas.openxmlformats.org/package/2006/relationships"><Relationship Id="rId2" Type="http://purl.oclc.org/ooxml/officeDocument/relationships/image" Target="../media/image99.png"/><Relationship Id="rId1" Type="http://purl.oclc.org/ooxml/officeDocument/relationships/slideLayout" Target="../slideLayouts/slideLayout10.xml"/></Relationships>
</file>

<file path=ppt/slides/_rels/slide37.xml.rels><?xml version="1.0" encoding="UTF-8" standalone="yes"?>
<Relationships xmlns="http://schemas.openxmlformats.org/package/2006/relationships"><Relationship Id="rId3" Type="http://purl.oclc.org/ooxml/officeDocument/relationships/image" Target="../media/image101.png"/><Relationship Id="rId2" Type="http://purl.oclc.org/ooxml/officeDocument/relationships/image" Target="../media/image100.png"/><Relationship Id="rId1" Type="http://purl.oclc.org/ooxml/officeDocument/relationships/slideLayout" Target="../slideLayouts/slideLayout10.xml"/></Relationships>
</file>

<file path=ppt/slides/_rels/slide38.xml.rels><?xml version="1.0" encoding="UTF-8" standalone="yes"?>
<Relationships xmlns="http://schemas.openxmlformats.org/package/2006/relationships"><Relationship Id="rId3" Type="http://purl.oclc.org/ooxml/officeDocument/relationships/image" Target="../media/image102.png"/><Relationship Id="rId2" Type="http://purl.oclc.org/ooxml/officeDocument/relationships/image" Target="../media/image83.png"/><Relationship Id="rId1" Type="http://purl.oclc.org/ooxml/officeDocument/relationships/slideLayout" Target="../slideLayouts/slideLayout10.xml"/><Relationship Id="rId4" Type="http://purl.oclc.org/ooxml/officeDocument/relationships/image" Target="../media/image103.png"/></Relationships>
</file>

<file path=ppt/slides/_rels/slide39.xml.rels><?xml version="1.0" encoding="UTF-8" standalone="yes"?>
<Relationships xmlns="http://schemas.openxmlformats.org/package/2006/relationships"><Relationship Id="rId3" Type="http://purl.oclc.org/ooxml/officeDocument/relationships/image" Target="../media/image104.png"/><Relationship Id="rId2" Type="http://purl.oclc.org/ooxml/officeDocument/relationships/image" Target="../media/image83.png"/><Relationship Id="rId1" Type="http://purl.oclc.org/ooxml/officeDocument/relationships/slideLayout" Target="../slideLayouts/slideLayout10.xml"/></Relationships>
</file>

<file path=ppt/slides/_rels/slide4.xml.rels><?xml version="1.0" encoding="UTF-8" standalone="yes"?>
<Relationships xmlns="http://schemas.openxmlformats.org/package/2006/relationships"><Relationship Id="rId2" Type="http://purl.oclc.org/ooxml/officeDocument/relationships/image" Target="../media/image14.png"/><Relationship Id="rId1" Type="http://purl.oclc.org/ooxml/officeDocument/relationships/slideLayout" Target="../slideLayouts/slideLayout10.xml"/></Relationships>
</file>

<file path=ppt/slides/_rels/slide40.xml.rels><?xml version="1.0" encoding="UTF-8" standalone="yes"?>
<Relationships xmlns="http://schemas.openxmlformats.org/package/2006/relationships"><Relationship Id="rId3" Type="http://purl.oclc.org/ooxml/officeDocument/relationships/image" Target="../media/image106.png"/><Relationship Id="rId2" Type="http://purl.oclc.org/ooxml/officeDocument/relationships/image" Target="../media/image105.png"/><Relationship Id="rId1" Type="http://purl.oclc.org/ooxml/officeDocument/relationships/slideLayout" Target="../slideLayouts/slideLayout10.xml"/><Relationship Id="rId4" Type="http://purl.oclc.org/ooxml/officeDocument/relationships/image" Target="../media/image107.png"/></Relationships>
</file>

<file path=ppt/slides/_rels/slide41.xml.rels><?xml version="1.0" encoding="UTF-8" standalone="yes"?>
<Relationships xmlns="http://schemas.openxmlformats.org/package/2006/relationships"><Relationship Id="rId3" Type="http://purl.oclc.org/ooxml/officeDocument/relationships/image" Target="../media/image109.png"/><Relationship Id="rId7" Type="http://purl.oclc.org/ooxml/officeDocument/relationships/image" Target="../media/image113.png"/><Relationship Id="rId2" Type="http://purl.oclc.org/ooxml/officeDocument/relationships/image" Target="../media/image108.png"/><Relationship Id="rId1" Type="http://purl.oclc.org/ooxml/officeDocument/relationships/slideLayout" Target="../slideLayouts/slideLayout10.xml"/><Relationship Id="rId6" Type="http://purl.oclc.org/ooxml/officeDocument/relationships/image" Target="../media/image112.png"/><Relationship Id="rId5" Type="http://purl.oclc.org/ooxml/officeDocument/relationships/image" Target="../media/image111.png"/><Relationship Id="rId4" Type="http://purl.oclc.org/ooxml/officeDocument/relationships/image" Target="../media/image110.png"/></Relationships>
</file>

<file path=ppt/slides/_rels/slide42.xml.rels><?xml version="1.0" encoding="UTF-8" standalone="yes"?>
<Relationships xmlns="http://schemas.openxmlformats.org/package/2006/relationships"><Relationship Id="rId3" Type="http://purl.oclc.org/ooxml/officeDocument/relationships/image" Target="../media/image115.png"/><Relationship Id="rId2" Type="http://purl.oclc.org/ooxml/officeDocument/relationships/image" Target="../media/image114.png"/><Relationship Id="rId1" Type="http://purl.oclc.org/ooxml/officeDocument/relationships/slideLayout" Target="../slideLayouts/slideLayout10.xml"/><Relationship Id="rId6" Type="http://purl.oclc.org/ooxml/officeDocument/relationships/image" Target="../media/image118.png"/><Relationship Id="rId5" Type="http://purl.oclc.org/ooxml/officeDocument/relationships/image" Target="../media/image117.png"/><Relationship Id="rId4" Type="http://purl.oclc.org/ooxml/officeDocument/relationships/image" Target="../media/image116.png"/></Relationships>
</file>

<file path=ppt/slides/_rels/slide43.xml.rels><?xml version="1.0" encoding="UTF-8" standalone="yes"?>
<Relationships xmlns="http://schemas.openxmlformats.org/package/2006/relationships"><Relationship Id="rId3" Type="http://purl.oclc.org/ooxml/officeDocument/relationships/image" Target="../media/image119.png"/><Relationship Id="rId2" Type="http://purl.oclc.org/ooxml/officeDocument/relationships/image" Target="../media/image114.png"/><Relationship Id="rId1" Type="http://purl.oclc.org/ooxml/officeDocument/relationships/slideLayout" Target="../slideLayouts/slideLayout10.xml"/><Relationship Id="rId5" Type="http://purl.oclc.org/ooxml/officeDocument/relationships/image" Target="../media/image121.png"/><Relationship Id="rId4" Type="http://purl.oclc.org/ooxml/officeDocument/relationships/image" Target="../media/image120.png"/></Relationships>
</file>

<file path=ppt/slides/_rels/slide44.xml.rels><?xml version="1.0" encoding="UTF-8" standalone="yes"?>
<Relationships xmlns="http://schemas.openxmlformats.org/package/2006/relationships"><Relationship Id="rId3" Type="http://purl.oclc.org/ooxml/officeDocument/relationships/image" Target="../media/image122.png"/><Relationship Id="rId2" Type="http://purl.oclc.org/ooxml/officeDocument/relationships/image" Target="../media/image121.png"/><Relationship Id="rId1" Type="http://purl.oclc.org/ooxml/officeDocument/relationships/slideLayout" Target="../slideLayouts/slideLayout10.xml"/><Relationship Id="rId6" Type="http://purl.oclc.org/ooxml/officeDocument/relationships/image" Target="../media/image125.png"/><Relationship Id="rId5" Type="http://purl.oclc.org/ooxml/officeDocument/relationships/image" Target="../media/image124.png"/><Relationship Id="rId4" Type="http://purl.oclc.org/ooxml/officeDocument/relationships/image" Target="../media/image123.png"/></Relationships>
</file>

<file path=ppt/slides/_rels/slide45.xml.rels><?xml version="1.0" encoding="UTF-8" standalone="yes"?>
<Relationships xmlns="http://schemas.openxmlformats.org/package/2006/relationships"><Relationship Id="rId3" Type="http://purl.oclc.org/ooxml/officeDocument/relationships/image" Target="../media/image127.png"/><Relationship Id="rId2" Type="http://purl.oclc.org/ooxml/officeDocument/relationships/image" Target="../media/image126.png"/><Relationship Id="rId1" Type="http://purl.oclc.org/ooxml/officeDocument/relationships/slideLayout" Target="../slideLayouts/slideLayout10.xml"/><Relationship Id="rId4" Type="http://purl.oclc.org/ooxml/officeDocument/relationships/image" Target="../media/image128.png"/></Relationships>
</file>

<file path=ppt/slides/_rels/slide46.xml.rels><?xml version="1.0" encoding="UTF-8" standalone="yes"?>
<Relationships xmlns="http://schemas.openxmlformats.org/package/2006/relationships"><Relationship Id="rId3" Type="http://purl.oclc.org/ooxml/officeDocument/relationships/chart" Target="../charts/chart1.xml"/><Relationship Id="rId7" Type="http://purl.oclc.org/ooxml/officeDocument/relationships/image" Target="../media/image133.png"/><Relationship Id="rId2" Type="http://purl.oclc.org/ooxml/officeDocument/relationships/image" Target="../media/image129.png"/><Relationship Id="rId1" Type="http://purl.oclc.org/ooxml/officeDocument/relationships/slideLayout" Target="../slideLayouts/slideLayout10.xml"/><Relationship Id="rId6" Type="http://purl.oclc.org/ooxml/officeDocument/relationships/image" Target="../media/image132.png"/><Relationship Id="rId5" Type="http://purl.oclc.org/ooxml/officeDocument/relationships/image" Target="../media/image131.png"/><Relationship Id="rId4" Type="http://purl.oclc.org/ooxml/officeDocument/relationships/image" Target="../media/image130.png"/></Relationships>
</file>

<file path=ppt/slides/_rels/slide47.xml.rels><?xml version="1.0" encoding="UTF-8" standalone="yes"?>
<Relationships xmlns="http://schemas.openxmlformats.org/package/2006/relationships"><Relationship Id="rId3" Type="http://purl.oclc.org/ooxml/officeDocument/relationships/image" Target="../media/image135.png"/><Relationship Id="rId2" Type="http://purl.oclc.org/ooxml/officeDocument/relationships/image" Target="../media/image134.png"/><Relationship Id="rId1" Type="http://purl.oclc.org/ooxml/officeDocument/relationships/slideLayout" Target="../slideLayouts/slideLayout10.xml"/></Relationships>
</file>

<file path=ppt/slides/_rels/slide48.xml.rels><?xml version="1.0" encoding="UTF-8" standalone="yes"?>
<Relationships xmlns="http://schemas.openxmlformats.org/package/2006/relationships"><Relationship Id="rId8" Type="http://purl.oclc.org/ooxml/officeDocument/relationships/image" Target="../media/image142.png"/><Relationship Id="rId3" Type="http://purl.oclc.org/ooxml/officeDocument/relationships/image" Target="../media/image137.png"/><Relationship Id="rId7" Type="http://purl.oclc.org/ooxml/officeDocument/relationships/image" Target="../media/image141.png"/><Relationship Id="rId2" Type="http://purl.oclc.org/ooxml/officeDocument/relationships/image" Target="../media/image136.png"/><Relationship Id="rId1" Type="http://purl.oclc.org/ooxml/officeDocument/relationships/slideLayout" Target="../slideLayouts/slideLayout10.xml"/><Relationship Id="rId6" Type="http://purl.oclc.org/ooxml/officeDocument/relationships/image" Target="../media/image140.png"/><Relationship Id="rId5" Type="http://purl.oclc.org/ooxml/officeDocument/relationships/image" Target="../media/image139.png"/><Relationship Id="rId4" Type="http://purl.oclc.org/ooxml/officeDocument/relationships/image" Target="../media/image138.png"/><Relationship Id="rId9" Type="http://purl.oclc.org/ooxml/officeDocument/relationships/image" Target="../media/image143.png"/></Relationships>
</file>

<file path=ppt/slides/_rels/slide49.xml.rels><?xml version="1.0" encoding="UTF-8" standalone="yes"?>
<Relationships xmlns="http://schemas.openxmlformats.org/package/2006/relationships"><Relationship Id="rId3" Type="http://purl.oclc.org/ooxml/officeDocument/relationships/image" Target="../media/image145.png"/><Relationship Id="rId2" Type="http://purl.oclc.org/ooxml/officeDocument/relationships/image" Target="../media/image144.png"/><Relationship Id="rId1" Type="http://purl.oclc.org/ooxml/officeDocument/relationships/slideLayout" Target="../slideLayouts/slideLayout10.xml"/><Relationship Id="rId5" Type="http://purl.oclc.org/ooxml/officeDocument/relationships/image" Target="../media/image147.png"/><Relationship Id="rId4" Type="http://purl.oclc.org/ooxml/officeDocument/relationships/image" Target="../media/image146.png"/></Relationships>
</file>

<file path=ppt/slides/_rels/slide5.xml.rels><?xml version="1.0" encoding="UTF-8" standalone="yes"?>
<Relationships xmlns="http://schemas.openxmlformats.org/package/2006/relationships"><Relationship Id="rId2" Type="http://purl.oclc.org/ooxml/officeDocument/relationships/image" Target="../media/image15.png"/><Relationship Id="rId1" Type="http://purl.oclc.org/ooxml/officeDocument/relationships/slideLayout" Target="../slideLayouts/slideLayout10.xml"/></Relationships>
</file>

<file path=ppt/slides/_rels/slide50.xml.rels><?xml version="1.0" encoding="UTF-8" standalone="yes"?>
<Relationships xmlns="http://schemas.openxmlformats.org/package/2006/relationships"><Relationship Id="rId3" Type="http://purl.oclc.org/ooxml/officeDocument/relationships/image" Target="../media/image149.png"/><Relationship Id="rId2" Type="http://purl.oclc.org/ooxml/officeDocument/relationships/image" Target="../media/image148.png"/><Relationship Id="rId1" Type="http://purl.oclc.org/ooxml/officeDocument/relationships/slideLayout" Target="../slideLayouts/slideLayout10.xml"/><Relationship Id="rId6" Type="http://purl.oclc.org/ooxml/officeDocument/relationships/image" Target="../media/image152.png"/><Relationship Id="rId5" Type="http://purl.oclc.org/ooxml/officeDocument/relationships/image" Target="../media/image151.png"/><Relationship Id="rId4" Type="http://purl.oclc.org/ooxml/officeDocument/relationships/image" Target="../media/image150.png"/></Relationships>
</file>

<file path=ppt/slides/_rels/slide51.xml.rels><?xml version="1.0" encoding="UTF-8" standalone="yes"?>
<Relationships xmlns="http://schemas.openxmlformats.org/package/2006/relationships"><Relationship Id="rId3" Type="http://purl.oclc.org/ooxml/officeDocument/relationships/image" Target="../media/image154.png"/><Relationship Id="rId2" Type="http://purl.oclc.org/ooxml/officeDocument/relationships/image" Target="../media/image153.png"/><Relationship Id="rId1" Type="http://purl.oclc.org/ooxml/officeDocument/relationships/slideLayout" Target="../slideLayouts/slideLayout10.xml"/><Relationship Id="rId4" Type="http://purl.oclc.org/ooxml/officeDocument/relationships/image" Target="../media/image155.png"/></Relationships>
</file>

<file path=ppt/slides/_rels/slide52.xml.rels><?xml version="1.0" encoding="UTF-8" standalone="yes"?>
<Relationships xmlns="http://schemas.openxmlformats.org/package/2006/relationships"><Relationship Id="rId8" Type="http://purl.oclc.org/ooxml/officeDocument/relationships/image" Target="../media/image160.png"/><Relationship Id="rId3" Type="http://purl.oclc.org/ooxml/officeDocument/relationships/image" Target="../media/image154.png"/><Relationship Id="rId7" Type="http://purl.oclc.org/ooxml/officeDocument/relationships/image" Target="../media/image159.png"/><Relationship Id="rId2" Type="http://purl.oclc.org/ooxml/officeDocument/relationships/image" Target="../media/image153.png"/><Relationship Id="rId1" Type="http://purl.oclc.org/ooxml/officeDocument/relationships/slideLayout" Target="../slideLayouts/slideLayout10.xml"/><Relationship Id="rId6" Type="http://purl.oclc.org/ooxml/officeDocument/relationships/image" Target="../media/image158.png"/><Relationship Id="rId5" Type="http://purl.oclc.org/ooxml/officeDocument/relationships/image" Target="../media/image157.png"/><Relationship Id="rId4" Type="http://purl.oclc.org/ooxml/officeDocument/relationships/image" Target="../media/image156.png"/></Relationships>
</file>

<file path=ppt/slides/_rels/slide53.xml.rels><?xml version="1.0" encoding="UTF-8" standalone="yes"?>
<Relationships xmlns="http://schemas.openxmlformats.org/package/2006/relationships"><Relationship Id="rId3" Type="http://purl.oclc.org/ooxml/officeDocument/relationships/image" Target="../media/image161.png"/><Relationship Id="rId2" Type="http://purl.oclc.org/ooxml/officeDocument/relationships/chart" Target="../charts/chart2.xml"/><Relationship Id="rId1" Type="http://purl.oclc.org/ooxml/officeDocument/relationships/slideLayout" Target="../slideLayouts/slideLayout10.xml"/><Relationship Id="rId4" Type="http://purl.oclc.org/ooxml/officeDocument/relationships/image" Target="../media/image162.png"/></Relationships>
</file>

<file path=ppt/slides/_rels/slide54.xml.rels><?xml version="1.0" encoding="UTF-8" standalone="yes"?>
<Relationships xmlns="http://schemas.openxmlformats.org/package/2006/relationships"><Relationship Id="rId3" Type="http://purl.oclc.org/ooxml/officeDocument/relationships/image" Target="../media/image164.png"/><Relationship Id="rId2" Type="http://purl.oclc.org/ooxml/officeDocument/relationships/image" Target="../media/image163.png"/><Relationship Id="rId1" Type="http://purl.oclc.org/ooxml/officeDocument/relationships/slideLayout" Target="../slideLayouts/slideLayout10.xml"/></Relationships>
</file>

<file path=ppt/slides/_rels/slide55.xml.rels><?xml version="1.0" encoding="UTF-8" standalone="yes"?>
<Relationships xmlns="http://schemas.openxmlformats.org/package/2006/relationships"><Relationship Id="rId3" Type="http://purl.oclc.org/ooxml/officeDocument/relationships/image" Target="../media/image166.png"/><Relationship Id="rId2" Type="http://purl.oclc.org/ooxml/officeDocument/relationships/image" Target="../media/image165.png"/><Relationship Id="rId1" Type="http://purl.oclc.org/ooxml/officeDocument/relationships/slideLayout" Target="../slideLayouts/slideLayout10.xml"/><Relationship Id="rId4" Type="http://purl.oclc.org/ooxml/officeDocument/relationships/image" Target="../media/image167.png"/></Relationships>
</file>

<file path=ppt/slides/_rels/slide56.xml.rels><?xml version="1.0" encoding="UTF-8" standalone="yes"?>
<Relationships xmlns="http://schemas.openxmlformats.org/package/2006/relationships"><Relationship Id="rId3" Type="http://purl.oclc.org/ooxml/officeDocument/relationships/image" Target="../media/image169.png"/><Relationship Id="rId2" Type="http://purl.oclc.org/ooxml/officeDocument/relationships/image" Target="../media/image168.png"/><Relationship Id="rId1" Type="http://purl.oclc.org/ooxml/officeDocument/relationships/slideLayout" Target="../slideLayouts/slideLayout10.xml"/><Relationship Id="rId4" Type="http://purl.oclc.org/ooxml/officeDocument/relationships/image" Target="../media/image171.png"/></Relationships>
</file>

<file path=ppt/slides/_rels/slide57.xml.rels><?xml version="1.0" encoding="UTF-8" standalone="yes"?>
<Relationships xmlns="http://schemas.openxmlformats.org/package/2006/relationships"><Relationship Id="rId3" Type="http://purl.oclc.org/ooxml/officeDocument/relationships/image" Target="../media/image173.png"/><Relationship Id="rId2" Type="http://purl.oclc.org/ooxml/officeDocument/relationships/image" Target="../media/image172.png"/><Relationship Id="rId1" Type="http://purl.oclc.org/ooxml/officeDocument/relationships/slideLayout" Target="../slideLayouts/slideLayout10.xml"/></Relationships>
</file>

<file path=ppt/slides/_rels/slide58.xml.rels><?xml version="1.0" encoding="UTF-8" standalone="yes"?>
<Relationships xmlns="http://schemas.openxmlformats.org/package/2006/relationships"><Relationship Id="rId3" Type="http://purl.oclc.org/ooxml/officeDocument/relationships/image" Target="../media/image175.png"/><Relationship Id="rId2" Type="http://purl.oclc.org/ooxml/officeDocument/relationships/image" Target="../media/image174.png"/><Relationship Id="rId1" Type="http://purl.oclc.org/ooxml/officeDocument/relationships/slideLayout" Target="../slideLayouts/slideLayout10.xml"/></Relationships>
</file>

<file path=ppt/slides/_rels/slide59.xml.rels><?xml version="1.0" encoding="UTF-8" standalone="yes"?>
<Relationships xmlns="http://schemas.openxmlformats.org/package/2006/relationships"><Relationship Id="rId3" Type="http://purl.oclc.org/ooxml/officeDocument/relationships/image" Target="../media/image177.png"/><Relationship Id="rId2" Type="http://purl.oclc.org/ooxml/officeDocument/relationships/image" Target="../media/image176.png"/><Relationship Id="rId1" Type="http://purl.oclc.org/ooxml/officeDocument/relationships/slideLayout" Target="../slideLayouts/slideLayout10.xml"/></Relationships>
</file>

<file path=ppt/slides/_rels/slide6.xml.rels><?xml version="1.0" encoding="UTF-8" standalone="yes"?>
<Relationships xmlns="http://schemas.openxmlformats.org/package/2006/relationships"><Relationship Id="rId2" Type="http://purl.oclc.org/ooxml/officeDocument/relationships/image" Target="../media/image16.png"/><Relationship Id="rId1" Type="http://purl.oclc.org/ooxml/officeDocument/relationships/slideLayout" Target="../slideLayouts/slideLayout10.xml"/></Relationships>
</file>

<file path=ppt/slides/_rels/slide60.xml.rels><?xml version="1.0" encoding="UTF-8" standalone="yes"?>
<Relationships xmlns="http://schemas.openxmlformats.org/package/2006/relationships"><Relationship Id="rId3" Type="http://purl.oclc.org/ooxml/officeDocument/relationships/image" Target="../media/image179.png"/><Relationship Id="rId2" Type="http://purl.oclc.org/ooxml/officeDocument/relationships/image" Target="../media/image178.png"/><Relationship Id="rId1" Type="http://purl.oclc.org/ooxml/officeDocument/relationships/slideLayout" Target="../slideLayouts/slideLayout10.xml"/></Relationships>
</file>

<file path=ppt/slides/_rels/slide61.xml.rels><?xml version="1.0" encoding="UTF-8" standalone="yes"?>
<Relationships xmlns="http://schemas.openxmlformats.org/package/2006/relationships"><Relationship Id="rId1" Type="http://purl.oclc.org/ooxml/officeDocument/relationships/slideLayout" Target="../slideLayouts/slideLayout10.xml"/></Relationships>
</file>

<file path=ppt/slides/_rels/slide62.xml.rels><?xml version="1.0" encoding="UTF-8" standalone="yes"?>
<Relationships xmlns="http://schemas.openxmlformats.org/package/2006/relationships"><Relationship Id="rId3" Type="http://purl.oclc.org/ooxml/officeDocument/relationships/image" Target="../media/image181.png"/><Relationship Id="rId2" Type="http://purl.oclc.org/ooxml/officeDocument/relationships/image" Target="../media/image180.png"/><Relationship Id="rId1" Type="http://purl.oclc.org/ooxml/officeDocument/relationships/slideLayout" Target="../slideLayouts/slideLayout10.xml"/><Relationship Id="rId4" Type="http://purl.oclc.org/ooxml/officeDocument/relationships/image" Target="../media/image182.png"/></Relationships>
</file>

<file path=ppt/slides/_rels/slide63.xml.rels><?xml version="1.0" encoding="UTF-8" standalone="yes"?>
<Relationships xmlns="http://schemas.openxmlformats.org/package/2006/relationships"><Relationship Id="rId3" Type="http://purl.oclc.org/ooxml/officeDocument/relationships/image" Target="../media/image184.png"/><Relationship Id="rId2" Type="http://purl.oclc.org/ooxml/officeDocument/relationships/image" Target="../media/image183.png"/><Relationship Id="rId1" Type="http://purl.oclc.org/ooxml/officeDocument/relationships/slideLayout" Target="../slideLayouts/slideLayout10.xml"/><Relationship Id="rId6" Type="http://purl.oclc.org/ooxml/officeDocument/relationships/image" Target="../media/image187.png"/><Relationship Id="rId5" Type="http://purl.oclc.org/ooxml/officeDocument/relationships/image" Target="../media/image186.png"/><Relationship Id="rId4" Type="http://purl.oclc.org/ooxml/officeDocument/relationships/image" Target="../media/image185.png"/></Relationships>
</file>

<file path=ppt/slides/_rels/slide64.xml.rels><?xml version="1.0" encoding="UTF-8" standalone="yes"?>
<Relationships xmlns="http://schemas.openxmlformats.org/package/2006/relationships"><Relationship Id="rId3" Type="http://purl.oclc.org/ooxml/officeDocument/relationships/image" Target="../media/image189.png"/><Relationship Id="rId2" Type="http://purl.oclc.org/ooxml/officeDocument/relationships/image" Target="../media/image188.png"/><Relationship Id="rId1" Type="http://purl.oclc.org/ooxml/officeDocument/relationships/slideLayout" Target="../slideLayouts/slideLayout10.xml"/></Relationships>
</file>

<file path=ppt/slides/_rels/slide65.xml.rels><?xml version="1.0" encoding="UTF-8" standalone="yes"?>
<Relationships xmlns="http://schemas.openxmlformats.org/package/2006/relationships"><Relationship Id="rId3" Type="http://purl.oclc.org/ooxml/officeDocument/relationships/image" Target="../media/image191.png"/><Relationship Id="rId2" Type="http://purl.oclc.org/ooxml/officeDocument/relationships/image" Target="../media/image190.png"/><Relationship Id="rId1" Type="http://purl.oclc.org/ooxml/officeDocument/relationships/slideLayout" Target="../slideLayouts/slideLayout10.xml"/></Relationships>
</file>

<file path=ppt/slides/_rels/slide66.xml.rels><?xml version="1.0" encoding="UTF-8" standalone="yes"?>
<Relationships xmlns="http://schemas.openxmlformats.org/package/2006/relationships"><Relationship Id="rId3" Type="http://purl.oclc.org/ooxml/officeDocument/relationships/image" Target="../media/image193.png"/><Relationship Id="rId2" Type="http://purl.oclc.org/ooxml/officeDocument/relationships/image" Target="../media/image192.png"/><Relationship Id="rId1" Type="http://purl.oclc.org/ooxml/officeDocument/relationships/slideLayout" Target="../slideLayouts/slideLayout10.xml"/></Relationships>
</file>

<file path=ppt/slides/_rels/slide67.xml.rels><?xml version="1.0" encoding="UTF-8" standalone="yes"?>
<Relationships xmlns="http://schemas.openxmlformats.org/package/2006/relationships"><Relationship Id="rId3" Type="http://purl.oclc.org/ooxml/officeDocument/relationships/image" Target="../media/image195.png"/><Relationship Id="rId2" Type="http://purl.oclc.org/ooxml/officeDocument/relationships/image" Target="../media/image194.png"/><Relationship Id="rId1" Type="http://purl.oclc.org/ooxml/officeDocument/relationships/slideLayout" Target="../slideLayouts/slideLayout10.xml"/></Relationships>
</file>

<file path=ppt/slides/_rels/slide68.xml.rels><?xml version="1.0" encoding="UTF-8" standalone="yes"?>
<Relationships xmlns="http://schemas.openxmlformats.org/package/2006/relationships"><Relationship Id="rId3" Type="http://purl.oclc.org/ooxml/officeDocument/relationships/image" Target="../media/image197.png"/><Relationship Id="rId2" Type="http://purl.oclc.org/ooxml/officeDocument/relationships/image" Target="../media/image196.png"/><Relationship Id="rId1" Type="http://purl.oclc.org/ooxml/officeDocument/relationships/slideLayout" Target="../slideLayouts/slideLayout10.xml"/></Relationships>
</file>

<file path=ppt/slides/_rels/slide69.xml.rels><?xml version="1.0" encoding="UTF-8" standalone="yes"?>
<Relationships xmlns="http://schemas.openxmlformats.org/package/2006/relationships"><Relationship Id="rId2" Type="http://purl.oclc.org/ooxml/officeDocument/relationships/image" Target="../media/image198.png"/><Relationship Id="rId1" Type="http://purl.oclc.org/ooxml/officeDocument/relationships/slideLayout" Target="../slideLayouts/slideLayout10.xml"/></Relationships>
</file>

<file path=ppt/slides/_rels/slide7.xml.rels><?xml version="1.0" encoding="UTF-8" standalone="yes"?>
<Relationships xmlns="http://schemas.openxmlformats.org/package/2006/relationships"><Relationship Id="rId2" Type="http://purl.oclc.org/ooxml/officeDocument/relationships/image" Target="../media/image17.png"/><Relationship Id="rId1" Type="http://purl.oclc.org/ooxml/officeDocument/relationships/slideLayout" Target="../slideLayouts/slideLayout10.xml"/></Relationships>
</file>

<file path=ppt/slides/_rels/slide70.xml.rels><?xml version="1.0" encoding="UTF-8" standalone="yes"?>
<Relationships xmlns="http://schemas.openxmlformats.org/package/2006/relationships"><Relationship Id="rId3" Type="http://purl.oclc.org/ooxml/officeDocument/relationships/image" Target="../media/image200.png"/><Relationship Id="rId2" Type="http://purl.oclc.org/ooxml/officeDocument/relationships/image" Target="../media/image199.png"/><Relationship Id="rId1" Type="http://purl.oclc.org/ooxml/officeDocument/relationships/slideLayout" Target="../slideLayouts/slideLayout10.xml"/><Relationship Id="rId4" Type="http://purl.oclc.org/ooxml/officeDocument/relationships/image" Target="../media/image201.png"/></Relationships>
</file>

<file path=ppt/slides/_rels/slide71.xml.rels><?xml version="1.0" encoding="UTF-8" standalone="yes"?>
<Relationships xmlns="http://schemas.openxmlformats.org/package/2006/relationships"><Relationship Id="rId3" Type="http://purl.oclc.org/ooxml/officeDocument/relationships/image" Target="../media/image203.png"/><Relationship Id="rId2" Type="http://purl.oclc.org/ooxml/officeDocument/relationships/image" Target="../media/image202.png"/><Relationship Id="rId1" Type="http://purl.oclc.org/ooxml/officeDocument/relationships/slideLayout" Target="../slideLayouts/slideLayout10.xml"/></Relationships>
</file>

<file path=ppt/slides/_rels/slide72.xml.rels><?xml version="1.0" encoding="UTF-8" standalone="yes"?>
<Relationships xmlns="http://schemas.openxmlformats.org/package/2006/relationships"><Relationship Id="rId2" Type="http://purl.oclc.org/ooxml/officeDocument/relationships/image" Target="../media/image204.png"/><Relationship Id="rId1" Type="http://purl.oclc.org/ooxml/officeDocument/relationships/slideLayout" Target="../slideLayouts/slideLayout10.xml"/></Relationships>
</file>

<file path=ppt/slides/_rels/slide73.xml.rels><?xml version="1.0" encoding="UTF-8" standalone="yes"?>
<Relationships xmlns="http://schemas.openxmlformats.org/package/2006/relationships"><Relationship Id="rId2" Type="http://purl.oclc.org/ooxml/officeDocument/relationships/image" Target="../media/image205.png"/><Relationship Id="rId1" Type="http://purl.oclc.org/ooxml/officeDocument/relationships/slideLayout" Target="../slideLayouts/slideLayout10.xml"/></Relationships>
</file>

<file path=ppt/slides/_rels/slide74.xml.rels><?xml version="1.0" encoding="UTF-8" standalone="yes"?>
<Relationships xmlns="http://schemas.openxmlformats.org/package/2006/relationships"><Relationship Id="rId2" Type="http://purl.oclc.org/ooxml/officeDocument/relationships/image" Target="../media/image206.png"/><Relationship Id="rId1" Type="http://purl.oclc.org/ooxml/officeDocument/relationships/slideLayout" Target="../slideLayouts/slideLayout10.xml"/></Relationships>
</file>

<file path=ppt/slides/_rels/slide75.xml.rels><?xml version="1.0" encoding="UTF-8" standalone="yes"?>
<Relationships xmlns="http://schemas.openxmlformats.org/package/2006/relationships"><Relationship Id="rId2" Type="http://purl.oclc.org/ooxml/officeDocument/relationships/image" Target="../media/image207.png"/><Relationship Id="rId1" Type="http://purl.oclc.org/ooxml/officeDocument/relationships/slideLayout" Target="../slideLayouts/slideLayout10.xml"/></Relationships>
</file>

<file path=ppt/slides/_rels/slide76.xml.rels><?xml version="1.0" encoding="UTF-8" standalone="yes"?>
<Relationships xmlns="http://schemas.openxmlformats.org/package/2006/relationships"><Relationship Id="rId2" Type="http://purl.oclc.org/ooxml/officeDocument/relationships/image" Target="../media/image208.png"/><Relationship Id="rId1" Type="http://purl.oclc.org/ooxml/officeDocument/relationships/slideLayout" Target="../slideLayouts/slideLayout10.xml"/></Relationships>
</file>

<file path=ppt/slides/_rels/slide77.xml.rels><?xml version="1.0" encoding="UTF-8" standalone="yes"?>
<Relationships xmlns="http://schemas.openxmlformats.org/package/2006/relationships"><Relationship Id="rId1" Type="http://purl.oclc.org/ooxml/officeDocument/relationships/slideLayout" Target="../slideLayouts/slideLayout6.xml"/></Relationships>
</file>

<file path=ppt/slides/_rels/slide8.xml.rels><?xml version="1.0" encoding="UTF-8" standalone="yes"?>
<Relationships xmlns="http://schemas.openxmlformats.org/package/2006/relationships"><Relationship Id="rId1" Type="http://purl.oclc.org/ooxml/officeDocument/relationships/slideLayout" Target="../slideLayouts/slideLayout5.xml"/></Relationships>
</file>

<file path=ppt/slides/_rels/slide9.xml.rels><?xml version="1.0" encoding="UTF-8" standalone="yes"?>
<Relationships xmlns="http://schemas.openxmlformats.org/package/2006/relationships"><Relationship Id="rId2" Type="http://purl.oclc.org/ooxml/officeDocument/relationships/image" Target="../media/image18.png"/><Relationship Id="rId1" Type="http://purl.oclc.org/ooxml/officeDocument/relationships/slideLayout" Target="../slideLayouts/slideLayout10.xml"/></Relationships>
</file>

<file path=ppt/slides/slide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Freeform: Shape 1">
            <a:extLst>
              <a:ext uri="{FF2B5EF4-FFF2-40B4-BE49-F238E27FC236}">
                <a16:creationId xmlns:a16="http://schemas.microsoft.com/office/drawing/2014/main" id="{D26F5B22-F290-42E8-A061-2532E3CA4EC3}"/>
              </a:ext>
            </a:extLst>
          </p:cNvPr>
          <p:cNvSpPr>
            <a:spLocks/>
          </p:cNvSpPr>
          <p:nvPr/>
        </p:nvSpPr>
        <p:spPr bwMode="auto">
          <a:xfrm>
            <a:off x="-22465" y="3666853"/>
            <a:ext cx="12192148" cy="3240980"/>
          </a:xfrm>
          <a:custGeom>
            <a:avLst/>
            <a:gdLst>
              <a:gd name="connsiteX0" fmla="*/ 5307865 w 12192148"/>
              <a:gd name="connsiteY0" fmla="*/ 0 h 3240980"/>
              <a:gd name="connsiteX1" fmla="*/ 5817217 w 12192148"/>
              <a:gd name="connsiteY1" fmla="*/ 0 h 3240980"/>
              <a:gd name="connsiteX2" fmla="*/ 5817217 w 12192148"/>
              <a:gd name="connsiteY2" fmla="*/ 697113 h 3240980"/>
              <a:gd name="connsiteX3" fmla="*/ 6190042 w 12192148"/>
              <a:gd name="connsiteY3" fmla="*/ 697113 h 3240980"/>
              <a:gd name="connsiteX4" fmla="*/ 6190042 w 12192148"/>
              <a:gd name="connsiteY4" fmla="*/ 1325570 h 3240980"/>
              <a:gd name="connsiteX5" fmla="*/ 6489353 w 12192148"/>
              <a:gd name="connsiteY5" fmla="*/ 1325570 h 3240980"/>
              <a:gd name="connsiteX6" fmla="*/ 6489353 w 12192148"/>
              <a:gd name="connsiteY6" fmla="*/ 1114324 h 3240980"/>
              <a:gd name="connsiteX7" fmla="*/ 6898935 w 12192148"/>
              <a:gd name="connsiteY7" fmla="*/ 1114324 h 3240980"/>
              <a:gd name="connsiteX8" fmla="*/ 6898935 w 12192148"/>
              <a:gd name="connsiteY8" fmla="*/ 348556 h 3240980"/>
              <a:gd name="connsiteX9" fmla="*/ 7219249 w 12192148"/>
              <a:gd name="connsiteY9" fmla="*/ 348556 h 3240980"/>
              <a:gd name="connsiteX10" fmla="*/ 7219249 w 12192148"/>
              <a:gd name="connsiteY10" fmla="*/ 1093199 h 3240980"/>
              <a:gd name="connsiteX11" fmla="*/ 7413539 w 12192148"/>
              <a:gd name="connsiteY11" fmla="*/ 1093199 h 3240980"/>
              <a:gd name="connsiteX12" fmla="*/ 7413539 w 12192148"/>
              <a:gd name="connsiteY12" fmla="*/ 517553 h 3240980"/>
              <a:gd name="connsiteX13" fmla="*/ 7875631 w 12192148"/>
              <a:gd name="connsiteY13" fmla="*/ 517553 h 3240980"/>
              <a:gd name="connsiteX14" fmla="*/ 7875631 w 12192148"/>
              <a:gd name="connsiteY14" fmla="*/ 1103761 h 3240980"/>
              <a:gd name="connsiteX15" fmla="*/ 8342975 w 12192148"/>
              <a:gd name="connsiteY15" fmla="*/ 1103761 h 3240980"/>
              <a:gd name="connsiteX16" fmla="*/ 8342975 w 12192148"/>
              <a:gd name="connsiteY16" fmla="*/ 739362 h 3240980"/>
              <a:gd name="connsiteX17" fmla="*/ 8852328 w 12192148"/>
              <a:gd name="connsiteY17" fmla="*/ 739362 h 3240980"/>
              <a:gd name="connsiteX18" fmla="*/ 8852328 w 12192148"/>
              <a:gd name="connsiteY18" fmla="*/ 1093199 h 3240980"/>
              <a:gd name="connsiteX19" fmla="*/ 9240906 w 12192148"/>
              <a:gd name="connsiteY19" fmla="*/ 1093199 h 3240980"/>
              <a:gd name="connsiteX20" fmla="*/ 9240906 w 12192148"/>
              <a:gd name="connsiteY20" fmla="*/ 924202 h 3240980"/>
              <a:gd name="connsiteX21" fmla="*/ 9503459 w 12192148"/>
              <a:gd name="connsiteY21" fmla="*/ 929483 h 3240980"/>
              <a:gd name="connsiteX22" fmla="*/ 9503459 w 12192148"/>
              <a:gd name="connsiteY22" fmla="*/ 781611 h 3240980"/>
              <a:gd name="connsiteX23" fmla="*/ 9771263 w 12192148"/>
              <a:gd name="connsiteY23" fmla="*/ 781611 h 3240980"/>
              <a:gd name="connsiteX24" fmla="*/ 9771263 w 12192148"/>
              <a:gd name="connsiteY24" fmla="*/ 918921 h 3240980"/>
              <a:gd name="connsiteX25" fmla="*/ 10028565 w 12192148"/>
              <a:gd name="connsiteY25" fmla="*/ 918921 h 3240980"/>
              <a:gd name="connsiteX26" fmla="*/ 10028565 w 12192148"/>
              <a:gd name="connsiteY26" fmla="*/ 765768 h 3240980"/>
              <a:gd name="connsiteX27" fmla="*/ 10280615 w 12192148"/>
              <a:gd name="connsiteY27" fmla="*/ 771049 h 3240980"/>
              <a:gd name="connsiteX28" fmla="*/ 10280615 w 12192148"/>
              <a:gd name="connsiteY28" fmla="*/ 190122 h 3240980"/>
              <a:gd name="connsiteX29" fmla="*/ 10789968 w 12192148"/>
              <a:gd name="connsiteY29" fmla="*/ 190122 h 3240980"/>
              <a:gd name="connsiteX30" fmla="*/ 10789968 w 12192148"/>
              <a:gd name="connsiteY30" fmla="*/ 697113 h 3240980"/>
              <a:gd name="connsiteX31" fmla="*/ 11168044 w 12192148"/>
              <a:gd name="connsiteY31" fmla="*/ 697113 h 3240980"/>
              <a:gd name="connsiteX32" fmla="*/ 11168044 w 12192148"/>
              <a:gd name="connsiteY32" fmla="*/ 1621315 h 3240980"/>
              <a:gd name="connsiteX33" fmla="*/ 11467354 w 12192148"/>
              <a:gd name="connsiteY33" fmla="*/ 1621315 h 3240980"/>
              <a:gd name="connsiteX34" fmla="*/ 11467354 w 12192148"/>
              <a:gd name="connsiteY34" fmla="*/ 1114324 h 3240980"/>
              <a:gd name="connsiteX35" fmla="*/ 11871686 w 12192148"/>
              <a:gd name="connsiteY35" fmla="*/ 1114324 h 3240980"/>
              <a:gd name="connsiteX36" fmla="*/ 11871686 w 12192148"/>
              <a:gd name="connsiteY36" fmla="*/ 348556 h 3240980"/>
              <a:gd name="connsiteX37" fmla="*/ 12192000 w 12192148"/>
              <a:gd name="connsiteY37" fmla="*/ 348556 h 3240980"/>
              <a:gd name="connsiteX38" fmla="*/ 12192000 w 12192148"/>
              <a:gd name="connsiteY38" fmla="*/ 1754103 h 3240980"/>
              <a:gd name="connsiteX39" fmla="*/ 12192000 w 12192148"/>
              <a:gd name="connsiteY39" fmla="*/ 1896676 h 3240980"/>
              <a:gd name="connsiteX40" fmla="*/ 12192148 w 12192148"/>
              <a:gd name="connsiteY40" fmla="*/ 1896676 h 3240980"/>
              <a:gd name="connsiteX41" fmla="*/ 12192148 w 12192148"/>
              <a:gd name="connsiteY41" fmla="*/ 3240980 h 3240980"/>
              <a:gd name="connsiteX42" fmla="*/ 0 w 12192148"/>
              <a:gd name="connsiteY42" fmla="*/ 3240980 h 3240980"/>
              <a:gd name="connsiteX43" fmla="*/ 0 w 12192148"/>
              <a:gd name="connsiteY43" fmla="*/ 2054369 h 3240980"/>
              <a:gd name="connsiteX44" fmla="*/ 0 w 12192148"/>
              <a:gd name="connsiteY44" fmla="*/ 1896676 h 3240980"/>
              <a:gd name="connsiteX45" fmla="*/ 0 w 12192148"/>
              <a:gd name="connsiteY45" fmla="*/ 1573784 h 3240980"/>
              <a:gd name="connsiteX46" fmla="*/ 112847 w 12192148"/>
              <a:gd name="connsiteY46" fmla="*/ 1573784 h 3240980"/>
              <a:gd name="connsiteX47" fmla="*/ 293106 w 12192148"/>
              <a:gd name="connsiteY47" fmla="*/ 1573784 h 3240980"/>
              <a:gd name="connsiteX48" fmla="*/ 293106 w 12192148"/>
              <a:gd name="connsiteY48" fmla="*/ 411930 h 3240980"/>
              <a:gd name="connsiteX49" fmla="*/ 655428 w 12192148"/>
              <a:gd name="connsiteY49" fmla="*/ 411930 h 3240980"/>
              <a:gd name="connsiteX50" fmla="*/ 655428 w 12192148"/>
              <a:gd name="connsiteY50" fmla="*/ 1373100 h 3240980"/>
              <a:gd name="connsiteX51" fmla="*/ 791956 w 12192148"/>
              <a:gd name="connsiteY51" fmla="*/ 1188260 h 3240980"/>
              <a:gd name="connsiteX52" fmla="*/ 954739 w 12192148"/>
              <a:gd name="connsiteY52" fmla="*/ 1399506 h 3240980"/>
              <a:gd name="connsiteX53" fmla="*/ 1101768 w 12192148"/>
              <a:gd name="connsiteY53" fmla="*/ 1188260 h 3240980"/>
              <a:gd name="connsiteX54" fmla="*/ 1264551 w 12192148"/>
              <a:gd name="connsiteY54" fmla="*/ 1399506 h 3240980"/>
              <a:gd name="connsiteX55" fmla="*/ 1411580 w 12192148"/>
              <a:gd name="connsiteY55" fmla="*/ 1188260 h 3240980"/>
              <a:gd name="connsiteX56" fmla="*/ 1574363 w 12192148"/>
              <a:gd name="connsiteY56" fmla="*/ 1399506 h 3240980"/>
              <a:gd name="connsiteX57" fmla="*/ 1574363 w 12192148"/>
              <a:gd name="connsiteY57" fmla="*/ 1447036 h 3240980"/>
              <a:gd name="connsiteX58" fmla="*/ 1721393 w 12192148"/>
              <a:gd name="connsiteY58" fmla="*/ 1447036 h 3240980"/>
              <a:gd name="connsiteX59" fmla="*/ 1721393 w 12192148"/>
              <a:gd name="connsiteY59" fmla="*/ 1299164 h 3240980"/>
              <a:gd name="connsiteX60" fmla="*/ 1537606 w 12192148"/>
              <a:gd name="connsiteY60" fmla="*/ 1072074 h 3240980"/>
              <a:gd name="connsiteX61" fmla="*/ 1721393 w 12192148"/>
              <a:gd name="connsiteY61" fmla="*/ 844985 h 3240980"/>
              <a:gd name="connsiteX62" fmla="*/ 1721393 w 12192148"/>
              <a:gd name="connsiteY62" fmla="*/ 586208 h 3240980"/>
              <a:gd name="connsiteX63" fmla="*/ 1815912 w 12192148"/>
              <a:gd name="connsiteY63" fmla="*/ 586208 h 3240980"/>
              <a:gd name="connsiteX64" fmla="*/ 1815912 w 12192148"/>
              <a:gd name="connsiteY64" fmla="*/ 844985 h 3240980"/>
              <a:gd name="connsiteX65" fmla="*/ 1999699 w 12192148"/>
              <a:gd name="connsiteY65" fmla="*/ 1072074 h 3240980"/>
              <a:gd name="connsiteX66" fmla="*/ 1815912 w 12192148"/>
              <a:gd name="connsiteY66" fmla="*/ 1299164 h 3240980"/>
              <a:gd name="connsiteX67" fmla="*/ 1815912 w 12192148"/>
              <a:gd name="connsiteY67" fmla="*/ 1447036 h 3240980"/>
              <a:gd name="connsiteX68" fmla="*/ 1941937 w 12192148"/>
              <a:gd name="connsiteY68" fmla="*/ 1447036 h 3240980"/>
              <a:gd name="connsiteX69" fmla="*/ 1941937 w 12192148"/>
              <a:gd name="connsiteY69" fmla="*/ 1293883 h 3240980"/>
              <a:gd name="connsiteX70" fmla="*/ 2099469 w 12192148"/>
              <a:gd name="connsiteY70" fmla="*/ 1293883 h 3240980"/>
              <a:gd name="connsiteX71" fmla="*/ 2099469 w 12192148"/>
              <a:gd name="connsiteY71" fmla="*/ 1093199 h 3240980"/>
              <a:gd name="connsiteX72" fmla="*/ 2440788 w 12192148"/>
              <a:gd name="connsiteY72" fmla="*/ 1093199 h 3240980"/>
              <a:gd name="connsiteX73" fmla="*/ 2440788 w 12192148"/>
              <a:gd name="connsiteY73" fmla="*/ 517553 h 3240980"/>
              <a:gd name="connsiteX74" fmla="*/ 2897630 w 12192148"/>
              <a:gd name="connsiteY74" fmla="*/ 517553 h 3240980"/>
              <a:gd name="connsiteX75" fmla="*/ 2897630 w 12192148"/>
              <a:gd name="connsiteY75" fmla="*/ 1103761 h 3240980"/>
              <a:gd name="connsiteX76" fmla="*/ 3364974 w 12192148"/>
              <a:gd name="connsiteY76" fmla="*/ 1103761 h 3240980"/>
              <a:gd name="connsiteX77" fmla="*/ 3364974 w 12192148"/>
              <a:gd name="connsiteY77" fmla="*/ 739362 h 3240980"/>
              <a:gd name="connsiteX78" fmla="*/ 3879577 w 12192148"/>
              <a:gd name="connsiteY78" fmla="*/ 739362 h 3240980"/>
              <a:gd name="connsiteX79" fmla="*/ 3879577 w 12192148"/>
              <a:gd name="connsiteY79" fmla="*/ 1093199 h 3240980"/>
              <a:gd name="connsiteX80" fmla="*/ 4268156 w 12192148"/>
              <a:gd name="connsiteY80" fmla="*/ 1093199 h 3240980"/>
              <a:gd name="connsiteX81" fmla="*/ 4268156 w 12192148"/>
              <a:gd name="connsiteY81" fmla="*/ 924202 h 3240980"/>
              <a:gd name="connsiteX82" fmla="*/ 4530709 w 12192148"/>
              <a:gd name="connsiteY82" fmla="*/ 929483 h 3240980"/>
              <a:gd name="connsiteX83" fmla="*/ 4530709 w 12192148"/>
              <a:gd name="connsiteY83" fmla="*/ 781611 h 3240980"/>
              <a:gd name="connsiteX84" fmla="*/ 4798512 w 12192148"/>
              <a:gd name="connsiteY84" fmla="*/ 781611 h 3240980"/>
              <a:gd name="connsiteX85" fmla="*/ 4798512 w 12192148"/>
              <a:gd name="connsiteY85" fmla="*/ 918921 h 3240980"/>
              <a:gd name="connsiteX86" fmla="*/ 5055814 w 12192148"/>
              <a:gd name="connsiteY86" fmla="*/ 918921 h 3240980"/>
              <a:gd name="connsiteX87" fmla="*/ 5055814 w 12192148"/>
              <a:gd name="connsiteY87" fmla="*/ 765768 h 3240980"/>
              <a:gd name="connsiteX88" fmla="*/ 5307865 w 12192148"/>
              <a:gd name="connsiteY88" fmla="*/ 771049 h 3240980"/>
              <a:gd name="connsiteX89" fmla="*/ 5307865 w 12192148"/>
              <a:gd name="connsiteY89" fmla="*/ 0 h 3240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192148" h="3240980">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3240980"/>
                </a:lnTo>
                <a:lnTo>
                  <a:pt x="0" y="3240980"/>
                </a:lnTo>
                <a:lnTo>
                  <a:pt x="0" y="2054369"/>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6" y="1093199"/>
                </a:cubicBezTo>
                <a:cubicBezTo>
                  <a:pt x="4268156" y="1093199"/>
                  <a:pt x="4268156" y="1093199"/>
                  <a:pt x="4268156" y="924202"/>
                </a:cubicBezTo>
                <a:cubicBezTo>
                  <a:pt x="4268156" y="924202"/>
                  <a:pt x="4268156" y="924202"/>
                  <a:pt x="4530709" y="929483"/>
                </a:cubicBezTo>
                <a:cubicBezTo>
                  <a:pt x="4530709" y="929483"/>
                  <a:pt x="4530709" y="929483"/>
                  <a:pt x="4530709" y="781611"/>
                </a:cubicBezTo>
                <a:cubicBezTo>
                  <a:pt x="4530709" y="781611"/>
                  <a:pt x="4530709" y="781611"/>
                  <a:pt x="4798512" y="781611"/>
                </a:cubicBezTo>
                <a:cubicBezTo>
                  <a:pt x="4798512" y="781611"/>
                  <a:pt x="4798512" y="781611"/>
                  <a:pt x="4798512" y="918921"/>
                </a:cubicBezTo>
                <a:cubicBezTo>
                  <a:pt x="4798512" y="918921"/>
                  <a:pt x="4798512" y="918921"/>
                  <a:pt x="5055814" y="918921"/>
                </a:cubicBezTo>
                <a:cubicBezTo>
                  <a:pt x="5055814" y="918921"/>
                  <a:pt x="5055814" y="918921"/>
                  <a:pt x="5055814" y="765768"/>
                </a:cubicBezTo>
                <a:cubicBezTo>
                  <a:pt x="5055814" y="765768"/>
                  <a:pt x="5055814" y="765768"/>
                  <a:pt x="5307865" y="771049"/>
                </a:cubicBezTo>
                <a:cubicBezTo>
                  <a:pt x="5307865" y="771049"/>
                  <a:pt x="5307865" y="771049"/>
                  <a:pt x="5307865" y="0"/>
                </a:cubicBezTo>
                <a:close/>
              </a:path>
            </a:pathLst>
          </a:custGeom>
          <a:solidFill>
            <a:schemeClr val="bg1">
              <a:alpha val="10%"/>
            </a:schemeClr>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 name="Freeform 5">
            <a:extLst>
              <a:ext uri="{FF2B5EF4-FFF2-40B4-BE49-F238E27FC236}">
                <a16:creationId xmlns:a16="http://schemas.microsoft.com/office/drawing/2014/main" id="{2C9B8777-7972-4AE1-9CFB-841542611E67}"/>
              </a:ext>
            </a:extLst>
          </p:cNvPr>
          <p:cNvSpPr>
            <a:spLocks noEditPoints="1"/>
          </p:cNvSpPr>
          <p:nvPr/>
        </p:nvSpPr>
        <p:spPr bwMode="auto">
          <a:xfrm>
            <a:off x="-148" y="2425585"/>
            <a:ext cx="12192000" cy="4446062"/>
          </a:xfrm>
          <a:custGeom>
            <a:avLst/>
            <a:gdLst>
              <a:gd name="T0" fmla="*/ 692 w 2980"/>
              <a:gd name="T1" fmla="*/ 625 h 1086"/>
              <a:gd name="T2" fmla="*/ 1350 w 2980"/>
              <a:gd name="T3" fmla="*/ 765 h 1086"/>
              <a:gd name="T4" fmla="*/ 1662 w 2980"/>
              <a:gd name="T5" fmla="*/ 831 h 1086"/>
              <a:gd name="T6" fmla="*/ 1686 w 2980"/>
              <a:gd name="T7" fmla="*/ 716 h 1086"/>
              <a:gd name="T8" fmla="*/ 1668 w 2980"/>
              <a:gd name="T9" fmla="*/ 547 h 1086"/>
              <a:gd name="T10" fmla="*/ 1693 w 2980"/>
              <a:gd name="T11" fmla="*/ 451 h 1086"/>
              <a:gd name="T12" fmla="*/ 1732 w 2980"/>
              <a:gd name="T13" fmla="*/ 173 h 1086"/>
              <a:gd name="T14" fmla="*/ 1836 w 2980"/>
              <a:gd name="T15" fmla="*/ 22 h 1086"/>
              <a:gd name="T16" fmla="*/ 1949 w 2980"/>
              <a:gd name="T17" fmla="*/ 123 h 1086"/>
              <a:gd name="T18" fmla="*/ 1876 w 2980"/>
              <a:gd name="T19" fmla="*/ 190 h 1086"/>
              <a:gd name="T20" fmla="*/ 1876 w 2980"/>
              <a:gd name="T21" fmla="*/ 315 h 1086"/>
              <a:gd name="T22" fmla="*/ 1959 w 2980"/>
              <a:gd name="T23" fmla="*/ 445 h 1086"/>
              <a:gd name="T24" fmla="*/ 1963 w 2980"/>
              <a:gd name="T25" fmla="*/ 549 h 1086"/>
              <a:gd name="T26" fmla="*/ 1947 w 2980"/>
              <a:gd name="T27" fmla="*/ 572 h 1086"/>
              <a:gd name="T28" fmla="*/ 1921 w 2980"/>
              <a:gd name="T29" fmla="*/ 587 h 1086"/>
              <a:gd name="T30" fmla="*/ 1880 w 2980"/>
              <a:gd name="T31" fmla="*/ 612 h 1086"/>
              <a:gd name="T32" fmla="*/ 2031 w 2980"/>
              <a:gd name="T33" fmla="*/ 662 h 1086"/>
              <a:gd name="T34" fmla="*/ 2195 w 2980"/>
              <a:gd name="T35" fmla="*/ 411 h 1086"/>
              <a:gd name="T36" fmla="*/ 2174 w 2980"/>
              <a:gd name="T37" fmla="*/ 364 h 1086"/>
              <a:gd name="T38" fmla="*/ 2163 w 2980"/>
              <a:gd name="T39" fmla="*/ 250 h 1086"/>
              <a:gd name="T40" fmla="*/ 2289 w 2980"/>
              <a:gd name="T41" fmla="*/ 309 h 1086"/>
              <a:gd name="T42" fmla="*/ 2341 w 2980"/>
              <a:gd name="T43" fmla="*/ 468 h 1086"/>
              <a:gd name="T44" fmla="*/ 2382 w 2980"/>
              <a:gd name="T45" fmla="*/ 504 h 1086"/>
              <a:gd name="T46" fmla="*/ 2451 w 2980"/>
              <a:gd name="T47" fmla="*/ 331 h 1086"/>
              <a:gd name="T48" fmla="*/ 2514 w 2980"/>
              <a:gd name="T49" fmla="*/ 246 h 1086"/>
              <a:gd name="T50" fmla="*/ 2622 w 2980"/>
              <a:gd name="T51" fmla="*/ 226 h 1086"/>
              <a:gd name="T52" fmla="*/ 2684 w 2980"/>
              <a:gd name="T53" fmla="*/ 335 h 1086"/>
              <a:gd name="T54" fmla="*/ 2710 w 2980"/>
              <a:gd name="T55" fmla="*/ 558 h 1086"/>
              <a:gd name="T56" fmla="*/ 2757 w 2980"/>
              <a:gd name="T57" fmla="*/ 626 h 1086"/>
              <a:gd name="T58" fmla="*/ 2773 w 2980"/>
              <a:gd name="T59" fmla="*/ 697 h 1086"/>
              <a:gd name="T60" fmla="*/ 2727 w 2980"/>
              <a:gd name="T61" fmla="*/ 770 h 1086"/>
              <a:gd name="T62" fmla="*/ 2664 w 2980"/>
              <a:gd name="T63" fmla="*/ 906 h 1086"/>
              <a:gd name="T64" fmla="*/ 2980 w 2980"/>
              <a:gd name="T65" fmla="*/ 998 h 1086"/>
              <a:gd name="T66" fmla="*/ 2343 w 2980"/>
              <a:gd name="T67" fmla="*/ 754 h 1086"/>
              <a:gd name="T68" fmla="*/ 2434 w 2980"/>
              <a:gd name="T69" fmla="*/ 842 h 1086"/>
              <a:gd name="T70" fmla="*/ 2466 w 2980"/>
              <a:gd name="T71" fmla="*/ 584 h 1086"/>
              <a:gd name="T72" fmla="*/ 2476 w 2980"/>
              <a:gd name="T73" fmla="*/ 480 h 1086"/>
              <a:gd name="T74" fmla="*/ 2385 w 2980"/>
              <a:gd name="T75" fmla="*/ 557 h 1086"/>
              <a:gd name="T76" fmla="*/ 2337 w 2980"/>
              <a:gd name="T77" fmla="*/ 621 h 1086"/>
              <a:gd name="T78" fmla="*/ 2338 w 2980"/>
              <a:gd name="T79" fmla="*/ 706 h 1086"/>
              <a:gd name="T80" fmla="*/ 2101 w 2980"/>
              <a:gd name="T81" fmla="*/ 618 h 1086"/>
              <a:gd name="T82" fmla="*/ 2156 w 2980"/>
              <a:gd name="T83" fmla="*/ 738 h 1086"/>
              <a:gd name="T84" fmla="*/ 2186 w 2980"/>
              <a:gd name="T85" fmla="*/ 671 h 1086"/>
              <a:gd name="T86" fmla="*/ 2185 w 2980"/>
              <a:gd name="T87" fmla="*/ 524 h 1086"/>
              <a:gd name="T88" fmla="*/ 1875 w 2980"/>
              <a:gd name="T89" fmla="*/ 494 h 1086"/>
              <a:gd name="T90" fmla="*/ 1898 w 2980"/>
              <a:gd name="T91" fmla="*/ 550 h 1086"/>
              <a:gd name="T92" fmla="*/ 1900 w 2980"/>
              <a:gd name="T93" fmla="*/ 515 h 1086"/>
              <a:gd name="T94" fmla="*/ 2712 w 2980"/>
              <a:gd name="T95" fmla="*/ 705 h 1086"/>
              <a:gd name="T96" fmla="*/ 2681 w 2980"/>
              <a:gd name="T97" fmla="*/ 766 h 1086"/>
              <a:gd name="T98" fmla="*/ 2717 w 2980"/>
              <a:gd name="T99" fmla="*/ 679 h 1086"/>
              <a:gd name="T100" fmla="*/ 1878 w 2980"/>
              <a:gd name="T101" fmla="*/ 592 h 1086"/>
              <a:gd name="T102" fmla="*/ 2768 w 2980"/>
              <a:gd name="T103" fmla="*/ 671 h 1086"/>
              <a:gd name="T104" fmla="*/ 2724 w 2980"/>
              <a:gd name="T105" fmla="*/ 758 h 1086"/>
              <a:gd name="T106" fmla="*/ 2714 w 2980"/>
              <a:gd name="T107" fmla="*/ 764 h 1086"/>
              <a:gd name="T108" fmla="*/ 2697 w 2980"/>
              <a:gd name="T109" fmla="*/ 805 h 1086"/>
              <a:gd name="T110" fmla="*/ 2360 w 2980"/>
              <a:gd name="T111" fmla="*/ 608 h 1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80" h="1086">
                <a:moveTo>
                  <a:pt x="0" y="806"/>
                </a:moveTo>
                <a:cubicBezTo>
                  <a:pt x="23" y="800"/>
                  <a:pt x="45" y="795"/>
                  <a:pt x="68" y="789"/>
                </a:cubicBezTo>
                <a:cubicBezTo>
                  <a:pt x="216" y="750"/>
                  <a:pt x="364" y="710"/>
                  <a:pt x="513" y="671"/>
                </a:cubicBezTo>
                <a:cubicBezTo>
                  <a:pt x="568" y="656"/>
                  <a:pt x="624" y="641"/>
                  <a:pt x="680" y="626"/>
                </a:cubicBezTo>
                <a:cubicBezTo>
                  <a:pt x="684" y="625"/>
                  <a:pt x="688" y="624"/>
                  <a:pt x="692" y="625"/>
                </a:cubicBezTo>
                <a:cubicBezTo>
                  <a:pt x="739" y="636"/>
                  <a:pt x="785" y="647"/>
                  <a:pt x="832" y="657"/>
                </a:cubicBezTo>
                <a:cubicBezTo>
                  <a:pt x="902" y="673"/>
                  <a:pt x="972" y="689"/>
                  <a:pt x="1041" y="705"/>
                </a:cubicBezTo>
                <a:cubicBezTo>
                  <a:pt x="1096" y="717"/>
                  <a:pt x="1151" y="729"/>
                  <a:pt x="1205" y="742"/>
                </a:cubicBezTo>
                <a:cubicBezTo>
                  <a:pt x="1243" y="750"/>
                  <a:pt x="1280" y="760"/>
                  <a:pt x="1318" y="767"/>
                </a:cubicBezTo>
                <a:cubicBezTo>
                  <a:pt x="1328" y="769"/>
                  <a:pt x="1340" y="766"/>
                  <a:pt x="1350" y="765"/>
                </a:cubicBezTo>
                <a:cubicBezTo>
                  <a:pt x="1396" y="759"/>
                  <a:pt x="1441" y="755"/>
                  <a:pt x="1486" y="770"/>
                </a:cubicBezTo>
                <a:cubicBezTo>
                  <a:pt x="1508" y="778"/>
                  <a:pt x="1528" y="788"/>
                  <a:pt x="1541" y="808"/>
                </a:cubicBezTo>
                <a:cubicBezTo>
                  <a:pt x="1549" y="821"/>
                  <a:pt x="1562" y="822"/>
                  <a:pt x="1574" y="825"/>
                </a:cubicBezTo>
                <a:cubicBezTo>
                  <a:pt x="1599" y="830"/>
                  <a:pt x="1623" y="835"/>
                  <a:pt x="1647" y="840"/>
                </a:cubicBezTo>
                <a:cubicBezTo>
                  <a:pt x="1655" y="842"/>
                  <a:pt x="1661" y="839"/>
                  <a:pt x="1662" y="831"/>
                </a:cubicBezTo>
                <a:cubicBezTo>
                  <a:pt x="1663" y="826"/>
                  <a:pt x="1662" y="821"/>
                  <a:pt x="1663" y="816"/>
                </a:cubicBezTo>
                <a:cubicBezTo>
                  <a:pt x="1665" y="808"/>
                  <a:pt x="1667" y="799"/>
                  <a:pt x="1672" y="792"/>
                </a:cubicBezTo>
                <a:cubicBezTo>
                  <a:pt x="1678" y="781"/>
                  <a:pt x="1686" y="770"/>
                  <a:pt x="1692" y="760"/>
                </a:cubicBezTo>
                <a:cubicBezTo>
                  <a:pt x="1694" y="757"/>
                  <a:pt x="1694" y="753"/>
                  <a:pt x="1694" y="750"/>
                </a:cubicBezTo>
                <a:cubicBezTo>
                  <a:pt x="1691" y="739"/>
                  <a:pt x="1687" y="727"/>
                  <a:pt x="1686" y="716"/>
                </a:cubicBezTo>
                <a:cubicBezTo>
                  <a:pt x="1685" y="707"/>
                  <a:pt x="1689" y="698"/>
                  <a:pt x="1690" y="690"/>
                </a:cubicBezTo>
                <a:cubicBezTo>
                  <a:pt x="1690" y="685"/>
                  <a:pt x="1691" y="679"/>
                  <a:pt x="1690" y="675"/>
                </a:cubicBezTo>
                <a:cubicBezTo>
                  <a:pt x="1683" y="649"/>
                  <a:pt x="1674" y="624"/>
                  <a:pt x="1675" y="597"/>
                </a:cubicBezTo>
                <a:cubicBezTo>
                  <a:pt x="1676" y="585"/>
                  <a:pt x="1675" y="572"/>
                  <a:pt x="1674" y="559"/>
                </a:cubicBezTo>
                <a:cubicBezTo>
                  <a:pt x="1674" y="555"/>
                  <a:pt x="1671" y="551"/>
                  <a:pt x="1668" y="547"/>
                </a:cubicBezTo>
                <a:cubicBezTo>
                  <a:pt x="1665" y="542"/>
                  <a:pt x="1658" y="536"/>
                  <a:pt x="1659" y="532"/>
                </a:cubicBezTo>
                <a:cubicBezTo>
                  <a:pt x="1661" y="523"/>
                  <a:pt x="1667" y="515"/>
                  <a:pt x="1671" y="506"/>
                </a:cubicBezTo>
                <a:cubicBezTo>
                  <a:pt x="1674" y="501"/>
                  <a:pt x="1679" y="496"/>
                  <a:pt x="1681" y="491"/>
                </a:cubicBezTo>
                <a:cubicBezTo>
                  <a:pt x="1687" y="480"/>
                  <a:pt x="1692" y="468"/>
                  <a:pt x="1698" y="454"/>
                </a:cubicBezTo>
                <a:cubicBezTo>
                  <a:pt x="1697" y="454"/>
                  <a:pt x="1695" y="452"/>
                  <a:pt x="1693" y="451"/>
                </a:cubicBezTo>
                <a:cubicBezTo>
                  <a:pt x="1689" y="447"/>
                  <a:pt x="1687" y="443"/>
                  <a:pt x="1692" y="438"/>
                </a:cubicBezTo>
                <a:cubicBezTo>
                  <a:pt x="1706" y="422"/>
                  <a:pt x="1708" y="404"/>
                  <a:pt x="1704" y="384"/>
                </a:cubicBezTo>
                <a:cubicBezTo>
                  <a:pt x="1699" y="365"/>
                  <a:pt x="1694" y="346"/>
                  <a:pt x="1692" y="327"/>
                </a:cubicBezTo>
                <a:cubicBezTo>
                  <a:pt x="1690" y="298"/>
                  <a:pt x="1695" y="269"/>
                  <a:pt x="1701" y="241"/>
                </a:cubicBezTo>
                <a:cubicBezTo>
                  <a:pt x="1707" y="216"/>
                  <a:pt x="1715" y="192"/>
                  <a:pt x="1732" y="173"/>
                </a:cubicBezTo>
                <a:cubicBezTo>
                  <a:pt x="1738" y="167"/>
                  <a:pt x="1744" y="161"/>
                  <a:pt x="1752" y="156"/>
                </a:cubicBezTo>
                <a:cubicBezTo>
                  <a:pt x="1761" y="149"/>
                  <a:pt x="1772" y="146"/>
                  <a:pt x="1780" y="138"/>
                </a:cubicBezTo>
                <a:cubicBezTo>
                  <a:pt x="1794" y="126"/>
                  <a:pt x="1803" y="111"/>
                  <a:pt x="1806" y="92"/>
                </a:cubicBezTo>
                <a:cubicBezTo>
                  <a:pt x="1808" y="76"/>
                  <a:pt x="1811" y="60"/>
                  <a:pt x="1822" y="47"/>
                </a:cubicBezTo>
                <a:cubicBezTo>
                  <a:pt x="1828" y="40"/>
                  <a:pt x="1832" y="31"/>
                  <a:pt x="1836" y="22"/>
                </a:cubicBezTo>
                <a:cubicBezTo>
                  <a:pt x="1845" y="5"/>
                  <a:pt x="1860" y="0"/>
                  <a:pt x="1876" y="10"/>
                </a:cubicBezTo>
                <a:cubicBezTo>
                  <a:pt x="1898" y="23"/>
                  <a:pt x="1919" y="38"/>
                  <a:pt x="1939" y="53"/>
                </a:cubicBezTo>
                <a:cubicBezTo>
                  <a:pt x="1950" y="61"/>
                  <a:pt x="1949" y="72"/>
                  <a:pt x="1942" y="84"/>
                </a:cubicBezTo>
                <a:cubicBezTo>
                  <a:pt x="1933" y="97"/>
                  <a:pt x="1933" y="101"/>
                  <a:pt x="1940" y="111"/>
                </a:cubicBezTo>
                <a:cubicBezTo>
                  <a:pt x="1943" y="115"/>
                  <a:pt x="1946" y="119"/>
                  <a:pt x="1949" y="123"/>
                </a:cubicBezTo>
                <a:cubicBezTo>
                  <a:pt x="1955" y="132"/>
                  <a:pt x="1952" y="138"/>
                  <a:pt x="1940" y="138"/>
                </a:cubicBezTo>
                <a:cubicBezTo>
                  <a:pt x="1935" y="138"/>
                  <a:pt x="1930" y="136"/>
                  <a:pt x="1924" y="135"/>
                </a:cubicBezTo>
                <a:cubicBezTo>
                  <a:pt x="1919" y="142"/>
                  <a:pt x="1908" y="145"/>
                  <a:pt x="1907" y="157"/>
                </a:cubicBezTo>
                <a:cubicBezTo>
                  <a:pt x="1907" y="161"/>
                  <a:pt x="1899" y="163"/>
                  <a:pt x="1895" y="167"/>
                </a:cubicBezTo>
                <a:cubicBezTo>
                  <a:pt x="1889" y="175"/>
                  <a:pt x="1883" y="183"/>
                  <a:pt x="1876" y="190"/>
                </a:cubicBezTo>
                <a:cubicBezTo>
                  <a:pt x="1869" y="198"/>
                  <a:pt x="1860" y="195"/>
                  <a:pt x="1851" y="194"/>
                </a:cubicBezTo>
                <a:cubicBezTo>
                  <a:pt x="1849" y="193"/>
                  <a:pt x="1847" y="194"/>
                  <a:pt x="1844" y="194"/>
                </a:cubicBezTo>
                <a:cubicBezTo>
                  <a:pt x="1844" y="196"/>
                  <a:pt x="1844" y="199"/>
                  <a:pt x="1845" y="201"/>
                </a:cubicBezTo>
                <a:cubicBezTo>
                  <a:pt x="1845" y="204"/>
                  <a:pt x="1847" y="206"/>
                  <a:pt x="1849" y="209"/>
                </a:cubicBezTo>
                <a:cubicBezTo>
                  <a:pt x="1873" y="240"/>
                  <a:pt x="1878" y="277"/>
                  <a:pt x="1876" y="315"/>
                </a:cubicBezTo>
                <a:cubicBezTo>
                  <a:pt x="1875" y="331"/>
                  <a:pt x="1878" y="347"/>
                  <a:pt x="1879" y="362"/>
                </a:cubicBezTo>
                <a:cubicBezTo>
                  <a:pt x="1879" y="384"/>
                  <a:pt x="1894" y="395"/>
                  <a:pt x="1909" y="407"/>
                </a:cubicBezTo>
                <a:cubicBezTo>
                  <a:pt x="1916" y="413"/>
                  <a:pt x="1925" y="418"/>
                  <a:pt x="1933" y="423"/>
                </a:cubicBezTo>
                <a:cubicBezTo>
                  <a:pt x="1935" y="425"/>
                  <a:pt x="1938" y="427"/>
                  <a:pt x="1938" y="429"/>
                </a:cubicBezTo>
                <a:cubicBezTo>
                  <a:pt x="1941" y="439"/>
                  <a:pt x="1950" y="442"/>
                  <a:pt x="1959" y="445"/>
                </a:cubicBezTo>
                <a:cubicBezTo>
                  <a:pt x="1962" y="447"/>
                  <a:pt x="1965" y="449"/>
                  <a:pt x="1969" y="449"/>
                </a:cubicBezTo>
                <a:cubicBezTo>
                  <a:pt x="1986" y="453"/>
                  <a:pt x="1992" y="465"/>
                  <a:pt x="1995" y="480"/>
                </a:cubicBezTo>
                <a:cubicBezTo>
                  <a:pt x="1998" y="493"/>
                  <a:pt x="1989" y="511"/>
                  <a:pt x="1977" y="517"/>
                </a:cubicBezTo>
                <a:cubicBezTo>
                  <a:pt x="1971" y="520"/>
                  <a:pt x="1967" y="521"/>
                  <a:pt x="1970" y="530"/>
                </a:cubicBezTo>
                <a:cubicBezTo>
                  <a:pt x="1971" y="535"/>
                  <a:pt x="1965" y="542"/>
                  <a:pt x="1963" y="549"/>
                </a:cubicBezTo>
                <a:cubicBezTo>
                  <a:pt x="1962" y="549"/>
                  <a:pt x="1961" y="549"/>
                  <a:pt x="1959" y="548"/>
                </a:cubicBezTo>
                <a:cubicBezTo>
                  <a:pt x="1961" y="551"/>
                  <a:pt x="1963" y="553"/>
                  <a:pt x="1965" y="555"/>
                </a:cubicBezTo>
                <a:cubicBezTo>
                  <a:pt x="1966" y="557"/>
                  <a:pt x="1967" y="560"/>
                  <a:pt x="1968" y="563"/>
                </a:cubicBezTo>
                <a:cubicBezTo>
                  <a:pt x="1965" y="564"/>
                  <a:pt x="1962" y="566"/>
                  <a:pt x="1959" y="565"/>
                </a:cubicBezTo>
                <a:cubicBezTo>
                  <a:pt x="1953" y="564"/>
                  <a:pt x="1949" y="566"/>
                  <a:pt x="1947" y="572"/>
                </a:cubicBezTo>
                <a:cubicBezTo>
                  <a:pt x="1942" y="586"/>
                  <a:pt x="1935" y="599"/>
                  <a:pt x="1928" y="612"/>
                </a:cubicBezTo>
                <a:cubicBezTo>
                  <a:pt x="1927" y="614"/>
                  <a:pt x="1927" y="617"/>
                  <a:pt x="1925" y="619"/>
                </a:cubicBezTo>
                <a:cubicBezTo>
                  <a:pt x="1922" y="621"/>
                  <a:pt x="1918" y="621"/>
                  <a:pt x="1914" y="622"/>
                </a:cubicBezTo>
                <a:cubicBezTo>
                  <a:pt x="1913" y="619"/>
                  <a:pt x="1911" y="616"/>
                  <a:pt x="1912" y="613"/>
                </a:cubicBezTo>
                <a:cubicBezTo>
                  <a:pt x="1914" y="604"/>
                  <a:pt x="1918" y="596"/>
                  <a:pt x="1921" y="587"/>
                </a:cubicBezTo>
                <a:cubicBezTo>
                  <a:pt x="1922" y="585"/>
                  <a:pt x="1922" y="583"/>
                  <a:pt x="1923" y="582"/>
                </a:cubicBezTo>
                <a:cubicBezTo>
                  <a:pt x="1922" y="581"/>
                  <a:pt x="1922" y="581"/>
                  <a:pt x="1921" y="580"/>
                </a:cubicBezTo>
                <a:cubicBezTo>
                  <a:pt x="1918" y="582"/>
                  <a:pt x="1915" y="585"/>
                  <a:pt x="1912" y="587"/>
                </a:cubicBezTo>
                <a:cubicBezTo>
                  <a:pt x="1903" y="593"/>
                  <a:pt x="1894" y="600"/>
                  <a:pt x="1885" y="606"/>
                </a:cubicBezTo>
                <a:cubicBezTo>
                  <a:pt x="1883" y="608"/>
                  <a:pt x="1880" y="611"/>
                  <a:pt x="1880" y="612"/>
                </a:cubicBezTo>
                <a:cubicBezTo>
                  <a:pt x="1881" y="617"/>
                  <a:pt x="1883" y="623"/>
                  <a:pt x="1887" y="624"/>
                </a:cubicBezTo>
                <a:cubicBezTo>
                  <a:pt x="1899" y="631"/>
                  <a:pt x="1913" y="636"/>
                  <a:pt x="1926" y="642"/>
                </a:cubicBezTo>
                <a:cubicBezTo>
                  <a:pt x="1957" y="654"/>
                  <a:pt x="1987" y="666"/>
                  <a:pt x="2017" y="679"/>
                </a:cubicBezTo>
                <a:cubicBezTo>
                  <a:pt x="2024" y="682"/>
                  <a:pt x="2027" y="681"/>
                  <a:pt x="2027" y="673"/>
                </a:cubicBezTo>
                <a:cubicBezTo>
                  <a:pt x="2027" y="669"/>
                  <a:pt x="2030" y="666"/>
                  <a:pt x="2031" y="662"/>
                </a:cubicBezTo>
                <a:cubicBezTo>
                  <a:pt x="2045" y="633"/>
                  <a:pt x="2059" y="604"/>
                  <a:pt x="2075" y="575"/>
                </a:cubicBezTo>
                <a:cubicBezTo>
                  <a:pt x="2085" y="557"/>
                  <a:pt x="2098" y="540"/>
                  <a:pt x="2112" y="523"/>
                </a:cubicBezTo>
                <a:cubicBezTo>
                  <a:pt x="2128" y="503"/>
                  <a:pt x="2146" y="485"/>
                  <a:pt x="2162" y="465"/>
                </a:cubicBezTo>
                <a:cubicBezTo>
                  <a:pt x="2167" y="459"/>
                  <a:pt x="2170" y="452"/>
                  <a:pt x="2174" y="446"/>
                </a:cubicBezTo>
                <a:cubicBezTo>
                  <a:pt x="2181" y="434"/>
                  <a:pt x="2187" y="422"/>
                  <a:pt x="2195" y="411"/>
                </a:cubicBezTo>
                <a:cubicBezTo>
                  <a:pt x="2200" y="406"/>
                  <a:pt x="2207" y="402"/>
                  <a:pt x="2212" y="397"/>
                </a:cubicBezTo>
                <a:cubicBezTo>
                  <a:pt x="2215" y="395"/>
                  <a:pt x="2216" y="391"/>
                  <a:pt x="2218" y="388"/>
                </a:cubicBezTo>
                <a:cubicBezTo>
                  <a:pt x="2214" y="386"/>
                  <a:pt x="2209" y="383"/>
                  <a:pt x="2205" y="381"/>
                </a:cubicBezTo>
                <a:cubicBezTo>
                  <a:pt x="2204" y="381"/>
                  <a:pt x="2203" y="382"/>
                  <a:pt x="2202" y="382"/>
                </a:cubicBezTo>
                <a:cubicBezTo>
                  <a:pt x="2188" y="385"/>
                  <a:pt x="2183" y="382"/>
                  <a:pt x="2174" y="364"/>
                </a:cubicBezTo>
                <a:cubicBezTo>
                  <a:pt x="2170" y="357"/>
                  <a:pt x="2167" y="348"/>
                  <a:pt x="2156" y="348"/>
                </a:cubicBezTo>
                <a:cubicBezTo>
                  <a:pt x="2159" y="339"/>
                  <a:pt x="2154" y="337"/>
                  <a:pt x="2147" y="335"/>
                </a:cubicBezTo>
                <a:cubicBezTo>
                  <a:pt x="2128" y="330"/>
                  <a:pt x="2126" y="327"/>
                  <a:pt x="2139" y="312"/>
                </a:cubicBezTo>
                <a:cubicBezTo>
                  <a:pt x="2151" y="298"/>
                  <a:pt x="2151" y="282"/>
                  <a:pt x="2154" y="266"/>
                </a:cubicBezTo>
                <a:cubicBezTo>
                  <a:pt x="2155" y="260"/>
                  <a:pt x="2159" y="253"/>
                  <a:pt x="2163" y="250"/>
                </a:cubicBezTo>
                <a:cubicBezTo>
                  <a:pt x="2182" y="239"/>
                  <a:pt x="2204" y="234"/>
                  <a:pt x="2225" y="233"/>
                </a:cubicBezTo>
                <a:cubicBezTo>
                  <a:pt x="2237" y="233"/>
                  <a:pt x="2249" y="238"/>
                  <a:pt x="2255" y="249"/>
                </a:cubicBezTo>
                <a:cubicBezTo>
                  <a:pt x="2259" y="256"/>
                  <a:pt x="2261" y="265"/>
                  <a:pt x="2261" y="273"/>
                </a:cubicBezTo>
                <a:cubicBezTo>
                  <a:pt x="2261" y="282"/>
                  <a:pt x="2265" y="285"/>
                  <a:pt x="2271" y="290"/>
                </a:cubicBezTo>
                <a:cubicBezTo>
                  <a:pt x="2277" y="294"/>
                  <a:pt x="2282" y="301"/>
                  <a:pt x="2289" y="309"/>
                </a:cubicBezTo>
                <a:cubicBezTo>
                  <a:pt x="2280" y="313"/>
                  <a:pt x="2274" y="316"/>
                  <a:pt x="2267" y="319"/>
                </a:cubicBezTo>
                <a:cubicBezTo>
                  <a:pt x="2261" y="322"/>
                  <a:pt x="2260" y="327"/>
                  <a:pt x="2262" y="333"/>
                </a:cubicBezTo>
                <a:cubicBezTo>
                  <a:pt x="2266" y="348"/>
                  <a:pt x="2271" y="362"/>
                  <a:pt x="2284" y="372"/>
                </a:cubicBezTo>
                <a:cubicBezTo>
                  <a:pt x="2292" y="379"/>
                  <a:pt x="2299" y="388"/>
                  <a:pt x="2306" y="395"/>
                </a:cubicBezTo>
                <a:cubicBezTo>
                  <a:pt x="2329" y="414"/>
                  <a:pt x="2337" y="441"/>
                  <a:pt x="2341" y="468"/>
                </a:cubicBezTo>
                <a:cubicBezTo>
                  <a:pt x="2343" y="487"/>
                  <a:pt x="2341" y="506"/>
                  <a:pt x="2340" y="525"/>
                </a:cubicBezTo>
                <a:cubicBezTo>
                  <a:pt x="2340" y="539"/>
                  <a:pt x="2338" y="553"/>
                  <a:pt x="2338" y="566"/>
                </a:cubicBezTo>
                <a:cubicBezTo>
                  <a:pt x="2338" y="567"/>
                  <a:pt x="2339" y="568"/>
                  <a:pt x="2341" y="571"/>
                </a:cubicBezTo>
                <a:cubicBezTo>
                  <a:pt x="2348" y="562"/>
                  <a:pt x="2355" y="553"/>
                  <a:pt x="2360" y="544"/>
                </a:cubicBezTo>
                <a:cubicBezTo>
                  <a:pt x="2368" y="531"/>
                  <a:pt x="2375" y="518"/>
                  <a:pt x="2382" y="504"/>
                </a:cubicBezTo>
                <a:cubicBezTo>
                  <a:pt x="2389" y="491"/>
                  <a:pt x="2396" y="478"/>
                  <a:pt x="2403" y="465"/>
                </a:cubicBezTo>
                <a:cubicBezTo>
                  <a:pt x="2416" y="441"/>
                  <a:pt x="2430" y="418"/>
                  <a:pt x="2443" y="395"/>
                </a:cubicBezTo>
                <a:cubicBezTo>
                  <a:pt x="2448" y="387"/>
                  <a:pt x="2451" y="378"/>
                  <a:pt x="2455" y="370"/>
                </a:cubicBezTo>
                <a:cubicBezTo>
                  <a:pt x="2456" y="368"/>
                  <a:pt x="2456" y="366"/>
                  <a:pt x="2456" y="363"/>
                </a:cubicBezTo>
                <a:cubicBezTo>
                  <a:pt x="2454" y="352"/>
                  <a:pt x="2452" y="342"/>
                  <a:pt x="2451" y="331"/>
                </a:cubicBezTo>
                <a:cubicBezTo>
                  <a:pt x="2450" y="328"/>
                  <a:pt x="2452" y="326"/>
                  <a:pt x="2453" y="323"/>
                </a:cubicBezTo>
                <a:cubicBezTo>
                  <a:pt x="2457" y="315"/>
                  <a:pt x="2462" y="307"/>
                  <a:pt x="2466" y="298"/>
                </a:cubicBezTo>
                <a:cubicBezTo>
                  <a:pt x="2474" y="280"/>
                  <a:pt x="2486" y="268"/>
                  <a:pt x="2508" y="271"/>
                </a:cubicBezTo>
                <a:cubicBezTo>
                  <a:pt x="2513" y="271"/>
                  <a:pt x="2518" y="271"/>
                  <a:pt x="2524" y="271"/>
                </a:cubicBezTo>
                <a:cubicBezTo>
                  <a:pt x="2520" y="261"/>
                  <a:pt x="2517" y="253"/>
                  <a:pt x="2514" y="246"/>
                </a:cubicBezTo>
                <a:cubicBezTo>
                  <a:pt x="2521" y="240"/>
                  <a:pt x="2523" y="224"/>
                  <a:pt x="2518" y="213"/>
                </a:cubicBezTo>
                <a:cubicBezTo>
                  <a:pt x="2513" y="200"/>
                  <a:pt x="2514" y="196"/>
                  <a:pt x="2524" y="187"/>
                </a:cubicBezTo>
                <a:cubicBezTo>
                  <a:pt x="2546" y="166"/>
                  <a:pt x="2571" y="161"/>
                  <a:pt x="2600" y="170"/>
                </a:cubicBezTo>
                <a:cubicBezTo>
                  <a:pt x="2612" y="173"/>
                  <a:pt x="2617" y="183"/>
                  <a:pt x="2619" y="193"/>
                </a:cubicBezTo>
                <a:cubicBezTo>
                  <a:pt x="2621" y="204"/>
                  <a:pt x="2620" y="215"/>
                  <a:pt x="2622" y="226"/>
                </a:cubicBezTo>
                <a:cubicBezTo>
                  <a:pt x="2623" y="233"/>
                  <a:pt x="2628" y="240"/>
                  <a:pt x="2631" y="247"/>
                </a:cubicBezTo>
                <a:cubicBezTo>
                  <a:pt x="2625" y="246"/>
                  <a:pt x="2621" y="245"/>
                  <a:pt x="2621" y="254"/>
                </a:cubicBezTo>
                <a:cubicBezTo>
                  <a:pt x="2621" y="261"/>
                  <a:pt x="2619" y="268"/>
                  <a:pt x="2617" y="274"/>
                </a:cubicBezTo>
                <a:cubicBezTo>
                  <a:pt x="2615" y="285"/>
                  <a:pt x="2623" y="291"/>
                  <a:pt x="2630" y="296"/>
                </a:cubicBezTo>
                <a:cubicBezTo>
                  <a:pt x="2648" y="309"/>
                  <a:pt x="2667" y="321"/>
                  <a:pt x="2684" y="335"/>
                </a:cubicBezTo>
                <a:cubicBezTo>
                  <a:pt x="2698" y="346"/>
                  <a:pt x="2710" y="359"/>
                  <a:pt x="2710" y="379"/>
                </a:cubicBezTo>
                <a:cubicBezTo>
                  <a:pt x="2710" y="382"/>
                  <a:pt x="2711" y="385"/>
                  <a:pt x="2712" y="388"/>
                </a:cubicBezTo>
                <a:cubicBezTo>
                  <a:pt x="2721" y="410"/>
                  <a:pt x="2717" y="431"/>
                  <a:pt x="2715" y="453"/>
                </a:cubicBezTo>
                <a:cubicBezTo>
                  <a:pt x="2712" y="481"/>
                  <a:pt x="2705" y="508"/>
                  <a:pt x="2708" y="537"/>
                </a:cubicBezTo>
                <a:cubicBezTo>
                  <a:pt x="2709" y="544"/>
                  <a:pt x="2710" y="551"/>
                  <a:pt x="2710" y="558"/>
                </a:cubicBezTo>
                <a:cubicBezTo>
                  <a:pt x="2709" y="592"/>
                  <a:pt x="2707" y="626"/>
                  <a:pt x="2706" y="660"/>
                </a:cubicBezTo>
                <a:cubicBezTo>
                  <a:pt x="2706" y="664"/>
                  <a:pt x="2705" y="668"/>
                  <a:pt x="2704" y="673"/>
                </a:cubicBezTo>
                <a:cubicBezTo>
                  <a:pt x="2706" y="673"/>
                  <a:pt x="2707" y="674"/>
                  <a:pt x="2708" y="674"/>
                </a:cubicBezTo>
                <a:cubicBezTo>
                  <a:pt x="2712" y="669"/>
                  <a:pt x="2716" y="664"/>
                  <a:pt x="2720" y="660"/>
                </a:cubicBezTo>
                <a:cubicBezTo>
                  <a:pt x="2732" y="648"/>
                  <a:pt x="2743" y="635"/>
                  <a:pt x="2757" y="626"/>
                </a:cubicBezTo>
                <a:cubicBezTo>
                  <a:pt x="2770" y="618"/>
                  <a:pt x="2777" y="607"/>
                  <a:pt x="2788" y="598"/>
                </a:cubicBezTo>
                <a:cubicBezTo>
                  <a:pt x="2797" y="590"/>
                  <a:pt x="2804" y="592"/>
                  <a:pt x="2811" y="602"/>
                </a:cubicBezTo>
                <a:cubicBezTo>
                  <a:pt x="2812" y="605"/>
                  <a:pt x="2814" y="609"/>
                  <a:pt x="2816" y="612"/>
                </a:cubicBezTo>
                <a:cubicBezTo>
                  <a:pt x="2821" y="619"/>
                  <a:pt x="2818" y="625"/>
                  <a:pt x="2814" y="631"/>
                </a:cubicBezTo>
                <a:cubicBezTo>
                  <a:pt x="2800" y="653"/>
                  <a:pt x="2787" y="675"/>
                  <a:pt x="2773" y="697"/>
                </a:cubicBezTo>
                <a:cubicBezTo>
                  <a:pt x="2771" y="702"/>
                  <a:pt x="2770" y="708"/>
                  <a:pt x="2770" y="711"/>
                </a:cubicBezTo>
                <a:cubicBezTo>
                  <a:pt x="2766" y="713"/>
                  <a:pt x="2761" y="715"/>
                  <a:pt x="2760" y="718"/>
                </a:cubicBezTo>
                <a:cubicBezTo>
                  <a:pt x="2757" y="722"/>
                  <a:pt x="2751" y="726"/>
                  <a:pt x="2759" y="734"/>
                </a:cubicBezTo>
                <a:cubicBezTo>
                  <a:pt x="2754" y="739"/>
                  <a:pt x="2747" y="743"/>
                  <a:pt x="2742" y="749"/>
                </a:cubicBezTo>
                <a:cubicBezTo>
                  <a:pt x="2736" y="755"/>
                  <a:pt x="2732" y="763"/>
                  <a:pt x="2727" y="770"/>
                </a:cubicBezTo>
                <a:cubicBezTo>
                  <a:pt x="2713" y="792"/>
                  <a:pt x="2700" y="814"/>
                  <a:pt x="2686" y="836"/>
                </a:cubicBezTo>
                <a:cubicBezTo>
                  <a:pt x="2681" y="844"/>
                  <a:pt x="2672" y="850"/>
                  <a:pt x="2664" y="857"/>
                </a:cubicBezTo>
                <a:cubicBezTo>
                  <a:pt x="2660" y="861"/>
                  <a:pt x="2659" y="864"/>
                  <a:pt x="2661" y="870"/>
                </a:cubicBezTo>
                <a:cubicBezTo>
                  <a:pt x="2665" y="878"/>
                  <a:pt x="2666" y="887"/>
                  <a:pt x="2663" y="896"/>
                </a:cubicBezTo>
                <a:cubicBezTo>
                  <a:pt x="2662" y="899"/>
                  <a:pt x="2663" y="903"/>
                  <a:pt x="2664" y="906"/>
                </a:cubicBezTo>
                <a:cubicBezTo>
                  <a:pt x="2668" y="918"/>
                  <a:pt x="2672" y="931"/>
                  <a:pt x="2677" y="943"/>
                </a:cubicBezTo>
                <a:cubicBezTo>
                  <a:pt x="2679" y="949"/>
                  <a:pt x="2683" y="955"/>
                  <a:pt x="2688" y="957"/>
                </a:cubicBezTo>
                <a:cubicBezTo>
                  <a:pt x="2720" y="971"/>
                  <a:pt x="2752" y="984"/>
                  <a:pt x="2784" y="997"/>
                </a:cubicBezTo>
                <a:cubicBezTo>
                  <a:pt x="2788" y="999"/>
                  <a:pt x="2793" y="998"/>
                  <a:pt x="2797" y="998"/>
                </a:cubicBezTo>
                <a:cubicBezTo>
                  <a:pt x="2858" y="998"/>
                  <a:pt x="2918" y="998"/>
                  <a:pt x="2980" y="998"/>
                </a:cubicBezTo>
                <a:cubicBezTo>
                  <a:pt x="2980" y="1027"/>
                  <a:pt x="2980" y="1056"/>
                  <a:pt x="2980" y="1086"/>
                </a:cubicBezTo>
                <a:cubicBezTo>
                  <a:pt x="1987" y="1086"/>
                  <a:pt x="994" y="1086"/>
                  <a:pt x="0" y="1086"/>
                </a:cubicBezTo>
                <a:cubicBezTo>
                  <a:pt x="0" y="992"/>
                  <a:pt x="0" y="899"/>
                  <a:pt x="0" y="806"/>
                </a:cubicBezTo>
                <a:close/>
                <a:moveTo>
                  <a:pt x="2347" y="754"/>
                </a:moveTo>
                <a:cubicBezTo>
                  <a:pt x="2345" y="754"/>
                  <a:pt x="2344" y="754"/>
                  <a:pt x="2343" y="754"/>
                </a:cubicBezTo>
                <a:cubicBezTo>
                  <a:pt x="2339" y="757"/>
                  <a:pt x="2333" y="761"/>
                  <a:pt x="2331" y="765"/>
                </a:cubicBezTo>
                <a:cubicBezTo>
                  <a:pt x="2326" y="774"/>
                  <a:pt x="2323" y="784"/>
                  <a:pt x="2318" y="793"/>
                </a:cubicBezTo>
                <a:cubicBezTo>
                  <a:pt x="2314" y="801"/>
                  <a:pt x="2317" y="804"/>
                  <a:pt x="2324" y="807"/>
                </a:cubicBezTo>
                <a:cubicBezTo>
                  <a:pt x="2357" y="821"/>
                  <a:pt x="2390" y="835"/>
                  <a:pt x="2423" y="848"/>
                </a:cubicBezTo>
                <a:cubicBezTo>
                  <a:pt x="2430" y="852"/>
                  <a:pt x="2433" y="850"/>
                  <a:pt x="2434" y="842"/>
                </a:cubicBezTo>
                <a:cubicBezTo>
                  <a:pt x="2435" y="825"/>
                  <a:pt x="2436" y="808"/>
                  <a:pt x="2438" y="791"/>
                </a:cubicBezTo>
                <a:cubicBezTo>
                  <a:pt x="2438" y="789"/>
                  <a:pt x="2437" y="786"/>
                  <a:pt x="2436" y="784"/>
                </a:cubicBezTo>
                <a:cubicBezTo>
                  <a:pt x="2429" y="769"/>
                  <a:pt x="2430" y="753"/>
                  <a:pt x="2433" y="737"/>
                </a:cubicBezTo>
                <a:cubicBezTo>
                  <a:pt x="2439" y="704"/>
                  <a:pt x="2445" y="671"/>
                  <a:pt x="2451" y="638"/>
                </a:cubicBezTo>
                <a:cubicBezTo>
                  <a:pt x="2455" y="620"/>
                  <a:pt x="2462" y="602"/>
                  <a:pt x="2466" y="584"/>
                </a:cubicBezTo>
                <a:cubicBezTo>
                  <a:pt x="2468" y="579"/>
                  <a:pt x="2469" y="572"/>
                  <a:pt x="2467" y="569"/>
                </a:cubicBezTo>
                <a:cubicBezTo>
                  <a:pt x="2460" y="560"/>
                  <a:pt x="2462" y="552"/>
                  <a:pt x="2468" y="544"/>
                </a:cubicBezTo>
                <a:cubicBezTo>
                  <a:pt x="2470" y="541"/>
                  <a:pt x="2472" y="538"/>
                  <a:pt x="2472" y="534"/>
                </a:cubicBezTo>
                <a:cubicBezTo>
                  <a:pt x="2473" y="526"/>
                  <a:pt x="2473" y="518"/>
                  <a:pt x="2473" y="510"/>
                </a:cubicBezTo>
                <a:cubicBezTo>
                  <a:pt x="2474" y="500"/>
                  <a:pt x="2476" y="490"/>
                  <a:pt x="2476" y="480"/>
                </a:cubicBezTo>
                <a:cubicBezTo>
                  <a:pt x="2477" y="478"/>
                  <a:pt x="2474" y="475"/>
                  <a:pt x="2473" y="472"/>
                </a:cubicBezTo>
                <a:cubicBezTo>
                  <a:pt x="2471" y="474"/>
                  <a:pt x="2469" y="475"/>
                  <a:pt x="2467" y="477"/>
                </a:cubicBezTo>
                <a:cubicBezTo>
                  <a:pt x="2456" y="487"/>
                  <a:pt x="2447" y="497"/>
                  <a:pt x="2436" y="506"/>
                </a:cubicBezTo>
                <a:cubicBezTo>
                  <a:pt x="2423" y="518"/>
                  <a:pt x="2408" y="528"/>
                  <a:pt x="2395" y="540"/>
                </a:cubicBezTo>
                <a:cubicBezTo>
                  <a:pt x="2390" y="544"/>
                  <a:pt x="2384" y="552"/>
                  <a:pt x="2385" y="557"/>
                </a:cubicBezTo>
                <a:cubicBezTo>
                  <a:pt x="2388" y="569"/>
                  <a:pt x="2383" y="578"/>
                  <a:pt x="2376" y="588"/>
                </a:cubicBezTo>
                <a:cubicBezTo>
                  <a:pt x="2374" y="590"/>
                  <a:pt x="2374" y="593"/>
                  <a:pt x="2373" y="596"/>
                </a:cubicBezTo>
                <a:cubicBezTo>
                  <a:pt x="2370" y="606"/>
                  <a:pt x="2367" y="616"/>
                  <a:pt x="2364" y="626"/>
                </a:cubicBezTo>
                <a:cubicBezTo>
                  <a:pt x="2363" y="628"/>
                  <a:pt x="2360" y="629"/>
                  <a:pt x="2357" y="630"/>
                </a:cubicBezTo>
                <a:cubicBezTo>
                  <a:pt x="2349" y="633"/>
                  <a:pt x="2345" y="627"/>
                  <a:pt x="2337" y="621"/>
                </a:cubicBezTo>
                <a:cubicBezTo>
                  <a:pt x="2338" y="630"/>
                  <a:pt x="2338" y="637"/>
                  <a:pt x="2339" y="643"/>
                </a:cubicBezTo>
                <a:cubicBezTo>
                  <a:pt x="2340" y="647"/>
                  <a:pt x="2340" y="652"/>
                  <a:pt x="2342" y="654"/>
                </a:cubicBezTo>
                <a:cubicBezTo>
                  <a:pt x="2351" y="664"/>
                  <a:pt x="2350" y="667"/>
                  <a:pt x="2338" y="671"/>
                </a:cubicBezTo>
                <a:cubicBezTo>
                  <a:pt x="2336" y="672"/>
                  <a:pt x="2333" y="676"/>
                  <a:pt x="2333" y="678"/>
                </a:cubicBezTo>
                <a:cubicBezTo>
                  <a:pt x="2334" y="687"/>
                  <a:pt x="2337" y="696"/>
                  <a:pt x="2338" y="706"/>
                </a:cubicBezTo>
                <a:cubicBezTo>
                  <a:pt x="2341" y="722"/>
                  <a:pt x="2344" y="738"/>
                  <a:pt x="2347" y="754"/>
                </a:cubicBezTo>
                <a:close/>
                <a:moveTo>
                  <a:pt x="2185" y="524"/>
                </a:moveTo>
                <a:cubicBezTo>
                  <a:pt x="2174" y="534"/>
                  <a:pt x="2160" y="543"/>
                  <a:pt x="2151" y="556"/>
                </a:cubicBezTo>
                <a:cubicBezTo>
                  <a:pt x="2137" y="576"/>
                  <a:pt x="2125" y="599"/>
                  <a:pt x="2104" y="614"/>
                </a:cubicBezTo>
                <a:cubicBezTo>
                  <a:pt x="2103" y="615"/>
                  <a:pt x="2102" y="616"/>
                  <a:pt x="2101" y="618"/>
                </a:cubicBezTo>
                <a:cubicBezTo>
                  <a:pt x="2094" y="628"/>
                  <a:pt x="2086" y="638"/>
                  <a:pt x="2079" y="649"/>
                </a:cubicBezTo>
                <a:cubicBezTo>
                  <a:pt x="2076" y="653"/>
                  <a:pt x="2075" y="659"/>
                  <a:pt x="2075" y="664"/>
                </a:cubicBezTo>
                <a:cubicBezTo>
                  <a:pt x="2073" y="673"/>
                  <a:pt x="2073" y="683"/>
                  <a:pt x="2071" y="692"/>
                </a:cubicBezTo>
                <a:cubicBezTo>
                  <a:pt x="2069" y="699"/>
                  <a:pt x="2070" y="702"/>
                  <a:pt x="2077" y="704"/>
                </a:cubicBezTo>
                <a:cubicBezTo>
                  <a:pt x="2103" y="715"/>
                  <a:pt x="2130" y="726"/>
                  <a:pt x="2156" y="738"/>
                </a:cubicBezTo>
                <a:cubicBezTo>
                  <a:pt x="2162" y="740"/>
                  <a:pt x="2165" y="739"/>
                  <a:pt x="2167" y="733"/>
                </a:cubicBezTo>
                <a:cubicBezTo>
                  <a:pt x="2169" y="729"/>
                  <a:pt x="2172" y="724"/>
                  <a:pt x="2174" y="719"/>
                </a:cubicBezTo>
                <a:cubicBezTo>
                  <a:pt x="2179" y="711"/>
                  <a:pt x="2189" y="705"/>
                  <a:pt x="2183" y="693"/>
                </a:cubicBezTo>
                <a:cubicBezTo>
                  <a:pt x="2182" y="692"/>
                  <a:pt x="2183" y="689"/>
                  <a:pt x="2184" y="688"/>
                </a:cubicBezTo>
                <a:cubicBezTo>
                  <a:pt x="2190" y="683"/>
                  <a:pt x="2201" y="679"/>
                  <a:pt x="2186" y="671"/>
                </a:cubicBezTo>
                <a:cubicBezTo>
                  <a:pt x="2186" y="671"/>
                  <a:pt x="2187" y="671"/>
                  <a:pt x="2186" y="670"/>
                </a:cubicBezTo>
                <a:cubicBezTo>
                  <a:pt x="2182" y="652"/>
                  <a:pt x="2178" y="635"/>
                  <a:pt x="2185" y="616"/>
                </a:cubicBezTo>
                <a:cubicBezTo>
                  <a:pt x="2186" y="613"/>
                  <a:pt x="2186" y="609"/>
                  <a:pt x="2186" y="605"/>
                </a:cubicBezTo>
                <a:cubicBezTo>
                  <a:pt x="2186" y="589"/>
                  <a:pt x="2186" y="573"/>
                  <a:pt x="2192" y="558"/>
                </a:cubicBezTo>
                <a:cubicBezTo>
                  <a:pt x="2197" y="547"/>
                  <a:pt x="2199" y="534"/>
                  <a:pt x="2185" y="524"/>
                </a:cubicBezTo>
                <a:close/>
                <a:moveTo>
                  <a:pt x="1366" y="777"/>
                </a:moveTo>
                <a:cubicBezTo>
                  <a:pt x="1379" y="785"/>
                  <a:pt x="1522" y="814"/>
                  <a:pt x="1529" y="811"/>
                </a:cubicBezTo>
                <a:cubicBezTo>
                  <a:pt x="1499" y="768"/>
                  <a:pt x="1404" y="762"/>
                  <a:pt x="1366" y="777"/>
                </a:cubicBezTo>
                <a:close/>
                <a:moveTo>
                  <a:pt x="1885" y="487"/>
                </a:moveTo>
                <a:cubicBezTo>
                  <a:pt x="1880" y="491"/>
                  <a:pt x="1878" y="493"/>
                  <a:pt x="1875" y="494"/>
                </a:cubicBezTo>
                <a:cubicBezTo>
                  <a:pt x="1867" y="498"/>
                  <a:pt x="1866" y="504"/>
                  <a:pt x="1870" y="512"/>
                </a:cubicBezTo>
                <a:cubicBezTo>
                  <a:pt x="1872" y="518"/>
                  <a:pt x="1872" y="524"/>
                  <a:pt x="1873" y="530"/>
                </a:cubicBezTo>
                <a:cubicBezTo>
                  <a:pt x="1874" y="536"/>
                  <a:pt x="1874" y="542"/>
                  <a:pt x="1875" y="548"/>
                </a:cubicBezTo>
                <a:cubicBezTo>
                  <a:pt x="1876" y="551"/>
                  <a:pt x="1879" y="555"/>
                  <a:pt x="1881" y="555"/>
                </a:cubicBezTo>
                <a:cubicBezTo>
                  <a:pt x="1887" y="554"/>
                  <a:pt x="1896" y="554"/>
                  <a:pt x="1898" y="550"/>
                </a:cubicBezTo>
                <a:cubicBezTo>
                  <a:pt x="1906" y="538"/>
                  <a:pt x="1910" y="523"/>
                  <a:pt x="1918" y="511"/>
                </a:cubicBezTo>
                <a:cubicBezTo>
                  <a:pt x="1923" y="501"/>
                  <a:pt x="1919" y="494"/>
                  <a:pt x="1913" y="487"/>
                </a:cubicBezTo>
                <a:cubicBezTo>
                  <a:pt x="1912" y="485"/>
                  <a:pt x="1908" y="484"/>
                  <a:pt x="1906" y="484"/>
                </a:cubicBezTo>
                <a:cubicBezTo>
                  <a:pt x="1905" y="485"/>
                  <a:pt x="1903" y="488"/>
                  <a:pt x="1903" y="491"/>
                </a:cubicBezTo>
                <a:cubicBezTo>
                  <a:pt x="1902" y="499"/>
                  <a:pt x="1902" y="507"/>
                  <a:pt x="1900" y="515"/>
                </a:cubicBezTo>
                <a:cubicBezTo>
                  <a:pt x="1900" y="518"/>
                  <a:pt x="1896" y="521"/>
                  <a:pt x="1894" y="523"/>
                </a:cubicBezTo>
                <a:cubicBezTo>
                  <a:pt x="1891" y="521"/>
                  <a:pt x="1887" y="518"/>
                  <a:pt x="1887" y="515"/>
                </a:cubicBezTo>
                <a:cubicBezTo>
                  <a:pt x="1886" y="510"/>
                  <a:pt x="1887" y="505"/>
                  <a:pt x="1887" y="499"/>
                </a:cubicBezTo>
                <a:cubicBezTo>
                  <a:pt x="1887" y="496"/>
                  <a:pt x="1886" y="492"/>
                  <a:pt x="1885" y="487"/>
                </a:cubicBezTo>
                <a:close/>
                <a:moveTo>
                  <a:pt x="2712" y="705"/>
                </a:moveTo>
                <a:cubicBezTo>
                  <a:pt x="2710" y="705"/>
                  <a:pt x="2709" y="704"/>
                  <a:pt x="2707" y="704"/>
                </a:cubicBezTo>
                <a:cubicBezTo>
                  <a:pt x="2705" y="708"/>
                  <a:pt x="2703" y="713"/>
                  <a:pt x="2700" y="717"/>
                </a:cubicBezTo>
                <a:cubicBezTo>
                  <a:pt x="2695" y="725"/>
                  <a:pt x="2690" y="735"/>
                  <a:pt x="2683" y="741"/>
                </a:cubicBezTo>
                <a:cubicBezTo>
                  <a:pt x="2675" y="749"/>
                  <a:pt x="2672" y="761"/>
                  <a:pt x="2679" y="767"/>
                </a:cubicBezTo>
                <a:cubicBezTo>
                  <a:pt x="2680" y="766"/>
                  <a:pt x="2681" y="766"/>
                  <a:pt x="2681" y="766"/>
                </a:cubicBezTo>
                <a:cubicBezTo>
                  <a:pt x="2691" y="749"/>
                  <a:pt x="2702" y="733"/>
                  <a:pt x="2711" y="716"/>
                </a:cubicBezTo>
                <a:cubicBezTo>
                  <a:pt x="2713" y="713"/>
                  <a:pt x="2712" y="709"/>
                  <a:pt x="2712" y="705"/>
                </a:cubicBezTo>
                <a:close/>
                <a:moveTo>
                  <a:pt x="2759" y="641"/>
                </a:moveTo>
                <a:cubicBezTo>
                  <a:pt x="2758" y="640"/>
                  <a:pt x="2756" y="639"/>
                  <a:pt x="2755" y="638"/>
                </a:cubicBezTo>
                <a:cubicBezTo>
                  <a:pt x="2743" y="652"/>
                  <a:pt x="2730" y="665"/>
                  <a:pt x="2717" y="679"/>
                </a:cubicBezTo>
                <a:cubicBezTo>
                  <a:pt x="2721" y="683"/>
                  <a:pt x="2724" y="687"/>
                  <a:pt x="2728" y="692"/>
                </a:cubicBezTo>
                <a:cubicBezTo>
                  <a:pt x="2739" y="674"/>
                  <a:pt x="2749" y="657"/>
                  <a:pt x="2759" y="641"/>
                </a:cubicBezTo>
                <a:close/>
                <a:moveTo>
                  <a:pt x="1911" y="568"/>
                </a:moveTo>
                <a:cubicBezTo>
                  <a:pt x="1902" y="564"/>
                  <a:pt x="1879" y="565"/>
                  <a:pt x="1879" y="570"/>
                </a:cubicBezTo>
                <a:cubicBezTo>
                  <a:pt x="1877" y="577"/>
                  <a:pt x="1878" y="585"/>
                  <a:pt x="1878" y="592"/>
                </a:cubicBezTo>
                <a:cubicBezTo>
                  <a:pt x="1879" y="593"/>
                  <a:pt x="1880" y="593"/>
                  <a:pt x="1881" y="593"/>
                </a:cubicBezTo>
                <a:cubicBezTo>
                  <a:pt x="1891" y="585"/>
                  <a:pt x="1900" y="577"/>
                  <a:pt x="1911" y="568"/>
                </a:cubicBezTo>
                <a:close/>
                <a:moveTo>
                  <a:pt x="2789" y="650"/>
                </a:moveTo>
                <a:cubicBezTo>
                  <a:pt x="2787" y="649"/>
                  <a:pt x="2785" y="649"/>
                  <a:pt x="2784" y="648"/>
                </a:cubicBezTo>
                <a:cubicBezTo>
                  <a:pt x="2778" y="656"/>
                  <a:pt x="2772" y="663"/>
                  <a:pt x="2768" y="671"/>
                </a:cubicBezTo>
                <a:cubicBezTo>
                  <a:pt x="2766" y="674"/>
                  <a:pt x="2769" y="680"/>
                  <a:pt x="2770" y="684"/>
                </a:cubicBezTo>
                <a:cubicBezTo>
                  <a:pt x="2773" y="682"/>
                  <a:pt x="2776" y="680"/>
                  <a:pt x="2779" y="678"/>
                </a:cubicBezTo>
                <a:cubicBezTo>
                  <a:pt x="2781" y="674"/>
                  <a:pt x="2784" y="670"/>
                  <a:pt x="2785" y="666"/>
                </a:cubicBezTo>
                <a:cubicBezTo>
                  <a:pt x="2787" y="661"/>
                  <a:pt x="2788" y="655"/>
                  <a:pt x="2789" y="650"/>
                </a:cubicBezTo>
                <a:close/>
                <a:moveTo>
                  <a:pt x="2724" y="758"/>
                </a:moveTo>
                <a:cubicBezTo>
                  <a:pt x="2738" y="748"/>
                  <a:pt x="2743" y="734"/>
                  <a:pt x="2736" y="726"/>
                </a:cubicBezTo>
                <a:cubicBezTo>
                  <a:pt x="2721" y="740"/>
                  <a:pt x="2718" y="749"/>
                  <a:pt x="2724" y="758"/>
                </a:cubicBezTo>
                <a:close/>
                <a:moveTo>
                  <a:pt x="2714" y="764"/>
                </a:moveTo>
                <a:cubicBezTo>
                  <a:pt x="2699" y="777"/>
                  <a:pt x="2696" y="788"/>
                  <a:pt x="2704" y="793"/>
                </a:cubicBezTo>
                <a:cubicBezTo>
                  <a:pt x="2718" y="778"/>
                  <a:pt x="2720" y="773"/>
                  <a:pt x="2714" y="764"/>
                </a:cubicBezTo>
                <a:close/>
                <a:moveTo>
                  <a:pt x="2747" y="723"/>
                </a:moveTo>
                <a:cubicBezTo>
                  <a:pt x="2761" y="711"/>
                  <a:pt x="2763" y="703"/>
                  <a:pt x="2756" y="696"/>
                </a:cubicBezTo>
                <a:cubicBezTo>
                  <a:pt x="2742" y="708"/>
                  <a:pt x="2740" y="712"/>
                  <a:pt x="2747" y="723"/>
                </a:cubicBezTo>
                <a:close/>
                <a:moveTo>
                  <a:pt x="2687" y="826"/>
                </a:moveTo>
                <a:cubicBezTo>
                  <a:pt x="2690" y="818"/>
                  <a:pt x="2694" y="811"/>
                  <a:pt x="2697" y="805"/>
                </a:cubicBezTo>
                <a:cubicBezTo>
                  <a:pt x="2683" y="811"/>
                  <a:pt x="2680" y="819"/>
                  <a:pt x="2687" y="826"/>
                </a:cubicBezTo>
                <a:close/>
                <a:moveTo>
                  <a:pt x="2360" y="608"/>
                </a:moveTo>
                <a:cubicBezTo>
                  <a:pt x="2361" y="600"/>
                  <a:pt x="2361" y="595"/>
                  <a:pt x="2362" y="590"/>
                </a:cubicBezTo>
                <a:cubicBezTo>
                  <a:pt x="2360" y="590"/>
                  <a:pt x="2356" y="590"/>
                  <a:pt x="2355" y="591"/>
                </a:cubicBezTo>
                <a:cubicBezTo>
                  <a:pt x="2351" y="596"/>
                  <a:pt x="2352" y="601"/>
                  <a:pt x="2360" y="608"/>
                </a:cubicBezTo>
                <a:close/>
              </a:path>
            </a:pathLst>
          </a:custGeom>
          <a:solidFill>
            <a:schemeClr val="tx1">
              <a:lumMod val="85%"/>
              <a:lumOff val="15%"/>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 name="Freeform: Shape 3">
            <a:extLst>
              <a:ext uri="{FF2B5EF4-FFF2-40B4-BE49-F238E27FC236}">
                <a16:creationId xmlns:a16="http://schemas.microsoft.com/office/drawing/2014/main" id="{7A7196E6-5CCE-4093-B4F0-F4442DE9AA87}"/>
              </a:ext>
            </a:extLst>
          </p:cNvPr>
          <p:cNvSpPr>
            <a:spLocks/>
          </p:cNvSpPr>
          <p:nvPr/>
        </p:nvSpPr>
        <p:spPr bwMode="auto">
          <a:xfrm>
            <a:off x="9229235" y="0"/>
            <a:ext cx="588534" cy="2537290"/>
          </a:xfrm>
          <a:custGeom>
            <a:avLst/>
            <a:gdLst>
              <a:gd name="connsiteX0" fmla="*/ 70050 w 588534"/>
              <a:gd name="connsiteY0" fmla="*/ 0 h 2537290"/>
              <a:gd name="connsiteX1" fmla="*/ 147182 w 588534"/>
              <a:gd name="connsiteY1" fmla="*/ 0 h 2537290"/>
              <a:gd name="connsiteX2" fmla="*/ 151432 w 588534"/>
              <a:gd name="connsiteY2" fmla="*/ 138082 h 2537290"/>
              <a:gd name="connsiteX3" fmla="*/ 194669 w 588534"/>
              <a:gd name="connsiteY3" fmla="*/ 1542709 h 2537290"/>
              <a:gd name="connsiteX4" fmla="*/ 294266 w 588534"/>
              <a:gd name="connsiteY4" fmla="*/ 1542709 h 2537290"/>
              <a:gd name="connsiteX5" fmla="*/ 380284 w 588534"/>
              <a:gd name="connsiteY5" fmla="*/ 1542709 h 2537290"/>
              <a:gd name="connsiteX6" fmla="*/ 386386 w 588534"/>
              <a:gd name="connsiteY6" fmla="*/ 134471 h 2537290"/>
              <a:gd name="connsiteX7" fmla="*/ 386968 w 588534"/>
              <a:gd name="connsiteY7" fmla="*/ 0 h 2537290"/>
              <a:gd name="connsiteX8" fmla="*/ 463958 w 588534"/>
              <a:gd name="connsiteY8" fmla="*/ 0 h 2537290"/>
              <a:gd name="connsiteX9" fmla="*/ 463251 w 588534"/>
              <a:gd name="connsiteY9" fmla="*/ 163399 h 2537290"/>
              <a:gd name="connsiteX10" fmla="*/ 457246 w 588534"/>
              <a:gd name="connsiteY10" fmla="*/ 1551570 h 2537290"/>
              <a:gd name="connsiteX11" fmla="*/ 516099 w 588534"/>
              <a:gd name="connsiteY11" fmla="*/ 1591446 h 2537290"/>
              <a:gd name="connsiteX12" fmla="*/ 552317 w 588534"/>
              <a:gd name="connsiteY12" fmla="*/ 1631322 h 2537290"/>
              <a:gd name="connsiteX13" fmla="*/ 588534 w 588534"/>
              <a:gd name="connsiteY13" fmla="*/ 1719936 h 2537290"/>
              <a:gd name="connsiteX14" fmla="*/ 588534 w 588534"/>
              <a:gd name="connsiteY14" fmla="*/ 1892734 h 2537290"/>
              <a:gd name="connsiteX15" fmla="*/ 561371 w 588534"/>
              <a:gd name="connsiteY15" fmla="*/ 1972487 h 2537290"/>
              <a:gd name="connsiteX16" fmla="*/ 421028 w 588534"/>
              <a:gd name="connsiteY16" fmla="*/ 2167438 h 2537290"/>
              <a:gd name="connsiteX17" fmla="*/ 384811 w 588534"/>
              <a:gd name="connsiteY17" fmla="*/ 2198453 h 2537290"/>
              <a:gd name="connsiteX18" fmla="*/ 384811 w 588534"/>
              <a:gd name="connsiteY18" fmla="*/ 2202884 h 2537290"/>
              <a:gd name="connsiteX19" fmla="*/ 344067 w 588534"/>
              <a:gd name="connsiteY19" fmla="*/ 2362388 h 2537290"/>
              <a:gd name="connsiteX20" fmla="*/ 484408 w 588534"/>
              <a:gd name="connsiteY20" fmla="*/ 2371249 h 2537290"/>
              <a:gd name="connsiteX21" fmla="*/ 511572 w 588534"/>
              <a:gd name="connsiteY21" fmla="*/ 2269344 h 2537290"/>
              <a:gd name="connsiteX22" fmla="*/ 511572 w 588534"/>
              <a:gd name="connsiteY22" fmla="*/ 2256052 h 2537290"/>
              <a:gd name="connsiteX23" fmla="*/ 511572 w 588534"/>
              <a:gd name="connsiteY23" fmla="*/ 2225037 h 2537290"/>
              <a:gd name="connsiteX24" fmla="*/ 543262 w 588534"/>
              <a:gd name="connsiteY24" fmla="*/ 2220606 h 2537290"/>
              <a:gd name="connsiteX25" fmla="*/ 552317 w 588534"/>
              <a:gd name="connsiteY25" fmla="*/ 2260482 h 2537290"/>
              <a:gd name="connsiteX26" fmla="*/ 552317 w 588534"/>
              <a:gd name="connsiteY26" fmla="*/ 2273774 h 2537290"/>
              <a:gd name="connsiteX27" fmla="*/ 552317 w 588534"/>
              <a:gd name="connsiteY27" fmla="*/ 2287066 h 2537290"/>
              <a:gd name="connsiteX28" fmla="*/ 543262 w 588534"/>
              <a:gd name="connsiteY28" fmla="*/ 2464295 h 2537290"/>
              <a:gd name="connsiteX29" fmla="*/ 307849 w 588534"/>
              <a:gd name="connsiteY29" fmla="*/ 2526324 h 2537290"/>
              <a:gd name="connsiteX30" fmla="*/ 172033 w 588534"/>
              <a:gd name="connsiteY30" fmla="*/ 2309220 h 2537290"/>
              <a:gd name="connsiteX31" fmla="*/ 203723 w 588534"/>
              <a:gd name="connsiteY31" fmla="*/ 2202884 h 2537290"/>
              <a:gd name="connsiteX32" fmla="*/ 167506 w 588534"/>
              <a:gd name="connsiteY32" fmla="*/ 2167438 h 2537290"/>
              <a:gd name="connsiteX33" fmla="*/ 27163 w 588534"/>
              <a:gd name="connsiteY33" fmla="*/ 1972487 h 2537290"/>
              <a:gd name="connsiteX34" fmla="*/ 0 w 588534"/>
              <a:gd name="connsiteY34" fmla="*/ 1892734 h 2537290"/>
              <a:gd name="connsiteX35" fmla="*/ 0 w 588534"/>
              <a:gd name="connsiteY35" fmla="*/ 1719936 h 2537290"/>
              <a:gd name="connsiteX36" fmla="*/ 36217 w 588534"/>
              <a:gd name="connsiteY36" fmla="*/ 1631322 h 2537290"/>
              <a:gd name="connsiteX37" fmla="*/ 72435 w 588534"/>
              <a:gd name="connsiteY37" fmla="*/ 1591446 h 2537290"/>
              <a:gd name="connsiteX38" fmla="*/ 117707 w 588534"/>
              <a:gd name="connsiteY38" fmla="*/ 1556001 h 2537290"/>
              <a:gd name="connsiteX39" fmla="*/ 73771 w 588534"/>
              <a:gd name="connsiteY39" fmla="*/ 121486 h 253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8534" h="2537290">
                <a:moveTo>
                  <a:pt x="70050" y="0"/>
                </a:moveTo>
                <a:lnTo>
                  <a:pt x="147182" y="0"/>
                </a:lnTo>
                <a:lnTo>
                  <a:pt x="151432" y="138082"/>
                </a:lnTo>
                <a:cubicBezTo>
                  <a:pt x="164391" y="559084"/>
                  <a:pt x="178753" y="1025650"/>
                  <a:pt x="194669" y="1542709"/>
                </a:cubicBezTo>
                <a:cubicBezTo>
                  <a:pt x="194669" y="1542709"/>
                  <a:pt x="194669" y="1542709"/>
                  <a:pt x="294266" y="1542709"/>
                </a:cubicBezTo>
                <a:cubicBezTo>
                  <a:pt x="294266" y="1542709"/>
                  <a:pt x="294266" y="1542709"/>
                  <a:pt x="380284" y="1542709"/>
                </a:cubicBezTo>
                <a:cubicBezTo>
                  <a:pt x="380284" y="1542709"/>
                  <a:pt x="380284" y="1542709"/>
                  <a:pt x="386386" y="134471"/>
                </a:cubicBezTo>
                <a:lnTo>
                  <a:pt x="386968" y="0"/>
                </a:lnTo>
                <a:lnTo>
                  <a:pt x="463958" y="0"/>
                </a:lnTo>
                <a:lnTo>
                  <a:pt x="463251" y="163399"/>
                </a:lnTo>
                <a:cubicBezTo>
                  <a:pt x="461451" y="579469"/>
                  <a:pt x="459456" y="1040568"/>
                  <a:pt x="457246" y="1551570"/>
                </a:cubicBezTo>
                <a:cubicBezTo>
                  <a:pt x="479882" y="1560432"/>
                  <a:pt x="497990" y="1573724"/>
                  <a:pt x="516099" y="1591446"/>
                </a:cubicBezTo>
                <a:cubicBezTo>
                  <a:pt x="516099" y="1591446"/>
                  <a:pt x="516099" y="1591446"/>
                  <a:pt x="552317" y="1631322"/>
                </a:cubicBezTo>
                <a:cubicBezTo>
                  <a:pt x="574953" y="1653476"/>
                  <a:pt x="588534" y="1688921"/>
                  <a:pt x="588534" y="1719936"/>
                </a:cubicBezTo>
                <a:cubicBezTo>
                  <a:pt x="588534" y="1719936"/>
                  <a:pt x="588534" y="1719936"/>
                  <a:pt x="588534" y="1892734"/>
                </a:cubicBezTo>
                <a:cubicBezTo>
                  <a:pt x="588534" y="1919318"/>
                  <a:pt x="579479" y="1945902"/>
                  <a:pt x="561371" y="1972487"/>
                </a:cubicBezTo>
                <a:cubicBezTo>
                  <a:pt x="561371" y="1972487"/>
                  <a:pt x="561371" y="1972487"/>
                  <a:pt x="421028" y="2167438"/>
                </a:cubicBezTo>
                <a:cubicBezTo>
                  <a:pt x="411973" y="2180730"/>
                  <a:pt x="398392" y="2189591"/>
                  <a:pt x="384811" y="2198453"/>
                </a:cubicBezTo>
                <a:cubicBezTo>
                  <a:pt x="384811" y="2202884"/>
                  <a:pt x="384811" y="2202884"/>
                  <a:pt x="384811" y="2202884"/>
                </a:cubicBezTo>
                <a:cubicBezTo>
                  <a:pt x="366701" y="2233898"/>
                  <a:pt x="325957" y="2313650"/>
                  <a:pt x="344067" y="2362388"/>
                </a:cubicBezTo>
                <a:cubicBezTo>
                  <a:pt x="362175" y="2411127"/>
                  <a:pt x="457246" y="2415557"/>
                  <a:pt x="484408" y="2371249"/>
                </a:cubicBezTo>
                <a:cubicBezTo>
                  <a:pt x="497990" y="2349096"/>
                  <a:pt x="507044" y="2304789"/>
                  <a:pt x="511572" y="2269344"/>
                </a:cubicBezTo>
                <a:cubicBezTo>
                  <a:pt x="511572" y="2264913"/>
                  <a:pt x="511572" y="2260482"/>
                  <a:pt x="511572" y="2256052"/>
                </a:cubicBezTo>
                <a:cubicBezTo>
                  <a:pt x="511572" y="2251621"/>
                  <a:pt x="511572" y="2238329"/>
                  <a:pt x="511572" y="2225037"/>
                </a:cubicBezTo>
                <a:cubicBezTo>
                  <a:pt x="511572" y="2207314"/>
                  <a:pt x="538735" y="2202884"/>
                  <a:pt x="543262" y="2220606"/>
                </a:cubicBezTo>
                <a:cubicBezTo>
                  <a:pt x="547790" y="2233898"/>
                  <a:pt x="547790" y="2251621"/>
                  <a:pt x="552317" y="2260482"/>
                </a:cubicBezTo>
                <a:cubicBezTo>
                  <a:pt x="552317" y="2264913"/>
                  <a:pt x="552317" y="2269344"/>
                  <a:pt x="552317" y="2273774"/>
                </a:cubicBezTo>
                <a:cubicBezTo>
                  <a:pt x="552317" y="2278205"/>
                  <a:pt x="552317" y="2282636"/>
                  <a:pt x="552317" y="2287066"/>
                </a:cubicBezTo>
                <a:cubicBezTo>
                  <a:pt x="556843" y="2313650"/>
                  <a:pt x="584007" y="2388973"/>
                  <a:pt x="543262" y="2464295"/>
                </a:cubicBezTo>
                <a:cubicBezTo>
                  <a:pt x="507044" y="2530755"/>
                  <a:pt x="393865" y="2552908"/>
                  <a:pt x="307849" y="2526324"/>
                </a:cubicBezTo>
                <a:cubicBezTo>
                  <a:pt x="208250" y="2495309"/>
                  <a:pt x="162978" y="2397835"/>
                  <a:pt x="172033" y="2309220"/>
                </a:cubicBezTo>
                <a:cubicBezTo>
                  <a:pt x="176561" y="2273774"/>
                  <a:pt x="190142" y="2233898"/>
                  <a:pt x="203723" y="2202884"/>
                </a:cubicBezTo>
                <a:cubicBezTo>
                  <a:pt x="190142" y="2194022"/>
                  <a:pt x="176561" y="2180730"/>
                  <a:pt x="167506" y="2167438"/>
                </a:cubicBezTo>
                <a:cubicBezTo>
                  <a:pt x="167506" y="2167438"/>
                  <a:pt x="167506" y="2167438"/>
                  <a:pt x="27163" y="1972487"/>
                </a:cubicBezTo>
                <a:cubicBezTo>
                  <a:pt x="9055" y="1945902"/>
                  <a:pt x="0" y="1919318"/>
                  <a:pt x="0" y="1892734"/>
                </a:cubicBezTo>
                <a:cubicBezTo>
                  <a:pt x="0" y="1892734"/>
                  <a:pt x="0" y="1892734"/>
                  <a:pt x="0" y="1719936"/>
                </a:cubicBezTo>
                <a:cubicBezTo>
                  <a:pt x="0" y="1688921"/>
                  <a:pt x="13581" y="1653476"/>
                  <a:pt x="36217" y="1631322"/>
                </a:cubicBezTo>
                <a:cubicBezTo>
                  <a:pt x="36217" y="1631322"/>
                  <a:pt x="36217" y="1631322"/>
                  <a:pt x="72435" y="1591446"/>
                </a:cubicBezTo>
                <a:cubicBezTo>
                  <a:pt x="86016" y="1578154"/>
                  <a:pt x="99598" y="1564862"/>
                  <a:pt x="117707" y="1556001"/>
                </a:cubicBezTo>
                <a:cubicBezTo>
                  <a:pt x="117707" y="1556001"/>
                  <a:pt x="117707" y="1556001"/>
                  <a:pt x="73771" y="121486"/>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9" name="TextBox 8">
            <a:extLst>
              <a:ext uri="{FF2B5EF4-FFF2-40B4-BE49-F238E27FC236}">
                <a16:creationId xmlns:a16="http://schemas.microsoft.com/office/drawing/2014/main" id="{249B80F9-37DC-415C-BB58-D60CCA13D8E1}"/>
              </a:ext>
            </a:extLst>
          </p:cNvPr>
          <p:cNvSpPr txBox="1"/>
          <p:nvPr/>
        </p:nvSpPr>
        <p:spPr>
          <a:xfrm>
            <a:off x="2841718" y="606924"/>
            <a:ext cx="4013434" cy="1323439"/>
          </a:xfrm>
          <a:prstGeom prst="rect">
            <a:avLst/>
          </a:prstGeom>
          <a:noFill/>
        </p:spPr>
        <p:txBody>
          <a:bodyPr wrap="square" rtlCol="0" anchor="ctr">
            <a:spAutoFit/>
          </a:bodyPr>
          <a:lstStyle/>
          <a:p>
            <a:pPr algn="ctr"/>
            <a:r>
              <a:rPr lang="en-US" altLang="ko-KR" sz="2000" b="1" dirty="0">
                <a:solidFill>
                  <a:schemeClr val="bg1"/>
                </a:solidFill>
                <a:latin typeface="Times New Roman" panose="02020603050405020304" pitchFamily="18" charset="0"/>
                <a:cs typeface="Times New Roman" panose="02020603050405020304" pitchFamily="18" charset="0"/>
              </a:rPr>
              <a:t>An-Najah National University</a:t>
            </a:r>
          </a:p>
          <a:p>
            <a:pPr algn="ctr"/>
            <a:r>
              <a:rPr lang="en-US" altLang="ko-KR" sz="2000" b="1" dirty="0">
                <a:solidFill>
                  <a:schemeClr val="bg1"/>
                </a:solidFill>
                <a:latin typeface="Times New Roman" panose="02020603050405020304" pitchFamily="18" charset="0"/>
                <a:cs typeface="Times New Roman" panose="02020603050405020304" pitchFamily="18" charset="0"/>
              </a:rPr>
              <a:t>Facility of Engineering and Information Technology </a:t>
            </a:r>
          </a:p>
          <a:p>
            <a:pPr algn="ctr"/>
            <a:r>
              <a:rPr lang="en-US" altLang="ko-KR" sz="2000" b="1" dirty="0">
                <a:solidFill>
                  <a:schemeClr val="bg1"/>
                </a:solidFill>
                <a:latin typeface="Times New Roman" panose="02020603050405020304" pitchFamily="18" charset="0"/>
                <a:cs typeface="Times New Roman" panose="02020603050405020304" pitchFamily="18" charset="0"/>
              </a:rPr>
              <a:t>Civil Engineering department</a:t>
            </a:r>
          </a:p>
        </p:txBody>
      </p:sp>
      <p:pic>
        <p:nvPicPr>
          <p:cNvPr id="12" name="Picture 11">
            <a:extLst>
              <a:ext uri="{FF2B5EF4-FFF2-40B4-BE49-F238E27FC236}">
                <a16:creationId xmlns:a16="http://schemas.microsoft.com/office/drawing/2014/main" id="{9D7FA203-7C72-4330-8255-0324658C3554}"/>
              </a:ext>
            </a:extLst>
          </p:cNvPr>
          <p:cNvPicPr/>
          <p:nvPr/>
        </p:nvPicPr>
        <p:blipFill rotWithShape="1">
          <a:blip r:embed="rId2">
            <a:extLst>
              <a:ext uri="{28A0092B-C50C-407E-A947-70E740481C1C}">
                <a14:useLocalDpi xmlns:a14="http://schemas.microsoft.com/office/drawing/2010/main" val="0"/>
              </a:ext>
            </a:extLst>
          </a:blip>
          <a:srcRect l="4.735%" t="2.797%" r="2.014%" b="3.496%"/>
          <a:stretch/>
        </p:blipFill>
        <p:spPr bwMode="auto">
          <a:xfrm>
            <a:off x="596832" y="178903"/>
            <a:ext cx="2468880" cy="2194560"/>
          </a:xfrm>
          <a:prstGeom prst="flowChartConnector">
            <a:avLst/>
          </a:prstGeom>
          <a:noFill/>
          <a:ln>
            <a:noFill/>
          </a:ln>
          <a:extLst>
            <a:ext uri="{53640926-AAD7-44D8-BBD7-CCE9431645EC}">
              <a14:shadowObscured xmlns:a14="http://schemas.microsoft.com/office/drawing/2010/main"/>
            </a:ext>
          </a:extLst>
        </p:spPr>
      </p:pic>
      <p:sp>
        <p:nvSpPr>
          <p:cNvPr id="17" name="TextBox 16">
            <a:extLst>
              <a:ext uri="{FF2B5EF4-FFF2-40B4-BE49-F238E27FC236}">
                <a16:creationId xmlns:a16="http://schemas.microsoft.com/office/drawing/2014/main" id="{DC1B83DA-A14B-4522-B433-F67A79E47B37}"/>
              </a:ext>
            </a:extLst>
          </p:cNvPr>
          <p:cNvSpPr txBox="1"/>
          <p:nvPr/>
        </p:nvSpPr>
        <p:spPr>
          <a:xfrm>
            <a:off x="278294" y="2331879"/>
            <a:ext cx="7964557" cy="600164"/>
          </a:xfrm>
          <a:prstGeom prst="rect">
            <a:avLst/>
          </a:prstGeom>
          <a:noFill/>
        </p:spPr>
        <p:txBody>
          <a:bodyPr wrap="square" rtlCol="0">
            <a:spAutoFit/>
          </a:bodyPr>
          <a:lstStyle/>
          <a:p>
            <a:r>
              <a:rPr lang="en-US" altLang="ko-KR" sz="3200" b="1" dirty="0">
                <a:solidFill>
                  <a:schemeClr val="bg1"/>
                </a:solidFill>
                <a:latin typeface="Times New Roman" panose="02020603050405020304" pitchFamily="18" charset="0"/>
                <a:cs typeface="Times New Roman" panose="02020603050405020304" pitchFamily="18" charset="0"/>
              </a:rPr>
              <a:t>Structural design of Hebron Hospital II</a:t>
            </a:r>
          </a:p>
        </p:txBody>
      </p:sp>
      <p:sp>
        <p:nvSpPr>
          <p:cNvPr id="18" name="TextBox 17">
            <a:extLst>
              <a:ext uri="{FF2B5EF4-FFF2-40B4-BE49-F238E27FC236}">
                <a16:creationId xmlns:a16="http://schemas.microsoft.com/office/drawing/2014/main" id="{49F076E0-66F4-4480-9BA7-4E1BB3309AF2}"/>
              </a:ext>
            </a:extLst>
          </p:cNvPr>
          <p:cNvSpPr txBox="1"/>
          <p:nvPr/>
        </p:nvSpPr>
        <p:spPr>
          <a:xfrm>
            <a:off x="493141" y="2921986"/>
            <a:ext cx="6163615" cy="1200329"/>
          </a:xfrm>
          <a:prstGeom prst="rect">
            <a:avLst/>
          </a:prstGeom>
          <a:noFill/>
        </p:spPr>
        <p:txBody>
          <a:bodyPr wrap="square" rtlCol="0">
            <a:spAutoFit/>
          </a:bodyPr>
          <a:lstStyle/>
          <a:p>
            <a:r>
              <a:rPr lang="en-US" altLang="ko-KR" sz="2400" b="1" dirty="0">
                <a:solidFill>
                  <a:schemeClr val="bg1"/>
                </a:solidFill>
                <a:latin typeface="Times New Roman" panose="02020603050405020304" pitchFamily="18" charset="0"/>
                <a:cs typeface="Times New Roman" panose="02020603050405020304" pitchFamily="18" charset="0"/>
              </a:rPr>
              <a:t>Prepared by: Ja’far </a:t>
            </a:r>
            <a:r>
              <a:rPr lang="en-US" altLang="ko-KR" sz="2400" b="1" dirty="0" err="1">
                <a:solidFill>
                  <a:schemeClr val="bg1"/>
                </a:solidFill>
                <a:latin typeface="Times New Roman" panose="02020603050405020304" pitchFamily="18" charset="0"/>
                <a:cs typeface="Times New Roman" panose="02020603050405020304" pitchFamily="18" charset="0"/>
              </a:rPr>
              <a:t>Sa’eed</a:t>
            </a:r>
            <a:r>
              <a:rPr lang="en-US" altLang="ko-KR" sz="2400" b="1" dirty="0">
                <a:solidFill>
                  <a:schemeClr val="bg1"/>
                </a:solidFill>
                <a:latin typeface="Times New Roman" panose="02020603050405020304" pitchFamily="18" charset="0"/>
                <a:cs typeface="Times New Roman" panose="02020603050405020304" pitchFamily="18" charset="0"/>
              </a:rPr>
              <a:t> </a:t>
            </a:r>
          </a:p>
          <a:p>
            <a:endParaRPr lang="en-US" altLang="ko-KR" sz="2400" b="1" dirty="0">
              <a:solidFill>
                <a:schemeClr val="bg1"/>
              </a:solidFill>
              <a:latin typeface="Times New Roman" panose="02020603050405020304" pitchFamily="18" charset="0"/>
              <a:cs typeface="Times New Roman" panose="02020603050405020304" pitchFamily="18" charset="0"/>
            </a:endParaRPr>
          </a:p>
          <a:p>
            <a:r>
              <a:rPr lang="en-US" altLang="ko-KR" sz="2400" b="1" dirty="0">
                <a:solidFill>
                  <a:schemeClr val="bg1"/>
                </a:solidFill>
                <a:latin typeface="Times New Roman" panose="02020603050405020304" pitchFamily="18" charset="0"/>
                <a:cs typeface="Times New Roman" panose="02020603050405020304" pitchFamily="18" charset="0"/>
              </a:rPr>
              <a:t>Supervised by: MSc. Hind </a:t>
            </a:r>
            <a:r>
              <a:rPr lang="en-US" altLang="ko-KR" sz="2400" b="1" dirty="0" err="1">
                <a:solidFill>
                  <a:schemeClr val="bg1"/>
                </a:solidFill>
                <a:latin typeface="Times New Roman" panose="02020603050405020304" pitchFamily="18" charset="0"/>
                <a:cs typeface="Times New Roman" panose="02020603050405020304" pitchFamily="18" charset="0"/>
              </a:rPr>
              <a:t>Tabileh</a:t>
            </a:r>
            <a:r>
              <a:rPr lang="en-US" altLang="ko-KR" sz="2400" b="1" dirty="0">
                <a:solidFill>
                  <a:schemeClr val="bg1"/>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187113825"/>
      </p:ext>
    </p:extLst>
  </p:cSld>
  <p:clrMapOvr>
    <a:masterClrMapping/>
  </p:clrMapOvr>
</p:sld>
</file>

<file path=ppt/slides/slide10.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4F186360-444F-4721-B71A-0A8364C6C5B5}"/>
              </a:ext>
            </a:extLst>
          </p:cNvPr>
          <p:cNvGrpSpPr/>
          <p:nvPr/>
        </p:nvGrpSpPr>
        <p:grpSpPr>
          <a:xfrm>
            <a:off x="8888127" y="590898"/>
            <a:ext cx="3108960" cy="2651760"/>
            <a:chOff x="5440044" y="101280"/>
            <a:chExt cx="3071902" cy="2650346"/>
          </a:xfrm>
        </p:grpSpPr>
        <p:sp>
          <p:nvSpPr>
            <p:cNvPr id="40" name="Freeform: Shape 39">
              <a:extLst>
                <a:ext uri="{FF2B5EF4-FFF2-40B4-BE49-F238E27FC236}">
                  <a16:creationId xmlns:a16="http://schemas.microsoft.com/office/drawing/2014/main" id="{F5CFB0BB-F562-43E1-8A4E-ABE700AE6A3A}"/>
                </a:ext>
              </a:extLst>
            </p:cNvPr>
            <p:cNvSpPr/>
            <p:nvPr/>
          </p:nvSpPr>
          <p:spPr>
            <a:xfrm rot="2401220" flipH="1">
              <a:off x="5440044" y="101280"/>
              <a:ext cx="3071902" cy="2650346"/>
            </a:xfrm>
            <a:custGeom>
              <a:avLst/>
              <a:gdLst>
                <a:gd name="connsiteX0" fmla="*/ 678799 w 3071902"/>
                <a:gd name="connsiteY0" fmla="*/ 528732 h 2650346"/>
                <a:gd name="connsiteX1" fmla="*/ 671118 w 3071902"/>
                <a:gd name="connsiteY1" fmla="*/ 538791 h 2650346"/>
                <a:gd name="connsiteX2" fmla="*/ 664623 w 3071902"/>
                <a:gd name="connsiteY2" fmla="*/ 557722 h 2650346"/>
                <a:gd name="connsiteX3" fmla="*/ 669573 w 3071902"/>
                <a:gd name="connsiteY3" fmla="*/ 552544 h 2650346"/>
                <a:gd name="connsiteX4" fmla="*/ 675935 w 3071902"/>
                <a:gd name="connsiteY4" fmla="*/ 549216 h 2650346"/>
                <a:gd name="connsiteX5" fmla="*/ 652659 w 3071902"/>
                <a:gd name="connsiteY5" fmla="*/ 575028 h 2650346"/>
                <a:gd name="connsiteX6" fmla="*/ 621014 w 3071902"/>
                <a:gd name="connsiteY6" fmla="*/ 624067 h 2650346"/>
                <a:gd name="connsiteX7" fmla="*/ 620883 w 3071902"/>
                <a:gd name="connsiteY7" fmla="*/ 626565 h 2650346"/>
                <a:gd name="connsiteX8" fmla="*/ 581012 w 3071902"/>
                <a:gd name="connsiteY8" fmla="*/ 641391 h 2650346"/>
                <a:gd name="connsiteX9" fmla="*/ 572916 w 3071902"/>
                <a:gd name="connsiteY9" fmla="*/ 635104 h 2650346"/>
                <a:gd name="connsiteX10" fmla="*/ 575379 w 3071902"/>
                <a:gd name="connsiteY10" fmla="*/ 632881 h 2650346"/>
                <a:gd name="connsiteX11" fmla="*/ 678799 w 3071902"/>
                <a:gd name="connsiteY11" fmla="*/ 528732 h 2650346"/>
                <a:gd name="connsiteX12" fmla="*/ 3030130 w 3071902"/>
                <a:gd name="connsiteY12" fmla="*/ 338943 h 2650346"/>
                <a:gd name="connsiteX13" fmla="*/ 3004067 w 3071902"/>
                <a:gd name="connsiteY13" fmla="*/ 344397 h 2650346"/>
                <a:gd name="connsiteX14" fmla="*/ 2966999 w 3071902"/>
                <a:gd name="connsiteY14" fmla="*/ 373280 h 2650346"/>
                <a:gd name="connsiteX15" fmla="*/ 2933297 w 3071902"/>
                <a:gd name="connsiteY15" fmla="*/ 428422 h 2650346"/>
                <a:gd name="connsiteX16" fmla="*/ 2918619 w 3071902"/>
                <a:gd name="connsiteY16" fmla="*/ 437138 h 2650346"/>
                <a:gd name="connsiteX17" fmla="*/ 2881923 w 3071902"/>
                <a:gd name="connsiteY17" fmla="*/ 458928 h 2650346"/>
                <a:gd name="connsiteX18" fmla="*/ 2861526 w 3071902"/>
                <a:gd name="connsiteY18" fmla="*/ 486313 h 2650346"/>
                <a:gd name="connsiteX19" fmla="*/ 2757909 w 3071902"/>
                <a:gd name="connsiteY19" fmla="*/ 563879 h 2650346"/>
                <a:gd name="connsiteX20" fmla="*/ 2616482 w 3071902"/>
                <a:gd name="connsiteY20" fmla="*/ 684515 h 2650346"/>
                <a:gd name="connsiteX21" fmla="*/ 2544834 w 3071902"/>
                <a:gd name="connsiteY21" fmla="*/ 740042 h 2650346"/>
                <a:gd name="connsiteX22" fmla="*/ 2528287 w 3071902"/>
                <a:gd name="connsiteY22" fmla="*/ 739176 h 2650346"/>
                <a:gd name="connsiteX23" fmla="*/ 2474040 w 3071902"/>
                <a:gd name="connsiteY23" fmla="*/ 733966 h 2650346"/>
                <a:gd name="connsiteX24" fmla="*/ 2430746 w 3071902"/>
                <a:gd name="connsiteY24" fmla="*/ 745926 h 2650346"/>
                <a:gd name="connsiteX25" fmla="*/ 2404495 w 3071902"/>
                <a:gd name="connsiteY25" fmla="*/ 749295 h 2650346"/>
                <a:gd name="connsiteX26" fmla="*/ 2303366 w 3071902"/>
                <a:gd name="connsiteY26" fmla="*/ 824619 h 2650346"/>
                <a:gd name="connsiteX27" fmla="*/ 2287575 w 3071902"/>
                <a:gd name="connsiteY27" fmla="*/ 854616 h 2650346"/>
                <a:gd name="connsiteX28" fmla="*/ 2274888 w 3071902"/>
                <a:gd name="connsiteY28" fmla="*/ 870551 h 2650346"/>
                <a:gd name="connsiteX29" fmla="*/ 2246767 w 3071902"/>
                <a:gd name="connsiteY29" fmla="*/ 864336 h 2650346"/>
                <a:gd name="connsiteX30" fmla="*/ 2242659 w 3071902"/>
                <a:gd name="connsiteY30" fmla="*/ 852265 h 2650346"/>
                <a:gd name="connsiteX31" fmla="*/ 2273873 w 3071902"/>
                <a:gd name="connsiteY31" fmla="*/ 799364 h 2650346"/>
                <a:gd name="connsiteX32" fmla="*/ 2357946 w 3071902"/>
                <a:gd name="connsiteY32" fmla="*/ 687583 h 2650346"/>
                <a:gd name="connsiteX33" fmla="*/ 2394024 w 3071902"/>
                <a:gd name="connsiteY33" fmla="*/ 677615 h 2650346"/>
                <a:gd name="connsiteX34" fmla="*/ 2412812 w 3071902"/>
                <a:gd name="connsiteY34" fmla="*/ 680970 h 2650346"/>
                <a:gd name="connsiteX35" fmla="*/ 2411314 w 3071902"/>
                <a:gd name="connsiteY35" fmla="*/ 664293 h 2650346"/>
                <a:gd name="connsiteX36" fmla="*/ 2415286 w 3071902"/>
                <a:gd name="connsiteY36" fmla="*/ 633677 h 2650346"/>
                <a:gd name="connsiteX37" fmla="*/ 2466538 w 3071902"/>
                <a:gd name="connsiteY37" fmla="*/ 605535 h 2650346"/>
                <a:gd name="connsiteX38" fmla="*/ 2486068 w 3071902"/>
                <a:gd name="connsiteY38" fmla="*/ 594703 h 2650346"/>
                <a:gd name="connsiteX39" fmla="*/ 2524373 w 3071902"/>
                <a:gd name="connsiteY39" fmla="*/ 542173 h 2650346"/>
                <a:gd name="connsiteX40" fmla="*/ 2518754 w 3071902"/>
                <a:gd name="connsiteY40" fmla="*/ 468375 h 2650346"/>
                <a:gd name="connsiteX41" fmla="*/ 2499088 w 3071902"/>
                <a:gd name="connsiteY41" fmla="*/ 436522 h 2650346"/>
                <a:gd name="connsiteX42" fmla="*/ 2472217 w 3071902"/>
                <a:gd name="connsiteY42" fmla="*/ 451714 h 2650346"/>
                <a:gd name="connsiteX43" fmla="*/ 2324071 w 3071902"/>
                <a:gd name="connsiteY43" fmla="*/ 564885 h 2650346"/>
                <a:gd name="connsiteX44" fmla="*/ 2218213 w 3071902"/>
                <a:gd name="connsiteY44" fmla="*/ 639961 h 2650346"/>
                <a:gd name="connsiteX45" fmla="*/ 2208015 w 3071902"/>
                <a:gd name="connsiteY45" fmla="*/ 653654 h 2650346"/>
                <a:gd name="connsiteX46" fmla="*/ 2187990 w 3071902"/>
                <a:gd name="connsiteY46" fmla="*/ 673946 h 2650346"/>
                <a:gd name="connsiteX47" fmla="*/ 2166467 w 3071902"/>
                <a:gd name="connsiteY47" fmla="*/ 677563 h 2650346"/>
                <a:gd name="connsiteX48" fmla="*/ 2065090 w 3071902"/>
                <a:gd name="connsiteY48" fmla="*/ 757615 h 2650346"/>
                <a:gd name="connsiteX49" fmla="*/ 2004585 w 3071902"/>
                <a:gd name="connsiteY49" fmla="*/ 805463 h 2650346"/>
                <a:gd name="connsiteX50" fmla="*/ 1988343 w 3071902"/>
                <a:gd name="connsiteY50" fmla="*/ 826599 h 2650346"/>
                <a:gd name="connsiteX51" fmla="*/ 1973449 w 3071902"/>
                <a:gd name="connsiteY51" fmla="*/ 817609 h 2650346"/>
                <a:gd name="connsiteX52" fmla="*/ 1977647 w 3071902"/>
                <a:gd name="connsiteY52" fmla="*/ 785259 h 2650346"/>
                <a:gd name="connsiteX53" fmla="*/ 2019705 w 3071902"/>
                <a:gd name="connsiteY53" fmla="*/ 747374 h 2650346"/>
                <a:gd name="connsiteX54" fmla="*/ 2015887 w 3071902"/>
                <a:gd name="connsiteY54" fmla="*/ 724626 h 2650346"/>
                <a:gd name="connsiteX55" fmla="*/ 2019560 w 3071902"/>
                <a:gd name="connsiteY55" fmla="*/ 702268 h 2650346"/>
                <a:gd name="connsiteX56" fmla="*/ 2017979 w 3071902"/>
                <a:gd name="connsiteY56" fmla="*/ 684649 h 2650346"/>
                <a:gd name="connsiteX57" fmla="*/ 2037962 w 3071902"/>
                <a:gd name="connsiteY57" fmla="*/ 685693 h 2650346"/>
                <a:gd name="connsiteX58" fmla="*/ 2081341 w 3071902"/>
                <a:gd name="connsiteY58" fmla="*/ 670427 h 2650346"/>
                <a:gd name="connsiteX59" fmla="*/ 2097506 w 3071902"/>
                <a:gd name="connsiteY59" fmla="*/ 648723 h 2650346"/>
                <a:gd name="connsiteX60" fmla="*/ 2210811 w 3071902"/>
                <a:gd name="connsiteY60" fmla="*/ 589512 h 2650346"/>
                <a:gd name="connsiteX61" fmla="*/ 2209475 w 3071902"/>
                <a:gd name="connsiteY61" fmla="*/ 519291 h 2650346"/>
                <a:gd name="connsiteX62" fmla="*/ 2200269 w 3071902"/>
                <a:gd name="connsiteY62" fmla="*/ 503778 h 2650346"/>
                <a:gd name="connsiteX63" fmla="*/ 2170818 w 3071902"/>
                <a:gd name="connsiteY63" fmla="*/ 492215 h 2650346"/>
                <a:gd name="connsiteX64" fmla="*/ 2048841 w 3071902"/>
                <a:gd name="connsiteY64" fmla="*/ 573520 h 2650346"/>
                <a:gd name="connsiteX65" fmla="*/ 1995733 w 3071902"/>
                <a:gd name="connsiteY65" fmla="*/ 583267 h 2650346"/>
                <a:gd name="connsiteX66" fmla="*/ 2003213 w 3071902"/>
                <a:gd name="connsiteY66" fmla="*/ 536057 h 2650346"/>
                <a:gd name="connsiteX67" fmla="*/ 2001354 w 3071902"/>
                <a:gd name="connsiteY67" fmla="*/ 475830 h 2650346"/>
                <a:gd name="connsiteX68" fmla="*/ 1981097 w 3071902"/>
                <a:gd name="connsiteY68" fmla="*/ 432176 h 2650346"/>
                <a:gd name="connsiteX69" fmla="*/ 1958589 w 3071902"/>
                <a:gd name="connsiteY69" fmla="*/ 335795 h 2650346"/>
                <a:gd name="connsiteX70" fmla="*/ 1921645 w 3071902"/>
                <a:gd name="connsiteY70" fmla="*/ 323840 h 2650346"/>
                <a:gd name="connsiteX71" fmla="*/ 1812289 w 3071902"/>
                <a:gd name="connsiteY71" fmla="*/ 403300 h 2650346"/>
                <a:gd name="connsiteX72" fmla="*/ 1781412 w 3071902"/>
                <a:gd name="connsiteY72" fmla="*/ 466825 h 2650346"/>
                <a:gd name="connsiteX73" fmla="*/ 1775631 w 3071902"/>
                <a:gd name="connsiteY73" fmla="*/ 481554 h 2650346"/>
                <a:gd name="connsiteX74" fmla="*/ 1707810 w 3071902"/>
                <a:gd name="connsiteY74" fmla="*/ 533124 h 2650346"/>
                <a:gd name="connsiteX75" fmla="*/ 1722771 w 3071902"/>
                <a:gd name="connsiteY75" fmla="*/ 438701 h 2650346"/>
                <a:gd name="connsiteX76" fmla="*/ 1713433 w 3071902"/>
                <a:gd name="connsiteY76" fmla="*/ 425686 h 2650346"/>
                <a:gd name="connsiteX77" fmla="*/ 1700160 w 3071902"/>
                <a:gd name="connsiteY77" fmla="*/ 440023 h 2650346"/>
                <a:gd name="connsiteX78" fmla="*/ 1696222 w 3071902"/>
                <a:gd name="connsiteY78" fmla="*/ 467377 h 2650346"/>
                <a:gd name="connsiteX79" fmla="*/ 1691358 w 3071902"/>
                <a:gd name="connsiteY79" fmla="*/ 464617 h 2650346"/>
                <a:gd name="connsiteX80" fmla="*/ 1667019 w 3071902"/>
                <a:gd name="connsiteY80" fmla="*/ 403214 h 2650346"/>
                <a:gd name="connsiteX81" fmla="*/ 1680162 w 3071902"/>
                <a:gd name="connsiteY81" fmla="*/ 391374 h 2650346"/>
                <a:gd name="connsiteX82" fmla="*/ 1700668 w 3071902"/>
                <a:gd name="connsiteY82" fmla="*/ 382425 h 2650346"/>
                <a:gd name="connsiteX83" fmla="*/ 1701177 w 3071902"/>
                <a:gd name="connsiteY83" fmla="*/ 324828 h 2650346"/>
                <a:gd name="connsiteX84" fmla="*/ 1712346 w 3071902"/>
                <a:gd name="connsiteY84" fmla="*/ 302865 h 2650346"/>
                <a:gd name="connsiteX85" fmla="*/ 1725489 w 3071902"/>
                <a:gd name="connsiteY85" fmla="*/ 291024 h 2650346"/>
                <a:gd name="connsiteX86" fmla="*/ 1706421 w 3071902"/>
                <a:gd name="connsiteY86" fmla="*/ 272490 h 2650346"/>
                <a:gd name="connsiteX87" fmla="*/ 1688413 w 3071902"/>
                <a:gd name="connsiteY87" fmla="*/ 281569 h 2650346"/>
                <a:gd name="connsiteX88" fmla="*/ 1651090 w 3071902"/>
                <a:gd name="connsiteY88" fmla="*/ 324712 h 2650346"/>
                <a:gd name="connsiteX89" fmla="*/ 1725332 w 3071902"/>
                <a:gd name="connsiteY89" fmla="*/ 198316 h 2650346"/>
                <a:gd name="connsiteX90" fmla="*/ 1718505 w 3071902"/>
                <a:gd name="connsiteY90" fmla="*/ 233035 h 2650346"/>
                <a:gd name="connsiteX91" fmla="*/ 1724299 w 3071902"/>
                <a:gd name="connsiteY91" fmla="*/ 265910 h 2650346"/>
                <a:gd name="connsiteX92" fmla="*/ 1755319 w 3071902"/>
                <a:gd name="connsiteY92" fmla="*/ 247489 h 2650346"/>
                <a:gd name="connsiteX93" fmla="*/ 1809696 w 3071902"/>
                <a:gd name="connsiteY93" fmla="*/ 69946 h 2650346"/>
                <a:gd name="connsiteX94" fmla="*/ 1778361 w 3071902"/>
                <a:gd name="connsiteY94" fmla="*/ 9115 h 2650346"/>
                <a:gd name="connsiteX95" fmla="*/ 1765767 w 3071902"/>
                <a:gd name="connsiteY95" fmla="*/ 0 h 2650346"/>
                <a:gd name="connsiteX96" fmla="*/ 1716738 w 3071902"/>
                <a:gd name="connsiteY96" fmla="*/ 27500 h 2650346"/>
                <a:gd name="connsiteX97" fmla="*/ 1698599 w 3071902"/>
                <a:gd name="connsiteY97" fmla="*/ 39078 h 2650346"/>
                <a:gd name="connsiteX98" fmla="*/ 1638010 w 3071902"/>
                <a:gd name="connsiteY98" fmla="*/ 96037 h 2650346"/>
                <a:gd name="connsiteX99" fmla="*/ 1618708 w 3071902"/>
                <a:gd name="connsiteY99" fmla="*/ 177705 h 2650346"/>
                <a:gd name="connsiteX100" fmla="*/ 1602805 w 3071902"/>
                <a:gd name="connsiteY100" fmla="*/ 194410 h 2650346"/>
                <a:gd name="connsiteX101" fmla="*/ 1604113 w 3071902"/>
                <a:gd name="connsiteY101" fmla="*/ 169424 h 2650346"/>
                <a:gd name="connsiteX102" fmla="*/ 1602399 w 3071902"/>
                <a:gd name="connsiteY102" fmla="*/ 154302 h 2650346"/>
                <a:gd name="connsiteX103" fmla="*/ 1589387 w 3071902"/>
                <a:gd name="connsiteY103" fmla="*/ 163643 h 2650346"/>
                <a:gd name="connsiteX104" fmla="*/ 1608076 w 3071902"/>
                <a:gd name="connsiteY104" fmla="*/ 237278 h 2650346"/>
                <a:gd name="connsiteX105" fmla="*/ 1558263 w 3071902"/>
                <a:gd name="connsiteY105" fmla="*/ 279768 h 2650346"/>
                <a:gd name="connsiteX106" fmla="*/ 1489919 w 3071902"/>
                <a:gd name="connsiteY106" fmla="*/ 341332 h 2650346"/>
                <a:gd name="connsiteX107" fmla="*/ 1484791 w 3071902"/>
                <a:gd name="connsiteY107" fmla="*/ 343570 h 2650346"/>
                <a:gd name="connsiteX108" fmla="*/ 1452698 w 3071902"/>
                <a:gd name="connsiteY108" fmla="*/ 286771 h 2650346"/>
                <a:gd name="connsiteX109" fmla="*/ 1460975 w 3071902"/>
                <a:gd name="connsiteY109" fmla="*/ 272172 h 2650346"/>
                <a:gd name="connsiteX110" fmla="*/ 1450304 w 3071902"/>
                <a:gd name="connsiteY110" fmla="*/ 188934 h 2650346"/>
                <a:gd name="connsiteX111" fmla="*/ 1445700 w 3071902"/>
                <a:gd name="connsiteY111" fmla="*/ 181177 h 2650346"/>
                <a:gd name="connsiteX112" fmla="*/ 1394423 w 3071902"/>
                <a:gd name="connsiteY112" fmla="*/ 155945 h 2650346"/>
                <a:gd name="connsiteX113" fmla="*/ 1376937 w 3071902"/>
                <a:gd name="connsiteY113" fmla="*/ 155029 h 2650346"/>
                <a:gd name="connsiteX114" fmla="*/ 1349460 w 3071902"/>
                <a:gd name="connsiteY114" fmla="*/ 153591 h 2650346"/>
                <a:gd name="connsiteX115" fmla="*/ 1307794 w 3071902"/>
                <a:gd name="connsiteY115" fmla="*/ 183982 h 2650346"/>
                <a:gd name="connsiteX116" fmla="*/ 1102905 w 3071902"/>
                <a:gd name="connsiteY116" fmla="*/ 413779 h 2650346"/>
                <a:gd name="connsiteX117" fmla="*/ 1049550 w 3071902"/>
                <a:gd name="connsiteY117" fmla="*/ 476127 h 2650346"/>
                <a:gd name="connsiteX118" fmla="*/ 1021810 w 3071902"/>
                <a:gd name="connsiteY118" fmla="*/ 479685 h 2650346"/>
                <a:gd name="connsiteX119" fmla="*/ 1025484 w 3071902"/>
                <a:gd name="connsiteY119" fmla="*/ 457328 h 2650346"/>
                <a:gd name="connsiteX120" fmla="*/ 1060284 w 3071902"/>
                <a:gd name="connsiteY120" fmla="*/ 318847 h 2650346"/>
                <a:gd name="connsiteX121" fmla="*/ 1032532 w 3071902"/>
                <a:gd name="connsiteY121" fmla="*/ 274804 h 2650346"/>
                <a:gd name="connsiteX122" fmla="*/ 928682 w 3071902"/>
                <a:gd name="connsiteY122" fmla="*/ 296928 h 2650346"/>
                <a:gd name="connsiteX123" fmla="*/ 869152 w 3071902"/>
                <a:gd name="connsiteY123" fmla="*/ 381502 h 2650346"/>
                <a:gd name="connsiteX124" fmla="*/ 853120 w 3071902"/>
                <a:gd name="connsiteY124" fmla="*/ 400706 h 2650346"/>
                <a:gd name="connsiteX125" fmla="*/ 777672 w 3071902"/>
                <a:gd name="connsiteY125" fmla="*/ 454382 h 2650346"/>
                <a:gd name="connsiteX126" fmla="*/ 715114 w 3071902"/>
                <a:gd name="connsiteY126" fmla="*/ 510735 h 2650346"/>
                <a:gd name="connsiteX127" fmla="*/ 719214 w 3071902"/>
                <a:gd name="connsiteY127" fmla="*/ 501877 h 2650346"/>
                <a:gd name="connsiteX128" fmla="*/ 719580 w 3071902"/>
                <a:gd name="connsiteY128" fmla="*/ 496183 h 2650346"/>
                <a:gd name="connsiteX129" fmla="*/ 694161 w 3071902"/>
                <a:gd name="connsiteY129" fmla="*/ 508615 h 2650346"/>
                <a:gd name="connsiteX130" fmla="*/ 672863 w 3071902"/>
                <a:gd name="connsiteY130" fmla="*/ 484371 h 2650346"/>
                <a:gd name="connsiteX131" fmla="*/ 489067 w 3071902"/>
                <a:gd name="connsiteY131" fmla="*/ 662491 h 2650346"/>
                <a:gd name="connsiteX132" fmla="*/ 485701 w 3071902"/>
                <a:gd name="connsiteY132" fmla="*/ 665840 h 2650346"/>
                <a:gd name="connsiteX133" fmla="*/ 481493 w 3071902"/>
                <a:gd name="connsiteY133" fmla="*/ 663741 h 2650346"/>
                <a:gd name="connsiteX134" fmla="*/ 478777 w 3071902"/>
                <a:gd name="connsiteY134" fmla="*/ 659818 h 2650346"/>
                <a:gd name="connsiteX135" fmla="*/ 329141 w 3071902"/>
                <a:gd name="connsiteY135" fmla="*/ 825291 h 2650346"/>
                <a:gd name="connsiteX136" fmla="*/ 327301 w 3071902"/>
                <a:gd name="connsiteY136" fmla="*/ 821857 h 2650346"/>
                <a:gd name="connsiteX137" fmla="*/ 327126 w 3071902"/>
                <a:gd name="connsiteY137" fmla="*/ 801562 h 2650346"/>
                <a:gd name="connsiteX138" fmla="*/ 221331 w 3071902"/>
                <a:gd name="connsiteY138" fmla="*/ 887965 h 2650346"/>
                <a:gd name="connsiteX139" fmla="*/ 119096 w 3071902"/>
                <a:gd name="connsiteY139" fmla="*/ 1000985 h 2650346"/>
                <a:gd name="connsiteX140" fmla="*/ 58830 w 3071902"/>
                <a:gd name="connsiteY140" fmla="*/ 1090328 h 2650346"/>
                <a:gd name="connsiteX141" fmla="*/ 39906 w 3071902"/>
                <a:gd name="connsiteY141" fmla="*/ 1083829 h 2650346"/>
                <a:gd name="connsiteX142" fmla="*/ 20571 w 3071902"/>
                <a:gd name="connsiteY142" fmla="*/ 1110898 h 2650346"/>
                <a:gd name="connsiteX143" fmla="*/ 0 w 3071902"/>
                <a:gd name="connsiteY143" fmla="*/ 1136567 h 2650346"/>
                <a:gd name="connsiteX144" fmla="*/ 1052025 w 3071902"/>
                <a:gd name="connsiteY144" fmla="*/ 1990144 h 2650346"/>
                <a:gd name="connsiteX145" fmla="*/ 1053083 w 3071902"/>
                <a:gd name="connsiteY145" fmla="*/ 1988885 h 2650346"/>
                <a:gd name="connsiteX146" fmla="*/ 1793423 w 3071902"/>
                <a:gd name="connsiteY146" fmla="*/ 2589572 h 2650346"/>
                <a:gd name="connsiteX147" fmla="*/ 1803711 w 3071902"/>
                <a:gd name="connsiteY147" fmla="*/ 2581514 h 2650346"/>
                <a:gd name="connsiteX148" fmla="*/ 1887549 w 3071902"/>
                <a:gd name="connsiteY148" fmla="*/ 2519512 h 2650346"/>
                <a:gd name="connsiteX149" fmla="*/ 1951610 w 3071902"/>
                <a:gd name="connsiteY149" fmla="*/ 2473072 h 2650346"/>
                <a:gd name="connsiteX150" fmla="*/ 1994149 w 3071902"/>
                <a:gd name="connsiteY150" fmla="*/ 2430248 h 2650346"/>
                <a:gd name="connsiteX151" fmla="*/ 2068309 w 3071902"/>
                <a:gd name="connsiteY151" fmla="*/ 2350771 h 2650346"/>
                <a:gd name="connsiteX152" fmla="*/ 2071624 w 3071902"/>
                <a:gd name="connsiteY152" fmla="*/ 2349066 h 2650346"/>
                <a:gd name="connsiteX153" fmla="*/ 2013786 w 3071902"/>
                <a:gd name="connsiteY153" fmla="*/ 2427343 h 2650346"/>
                <a:gd name="connsiteX154" fmla="*/ 1941378 w 3071902"/>
                <a:gd name="connsiteY154" fmla="*/ 2509299 h 2650346"/>
                <a:gd name="connsiteX155" fmla="*/ 1913952 w 3071902"/>
                <a:gd name="connsiteY155" fmla="*/ 2504057 h 2650346"/>
                <a:gd name="connsiteX156" fmla="*/ 1839085 w 3071902"/>
                <a:gd name="connsiteY156" fmla="*/ 2590520 h 2650346"/>
                <a:gd name="connsiteX157" fmla="*/ 1822641 w 3071902"/>
                <a:gd name="connsiteY157" fmla="*/ 2613278 h 2650346"/>
                <a:gd name="connsiteX158" fmla="*/ 1868326 w 3071902"/>
                <a:gd name="connsiteY158" fmla="*/ 2650346 h 2650346"/>
                <a:gd name="connsiteX159" fmla="*/ 1894175 w 3071902"/>
                <a:gd name="connsiteY159" fmla="*/ 2622554 h 2650346"/>
                <a:gd name="connsiteX160" fmla="*/ 1953643 w 3071902"/>
                <a:gd name="connsiteY160" fmla="*/ 2534392 h 2650346"/>
                <a:gd name="connsiteX161" fmla="*/ 1972317 w 3071902"/>
                <a:gd name="connsiteY161" fmla="*/ 2540806 h 2650346"/>
                <a:gd name="connsiteX162" fmla="*/ 2129155 w 3071902"/>
                <a:gd name="connsiteY162" fmla="*/ 2314853 h 2650346"/>
                <a:gd name="connsiteX163" fmla="*/ 2156559 w 3071902"/>
                <a:gd name="connsiteY163" fmla="*/ 2291751 h 2650346"/>
                <a:gd name="connsiteX164" fmla="*/ 2160081 w 3071902"/>
                <a:gd name="connsiteY164" fmla="*/ 2294296 h 2650346"/>
                <a:gd name="connsiteX165" fmla="*/ 2210233 w 3071902"/>
                <a:gd name="connsiteY165" fmla="*/ 2332487 h 2650346"/>
                <a:gd name="connsiteX166" fmla="*/ 2229144 w 3071902"/>
                <a:gd name="connsiteY166" fmla="*/ 2333476 h 2650346"/>
                <a:gd name="connsiteX167" fmla="*/ 2269071 w 3071902"/>
                <a:gd name="connsiteY167" fmla="*/ 2295259 h 2650346"/>
                <a:gd name="connsiteX168" fmla="*/ 2277153 w 3071902"/>
                <a:gd name="connsiteY168" fmla="*/ 2276713 h 2650346"/>
                <a:gd name="connsiteX169" fmla="*/ 2279380 w 3071902"/>
                <a:gd name="connsiteY169" fmla="*/ 2234150 h 2650346"/>
                <a:gd name="connsiteX170" fmla="*/ 2311472 w 3071902"/>
                <a:gd name="connsiteY170" fmla="*/ 2209748 h 2650346"/>
                <a:gd name="connsiteX171" fmla="*/ 2334480 w 3071902"/>
                <a:gd name="connsiteY171" fmla="*/ 2177757 h 2650346"/>
                <a:gd name="connsiteX172" fmla="*/ 2342562 w 3071902"/>
                <a:gd name="connsiteY172" fmla="*/ 2159211 h 2650346"/>
                <a:gd name="connsiteX173" fmla="*/ 2394556 w 3071902"/>
                <a:gd name="connsiteY173" fmla="*/ 2116881 h 2650346"/>
                <a:gd name="connsiteX174" fmla="*/ 2425288 w 3071902"/>
                <a:gd name="connsiteY174" fmla="*/ 2118489 h 2650346"/>
                <a:gd name="connsiteX175" fmla="*/ 2444819 w 3071902"/>
                <a:gd name="connsiteY175" fmla="*/ 2107657 h 2650346"/>
                <a:gd name="connsiteX176" fmla="*/ 2447800 w 3071902"/>
                <a:gd name="connsiteY176" fmla="*/ 2095957 h 2650346"/>
                <a:gd name="connsiteX177" fmla="*/ 2507505 w 3071902"/>
                <a:gd name="connsiteY177" fmla="*/ 2042176 h 2650346"/>
                <a:gd name="connsiteX178" fmla="*/ 2557753 w 3071902"/>
                <a:gd name="connsiteY178" fmla="*/ 1987901 h 2650346"/>
                <a:gd name="connsiteX179" fmla="*/ 2567828 w 3071902"/>
                <a:gd name="connsiteY179" fmla="*/ 1976572 h 2650346"/>
                <a:gd name="connsiteX180" fmla="*/ 2648176 w 3071902"/>
                <a:gd name="connsiteY180" fmla="*/ 1890676 h 2650346"/>
                <a:gd name="connsiteX181" fmla="*/ 2696556 w 3071902"/>
                <a:gd name="connsiteY181" fmla="*/ 1826819 h 2650346"/>
                <a:gd name="connsiteX182" fmla="*/ 2740319 w 3071902"/>
                <a:gd name="connsiteY182" fmla="*/ 1715298 h 2650346"/>
                <a:gd name="connsiteX183" fmla="*/ 2754106 w 3071902"/>
                <a:gd name="connsiteY183" fmla="*/ 1633032 h 2650346"/>
                <a:gd name="connsiteX184" fmla="*/ 2719525 w 3071902"/>
                <a:gd name="connsiteY184" fmla="*/ 1659675 h 2650346"/>
                <a:gd name="connsiteX185" fmla="*/ 2631356 w 3071902"/>
                <a:gd name="connsiteY185" fmla="*/ 1804438 h 2650346"/>
                <a:gd name="connsiteX186" fmla="*/ 2601380 w 3071902"/>
                <a:gd name="connsiteY186" fmla="*/ 1833692 h 2650346"/>
                <a:gd name="connsiteX187" fmla="*/ 2539311 w 3071902"/>
                <a:gd name="connsiteY187" fmla="*/ 1887350 h 2650346"/>
                <a:gd name="connsiteX188" fmla="*/ 2479620 w 3071902"/>
                <a:gd name="connsiteY188" fmla="*/ 1986183 h 2650346"/>
                <a:gd name="connsiteX189" fmla="*/ 2457973 w 3071902"/>
                <a:gd name="connsiteY189" fmla="*/ 1992163 h 2650346"/>
                <a:gd name="connsiteX190" fmla="*/ 2406462 w 3071902"/>
                <a:gd name="connsiteY190" fmla="*/ 1979983 h 2650346"/>
                <a:gd name="connsiteX191" fmla="*/ 2479086 w 3071902"/>
                <a:gd name="connsiteY191" fmla="*/ 1860488 h 2650346"/>
                <a:gd name="connsiteX192" fmla="*/ 2499235 w 3071902"/>
                <a:gd name="connsiteY192" fmla="*/ 1837831 h 2650346"/>
                <a:gd name="connsiteX193" fmla="*/ 2558074 w 3071902"/>
                <a:gd name="connsiteY193" fmla="*/ 1800603 h 2650346"/>
                <a:gd name="connsiteX194" fmla="*/ 2618273 w 3071902"/>
                <a:gd name="connsiteY194" fmla="*/ 1737363 h 2650346"/>
                <a:gd name="connsiteX195" fmla="*/ 2773363 w 3071902"/>
                <a:gd name="connsiteY195" fmla="*/ 1536826 h 2650346"/>
                <a:gd name="connsiteX196" fmla="*/ 2767743 w 3071902"/>
                <a:gd name="connsiteY196" fmla="*/ 1463028 h 2650346"/>
                <a:gd name="connsiteX197" fmla="*/ 2742099 w 3071902"/>
                <a:gd name="connsiteY197" fmla="*/ 1409523 h 2650346"/>
                <a:gd name="connsiteX198" fmla="*/ 2763237 w 3071902"/>
                <a:gd name="connsiteY198" fmla="*/ 1367951 h 2650346"/>
                <a:gd name="connsiteX199" fmla="*/ 2773683 w 3071902"/>
                <a:gd name="connsiteY199" fmla="*/ 1349528 h 2650346"/>
                <a:gd name="connsiteX200" fmla="*/ 2824552 w 3071902"/>
                <a:gd name="connsiteY200" fmla="*/ 1283428 h 2650346"/>
                <a:gd name="connsiteX201" fmla="*/ 2842336 w 3071902"/>
                <a:gd name="connsiteY201" fmla="*/ 1260649 h 2650346"/>
                <a:gd name="connsiteX202" fmla="*/ 2902523 w 3071902"/>
                <a:gd name="connsiteY202" fmla="*/ 1152359 h 2650346"/>
                <a:gd name="connsiteX203" fmla="*/ 2905381 w 3071902"/>
                <a:gd name="connsiteY203" fmla="*/ 1143024 h 2650346"/>
                <a:gd name="connsiteX204" fmla="*/ 2920172 w 3071902"/>
                <a:gd name="connsiteY204" fmla="*/ 1086893 h 2650346"/>
                <a:gd name="connsiteX205" fmla="*/ 2921285 w 3071902"/>
                <a:gd name="connsiteY205" fmla="*/ 1065610 h 2650346"/>
                <a:gd name="connsiteX206" fmla="*/ 2872137 w 3071902"/>
                <a:gd name="connsiteY206" fmla="*/ 1053554 h 2650346"/>
                <a:gd name="connsiteX207" fmla="*/ 2871518 w 3071902"/>
                <a:gd name="connsiteY207" fmla="*/ 1065378 h 2650346"/>
                <a:gd name="connsiteX208" fmla="*/ 2867422 w 3071902"/>
                <a:gd name="connsiteY208" fmla="*/ 1098358 h 2650346"/>
                <a:gd name="connsiteX209" fmla="*/ 2861210 w 3071902"/>
                <a:gd name="connsiteY209" fmla="*/ 1126486 h 2650346"/>
                <a:gd name="connsiteX210" fmla="*/ 2823523 w 3071902"/>
                <a:gd name="connsiteY210" fmla="*/ 1167192 h 2650346"/>
                <a:gd name="connsiteX211" fmla="*/ 2812941 w 3071902"/>
                <a:gd name="connsiteY211" fmla="*/ 1142928 h 2650346"/>
                <a:gd name="connsiteX212" fmla="*/ 2816914 w 3071902"/>
                <a:gd name="connsiteY212" fmla="*/ 1112313 h 2650346"/>
                <a:gd name="connsiteX213" fmla="*/ 2835551 w 3071902"/>
                <a:gd name="connsiteY213" fmla="*/ 1027930 h 2650346"/>
                <a:gd name="connsiteX214" fmla="*/ 2871877 w 3071902"/>
                <a:gd name="connsiteY214" fmla="*/ 1013233 h 2650346"/>
                <a:gd name="connsiteX215" fmla="*/ 2880070 w 3071902"/>
                <a:gd name="connsiteY215" fmla="*/ 947271 h 2650346"/>
                <a:gd name="connsiteX216" fmla="*/ 2875589 w 3071902"/>
                <a:gd name="connsiteY216" fmla="*/ 942295 h 2650346"/>
                <a:gd name="connsiteX217" fmla="*/ 2896740 w 3071902"/>
                <a:gd name="connsiteY217" fmla="*/ 945773 h 2650346"/>
                <a:gd name="connsiteX218" fmla="*/ 2918388 w 3071902"/>
                <a:gd name="connsiteY218" fmla="*/ 939793 h 2650346"/>
                <a:gd name="connsiteX219" fmla="*/ 2915268 w 3071902"/>
                <a:gd name="connsiteY219" fmla="*/ 908805 h 2650346"/>
                <a:gd name="connsiteX220" fmla="*/ 2895974 w 3071902"/>
                <a:gd name="connsiteY220" fmla="*/ 869858 h 2650346"/>
                <a:gd name="connsiteX221" fmla="*/ 2900688 w 3071902"/>
                <a:gd name="connsiteY221" fmla="*/ 825054 h 2650346"/>
                <a:gd name="connsiteX222" fmla="*/ 2989861 w 3071902"/>
                <a:gd name="connsiteY222" fmla="*/ 706426 h 2650346"/>
                <a:gd name="connsiteX223" fmla="*/ 3025803 w 3071902"/>
                <a:gd name="connsiteY223" fmla="*/ 653772 h 2650346"/>
                <a:gd name="connsiteX224" fmla="*/ 3025666 w 3071902"/>
                <a:gd name="connsiteY224" fmla="*/ 611086 h 2650346"/>
                <a:gd name="connsiteX225" fmla="*/ 2986976 w 3071902"/>
                <a:gd name="connsiteY225" fmla="*/ 625658 h 2650346"/>
                <a:gd name="connsiteX226" fmla="*/ 2981878 w 3071902"/>
                <a:gd name="connsiteY226" fmla="*/ 632505 h 2650346"/>
                <a:gd name="connsiteX227" fmla="*/ 2873175 w 3071902"/>
                <a:gd name="connsiteY227" fmla="*/ 761967 h 2650346"/>
                <a:gd name="connsiteX228" fmla="*/ 2784113 w 3071902"/>
                <a:gd name="connsiteY228" fmla="*/ 833181 h 2650346"/>
                <a:gd name="connsiteX229" fmla="*/ 2772293 w 3071902"/>
                <a:gd name="connsiteY229" fmla="*/ 832562 h 2650346"/>
                <a:gd name="connsiteX230" fmla="*/ 2775276 w 3071902"/>
                <a:gd name="connsiteY230" fmla="*/ 820863 h 2650346"/>
                <a:gd name="connsiteX231" fmla="*/ 2791192 w 3071902"/>
                <a:gd name="connsiteY231" fmla="*/ 788502 h 2650346"/>
                <a:gd name="connsiteX232" fmla="*/ 2823767 w 3071902"/>
                <a:gd name="connsiteY232" fmla="*/ 709589 h 2650346"/>
                <a:gd name="connsiteX233" fmla="*/ 2932841 w 3071902"/>
                <a:gd name="connsiteY233" fmla="*/ 573033 h 2650346"/>
                <a:gd name="connsiteX234" fmla="*/ 2962569 w 3071902"/>
                <a:gd name="connsiteY234" fmla="*/ 548508 h 2650346"/>
                <a:gd name="connsiteX235" fmla="*/ 3063066 w 3071902"/>
                <a:gd name="connsiteY235" fmla="*/ 439954 h 2650346"/>
                <a:gd name="connsiteX236" fmla="*/ 3044885 w 3071902"/>
                <a:gd name="connsiteY236" fmla="*/ 379727 h 2650346"/>
                <a:gd name="connsiteX237" fmla="*/ 3038659 w 3071902"/>
                <a:gd name="connsiteY237" fmla="*/ 362804 h 2650346"/>
                <a:gd name="connsiteX238" fmla="*/ 3030130 w 3071902"/>
                <a:gd name="connsiteY238" fmla="*/ 338943 h 265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3071902" h="2650346">
                  <a:moveTo>
                    <a:pt x="678799" y="528732"/>
                  </a:moveTo>
                  <a:cubicBezTo>
                    <a:pt x="671118" y="538791"/>
                    <a:pt x="671118" y="538791"/>
                    <a:pt x="671118" y="538791"/>
                  </a:cubicBezTo>
                  <a:cubicBezTo>
                    <a:pt x="663436" y="548850"/>
                    <a:pt x="654568" y="550037"/>
                    <a:pt x="664623" y="557722"/>
                  </a:cubicBezTo>
                  <a:cubicBezTo>
                    <a:pt x="664623" y="557722"/>
                    <a:pt x="666544" y="555207"/>
                    <a:pt x="669573" y="552544"/>
                  </a:cubicBezTo>
                  <a:lnTo>
                    <a:pt x="675935" y="549216"/>
                  </a:lnTo>
                  <a:lnTo>
                    <a:pt x="652659" y="575028"/>
                  </a:lnTo>
                  <a:cubicBezTo>
                    <a:pt x="640791" y="590184"/>
                    <a:pt x="630081" y="606378"/>
                    <a:pt x="621014" y="624067"/>
                  </a:cubicBezTo>
                  <a:cubicBezTo>
                    <a:pt x="621014" y="624067"/>
                    <a:pt x="620883" y="626565"/>
                    <a:pt x="620883" y="626565"/>
                  </a:cubicBezTo>
                  <a:cubicBezTo>
                    <a:pt x="608762" y="642843"/>
                    <a:pt x="594417" y="647730"/>
                    <a:pt x="581012" y="641391"/>
                  </a:cubicBezTo>
                  <a:lnTo>
                    <a:pt x="572916" y="635104"/>
                  </a:lnTo>
                  <a:lnTo>
                    <a:pt x="575379" y="632881"/>
                  </a:lnTo>
                  <a:cubicBezTo>
                    <a:pt x="573004" y="615135"/>
                    <a:pt x="636830" y="552410"/>
                    <a:pt x="678799" y="528732"/>
                  </a:cubicBezTo>
                  <a:close/>
                  <a:moveTo>
                    <a:pt x="3030130" y="338943"/>
                  </a:moveTo>
                  <a:cubicBezTo>
                    <a:pt x="3024655" y="335989"/>
                    <a:pt x="3016258" y="337921"/>
                    <a:pt x="3004067" y="344397"/>
                  </a:cubicBezTo>
                  <a:cubicBezTo>
                    <a:pt x="2991752" y="353236"/>
                    <a:pt x="2979437" y="362076"/>
                    <a:pt x="2966999" y="373280"/>
                  </a:cubicBezTo>
                  <a:cubicBezTo>
                    <a:pt x="2951948" y="389089"/>
                    <a:pt x="2923210" y="394699"/>
                    <a:pt x="2933297" y="428422"/>
                  </a:cubicBezTo>
                  <a:cubicBezTo>
                    <a:pt x="2935291" y="435639"/>
                    <a:pt x="2925464" y="442237"/>
                    <a:pt x="2918619" y="437138"/>
                  </a:cubicBezTo>
                  <a:cubicBezTo>
                    <a:pt x="2888878" y="416612"/>
                    <a:pt x="2887393" y="444988"/>
                    <a:pt x="2881923" y="458928"/>
                  </a:cubicBezTo>
                  <a:cubicBezTo>
                    <a:pt x="2878816" y="472992"/>
                    <a:pt x="2873840" y="477474"/>
                    <a:pt x="2861526" y="486313"/>
                  </a:cubicBezTo>
                  <a:cubicBezTo>
                    <a:pt x="2824705" y="510468"/>
                    <a:pt x="2783405" y="529647"/>
                    <a:pt x="2757909" y="563879"/>
                  </a:cubicBezTo>
                  <a:cubicBezTo>
                    <a:pt x="2717487" y="611555"/>
                    <a:pt x="2663625" y="644302"/>
                    <a:pt x="2616482" y="684515"/>
                  </a:cubicBezTo>
                  <a:cubicBezTo>
                    <a:pt x="2594093" y="704683"/>
                    <a:pt x="2569463" y="722363"/>
                    <a:pt x="2544834" y="740042"/>
                  </a:cubicBezTo>
                  <a:cubicBezTo>
                    <a:pt x="2539982" y="742159"/>
                    <a:pt x="2537124" y="751494"/>
                    <a:pt x="2528287" y="739176"/>
                  </a:cubicBezTo>
                  <a:cubicBezTo>
                    <a:pt x="2510860" y="709812"/>
                    <a:pt x="2494312" y="708946"/>
                    <a:pt x="2474040" y="733966"/>
                  </a:cubicBezTo>
                  <a:cubicBezTo>
                    <a:pt x="2461354" y="749899"/>
                    <a:pt x="2449162" y="756374"/>
                    <a:pt x="2430746" y="745926"/>
                  </a:cubicBezTo>
                  <a:cubicBezTo>
                    <a:pt x="2421414" y="743068"/>
                    <a:pt x="2412205" y="737843"/>
                    <a:pt x="2404495" y="749295"/>
                  </a:cubicBezTo>
                  <a:cubicBezTo>
                    <a:pt x="2378875" y="785892"/>
                    <a:pt x="2337823" y="800341"/>
                    <a:pt x="2303366" y="824619"/>
                  </a:cubicBezTo>
                  <a:cubicBezTo>
                    <a:pt x="2293415" y="833583"/>
                    <a:pt x="2281348" y="837693"/>
                    <a:pt x="2287575" y="854616"/>
                  </a:cubicBezTo>
                  <a:cubicBezTo>
                    <a:pt x="2294170" y="864445"/>
                    <a:pt x="2282103" y="868557"/>
                    <a:pt x="2274888" y="870551"/>
                  </a:cubicBezTo>
                  <a:cubicBezTo>
                    <a:pt x="2265184" y="874784"/>
                    <a:pt x="2255729" y="874290"/>
                    <a:pt x="2246767" y="864336"/>
                  </a:cubicBezTo>
                  <a:cubicBezTo>
                    <a:pt x="2244528" y="861847"/>
                    <a:pt x="2240296" y="852142"/>
                    <a:pt x="2242659" y="852265"/>
                  </a:cubicBezTo>
                  <a:cubicBezTo>
                    <a:pt x="2271522" y="844292"/>
                    <a:pt x="2258822" y="815175"/>
                    <a:pt x="2273873" y="799364"/>
                  </a:cubicBezTo>
                  <a:cubicBezTo>
                    <a:pt x="2308700" y="767992"/>
                    <a:pt x="2334444" y="729032"/>
                    <a:pt x="2357946" y="687583"/>
                  </a:cubicBezTo>
                  <a:cubicBezTo>
                    <a:pt x="2365904" y="671401"/>
                    <a:pt x="2375855" y="662438"/>
                    <a:pt x="2394024" y="677615"/>
                  </a:cubicBezTo>
                  <a:cubicBezTo>
                    <a:pt x="2398505" y="682592"/>
                    <a:pt x="2405225" y="690058"/>
                    <a:pt x="2412812" y="680970"/>
                  </a:cubicBezTo>
                  <a:cubicBezTo>
                    <a:pt x="2417788" y="676488"/>
                    <a:pt x="2415794" y="669270"/>
                    <a:pt x="2411314" y="664293"/>
                  </a:cubicBezTo>
                  <a:cubicBezTo>
                    <a:pt x="2397748" y="651728"/>
                    <a:pt x="2402849" y="644883"/>
                    <a:pt x="2415286" y="633677"/>
                  </a:cubicBezTo>
                  <a:cubicBezTo>
                    <a:pt x="2430214" y="620231"/>
                    <a:pt x="2445139" y="606787"/>
                    <a:pt x="2466538" y="605535"/>
                  </a:cubicBezTo>
                  <a:cubicBezTo>
                    <a:pt x="2473754" y="603543"/>
                    <a:pt x="2485573" y="604161"/>
                    <a:pt x="2486068" y="594703"/>
                  </a:cubicBezTo>
                  <a:cubicBezTo>
                    <a:pt x="2487429" y="568692"/>
                    <a:pt x="2509324" y="557983"/>
                    <a:pt x="2524373" y="542173"/>
                  </a:cubicBezTo>
                  <a:cubicBezTo>
                    <a:pt x="2542159" y="519391"/>
                    <a:pt x="2539288" y="483676"/>
                    <a:pt x="2518754" y="468375"/>
                  </a:cubicBezTo>
                  <a:cubicBezTo>
                    <a:pt x="2507430" y="458298"/>
                    <a:pt x="2508049" y="446475"/>
                    <a:pt x="2499088" y="436522"/>
                  </a:cubicBezTo>
                  <a:cubicBezTo>
                    <a:pt x="2489261" y="443121"/>
                    <a:pt x="2481797" y="449844"/>
                    <a:pt x="2472217" y="451714"/>
                  </a:cubicBezTo>
                  <a:cubicBezTo>
                    <a:pt x="2409519" y="472143"/>
                    <a:pt x="2375569" y="532014"/>
                    <a:pt x="2324071" y="564885"/>
                  </a:cubicBezTo>
                  <a:cubicBezTo>
                    <a:pt x="2287374" y="586675"/>
                    <a:pt x="2266111" y="630613"/>
                    <a:pt x="2218213" y="639961"/>
                  </a:cubicBezTo>
                  <a:cubicBezTo>
                    <a:pt x="2213362" y="642079"/>
                    <a:pt x="2206023" y="646436"/>
                    <a:pt x="2208015" y="653654"/>
                  </a:cubicBezTo>
                  <a:cubicBezTo>
                    <a:pt x="2216357" y="675430"/>
                    <a:pt x="2199933" y="672199"/>
                    <a:pt x="2187990" y="673946"/>
                  </a:cubicBezTo>
                  <a:cubicBezTo>
                    <a:pt x="2180898" y="673574"/>
                    <a:pt x="2171442" y="673079"/>
                    <a:pt x="2166467" y="677563"/>
                  </a:cubicBezTo>
                  <a:cubicBezTo>
                    <a:pt x="2138607" y="711670"/>
                    <a:pt x="2092950" y="723507"/>
                    <a:pt x="2065090" y="757615"/>
                  </a:cubicBezTo>
                  <a:cubicBezTo>
                    <a:pt x="2048020" y="778061"/>
                    <a:pt x="2023528" y="787449"/>
                    <a:pt x="2004585" y="805463"/>
                  </a:cubicBezTo>
                  <a:lnTo>
                    <a:pt x="1988343" y="826599"/>
                  </a:lnTo>
                  <a:lnTo>
                    <a:pt x="1973449" y="817609"/>
                  </a:lnTo>
                  <a:cubicBezTo>
                    <a:pt x="1958987" y="806832"/>
                    <a:pt x="1974626" y="795122"/>
                    <a:pt x="1977647" y="785259"/>
                  </a:cubicBezTo>
                  <a:cubicBezTo>
                    <a:pt x="1986187" y="765662"/>
                    <a:pt x="2004065" y="759081"/>
                    <a:pt x="2019705" y="747374"/>
                  </a:cubicBezTo>
                  <a:cubicBezTo>
                    <a:pt x="2015103" y="739617"/>
                    <a:pt x="1987625" y="738179"/>
                    <a:pt x="2015887" y="724626"/>
                  </a:cubicBezTo>
                  <a:cubicBezTo>
                    <a:pt x="2028638" y="720281"/>
                    <a:pt x="2031527" y="712916"/>
                    <a:pt x="2019560" y="702268"/>
                  </a:cubicBezTo>
                  <a:cubicBezTo>
                    <a:pt x="2014828" y="697010"/>
                    <a:pt x="2010093" y="691751"/>
                    <a:pt x="2017979" y="684649"/>
                  </a:cubicBezTo>
                  <a:cubicBezTo>
                    <a:pt x="2023365" y="677414"/>
                    <a:pt x="2030598" y="682803"/>
                    <a:pt x="2037962" y="685693"/>
                  </a:cubicBezTo>
                  <a:cubicBezTo>
                    <a:pt x="2057290" y="699232"/>
                    <a:pt x="2077667" y="692782"/>
                    <a:pt x="2081341" y="670427"/>
                  </a:cubicBezTo>
                  <a:cubicBezTo>
                    <a:pt x="2081994" y="657933"/>
                    <a:pt x="2087383" y="650699"/>
                    <a:pt x="2097506" y="648723"/>
                  </a:cubicBezTo>
                  <a:cubicBezTo>
                    <a:pt x="2140622" y="638452"/>
                    <a:pt x="2172297" y="607540"/>
                    <a:pt x="2210811" y="589512"/>
                  </a:cubicBezTo>
                  <a:cubicBezTo>
                    <a:pt x="2244198" y="573722"/>
                    <a:pt x="2243662" y="536112"/>
                    <a:pt x="2209475" y="519291"/>
                  </a:cubicBezTo>
                  <a:cubicBezTo>
                    <a:pt x="2202114" y="516401"/>
                    <a:pt x="2199876" y="511271"/>
                    <a:pt x="2200269" y="503778"/>
                  </a:cubicBezTo>
                  <a:cubicBezTo>
                    <a:pt x="2196189" y="486026"/>
                    <a:pt x="2186198" y="485504"/>
                    <a:pt x="2170818" y="492215"/>
                  </a:cubicBezTo>
                  <a:cubicBezTo>
                    <a:pt x="2127176" y="512479"/>
                    <a:pt x="2088009" y="542998"/>
                    <a:pt x="2048841" y="573520"/>
                  </a:cubicBezTo>
                  <a:cubicBezTo>
                    <a:pt x="2033070" y="587727"/>
                    <a:pt x="2014931" y="599305"/>
                    <a:pt x="1995733" y="583267"/>
                  </a:cubicBezTo>
                  <a:cubicBezTo>
                    <a:pt x="1981399" y="569991"/>
                    <a:pt x="1994934" y="550656"/>
                    <a:pt x="2003213" y="536057"/>
                  </a:cubicBezTo>
                  <a:cubicBezTo>
                    <a:pt x="2019377" y="514353"/>
                    <a:pt x="2017794" y="496733"/>
                    <a:pt x="2001354" y="475830"/>
                  </a:cubicBezTo>
                  <a:cubicBezTo>
                    <a:pt x="1992017" y="462814"/>
                    <a:pt x="1977816" y="447038"/>
                    <a:pt x="1981097" y="432176"/>
                  </a:cubicBezTo>
                  <a:cubicBezTo>
                    <a:pt x="1995678" y="392854"/>
                    <a:pt x="1972008" y="366560"/>
                    <a:pt x="1958589" y="335795"/>
                  </a:cubicBezTo>
                  <a:cubicBezTo>
                    <a:pt x="1949644" y="315283"/>
                    <a:pt x="1932420" y="309370"/>
                    <a:pt x="1921645" y="323840"/>
                  </a:cubicBezTo>
                  <a:cubicBezTo>
                    <a:pt x="1889708" y="359749"/>
                    <a:pt x="1837123" y="359502"/>
                    <a:pt x="1812289" y="403300"/>
                  </a:cubicBezTo>
                  <a:cubicBezTo>
                    <a:pt x="1798752" y="422634"/>
                    <a:pt x="1775487" y="436449"/>
                    <a:pt x="1781412" y="466825"/>
                  </a:cubicBezTo>
                  <a:cubicBezTo>
                    <a:pt x="1783647" y="471952"/>
                    <a:pt x="1780758" y="479316"/>
                    <a:pt x="1775631" y="481554"/>
                  </a:cubicBezTo>
                  <a:cubicBezTo>
                    <a:pt x="1750260" y="487742"/>
                    <a:pt x="1731729" y="506816"/>
                    <a:pt x="1707810" y="533124"/>
                  </a:cubicBezTo>
                  <a:cubicBezTo>
                    <a:pt x="1712269" y="495776"/>
                    <a:pt x="1726196" y="468945"/>
                    <a:pt x="1722771" y="438701"/>
                  </a:cubicBezTo>
                  <a:cubicBezTo>
                    <a:pt x="1723163" y="431205"/>
                    <a:pt x="1720926" y="426079"/>
                    <a:pt x="1713433" y="425686"/>
                  </a:cubicBezTo>
                  <a:cubicBezTo>
                    <a:pt x="1705939" y="425293"/>
                    <a:pt x="1700683" y="430028"/>
                    <a:pt x="1700160" y="440023"/>
                  </a:cubicBezTo>
                  <a:cubicBezTo>
                    <a:pt x="1697137" y="449887"/>
                    <a:pt x="1711602" y="460666"/>
                    <a:pt x="1696222" y="467377"/>
                  </a:cubicBezTo>
                  <a:cubicBezTo>
                    <a:pt x="1693724" y="467246"/>
                    <a:pt x="1693724" y="467246"/>
                    <a:pt x="1691358" y="464617"/>
                  </a:cubicBezTo>
                  <a:cubicBezTo>
                    <a:pt x="1682281" y="446604"/>
                    <a:pt x="1696340" y="417274"/>
                    <a:pt x="1667019" y="403214"/>
                  </a:cubicBezTo>
                  <a:cubicBezTo>
                    <a:pt x="1667019" y="403214"/>
                    <a:pt x="1667934" y="385725"/>
                    <a:pt x="1680162" y="391374"/>
                  </a:cubicBezTo>
                  <a:cubicBezTo>
                    <a:pt x="1692389" y="397026"/>
                    <a:pt x="1697517" y="394788"/>
                    <a:pt x="1700668" y="382425"/>
                  </a:cubicBezTo>
                  <a:cubicBezTo>
                    <a:pt x="1706710" y="362698"/>
                    <a:pt x="1715120" y="345601"/>
                    <a:pt x="1701177" y="324828"/>
                  </a:cubicBezTo>
                  <a:cubicBezTo>
                    <a:pt x="1696705" y="314572"/>
                    <a:pt x="1697097" y="307077"/>
                    <a:pt x="1712346" y="302865"/>
                  </a:cubicBezTo>
                  <a:cubicBezTo>
                    <a:pt x="1719840" y="303256"/>
                    <a:pt x="1727334" y="303649"/>
                    <a:pt x="1725489" y="291024"/>
                  </a:cubicBezTo>
                  <a:cubicBezTo>
                    <a:pt x="1723515" y="280899"/>
                    <a:pt x="1716282" y="275512"/>
                    <a:pt x="1706421" y="272490"/>
                  </a:cubicBezTo>
                  <a:cubicBezTo>
                    <a:pt x="1696561" y="269468"/>
                    <a:pt x="1691304" y="274203"/>
                    <a:pt x="1688413" y="281569"/>
                  </a:cubicBezTo>
                  <a:cubicBezTo>
                    <a:pt x="1680004" y="298667"/>
                    <a:pt x="1676591" y="316026"/>
                    <a:pt x="1651090" y="324712"/>
                  </a:cubicBezTo>
                  <a:cubicBezTo>
                    <a:pt x="1666194" y="275394"/>
                    <a:pt x="1683405" y="233704"/>
                    <a:pt x="1725332" y="198316"/>
                  </a:cubicBezTo>
                  <a:cubicBezTo>
                    <a:pt x="1727045" y="213438"/>
                    <a:pt x="1719028" y="223040"/>
                    <a:pt x="1718505" y="233035"/>
                  </a:cubicBezTo>
                  <a:cubicBezTo>
                    <a:pt x="1715353" y="245397"/>
                    <a:pt x="1707075" y="259997"/>
                    <a:pt x="1724299" y="265910"/>
                  </a:cubicBezTo>
                  <a:cubicBezTo>
                    <a:pt x="1739026" y="271690"/>
                    <a:pt x="1749541" y="262219"/>
                    <a:pt x="1755319" y="247489"/>
                  </a:cubicBezTo>
                  <a:cubicBezTo>
                    <a:pt x="1773445" y="188308"/>
                    <a:pt x="1791570" y="129128"/>
                    <a:pt x="1809696" y="69946"/>
                  </a:cubicBezTo>
                  <a:cubicBezTo>
                    <a:pt x="1812158" y="58801"/>
                    <a:pt x="1793242" y="25397"/>
                    <a:pt x="1778361" y="9115"/>
                  </a:cubicBezTo>
                  <a:cubicBezTo>
                    <a:pt x="1773401" y="3688"/>
                    <a:pt x="1768889" y="164"/>
                    <a:pt x="1765767" y="0"/>
                  </a:cubicBezTo>
                  <a:cubicBezTo>
                    <a:pt x="1745653" y="1454"/>
                    <a:pt x="1725409" y="5405"/>
                    <a:pt x="1716738" y="27500"/>
                  </a:cubicBezTo>
                  <a:cubicBezTo>
                    <a:pt x="1713718" y="37364"/>
                    <a:pt x="1706224" y="36972"/>
                    <a:pt x="1698599" y="39078"/>
                  </a:cubicBezTo>
                  <a:cubicBezTo>
                    <a:pt x="1663368" y="42244"/>
                    <a:pt x="1647202" y="63948"/>
                    <a:pt x="1638010" y="96037"/>
                  </a:cubicBezTo>
                  <a:cubicBezTo>
                    <a:pt x="1631575" y="123258"/>
                    <a:pt x="1620147" y="150220"/>
                    <a:pt x="1618708" y="177705"/>
                  </a:cubicBezTo>
                  <a:cubicBezTo>
                    <a:pt x="1618315" y="185201"/>
                    <a:pt x="1615296" y="195064"/>
                    <a:pt x="1602805" y="194410"/>
                  </a:cubicBezTo>
                  <a:cubicBezTo>
                    <a:pt x="1598332" y="184155"/>
                    <a:pt x="1601222" y="176790"/>
                    <a:pt x="1604113" y="169424"/>
                  </a:cubicBezTo>
                  <a:cubicBezTo>
                    <a:pt x="1606872" y="164558"/>
                    <a:pt x="1609762" y="157194"/>
                    <a:pt x="1602399" y="154302"/>
                  </a:cubicBezTo>
                  <a:cubicBezTo>
                    <a:pt x="1595035" y="151411"/>
                    <a:pt x="1592146" y="158776"/>
                    <a:pt x="1589387" y="163643"/>
                  </a:cubicBezTo>
                  <a:cubicBezTo>
                    <a:pt x="1575068" y="197969"/>
                    <a:pt x="1579017" y="218219"/>
                    <a:pt x="1608076" y="237278"/>
                  </a:cubicBezTo>
                  <a:cubicBezTo>
                    <a:pt x="1580337" y="240837"/>
                    <a:pt x="1564567" y="255044"/>
                    <a:pt x="1558263" y="279768"/>
                  </a:cubicBezTo>
                  <a:cubicBezTo>
                    <a:pt x="1548808" y="316854"/>
                    <a:pt x="1501610" y="309374"/>
                    <a:pt x="1489919" y="341332"/>
                  </a:cubicBezTo>
                  <a:cubicBezTo>
                    <a:pt x="1489788" y="343831"/>
                    <a:pt x="1487289" y="343700"/>
                    <a:pt x="1484791" y="343570"/>
                  </a:cubicBezTo>
                  <a:cubicBezTo>
                    <a:pt x="1444825" y="341477"/>
                    <a:pt x="1435619" y="325964"/>
                    <a:pt x="1452698" y="286771"/>
                  </a:cubicBezTo>
                  <a:cubicBezTo>
                    <a:pt x="1455458" y="281903"/>
                    <a:pt x="1458216" y="277037"/>
                    <a:pt x="1460975" y="272172"/>
                  </a:cubicBezTo>
                  <a:cubicBezTo>
                    <a:pt x="1467541" y="242450"/>
                    <a:pt x="1494219" y="211275"/>
                    <a:pt x="1450304" y="188934"/>
                  </a:cubicBezTo>
                  <a:cubicBezTo>
                    <a:pt x="1447807" y="188803"/>
                    <a:pt x="1445569" y="183675"/>
                    <a:pt x="1445700" y="181177"/>
                  </a:cubicBezTo>
                  <a:cubicBezTo>
                    <a:pt x="1439908" y="148305"/>
                    <a:pt x="1425311" y="140023"/>
                    <a:pt x="1394423" y="155945"/>
                  </a:cubicBezTo>
                  <a:cubicBezTo>
                    <a:pt x="1389296" y="158182"/>
                    <a:pt x="1381541" y="162787"/>
                    <a:pt x="1376937" y="155029"/>
                  </a:cubicBezTo>
                  <a:cubicBezTo>
                    <a:pt x="1370229" y="139647"/>
                    <a:pt x="1359844" y="146619"/>
                    <a:pt x="1349460" y="153591"/>
                  </a:cubicBezTo>
                  <a:cubicBezTo>
                    <a:pt x="1336447" y="162934"/>
                    <a:pt x="1318440" y="172011"/>
                    <a:pt x="1307794" y="183982"/>
                  </a:cubicBezTo>
                  <a:cubicBezTo>
                    <a:pt x="1241163" y="260669"/>
                    <a:pt x="1157571" y="326444"/>
                    <a:pt x="1102905" y="413779"/>
                  </a:cubicBezTo>
                  <a:cubicBezTo>
                    <a:pt x="1086611" y="437980"/>
                    <a:pt x="1068080" y="457053"/>
                    <a:pt x="1049550" y="476127"/>
                  </a:cubicBezTo>
                  <a:cubicBezTo>
                    <a:pt x="1041663" y="483230"/>
                    <a:pt x="1031409" y="487703"/>
                    <a:pt x="1021810" y="479685"/>
                  </a:cubicBezTo>
                  <a:cubicBezTo>
                    <a:pt x="1012212" y="471667"/>
                    <a:pt x="1022595" y="464695"/>
                    <a:pt x="1025484" y="457328"/>
                  </a:cubicBezTo>
                  <a:cubicBezTo>
                    <a:pt x="1042826" y="413139"/>
                    <a:pt x="1057800" y="366321"/>
                    <a:pt x="1060284" y="318847"/>
                  </a:cubicBezTo>
                  <a:cubicBezTo>
                    <a:pt x="1061461" y="296360"/>
                    <a:pt x="1049364" y="288211"/>
                    <a:pt x="1032532" y="274804"/>
                  </a:cubicBezTo>
                  <a:cubicBezTo>
                    <a:pt x="989139" y="242467"/>
                    <a:pt x="959703" y="278508"/>
                    <a:pt x="928682" y="296928"/>
                  </a:cubicBezTo>
                  <a:cubicBezTo>
                    <a:pt x="900160" y="315478"/>
                    <a:pt x="878607" y="344416"/>
                    <a:pt x="869152" y="381502"/>
                  </a:cubicBezTo>
                  <a:cubicBezTo>
                    <a:pt x="866261" y="388867"/>
                    <a:pt x="860612" y="401099"/>
                    <a:pt x="853120" y="400706"/>
                  </a:cubicBezTo>
                  <a:cubicBezTo>
                    <a:pt x="813151" y="398615"/>
                    <a:pt x="801330" y="433072"/>
                    <a:pt x="777672" y="454382"/>
                  </a:cubicBezTo>
                  <a:lnTo>
                    <a:pt x="715114" y="510735"/>
                  </a:lnTo>
                  <a:lnTo>
                    <a:pt x="719214" y="501877"/>
                  </a:lnTo>
                  <a:cubicBezTo>
                    <a:pt x="719878" y="498400"/>
                    <a:pt x="719580" y="496183"/>
                    <a:pt x="719580" y="496183"/>
                  </a:cubicBezTo>
                  <a:cubicBezTo>
                    <a:pt x="710712" y="497369"/>
                    <a:pt x="703031" y="507428"/>
                    <a:pt x="694161" y="508615"/>
                  </a:cubicBezTo>
                  <a:cubicBezTo>
                    <a:pt x="667556" y="512175"/>
                    <a:pt x="633269" y="525793"/>
                    <a:pt x="672863" y="484371"/>
                  </a:cubicBezTo>
                  <a:cubicBezTo>
                    <a:pt x="591299" y="549471"/>
                    <a:pt x="535155" y="602138"/>
                    <a:pt x="489067" y="662491"/>
                  </a:cubicBezTo>
                  <a:lnTo>
                    <a:pt x="485701" y="665840"/>
                  </a:lnTo>
                  <a:lnTo>
                    <a:pt x="481493" y="663741"/>
                  </a:lnTo>
                  <a:lnTo>
                    <a:pt x="478777" y="659818"/>
                  </a:lnTo>
                  <a:lnTo>
                    <a:pt x="329141" y="825291"/>
                  </a:lnTo>
                  <a:lnTo>
                    <a:pt x="327301" y="821857"/>
                  </a:lnTo>
                  <a:cubicBezTo>
                    <a:pt x="327243" y="815093"/>
                    <a:pt x="334667" y="807325"/>
                    <a:pt x="327126" y="801562"/>
                  </a:cubicBezTo>
                  <a:cubicBezTo>
                    <a:pt x="277474" y="835298"/>
                    <a:pt x="253243" y="856602"/>
                    <a:pt x="221331" y="887965"/>
                  </a:cubicBezTo>
                  <a:cubicBezTo>
                    <a:pt x="198286" y="918141"/>
                    <a:pt x="166372" y="949505"/>
                    <a:pt x="119096" y="1000985"/>
                  </a:cubicBezTo>
                  <a:cubicBezTo>
                    <a:pt x="121469" y="1018730"/>
                    <a:pt x="80689" y="1051278"/>
                    <a:pt x="58830" y="1090328"/>
                  </a:cubicBezTo>
                  <a:cubicBezTo>
                    <a:pt x="65325" y="1071397"/>
                    <a:pt x="64138" y="1062524"/>
                    <a:pt x="39906" y="1083829"/>
                  </a:cubicBezTo>
                  <a:cubicBezTo>
                    <a:pt x="34293" y="1092482"/>
                    <a:pt x="27747" y="1101542"/>
                    <a:pt x="20571" y="1110898"/>
                  </a:cubicBezTo>
                  <a:lnTo>
                    <a:pt x="0" y="1136567"/>
                  </a:lnTo>
                  <a:lnTo>
                    <a:pt x="1052025" y="1990144"/>
                  </a:lnTo>
                  <a:lnTo>
                    <a:pt x="1053083" y="1988885"/>
                  </a:lnTo>
                  <a:lnTo>
                    <a:pt x="1793423" y="2589572"/>
                  </a:lnTo>
                  <a:lnTo>
                    <a:pt x="1803711" y="2581514"/>
                  </a:lnTo>
                  <a:cubicBezTo>
                    <a:pt x="1833069" y="2564083"/>
                    <a:pt x="1851347" y="2531844"/>
                    <a:pt x="1887549" y="2519512"/>
                  </a:cubicBezTo>
                  <a:cubicBezTo>
                    <a:pt x="1909321" y="2511167"/>
                    <a:pt x="1929470" y="2488511"/>
                    <a:pt x="1951610" y="2473072"/>
                  </a:cubicBezTo>
                  <a:cubicBezTo>
                    <a:pt x="1968777" y="2462115"/>
                    <a:pt x="1983702" y="2448670"/>
                    <a:pt x="1994149" y="2430248"/>
                  </a:cubicBezTo>
                  <a:cubicBezTo>
                    <a:pt x="2011869" y="2397387"/>
                    <a:pt x="2037288" y="2370265"/>
                    <a:pt x="2068309" y="2350771"/>
                  </a:cubicBezTo>
                  <a:lnTo>
                    <a:pt x="2071624" y="2349066"/>
                  </a:lnTo>
                  <a:lnTo>
                    <a:pt x="2013786" y="2427343"/>
                  </a:lnTo>
                  <a:cubicBezTo>
                    <a:pt x="1992439" y="2454009"/>
                    <a:pt x="1968786" y="2481125"/>
                    <a:pt x="1941378" y="2509299"/>
                  </a:cubicBezTo>
                  <a:cubicBezTo>
                    <a:pt x="1947787" y="2490618"/>
                    <a:pt x="1931455" y="2501715"/>
                    <a:pt x="1913952" y="2504057"/>
                  </a:cubicBezTo>
                  <a:cubicBezTo>
                    <a:pt x="1878086" y="2535591"/>
                    <a:pt x="1856986" y="2565149"/>
                    <a:pt x="1839085" y="2590520"/>
                  </a:cubicBezTo>
                  <a:lnTo>
                    <a:pt x="1822641" y="2613278"/>
                  </a:lnTo>
                  <a:lnTo>
                    <a:pt x="1868326" y="2650346"/>
                  </a:lnTo>
                  <a:lnTo>
                    <a:pt x="1894175" y="2622554"/>
                  </a:lnTo>
                  <a:cubicBezTo>
                    <a:pt x="1891832" y="2605045"/>
                    <a:pt x="1932075" y="2572925"/>
                    <a:pt x="1953643" y="2534392"/>
                  </a:cubicBezTo>
                  <a:cubicBezTo>
                    <a:pt x="1947235" y="2553073"/>
                    <a:pt x="1948406" y="2561829"/>
                    <a:pt x="1972317" y="2540806"/>
                  </a:cubicBezTo>
                  <a:cubicBezTo>
                    <a:pt x="2016626" y="2472496"/>
                    <a:pt x="2119852" y="2378479"/>
                    <a:pt x="2129155" y="2314853"/>
                  </a:cubicBezTo>
                  <a:lnTo>
                    <a:pt x="2156559" y="2291751"/>
                  </a:lnTo>
                  <a:lnTo>
                    <a:pt x="2160081" y="2294296"/>
                  </a:lnTo>
                  <a:cubicBezTo>
                    <a:pt x="2176011" y="2306985"/>
                    <a:pt x="2194304" y="2319798"/>
                    <a:pt x="2210233" y="2332487"/>
                  </a:cubicBezTo>
                  <a:cubicBezTo>
                    <a:pt x="2217075" y="2337588"/>
                    <a:pt x="2226284" y="2342811"/>
                    <a:pt x="2229144" y="2333476"/>
                  </a:cubicBezTo>
                  <a:cubicBezTo>
                    <a:pt x="2235108" y="2310078"/>
                    <a:pt x="2254267" y="2306338"/>
                    <a:pt x="2269071" y="2295259"/>
                  </a:cubicBezTo>
                  <a:cubicBezTo>
                    <a:pt x="2274046" y="2290776"/>
                    <a:pt x="2283996" y="2281812"/>
                    <a:pt x="2277153" y="2276713"/>
                  </a:cubicBezTo>
                  <a:cubicBezTo>
                    <a:pt x="2256742" y="2259048"/>
                    <a:pt x="2281124" y="2246096"/>
                    <a:pt x="2279380" y="2234150"/>
                  </a:cubicBezTo>
                  <a:cubicBezTo>
                    <a:pt x="2276261" y="2203162"/>
                    <a:pt x="2301645" y="2216347"/>
                    <a:pt x="2311472" y="2209748"/>
                  </a:cubicBezTo>
                  <a:cubicBezTo>
                    <a:pt x="2328391" y="2203519"/>
                    <a:pt x="2340582" y="2197044"/>
                    <a:pt x="2334480" y="2177757"/>
                  </a:cubicBezTo>
                  <a:cubicBezTo>
                    <a:pt x="2332487" y="2170539"/>
                    <a:pt x="2335346" y="2161204"/>
                    <a:pt x="2342562" y="2159211"/>
                  </a:cubicBezTo>
                  <a:cubicBezTo>
                    <a:pt x="2366572" y="2153355"/>
                    <a:pt x="2377265" y="2130204"/>
                    <a:pt x="2394556" y="2116881"/>
                  </a:cubicBezTo>
                  <a:cubicBezTo>
                    <a:pt x="2404383" y="2110283"/>
                    <a:pt x="2414581" y="2096590"/>
                    <a:pt x="2425288" y="2118489"/>
                  </a:cubicBezTo>
                  <a:cubicBezTo>
                    <a:pt x="2427280" y="2125707"/>
                    <a:pt x="2443952" y="2124209"/>
                    <a:pt x="2444819" y="2107657"/>
                  </a:cubicBezTo>
                  <a:cubicBezTo>
                    <a:pt x="2442700" y="2102804"/>
                    <a:pt x="2442947" y="2098075"/>
                    <a:pt x="2447800" y="2095957"/>
                  </a:cubicBezTo>
                  <a:cubicBezTo>
                    <a:pt x="2469942" y="2080519"/>
                    <a:pt x="2492083" y="2065080"/>
                    <a:pt x="2507505" y="2042176"/>
                  </a:cubicBezTo>
                  <a:cubicBezTo>
                    <a:pt x="2520437" y="2021514"/>
                    <a:pt x="2522170" y="1988410"/>
                    <a:pt x="2557753" y="1987901"/>
                  </a:cubicBezTo>
                  <a:cubicBezTo>
                    <a:pt x="2562480" y="1988148"/>
                    <a:pt x="2565217" y="1981178"/>
                    <a:pt x="2567828" y="1976572"/>
                  </a:cubicBezTo>
                  <a:cubicBezTo>
                    <a:pt x="2599919" y="1952170"/>
                    <a:pt x="2613968" y="1910226"/>
                    <a:pt x="2648176" y="1890676"/>
                  </a:cubicBezTo>
                  <a:cubicBezTo>
                    <a:pt x="2675046" y="1875485"/>
                    <a:pt x="2687979" y="1854823"/>
                    <a:pt x="2696556" y="1826819"/>
                  </a:cubicBezTo>
                  <a:cubicBezTo>
                    <a:pt x="2710355" y="1789604"/>
                    <a:pt x="2717311" y="1747289"/>
                    <a:pt x="2740319" y="1715298"/>
                  </a:cubicBezTo>
                  <a:cubicBezTo>
                    <a:pt x="2758352" y="1687789"/>
                    <a:pt x="2766803" y="1662150"/>
                    <a:pt x="2754106" y="1633032"/>
                  </a:cubicBezTo>
                  <a:cubicBezTo>
                    <a:pt x="2735194" y="1632042"/>
                    <a:pt x="2725243" y="1641006"/>
                    <a:pt x="2719525" y="1659675"/>
                  </a:cubicBezTo>
                  <a:cubicBezTo>
                    <a:pt x="2706976" y="1718295"/>
                    <a:pt x="2680615" y="1769079"/>
                    <a:pt x="2631356" y="1804438"/>
                  </a:cubicBezTo>
                  <a:cubicBezTo>
                    <a:pt x="2619042" y="1813278"/>
                    <a:pt x="2615439" y="1836800"/>
                    <a:pt x="2601380" y="1833692"/>
                  </a:cubicBezTo>
                  <a:cubicBezTo>
                    <a:pt x="2552108" y="1824001"/>
                    <a:pt x="2563569" y="1876764"/>
                    <a:pt x="2539311" y="1887350"/>
                  </a:cubicBezTo>
                  <a:cubicBezTo>
                    <a:pt x="2543928" y="1935014"/>
                    <a:pt x="2491056" y="1948844"/>
                    <a:pt x="2479620" y="1986183"/>
                  </a:cubicBezTo>
                  <a:cubicBezTo>
                    <a:pt x="2476884" y="1993153"/>
                    <a:pt x="2467305" y="1995023"/>
                    <a:pt x="2457973" y="1992163"/>
                  </a:cubicBezTo>
                  <a:cubicBezTo>
                    <a:pt x="2441549" y="1988932"/>
                    <a:pt x="2425249" y="1983337"/>
                    <a:pt x="2406462" y="1979983"/>
                  </a:cubicBezTo>
                  <a:cubicBezTo>
                    <a:pt x="2437056" y="1938906"/>
                    <a:pt x="2460311" y="1902185"/>
                    <a:pt x="2479086" y="1860488"/>
                  </a:cubicBezTo>
                  <a:cubicBezTo>
                    <a:pt x="2482069" y="1848788"/>
                    <a:pt x="2489532" y="1842067"/>
                    <a:pt x="2499235" y="1837831"/>
                  </a:cubicBezTo>
                  <a:cubicBezTo>
                    <a:pt x="2518765" y="1826999"/>
                    <a:pt x="2545264" y="1818901"/>
                    <a:pt x="2558074" y="1800603"/>
                  </a:cubicBezTo>
                  <a:cubicBezTo>
                    <a:pt x="2575859" y="1777823"/>
                    <a:pt x="2598248" y="1757655"/>
                    <a:pt x="2618273" y="1737363"/>
                  </a:cubicBezTo>
                  <a:cubicBezTo>
                    <a:pt x="2678349" y="1676488"/>
                    <a:pt x="2724736" y="1605413"/>
                    <a:pt x="2773363" y="1536826"/>
                  </a:cubicBezTo>
                  <a:cubicBezTo>
                    <a:pt x="2791272" y="1511682"/>
                    <a:pt x="2788029" y="1483059"/>
                    <a:pt x="2767743" y="1463028"/>
                  </a:cubicBezTo>
                  <a:cubicBezTo>
                    <a:pt x="2749698" y="1445487"/>
                    <a:pt x="2753176" y="1424329"/>
                    <a:pt x="2742099" y="1409523"/>
                  </a:cubicBezTo>
                  <a:cubicBezTo>
                    <a:pt x="2713100" y="1374811"/>
                    <a:pt x="2762371" y="1384502"/>
                    <a:pt x="2763237" y="1367951"/>
                  </a:cubicBezTo>
                  <a:cubicBezTo>
                    <a:pt x="2765973" y="1360979"/>
                    <a:pt x="2770948" y="1356498"/>
                    <a:pt x="2773683" y="1349528"/>
                  </a:cubicBezTo>
                  <a:cubicBezTo>
                    <a:pt x="2786864" y="1324137"/>
                    <a:pt x="2799921" y="1301108"/>
                    <a:pt x="2824552" y="1283428"/>
                  </a:cubicBezTo>
                  <a:cubicBezTo>
                    <a:pt x="2832013" y="1276706"/>
                    <a:pt x="2834873" y="1267371"/>
                    <a:pt x="2842336" y="1260649"/>
                  </a:cubicBezTo>
                  <a:cubicBezTo>
                    <a:pt x="2872312" y="1231395"/>
                    <a:pt x="2860975" y="1176266"/>
                    <a:pt x="2902523" y="1152359"/>
                  </a:cubicBezTo>
                  <a:cubicBezTo>
                    <a:pt x="2905010" y="1150118"/>
                    <a:pt x="2907622" y="1145511"/>
                    <a:pt x="2905381" y="1143024"/>
                  </a:cubicBezTo>
                  <a:cubicBezTo>
                    <a:pt x="2894676" y="1121123"/>
                    <a:pt x="2914454" y="1105562"/>
                    <a:pt x="2920172" y="1086893"/>
                  </a:cubicBezTo>
                  <a:cubicBezTo>
                    <a:pt x="2923030" y="1077558"/>
                    <a:pt x="2930741" y="1066105"/>
                    <a:pt x="2921285" y="1065610"/>
                  </a:cubicBezTo>
                  <a:cubicBezTo>
                    <a:pt x="2902250" y="1066986"/>
                    <a:pt x="2891667" y="1042722"/>
                    <a:pt x="2872137" y="1053554"/>
                  </a:cubicBezTo>
                  <a:cubicBezTo>
                    <a:pt x="2869526" y="1058160"/>
                    <a:pt x="2866915" y="1062765"/>
                    <a:pt x="2871518" y="1065378"/>
                  </a:cubicBezTo>
                  <a:cubicBezTo>
                    <a:pt x="2899267" y="1078686"/>
                    <a:pt x="2877373" y="1089394"/>
                    <a:pt x="2867422" y="1098358"/>
                  </a:cubicBezTo>
                  <a:cubicBezTo>
                    <a:pt x="2857471" y="1107321"/>
                    <a:pt x="2857100" y="1114416"/>
                    <a:pt x="2861210" y="1126486"/>
                  </a:cubicBezTo>
                  <a:cubicBezTo>
                    <a:pt x="2865071" y="1143285"/>
                    <a:pt x="2839823" y="1172788"/>
                    <a:pt x="2823523" y="1167192"/>
                  </a:cubicBezTo>
                  <a:cubicBezTo>
                    <a:pt x="2814191" y="1164334"/>
                    <a:pt x="2797890" y="1158738"/>
                    <a:pt x="2812941" y="1142928"/>
                  </a:cubicBezTo>
                  <a:cubicBezTo>
                    <a:pt x="2822892" y="1133964"/>
                    <a:pt x="2818659" y="1124258"/>
                    <a:pt x="2816914" y="1112313"/>
                  </a:cubicBezTo>
                  <a:cubicBezTo>
                    <a:pt x="2813670" y="1083690"/>
                    <a:pt x="2829339" y="1056057"/>
                    <a:pt x="2835551" y="1027930"/>
                  </a:cubicBezTo>
                  <a:cubicBezTo>
                    <a:pt x="2838659" y="1013866"/>
                    <a:pt x="2859686" y="1019708"/>
                    <a:pt x="2871877" y="1013233"/>
                  </a:cubicBezTo>
                  <a:cubicBezTo>
                    <a:pt x="2910690" y="996295"/>
                    <a:pt x="2914044" y="977502"/>
                    <a:pt x="2880070" y="947271"/>
                  </a:cubicBezTo>
                  <a:cubicBezTo>
                    <a:pt x="2880070" y="947271"/>
                    <a:pt x="2877953" y="942419"/>
                    <a:pt x="2875589" y="942295"/>
                  </a:cubicBezTo>
                  <a:cubicBezTo>
                    <a:pt x="2885540" y="933332"/>
                    <a:pt x="2892261" y="940796"/>
                    <a:pt x="2896740" y="945773"/>
                  </a:cubicBezTo>
                  <a:cubicBezTo>
                    <a:pt x="2905825" y="953362"/>
                    <a:pt x="2913165" y="949003"/>
                    <a:pt x="2918388" y="939793"/>
                  </a:cubicBezTo>
                  <a:cubicBezTo>
                    <a:pt x="2923734" y="928217"/>
                    <a:pt x="2929329" y="911913"/>
                    <a:pt x="2915268" y="908805"/>
                  </a:cubicBezTo>
                  <a:cubicBezTo>
                    <a:pt x="2889513" y="902716"/>
                    <a:pt x="2890379" y="886163"/>
                    <a:pt x="2895974" y="869858"/>
                  </a:cubicBezTo>
                  <a:cubicBezTo>
                    <a:pt x="2903932" y="853677"/>
                    <a:pt x="2890614" y="836383"/>
                    <a:pt x="2900688" y="825054"/>
                  </a:cubicBezTo>
                  <a:cubicBezTo>
                    <a:pt x="2933399" y="788830"/>
                    <a:pt x="2954785" y="742528"/>
                    <a:pt x="2989861" y="706426"/>
                  </a:cubicBezTo>
                  <a:cubicBezTo>
                    <a:pt x="3007152" y="693105"/>
                    <a:pt x="3019961" y="674807"/>
                    <a:pt x="3025803" y="653772"/>
                  </a:cubicBezTo>
                  <a:cubicBezTo>
                    <a:pt x="3031273" y="639832"/>
                    <a:pt x="3043958" y="623899"/>
                    <a:pt x="3025666" y="611086"/>
                  </a:cubicBezTo>
                  <a:cubicBezTo>
                    <a:pt x="3007373" y="598273"/>
                    <a:pt x="2999169" y="619184"/>
                    <a:pt x="2986976" y="625658"/>
                  </a:cubicBezTo>
                  <a:cubicBezTo>
                    <a:pt x="2984489" y="627900"/>
                    <a:pt x="2984365" y="630265"/>
                    <a:pt x="2981878" y="632505"/>
                  </a:cubicBezTo>
                  <a:cubicBezTo>
                    <a:pt x="2950912" y="680678"/>
                    <a:pt x="2890452" y="703595"/>
                    <a:pt x="2873175" y="761967"/>
                  </a:cubicBezTo>
                  <a:cubicBezTo>
                    <a:pt x="2836726" y="779028"/>
                    <a:pt x="2811600" y="806166"/>
                    <a:pt x="2784113" y="833181"/>
                  </a:cubicBezTo>
                  <a:cubicBezTo>
                    <a:pt x="2781624" y="835421"/>
                    <a:pt x="2776897" y="835174"/>
                    <a:pt x="2772293" y="832562"/>
                  </a:cubicBezTo>
                  <a:cubicBezTo>
                    <a:pt x="2767813" y="827585"/>
                    <a:pt x="2770424" y="822980"/>
                    <a:pt x="2775276" y="820863"/>
                  </a:cubicBezTo>
                  <a:cubicBezTo>
                    <a:pt x="2785227" y="811900"/>
                    <a:pt x="2792937" y="800447"/>
                    <a:pt x="2791192" y="788502"/>
                  </a:cubicBezTo>
                  <a:cubicBezTo>
                    <a:pt x="2781228" y="752414"/>
                    <a:pt x="2801377" y="729757"/>
                    <a:pt x="2823767" y="709589"/>
                  </a:cubicBezTo>
                  <a:cubicBezTo>
                    <a:pt x="2863817" y="669006"/>
                    <a:pt x="2906356" y="626183"/>
                    <a:pt x="2932841" y="573033"/>
                  </a:cubicBezTo>
                  <a:cubicBezTo>
                    <a:pt x="2938188" y="561457"/>
                    <a:pt x="2950378" y="554983"/>
                    <a:pt x="2962569" y="548508"/>
                  </a:cubicBezTo>
                  <a:cubicBezTo>
                    <a:pt x="3006605" y="522359"/>
                    <a:pt x="3034837" y="481158"/>
                    <a:pt x="3063066" y="439954"/>
                  </a:cubicBezTo>
                  <a:cubicBezTo>
                    <a:pt x="3080852" y="417175"/>
                    <a:pt x="3070270" y="392911"/>
                    <a:pt x="3044885" y="379727"/>
                  </a:cubicBezTo>
                  <a:cubicBezTo>
                    <a:pt x="3038041" y="374627"/>
                    <a:pt x="3040653" y="370021"/>
                    <a:pt x="3038659" y="362804"/>
                  </a:cubicBezTo>
                  <a:cubicBezTo>
                    <a:pt x="3038158" y="349737"/>
                    <a:pt x="3035605" y="341897"/>
                    <a:pt x="3030130" y="338943"/>
                  </a:cubicBezTo>
                  <a:close/>
                </a:path>
              </a:pathLst>
            </a:custGeom>
            <a:ln>
              <a:noFill/>
            </a:ln>
          </p:spPr>
          <p:style>
            <a:lnRef idx="2">
              <a:schemeClr val="accent1">
                <a:shade val="5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dirty="0"/>
            </a:p>
          </p:txBody>
        </p:sp>
        <p:sp>
          <p:nvSpPr>
            <p:cNvPr id="41" name="Rectangle 40">
              <a:extLst>
                <a:ext uri="{FF2B5EF4-FFF2-40B4-BE49-F238E27FC236}">
                  <a16:creationId xmlns:a16="http://schemas.microsoft.com/office/drawing/2014/main" id="{6A319AC6-F033-4C6B-9121-1F75E21105C7}"/>
                </a:ext>
              </a:extLst>
            </p:cNvPr>
            <p:cNvSpPr/>
            <p:nvPr/>
          </p:nvSpPr>
          <p:spPr>
            <a:xfrm>
              <a:off x="5978769" y="2041353"/>
              <a:ext cx="2270928" cy="549008"/>
            </a:xfrm>
            <a:prstGeom prst="rect">
              <a:avLst/>
            </a:prstGeom>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171F61A6-F16C-4C2D-8FFF-ACA01FE2E4FA}"/>
              </a:ext>
            </a:extLst>
          </p:cNvPr>
          <p:cNvSpPr txBox="1"/>
          <p:nvPr/>
        </p:nvSpPr>
        <p:spPr>
          <a:xfrm>
            <a:off x="617584" y="329229"/>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Material:-</a:t>
            </a:r>
            <a:r>
              <a:rPr lang="en-US" altLang="ko-KR" sz="1200" dirty="0">
                <a:cs typeface="Arial" pitchFamily="34" charset="0"/>
              </a:rPr>
              <a:t> </a:t>
            </a:r>
          </a:p>
        </p:txBody>
      </p:sp>
      <p:grpSp>
        <p:nvGrpSpPr>
          <p:cNvPr id="32" name="Group 31">
            <a:extLst>
              <a:ext uri="{FF2B5EF4-FFF2-40B4-BE49-F238E27FC236}">
                <a16:creationId xmlns:a16="http://schemas.microsoft.com/office/drawing/2014/main" id="{4C6DAD29-0772-440B-94A2-7F88DCD237B7}"/>
              </a:ext>
            </a:extLst>
          </p:cNvPr>
          <p:cNvGrpSpPr/>
          <p:nvPr/>
        </p:nvGrpSpPr>
        <p:grpSpPr>
          <a:xfrm>
            <a:off x="9437723" y="2761001"/>
            <a:ext cx="2286000" cy="3749040"/>
            <a:chOff x="8696322" y="2321169"/>
            <a:chExt cx="2438400" cy="3899163"/>
          </a:xfrm>
          <a:solidFill>
            <a:schemeClr val="bg1"/>
          </a:solidFill>
        </p:grpSpPr>
        <p:sp>
          <p:nvSpPr>
            <p:cNvPr id="4" name="Rectangle 3">
              <a:extLst>
                <a:ext uri="{FF2B5EF4-FFF2-40B4-BE49-F238E27FC236}">
                  <a16:creationId xmlns:a16="http://schemas.microsoft.com/office/drawing/2014/main" id="{3BF8A433-8074-40FF-A3F4-7BAA273382FF}"/>
                </a:ext>
              </a:extLst>
            </p:cNvPr>
            <p:cNvSpPr/>
            <p:nvPr/>
          </p:nvSpPr>
          <p:spPr>
            <a:xfrm>
              <a:off x="8696322" y="3713599"/>
              <a:ext cx="2438400" cy="180975"/>
            </a:xfrm>
            <a:prstGeom prst="rect">
              <a:avLst/>
            </a:prstGeom>
            <a:grpFill/>
            <a:ln w="38100">
              <a:solidFill>
                <a:schemeClr val="accent1"/>
              </a:solid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8BFEF796-AC8A-49B1-950F-BFD30E28B39A}"/>
                </a:ext>
              </a:extLst>
            </p:cNvPr>
            <p:cNvSpPr/>
            <p:nvPr/>
          </p:nvSpPr>
          <p:spPr>
            <a:xfrm>
              <a:off x="8696322" y="3954368"/>
              <a:ext cx="2438400" cy="2265964"/>
            </a:xfrm>
            <a:custGeom>
              <a:avLst/>
              <a:gdLst>
                <a:gd name="connsiteX0" fmla="*/ 1205531 w 2438400"/>
                <a:gd name="connsiteY0" fmla="*/ 1417321 h 2265964"/>
                <a:gd name="connsiteX1" fmla="*/ 1074298 w 2438400"/>
                <a:gd name="connsiteY1" fmla="*/ 1640419 h 2265964"/>
                <a:gd name="connsiteX2" fmla="*/ 1218654 w 2438400"/>
                <a:gd name="connsiteY2" fmla="*/ 1898510 h 2265964"/>
                <a:gd name="connsiteX3" fmla="*/ 1358636 w 2438400"/>
                <a:gd name="connsiteY3" fmla="*/ 1640419 h 2265964"/>
                <a:gd name="connsiteX4" fmla="*/ 1205531 w 2438400"/>
                <a:gd name="connsiteY4" fmla="*/ 1417321 h 2265964"/>
                <a:gd name="connsiteX5" fmla="*/ 43 w 2438400"/>
                <a:gd name="connsiteY5" fmla="*/ 0 h 2265964"/>
                <a:gd name="connsiteX6" fmla="*/ 319561 w 2438400"/>
                <a:gd name="connsiteY6" fmla="*/ 0 h 2265964"/>
                <a:gd name="connsiteX7" fmla="*/ 693981 w 2438400"/>
                <a:gd name="connsiteY7" fmla="*/ 0 h 2265964"/>
                <a:gd name="connsiteX8" fmla="*/ 693981 w 2438400"/>
                <a:gd name="connsiteY8" fmla="*/ 1 h 2265964"/>
                <a:gd name="connsiteX9" fmla="*/ 1218654 w 2438400"/>
                <a:gd name="connsiteY9" fmla="*/ 1 h 2265964"/>
                <a:gd name="connsiteX10" fmla="*/ 1741540 w 2438400"/>
                <a:gd name="connsiteY10" fmla="*/ 1 h 2265964"/>
                <a:gd name="connsiteX11" fmla="*/ 1741540 w 2438400"/>
                <a:gd name="connsiteY11" fmla="*/ 0 h 2265964"/>
                <a:gd name="connsiteX12" fmla="*/ 2074618 w 2438400"/>
                <a:gd name="connsiteY12" fmla="*/ 0 h 2265964"/>
                <a:gd name="connsiteX13" fmla="*/ 2105322 w 2438400"/>
                <a:gd name="connsiteY13" fmla="*/ 0 h 2265964"/>
                <a:gd name="connsiteX14" fmla="*/ 2438400 w 2438400"/>
                <a:gd name="connsiteY14" fmla="*/ 0 h 2265964"/>
                <a:gd name="connsiteX15" fmla="*/ 2364034 w 2438400"/>
                <a:gd name="connsiteY15" fmla="*/ 282925 h 2265964"/>
                <a:gd name="connsiteX16" fmla="*/ 2107583 w 2438400"/>
                <a:gd name="connsiteY16" fmla="*/ 352565 h 2265964"/>
                <a:gd name="connsiteX17" fmla="*/ 2105322 w 2438400"/>
                <a:gd name="connsiteY17" fmla="*/ 352662 h 2265964"/>
                <a:gd name="connsiteX18" fmla="*/ 2105322 w 2438400"/>
                <a:gd name="connsiteY18" fmla="*/ 353609 h 2265964"/>
                <a:gd name="connsiteX19" fmla="*/ 2083070 w 2438400"/>
                <a:gd name="connsiteY19" fmla="*/ 353609 h 2265964"/>
                <a:gd name="connsiteX20" fmla="*/ 2074618 w 2438400"/>
                <a:gd name="connsiteY20" fmla="*/ 353969 h 2265964"/>
                <a:gd name="connsiteX21" fmla="*/ 2074618 w 2438400"/>
                <a:gd name="connsiteY21" fmla="*/ 353609 h 2265964"/>
                <a:gd name="connsiteX22" fmla="*/ 1741540 w 2438400"/>
                <a:gd name="connsiteY22" fmla="*/ 353609 h 2265964"/>
                <a:gd name="connsiteX23" fmla="*/ 1741540 w 2438400"/>
                <a:gd name="connsiteY23" fmla="*/ 352891 h 2265964"/>
                <a:gd name="connsiteX24" fmla="*/ 1718980 w 2438400"/>
                <a:gd name="connsiteY24" fmla="*/ 354332 h 2265964"/>
                <a:gd name="connsiteX25" fmla="*/ 1485494 w 2438400"/>
                <a:gd name="connsiteY25" fmla="*/ 398077 h 2265964"/>
                <a:gd name="connsiteX26" fmla="*/ 1577358 w 2438400"/>
                <a:gd name="connsiteY26" fmla="*/ 1338582 h 2265964"/>
                <a:gd name="connsiteX27" fmla="*/ 1218654 w 2438400"/>
                <a:gd name="connsiteY27" fmla="*/ 2265964 h 2265964"/>
                <a:gd name="connsiteX28" fmla="*/ 859949 w 2438400"/>
                <a:gd name="connsiteY28" fmla="*/ 1338582 h 2265964"/>
                <a:gd name="connsiteX29" fmla="*/ 951814 w 2438400"/>
                <a:gd name="connsiteY29" fmla="*/ 398077 h 2265964"/>
                <a:gd name="connsiteX30" fmla="*/ 718328 w 2438400"/>
                <a:gd name="connsiteY30" fmla="*/ 354332 h 2265964"/>
                <a:gd name="connsiteX31" fmla="*/ 693981 w 2438400"/>
                <a:gd name="connsiteY31" fmla="*/ 352777 h 2265964"/>
                <a:gd name="connsiteX32" fmla="*/ 693981 w 2438400"/>
                <a:gd name="connsiteY32" fmla="*/ 353609 h 2265964"/>
                <a:gd name="connsiteX33" fmla="*/ 319561 w 2438400"/>
                <a:gd name="connsiteY33" fmla="*/ 353609 h 2265964"/>
                <a:gd name="connsiteX34" fmla="*/ 255959 w 2438400"/>
                <a:gd name="connsiteY34" fmla="*/ 349546 h 2265964"/>
                <a:gd name="connsiteX35" fmla="*/ 74411 w 2438400"/>
                <a:gd name="connsiteY35" fmla="*/ 284341 h 2265964"/>
                <a:gd name="connsiteX36" fmla="*/ 43 w 2438400"/>
                <a:gd name="connsiteY36" fmla="*/ 0 h 226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438400" h="2265964">
                  <a:moveTo>
                    <a:pt x="1205531" y="1417321"/>
                  </a:moveTo>
                  <a:cubicBezTo>
                    <a:pt x="1126792" y="1417321"/>
                    <a:pt x="1074298" y="1447943"/>
                    <a:pt x="1074298" y="1640419"/>
                  </a:cubicBezTo>
                  <a:cubicBezTo>
                    <a:pt x="1074298" y="1828519"/>
                    <a:pt x="1139914" y="1898510"/>
                    <a:pt x="1218654" y="1898510"/>
                  </a:cubicBezTo>
                  <a:cubicBezTo>
                    <a:pt x="1297393" y="1898510"/>
                    <a:pt x="1358636" y="1828519"/>
                    <a:pt x="1358636" y="1640419"/>
                  </a:cubicBezTo>
                  <a:cubicBezTo>
                    <a:pt x="1358636" y="1452316"/>
                    <a:pt x="1284270" y="1417321"/>
                    <a:pt x="1205531" y="1417321"/>
                  </a:cubicBezTo>
                  <a:close/>
                  <a:moveTo>
                    <a:pt x="43" y="0"/>
                  </a:moveTo>
                  <a:lnTo>
                    <a:pt x="319561" y="0"/>
                  </a:lnTo>
                  <a:lnTo>
                    <a:pt x="693981" y="0"/>
                  </a:lnTo>
                  <a:lnTo>
                    <a:pt x="693981" y="1"/>
                  </a:lnTo>
                  <a:lnTo>
                    <a:pt x="1218654" y="1"/>
                  </a:lnTo>
                  <a:lnTo>
                    <a:pt x="1741540" y="1"/>
                  </a:lnTo>
                  <a:lnTo>
                    <a:pt x="1741540" y="0"/>
                  </a:lnTo>
                  <a:lnTo>
                    <a:pt x="2074618" y="0"/>
                  </a:lnTo>
                  <a:lnTo>
                    <a:pt x="2105322" y="0"/>
                  </a:lnTo>
                  <a:lnTo>
                    <a:pt x="2438400" y="0"/>
                  </a:lnTo>
                  <a:cubicBezTo>
                    <a:pt x="2438400" y="0"/>
                    <a:pt x="2438400" y="200224"/>
                    <a:pt x="2364034" y="282925"/>
                  </a:cubicBezTo>
                  <a:cubicBezTo>
                    <a:pt x="2311542" y="339509"/>
                    <a:pt x="2207649" y="348213"/>
                    <a:pt x="2107583" y="352565"/>
                  </a:cubicBezTo>
                  <a:lnTo>
                    <a:pt x="2105322" y="352662"/>
                  </a:lnTo>
                  <a:lnTo>
                    <a:pt x="2105322" y="353609"/>
                  </a:lnTo>
                  <a:lnTo>
                    <a:pt x="2083070" y="353609"/>
                  </a:lnTo>
                  <a:lnTo>
                    <a:pt x="2074618" y="353969"/>
                  </a:lnTo>
                  <a:lnTo>
                    <a:pt x="2074618" y="353609"/>
                  </a:lnTo>
                  <a:lnTo>
                    <a:pt x="1741540" y="353609"/>
                  </a:lnTo>
                  <a:lnTo>
                    <a:pt x="1741540" y="352891"/>
                  </a:lnTo>
                  <a:lnTo>
                    <a:pt x="1718980" y="354332"/>
                  </a:lnTo>
                  <a:cubicBezTo>
                    <a:pt x="1618915" y="358706"/>
                    <a:pt x="1522677" y="358706"/>
                    <a:pt x="1485494" y="398077"/>
                  </a:cubicBezTo>
                  <a:cubicBezTo>
                    <a:pt x="1411130" y="476816"/>
                    <a:pt x="1577358" y="949255"/>
                    <a:pt x="1577358" y="1338582"/>
                  </a:cubicBezTo>
                  <a:cubicBezTo>
                    <a:pt x="1577358" y="1727908"/>
                    <a:pt x="1568609" y="2265964"/>
                    <a:pt x="1218654" y="2265964"/>
                  </a:cubicBezTo>
                  <a:cubicBezTo>
                    <a:pt x="868699" y="2265964"/>
                    <a:pt x="859949" y="1727908"/>
                    <a:pt x="859949" y="1338582"/>
                  </a:cubicBezTo>
                  <a:cubicBezTo>
                    <a:pt x="859949" y="949255"/>
                    <a:pt x="1026178" y="476816"/>
                    <a:pt x="951814" y="398077"/>
                  </a:cubicBezTo>
                  <a:cubicBezTo>
                    <a:pt x="914631" y="358706"/>
                    <a:pt x="818393" y="358706"/>
                    <a:pt x="718328" y="354332"/>
                  </a:cubicBezTo>
                  <a:lnTo>
                    <a:pt x="693981" y="352777"/>
                  </a:lnTo>
                  <a:lnTo>
                    <a:pt x="693981" y="353609"/>
                  </a:lnTo>
                  <a:lnTo>
                    <a:pt x="319561" y="353609"/>
                  </a:lnTo>
                  <a:lnTo>
                    <a:pt x="255959" y="349546"/>
                  </a:lnTo>
                  <a:cubicBezTo>
                    <a:pt x="182063" y="342575"/>
                    <a:pt x="113781" y="326991"/>
                    <a:pt x="74411" y="284341"/>
                  </a:cubicBezTo>
                  <a:cubicBezTo>
                    <a:pt x="-4328" y="201226"/>
                    <a:pt x="43" y="0"/>
                    <a:pt x="43" y="0"/>
                  </a:cubicBezTo>
                  <a:close/>
                </a:path>
              </a:pathLst>
            </a:custGeom>
            <a:grpFill/>
            <a:ln w="38100">
              <a:solidFill>
                <a:schemeClr val="accent1"/>
              </a:solid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BB0F0963-3183-45AB-84B5-2EBCDAEA60B1}"/>
                </a:ext>
              </a:extLst>
            </p:cNvPr>
            <p:cNvSpPr/>
            <p:nvPr/>
          </p:nvSpPr>
          <p:spPr>
            <a:xfrm>
              <a:off x="8696322" y="2321169"/>
              <a:ext cx="2438399" cy="1332636"/>
            </a:xfrm>
            <a:custGeom>
              <a:avLst/>
              <a:gdLst>
                <a:gd name="connsiteX0" fmla="*/ 222110 w 2438399"/>
                <a:gd name="connsiteY0" fmla="*/ 0 h 1332636"/>
                <a:gd name="connsiteX1" fmla="*/ 498082 w 2438399"/>
                <a:gd name="connsiteY1" fmla="*/ 0 h 1332636"/>
                <a:gd name="connsiteX2" fmla="*/ 528349 w 2438399"/>
                <a:gd name="connsiteY2" fmla="*/ 511288 h 1332636"/>
                <a:gd name="connsiteX3" fmla="*/ 558616 w 2438399"/>
                <a:gd name="connsiteY3" fmla="*/ 0 h 1332636"/>
                <a:gd name="connsiteX4" fmla="*/ 777624 w 2438399"/>
                <a:gd name="connsiteY4" fmla="*/ 0 h 1332636"/>
                <a:gd name="connsiteX5" fmla="*/ 797729 w 2438399"/>
                <a:gd name="connsiteY5" fmla="*/ 339628 h 1332636"/>
                <a:gd name="connsiteX6" fmla="*/ 817834 w 2438399"/>
                <a:gd name="connsiteY6" fmla="*/ 0 h 1332636"/>
                <a:gd name="connsiteX7" fmla="*/ 1430091 w 2438399"/>
                <a:gd name="connsiteY7" fmla="*/ 0 h 1332636"/>
                <a:gd name="connsiteX8" fmla="*/ 1482451 w 2438399"/>
                <a:gd name="connsiteY8" fmla="*/ 884503 h 1332636"/>
                <a:gd name="connsiteX9" fmla="*/ 1534812 w 2438399"/>
                <a:gd name="connsiteY9" fmla="*/ 0 h 1332636"/>
                <a:gd name="connsiteX10" fmla="*/ 1906078 w 2438399"/>
                <a:gd name="connsiteY10" fmla="*/ 0 h 1332636"/>
                <a:gd name="connsiteX11" fmla="*/ 1936345 w 2438399"/>
                <a:gd name="connsiteY11" fmla="*/ 511288 h 1332636"/>
                <a:gd name="connsiteX12" fmla="*/ 1966612 w 2438399"/>
                <a:gd name="connsiteY12" fmla="*/ 0 h 1332636"/>
                <a:gd name="connsiteX13" fmla="*/ 2034510 w 2438399"/>
                <a:gd name="connsiteY13" fmla="*/ 0 h 1332636"/>
                <a:gd name="connsiteX14" fmla="*/ 2059806 w 2438399"/>
                <a:gd name="connsiteY14" fmla="*/ 427303 h 1332636"/>
                <a:gd name="connsiteX15" fmla="*/ 2085102 w 2438399"/>
                <a:gd name="connsiteY15" fmla="*/ 0 h 1332636"/>
                <a:gd name="connsiteX16" fmla="*/ 2216289 w 2438399"/>
                <a:gd name="connsiteY16" fmla="*/ 0 h 1332636"/>
                <a:gd name="connsiteX17" fmla="*/ 2438399 w 2438399"/>
                <a:gd name="connsiteY17" fmla="*/ 222110 h 1332636"/>
                <a:gd name="connsiteX18" fmla="*/ 2438399 w 2438399"/>
                <a:gd name="connsiteY18" fmla="*/ 1332636 h 1332636"/>
                <a:gd name="connsiteX19" fmla="*/ 0 w 2438399"/>
                <a:gd name="connsiteY19" fmla="*/ 1332636 h 1332636"/>
                <a:gd name="connsiteX20" fmla="*/ 0 w 2438399"/>
                <a:gd name="connsiteY20" fmla="*/ 222110 h 1332636"/>
                <a:gd name="connsiteX21" fmla="*/ 222110 w 2438399"/>
                <a:gd name="connsiteY21" fmla="*/ 0 h 133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38399" h="1332636">
                  <a:moveTo>
                    <a:pt x="222110" y="0"/>
                  </a:moveTo>
                  <a:lnTo>
                    <a:pt x="498082" y="0"/>
                  </a:lnTo>
                  <a:lnTo>
                    <a:pt x="528349" y="511288"/>
                  </a:lnTo>
                  <a:lnTo>
                    <a:pt x="558616" y="0"/>
                  </a:lnTo>
                  <a:lnTo>
                    <a:pt x="777624" y="0"/>
                  </a:lnTo>
                  <a:lnTo>
                    <a:pt x="797729" y="339628"/>
                  </a:lnTo>
                  <a:lnTo>
                    <a:pt x="817834" y="0"/>
                  </a:lnTo>
                  <a:lnTo>
                    <a:pt x="1430091" y="0"/>
                  </a:lnTo>
                  <a:lnTo>
                    <a:pt x="1482451" y="884503"/>
                  </a:lnTo>
                  <a:lnTo>
                    <a:pt x="1534812" y="0"/>
                  </a:lnTo>
                  <a:lnTo>
                    <a:pt x="1906078" y="0"/>
                  </a:lnTo>
                  <a:lnTo>
                    <a:pt x="1936345" y="511288"/>
                  </a:lnTo>
                  <a:lnTo>
                    <a:pt x="1966612" y="0"/>
                  </a:lnTo>
                  <a:lnTo>
                    <a:pt x="2034510" y="0"/>
                  </a:lnTo>
                  <a:lnTo>
                    <a:pt x="2059806" y="427303"/>
                  </a:lnTo>
                  <a:lnTo>
                    <a:pt x="2085102" y="0"/>
                  </a:lnTo>
                  <a:lnTo>
                    <a:pt x="2216289" y="0"/>
                  </a:lnTo>
                  <a:cubicBezTo>
                    <a:pt x="2338957" y="0"/>
                    <a:pt x="2438399" y="99442"/>
                    <a:pt x="2438399" y="222110"/>
                  </a:cubicBezTo>
                  <a:lnTo>
                    <a:pt x="2438399" y="1332636"/>
                  </a:lnTo>
                  <a:lnTo>
                    <a:pt x="0" y="1332636"/>
                  </a:lnTo>
                  <a:lnTo>
                    <a:pt x="0" y="222110"/>
                  </a:lnTo>
                  <a:cubicBezTo>
                    <a:pt x="0" y="99442"/>
                    <a:pt x="99442" y="0"/>
                    <a:pt x="222110" y="0"/>
                  </a:cubicBezTo>
                  <a:close/>
                </a:path>
              </a:pathLst>
            </a:custGeom>
            <a:grpFill/>
            <a:ln w="38100">
              <a:solidFill>
                <a:schemeClr val="accent1"/>
              </a:solid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53A69F4F-C48C-491A-8DB5-BB05C77F23F0}"/>
              </a:ext>
            </a:extLst>
          </p:cNvPr>
          <p:cNvGrpSpPr/>
          <p:nvPr/>
        </p:nvGrpSpPr>
        <p:grpSpPr>
          <a:xfrm rot="10152347">
            <a:off x="768926" y="1073530"/>
            <a:ext cx="259535" cy="573680"/>
            <a:chOff x="9501393" y="4122782"/>
            <a:chExt cx="922752" cy="2039664"/>
          </a:xfrm>
        </p:grpSpPr>
        <p:sp>
          <p:nvSpPr>
            <p:cNvPr id="77" name="Freeform: Shape 76">
              <a:extLst>
                <a:ext uri="{FF2B5EF4-FFF2-40B4-BE49-F238E27FC236}">
                  <a16:creationId xmlns:a16="http://schemas.microsoft.com/office/drawing/2014/main" id="{76079336-A797-45E6-8445-C4D6EAA4E232}"/>
                </a:ext>
              </a:extLst>
            </p:cNvPr>
            <p:cNvSpPr/>
            <p:nvPr/>
          </p:nvSpPr>
          <p:spPr>
            <a:xfrm>
              <a:off x="9501393" y="4122782"/>
              <a:ext cx="922752" cy="999649"/>
            </a:xfrm>
            <a:custGeom>
              <a:avLst/>
              <a:gdLst>
                <a:gd name="connsiteX0" fmla="*/ 907614 w 922752"/>
                <a:gd name="connsiteY0" fmla="*/ 924915 h 999648"/>
                <a:gd name="connsiteX1" fmla="*/ 898002 w 922752"/>
                <a:gd name="connsiteY1" fmla="*/ 957596 h 999648"/>
                <a:gd name="connsiteX2" fmla="*/ 842252 w 922752"/>
                <a:gd name="connsiteY2" fmla="*/ 986432 h 999648"/>
                <a:gd name="connsiteX3" fmla="*/ 94438 w 922752"/>
                <a:gd name="connsiteY3" fmla="*/ 986432 h 999648"/>
                <a:gd name="connsiteX4" fmla="*/ 38688 w 922752"/>
                <a:gd name="connsiteY4" fmla="*/ 957596 h 999648"/>
                <a:gd name="connsiteX5" fmla="*/ 29076 w 922752"/>
                <a:gd name="connsiteY5" fmla="*/ 924915 h 999648"/>
                <a:gd name="connsiteX6" fmla="*/ 34843 w 922752"/>
                <a:gd name="connsiteY6" fmla="*/ 898001 h 999648"/>
                <a:gd name="connsiteX7" fmla="*/ 407789 w 922752"/>
                <a:gd name="connsiteY7" fmla="*/ 65602 h 999648"/>
                <a:gd name="connsiteX8" fmla="*/ 467383 w 922752"/>
                <a:gd name="connsiteY8" fmla="*/ 29076 h 999648"/>
                <a:gd name="connsiteX9" fmla="*/ 526979 w 922752"/>
                <a:gd name="connsiteY9" fmla="*/ 65602 h 999648"/>
                <a:gd name="connsiteX10" fmla="*/ 899924 w 922752"/>
                <a:gd name="connsiteY10" fmla="*/ 898001 h 999648"/>
                <a:gd name="connsiteX11" fmla="*/ 907614 w 922752"/>
                <a:gd name="connsiteY11" fmla="*/ 924915 h 999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2752" h="999648">
                  <a:moveTo>
                    <a:pt x="907614" y="924915"/>
                  </a:moveTo>
                  <a:cubicBezTo>
                    <a:pt x="907614" y="936449"/>
                    <a:pt x="903769" y="947984"/>
                    <a:pt x="898002" y="957596"/>
                  </a:cubicBezTo>
                  <a:cubicBezTo>
                    <a:pt x="886466" y="974897"/>
                    <a:pt x="865321" y="986432"/>
                    <a:pt x="842252" y="986432"/>
                  </a:cubicBezTo>
                  <a:lnTo>
                    <a:pt x="94438" y="986432"/>
                  </a:lnTo>
                  <a:cubicBezTo>
                    <a:pt x="71369" y="986432"/>
                    <a:pt x="52145" y="974897"/>
                    <a:pt x="38688" y="957596"/>
                  </a:cubicBezTo>
                  <a:cubicBezTo>
                    <a:pt x="32921" y="947984"/>
                    <a:pt x="29076" y="936449"/>
                    <a:pt x="29076" y="924915"/>
                  </a:cubicBezTo>
                  <a:cubicBezTo>
                    <a:pt x="29076" y="915303"/>
                    <a:pt x="30999" y="905691"/>
                    <a:pt x="34843" y="898001"/>
                  </a:cubicBezTo>
                  <a:lnTo>
                    <a:pt x="407789" y="65602"/>
                  </a:lnTo>
                  <a:cubicBezTo>
                    <a:pt x="419323" y="44456"/>
                    <a:pt x="442392" y="29076"/>
                    <a:pt x="467383" y="29076"/>
                  </a:cubicBezTo>
                  <a:cubicBezTo>
                    <a:pt x="492374" y="29076"/>
                    <a:pt x="515443" y="42533"/>
                    <a:pt x="526979" y="65602"/>
                  </a:cubicBezTo>
                  <a:lnTo>
                    <a:pt x="899924" y="898001"/>
                  </a:lnTo>
                  <a:cubicBezTo>
                    <a:pt x="905690" y="905691"/>
                    <a:pt x="907614" y="915303"/>
                    <a:pt x="907614" y="924915"/>
                  </a:cubicBezTo>
                  <a:close/>
                </a:path>
              </a:pathLst>
            </a:custGeom>
            <a:solidFill>
              <a:schemeClr val="accent6"/>
            </a:solidFill>
            <a:ln w="19209"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13CD8BEE-EDCB-4E6F-8DEE-6D825E27C9C5}"/>
                </a:ext>
              </a:extLst>
            </p:cNvPr>
            <p:cNvSpPr/>
            <p:nvPr/>
          </p:nvSpPr>
          <p:spPr>
            <a:xfrm>
              <a:off x="9912785" y="4907118"/>
              <a:ext cx="115344" cy="480600"/>
            </a:xfrm>
            <a:custGeom>
              <a:avLst/>
              <a:gdLst>
                <a:gd name="connsiteX0" fmla="*/ 29076 w 115344"/>
                <a:gd name="connsiteY0" fmla="*/ 57912 h 480600"/>
                <a:gd name="connsiteX1" fmla="*/ 29076 w 115344"/>
                <a:gd name="connsiteY1" fmla="*/ 457772 h 480600"/>
                <a:gd name="connsiteX2" fmla="*/ 88671 w 115344"/>
                <a:gd name="connsiteY2" fmla="*/ 457772 h 480600"/>
                <a:gd name="connsiteX3" fmla="*/ 88671 w 115344"/>
                <a:gd name="connsiteY3" fmla="*/ 57912 h 480600"/>
                <a:gd name="connsiteX4" fmla="*/ 59835 w 115344"/>
                <a:gd name="connsiteY4" fmla="*/ 29076 h 480600"/>
                <a:gd name="connsiteX5" fmla="*/ 29076 w 115344"/>
                <a:gd name="connsiteY5" fmla="*/ 57912 h 48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344" h="480600">
                  <a:moveTo>
                    <a:pt x="29076" y="57912"/>
                  </a:moveTo>
                  <a:lnTo>
                    <a:pt x="29076" y="457772"/>
                  </a:lnTo>
                  <a:lnTo>
                    <a:pt x="88671" y="457772"/>
                  </a:lnTo>
                  <a:lnTo>
                    <a:pt x="88671" y="57912"/>
                  </a:lnTo>
                  <a:cubicBezTo>
                    <a:pt x="88671" y="42533"/>
                    <a:pt x="75214" y="29076"/>
                    <a:pt x="59835" y="29076"/>
                  </a:cubicBezTo>
                  <a:cubicBezTo>
                    <a:pt x="40611" y="29076"/>
                    <a:pt x="29076" y="42533"/>
                    <a:pt x="29076" y="57912"/>
                  </a:cubicBezTo>
                  <a:close/>
                </a:path>
              </a:pathLst>
            </a:custGeom>
            <a:solidFill>
              <a:schemeClr val="accent6"/>
            </a:solidFill>
            <a:ln w="1920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DB0E159-75A4-40F4-B379-76A219EFF1E5}"/>
                </a:ext>
              </a:extLst>
            </p:cNvPr>
            <p:cNvSpPr/>
            <p:nvPr/>
          </p:nvSpPr>
          <p:spPr>
            <a:xfrm>
              <a:off x="9839425" y="5355038"/>
              <a:ext cx="249912" cy="807408"/>
            </a:xfrm>
            <a:custGeom>
              <a:avLst/>
              <a:gdLst>
                <a:gd name="connsiteX0" fmla="*/ 233159 w 249912"/>
                <a:gd name="connsiteY0" fmla="*/ 86748 h 807408"/>
                <a:gd name="connsiteX1" fmla="*/ 200478 w 249912"/>
                <a:gd name="connsiteY1" fmla="*/ 29076 h 807408"/>
                <a:gd name="connsiteX2" fmla="*/ 131272 w 249912"/>
                <a:gd name="connsiteY2" fmla="*/ 29076 h 807408"/>
                <a:gd name="connsiteX3" fmla="*/ 62065 w 249912"/>
                <a:gd name="connsiteY3" fmla="*/ 29076 h 807408"/>
                <a:gd name="connsiteX4" fmla="*/ 29385 w 249912"/>
                <a:gd name="connsiteY4" fmla="*/ 86748 h 807408"/>
                <a:gd name="connsiteX5" fmla="*/ 35152 w 249912"/>
                <a:gd name="connsiteY5" fmla="*/ 698072 h 807408"/>
                <a:gd name="connsiteX6" fmla="*/ 131272 w 249912"/>
                <a:gd name="connsiteY6" fmla="*/ 778812 h 807408"/>
                <a:gd name="connsiteX7" fmla="*/ 227392 w 249912"/>
                <a:gd name="connsiteY7" fmla="*/ 698072 h 807408"/>
                <a:gd name="connsiteX8" fmla="*/ 233159 w 249912"/>
                <a:gd name="connsiteY8" fmla="*/ 86748 h 807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912" h="807408">
                  <a:moveTo>
                    <a:pt x="233159" y="86748"/>
                  </a:moveTo>
                  <a:cubicBezTo>
                    <a:pt x="229314" y="52145"/>
                    <a:pt x="210090" y="29076"/>
                    <a:pt x="200478" y="29076"/>
                  </a:cubicBezTo>
                  <a:lnTo>
                    <a:pt x="131272" y="29076"/>
                  </a:lnTo>
                  <a:lnTo>
                    <a:pt x="62065" y="29076"/>
                  </a:lnTo>
                  <a:cubicBezTo>
                    <a:pt x="52453" y="29076"/>
                    <a:pt x="33229" y="52145"/>
                    <a:pt x="29385" y="86748"/>
                  </a:cubicBezTo>
                  <a:cubicBezTo>
                    <a:pt x="27462" y="113662"/>
                    <a:pt x="35152" y="673080"/>
                    <a:pt x="35152" y="698072"/>
                  </a:cubicBezTo>
                  <a:cubicBezTo>
                    <a:pt x="35152" y="749976"/>
                    <a:pt x="42841" y="778812"/>
                    <a:pt x="131272" y="778812"/>
                  </a:cubicBezTo>
                  <a:cubicBezTo>
                    <a:pt x="221624" y="778812"/>
                    <a:pt x="227392" y="749976"/>
                    <a:pt x="227392" y="698072"/>
                  </a:cubicBezTo>
                  <a:cubicBezTo>
                    <a:pt x="227392" y="673080"/>
                    <a:pt x="235081" y="111740"/>
                    <a:pt x="233159" y="86748"/>
                  </a:cubicBezTo>
                  <a:close/>
                </a:path>
              </a:pathLst>
            </a:custGeom>
            <a:solidFill>
              <a:schemeClr val="accent1"/>
            </a:solidFill>
            <a:ln w="19209"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63DE513D-18D8-4677-91AC-5CD4086BC7EF}"/>
                </a:ext>
              </a:extLst>
            </p:cNvPr>
            <p:cNvSpPr/>
            <p:nvPr/>
          </p:nvSpPr>
          <p:spPr>
            <a:xfrm>
              <a:off x="9882026" y="5308900"/>
              <a:ext cx="173016" cy="96120"/>
            </a:xfrm>
            <a:custGeom>
              <a:avLst/>
              <a:gdLst>
                <a:gd name="connsiteX0" fmla="*/ 148265 w 173016"/>
                <a:gd name="connsiteY0" fmla="*/ 44456 h 96120"/>
                <a:gd name="connsiteX1" fmla="*/ 132886 w 173016"/>
                <a:gd name="connsiteY1" fmla="*/ 29076 h 96120"/>
                <a:gd name="connsiteX2" fmla="*/ 88671 w 173016"/>
                <a:gd name="connsiteY2" fmla="*/ 29076 h 96120"/>
                <a:gd name="connsiteX3" fmla="*/ 44456 w 173016"/>
                <a:gd name="connsiteY3" fmla="*/ 29076 h 96120"/>
                <a:gd name="connsiteX4" fmla="*/ 29076 w 173016"/>
                <a:gd name="connsiteY4" fmla="*/ 44456 h 96120"/>
                <a:gd name="connsiteX5" fmla="*/ 29076 w 173016"/>
                <a:gd name="connsiteY5" fmla="*/ 67524 h 96120"/>
                <a:gd name="connsiteX6" fmla="*/ 88671 w 173016"/>
                <a:gd name="connsiteY6" fmla="*/ 67524 h 96120"/>
                <a:gd name="connsiteX7" fmla="*/ 148265 w 173016"/>
                <a:gd name="connsiteY7" fmla="*/ 67524 h 96120"/>
                <a:gd name="connsiteX8" fmla="*/ 148265 w 173016"/>
                <a:gd name="connsiteY8" fmla="*/ 44456 h 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016" h="96120">
                  <a:moveTo>
                    <a:pt x="148265" y="44456"/>
                  </a:moveTo>
                  <a:cubicBezTo>
                    <a:pt x="148265" y="36766"/>
                    <a:pt x="142498" y="29076"/>
                    <a:pt x="132886" y="29076"/>
                  </a:cubicBezTo>
                  <a:lnTo>
                    <a:pt x="88671" y="29076"/>
                  </a:lnTo>
                  <a:lnTo>
                    <a:pt x="44456" y="29076"/>
                  </a:lnTo>
                  <a:cubicBezTo>
                    <a:pt x="36766" y="29076"/>
                    <a:pt x="29076" y="34844"/>
                    <a:pt x="29076" y="44456"/>
                  </a:cubicBezTo>
                  <a:lnTo>
                    <a:pt x="29076" y="67524"/>
                  </a:lnTo>
                  <a:lnTo>
                    <a:pt x="88671" y="67524"/>
                  </a:lnTo>
                  <a:lnTo>
                    <a:pt x="148265" y="67524"/>
                  </a:lnTo>
                  <a:lnTo>
                    <a:pt x="148265" y="44456"/>
                  </a:lnTo>
                  <a:close/>
                </a:path>
              </a:pathLst>
            </a:custGeom>
            <a:solidFill>
              <a:srgbClr val="28292E"/>
            </a:solidFill>
            <a:ln w="19209"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ED78155A-D08D-43CD-A034-924C77B50AEC}"/>
                </a:ext>
              </a:extLst>
            </p:cNvPr>
            <p:cNvSpPr/>
            <p:nvPr/>
          </p:nvSpPr>
          <p:spPr>
            <a:xfrm>
              <a:off x="9882026" y="5328124"/>
              <a:ext cx="173016" cy="96120"/>
            </a:xfrm>
            <a:custGeom>
              <a:avLst/>
              <a:gdLst>
                <a:gd name="connsiteX0" fmla="*/ 148265 w 173016"/>
                <a:gd name="connsiteY0" fmla="*/ 44456 h 96120"/>
                <a:gd name="connsiteX1" fmla="*/ 132886 w 173016"/>
                <a:gd name="connsiteY1" fmla="*/ 29076 h 96120"/>
                <a:gd name="connsiteX2" fmla="*/ 88671 w 173016"/>
                <a:gd name="connsiteY2" fmla="*/ 29076 h 96120"/>
                <a:gd name="connsiteX3" fmla="*/ 44456 w 173016"/>
                <a:gd name="connsiteY3" fmla="*/ 29076 h 96120"/>
                <a:gd name="connsiteX4" fmla="*/ 29076 w 173016"/>
                <a:gd name="connsiteY4" fmla="*/ 44456 h 96120"/>
                <a:gd name="connsiteX5" fmla="*/ 29076 w 173016"/>
                <a:gd name="connsiteY5" fmla="*/ 67524 h 96120"/>
                <a:gd name="connsiteX6" fmla="*/ 88671 w 173016"/>
                <a:gd name="connsiteY6" fmla="*/ 67524 h 96120"/>
                <a:gd name="connsiteX7" fmla="*/ 148265 w 173016"/>
                <a:gd name="connsiteY7" fmla="*/ 67524 h 96120"/>
                <a:gd name="connsiteX8" fmla="*/ 148265 w 173016"/>
                <a:gd name="connsiteY8" fmla="*/ 44456 h 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016" h="96120">
                  <a:moveTo>
                    <a:pt x="148265" y="44456"/>
                  </a:moveTo>
                  <a:cubicBezTo>
                    <a:pt x="148265" y="36766"/>
                    <a:pt x="142498" y="29076"/>
                    <a:pt x="132886" y="29076"/>
                  </a:cubicBezTo>
                  <a:lnTo>
                    <a:pt x="88671" y="29076"/>
                  </a:lnTo>
                  <a:lnTo>
                    <a:pt x="44456" y="29076"/>
                  </a:lnTo>
                  <a:cubicBezTo>
                    <a:pt x="36766" y="29076"/>
                    <a:pt x="29076" y="34844"/>
                    <a:pt x="29076" y="44456"/>
                  </a:cubicBezTo>
                  <a:lnTo>
                    <a:pt x="29076" y="67524"/>
                  </a:lnTo>
                  <a:lnTo>
                    <a:pt x="88671" y="67524"/>
                  </a:lnTo>
                  <a:lnTo>
                    <a:pt x="148265" y="67524"/>
                  </a:lnTo>
                  <a:lnTo>
                    <a:pt x="148265" y="44456"/>
                  </a:lnTo>
                  <a:close/>
                </a:path>
              </a:pathLst>
            </a:custGeom>
            <a:solidFill>
              <a:srgbClr val="28292E"/>
            </a:solidFill>
            <a:ln w="19209"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CB1AD97-8384-4A99-A194-3E6B9A489B44}"/>
                </a:ext>
              </a:extLst>
            </p:cNvPr>
            <p:cNvSpPr/>
            <p:nvPr/>
          </p:nvSpPr>
          <p:spPr>
            <a:xfrm>
              <a:off x="9882026" y="5308900"/>
              <a:ext cx="173016" cy="96120"/>
            </a:xfrm>
            <a:custGeom>
              <a:avLst/>
              <a:gdLst>
                <a:gd name="connsiteX0" fmla="*/ 148265 w 173016"/>
                <a:gd name="connsiteY0" fmla="*/ 44456 h 96120"/>
                <a:gd name="connsiteX1" fmla="*/ 132886 w 173016"/>
                <a:gd name="connsiteY1" fmla="*/ 29076 h 96120"/>
                <a:gd name="connsiteX2" fmla="*/ 88671 w 173016"/>
                <a:gd name="connsiteY2" fmla="*/ 29076 h 96120"/>
                <a:gd name="connsiteX3" fmla="*/ 44456 w 173016"/>
                <a:gd name="connsiteY3" fmla="*/ 29076 h 96120"/>
                <a:gd name="connsiteX4" fmla="*/ 29076 w 173016"/>
                <a:gd name="connsiteY4" fmla="*/ 44456 h 96120"/>
                <a:gd name="connsiteX5" fmla="*/ 29076 w 173016"/>
                <a:gd name="connsiteY5" fmla="*/ 67524 h 96120"/>
                <a:gd name="connsiteX6" fmla="*/ 88671 w 173016"/>
                <a:gd name="connsiteY6" fmla="*/ 67524 h 96120"/>
                <a:gd name="connsiteX7" fmla="*/ 148265 w 173016"/>
                <a:gd name="connsiteY7" fmla="*/ 67524 h 96120"/>
                <a:gd name="connsiteX8" fmla="*/ 148265 w 173016"/>
                <a:gd name="connsiteY8" fmla="*/ 44456 h 9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016" h="96120">
                  <a:moveTo>
                    <a:pt x="148265" y="44456"/>
                  </a:moveTo>
                  <a:cubicBezTo>
                    <a:pt x="148265" y="36766"/>
                    <a:pt x="142498" y="29076"/>
                    <a:pt x="132886" y="29076"/>
                  </a:cubicBezTo>
                  <a:lnTo>
                    <a:pt x="88671" y="29076"/>
                  </a:lnTo>
                  <a:lnTo>
                    <a:pt x="44456" y="29076"/>
                  </a:lnTo>
                  <a:cubicBezTo>
                    <a:pt x="36766" y="29076"/>
                    <a:pt x="29076" y="34844"/>
                    <a:pt x="29076" y="44456"/>
                  </a:cubicBezTo>
                  <a:lnTo>
                    <a:pt x="29076" y="67524"/>
                  </a:lnTo>
                  <a:lnTo>
                    <a:pt x="88671" y="67524"/>
                  </a:lnTo>
                  <a:lnTo>
                    <a:pt x="148265" y="67524"/>
                  </a:lnTo>
                  <a:lnTo>
                    <a:pt x="148265" y="44456"/>
                  </a:lnTo>
                  <a:close/>
                </a:path>
              </a:pathLst>
            </a:custGeom>
            <a:solidFill>
              <a:schemeClr val="accent6"/>
            </a:solidFill>
            <a:ln w="19209" cap="flat">
              <a:noFill/>
              <a:prstDash val="solid"/>
              <a:miter/>
            </a:ln>
          </p:spPr>
          <p:txBody>
            <a:bodyPr rtlCol="0" anchor="ctr"/>
            <a:lstStyle/>
            <a:p>
              <a:endParaRPr lang="en-US"/>
            </a:p>
          </p:txBody>
        </p:sp>
      </p:grpSp>
      <p:sp>
        <p:nvSpPr>
          <p:cNvPr id="86" name="TextBox 85">
            <a:extLst>
              <a:ext uri="{FF2B5EF4-FFF2-40B4-BE49-F238E27FC236}">
                <a16:creationId xmlns:a16="http://schemas.microsoft.com/office/drawing/2014/main" id="{93ECA909-F501-4FCA-A2F6-B436F5FC586C}"/>
              </a:ext>
            </a:extLst>
          </p:cNvPr>
          <p:cNvSpPr txBox="1"/>
          <p:nvPr/>
        </p:nvSpPr>
        <p:spPr>
          <a:xfrm>
            <a:off x="1284870" y="3901547"/>
            <a:ext cx="5365579" cy="276999"/>
          </a:xfrm>
          <a:prstGeom prst="rect">
            <a:avLst/>
          </a:prstGeom>
          <a:noFill/>
        </p:spPr>
        <p:txBody>
          <a:bodyPr wrap="square" rtlCol="0">
            <a:spAutoFit/>
          </a:bodyPr>
          <a:lstStyle/>
          <a:p>
            <a:endParaRPr lang="ko-KR" altLang="en-US" sz="1200" dirty="0">
              <a:solidFill>
                <a:schemeClr val="tx1">
                  <a:lumMod val="75%"/>
                  <a:lumOff val="25%"/>
                </a:schemeClr>
              </a:solidFill>
              <a:cs typeface="Arial" pitchFamily="34" charset="0"/>
            </a:endParaRPr>
          </a:p>
        </p:txBody>
      </p:sp>
      <p:sp>
        <p:nvSpPr>
          <p:cNvPr id="87" name="TextBox 86">
            <a:extLst>
              <a:ext uri="{FF2B5EF4-FFF2-40B4-BE49-F238E27FC236}">
                <a16:creationId xmlns:a16="http://schemas.microsoft.com/office/drawing/2014/main" id="{E2AC5C05-0569-4111-8CBD-9AE49A618977}"/>
              </a:ext>
            </a:extLst>
          </p:cNvPr>
          <p:cNvSpPr txBox="1"/>
          <p:nvPr/>
        </p:nvSpPr>
        <p:spPr>
          <a:xfrm>
            <a:off x="1124076" y="1146622"/>
            <a:ext cx="7529594" cy="769441"/>
          </a:xfrm>
          <a:prstGeom prst="rect">
            <a:avLst/>
          </a:prstGeom>
          <a:noFill/>
        </p:spPr>
        <p:txBody>
          <a:bodyPr wrap="square" rtlCol="0">
            <a:spAutoFit/>
          </a:bodyPr>
          <a:lstStyle/>
          <a:p>
            <a:pPr rtl="1"/>
            <a:r>
              <a:rPr lang="en-US" altLang="ko-KR" sz="2200" dirty="0">
                <a:latin typeface="Times New Roman" panose="02020603050405020304" pitchFamily="18" charset="0"/>
                <a:cs typeface="Times New Roman" panose="02020603050405020304" pitchFamily="18" charset="0"/>
              </a:rPr>
              <a:t>Non-structural material: Material which form non-structural element, with  properties as shown in the below table.  </a:t>
            </a:r>
            <a:endParaRPr lang="ko-KR" altLang="en-US" sz="22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11" name="Table 10">
                <a:extLst>
                  <a:ext uri="{FF2B5EF4-FFF2-40B4-BE49-F238E27FC236}">
                    <a16:creationId xmlns:a16="http://schemas.microsoft.com/office/drawing/2014/main" id="{32832E0A-3FB6-45BE-926E-870971EAD5B6}"/>
                  </a:ext>
                </a:extLst>
              </p:cNvPr>
              <p:cNvGraphicFramePr>
                <a:graphicFrameLocks noGrp="1"/>
              </p:cNvGraphicFramePr>
              <p:nvPr>
                <p:extLst>
                  <p:ext uri="{D42A27DB-BD31-4B8C-83A1-F6EECF244321}">
                    <p14:modId xmlns:p14="http://schemas.microsoft.com/office/powerpoint/2010/main" val="1064977599"/>
                  </p:ext>
                </p:extLst>
              </p:nvPr>
            </p:nvGraphicFramePr>
            <p:xfrm>
              <a:off x="1489630" y="2659531"/>
              <a:ext cx="6343466" cy="3899165"/>
            </p:xfrm>
            <a:graphic>
              <a:graphicData uri="http://purl.oclc.org/ooxml/drawingml/table">
                <a:tbl>
                  <a:tblPr firstRow="1" firstCol="1" bandRow="1">
                    <a:tableStyleId>{5C22544A-7EE6-4342-B048-85BDC9FD1C3A}</a:tableStyleId>
                  </a:tblPr>
                  <a:tblGrid>
                    <a:gridCol w="3328468">
                      <a:extLst>
                        <a:ext uri="{9D8B030D-6E8A-4147-A177-3AD203B41FA5}">
                          <a16:colId xmlns:a16="http://schemas.microsoft.com/office/drawing/2014/main" val="717996329"/>
                        </a:ext>
                      </a:extLst>
                    </a:gridCol>
                    <a:gridCol w="3014998">
                      <a:extLst>
                        <a:ext uri="{9D8B030D-6E8A-4147-A177-3AD203B41FA5}">
                          <a16:colId xmlns:a16="http://schemas.microsoft.com/office/drawing/2014/main" val="3013791635"/>
                        </a:ext>
                      </a:extLst>
                    </a:gridCol>
                  </a:tblGrid>
                  <a:tr h="485149">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Materials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Unit Weight (</a:t>
                          </a:r>
                          <a:r>
                            <a:rPr lang="en-US" sz="2000" b="0" dirty="0">
                              <a:effectLst/>
                              <a:latin typeface="Times New Roman" panose="02020603050405020304" pitchFamily="18" charset="0"/>
                              <a:cs typeface="Times New Roman" panose="02020603050405020304" pitchFamily="18" charset="0"/>
                            </a:rPr>
                            <a:t>KN</a:t>
                          </a:r>
                          <a:r>
                            <a:rPr lang="en-US" sz="2000" dirty="0">
                              <a:effectLst/>
                              <a:latin typeface="Times New Roman" panose="02020603050405020304" pitchFamily="18" charset="0"/>
                              <a:cs typeface="Times New Roman" panose="02020603050405020304" pitchFamily="18" charset="0"/>
                            </a:rPr>
                            <a:t>/</a:t>
                          </a:r>
                          <a14:m>
                            <m:oMath xmlns:m="http://purl.oclc.org/ooxml/officeDocument/math">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𝑚</m:t>
                                  </m:r>
                                </m:e>
                                <m:sup>
                                  <m:r>
                                    <a:rPr lang="en-US" sz="2000">
                                      <a:effectLst/>
                                      <a:latin typeface="Cambria Math" panose="02040503050406030204" pitchFamily="18" charset="0"/>
                                    </a:rPr>
                                    <m:t>3</m:t>
                                  </m:r>
                                </m:sup>
                              </m:sSup>
                            </m:oMath>
                          </a14:m>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52854341"/>
                      </a:ext>
                    </a:extLst>
                  </a:tr>
                  <a:tr h="426752">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Tiles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26</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8331787"/>
                      </a:ext>
                    </a:extLst>
                  </a:tr>
                  <a:tr h="426752">
                    <a:tc>
                      <a:txBody>
                        <a:bodyPr/>
                        <a:lstStyle/>
                        <a:p>
                          <a:pPr algn="justLow">
                            <a:lnSpc>
                              <a:spcPct val="15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Blocks</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12</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3096756"/>
                      </a:ext>
                    </a:extLst>
                  </a:tr>
                  <a:tr h="426752">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Masonry Stones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26.5</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05268785"/>
                      </a:ext>
                    </a:extLst>
                  </a:tr>
                  <a:tr h="426752">
                    <a:tc>
                      <a:txBody>
                        <a:bodyPr/>
                        <a:lstStyle/>
                        <a:p>
                          <a:pPr algn="justLow">
                            <a:lnSpc>
                              <a:spcPct val="15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Filling Materials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13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8878388"/>
                      </a:ext>
                    </a:extLst>
                  </a:tr>
                  <a:tr h="426752">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Plastering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7265528"/>
                      </a:ext>
                    </a:extLst>
                  </a:tr>
                  <a:tr h="426752">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Aggregate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16</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04127085"/>
                      </a:ext>
                    </a:extLst>
                  </a:tr>
                  <a:tr h="426752">
                    <a:tc>
                      <a:txBody>
                        <a:bodyPr/>
                        <a:lstStyle/>
                        <a:p>
                          <a:pPr algn="justLow">
                            <a:lnSpc>
                              <a:spcPct val="15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Glass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25.4</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43514038"/>
                      </a:ext>
                    </a:extLst>
                  </a:tr>
                  <a:tr h="426752">
                    <a:tc>
                      <a:txBody>
                        <a:bodyPr/>
                        <a:lstStyle/>
                        <a:p>
                          <a:pPr algn="justLow">
                            <a:lnSpc>
                              <a:spcPct val="15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Concrete Mortar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4218082"/>
                      </a:ext>
                    </a:extLst>
                  </a:tr>
                </a:tbl>
              </a:graphicData>
            </a:graphic>
          </p:graphicFrame>
        </mc:Choice>
        <mc:Fallback xmlns="" xmlns:p="http://schemas.openxmlformats.org/presentationml/2006/main" xmlns:r="http://schemas.openxmlformats.org/officeDocument/2006/relationships" xmlns:a="http://schemas.openxmlformats.org/drawingml/2006/main">
          <p:graphicFrame>
            <p:nvGraphicFramePr>
              <p:cNvPr id="11" name="Table 10">
                <a:extLst>
                  <a:ext uri="{FF2B5EF4-FFF2-40B4-BE49-F238E27FC236}">
                    <a16:creationId xmlns:a16="http://schemas.microsoft.com/office/drawing/2014/main" id="{32832E0A-3FB6-45BE-926E-870971EAD5B6}"/>
                  </a:ext>
                </a:extLst>
              </p:cNvPr>
              <p:cNvGraphicFramePr>
                <a:graphicFrameLocks noGrp="1"/>
              </p:cNvGraphicFramePr>
              <p:nvPr>
                <p:extLst>
                  <p:ext uri="{D42A27DB-BD31-4B8C-83A1-F6EECF244321}">
                    <p14:modId xmlns:p14="http://schemas.microsoft.com/office/powerpoint/2010/main" val="1064977599"/>
                  </p:ext>
                </p:extLst>
              </p:nvPr>
            </p:nvGraphicFramePr>
            <p:xfrm>
              <a:off x="1489630" y="2659531"/>
              <a:ext cx="6343466" cy="3899165"/>
            </p:xfrm>
            <a:graphic>
              <a:graphicData uri="http://schemas.openxmlformats.org/drawingml/2006/table">
                <a:tbl>
                  <a:tblPr firstRow="1" firstCol="1" bandRow="1">
                    <a:tableStyleId>{5C22544A-7EE6-4342-B048-85BDC9FD1C3A}</a:tableStyleId>
                  </a:tblPr>
                  <a:tblGrid>
                    <a:gridCol w="3328468">
                      <a:extLst>
                        <a:ext uri="{9D8B030D-6E8A-4147-A177-3AD203B41FA5}">
                          <a16:colId xmlns:a16="http://schemas.microsoft.com/office/drawing/2014/main" val="717996329"/>
                        </a:ext>
                      </a:extLst>
                    </a:gridCol>
                    <a:gridCol w="3014998">
                      <a:extLst>
                        <a:ext uri="{9D8B030D-6E8A-4147-A177-3AD203B41FA5}">
                          <a16:colId xmlns:a16="http://schemas.microsoft.com/office/drawing/2014/main" val="3013791635"/>
                        </a:ext>
                      </a:extLst>
                    </a:gridCol>
                  </a:tblGrid>
                  <a:tr h="485149">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Materials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2"/>
                          <a:stretch>
                            <a:fillRect l="-110505" t="-1250" r="-1010" b="-726250"/>
                          </a:stretch>
                        </a:blipFill>
                      </a:tcPr>
                    </a:tc>
                    <a:extLst>
                      <a:ext uri="{0D108BD9-81ED-4DB2-BD59-A6C34878D82A}">
                        <a16:rowId xmlns:a16="http://schemas.microsoft.com/office/drawing/2014/main" val="3952854341"/>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Tiles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26</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8331787"/>
                      </a:ext>
                    </a:extLst>
                  </a:tr>
                  <a:tr h="426752">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Blocks</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12</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3096756"/>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Masonry Stones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26.5</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05268785"/>
                      </a:ext>
                    </a:extLst>
                  </a:tr>
                  <a:tr h="426752">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Filling Materials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13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8878388"/>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Plastering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7265528"/>
                      </a:ext>
                    </a:extLst>
                  </a:tr>
                  <a:tr h="426752">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Aggregate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16</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04127085"/>
                      </a:ext>
                    </a:extLst>
                  </a:tr>
                  <a:tr h="426752">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Glass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25.4</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43514038"/>
                      </a:ext>
                    </a:extLst>
                  </a:tr>
                  <a:tr h="426752">
                    <a:tc>
                      <a:txBody>
                        <a:bodyPr/>
                        <a:lstStyle/>
                        <a:p>
                          <a:pPr algn="justLow">
                            <a:lnSpc>
                              <a:spcPct val="150000"/>
                            </a:lnSpc>
                            <a:spcAft>
                              <a:spcPts val="0"/>
                            </a:spcAft>
                            <a:tabLst>
                              <a:tab pos="5274310" algn="r"/>
                            </a:tabLst>
                          </a:pPr>
                          <a:r>
                            <a:rPr lang="en-US" sz="2000">
                              <a:effectLst/>
                              <a:latin typeface="Times New Roman" panose="02020603050405020304" pitchFamily="18" charset="0"/>
                              <a:cs typeface="Times New Roman" panose="02020603050405020304" pitchFamily="18" charset="0"/>
                            </a:rPr>
                            <a:t>Concrete Mortar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tabLst>
                              <a:tab pos="5274310" algn="r"/>
                            </a:tabLst>
                          </a:pPr>
                          <a:r>
                            <a:rPr lang="en-US" sz="2000" dirty="0">
                              <a:effectLst/>
                              <a:latin typeface="Times New Roman" panose="02020603050405020304" pitchFamily="18" charset="0"/>
                              <a:cs typeface="Times New Roman" panose="02020603050405020304" pitchFamily="18" charset="0"/>
                            </a:rPr>
                            <a:t>23</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94218082"/>
                      </a:ext>
                    </a:extLst>
                  </a:tr>
                </a:tbl>
              </a:graphicData>
            </a:graphic>
          </p:graphicFrame>
        </mc:Fallback>
      </mc:AlternateContent>
      <p:sp>
        <p:nvSpPr>
          <p:cNvPr id="5" name="Rectangle 4">
            <a:extLst>
              <a:ext uri="{FF2B5EF4-FFF2-40B4-BE49-F238E27FC236}">
                <a16:creationId xmlns:a16="http://schemas.microsoft.com/office/drawing/2014/main" id="{D26C27D2-21DA-4934-8A04-69A43D274E35}"/>
              </a:ext>
            </a:extLst>
          </p:cNvPr>
          <p:cNvSpPr/>
          <p:nvPr/>
        </p:nvSpPr>
        <p:spPr>
          <a:xfrm>
            <a:off x="2412091" y="2195494"/>
            <a:ext cx="4785028" cy="400110"/>
          </a:xfrm>
          <a:prstGeom prst="rect">
            <a:avLst/>
          </a:prstGeom>
        </p:spPr>
        <p:txBody>
          <a:bodyPr wrap="none">
            <a:spAutoFit/>
          </a:bodyPr>
          <a:lstStyle/>
          <a:p>
            <a:r>
              <a:rPr lang="en-US" altLang="ko-KR" sz="2000" dirty="0">
                <a:latin typeface="Times New Roman" panose="02020603050405020304" pitchFamily="18" charset="0"/>
                <a:cs typeface="Times New Roman" panose="02020603050405020304" pitchFamily="18" charset="0"/>
              </a:rPr>
              <a:t>Table-3: Non-Structural materials properties.</a:t>
            </a:r>
            <a:endParaRPr lang="ko-KR"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8355435"/>
      </p:ext>
    </p:extLst>
  </p:cSld>
  <p:clrMapOvr>
    <a:masterClrMapping/>
  </p:clrMapOvr>
</p:sld>
</file>

<file path=ppt/slides/slide1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E94CBBE7-AA58-4178-AF3E-E7E445BE3DFF}"/>
              </a:ext>
            </a:extLst>
          </p:cNvPr>
          <p:cNvSpPr txBox="1"/>
          <p:nvPr/>
        </p:nvSpPr>
        <p:spPr>
          <a:xfrm>
            <a:off x="386784" y="675081"/>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598411"/>
            <a:ext cx="6163615" cy="1077218"/>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Seismicity</a:t>
            </a:r>
            <a:r>
              <a:rPr lang="ar-SA" altLang="ko-KR" sz="3200" dirty="0">
                <a:solidFill>
                  <a:schemeClr val="bg1"/>
                </a:solidFill>
                <a:latin typeface="Times New Roman" panose="02020603050405020304" pitchFamily="18" charset="0"/>
                <a:cs typeface="Times New Roman" panose="02020603050405020304" pitchFamily="18" charset="0"/>
              </a:rPr>
              <a:t> </a:t>
            </a:r>
            <a:r>
              <a:rPr lang="en-US" altLang="ko-KR" sz="3200" dirty="0">
                <a:solidFill>
                  <a:schemeClr val="bg1"/>
                </a:solidFill>
                <a:latin typeface="Times New Roman" panose="02020603050405020304" pitchFamily="18" charset="0"/>
                <a:cs typeface="Times New Roman" panose="02020603050405020304" pitchFamily="18" charset="0"/>
              </a:rPr>
              <a:t>of Site and Structure</a:t>
            </a:r>
            <a:r>
              <a:rPr lang="ar-SA" altLang="ko-KR" sz="3200" dirty="0">
                <a:solidFill>
                  <a:schemeClr val="bg1"/>
                </a:solidFill>
                <a:latin typeface="Times New Roman" panose="02020603050405020304" pitchFamily="18" charset="0"/>
                <a:cs typeface="Times New Roman" panose="02020603050405020304" pitchFamily="18" charset="0"/>
              </a:rPr>
              <a:t>:</a:t>
            </a:r>
            <a:r>
              <a:rPr lang="en-US" altLang="ko-KR" sz="3200" dirty="0">
                <a:solidFill>
                  <a:schemeClr val="bg1"/>
                </a:solidFill>
                <a:latin typeface="Times New Roman" panose="02020603050405020304" pitchFamily="18" charset="0"/>
                <a:cs typeface="Times New Roman" panose="02020603050405020304" pitchFamily="18" charset="0"/>
              </a:rPr>
              <a:t>-</a:t>
            </a:r>
          </a:p>
          <a:p>
            <a:r>
              <a:rPr lang="en-US" altLang="ko-KR" sz="3200" dirty="0">
                <a:solidFill>
                  <a:schemeClr val="bg1"/>
                </a:solidFill>
                <a:latin typeface="Times New Roman" panose="02020603050405020304" pitchFamily="18" charset="0"/>
                <a:cs typeface="Times New Roman" panose="02020603050405020304" pitchFamily="18" charset="0"/>
              </a:rPr>
              <a:t> </a:t>
            </a:r>
          </a:p>
        </p:txBody>
      </p:sp>
      <p:graphicFrame>
        <p:nvGraphicFramePr>
          <p:cNvPr id="7" name="Object 6">
            <a:extLst>
              <a:ext uri="{FF2B5EF4-FFF2-40B4-BE49-F238E27FC236}">
                <a16:creationId xmlns:a16="http://schemas.microsoft.com/office/drawing/2014/main" id="{BABE7B85-9652-451D-95C6-E61FA7F646A6}"/>
              </a:ext>
            </a:extLst>
          </p:cNvPr>
          <p:cNvGraphicFramePr>
            <a:graphicFrameLocks noChangeAspect="1"/>
          </p:cNvGraphicFramePr>
          <p:nvPr>
            <p:extLst>
              <p:ext uri="{D42A27DB-BD31-4B8C-83A1-F6EECF244321}">
                <p14:modId xmlns:p14="http://schemas.microsoft.com/office/powerpoint/2010/main" val="2554616596"/>
              </p:ext>
            </p:extLst>
          </p:nvPr>
        </p:nvGraphicFramePr>
        <p:xfrm>
          <a:off x="4071454" y="2137020"/>
          <a:ext cx="4789488" cy="4522788"/>
        </p:xfrm>
        <a:graphic>
          <a:graphicData uri="http://purl.oclc.org/ooxml/officeDocument/oleObject">
            <mc:AlternateContent xmlns:mc="http://schemas.openxmlformats.org/markup-compatibility/2006">
              <mc:Choice xmlns:v="urn:schemas-microsoft-com:vml" Requires="v">
                <p:oleObj spid="_x0000_s1058" name="RFFlow" r:id="rId3" imgW="2721974" imgH="2569412" progId="RFFlow4">
                  <p:embed/>
                </p:oleObj>
              </mc:Choice>
              <mc:Fallback>
                <p:oleObj name="RFFlow" r:id="rId3" imgW="2721974" imgH="2569412" progId="RFFlow4">
                  <p:embed/>
                  <p:pic>
                    <p:nvPicPr>
                      <p:cNvPr id="0" name=""/>
                      <p:cNvPicPr/>
                      <p:nvPr/>
                    </p:nvPicPr>
                    <p:blipFill>
                      <a:blip r:embed="rId4"/>
                      <a:stretch>
                        <a:fillRect/>
                      </a:stretch>
                    </p:blipFill>
                    <p:spPr>
                      <a:xfrm>
                        <a:off x="4071454" y="2137020"/>
                        <a:ext cx="4789488" cy="4522788"/>
                      </a:xfrm>
                      <a:prstGeom prst="rect">
                        <a:avLst/>
                      </a:prstGeom>
                    </p:spPr>
                  </p:pic>
                </p:oleObj>
              </mc:Fallback>
            </mc:AlternateContent>
          </a:graphicData>
        </a:graphic>
      </p:graphicFrame>
    </p:spTree>
    <p:extLst>
      <p:ext uri="{BB962C8B-B14F-4D97-AF65-F5344CB8AC3E}">
        <p14:creationId xmlns:p14="http://schemas.microsoft.com/office/powerpoint/2010/main" val="3739918565"/>
      </p:ext>
    </p:extLst>
  </p:cSld>
  <p:clrMapOvr>
    <a:masterClrMapping/>
  </p:clrMapOvr>
</p:sld>
</file>

<file path=ppt/slides/slide1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50BE7C13-C145-4B63-A073-86D22C925037}"/>
              </a:ext>
            </a:extLst>
          </p:cNvPr>
          <p:cNvPicPr>
            <a:picLocks noGrp="1"/>
          </p:cNvPicPr>
          <p:nvPr>
            <p:ph type="pic" idx="4294967295"/>
          </p:nvPr>
        </p:nvPicPr>
        <p:blipFill rotWithShape="1">
          <a:blip r:embed="rId2" cstate="print">
            <a:extLst>
              <a:ext uri="{28A0092B-C50C-407E-A947-70E740481C1C}">
                <a14:useLocalDpi xmlns:a14="http://schemas.microsoft.com/office/drawing/2010/main" val="0"/>
              </a:ext>
            </a:extLst>
          </a:blip>
          <a:srcRect l="0.662%" r="0.662%" b="3.475%"/>
          <a:stretch/>
        </p:blipFill>
        <p:spPr bwMode="auto">
          <a:xfrm>
            <a:off x="6931163" y="253467"/>
            <a:ext cx="4121150" cy="5232933"/>
          </a:xfrm>
          <a:prstGeom prst="rect">
            <a:avLst/>
          </a:prstGeom>
          <a:noFill/>
          <a:ln>
            <a:noFill/>
          </a:ln>
        </p:spPr>
      </p:pic>
      <p:sp>
        <p:nvSpPr>
          <p:cNvPr id="6" name="TextBox 5">
            <a:extLst>
              <a:ext uri="{FF2B5EF4-FFF2-40B4-BE49-F238E27FC236}">
                <a16:creationId xmlns:a16="http://schemas.microsoft.com/office/drawing/2014/main" id="{3F193975-A4C4-4943-9DDF-39A973FB1BCB}"/>
              </a:ext>
            </a:extLst>
          </p:cNvPr>
          <p:cNvSpPr txBox="1"/>
          <p:nvPr/>
        </p:nvSpPr>
        <p:spPr>
          <a:xfrm>
            <a:off x="622849" y="315411"/>
            <a:ext cx="6163615"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Seismicity</a:t>
            </a:r>
            <a:r>
              <a:rPr lang="ar-SA" altLang="ko-KR" sz="3200" dirty="0">
                <a:solidFill>
                  <a:srgbClr val="FF7F00"/>
                </a:solidFill>
                <a:latin typeface="Times New Roman" panose="02020603050405020304" pitchFamily="18" charset="0"/>
                <a:cs typeface="Times New Roman" panose="02020603050405020304" pitchFamily="18" charset="0"/>
              </a:rPr>
              <a:t> </a:t>
            </a:r>
            <a:r>
              <a:rPr lang="en-US" altLang="ko-KR" sz="3200" dirty="0">
                <a:solidFill>
                  <a:srgbClr val="FF7F00"/>
                </a:solidFill>
                <a:latin typeface="Times New Roman" panose="02020603050405020304" pitchFamily="18" charset="0"/>
                <a:cs typeface="Times New Roman" panose="02020603050405020304" pitchFamily="18" charset="0"/>
              </a:rPr>
              <a:t>of Site and Structure</a:t>
            </a:r>
          </a:p>
        </p:txBody>
      </p:sp>
      <p:sp>
        <p:nvSpPr>
          <p:cNvPr id="7" name="TextBox 6">
            <a:extLst>
              <a:ext uri="{FF2B5EF4-FFF2-40B4-BE49-F238E27FC236}">
                <a16:creationId xmlns:a16="http://schemas.microsoft.com/office/drawing/2014/main" id="{F00B30C7-435F-427C-914D-05135678E1B9}"/>
              </a:ext>
            </a:extLst>
          </p:cNvPr>
          <p:cNvSpPr txBox="1"/>
          <p:nvPr/>
        </p:nvSpPr>
        <p:spPr>
          <a:xfrm>
            <a:off x="799153" y="1015321"/>
            <a:ext cx="6163615" cy="553998"/>
          </a:xfrm>
          <a:prstGeom prst="rect">
            <a:avLst/>
          </a:prstGeom>
          <a:noFill/>
        </p:spPr>
        <p:txBody>
          <a:bodyPr wrap="square" rtlCol="0">
            <a:spAutoFit/>
          </a:bodyPr>
          <a:lstStyle/>
          <a:p>
            <a:r>
              <a:rPr lang="en-US" altLang="ko-KR" sz="3000" dirty="0">
                <a:solidFill>
                  <a:schemeClr val="tx1">
                    <a:lumMod val="95%"/>
                    <a:lumOff val="5%"/>
                  </a:schemeClr>
                </a:solidFill>
                <a:latin typeface="Times New Roman" panose="02020603050405020304" pitchFamily="18" charset="0"/>
                <a:cs typeface="Times New Roman" panose="02020603050405020304" pitchFamily="18" charset="0"/>
              </a:rPr>
              <a:t>Calculate Ss &amp; S1:- </a:t>
            </a:r>
          </a:p>
        </p:txBody>
      </p:sp>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8A242034-5F38-413B-A225-647D25B82332}"/>
                  </a:ext>
                </a:extLst>
              </p:cNvPr>
              <p:cNvSpPr/>
              <p:nvPr/>
            </p:nvSpPr>
            <p:spPr>
              <a:xfrm>
                <a:off x="64380" y="1919119"/>
                <a:ext cx="1794740" cy="430887"/>
              </a:xfrm>
              <a:prstGeom prst="rect">
                <a:avLst/>
              </a:prstGeom>
            </p:spPr>
            <p:txBody>
              <a:bodyPr wrap="square">
                <a:spAutoFit/>
              </a:bodyPr>
              <a:lstStyle/>
              <a:p>
                <a:pPr/>
                <a14:m>
                  <m:oMathPara xmlns:m="http://purl.oclc.org/ooxml/officeDocument/math">
                    <m:oMathParaPr>
                      <m:jc m:val="centerGroup"/>
                    </m:oMathParaPr>
                    <m:oMath xmlns:m="http://purl.oclc.org/ooxml/officeDocument/math">
                      <m:r>
                        <a:rPr lang="en-US" sz="2200" i="1">
                          <a:latin typeface="Cambria Math" panose="02040503050406030204" pitchFamily="18" charset="0"/>
                        </a:rPr>
                        <m:t>𝑆𝑠</m:t>
                      </m:r>
                      <m:r>
                        <a:rPr lang="en-US" sz="2200" i="0">
                          <a:latin typeface="Cambria Math" panose="02040503050406030204" pitchFamily="18" charset="0"/>
                        </a:rPr>
                        <m:t>=</m:t>
                      </m:r>
                      <m:r>
                        <a:rPr lang="en-US" sz="2200" i="0">
                          <a:latin typeface="Cambria Math" panose="02040503050406030204" pitchFamily="18" charset="0"/>
                        </a:rPr>
                        <m:t>2</m:t>
                      </m:r>
                      <m:r>
                        <a:rPr lang="en-US" sz="2200" i="0">
                          <a:latin typeface="Cambria Math" panose="02040503050406030204" pitchFamily="18" charset="0"/>
                        </a:rPr>
                        <m:t>.</m:t>
                      </m:r>
                      <m:r>
                        <a:rPr lang="en-US" sz="2200" i="0">
                          <a:latin typeface="Cambria Math" panose="02040503050406030204" pitchFamily="18" charset="0"/>
                        </a:rPr>
                        <m:t>5</m:t>
                      </m:r>
                      <m:r>
                        <a:rPr lang="en-US" sz="2200" i="1">
                          <a:latin typeface="Cambria Math" panose="02040503050406030204" pitchFamily="18" charset="0"/>
                        </a:rPr>
                        <m:t>𝑍</m:t>
                      </m:r>
                    </m:oMath>
                  </m:oMathPara>
                </a14:m>
                <a:endParaRPr lang="en-US" sz="2200" dirty="0">
                  <a:latin typeface="Times New Roman" panose="02020603050405020304" pitchFamily="18" charset="0"/>
                  <a:cs typeface="Times New Roman" panose="02020603050405020304" pitchFamily="18" charset="0"/>
                </a:endParaRPr>
              </a:p>
            </p:txBody>
          </p:sp>
        </mc:Choice>
        <mc:Fallback xmlns="" xmlns:p="http://schemas.openxmlformats.org/presentationml/2006/main" xmlns:r="http://schemas.openxmlformats.org/officeDocument/2006/relationships" xmlns:a="http://schemas.openxmlformats.org/drawingml/2006/main">
          <p:sp>
            <p:nvSpPr>
              <p:cNvPr id="12" name="Rectangle 11">
                <a:extLst>
                  <a:ext uri="{FF2B5EF4-FFF2-40B4-BE49-F238E27FC236}">
                    <a16:creationId xmlns:a16="http://schemas.microsoft.com/office/drawing/2014/main" id="{8A242034-5F38-413B-A225-647D25B82332}"/>
                  </a:ext>
                </a:extLst>
              </p:cNvPr>
              <p:cNvSpPr>
                <a:spLocks noRot="1" noChangeAspect="1" noMove="1" noResize="1" noEditPoints="1" noAdjustHandles="1" noChangeArrowheads="1" noChangeShapeType="1" noTextEdit="1"/>
              </p:cNvSpPr>
              <p:nvPr/>
            </p:nvSpPr>
            <p:spPr>
              <a:xfrm>
                <a:off x="64380" y="1919119"/>
                <a:ext cx="1794740" cy="43088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073CD814-8EB3-4E67-8E86-D6C60F6C97BC}"/>
                  </a:ext>
                </a:extLst>
              </p:cNvPr>
              <p:cNvSpPr/>
              <p:nvPr/>
            </p:nvSpPr>
            <p:spPr>
              <a:xfrm>
                <a:off x="171948" y="2383812"/>
                <a:ext cx="1624227"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a:latin typeface="Cambria Math" panose="02040503050406030204" pitchFamily="18" charset="0"/>
                        </a:rPr>
                        <m:t>𝑆</m:t>
                      </m:r>
                      <m:r>
                        <a:rPr lang="en-US" sz="2200" i="0">
                          <a:latin typeface="Cambria Math" panose="02040503050406030204" pitchFamily="18" charset="0"/>
                        </a:rPr>
                        <m:t>1</m:t>
                      </m:r>
                      <m:r>
                        <a:rPr lang="en-US" sz="2200" i="0">
                          <a:latin typeface="Cambria Math" panose="02040503050406030204" pitchFamily="18" charset="0"/>
                        </a:rPr>
                        <m:t>=</m:t>
                      </m:r>
                      <m:r>
                        <a:rPr lang="en-US" sz="2200" i="0">
                          <a:latin typeface="Cambria Math" panose="02040503050406030204" pitchFamily="18" charset="0"/>
                        </a:rPr>
                        <m:t>1</m:t>
                      </m:r>
                      <m:r>
                        <a:rPr lang="en-US" sz="2200" i="0">
                          <a:latin typeface="Cambria Math" panose="02040503050406030204" pitchFamily="18" charset="0"/>
                        </a:rPr>
                        <m:t>.</m:t>
                      </m:r>
                      <m:r>
                        <a:rPr lang="en-US" sz="2200" i="0">
                          <a:latin typeface="Cambria Math" panose="02040503050406030204" pitchFamily="18" charset="0"/>
                        </a:rPr>
                        <m:t>25</m:t>
                      </m:r>
                      <m:r>
                        <a:rPr lang="en-US" sz="2200" i="1">
                          <a:latin typeface="Cambria Math" panose="02040503050406030204" pitchFamily="18" charset="0"/>
                        </a:rPr>
                        <m:t>𝑍</m:t>
                      </m:r>
                    </m:oMath>
                  </m:oMathPara>
                </a14:m>
                <a:endParaRPr lang="en-US" sz="2200" dirty="0">
                  <a:latin typeface="Times New Roman" panose="02020603050405020304" pitchFamily="18" charset="0"/>
                  <a:cs typeface="Times New Roman" panose="02020603050405020304" pitchFamily="18" charset="0"/>
                </a:endParaRPr>
              </a:p>
            </p:txBody>
          </p:sp>
        </mc:Choice>
        <mc:Fallback xmlns="" xmlns:p="http://schemas.openxmlformats.org/presentationml/2006/main" xmlns:r="http://schemas.openxmlformats.org/officeDocument/2006/relationships" xmlns:a="http://schemas.openxmlformats.org/drawingml/2006/main">
          <p:sp>
            <p:nvSpPr>
              <p:cNvPr id="13" name="Rectangle 12">
                <a:extLst>
                  <a:ext uri="{FF2B5EF4-FFF2-40B4-BE49-F238E27FC236}">
                    <a16:creationId xmlns:a16="http://schemas.microsoft.com/office/drawing/2014/main" id="{073CD814-8EB3-4E67-8E86-D6C60F6C97BC}"/>
                  </a:ext>
                </a:extLst>
              </p:cNvPr>
              <p:cNvSpPr>
                <a:spLocks noRot="1" noChangeAspect="1" noMove="1" noResize="1" noEditPoints="1" noAdjustHandles="1" noChangeArrowheads="1" noChangeShapeType="1" noTextEdit="1"/>
              </p:cNvSpPr>
              <p:nvPr/>
            </p:nvSpPr>
            <p:spPr>
              <a:xfrm>
                <a:off x="171948" y="2383812"/>
                <a:ext cx="1624227" cy="430887"/>
              </a:xfrm>
              <a:prstGeom prst="rect">
                <a:avLst/>
              </a:prstGeom>
              <a:blipFill>
                <a:blip r:embed="rId4"/>
                <a:stretch>
                  <a:fillRect/>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25CF07DD-6E4B-4F8E-B234-E55B7904B849}"/>
              </a:ext>
            </a:extLst>
          </p:cNvPr>
          <p:cNvSpPr txBox="1"/>
          <p:nvPr/>
        </p:nvSpPr>
        <p:spPr>
          <a:xfrm>
            <a:off x="308822" y="2994331"/>
            <a:ext cx="6163615" cy="430887"/>
          </a:xfrm>
          <a:prstGeom prst="rect">
            <a:avLst/>
          </a:prstGeom>
          <a:noFill/>
        </p:spPr>
        <p:txBody>
          <a:bodyPr wrap="square" rtlCol="0">
            <a:spAutoFit/>
          </a:bodyPr>
          <a:lstStyle/>
          <a:p>
            <a:r>
              <a:rPr lang="en-US" altLang="ko-KR" sz="2200" dirty="0">
                <a:solidFill>
                  <a:schemeClr val="tx1">
                    <a:lumMod val="95%"/>
                    <a:lumOff val="5%"/>
                  </a:schemeClr>
                </a:solidFill>
                <a:latin typeface="Times New Roman" panose="02020603050405020304" pitchFamily="18" charset="0"/>
                <a:cs typeface="Times New Roman" panose="02020603050405020304" pitchFamily="18" charset="0"/>
              </a:rPr>
              <a:t>Z for Hebron = 0.15</a:t>
            </a:r>
          </a:p>
        </p:txBody>
      </p:sp>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A384B23F-3D7D-4A9A-A255-A2572642D17C}"/>
                  </a:ext>
                </a:extLst>
              </p:cNvPr>
              <p:cNvSpPr/>
              <p:nvPr/>
            </p:nvSpPr>
            <p:spPr>
              <a:xfrm>
                <a:off x="122105" y="3536385"/>
                <a:ext cx="3136742" cy="430887"/>
              </a:xfrm>
              <a:prstGeom prst="rect">
                <a:avLst/>
              </a:prstGeom>
            </p:spPr>
            <p:txBody>
              <a:bodyPr wrap="square">
                <a:spAutoFit/>
              </a:bodyPr>
              <a:lstStyle/>
              <a:p>
                <a14:m>
                  <m:oMath xmlns:m="http://purl.oclc.org/ooxml/officeDocument/math">
                    <m:r>
                      <a:rPr lang="en-US" sz="2200" i="1" smtClean="0">
                        <a:latin typeface="Cambria Math" panose="02040503050406030204" pitchFamily="18" charset="0"/>
                      </a:rPr>
                      <m:t>𝑆𝑠</m:t>
                    </m:r>
                    <m:r>
                      <a:rPr lang="en-US" sz="2200" i="0">
                        <a:latin typeface="Cambria Math" panose="02040503050406030204" pitchFamily="18" charset="0"/>
                      </a:rPr>
                      <m:t>=</m:t>
                    </m:r>
                    <m:r>
                      <a:rPr lang="en-US" sz="2200" i="0">
                        <a:latin typeface="Cambria Math" panose="02040503050406030204" pitchFamily="18" charset="0"/>
                      </a:rPr>
                      <m:t>2</m:t>
                    </m:r>
                    <m:r>
                      <a:rPr lang="en-US" sz="2200" i="0">
                        <a:latin typeface="Cambria Math" panose="02040503050406030204" pitchFamily="18" charset="0"/>
                      </a:rPr>
                      <m:t>.</m:t>
                    </m:r>
                    <m:r>
                      <a:rPr lang="en-US" sz="2200" i="0">
                        <a:latin typeface="Cambria Math" panose="02040503050406030204" pitchFamily="18" charset="0"/>
                      </a:rPr>
                      <m:t>5</m:t>
                    </m:r>
                    <m:r>
                      <a:rPr lang="en-US" sz="2200">
                        <a:latin typeface="Cambria Math" panose="02040503050406030204" pitchFamily="18" charset="0"/>
                        <a:ea typeface="Cambria Math" panose="02040503050406030204" pitchFamily="18" charset="0"/>
                      </a:rPr>
                      <m:t>×</m:t>
                    </m:r>
                    <m:r>
                      <a:rPr lang="en-US" sz="2200" b="0" i="0" smtClean="0">
                        <a:latin typeface="Cambria Math" panose="02040503050406030204" pitchFamily="18" charset="0"/>
                        <a:ea typeface="Cambria Math" panose="02040503050406030204" pitchFamily="18" charset="0"/>
                      </a:rPr>
                      <m:t>0</m:t>
                    </m:r>
                    <m:r>
                      <a:rPr lang="en-US" sz="2200" b="0" i="0" smtClean="0">
                        <a:latin typeface="Cambria Math" panose="02040503050406030204" pitchFamily="18" charset="0"/>
                        <a:ea typeface="Cambria Math" panose="02040503050406030204" pitchFamily="18" charset="0"/>
                      </a:rPr>
                      <m:t>.</m:t>
                    </m:r>
                    <m:r>
                      <a:rPr lang="en-US" sz="2200" b="0" i="0" smtClean="0">
                        <a:latin typeface="Cambria Math" panose="02040503050406030204" pitchFamily="18" charset="0"/>
                        <a:ea typeface="Cambria Math" panose="02040503050406030204" pitchFamily="18" charset="0"/>
                      </a:rPr>
                      <m:t>15</m:t>
                    </m:r>
                  </m:oMath>
                </a14:m>
                <a:r>
                  <a:rPr lang="en-US" sz="2200" dirty="0">
                    <a:latin typeface="Times New Roman" panose="02020603050405020304" pitchFamily="18" charset="0"/>
                    <a:cs typeface="Times New Roman" panose="02020603050405020304" pitchFamily="18" charset="0"/>
                  </a:rPr>
                  <a:t>=0.375</a:t>
                </a:r>
              </a:p>
            </p:txBody>
          </p:sp>
        </mc:Choice>
        <mc:Fallback xmlns="" xmlns:p="http://schemas.openxmlformats.org/presentationml/2006/main" xmlns:r="http://schemas.openxmlformats.org/officeDocument/2006/relationships" xmlns:a="http://schemas.openxmlformats.org/drawingml/2006/main">
          <p:sp>
            <p:nvSpPr>
              <p:cNvPr id="15" name="Rectangle 14">
                <a:extLst>
                  <a:ext uri="{FF2B5EF4-FFF2-40B4-BE49-F238E27FC236}">
                    <a16:creationId xmlns:a16="http://schemas.microsoft.com/office/drawing/2014/main" id="{A384B23F-3D7D-4A9A-A255-A2572642D17C}"/>
                  </a:ext>
                </a:extLst>
              </p:cNvPr>
              <p:cNvSpPr>
                <a:spLocks noRot="1" noChangeAspect="1" noMove="1" noResize="1" noEditPoints="1" noAdjustHandles="1" noChangeArrowheads="1" noChangeShapeType="1" noTextEdit="1"/>
              </p:cNvSpPr>
              <p:nvPr/>
            </p:nvSpPr>
            <p:spPr>
              <a:xfrm>
                <a:off x="122105" y="3536385"/>
                <a:ext cx="3136742" cy="430887"/>
              </a:xfrm>
              <a:prstGeom prst="rect">
                <a:avLst/>
              </a:prstGeom>
              <a:blipFill>
                <a:blip r:embed="rId5"/>
                <a:stretch>
                  <a:fillRect l="-194" t="-9859" b="-281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A943D423-409C-4D63-8329-592EFC75FB1D}"/>
                  </a:ext>
                </a:extLst>
              </p:cNvPr>
              <p:cNvSpPr/>
              <p:nvPr/>
            </p:nvSpPr>
            <p:spPr>
              <a:xfrm>
                <a:off x="130641" y="3919581"/>
                <a:ext cx="3154838" cy="430887"/>
              </a:xfrm>
              <a:prstGeom prst="rect">
                <a:avLst/>
              </a:prstGeom>
            </p:spPr>
            <p:txBody>
              <a:bodyPr wrap="none">
                <a:spAutoFit/>
              </a:bodyPr>
              <a:lstStyle/>
              <a:p>
                <a14:m>
                  <m:oMath xmlns:m="http://purl.oclc.org/ooxml/officeDocument/math">
                    <m:r>
                      <a:rPr lang="en-US" sz="2200" i="1" smtClean="0">
                        <a:latin typeface="Cambria Math" panose="02040503050406030204" pitchFamily="18" charset="0"/>
                      </a:rPr>
                      <m:t>𝑆</m:t>
                    </m:r>
                    <m:r>
                      <a:rPr lang="en-US" sz="2200" b="0" i="1" smtClean="0">
                        <a:latin typeface="Cambria Math" panose="02040503050406030204" pitchFamily="18" charset="0"/>
                      </a:rPr>
                      <m:t>1</m:t>
                    </m:r>
                    <m:r>
                      <a:rPr lang="en-US" sz="2200" b="0" i="1" smtClean="0">
                        <a:latin typeface="Cambria Math" panose="02040503050406030204" pitchFamily="18" charset="0"/>
                      </a:rPr>
                      <m:t>=</m:t>
                    </m:r>
                    <m:r>
                      <a:rPr lang="en-US" sz="2200" b="0" i="1" smtClean="0">
                        <a:latin typeface="Cambria Math" panose="02040503050406030204" pitchFamily="18" charset="0"/>
                      </a:rPr>
                      <m:t>1</m:t>
                    </m:r>
                    <m:r>
                      <a:rPr lang="en-US" sz="2200" b="0" i="1" smtClean="0">
                        <a:latin typeface="Cambria Math" panose="02040503050406030204" pitchFamily="18" charset="0"/>
                      </a:rPr>
                      <m:t>.</m:t>
                    </m:r>
                    <m:r>
                      <a:rPr lang="en-US" sz="2200" b="0" i="1" smtClean="0">
                        <a:latin typeface="Cambria Math" panose="02040503050406030204" pitchFamily="18" charset="0"/>
                      </a:rPr>
                      <m:t>25</m:t>
                    </m:r>
                    <m:r>
                      <a:rPr lang="en-US"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0</m:t>
                    </m:r>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15</m:t>
                    </m:r>
                    <m:r>
                      <a:rPr lang="en-US" sz="2200" b="0" i="1" smtClean="0">
                        <a:latin typeface="Cambria Math" panose="02040503050406030204" pitchFamily="18" charset="0"/>
                        <a:ea typeface="Cambria Math" panose="02040503050406030204" pitchFamily="18" charset="0"/>
                      </a:rPr>
                      <m:t>=</m:t>
                    </m:r>
                  </m:oMath>
                </a14:m>
                <a:r>
                  <a:rPr lang="en-US" sz="2200" dirty="0">
                    <a:latin typeface="Times New Roman" panose="02020603050405020304" pitchFamily="18" charset="0"/>
                    <a:cs typeface="Times New Roman" panose="02020603050405020304" pitchFamily="18" charset="0"/>
                  </a:rPr>
                  <a:t>0.187</a:t>
                </a:r>
              </a:p>
            </p:txBody>
          </p:sp>
        </mc:Choice>
        <mc:Fallback xmlns="" xmlns:p="http://schemas.openxmlformats.org/presentationml/2006/main" xmlns:r="http://schemas.openxmlformats.org/officeDocument/2006/relationships" xmlns:a="http://schemas.openxmlformats.org/drawingml/2006/main">
          <p:sp>
            <p:nvSpPr>
              <p:cNvPr id="16" name="Rectangle 15">
                <a:extLst>
                  <a:ext uri="{FF2B5EF4-FFF2-40B4-BE49-F238E27FC236}">
                    <a16:creationId xmlns:a16="http://schemas.microsoft.com/office/drawing/2014/main" id="{A943D423-409C-4D63-8329-592EFC75FB1D}"/>
                  </a:ext>
                </a:extLst>
              </p:cNvPr>
              <p:cNvSpPr>
                <a:spLocks noRot="1" noChangeAspect="1" noMove="1" noResize="1" noEditPoints="1" noAdjustHandles="1" noChangeArrowheads="1" noChangeShapeType="1" noTextEdit="1"/>
              </p:cNvSpPr>
              <p:nvPr/>
            </p:nvSpPr>
            <p:spPr>
              <a:xfrm>
                <a:off x="130641" y="3919581"/>
                <a:ext cx="3154838" cy="430887"/>
              </a:xfrm>
              <a:prstGeom prst="rect">
                <a:avLst/>
              </a:prstGeom>
              <a:blipFill>
                <a:blip r:embed="rId6"/>
                <a:stretch>
                  <a:fillRect l="-193" t="-9859" r="-1544" b="-26761"/>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210821C3-40A2-4BDD-B625-F0315E53F02B}"/>
              </a:ext>
            </a:extLst>
          </p:cNvPr>
          <p:cNvSpPr txBox="1"/>
          <p:nvPr/>
        </p:nvSpPr>
        <p:spPr>
          <a:xfrm>
            <a:off x="123633" y="4625245"/>
            <a:ext cx="6163615" cy="769441"/>
          </a:xfrm>
          <a:prstGeom prst="rect">
            <a:avLst/>
          </a:prstGeom>
          <a:noFill/>
        </p:spPr>
        <p:txBody>
          <a:bodyPr wrap="square" rtlCol="0">
            <a:spAutoFit/>
          </a:bodyPr>
          <a:lstStyle/>
          <a:p>
            <a:r>
              <a:rPr lang="en-US" altLang="ko-KR" sz="2200" dirty="0">
                <a:solidFill>
                  <a:schemeClr val="tx1">
                    <a:lumMod val="95%"/>
                    <a:lumOff val="5%"/>
                  </a:schemeClr>
                </a:solidFill>
                <a:latin typeface="Times New Roman" panose="02020603050405020304" pitchFamily="18" charset="0"/>
                <a:cs typeface="Times New Roman" panose="02020603050405020304" pitchFamily="18" charset="0"/>
              </a:rPr>
              <a:t>  Multiply the values by factor 3/2 to convert from 10% to 2% .</a:t>
            </a:r>
          </a:p>
        </p:txBody>
      </p: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B1EC0097-F77B-4536-A3B7-E7FCF1454223}"/>
                  </a:ext>
                </a:extLst>
              </p:cNvPr>
              <p:cNvSpPr/>
              <p:nvPr/>
            </p:nvSpPr>
            <p:spPr>
              <a:xfrm>
                <a:off x="24346" y="5580824"/>
                <a:ext cx="1794740" cy="430887"/>
              </a:xfrm>
              <a:prstGeom prst="rect">
                <a:avLst/>
              </a:prstGeom>
            </p:spPr>
            <p:txBody>
              <a:bodyPr wrap="square">
                <a:spAutoFit/>
              </a:bodyPr>
              <a:lstStyle/>
              <a:p>
                <a:pPr/>
                <a14:m>
                  <m:oMathPara xmlns:m="http://purl.oclc.org/ooxml/officeDocument/math">
                    <m:oMathParaPr>
                      <m:jc m:val="centerGroup"/>
                    </m:oMathParaPr>
                    <m:oMath xmlns:m="http://purl.oclc.org/ooxml/officeDocument/math">
                      <m:r>
                        <a:rPr lang="en-US" sz="2200" i="1" smtClean="0">
                          <a:latin typeface="Cambria Math" panose="02040503050406030204" pitchFamily="18" charset="0"/>
                        </a:rPr>
                        <m:t>𝑆𝑠</m:t>
                      </m:r>
                      <m:r>
                        <a:rPr lang="en-US" sz="2200" i="0">
                          <a:latin typeface="Cambria Math" panose="02040503050406030204" pitchFamily="18" charset="0"/>
                        </a:rPr>
                        <m:t>=</m:t>
                      </m:r>
                      <m:r>
                        <a:rPr lang="en-US" sz="2200" b="0" i="0" smtClean="0">
                          <a:latin typeface="Cambria Math" panose="02040503050406030204" pitchFamily="18" charset="0"/>
                        </a:rPr>
                        <m:t>0</m:t>
                      </m:r>
                      <m:r>
                        <a:rPr lang="en-US" sz="2200" b="0" i="0" smtClean="0">
                          <a:latin typeface="Cambria Math" panose="02040503050406030204" pitchFamily="18" charset="0"/>
                        </a:rPr>
                        <m:t>.</m:t>
                      </m:r>
                      <m:r>
                        <a:rPr lang="en-US" sz="2200" b="0" i="0" smtClean="0">
                          <a:latin typeface="Cambria Math" panose="02040503050406030204" pitchFamily="18" charset="0"/>
                        </a:rPr>
                        <m:t>562</m:t>
                      </m:r>
                    </m:oMath>
                  </m:oMathPara>
                </a14:m>
                <a:endParaRPr lang="en-US" sz="2200" dirty="0">
                  <a:latin typeface="Times New Roman" panose="02020603050405020304" pitchFamily="18" charset="0"/>
                  <a:cs typeface="Times New Roman" panose="02020603050405020304" pitchFamily="18" charset="0"/>
                </a:endParaRPr>
              </a:p>
            </p:txBody>
          </p:sp>
        </mc:Choice>
        <mc:Fallback xmlns="" xmlns:p="http://schemas.openxmlformats.org/presentationml/2006/main" xmlns:r="http://schemas.openxmlformats.org/officeDocument/2006/relationships" xmlns:a="http://schemas.openxmlformats.org/drawingml/2006/main">
          <p:sp>
            <p:nvSpPr>
              <p:cNvPr id="18" name="Rectangle 17">
                <a:extLst>
                  <a:ext uri="{FF2B5EF4-FFF2-40B4-BE49-F238E27FC236}">
                    <a16:creationId xmlns:a16="http://schemas.microsoft.com/office/drawing/2014/main" id="{B1EC0097-F77B-4536-A3B7-E7FCF1454223}"/>
                  </a:ext>
                </a:extLst>
              </p:cNvPr>
              <p:cNvSpPr>
                <a:spLocks noRot="1" noChangeAspect="1" noMove="1" noResize="1" noEditPoints="1" noAdjustHandles="1" noChangeArrowheads="1" noChangeShapeType="1" noTextEdit="1"/>
              </p:cNvSpPr>
              <p:nvPr/>
            </p:nvSpPr>
            <p:spPr>
              <a:xfrm>
                <a:off x="24346" y="5580824"/>
                <a:ext cx="1794740" cy="43088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B515B36A-8E62-4D75-B8D1-383D1CECBBE3}"/>
                  </a:ext>
                </a:extLst>
              </p:cNvPr>
              <p:cNvSpPr/>
              <p:nvPr/>
            </p:nvSpPr>
            <p:spPr>
              <a:xfrm>
                <a:off x="103037" y="6018215"/>
                <a:ext cx="1606144"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smtClean="0">
                          <a:latin typeface="Cambria Math" panose="02040503050406030204" pitchFamily="18" charset="0"/>
                        </a:rPr>
                        <m:t>𝑆</m:t>
                      </m:r>
                      <m:r>
                        <a:rPr lang="en-US" sz="2200" i="0">
                          <a:latin typeface="Cambria Math" panose="02040503050406030204" pitchFamily="18" charset="0"/>
                        </a:rPr>
                        <m:t>1</m:t>
                      </m:r>
                      <m:r>
                        <a:rPr lang="en-US" sz="2200" i="0">
                          <a:latin typeface="Cambria Math" panose="02040503050406030204" pitchFamily="18" charset="0"/>
                        </a:rPr>
                        <m:t>=</m:t>
                      </m:r>
                      <m:r>
                        <a:rPr lang="en-US" sz="2200" b="0" i="0" smtClean="0">
                          <a:latin typeface="Cambria Math" panose="02040503050406030204" pitchFamily="18" charset="0"/>
                        </a:rPr>
                        <m:t>0</m:t>
                      </m:r>
                      <m:r>
                        <a:rPr lang="en-US" sz="2200" b="0" i="0" smtClean="0">
                          <a:latin typeface="Cambria Math" panose="02040503050406030204" pitchFamily="18" charset="0"/>
                        </a:rPr>
                        <m:t>.</m:t>
                      </m:r>
                      <m:r>
                        <a:rPr lang="en-US" sz="2200" b="0" i="0" smtClean="0">
                          <a:latin typeface="Cambria Math" panose="02040503050406030204" pitchFamily="18" charset="0"/>
                        </a:rPr>
                        <m:t>281</m:t>
                      </m:r>
                    </m:oMath>
                  </m:oMathPara>
                </a14:m>
                <a:endParaRPr lang="en-US" sz="2200" dirty="0">
                  <a:latin typeface="Times New Roman" panose="02020603050405020304" pitchFamily="18" charset="0"/>
                  <a:cs typeface="Times New Roman" panose="02020603050405020304" pitchFamily="18" charset="0"/>
                </a:endParaRPr>
              </a:p>
            </p:txBody>
          </p:sp>
        </mc:Choice>
        <mc:Fallback xmlns="" xmlns:p="http://schemas.openxmlformats.org/presentationml/2006/main" xmlns:r="http://schemas.openxmlformats.org/officeDocument/2006/relationships" xmlns:a="http://schemas.openxmlformats.org/drawingml/2006/main">
          <p:sp>
            <p:nvSpPr>
              <p:cNvPr id="19" name="Rectangle 18">
                <a:extLst>
                  <a:ext uri="{FF2B5EF4-FFF2-40B4-BE49-F238E27FC236}">
                    <a16:creationId xmlns:a16="http://schemas.microsoft.com/office/drawing/2014/main" id="{B515B36A-8E62-4D75-B8D1-383D1CECBBE3}"/>
                  </a:ext>
                </a:extLst>
              </p:cNvPr>
              <p:cNvSpPr>
                <a:spLocks noRot="1" noChangeAspect="1" noMove="1" noResize="1" noEditPoints="1" noAdjustHandles="1" noChangeArrowheads="1" noChangeShapeType="1" noTextEdit="1"/>
              </p:cNvSpPr>
              <p:nvPr/>
            </p:nvSpPr>
            <p:spPr>
              <a:xfrm>
                <a:off x="103037" y="6018215"/>
                <a:ext cx="1606144" cy="430887"/>
              </a:xfrm>
              <a:prstGeom prst="rect">
                <a:avLst/>
              </a:prstGeom>
              <a:blipFill>
                <a:blip r:embed="rId8"/>
                <a:stretch>
                  <a:fillRect/>
                </a:stretch>
              </a:blipFill>
            </p:spPr>
            <p:txBody>
              <a:bodyPr/>
              <a:lstStyle/>
              <a:p>
                <a:r>
                  <a:rPr lang="en-US">
                    <a:noFill/>
                  </a:rPr>
                  <a:t> </a:t>
                </a:r>
              </a:p>
            </p:txBody>
          </p:sp>
        </mc:Fallback>
      </mc:AlternateContent>
      <p:sp>
        <p:nvSpPr>
          <p:cNvPr id="20" name="Rectangle 19">
            <a:extLst>
              <a:ext uri="{FF2B5EF4-FFF2-40B4-BE49-F238E27FC236}">
                <a16:creationId xmlns:a16="http://schemas.microsoft.com/office/drawing/2014/main" id="{45557CF5-4E8B-4793-A672-2C134F3B304D}"/>
              </a:ext>
            </a:extLst>
          </p:cNvPr>
          <p:cNvSpPr/>
          <p:nvPr/>
        </p:nvSpPr>
        <p:spPr>
          <a:xfrm>
            <a:off x="3390629" y="1892212"/>
            <a:ext cx="1794740" cy="430887"/>
          </a:xfrm>
          <a:prstGeom prst="rect">
            <a:avLst/>
          </a:prstGeom>
        </p:spPr>
        <p:txBody>
          <a:bodyPr wrap="square">
            <a:spAutoFit/>
          </a:bodyPr>
          <a:lstStyle/>
          <a:p>
            <a:r>
              <a:rPr lang="en-US" sz="2200" dirty="0">
                <a:latin typeface="Times New Roman" panose="02020603050405020304" pitchFamily="18" charset="0"/>
                <a:cs typeface="Times New Roman" panose="02020603050405020304" pitchFamily="18" charset="0"/>
              </a:rPr>
              <a:t>(1.1)</a:t>
            </a:r>
          </a:p>
        </p:txBody>
      </p:sp>
      <p:sp>
        <p:nvSpPr>
          <p:cNvPr id="21" name="Rectangle 20">
            <a:extLst>
              <a:ext uri="{FF2B5EF4-FFF2-40B4-BE49-F238E27FC236}">
                <a16:creationId xmlns:a16="http://schemas.microsoft.com/office/drawing/2014/main" id="{D648787C-BA1E-4C1B-AEDB-5DF232541501}"/>
              </a:ext>
            </a:extLst>
          </p:cNvPr>
          <p:cNvSpPr/>
          <p:nvPr/>
        </p:nvSpPr>
        <p:spPr>
          <a:xfrm>
            <a:off x="3387232" y="2319229"/>
            <a:ext cx="1794740" cy="430887"/>
          </a:xfrm>
          <a:prstGeom prst="rect">
            <a:avLst/>
          </a:prstGeom>
        </p:spPr>
        <p:txBody>
          <a:bodyPr wrap="square">
            <a:spAutoFit/>
          </a:bodyPr>
          <a:lstStyle/>
          <a:p>
            <a:r>
              <a:rPr lang="en-US" sz="2200" dirty="0">
                <a:latin typeface="Times New Roman" panose="02020603050405020304" pitchFamily="18" charset="0"/>
                <a:cs typeface="Times New Roman" panose="02020603050405020304" pitchFamily="18" charset="0"/>
              </a:rPr>
              <a:t>(1.2)</a:t>
            </a:r>
          </a:p>
        </p:txBody>
      </p:sp>
      <p:sp>
        <p:nvSpPr>
          <p:cNvPr id="24" name="Rectangle 23">
            <a:extLst>
              <a:ext uri="{FF2B5EF4-FFF2-40B4-BE49-F238E27FC236}">
                <a16:creationId xmlns:a16="http://schemas.microsoft.com/office/drawing/2014/main" id="{28778F0E-A8F7-4101-A3F3-A33CECA7E894}"/>
              </a:ext>
            </a:extLst>
          </p:cNvPr>
          <p:cNvSpPr/>
          <p:nvPr/>
        </p:nvSpPr>
        <p:spPr>
          <a:xfrm>
            <a:off x="6976021" y="5474114"/>
            <a:ext cx="3890762" cy="707886"/>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cs typeface="Times New Roman" panose="02020603050405020304" pitchFamily="18" charset="0"/>
              </a:rPr>
              <a:t>Figure-5: </a:t>
            </a:r>
            <a:r>
              <a:rPr lang="en-US" sz="2000" dirty="0">
                <a:latin typeface="Times New Roman" panose="02020603050405020304" pitchFamily="18" charset="0"/>
                <a:cs typeface="Times New Roman" panose="02020603050405020304" pitchFamily="18" charset="0"/>
              </a:rPr>
              <a:t>Seismic Hazard Map and</a:t>
            </a:r>
          </a:p>
          <a:p>
            <a:r>
              <a:rPr lang="en-US" sz="2000" dirty="0">
                <a:latin typeface="Times New Roman" panose="02020603050405020304" pitchFamily="18" charset="0"/>
                <a:cs typeface="Times New Roman" panose="02020603050405020304" pitchFamily="18" charset="0"/>
              </a:rPr>
              <a:t> Seismic Zone Factor for Palestine</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3623707"/>
      </p:ext>
    </p:extLst>
  </p:cSld>
  <p:clrMapOvr>
    <a:masterClrMapping/>
  </p:clrMapOvr>
</p:sld>
</file>

<file path=ppt/slides/slide1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86" name="TextBox 85">
            <a:extLst>
              <a:ext uri="{FF2B5EF4-FFF2-40B4-BE49-F238E27FC236}">
                <a16:creationId xmlns:a16="http://schemas.microsoft.com/office/drawing/2014/main" id="{93ECA909-F501-4FCA-A2F6-B436F5FC586C}"/>
              </a:ext>
            </a:extLst>
          </p:cNvPr>
          <p:cNvSpPr txBox="1"/>
          <p:nvPr/>
        </p:nvSpPr>
        <p:spPr>
          <a:xfrm>
            <a:off x="1284870" y="3901547"/>
            <a:ext cx="5365579" cy="276999"/>
          </a:xfrm>
          <a:prstGeom prst="rect">
            <a:avLst/>
          </a:prstGeom>
          <a:noFill/>
        </p:spPr>
        <p:txBody>
          <a:bodyPr wrap="square" rtlCol="0">
            <a:spAutoFit/>
          </a:bodyPr>
          <a:lstStyle/>
          <a:p>
            <a:endParaRPr lang="ko-KR" altLang="en-US" sz="1200" dirty="0">
              <a:solidFill>
                <a:schemeClr val="tx1">
                  <a:lumMod val="75%"/>
                  <a:lumOff val="25%"/>
                </a:schemeClr>
              </a:solidFill>
              <a:cs typeface="Arial" pitchFamily="34" charset="0"/>
            </a:endParaRPr>
          </a:p>
        </p:txBody>
      </p:sp>
      <p:sp>
        <p:nvSpPr>
          <p:cNvPr id="21" name="TextBox 20">
            <a:extLst>
              <a:ext uri="{FF2B5EF4-FFF2-40B4-BE49-F238E27FC236}">
                <a16:creationId xmlns:a16="http://schemas.microsoft.com/office/drawing/2014/main" id="{3183DCE5-9ADA-4D61-91DD-A35B509B54EC}"/>
              </a:ext>
            </a:extLst>
          </p:cNvPr>
          <p:cNvSpPr txBox="1"/>
          <p:nvPr/>
        </p:nvSpPr>
        <p:spPr>
          <a:xfrm>
            <a:off x="636106" y="328663"/>
            <a:ext cx="6163615"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Seismicity</a:t>
            </a:r>
            <a:r>
              <a:rPr lang="ar-SA" altLang="ko-KR" sz="3200" dirty="0">
                <a:solidFill>
                  <a:srgbClr val="FF7F00"/>
                </a:solidFill>
                <a:latin typeface="Times New Roman" panose="02020603050405020304" pitchFamily="18" charset="0"/>
                <a:cs typeface="Times New Roman" panose="02020603050405020304" pitchFamily="18" charset="0"/>
              </a:rPr>
              <a:t> </a:t>
            </a:r>
            <a:r>
              <a:rPr lang="en-US" altLang="ko-KR" sz="3200" dirty="0">
                <a:solidFill>
                  <a:srgbClr val="FF7F00"/>
                </a:solidFill>
                <a:latin typeface="Times New Roman" panose="02020603050405020304" pitchFamily="18" charset="0"/>
                <a:cs typeface="Times New Roman" panose="02020603050405020304" pitchFamily="18" charset="0"/>
              </a:rPr>
              <a:t>of Site and Structure</a:t>
            </a:r>
          </a:p>
        </p:txBody>
      </p:sp>
      <p:sp>
        <p:nvSpPr>
          <p:cNvPr id="22" name="TextBox 21">
            <a:extLst>
              <a:ext uri="{FF2B5EF4-FFF2-40B4-BE49-F238E27FC236}">
                <a16:creationId xmlns:a16="http://schemas.microsoft.com/office/drawing/2014/main" id="{8C0D9368-B84E-493D-A5F5-1BACE5E1AAF5}"/>
              </a:ext>
            </a:extLst>
          </p:cNvPr>
          <p:cNvSpPr txBox="1"/>
          <p:nvPr/>
        </p:nvSpPr>
        <p:spPr>
          <a:xfrm>
            <a:off x="753329" y="986161"/>
            <a:ext cx="6163615" cy="553998"/>
          </a:xfrm>
          <a:prstGeom prst="rect">
            <a:avLst/>
          </a:prstGeom>
          <a:noFill/>
        </p:spPr>
        <p:txBody>
          <a:bodyPr wrap="square" rtlCol="0">
            <a:spAutoFit/>
          </a:bodyPr>
          <a:lstStyle/>
          <a:p>
            <a:r>
              <a:rPr lang="en-US" altLang="ko-KR" sz="3000" dirty="0">
                <a:solidFill>
                  <a:schemeClr val="tx1">
                    <a:lumMod val="95%"/>
                    <a:lumOff val="5%"/>
                  </a:schemeClr>
                </a:solidFill>
                <a:latin typeface="Times New Roman" panose="02020603050405020304" pitchFamily="18" charset="0"/>
                <a:cs typeface="Times New Roman" panose="02020603050405020304" pitchFamily="18" charset="0"/>
              </a:rPr>
              <a:t>Site class:- </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8ACBE651-07EE-4DB0-A53E-9DBFA2BB89B3}"/>
                  </a:ext>
                </a:extLst>
              </p:cNvPr>
              <p:cNvSpPr/>
              <p:nvPr/>
            </p:nvSpPr>
            <p:spPr>
              <a:xfrm>
                <a:off x="587120" y="1620540"/>
                <a:ext cx="4617995" cy="538353"/>
              </a:xfrm>
              <a:prstGeom prst="rect">
                <a:avLst/>
              </a:prstGeom>
            </p:spPr>
            <p:txBody>
              <a:bodyPr wrap="none">
                <a:spAutoFit/>
              </a:bodyPr>
              <a:lstStyle/>
              <a:p>
                <a:pPr>
                  <a:lnSpc>
                    <a:spcPct val="15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q = 500 </a:t>
                </a:r>
                <a14:m>
                  <m:oMath xmlns:m="http://purl.oclc.org/ooxml/officeDocument/math">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KN</m:t>
                    </m:r>
                    <m:r>
                      <a:rPr lang="en-US" sz="2200" i="0">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200"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m</m:t>
                        </m:r>
                      </m:e>
                      <m:sup>
                        <m:r>
                          <a:rPr lang="en-US" sz="2200" i="0">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200" dirty="0">
                    <a:latin typeface="Times New Roman" panose="02020603050405020304" pitchFamily="18" charset="0"/>
                    <a:ea typeface="Times New Roman" panose="02020603050405020304" pitchFamily="18" charset="0"/>
                    <a:cs typeface="Times New Roman" panose="02020603050405020304" pitchFamily="18" charset="0"/>
                  </a:rPr>
                  <a:t>  &gt;&gt; </a:t>
                </a:r>
                <a:r>
                  <a:rPr lang="en-US" sz="22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2200" dirty="0" err="1">
                    <a:latin typeface="Times New Roman" panose="02020603050405020304" pitchFamily="18" charset="0"/>
                    <a:ea typeface="Times New Roman" panose="02020603050405020304" pitchFamily="18" charset="0"/>
                    <a:cs typeface="Times New Roman" panose="02020603050405020304" pitchFamily="18" charset="0"/>
                  </a:rPr>
                  <a:t>Su</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 =250</a:t>
                </a:r>
                <a14:m>
                  <m:oMath xmlns:m="http://purl.oclc.org/ooxml/officeDocument/math">
                    <m:r>
                      <a:rPr lang="en-US" sz="2200" i="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KN</m:t>
                    </m:r>
                    <m:r>
                      <a:rPr lang="en-US" sz="2200" i="0">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200"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m</m:t>
                        </m:r>
                      </m:e>
                      <m:sup>
                        <m:r>
                          <a:rPr lang="en-US" sz="2200" i="0">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200" dirty="0">
                    <a:latin typeface="Times New Roman" panose="02020603050405020304" pitchFamily="18" charset="0"/>
                    <a:ea typeface="Times New Roman" panose="02020603050405020304" pitchFamily="18" charset="0"/>
                    <a:cs typeface="Times New Roman" panose="02020603050405020304" pitchFamily="18" charset="0"/>
                  </a:rPr>
                  <a:t> </a:t>
                </a:r>
              </a:p>
            </p:txBody>
          </p:sp>
        </mc:Choice>
        <mc:Fallback xmlns="" xmlns:p="http://schemas.openxmlformats.org/presentationml/2006/main" xmlns:r="http://schemas.openxmlformats.org/officeDocument/2006/relationships" xmlns:a="http://schemas.openxmlformats.org/drawingml/2006/main">
          <p:sp>
            <p:nvSpPr>
              <p:cNvPr id="2" name="Rectangle 1">
                <a:extLst>
                  <a:ext uri="{FF2B5EF4-FFF2-40B4-BE49-F238E27FC236}">
                    <a16:creationId xmlns:a16="http://schemas.microsoft.com/office/drawing/2014/main" id="{8ACBE651-07EE-4DB0-A53E-9DBFA2BB89B3}"/>
                  </a:ext>
                </a:extLst>
              </p:cNvPr>
              <p:cNvSpPr>
                <a:spLocks noRot="1" noChangeAspect="1" noMove="1" noResize="1" noEditPoints="1" noAdjustHandles="1" noChangeArrowheads="1" noChangeShapeType="1" noTextEdit="1"/>
              </p:cNvSpPr>
              <p:nvPr/>
            </p:nvSpPr>
            <p:spPr>
              <a:xfrm>
                <a:off x="587120" y="1620540"/>
                <a:ext cx="4617995" cy="538353"/>
              </a:xfrm>
              <a:prstGeom prst="rect">
                <a:avLst/>
              </a:prstGeom>
              <a:blipFill>
                <a:blip r:embed="rId2"/>
                <a:stretch>
                  <a:fillRect l="-1715" b="-22727"/>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C2A82E54-BD0C-405E-8646-31B8CAA523A3}"/>
              </a:ext>
            </a:extLst>
          </p:cNvPr>
          <p:cNvPicPr/>
          <p:nvPr/>
        </p:nvPicPr>
        <p:blipFill>
          <a:blip r:embed="rId3"/>
          <a:stretch>
            <a:fillRect/>
          </a:stretch>
        </p:blipFill>
        <p:spPr>
          <a:xfrm>
            <a:off x="1997075" y="2621387"/>
            <a:ext cx="8046720" cy="2651760"/>
          </a:xfrm>
          <a:prstGeom prst="rect">
            <a:avLst/>
          </a:prstGeom>
        </p:spPr>
      </p:pic>
      <p:sp>
        <p:nvSpPr>
          <p:cNvPr id="6" name="Rectangle 5">
            <a:extLst>
              <a:ext uri="{FF2B5EF4-FFF2-40B4-BE49-F238E27FC236}">
                <a16:creationId xmlns:a16="http://schemas.microsoft.com/office/drawing/2014/main" id="{01C98F33-1D5C-439B-99BB-3D164FE64447}"/>
              </a:ext>
            </a:extLst>
          </p:cNvPr>
          <p:cNvSpPr/>
          <p:nvPr/>
        </p:nvSpPr>
        <p:spPr>
          <a:xfrm>
            <a:off x="2843410" y="2161039"/>
            <a:ext cx="5985678" cy="498663"/>
          </a:xfrm>
          <a:prstGeom prst="rect">
            <a:avLst/>
          </a:prstGeom>
        </p:spPr>
        <p:txBody>
          <a:bodyPr wrap="none">
            <a:spAutoFit/>
          </a:bodyPr>
          <a:lstStyle/>
          <a:p>
            <a:pPr algn="ctr">
              <a:lnSpc>
                <a:spcPct val="150%"/>
              </a:lnSpc>
              <a:spcAft>
                <a:spcPts val="800"/>
              </a:spcAf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Table-4: Site classification procedure for seismic design.</a:t>
            </a: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B1D13822-E673-457C-B630-84B4806B279C}"/>
                  </a:ext>
                </a:extLst>
              </p:cNvPr>
              <p:cNvSpPr/>
              <p:nvPr/>
            </p:nvSpPr>
            <p:spPr>
              <a:xfrm>
                <a:off x="282318" y="5246226"/>
                <a:ext cx="11790412" cy="1046184"/>
              </a:xfrm>
              <a:prstGeom prst="rect">
                <a:avLst/>
              </a:prstGeom>
            </p:spPr>
            <p:txBody>
              <a:bodyPr wrap="square">
                <a:spAutoFit/>
              </a:bodyPr>
              <a:lstStyle/>
              <a:p>
                <a:pPr>
                  <a:lnSpc>
                    <a:spcPct val="15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  In the table the value of </a:t>
                </a:r>
                <a:r>
                  <a:rPr lang="en-US" sz="2200" dirty="0" err="1">
                    <a:latin typeface="Times New Roman" panose="02020603050405020304" pitchFamily="18" charset="0"/>
                    <a:ea typeface="Times New Roman" panose="02020603050405020304" pitchFamily="18" charset="0"/>
                    <a:cs typeface="Times New Roman" panose="02020603050405020304" pitchFamily="18" charset="0"/>
                  </a:rPr>
                  <a:t>Su</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 for rock and hard rock more than 95.8 </a:t>
                </a:r>
                <a14:m>
                  <m:oMath xmlns:m="http://purl.oclc.org/ooxml/officeDocument/math">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KN</m:t>
                    </m:r>
                    <m:r>
                      <a:rPr lang="en-US" sz="2200" i="0">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200"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m</m:t>
                        </m:r>
                      </m:e>
                      <m:sup>
                        <m:r>
                          <a:rPr lang="en-US" sz="2200" i="0">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200" dirty="0">
                    <a:latin typeface="Times New Roman" panose="02020603050405020304" pitchFamily="18" charset="0"/>
                    <a:ea typeface="Times New Roman" panose="02020603050405020304" pitchFamily="18" charset="0"/>
                    <a:cs typeface="Times New Roman" panose="02020603050405020304" pitchFamily="18" charset="0"/>
                  </a:rPr>
                  <a:t>(2000 x 0.0479), and the available soil has value </a:t>
                </a:r>
                <a:r>
                  <a:rPr lang="en-US" sz="22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2200" dirty="0" err="1">
                    <a:latin typeface="Times New Roman" panose="02020603050405020304" pitchFamily="18" charset="0"/>
                    <a:ea typeface="Times New Roman" panose="02020603050405020304" pitchFamily="18" charset="0"/>
                    <a:cs typeface="Times New Roman" panose="02020603050405020304" pitchFamily="18" charset="0"/>
                  </a:rPr>
                  <a:t>Su</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 =250</a:t>
                </a:r>
                <a14:m>
                  <m:oMath xmlns:m="http://purl.oclc.org/ooxml/officeDocument/math">
                    <m:r>
                      <a:rPr lang="en-US" sz="2200" i="1">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KN</m:t>
                    </m:r>
                    <m:r>
                      <a:rPr lang="en-US" sz="2200" i="0">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200"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sz="2200" i="0">
                            <a:latin typeface="Cambria Math" panose="02040503050406030204" pitchFamily="18" charset="0"/>
                            <a:ea typeface="Times New Roman" panose="02020603050405020304" pitchFamily="18" charset="0"/>
                            <a:cs typeface="Times New Roman" panose="02020603050405020304" pitchFamily="18" charset="0"/>
                          </a:rPr>
                          <m:t>m</m:t>
                        </m:r>
                      </m:e>
                      <m:sup>
                        <m:r>
                          <a:rPr lang="en-US" sz="2200" i="0">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2200" dirty="0">
                    <a:latin typeface="Times New Roman" panose="02020603050405020304" pitchFamily="18" charset="0"/>
                    <a:ea typeface="Times New Roman" panose="02020603050405020304" pitchFamily="18" charset="0"/>
                    <a:cs typeface="Times New Roman" panose="02020603050405020304" pitchFamily="18" charset="0"/>
                  </a:rPr>
                  <a:t>, then site class from </a:t>
                </a:r>
                <a:r>
                  <a:rPr lang="en-US" sz="2200" b="1" u="sng" dirty="0">
                    <a:latin typeface="Times New Roman" panose="02020603050405020304" pitchFamily="18" charset="0"/>
                    <a:ea typeface="Times New Roman" panose="02020603050405020304" pitchFamily="18" charset="0"/>
                    <a:cs typeface="Times New Roman" panose="02020603050405020304" pitchFamily="18" charset="0"/>
                  </a:rPr>
                  <a:t>Type B</a:t>
                </a:r>
                <a:r>
                  <a:rPr lang="en-US" sz="2200" b="1" dirty="0">
                    <a:latin typeface="Times New Roman" panose="02020603050405020304" pitchFamily="18" charset="0"/>
                    <a:ea typeface="Times New Roman" panose="02020603050405020304" pitchFamily="18" charset="0"/>
                    <a:cs typeface="Times New Roman" panose="02020603050405020304" pitchFamily="18" charset="0"/>
                  </a:rPr>
                  <a:t>.</a:t>
                </a:r>
              </a:p>
            </p:txBody>
          </p:sp>
        </mc:Choice>
        <mc:Fallback xmlns="" xmlns:p="http://schemas.openxmlformats.org/presentationml/2006/main" xmlns:r="http://schemas.openxmlformats.org/officeDocument/2006/relationships" xmlns:a="http://schemas.openxmlformats.org/drawingml/2006/main">
          <p:sp>
            <p:nvSpPr>
              <p:cNvPr id="7" name="Rectangle 6">
                <a:extLst>
                  <a:ext uri="{FF2B5EF4-FFF2-40B4-BE49-F238E27FC236}">
                    <a16:creationId xmlns:a16="http://schemas.microsoft.com/office/drawing/2014/main" id="{B1D13822-E673-457C-B630-84B4806B279C}"/>
                  </a:ext>
                </a:extLst>
              </p:cNvPr>
              <p:cNvSpPr>
                <a:spLocks noRot="1" noChangeAspect="1" noMove="1" noResize="1" noEditPoints="1" noAdjustHandles="1" noChangeArrowheads="1" noChangeShapeType="1" noTextEdit="1"/>
              </p:cNvSpPr>
              <p:nvPr/>
            </p:nvSpPr>
            <p:spPr>
              <a:xfrm>
                <a:off x="282318" y="5246226"/>
                <a:ext cx="11790412" cy="1046184"/>
              </a:xfrm>
              <a:prstGeom prst="rect">
                <a:avLst/>
              </a:prstGeom>
              <a:blipFill>
                <a:blip r:embed="rId4"/>
                <a:stretch>
                  <a:fillRect l="-672" b="-11111"/>
                </a:stretch>
              </a:blipFill>
            </p:spPr>
            <p:txBody>
              <a:bodyPr/>
              <a:lstStyle/>
              <a:p>
                <a:r>
                  <a:rPr lang="en-US">
                    <a:noFill/>
                  </a:rPr>
                  <a:t> </a:t>
                </a:r>
              </a:p>
            </p:txBody>
          </p:sp>
        </mc:Fallback>
      </mc:AlternateContent>
      <p:sp>
        <p:nvSpPr>
          <p:cNvPr id="28" name="Chevron 3">
            <a:extLst>
              <a:ext uri="{FF2B5EF4-FFF2-40B4-BE49-F238E27FC236}">
                <a16:creationId xmlns:a16="http://schemas.microsoft.com/office/drawing/2014/main" id="{93D17478-6845-4189-A6BD-8298437C71D6}"/>
              </a:ext>
            </a:extLst>
          </p:cNvPr>
          <p:cNvSpPr/>
          <p:nvPr/>
        </p:nvSpPr>
        <p:spPr>
          <a:xfrm>
            <a:off x="0" y="5283086"/>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29" name="Chevron 3">
            <a:extLst>
              <a:ext uri="{FF2B5EF4-FFF2-40B4-BE49-F238E27FC236}">
                <a16:creationId xmlns:a16="http://schemas.microsoft.com/office/drawing/2014/main" id="{26B84960-3CC0-4A08-AD73-7AA79C636775}"/>
              </a:ext>
            </a:extLst>
          </p:cNvPr>
          <p:cNvSpPr/>
          <p:nvPr/>
        </p:nvSpPr>
        <p:spPr>
          <a:xfrm>
            <a:off x="42918" y="1743678"/>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Tree>
    <p:extLst>
      <p:ext uri="{BB962C8B-B14F-4D97-AF65-F5344CB8AC3E}">
        <p14:creationId xmlns:p14="http://schemas.microsoft.com/office/powerpoint/2010/main" val="3394074090"/>
      </p:ext>
    </p:extLst>
  </p:cSld>
  <p:clrMapOvr>
    <a:masterClrMapping/>
  </p:clrMapOvr>
</p:sld>
</file>

<file path=ppt/slides/slide14.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6CB4D1E-B572-40AB-97A9-59F8695A96FB}"/>
              </a:ext>
            </a:extLst>
          </p:cNvPr>
          <p:cNvSpPr txBox="1"/>
          <p:nvPr/>
        </p:nvSpPr>
        <p:spPr>
          <a:xfrm>
            <a:off x="649355" y="328663"/>
            <a:ext cx="6163615"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Seismicity</a:t>
            </a:r>
            <a:r>
              <a:rPr lang="ar-SA" altLang="ko-KR" sz="3200" dirty="0">
                <a:solidFill>
                  <a:srgbClr val="FF7F00"/>
                </a:solidFill>
                <a:latin typeface="Times New Roman" panose="02020603050405020304" pitchFamily="18" charset="0"/>
                <a:cs typeface="Times New Roman" panose="02020603050405020304" pitchFamily="18" charset="0"/>
              </a:rPr>
              <a:t> </a:t>
            </a:r>
            <a:r>
              <a:rPr lang="en-US" altLang="ko-KR" sz="3200" dirty="0">
                <a:solidFill>
                  <a:srgbClr val="FF7F00"/>
                </a:solidFill>
                <a:latin typeface="Times New Roman" panose="02020603050405020304" pitchFamily="18" charset="0"/>
                <a:cs typeface="Times New Roman" panose="02020603050405020304" pitchFamily="18" charset="0"/>
              </a:rPr>
              <a:t>of Site and Structure</a:t>
            </a:r>
          </a:p>
        </p:txBody>
      </p:sp>
      <p:sp>
        <p:nvSpPr>
          <p:cNvPr id="4" name="TextBox 3">
            <a:extLst>
              <a:ext uri="{FF2B5EF4-FFF2-40B4-BE49-F238E27FC236}">
                <a16:creationId xmlns:a16="http://schemas.microsoft.com/office/drawing/2014/main" id="{54FE163B-3C82-4BE0-AF06-87C9EA3CB6D3}"/>
              </a:ext>
            </a:extLst>
          </p:cNvPr>
          <p:cNvSpPr txBox="1"/>
          <p:nvPr/>
        </p:nvSpPr>
        <p:spPr>
          <a:xfrm>
            <a:off x="852166" y="1055077"/>
            <a:ext cx="6163615" cy="553998"/>
          </a:xfrm>
          <a:prstGeom prst="rect">
            <a:avLst/>
          </a:prstGeom>
          <a:noFill/>
        </p:spPr>
        <p:txBody>
          <a:bodyPr wrap="square" rtlCol="0">
            <a:spAutoFit/>
          </a:bodyPr>
          <a:lstStyle/>
          <a:p>
            <a:r>
              <a:rPr lang="en-US" altLang="ko-KR" sz="3000" dirty="0">
                <a:solidFill>
                  <a:schemeClr val="tx1">
                    <a:lumMod val="95%"/>
                    <a:lumOff val="5%"/>
                  </a:schemeClr>
                </a:solidFill>
                <a:latin typeface="Times New Roman" panose="02020603050405020304" pitchFamily="18" charset="0"/>
                <a:cs typeface="Times New Roman" panose="02020603050405020304" pitchFamily="18" charset="0"/>
              </a:rPr>
              <a:t>Calculate SDs &amp; SD1:- </a:t>
            </a:r>
          </a:p>
        </p:txBody>
      </p:sp>
      <p:sp>
        <p:nvSpPr>
          <p:cNvPr id="7" name="Rectangle 6">
            <a:extLst>
              <a:ext uri="{FF2B5EF4-FFF2-40B4-BE49-F238E27FC236}">
                <a16:creationId xmlns:a16="http://schemas.microsoft.com/office/drawing/2014/main" id="{16501071-D3DC-4850-BDDA-34EEE606557E}"/>
              </a:ext>
            </a:extLst>
          </p:cNvPr>
          <p:cNvSpPr/>
          <p:nvPr/>
        </p:nvSpPr>
        <p:spPr>
          <a:xfrm>
            <a:off x="465837" y="3486980"/>
            <a:ext cx="11260326" cy="1446550"/>
          </a:xfrm>
          <a:prstGeom prst="rect">
            <a:avLst/>
          </a:prstGeom>
        </p:spPr>
        <p:txBody>
          <a:bodyPr wrap="square">
            <a:spAutoFit/>
          </a:bodyPr>
          <a:lstStyle/>
          <a:p>
            <a:r>
              <a:rPr lang="en-US" sz="2200" dirty="0">
                <a:latin typeface="Times New Roman" panose="02020603050405020304" pitchFamily="18" charset="0"/>
                <a:ea typeface="Times New Roman" panose="02020603050405020304" pitchFamily="18" charset="0"/>
              </a:rPr>
              <a:t>  S1 &amp; Ss values are general for Hebron city, actually type of soil under the structures has magnified effect on nature of Earthquake which affects on these structures, which mean these values must modify to take in consideration nature of soil by multiple Ss, S1 with site coefficients Fa, </a:t>
            </a:r>
            <a:r>
              <a:rPr lang="en-US" sz="2200" dirty="0" err="1">
                <a:latin typeface="Times New Roman" panose="02020603050405020304" pitchFamily="18" charset="0"/>
                <a:ea typeface="Times New Roman" panose="02020603050405020304" pitchFamily="18" charset="0"/>
              </a:rPr>
              <a:t>Fv</a:t>
            </a:r>
            <a:r>
              <a:rPr lang="en-US" sz="2200" dirty="0">
                <a:latin typeface="Times New Roman" panose="02020603050405020304" pitchFamily="18" charset="0"/>
                <a:ea typeface="Times New Roman" panose="02020603050405020304" pitchFamily="18" charset="0"/>
              </a:rPr>
              <a:t> respectively.</a:t>
            </a:r>
            <a:endParaRPr lang="en-US" sz="2200" dirty="0"/>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267F859B-421F-46DE-A305-A834CF58674A}"/>
                  </a:ext>
                </a:extLst>
              </p:cNvPr>
              <p:cNvSpPr/>
              <p:nvPr/>
            </p:nvSpPr>
            <p:spPr>
              <a:xfrm>
                <a:off x="739705" y="5389984"/>
                <a:ext cx="2061783"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200" smtClean="0">
                          <a:latin typeface="Cambria Math" panose="02040503050406030204" pitchFamily="18" charset="0"/>
                        </a:rPr>
                        <m:t>S</m:t>
                      </m:r>
                      <m:r>
                        <m:rPr>
                          <m:sty m:val="p"/>
                        </m:rPr>
                        <a:rPr lang="en-US" sz="2200" i="0">
                          <a:latin typeface="Cambria Math" panose="02040503050406030204" pitchFamily="18" charset="0"/>
                        </a:rPr>
                        <m:t>Ms</m:t>
                      </m:r>
                      <m:r>
                        <a:rPr lang="en-US" sz="2200" i="0">
                          <a:latin typeface="Cambria Math" panose="02040503050406030204" pitchFamily="18" charset="0"/>
                        </a:rPr>
                        <m:t>=</m:t>
                      </m:r>
                      <m:r>
                        <m:rPr>
                          <m:sty m:val="p"/>
                        </m:rPr>
                        <a:rPr lang="en-US" sz="2200" b="0" i="0" smtClean="0">
                          <a:latin typeface="Cambria Math" panose="02040503050406030204" pitchFamily="18" charset="0"/>
                        </a:rPr>
                        <m:t>Fa</m:t>
                      </m:r>
                      <m:r>
                        <a:rPr lang="en-US" sz="2200" b="0" i="1" smtClean="0">
                          <a:latin typeface="Cambria Math" panose="02040503050406030204" pitchFamily="18" charset="0"/>
                          <a:ea typeface="Cambria Math" panose="02040503050406030204" pitchFamily="18" charset="0"/>
                        </a:rPr>
                        <m:t>×</m:t>
                      </m:r>
                      <m:r>
                        <a:rPr lang="en-US" sz="2200" b="0" i="0" smtClean="0">
                          <a:latin typeface="Cambria Math" panose="02040503050406030204" pitchFamily="18" charset="0"/>
                        </a:rPr>
                        <m:t> </m:t>
                      </m:r>
                      <m:r>
                        <m:rPr>
                          <m:sty m:val="p"/>
                        </m:rPr>
                        <a:rPr lang="en-US" sz="2200" b="0" i="0" smtClean="0">
                          <a:latin typeface="Cambria Math" panose="02040503050406030204" pitchFamily="18" charset="0"/>
                        </a:rPr>
                        <m:t>Ss</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9" name="Rectangle 8">
                <a:extLst>
                  <a:ext uri="{FF2B5EF4-FFF2-40B4-BE49-F238E27FC236}">
                    <a16:creationId xmlns:a16="http://schemas.microsoft.com/office/drawing/2014/main" id="{267F859B-421F-46DE-A305-A834CF58674A}"/>
                  </a:ext>
                </a:extLst>
              </p:cNvPr>
              <p:cNvSpPr>
                <a:spLocks noRot="1" noChangeAspect="1" noMove="1" noResize="1" noEditPoints="1" noAdjustHandles="1" noChangeArrowheads="1" noChangeShapeType="1" noTextEdit="1"/>
              </p:cNvSpPr>
              <p:nvPr/>
            </p:nvSpPr>
            <p:spPr>
              <a:xfrm>
                <a:off x="739705" y="5389984"/>
                <a:ext cx="2061783" cy="43088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D9E7866F-6EBB-4623-85D8-126FB50EB5BD}"/>
                  </a:ext>
                </a:extLst>
              </p:cNvPr>
              <p:cNvSpPr/>
              <p:nvPr/>
            </p:nvSpPr>
            <p:spPr>
              <a:xfrm>
                <a:off x="699383" y="5904458"/>
                <a:ext cx="2071400"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200" i="0" smtClean="0">
                          <a:latin typeface="Cambria Math" panose="02040503050406030204" pitchFamily="18" charset="0"/>
                        </a:rPr>
                        <m:t>SM</m:t>
                      </m:r>
                      <m:r>
                        <a:rPr lang="en-US" sz="2200" i="0" smtClean="0">
                          <a:latin typeface="Cambria Math" panose="02040503050406030204" pitchFamily="18" charset="0"/>
                        </a:rPr>
                        <m:t>1</m:t>
                      </m:r>
                      <m:r>
                        <a:rPr lang="en-US" sz="2200" i="0" smtClean="0">
                          <a:latin typeface="Cambria Math" panose="02040503050406030204" pitchFamily="18" charset="0"/>
                        </a:rPr>
                        <m:t>=</m:t>
                      </m:r>
                      <m:r>
                        <m:rPr>
                          <m:sty m:val="p"/>
                        </m:rPr>
                        <a:rPr lang="en-US" sz="2200" i="0" smtClean="0">
                          <a:latin typeface="Cambria Math" panose="02040503050406030204" pitchFamily="18" charset="0"/>
                        </a:rPr>
                        <m:t>Fv</m:t>
                      </m:r>
                      <m:r>
                        <a:rPr lang="en-US" sz="2200" b="0" i="1" smtClean="0">
                          <a:latin typeface="Cambria Math" panose="02040503050406030204" pitchFamily="18" charset="0"/>
                          <a:ea typeface="Cambria Math" panose="02040503050406030204" pitchFamily="18" charset="0"/>
                        </a:rPr>
                        <m:t>×</m:t>
                      </m:r>
                      <m:r>
                        <m:rPr>
                          <m:sty m:val="p"/>
                        </m:rPr>
                        <a:rPr lang="en-US" sz="2200" i="0">
                          <a:latin typeface="Cambria Math" panose="02040503050406030204" pitchFamily="18" charset="0"/>
                        </a:rPr>
                        <m:t>S</m:t>
                      </m:r>
                      <m:r>
                        <a:rPr lang="en-US" sz="2200" i="0">
                          <a:latin typeface="Cambria Math" panose="02040503050406030204" pitchFamily="18" charset="0"/>
                        </a:rPr>
                        <m:t>1</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10" name="Rectangle 9">
                <a:extLst>
                  <a:ext uri="{FF2B5EF4-FFF2-40B4-BE49-F238E27FC236}">
                    <a16:creationId xmlns:a16="http://schemas.microsoft.com/office/drawing/2014/main" id="{D9E7866F-6EBB-4623-85D8-126FB50EB5BD}"/>
                  </a:ext>
                </a:extLst>
              </p:cNvPr>
              <p:cNvSpPr>
                <a:spLocks noRot="1" noChangeAspect="1" noMove="1" noResize="1" noEditPoints="1" noAdjustHandles="1" noChangeArrowheads="1" noChangeShapeType="1" noTextEdit="1"/>
              </p:cNvSpPr>
              <p:nvPr/>
            </p:nvSpPr>
            <p:spPr>
              <a:xfrm>
                <a:off x="699383" y="5904458"/>
                <a:ext cx="2071400" cy="430887"/>
              </a:xfrm>
              <a:prstGeom prst="rect">
                <a:avLst/>
              </a:prstGeom>
              <a:blipFill>
                <a:blip r:embed="rId3"/>
                <a:stretch>
                  <a:fillRect/>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45F83EE7-D3CA-4A8D-8F24-86C68BF8413E}"/>
              </a:ext>
            </a:extLst>
          </p:cNvPr>
          <p:cNvSpPr/>
          <p:nvPr/>
        </p:nvSpPr>
        <p:spPr>
          <a:xfrm>
            <a:off x="3327935" y="5389984"/>
            <a:ext cx="1794740" cy="430887"/>
          </a:xfrm>
          <a:prstGeom prst="rect">
            <a:avLst/>
          </a:prstGeom>
        </p:spPr>
        <p:txBody>
          <a:bodyPr wrap="square">
            <a:spAutoFit/>
          </a:bodyPr>
          <a:lstStyle/>
          <a:p>
            <a:r>
              <a:rPr lang="en-US" sz="2200" dirty="0">
                <a:latin typeface="Times New Roman" panose="02020603050405020304" pitchFamily="18" charset="0"/>
                <a:cs typeface="Times New Roman" panose="02020603050405020304" pitchFamily="18" charset="0"/>
              </a:rPr>
              <a:t>(1.5)</a:t>
            </a:r>
          </a:p>
        </p:txBody>
      </p:sp>
      <p:sp>
        <p:nvSpPr>
          <p:cNvPr id="12" name="Rectangle 11">
            <a:extLst>
              <a:ext uri="{FF2B5EF4-FFF2-40B4-BE49-F238E27FC236}">
                <a16:creationId xmlns:a16="http://schemas.microsoft.com/office/drawing/2014/main" id="{FE1916A8-4C4B-4062-94D1-25C52192CC95}"/>
              </a:ext>
            </a:extLst>
          </p:cNvPr>
          <p:cNvSpPr/>
          <p:nvPr/>
        </p:nvSpPr>
        <p:spPr>
          <a:xfrm>
            <a:off x="3327935" y="5960001"/>
            <a:ext cx="1794740" cy="430887"/>
          </a:xfrm>
          <a:prstGeom prst="rect">
            <a:avLst/>
          </a:prstGeom>
        </p:spPr>
        <p:txBody>
          <a:bodyPr wrap="square">
            <a:spAutoFit/>
          </a:bodyPr>
          <a:lstStyle/>
          <a:p>
            <a:r>
              <a:rPr lang="en-US" sz="2200" dirty="0">
                <a:latin typeface="Times New Roman" panose="02020603050405020304" pitchFamily="18" charset="0"/>
                <a:cs typeface="Times New Roman" panose="02020603050405020304" pitchFamily="18" charset="0"/>
              </a:rPr>
              <a:t>(1.6)</a:t>
            </a:r>
          </a:p>
        </p:txBody>
      </p:sp>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79062DBC-797B-454F-A101-E1419D49806A}"/>
                  </a:ext>
                </a:extLst>
              </p:cNvPr>
              <p:cNvSpPr/>
              <p:nvPr/>
            </p:nvSpPr>
            <p:spPr>
              <a:xfrm>
                <a:off x="739705" y="1879709"/>
                <a:ext cx="1896801" cy="728341"/>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200" i="0" smtClean="0">
                          <a:latin typeface="Cambria Math" panose="02040503050406030204" pitchFamily="18" charset="0"/>
                        </a:rPr>
                        <m:t>S</m:t>
                      </m:r>
                      <m:r>
                        <m:rPr>
                          <m:sty m:val="p"/>
                        </m:rPr>
                        <a:rPr lang="en-US" sz="2200" b="0" i="0" smtClean="0">
                          <a:latin typeface="Cambria Math" panose="02040503050406030204" pitchFamily="18" charset="0"/>
                        </a:rPr>
                        <m:t>D</m:t>
                      </m:r>
                      <m:r>
                        <m:rPr>
                          <m:sty m:val="p"/>
                        </m:rPr>
                        <a:rPr lang="en-US" sz="2200" i="0">
                          <a:latin typeface="Cambria Math" panose="02040503050406030204" pitchFamily="18" charset="0"/>
                        </a:rPr>
                        <m:t>s</m:t>
                      </m:r>
                      <m:r>
                        <a:rPr lang="en-US" sz="2200" i="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2</m:t>
                          </m:r>
                        </m:num>
                        <m:den>
                          <m:r>
                            <a:rPr lang="en-US" sz="2200" b="0" i="0" smtClean="0">
                              <a:latin typeface="Cambria Math" panose="02040503050406030204" pitchFamily="18" charset="0"/>
                            </a:rPr>
                            <m:t>3</m:t>
                          </m:r>
                        </m:den>
                      </m:f>
                      <m:r>
                        <m:rPr>
                          <m:sty m:val="p"/>
                        </m:rPr>
                        <a:rPr lang="en-US" sz="2200" i="0">
                          <a:latin typeface="Cambria Math" panose="02040503050406030204" pitchFamily="18" charset="0"/>
                        </a:rPr>
                        <m:t>S</m:t>
                      </m:r>
                      <m:r>
                        <m:rPr>
                          <m:sty m:val="p"/>
                        </m:rPr>
                        <a:rPr lang="en-US" sz="2200" b="0" i="0" smtClean="0">
                          <a:latin typeface="Cambria Math" panose="02040503050406030204" pitchFamily="18" charset="0"/>
                        </a:rPr>
                        <m:t>M</m:t>
                      </m:r>
                      <m:r>
                        <m:rPr>
                          <m:sty m:val="p"/>
                        </m:rPr>
                        <a:rPr lang="en-US" sz="2200" i="0">
                          <a:latin typeface="Cambria Math" panose="02040503050406030204" pitchFamily="18" charset="0"/>
                        </a:rPr>
                        <m:t>s</m:t>
                      </m:r>
                      <m:r>
                        <a:rPr lang="en-US" sz="2200" i="0">
                          <a:latin typeface="Cambria Math" panose="02040503050406030204" pitchFamily="18" charset="0"/>
                        </a:rPr>
                        <m:t>  </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14" name="Rectangle 13">
                <a:extLst>
                  <a:ext uri="{FF2B5EF4-FFF2-40B4-BE49-F238E27FC236}">
                    <a16:creationId xmlns:a16="http://schemas.microsoft.com/office/drawing/2014/main" id="{79062DBC-797B-454F-A101-E1419D49806A}"/>
                  </a:ext>
                </a:extLst>
              </p:cNvPr>
              <p:cNvSpPr>
                <a:spLocks noRot="1" noChangeAspect="1" noMove="1" noResize="1" noEditPoints="1" noAdjustHandles="1" noChangeArrowheads="1" noChangeShapeType="1" noTextEdit="1"/>
              </p:cNvSpPr>
              <p:nvPr/>
            </p:nvSpPr>
            <p:spPr>
              <a:xfrm>
                <a:off x="739705" y="1879709"/>
                <a:ext cx="1896801" cy="72834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61F867D8-F1DC-4DF8-AD0A-7146700A3E8B}"/>
                  </a:ext>
                </a:extLst>
              </p:cNvPr>
              <p:cNvSpPr/>
              <p:nvPr/>
            </p:nvSpPr>
            <p:spPr>
              <a:xfrm>
                <a:off x="699383" y="2690216"/>
                <a:ext cx="1901611" cy="728341"/>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200" i="0" smtClean="0">
                          <a:latin typeface="Cambria Math" panose="02040503050406030204" pitchFamily="18" charset="0"/>
                        </a:rPr>
                        <m:t>S</m:t>
                      </m:r>
                      <m:r>
                        <m:rPr>
                          <m:sty m:val="p"/>
                        </m:rPr>
                        <a:rPr lang="en-US" sz="2200" b="0" i="0" smtClean="0">
                          <a:latin typeface="Cambria Math" panose="02040503050406030204" pitchFamily="18" charset="0"/>
                        </a:rPr>
                        <m:t>D</m:t>
                      </m:r>
                      <m:r>
                        <a:rPr lang="en-US" sz="2200" i="0">
                          <a:latin typeface="Cambria Math" panose="02040503050406030204" pitchFamily="18" charset="0"/>
                        </a:rPr>
                        <m:t>1</m:t>
                      </m:r>
                      <m:r>
                        <a:rPr lang="en-US" sz="2200" i="0">
                          <a:latin typeface="Cambria Math" panose="02040503050406030204" pitchFamily="18" charset="0"/>
                        </a:rPr>
                        <m:t>=</m:t>
                      </m:r>
                      <m:f>
                        <m:fPr>
                          <m:ctrlPr>
                            <a:rPr lang="en-US" sz="2200" i="1">
                              <a:latin typeface="Cambria Math" panose="02040503050406030204" pitchFamily="18" charset="0"/>
                            </a:rPr>
                          </m:ctrlPr>
                        </m:fPr>
                        <m:num>
                          <m:r>
                            <a:rPr lang="en-US" sz="2200" i="0">
                              <a:latin typeface="Cambria Math" panose="02040503050406030204" pitchFamily="18" charset="0"/>
                            </a:rPr>
                            <m:t>2</m:t>
                          </m:r>
                        </m:num>
                        <m:den>
                          <m:r>
                            <a:rPr lang="en-US" sz="2200" i="0">
                              <a:latin typeface="Cambria Math" panose="02040503050406030204" pitchFamily="18" charset="0"/>
                            </a:rPr>
                            <m:t>3</m:t>
                          </m:r>
                        </m:den>
                      </m:f>
                      <m:r>
                        <m:rPr>
                          <m:sty m:val="p"/>
                        </m:rPr>
                        <a:rPr lang="en-US" sz="2200" b="0" i="0" smtClean="0">
                          <a:latin typeface="Cambria Math" panose="02040503050406030204" pitchFamily="18" charset="0"/>
                        </a:rPr>
                        <m:t>SM</m:t>
                      </m:r>
                      <m:r>
                        <a:rPr lang="en-US" sz="2200" b="0" i="0" smtClean="0">
                          <a:latin typeface="Cambria Math" panose="02040503050406030204" pitchFamily="18" charset="0"/>
                        </a:rPr>
                        <m:t>1</m:t>
                      </m:r>
                      <m:r>
                        <a:rPr lang="en-US" sz="2200" b="0" i="0" smtClean="0">
                          <a:latin typeface="Cambria Math" panose="02040503050406030204" pitchFamily="18" charset="0"/>
                        </a:rPr>
                        <m:t> </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15" name="Rectangle 14">
                <a:extLst>
                  <a:ext uri="{FF2B5EF4-FFF2-40B4-BE49-F238E27FC236}">
                    <a16:creationId xmlns:a16="http://schemas.microsoft.com/office/drawing/2014/main" id="{61F867D8-F1DC-4DF8-AD0A-7146700A3E8B}"/>
                  </a:ext>
                </a:extLst>
              </p:cNvPr>
              <p:cNvSpPr>
                <a:spLocks noRot="1" noChangeAspect="1" noMove="1" noResize="1" noEditPoints="1" noAdjustHandles="1" noChangeArrowheads="1" noChangeShapeType="1" noTextEdit="1"/>
              </p:cNvSpPr>
              <p:nvPr/>
            </p:nvSpPr>
            <p:spPr>
              <a:xfrm>
                <a:off x="699383" y="2690216"/>
                <a:ext cx="1901611" cy="728341"/>
              </a:xfrm>
              <a:prstGeom prst="rect">
                <a:avLst/>
              </a:prstGeom>
              <a:blipFill>
                <a:blip r:embed="rId5"/>
                <a:stretch>
                  <a:fillRect/>
                </a:stretch>
              </a:blipFill>
            </p:spPr>
            <p:txBody>
              <a:bodyPr/>
              <a:lstStyle/>
              <a:p>
                <a:r>
                  <a:rPr lang="en-US">
                    <a:noFill/>
                  </a:rPr>
                  <a:t> </a:t>
                </a:r>
              </a:p>
            </p:txBody>
          </p:sp>
        </mc:Fallback>
      </mc:AlternateContent>
      <p:sp>
        <p:nvSpPr>
          <p:cNvPr id="16" name="Rectangle 15">
            <a:extLst>
              <a:ext uri="{FF2B5EF4-FFF2-40B4-BE49-F238E27FC236}">
                <a16:creationId xmlns:a16="http://schemas.microsoft.com/office/drawing/2014/main" id="{8221DC96-B2AE-4ECC-855D-822899DDC20F}"/>
              </a:ext>
            </a:extLst>
          </p:cNvPr>
          <p:cNvSpPr/>
          <p:nvPr/>
        </p:nvSpPr>
        <p:spPr>
          <a:xfrm>
            <a:off x="3036603" y="2072742"/>
            <a:ext cx="1794740" cy="430887"/>
          </a:xfrm>
          <a:prstGeom prst="rect">
            <a:avLst/>
          </a:prstGeom>
        </p:spPr>
        <p:txBody>
          <a:bodyPr wrap="square">
            <a:spAutoFit/>
          </a:bodyPr>
          <a:lstStyle/>
          <a:p>
            <a:r>
              <a:rPr lang="en-US" sz="2200" dirty="0">
                <a:latin typeface="Times New Roman" panose="02020603050405020304" pitchFamily="18" charset="0"/>
                <a:cs typeface="Times New Roman" panose="02020603050405020304" pitchFamily="18" charset="0"/>
              </a:rPr>
              <a:t>(1.3)</a:t>
            </a:r>
          </a:p>
        </p:txBody>
      </p:sp>
      <p:sp>
        <p:nvSpPr>
          <p:cNvPr id="17" name="Rectangle 16">
            <a:extLst>
              <a:ext uri="{FF2B5EF4-FFF2-40B4-BE49-F238E27FC236}">
                <a16:creationId xmlns:a16="http://schemas.microsoft.com/office/drawing/2014/main" id="{92DE167C-066A-4D34-9B66-1EFBF6B88867}"/>
              </a:ext>
            </a:extLst>
          </p:cNvPr>
          <p:cNvSpPr/>
          <p:nvPr/>
        </p:nvSpPr>
        <p:spPr>
          <a:xfrm>
            <a:off x="3036603" y="2905079"/>
            <a:ext cx="1794740" cy="430887"/>
          </a:xfrm>
          <a:prstGeom prst="rect">
            <a:avLst/>
          </a:prstGeom>
        </p:spPr>
        <p:txBody>
          <a:bodyPr wrap="square">
            <a:spAutoFit/>
          </a:bodyPr>
          <a:lstStyle/>
          <a:p>
            <a:r>
              <a:rPr lang="en-US" sz="2200" dirty="0">
                <a:latin typeface="Times New Roman" panose="02020603050405020304" pitchFamily="18" charset="0"/>
                <a:cs typeface="Times New Roman" panose="02020603050405020304" pitchFamily="18" charset="0"/>
              </a:rPr>
              <a:t>(1.4)</a:t>
            </a:r>
          </a:p>
        </p:txBody>
      </p:sp>
      <p:sp>
        <p:nvSpPr>
          <p:cNvPr id="19" name="Chevron 3">
            <a:extLst>
              <a:ext uri="{FF2B5EF4-FFF2-40B4-BE49-F238E27FC236}">
                <a16:creationId xmlns:a16="http://schemas.microsoft.com/office/drawing/2014/main" id="{8BA99DA0-46B8-4047-AE9F-E5C41F2EC6B4}"/>
              </a:ext>
            </a:extLst>
          </p:cNvPr>
          <p:cNvSpPr/>
          <p:nvPr/>
        </p:nvSpPr>
        <p:spPr>
          <a:xfrm>
            <a:off x="-12963" y="3429000"/>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Tree>
    <p:extLst>
      <p:ext uri="{BB962C8B-B14F-4D97-AF65-F5344CB8AC3E}">
        <p14:creationId xmlns:p14="http://schemas.microsoft.com/office/powerpoint/2010/main" val="4210621169"/>
      </p:ext>
    </p:extLst>
  </p:cSld>
  <p:clrMapOvr>
    <a:masterClrMapping/>
  </p:clrMapOvr>
</p:sld>
</file>

<file path=ppt/slides/slide15.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6CB4D1E-B572-40AB-97A9-59F8695A96FB}"/>
              </a:ext>
            </a:extLst>
          </p:cNvPr>
          <p:cNvSpPr txBox="1"/>
          <p:nvPr/>
        </p:nvSpPr>
        <p:spPr>
          <a:xfrm>
            <a:off x="649351" y="302159"/>
            <a:ext cx="6163615"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Seismicity</a:t>
            </a:r>
            <a:r>
              <a:rPr lang="ar-SA" altLang="ko-KR" sz="3200" dirty="0">
                <a:solidFill>
                  <a:srgbClr val="FF7F00"/>
                </a:solidFill>
                <a:latin typeface="Times New Roman" panose="02020603050405020304" pitchFamily="18" charset="0"/>
                <a:cs typeface="Times New Roman" panose="02020603050405020304" pitchFamily="18" charset="0"/>
              </a:rPr>
              <a:t> </a:t>
            </a:r>
            <a:r>
              <a:rPr lang="en-US" altLang="ko-KR" sz="3200" dirty="0">
                <a:solidFill>
                  <a:srgbClr val="FF7F00"/>
                </a:solidFill>
                <a:latin typeface="Times New Roman" panose="02020603050405020304" pitchFamily="18" charset="0"/>
                <a:cs typeface="Times New Roman" panose="02020603050405020304" pitchFamily="18" charset="0"/>
              </a:rPr>
              <a:t>of Site and Structure</a:t>
            </a:r>
          </a:p>
        </p:txBody>
      </p:sp>
      <p:sp>
        <p:nvSpPr>
          <p:cNvPr id="4" name="TextBox 3">
            <a:extLst>
              <a:ext uri="{FF2B5EF4-FFF2-40B4-BE49-F238E27FC236}">
                <a16:creationId xmlns:a16="http://schemas.microsoft.com/office/drawing/2014/main" id="{54FE163B-3C82-4BE0-AF06-87C9EA3CB6D3}"/>
              </a:ext>
            </a:extLst>
          </p:cNvPr>
          <p:cNvSpPr txBox="1"/>
          <p:nvPr/>
        </p:nvSpPr>
        <p:spPr>
          <a:xfrm>
            <a:off x="825658" y="896053"/>
            <a:ext cx="6163615" cy="553998"/>
          </a:xfrm>
          <a:prstGeom prst="rect">
            <a:avLst/>
          </a:prstGeom>
          <a:noFill/>
        </p:spPr>
        <p:txBody>
          <a:bodyPr wrap="square" rtlCol="0">
            <a:spAutoFit/>
          </a:bodyPr>
          <a:lstStyle/>
          <a:p>
            <a:r>
              <a:rPr lang="en-US" altLang="ko-KR" sz="3000" dirty="0">
                <a:solidFill>
                  <a:schemeClr val="tx1">
                    <a:lumMod val="95%"/>
                    <a:lumOff val="5%"/>
                  </a:schemeClr>
                </a:solidFill>
                <a:latin typeface="Times New Roman" panose="02020603050405020304" pitchFamily="18" charset="0"/>
                <a:cs typeface="Times New Roman" panose="02020603050405020304" pitchFamily="18" charset="0"/>
              </a:rPr>
              <a:t>Calculate SDs &amp; SD1:- </a:t>
            </a:r>
          </a:p>
        </p:txBody>
      </p:sp>
      <p:sp>
        <p:nvSpPr>
          <p:cNvPr id="2" name="Rectangle 1">
            <a:extLst>
              <a:ext uri="{FF2B5EF4-FFF2-40B4-BE49-F238E27FC236}">
                <a16:creationId xmlns:a16="http://schemas.microsoft.com/office/drawing/2014/main" id="{528E4554-7B85-44B8-B082-201A708C068A}"/>
              </a:ext>
            </a:extLst>
          </p:cNvPr>
          <p:cNvSpPr/>
          <p:nvPr/>
        </p:nvSpPr>
        <p:spPr>
          <a:xfrm>
            <a:off x="3197766" y="1351480"/>
            <a:ext cx="4758931" cy="498663"/>
          </a:xfrm>
          <a:prstGeom prst="rect">
            <a:avLst/>
          </a:prstGeom>
        </p:spPr>
        <p:txBody>
          <a:bodyPr wrap="none">
            <a:spAutoFit/>
          </a:bodyPr>
          <a:lstStyle/>
          <a:p>
            <a:pPr algn="ctr">
              <a:lnSpc>
                <a:spcPct val="15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Table-5 </a:t>
            </a:r>
            <a:r>
              <a:rPr lang="ar-SA"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Site coefficient for long period, </a:t>
            </a:r>
            <a:r>
              <a:rPr lang="en-US" sz="2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Fv</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p:txBody>
      </p:sp>
      <p:sp>
        <p:nvSpPr>
          <p:cNvPr id="15" name="Rectangle 14">
            <a:extLst>
              <a:ext uri="{FF2B5EF4-FFF2-40B4-BE49-F238E27FC236}">
                <a16:creationId xmlns:a16="http://schemas.microsoft.com/office/drawing/2014/main" id="{4DB5EE7A-7847-488B-82CB-5912EEF1EAD5}"/>
              </a:ext>
            </a:extLst>
          </p:cNvPr>
          <p:cNvSpPr/>
          <p:nvPr/>
        </p:nvSpPr>
        <p:spPr>
          <a:xfrm>
            <a:off x="3559639" y="4094350"/>
            <a:ext cx="4709879" cy="400110"/>
          </a:xfrm>
          <a:prstGeom prst="rect">
            <a:avLst/>
          </a:prstGeom>
        </p:spPr>
        <p:txBody>
          <a:bodyPr wrap="none">
            <a:spAutoFit/>
          </a:bodyPr>
          <a:lstStyle/>
          <a:p>
            <a:r>
              <a:rPr lang="en-US" sz="2000" dirty="0">
                <a:solidFill>
                  <a:schemeClr val="tx1">
                    <a:lumMod val="95%"/>
                    <a:lumOff val="5%"/>
                  </a:schemeClr>
                </a:solidFill>
                <a:latin typeface="Times New Roman" panose="02020603050405020304" pitchFamily="18" charset="0"/>
                <a:ea typeface="Times New Roman" panose="02020603050405020304" pitchFamily="18" charset="0"/>
                <a:cs typeface="Times New Roman" panose="02020603050405020304" pitchFamily="18" charset="0"/>
              </a:rPr>
              <a:t>Table-</a:t>
            </a:r>
            <a:r>
              <a:rPr lang="ar-SA" sz="2000" dirty="0">
                <a:solidFill>
                  <a:schemeClr val="tx1">
                    <a:lumMod val="95%"/>
                    <a:lumOff val="5%"/>
                  </a:schemeClr>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solidFill>
                  <a:schemeClr val="tx1">
                    <a:lumMod val="95%"/>
                    <a:lumOff val="5%"/>
                  </a:schemeClr>
                </a:solidFill>
                <a:latin typeface="Times New Roman" panose="02020603050405020304" pitchFamily="18" charset="0"/>
                <a:ea typeface="Times New Roman" panose="02020603050405020304" pitchFamily="18" charset="0"/>
                <a:cs typeface="Times New Roman" panose="02020603050405020304" pitchFamily="18" charset="0"/>
              </a:rPr>
              <a:t>6: site coefficient for short period, Fa.</a:t>
            </a:r>
            <a:endParaRPr lang="en-US" sz="2000" dirty="0">
              <a:solidFill>
                <a:schemeClr val="tx1">
                  <a:lumMod val="95%"/>
                  <a:lumOff val="5%"/>
                </a:schemeClr>
              </a:solidFill>
              <a:latin typeface="Times New Roman" panose="02020603050405020304" pitchFamily="18" charset="0"/>
              <a:cs typeface="Times New Roman" panose="02020603050405020304" pitchFamily="18" charset="0"/>
            </a:endParaRPr>
          </a:p>
        </p:txBody>
      </p:sp>
      <p:pic>
        <p:nvPicPr>
          <p:cNvPr id="16" name="Picture 15">
            <a:extLst>
              <a:ext uri="{FF2B5EF4-FFF2-40B4-BE49-F238E27FC236}">
                <a16:creationId xmlns:a16="http://schemas.microsoft.com/office/drawing/2014/main" id="{B1458B73-5F2F-4AB5-9F80-2C8817400E42}"/>
              </a:ext>
            </a:extLst>
          </p:cNvPr>
          <p:cNvPicPr>
            <a:picLocks noChangeAspect="1"/>
          </p:cNvPicPr>
          <p:nvPr/>
        </p:nvPicPr>
        <p:blipFill>
          <a:blip r:embed="rId2"/>
          <a:stretch>
            <a:fillRect/>
          </a:stretch>
        </p:blipFill>
        <p:spPr>
          <a:xfrm>
            <a:off x="1890345" y="4448838"/>
            <a:ext cx="7294260" cy="2286000"/>
          </a:xfrm>
          <a:prstGeom prst="rect">
            <a:avLst/>
          </a:prstGeom>
        </p:spPr>
      </p:pic>
      <p:pic>
        <p:nvPicPr>
          <p:cNvPr id="5" name="Picture 4">
            <a:extLst>
              <a:ext uri="{FF2B5EF4-FFF2-40B4-BE49-F238E27FC236}">
                <a16:creationId xmlns:a16="http://schemas.microsoft.com/office/drawing/2014/main" id="{C31DC0D2-2FDF-44CC-820A-D9F1F22875D8}"/>
              </a:ext>
            </a:extLst>
          </p:cNvPr>
          <p:cNvPicPr>
            <a:picLocks noChangeAspect="1"/>
          </p:cNvPicPr>
          <p:nvPr/>
        </p:nvPicPr>
        <p:blipFill>
          <a:blip r:embed="rId3"/>
          <a:stretch>
            <a:fillRect/>
          </a:stretch>
        </p:blipFill>
        <p:spPr>
          <a:xfrm>
            <a:off x="1809127" y="1846441"/>
            <a:ext cx="7315200" cy="2234461"/>
          </a:xfrm>
          <a:prstGeom prst="rect">
            <a:avLst/>
          </a:prstGeom>
        </p:spPr>
      </p:pic>
    </p:spTree>
    <p:extLst>
      <p:ext uri="{BB962C8B-B14F-4D97-AF65-F5344CB8AC3E}">
        <p14:creationId xmlns:p14="http://schemas.microsoft.com/office/powerpoint/2010/main" val="1279664990"/>
      </p:ext>
    </p:extLst>
  </p:cSld>
  <p:clrMapOvr>
    <a:masterClrMapping/>
  </p:clrMapOvr>
</p:sld>
</file>

<file path=ppt/slides/slide16.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6CB4D1E-B572-40AB-97A9-59F8695A96FB}"/>
              </a:ext>
            </a:extLst>
          </p:cNvPr>
          <p:cNvSpPr txBox="1"/>
          <p:nvPr/>
        </p:nvSpPr>
        <p:spPr>
          <a:xfrm>
            <a:off x="622845" y="328663"/>
            <a:ext cx="6163615"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Seismicity</a:t>
            </a:r>
            <a:r>
              <a:rPr lang="ar-SA" altLang="ko-KR" sz="3200" dirty="0">
                <a:solidFill>
                  <a:srgbClr val="FF7F00"/>
                </a:solidFill>
                <a:latin typeface="Times New Roman" panose="02020603050405020304" pitchFamily="18" charset="0"/>
                <a:cs typeface="Times New Roman" panose="02020603050405020304" pitchFamily="18" charset="0"/>
              </a:rPr>
              <a:t> </a:t>
            </a:r>
            <a:r>
              <a:rPr lang="en-US" altLang="ko-KR" sz="3200" dirty="0">
                <a:solidFill>
                  <a:srgbClr val="FF7F00"/>
                </a:solidFill>
                <a:latin typeface="Times New Roman" panose="02020603050405020304" pitchFamily="18" charset="0"/>
                <a:cs typeface="Times New Roman" panose="02020603050405020304" pitchFamily="18" charset="0"/>
              </a:rPr>
              <a:t>of Site and Structure</a:t>
            </a:r>
          </a:p>
        </p:txBody>
      </p:sp>
      <p:sp>
        <p:nvSpPr>
          <p:cNvPr id="4" name="TextBox 3">
            <a:extLst>
              <a:ext uri="{FF2B5EF4-FFF2-40B4-BE49-F238E27FC236}">
                <a16:creationId xmlns:a16="http://schemas.microsoft.com/office/drawing/2014/main" id="{54FE163B-3C82-4BE0-AF06-87C9EA3CB6D3}"/>
              </a:ext>
            </a:extLst>
          </p:cNvPr>
          <p:cNvSpPr txBox="1"/>
          <p:nvPr/>
        </p:nvSpPr>
        <p:spPr>
          <a:xfrm>
            <a:off x="825658" y="1015321"/>
            <a:ext cx="6163615" cy="553998"/>
          </a:xfrm>
          <a:prstGeom prst="rect">
            <a:avLst/>
          </a:prstGeom>
          <a:noFill/>
        </p:spPr>
        <p:txBody>
          <a:bodyPr wrap="square" rtlCol="0">
            <a:spAutoFit/>
          </a:bodyPr>
          <a:lstStyle/>
          <a:p>
            <a:r>
              <a:rPr lang="en-US" altLang="ko-KR" sz="3000" dirty="0">
                <a:solidFill>
                  <a:schemeClr val="tx1">
                    <a:lumMod val="95%"/>
                    <a:lumOff val="5%"/>
                  </a:schemeClr>
                </a:solidFill>
                <a:latin typeface="Times New Roman" panose="02020603050405020304" pitchFamily="18" charset="0"/>
                <a:cs typeface="Times New Roman" panose="02020603050405020304" pitchFamily="18" charset="0"/>
              </a:rPr>
              <a:t>Calculate SDs &amp; SD1:- </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267F859B-421F-46DE-A305-A834CF58674A}"/>
                  </a:ext>
                </a:extLst>
              </p:cNvPr>
              <p:cNvSpPr/>
              <p:nvPr/>
            </p:nvSpPr>
            <p:spPr>
              <a:xfrm>
                <a:off x="825658" y="2191232"/>
                <a:ext cx="3070071" cy="430887"/>
              </a:xfrm>
              <a:prstGeom prst="rect">
                <a:avLst/>
              </a:prstGeom>
            </p:spPr>
            <p:txBody>
              <a:bodyPr wrap="none">
                <a:spAutoFit/>
              </a:bodyPr>
              <a:lstStyle/>
              <a:p>
                <a14:m>
                  <m:oMath xmlns:m="http://purl.oclc.org/ooxml/officeDocument/math">
                    <m:r>
                      <m:rPr>
                        <m:sty m:val="p"/>
                      </m:rPr>
                      <a:rPr lang="en-US" sz="2200" smtClean="0">
                        <a:latin typeface="Cambria Math" panose="02040503050406030204" pitchFamily="18" charset="0"/>
                      </a:rPr>
                      <m:t>S</m:t>
                    </m:r>
                    <m:r>
                      <m:rPr>
                        <m:sty m:val="p"/>
                      </m:rPr>
                      <a:rPr lang="en-US" sz="2200" i="0">
                        <a:latin typeface="Cambria Math" panose="02040503050406030204" pitchFamily="18" charset="0"/>
                      </a:rPr>
                      <m:t>Ms</m:t>
                    </m:r>
                    <m:r>
                      <a:rPr lang="en-US" sz="2200" i="0">
                        <a:latin typeface="Cambria Math" panose="02040503050406030204" pitchFamily="18" charset="0"/>
                      </a:rPr>
                      <m:t>=1</m:t>
                    </m:r>
                    <m:r>
                      <a:rPr lang="en-US" sz="2200" b="0" i="1" smtClean="0">
                        <a:latin typeface="Cambria Math" panose="02040503050406030204" pitchFamily="18" charset="0"/>
                        <a:ea typeface="Cambria Math" panose="02040503050406030204" pitchFamily="18" charset="0"/>
                      </a:rPr>
                      <m:t>×</m:t>
                    </m:r>
                    <m:r>
                      <a:rPr lang="en-US" sz="2200" b="0" i="0" smtClean="0">
                        <a:latin typeface="Cambria Math" panose="02040503050406030204" pitchFamily="18" charset="0"/>
                      </a:rPr>
                      <m:t>0.562</m:t>
                    </m:r>
                  </m:oMath>
                </a14:m>
                <a:r>
                  <a:rPr lang="en-US" sz="2200" dirty="0">
                    <a:latin typeface="Times New Roman" panose="02020603050405020304" pitchFamily="18" charset="0"/>
                    <a:cs typeface="Times New Roman" panose="02020603050405020304" pitchFamily="18" charset="0"/>
                  </a:rPr>
                  <a:t> =0.562</a:t>
                </a:r>
              </a:p>
            </p:txBody>
          </p:sp>
        </mc:Choice>
        <mc:Fallback xmlns="" xmlns:p="http://schemas.openxmlformats.org/presentationml/2006/main" xmlns:r="http://schemas.openxmlformats.org/officeDocument/2006/relationships" xmlns:a="http://schemas.openxmlformats.org/drawingml/2006/main">
          <p:sp>
            <p:nvSpPr>
              <p:cNvPr id="9" name="Rectangle 8">
                <a:extLst>
                  <a:ext uri="{FF2B5EF4-FFF2-40B4-BE49-F238E27FC236}">
                    <a16:creationId xmlns:a16="http://schemas.microsoft.com/office/drawing/2014/main" id="{267F859B-421F-46DE-A305-A834CF58674A}"/>
                  </a:ext>
                </a:extLst>
              </p:cNvPr>
              <p:cNvSpPr>
                <a:spLocks noRot="1" noChangeAspect="1" noMove="1" noResize="1" noEditPoints="1" noAdjustHandles="1" noChangeArrowheads="1" noChangeShapeType="1" noTextEdit="1"/>
              </p:cNvSpPr>
              <p:nvPr/>
            </p:nvSpPr>
            <p:spPr>
              <a:xfrm>
                <a:off x="825658" y="2191232"/>
                <a:ext cx="3070071" cy="430887"/>
              </a:xfrm>
              <a:prstGeom prst="rect">
                <a:avLst/>
              </a:prstGeom>
              <a:blipFill>
                <a:blip r:embed="rId2"/>
                <a:stretch>
                  <a:fillRect l="-198" t="-8451" r="-1587" b="-281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D9E7866F-6EBB-4623-85D8-126FB50EB5BD}"/>
                  </a:ext>
                </a:extLst>
              </p:cNvPr>
              <p:cNvSpPr/>
              <p:nvPr/>
            </p:nvSpPr>
            <p:spPr>
              <a:xfrm>
                <a:off x="880405" y="2733790"/>
                <a:ext cx="3089307" cy="430887"/>
              </a:xfrm>
              <a:prstGeom prst="rect">
                <a:avLst/>
              </a:prstGeom>
            </p:spPr>
            <p:txBody>
              <a:bodyPr wrap="none">
                <a:spAutoFit/>
              </a:bodyPr>
              <a:lstStyle/>
              <a:p>
                <a14:m>
                  <m:oMath xmlns:m="http://purl.oclc.org/ooxml/officeDocument/math">
                    <m:r>
                      <m:rPr>
                        <m:sty m:val="p"/>
                      </m:rPr>
                      <a:rPr lang="en-US" sz="2200" b="0" i="0" smtClean="0">
                        <a:latin typeface="Cambria Math" panose="02040503050406030204" pitchFamily="18" charset="0"/>
                      </a:rPr>
                      <m:t>SM</m:t>
                    </m:r>
                    <m:r>
                      <a:rPr lang="en-US" sz="2200" b="0" i="0" smtClean="0">
                        <a:latin typeface="Cambria Math" panose="02040503050406030204" pitchFamily="18" charset="0"/>
                      </a:rPr>
                      <m:t>1=</m:t>
                    </m:r>
                    <m:r>
                      <a:rPr lang="en-US" sz="2200" b="0" i="1" smtClean="0">
                        <a:latin typeface="Cambria Math" panose="02040503050406030204" pitchFamily="18" charset="0"/>
                      </a:rPr>
                      <m:t>1</m:t>
                    </m:r>
                    <m:r>
                      <a:rPr lang="en-US" sz="2200" b="0" i="1" smtClean="0">
                        <a:latin typeface="Cambria Math" panose="02040503050406030204" pitchFamily="18" charset="0"/>
                        <a:ea typeface="Cambria Math" panose="02040503050406030204" pitchFamily="18" charset="0"/>
                      </a:rPr>
                      <m:t>×</m:t>
                    </m:r>
                    <m:r>
                      <a:rPr lang="en-US" sz="2200" b="0" i="0" smtClean="0">
                        <a:latin typeface="Cambria Math" panose="02040503050406030204" pitchFamily="18" charset="0"/>
                        <a:ea typeface="Cambria Math" panose="02040503050406030204" pitchFamily="18" charset="0"/>
                      </a:rPr>
                      <m:t>0.28</m:t>
                    </m:r>
                  </m:oMath>
                </a14:m>
                <a:r>
                  <a:rPr lang="en-US" sz="2200" dirty="0">
                    <a:latin typeface="Times New Roman" panose="02020603050405020304" pitchFamily="18" charset="0"/>
                    <a:cs typeface="Times New Roman" panose="02020603050405020304" pitchFamily="18" charset="0"/>
                  </a:rPr>
                  <a:t>1 =0.281</a:t>
                </a:r>
              </a:p>
            </p:txBody>
          </p:sp>
        </mc:Choice>
        <mc:Fallback xmlns="" xmlns:p="http://schemas.openxmlformats.org/presentationml/2006/main" xmlns:r="http://schemas.openxmlformats.org/officeDocument/2006/relationships" xmlns:a="http://schemas.openxmlformats.org/drawingml/2006/main">
          <p:sp>
            <p:nvSpPr>
              <p:cNvPr id="10" name="Rectangle 9">
                <a:extLst>
                  <a:ext uri="{FF2B5EF4-FFF2-40B4-BE49-F238E27FC236}">
                    <a16:creationId xmlns:a16="http://schemas.microsoft.com/office/drawing/2014/main" id="{D9E7866F-6EBB-4623-85D8-126FB50EB5BD}"/>
                  </a:ext>
                </a:extLst>
              </p:cNvPr>
              <p:cNvSpPr>
                <a:spLocks noRot="1" noChangeAspect="1" noMove="1" noResize="1" noEditPoints="1" noAdjustHandles="1" noChangeArrowheads="1" noChangeShapeType="1" noTextEdit="1"/>
              </p:cNvSpPr>
              <p:nvPr/>
            </p:nvSpPr>
            <p:spPr>
              <a:xfrm>
                <a:off x="880405" y="2733790"/>
                <a:ext cx="3089307" cy="430887"/>
              </a:xfrm>
              <a:prstGeom prst="rect">
                <a:avLst/>
              </a:prstGeom>
              <a:blipFill>
                <a:blip r:embed="rId3"/>
                <a:stretch>
                  <a:fillRect l="-197" t="-8451" r="-1775" b="-281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79062DBC-797B-454F-A101-E1419D49806A}"/>
                  </a:ext>
                </a:extLst>
              </p:cNvPr>
              <p:cNvSpPr/>
              <p:nvPr/>
            </p:nvSpPr>
            <p:spPr>
              <a:xfrm>
                <a:off x="845721" y="3416963"/>
                <a:ext cx="3403111" cy="728341"/>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200" i="0" smtClean="0">
                          <a:latin typeface="Cambria Math" panose="02040503050406030204" pitchFamily="18" charset="0"/>
                        </a:rPr>
                        <m:t>S</m:t>
                      </m:r>
                      <m:r>
                        <m:rPr>
                          <m:sty m:val="p"/>
                        </m:rPr>
                        <a:rPr lang="en-US" sz="2200" b="0" i="0" smtClean="0">
                          <a:latin typeface="Cambria Math" panose="02040503050406030204" pitchFamily="18" charset="0"/>
                        </a:rPr>
                        <m:t>D</m:t>
                      </m:r>
                      <m:r>
                        <m:rPr>
                          <m:sty m:val="p"/>
                        </m:rPr>
                        <a:rPr lang="en-US" sz="2200" i="0">
                          <a:latin typeface="Cambria Math" panose="02040503050406030204" pitchFamily="18" charset="0"/>
                        </a:rPr>
                        <m:t>s</m:t>
                      </m:r>
                      <m:r>
                        <a:rPr lang="en-US" sz="2200" i="0">
                          <a:latin typeface="Cambria Math" panose="02040503050406030204" pitchFamily="18" charset="0"/>
                        </a:rPr>
                        <m:t>=</m:t>
                      </m:r>
                      <m:f>
                        <m:fPr>
                          <m:ctrlPr>
                            <a:rPr lang="en-US" sz="2200" i="1" smtClean="0">
                              <a:latin typeface="Cambria Math" panose="02040503050406030204" pitchFamily="18" charset="0"/>
                            </a:rPr>
                          </m:ctrlPr>
                        </m:fPr>
                        <m:num>
                          <m:r>
                            <a:rPr lang="en-US" sz="2200" b="0" i="0" smtClean="0">
                              <a:latin typeface="Cambria Math" panose="02040503050406030204" pitchFamily="18" charset="0"/>
                            </a:rPr>
                            <m:t>2</m:t>
                          </m:r>
                        </m:num>
                        <m:den>
                          <m:r>
                            <a:rPr lang="en-US" sz="2200" b="0" i="0" smtClean="0">
                              <a:latin typeface="Cambria Math" panose="02040503050406030204" pitchFamily="18" charset="0"/>
                            </a:rPr>
                            <m:t>3</m:t>
                          </m:r>
                        </m:den>
                      </m:f>
                      <m:r>
                        <a:rPr lang="en-US" sz="2200">
                          <a:latin typeface="Cambria Math" panose="02040503050406030204" pitchFamily="18" charset="0"/>
                          <a:ea typeface="Cambria Math" panose="02040503050406030204" pitchFamily="18" charset="0"/>
                        </a:rPr>
                        <m:t>×</m:t>
                      </m:r>
                      <m:r>
                        <a:rPr lang="en-US" sz="2200" b="0" i="0" smtClean="0">
                          <a:latin typeface="Cambria Math" panose="02040503050406030204" pitchFamily="18" charset="0"/>
                          <a:ea typeface="Cambria Math" panose="02040503050406030204" pitchFamily="18" charset="0"/>
                        </a:rPr>
                        <m:t>0.562=0.375</m:t>
                      </m:r>
                      <m:r>
                        <a:rPr lang="en-US" sz="2200" i="0">
                          <a:latin typeface="Cambria Math" panose="02040503050406030204" pitchFamily="18" charset="0"/>
                        </a:rPr>
                        <m:t>  </m:t>
                      </m:r>
                    </m:oMath>
                  </m:oMathPara>
                </a14:m>
                <a:endParaRPr lang="en-US" sz="2200" dirty="0">
                  <a:latin typeface="Times New Roman" panose="02020603050405020304" pitchFamily="18" charset="0"/>
                  <a:cs typeface="Times New Roman" panose="02020603050405020304" pitchFamily="18" charset="0"/>
                </a:endParaRPr>
              </a:p>
            </p:txBody>
          </p:sp>
        </mc:Choice>
        <mc:Fallback xmlns="" xmlns:p="http://schemas.openxmlformats.org/presentationml/2006/main" xmlns:r="http://schemas.openxmlformats.org/officeDocument/2006/relationships" xmlns:a="http://schemas.openxmlformats.org/drawingml/2006/main">
          <p:sp>
            <p:nvSpPr>
              <p:cNvPr id="14" name="Rectangle 13">
                <a:extLst>
                  <a:ext uri="{FF2B5EF4-FFF2-40B4-BE49-F238E27FC236}">
                    <a16:creationId xmlns:a16="http://schemas.microsoft.com/office/drawing/2014/main" id="{79062DBC-797B-454F-A101-E1419D49806A}"/>
                  </a:ext>
                </a:extLst>
              </p:cNvPr>
              <p:cNvSpPr>
                <a:spLocks noRot="1" noChangeAspect="1" noMove="1" noResize="1" noEditPoints="1" noAdjustHandles="1" noChangeArrowheads="1" noChangeShapeType="1" noTextEdit="1"/>
              </p:cNvSpPr>
              <p:nvPr/>
            </p:nvSpPr>
            <p:spPr>
              <a:xfrm>
                <a:off x="845721" y="3416963"/>
                <a:ext cx="3403111" cy="72834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61F867D8-F1DC-4DF8-AD0A-7146700A3E8B}"/>
                  </a:ext>
                </a:extLst>
              </p:cNvPr>
              <p:cNvSpPr/>
              <p:nvPr/>
            </p:nvSpPr>
            <p:spPr>
              <a:xfrm>
                <a:off x="781012" y="4256975"/>
                <a:ext cx="3311739" cy="728341"/>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200" i="0" smtClean="0">
                          <a:latin typeface="Cambria Math" panose="02040503050406030204" pitchFamily="18" charset="0"/>
                        </a:rPr>
                        <m:t>S</m:t>
                      </m:r>
                      <m:r>
                        <m:rPr>
                          <m:sty m:val="p"/>
                        </m:rPr>
                        <a:rPr lang="en-US" sz="2200" b="0" i="0" smtClean="0">
                          <a:latin typeface="Cambria Math" panose="02040503050406030204" pitchFamily="18" charset="0"/>
                        </a:rPr>
                        <m:t>D</m:t>
                      </m:r>
                      <m:r>
                        <a:rPr lang="en-US" sz="2200" i="0">
                          <a:latin typeface="Cambria Math" panose="02040503050406030204" pitchFamily="18" charset="0"/>
                        </a:rPr>
                        <m:t>1=</m:t>
                      </m:r>
                      <m:f>
                        <m:fPr>
                          <m:ctrlPr>
                            <a:rPr lang="en-US" sz="2200" i="1">
                              <a:latin typeface="Cambria Math" panose="02040503050406030204" pitchFamily="18" charset="0"/>
                            </a:rPr>
                          </m:ctrlPr>
                        </m:fPr>
                        <m:num>
                          <m:r>
                            <a:rPr lang="en-US" sz="2200" i="0">
                              <a:latin typeface="Cambria Math" panose="02040503050406030204" pitchFamily="18" charset="0"/>
                            </a:rPr>
                            <m:t>2</m:t>
                          </m:r>
                        </m:num>
                        <m:den>
                          <m:r>
                            <a:rPr lang="en-US" sz="2200" i="0">
                              <a:latin typeface="Cambria Math" panose="02040503050406030204" pitchFamily="18" charset="0"/>
                            </a:rPr>
                            <m:t>3</m:t>
                          </m:r>
                        </m:den>
                      </m:f>
                      <m:r>
                        <a:rPr lang="en-US" sz="2200">
                          <a:latin typeface="Cambria Math" panose="02040503050406030204" pitchFamily="18" charset="0"/>
                          <a:ea typeface="Cambria Math" panose="02040503050406030204" pitchFamily="18" charset="0"/>
                        </a:rPr>
                        <m:t>×</m:t>
                      </m:r>
                      <m:r>
                        <a:rPr lang="en-US" sz="2200" b="0" i="0" smtClean="0">
                          <a:latin typeface="Cambria Math" panose="02040503050406030204" pitchFamily="18" charset="0"/>
                          <a:ea typeface="Cambria Math" panose="02040503050406030204" pitchFamily="18" charset="0"/>
                        </a:rPr>
                        <m:t>0.281=0.187</m:t>
                      </m:r>
                    </m:oMath>
                  </m:oMathPara>
                </a14:m>
                <a:endParaRPr lang="en-US" sz="2200" dirty="0">
                  <a:latin typeface="Times New Roman" panose="02020603050405020304" pitchFamily="18" charset="0"/>
                  <a:cs typeface="Times New Roman" panose="02020603050405020304" pitchFamily="18" charset="0"/>
                </a:endParaRPr>
              </a:p>
            </p:txBody>
          </p:sp>
        </mc:Choice>
        <mc:Fallback xmlns="" xmlns:p="http://schemas.openxmlformats.org/presentationml/2006/main" xmlns:r="http://schemas.openxmlformats.org/officeDocument/2006/relationships" xmlns:a="http://schemas.openxmlformats.org/drawingml/2006/main">
          <p:sp>
            <p:nvSpPr>
              <p:cNvPr id="15" name="Rectangle 14">
                <a:extLst>
                  <a:ext uri="{FF2B5EF4-FFF2-40B4-BE49-F238E27FC236}">
                    <a16:creationId xmlns:a16="http://schemas.microsoft.com/office/drawing/2014/main" id="{61F867D8-F1DC-4DF8-AD0A-7146700A3E8B}"/>
                  </a:ext>
                </a:extLst>
              </p:cNvPr>
              <p:cNvSpPr>
                <a:spLocks noRot="1" noChangeAspect="1" noMove="1" noResize="1" noEditPoints="1" noAdjustHandles="1" noChangeArrowheads="1" noChangeShapeType="1" noTextEdit="1"/>
              </p:cNvSpPr>
              <p:nvPr/>
            </p:nvSpPr>
            <p:spPr>
              <a:xfrm>
                <a:off x="781012" y="4256975"/>
                <a:ext cx="3311739" cy="728341"/>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9453243"/>
      </p:ext>
    </p:extLst>
  </p:cSld>
  <p:clrMapOvr>
    <a:masterClrMapping/>
  </p:clrMapOvr>
</p:sld>
</file>

<file path=ppt/slides/slide17.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2EDE768-8790-4032-9180-8F02D68BB8D8}"/>
              </a:ext>
            </a:extLst>
          </p:cNvPr>
          <p:cNvSpPr txBox="1"/>
          <p:nvPr/>
        </p:nvSpPr>
        <p:spPr>
          <a:xfrm>
            <a:off x="649359" y="328663"/>
            <a:ext cx="6163615"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Seismicity</a:t>
            </a:r>
            <a:r>
              <a:rPr lang="ar-SA" altLang="ko-KR" sz="3200" dirty="0">
                <a:solidFill>
                  <a:srgbClr val="FF7F00"/>
                </a:solidFill>
                <a:latin typeface="Times New Roman" panose="02020603050405020304" pitchFamily="18" charset="0"/>
                <a:cs typeface="Times New Roman" panose="02020603050405020304" pitchFamily="18" charset="0"/>
              </a:rPr>
              <a:t> </a:t>
            </a:r>
            <a:r>
              <a:rPr lang="en-US" altLang="ko-KR" sz="3200" dirty="0">
                <a:solidFill>
                  <a:srgbClr val="FF7F00"/>
                </a:solidFill>
                <a:latin typeface="Times New Roman" panose="02020603050405020304" pitchFamily="18" charset="0"/>
                <a:cs typeface="Times New Roman" panose="02020603050405020304" pitchFamily="18" charset="0"/>
              </a:rPr>
              <a:t>of Site and Structure</a:t>
            </a:r>
          </a:p>
        </p:txBody>
      </p:sp>
      <p:sp>
        <p:nvSpPr>
          <p:cNvPr id="4" name="TextBox 3">
            <a:extLst>
              <a:ext uri="{FF2B5EF4-FFF2-40B4-BE49-F238E27FC236}">
                <a16:creationId xmlns:a16="http://schemas.microsoft.com/office/drawing/2014/main" id="{C1E29F95-2FE5-40BD-BD05-E9A476A703CF}"/>
              </a:ext>
            </a:extLst>
          </p:cNvPr>
          <p:cNvSpPr txBox="1"/>
          <p:nvPr/>
        </p:nvSpPr>
        <p:spPr>
          <a:xfrm>
            <a:off x="852164" y="962313"/>
            <a:ext cx="6595560" cy="553998"/>
          </a:xfrm>
          <a:prstGeom prst="rect">
            <a:avLst/>
          </a:prstGeom>
          <a:noFill/>
        </p:spPr>
        <p:txBody>
          <a:bodyPr wrap="square" rtlCol="0">
            <a:spAutoFit/>
          </a:bodyPr>
          <a:lstStyle/>
          <a:p>
            <a:r>
              <a:rPr lang="en-GB" altLang="ko-KR" sz="3000" dirty="0">
                <a:solidFill>
                  <a:schemeClr val="tx1">
                    <a:lumMod val="95%"/>
                    <a:lumOff val="5%"/>
                  </a:schemeClr>
                </a:solidFill>
                <a:latin typeface="Times New Roman" panose="02020603050405020304" pitchFamily="18" charset="0"/>
                <a:cs typeface="Times New Roman" panose="02020603050405020304" pitchFamily="18" charset="0"/>
              </a:rPr>
              <a:t>Determine seismic design risk category</a:t>
            </a:r>
            <a:r>
              <a:rPr lang="en-US" altLang="ko-KR" sz="3000" dirty="0">
                <a:solidFill>
                  <a:schemeClr val="tx1">
                    <a:lumMod val="95%"/>
                    <a:lumOff val="5%"/>
                  </a:schemeClr>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3D30C1CF-6F15-4F9C-9A05-F330D85E497E}"/>
              </a:ext>
            </a:extLst>
          </p:cNvPr>
          <p:cNvSpPr/>
          <p:nvPr/>
        </p:nvSpPr>
        <p:spPr>
          <a:xfrm>
            <a:off x="344554" y="1516311"/>
            <a:ext cx="11701673" cy="1047210"/>
          </a:xfrm>
          <a:prstGeom prst="rect">
            <a:avLst/>
          </a:prstGeom>
        </p:spPr>
        <p:txBody>
          <a:bodyPr wrap="square">
            <a:spAutoFit/>
          </a:bodyPr>
          <a:lstStyle/>
          <a:p>
            <a:pPr>
              <a:lnSpc>
                <a:spcPct val="150%"/>
              </a:lnSpc>
              <a:spcAft>
                <a:spcPts val="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  Determination of seismic design category depends on value of SDs, SD1 which evaluated in previous section</a:t>
            </a:r>
            <a:r>
              <a:rPr lang="ar-SA" sz="2200" dirty="0">
                <a:latin typeface="Times New Roman" panose="02020603050405020304" pitchFamily="18" charset="0"/>
                <a:ea typeface="Times New Roman" panose="02020603050405020304" pitchFamily="18" charset="0"/>
                <a:cs typeface="Times New Roman" panose="02020603050405020304" pitchFamily="18" charset="0"/>
              </a:rPr>
              <a:t>,</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 and risk category for intended structure as the following:</a:t>
            </a:r>
          </a:p>
        </p:txBody>
      </p:sp>
      <p:pic>
        <p:nvPicPr>
          <p:cNvPr id="6" name="Picture 5">
            <a:extLst>
              <a:ext uri="{FF2B5EF4-FFF2-40B4-BE49-F238E27FC236}">
                <a16:creationId xmlns:a16="http://schemas.microsoft.com/office/drawing/2014/main" id="{FDDEC450-8EC9-42AE-8AC1-406302B015A2}"/>
              </a:ext>
            </a:extLst>
          </p:cNvPr>
          <p:cNvPicPr/>
          <p:nvPr/>
        </p:nvPicPr>
        <p:blipFill rotWithShape="1">
          <a:blip r:embed="rId2"/>
          <a:srcRect t="4.54%"/>
          <a:stretch/>
        </p:blipFill>
        <p:spPr>
          <a:xfrm>
            <a:off x="1457743" y="3095471"/>
            <a:ext cx="7589520" cy="3566160"/>
          </a:xfrm>
          <a:prstGeom prst="rect">
            <a:avLst/>
          </a:prstGeom>
        </p:spPr>
      </p:pic>
      <p:sp>
        <p:nvSpPr>
          <p:cNvPr id="7" name="Rectangle 6">
            <a:extLst>
              <a:ext uri="{FF2B5EF4-FFF2-40B4-BE49-F238E27FC236}">
                <a16:creationId xmlns:a16="http://schemas.microsoft.com/office/drawing/2014/main" id="{717074FB-26EA-4764-847A-0169E7434C21}"/>
              </a:ext>
            </a:extLst>
          </p:cNvPr>
          <p:cNvSpPr/>
          <p:nvPr/>
        </p:nvSpPr>
        <p:spPr>
          <a:xfrm>
            <a:off x="92765" y="2610893"/>
            <a:ext cx="10482467" cy="498663"/>
          </a:xfrm>
          <a:prstGeom prst="rect">
            <a:avLst/>
          </a:prstGeom>
        </p:spPr>
        <p:txBody>
          <a:bodyPr wrap="square">
            <a:spAutoFit/>
          </a:bodyPr>
          <a:lstStyle/>
          <a:p>
            <a:pPr algn="ctr">
              <a:lnSpc>
                <a:spcPct val="150%"/>
              </a:lnSpc>
              <a:spcAft>
                <a:spcPts val="0"/>
              </a:spcAf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Table-7: Risk Category of Buildings and Other Structures for Earthquake, Ice Loads…etc.</a:t>
            </a:r>
          </a:p>
        </p:txBody>
      </p:sp>
      <p:sp>
        <p:nvSpPr>
          <p:cNvPr id="9" name="Chevron 3">
            <a:extLst>
              <a:ext uri="{FF2B5EF4-FFF2-40B4-BE49-F238E27FC236}">
                <a16:creationId xmlns:a16="http://schemas.microsoft.com/office/drawing/2014/main" id="{962D1D14-4C44-44DA-92AD-7846C459D625}"/>
              </a:ext>
            </a:extLst>
          </p:cNvPr>
          <p:cNvSpPr/>
          <p:nvPr/>
        </p:nvSpPr>
        <p:spPr>
          <a:xfrm>
            <a:off x="13251" y="1516311"/>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Tree>
    <p:extLst>
      <p:ext uri="{BB962C8B-B14F-4D97-AF65-F5344CB8AC3E}">
        <p14:creationId xmlns:p14="http://schemas.microsoft.com/office/powerpoint/2010/main" val="1194882284"/>
      </p:ext>
    </p:extLst>
  </p:cSld>
  <p:clrMapOvr>
    <a:masterClrMapping/>
  </p:clrMapOvr>
</p:sld>
</file>

<file path=ppt/slides/slide18.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022FAC7-935B-417F-A845-764011DE81B5}"/>
              </a:ext>
            </a:extLst>
          </p:cNvPr>
          <p:cNvSpPr txBox="1"/>
          <p:nvPr/>
        </p:nvSpPr>
        <p:spPr>
          <a:xfrm>
            <a:off x="622850" y="328663"/>
            <a:ext cx="6163615"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Seismicity</a:t>
            </a:r>
            <a:r>
              <a:rPr lang="ar-SA" altLang="ko-KR" sz="3200" dirty="0">
                <a:solidFill>
                  <a:srgbClr val="FF7F00"/>
                </a:solidFill>
                <a:latin typeface="Times New Roman" panose="02020603050405020304" pitchFamily="18" charset="0"/>
                <a:cs typeface="Times New Roman" panose="02020603050405020304" pitchFamily="18" charset="0"/>
              </a:rPr>
              <a:t> </a:t>
            </a:r>
            <a:r>
              <a:rPr lang="en-US" altLang="ko-KR" sz="3200" dirty="0">
                <a:solidFill>
                  <a:srgbClr val="FF7F00"/>
                </a:solidFill>
                <a:latin typeface="Times New Roman" panose="02020603050405020304" pitchFamily="18" charset="0"/>
                <a:cs typeface="Times New Roman" panose="02020603050405020304" pitchFamily="18" charset="0"/>
              </a:rPr>
              <a:t>of Site and Structure</a:t>
            </a:r>
          </a:p>
        </p:txBody>
      </p:sp>
      <p:sp>
        <p:nvSpPr>
          <p:cNvPr id="4" name="TextBox 3">
            <a:extLst>
              <a:ext uri="{FF2B5EF4-FFF2-40B4-BE49-F238E27FC236}">
                <a16:creationId xmlns:a16="http://schemas.microsoft.com/office/drawing/2014/main" id="{6F5BD3D0-F0DF-4300-A8FA-BBB2C6BDCCCF}"/>
              </a:ext>
            </a:extLst>
          </p:cNvPr>
          <p:cNvSpPr txBox="1"/>
          <p:nvPr/>
        </p:nvSpPr>
        <p:spPr>
          <a:xfrm>
            <a:off x="759396" y="962313"/>
            <a:ext cx="6595560" cy="553998"/>
          </a:xfrm>
          <a:prstGeom prst="rect">
            <a:avLst/>
          </a:prstGeom>
          <a:noFill/>
        </p:spPr>
        <p:txBody>
          <a:bodyPr wrap="square" rtlCol="0">
            <a:spAutoFit/>
          </a:bodyPr>
          <a:lstStyle/>
          <a:p>
            <a:r>
              <a:rPr lang="en-GB" altLang="ko-KR" sz="3000" dirty="0">
                <a:solidFill>
                  <a:schemeClr val="tx1">
                    <a:lumMod val="95%"/>
                    <a:lumOff val="5%"/>
                  </a:schemeClr>
                </a:solidFill>
                <a:latin typeface="Times New Roman" panose="02020603050405020304" pitchFamily="18" charset="0"/>
                <a:cs typeface="Times New Roman" panose="02020603050405020304" pitchFamily="18" charset="0"/>
              </a:rPr>
              <a:t>Determine seismic design risk category</a:t>
            </a:r>
            <a:r>
              <a:rPr lang="en-US" altLang="ko-KR" sz="3000" dirty="0">
                <a:solidFill>
                  <a:schemeClr val="tx1">
                    <a:lumMod val="95%"/>
                    <a:lumOff val="5%"/>
                  </a:schemeClr>
                </a:solidFill>
                <a:latin typeface="Times New Roman" panose="02020603050405020304" pitchFamily="18" charset="0"/>
                <a:cs typeface="Times New Roman" panose="02020603050405020304" pitchFamily="18" charset="0"/>
              </a:rPr>
              <a:t>:- </a:t>
            </a:r>
          </a:p>
        </p:txBody>
      </p:sp>
      <p:pic>
        <p:nvPicPr>
          <p:cNvPr id="5" name="Picture 4">
            <a:extLst>
              <a:ext uri="{FF2B5EF4-FFF2-40B4-BE49-F238E27FC236}">
                <a16:creationId xmlns:a16="http://schemas.microsoft.com/office/drawing/2014/main" id="{29A08084-83A8-4907-80F4-09EF9E85D2C4}"/>
              </a:ext>
            </a:extLst>
          </p:cNvPr>
          <p:cNvPicPr/>
          <p:nvPr/>
        </p:nvPicPr>
        <p:blipFill>
          <a:blip r:embed="rId2"/>
          <a:stretch>
            <a:fillRect/>
          </a:stretch>
        </p:blipFill>
        <p:spPr>
          <a:xfrm>
            <a:off x="895859" y="2701165"/>
            <a:ext cx="4663440" cy="2194560"/>
          </a:xfrm>
          <a:prstGeom prst="rect">
            <a:avLst/>
          </a:prstGeom>
        </p:spPr>
      </p:pic>
      <p:pic>
        <p:nvPicPr>
          <p:cNvPr id="6" name="Picture 5">
            <a:extLst>
              <a:ext uri="{FF2B5EF4-FFF2-40B4-BE49-F238E27FC236}">
                <a16:creationId xmlns:a16="http://schemas.microsoft.com/office/drawing/2014/main" id="{E901B48B-7F50-4AE3-8504-0D2954FDEC3A}"/>
              </a:ext>
            </a:extLst>
          </p:cNvPr>
          <p:cNvPicPr/>
          <p:nvPr/>
        </p:nvPicPr>
        <p:blipFill>
          <a:blip r:embed="rId3"/>
          <a:stretch>
            <a:fillRect/>
          </a:stretch>
        </p:blipFill>
        <p:spPr>
          <a:xfrm>
            <a:off x="6877878" y="2634905"/>
            <a:ext cx="4663440" cy="2286000"/>
          </a:xfrm>
          <a:prstGeom prst="rect">
            <a:avLst/>
          </a:prstGeom>
        </p:spPr>
      </p:pic>
      <p:sp>
        <p:nvSpPr>
          <p:cNvPr id="7" name="Rectangle 6">
            <a:extLst>
              <a:ext uri="{FF2B5EF4-FFF2-40B4-BE49-F238E27FC236}">
                <a16:creationId xmlns:a16="http://schemas.microsoft.com/office/drawing/2014/main" id="{9F2B798D-45F5-4429-8E1B-BF549AF42098}"/>
              </a:ext>
            </a:extLst>
          </p:cNvPr>
          <p:cNvSpPr/>
          <p:nvPr/>
        </p:nvSpPr>
        <p:spPr>
          <a:xfrm>
            <a:off x="6256379" y="1776123"/>
            <a:ext cx="6096000" cy="960328"/>
          </a:xfrm>
          <a:prstGeom prst="rect">
            <a:avLst/>
          </a:prstGeom>
        </p:spPr>
        <p:txBody>
          <a:bodyPr>
            <a:spAutoFit/>
          </a:bodyPr>
          <a:lstStyle/>
          <a:p>
            <a:pPr>
              <a:lnSpc>
                <a:spcPct val="150%"/>
              </a:lnSpc>
            </a:pPr>
            <a:r>
              <a:rPr lang="en-US" sz="2000" dirty="0">
                <a:latin typeface="Times New Roman" panose="02020603050405020304" pitchFamily="18" charset="0"/>
                <a:cs typeface="Times New Roman" panose="02020603050405020304" pitchFamily="18" charset="0"/>
              </a:rPr>
              <a:t>Table-9: Seismic Design Category Based on Short Period Response Acceleration Parameter.</a:t>
            </a:r>
          </a:p>
        </p:txBody>
      </p:sp>
      <p:sp>
        <p:nvSpPr>
          <p:cNvPr id="8" name="Rectangle 7">
            <a:extLst>
              <a:ext uri="{FF2B5EF4-FFF2-40B4-BE49-F238E27FC236}">
                <a16:creationId xmlns:a16="http://schemas.microsoft.com/office/drawing/2014/main" id="{6FFD3BD0-F02A-46F4-88A1-75AC87AF9B9E}"/>
              </a:ext>
            </a:extLst>
          </p:cNvPr>
          <p:cNvSpPr/>
          <p:nvPr/>
        </p:nvSpPr>
        <p:spPr>
          <a:xfrm>
            <a:off x="282318" y="1801089"/>
            <a:ext cx="6027069" cy="960328"/>
          </a:xfrm>
          <a:prstGeom prst="rect">
            <a:avLst/>
          </a:prstGeom>
        </p:spPr>
        <p:txBody>
          <a:bodyPr wrap="square">
            <a:spAutoFit/>
          </a:bodyPr>
          <a:lstStyle/>
          <a:p>
            <a:pPr>
              <a:lnSpc>
                <a:spcPct val="150%"/>
              </a:lnSpc>
              <a:spcAft>
                <a:spcPts val="0"/>
              </a:spcAf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Table-8: Seismic Design Category Based on long Period Response Acceleration Parameter.</a:t>
            </a:r>
          </a:p>
        </p:txBody>
      </p:sp>
      <p:sp>
        <p:nvSpPr>
          <p:cNvPr id="9" name="Rectangle 8">
            <a:extLst>
              <a:ext uri="{FF2B5EF4-FFF2-40B4-BE49-F238E27FC236}">
                <a16:creationId xmlns:a16="http://schemas.microsoft.com/office/drawing/2014/main" id="{AFCBE69B-4417-4F17-AE11-46A163535E20}"/>
              </a:ext>
            </a:extLst>
          </p:cNvPr>
          <p:cNvSpPr/>
          <p:nvPr/>
        </p:nvSpPr>
        <p:spPr>
          <a:xfrm>
            <a:off x="225291" y="5129359"/>
            <a:ext cx="10177666" cy="430246"/>
          </a:xfrm>
          <a:prstGeom prst="rect">
            <a:avLst/>
          </a:prstGeom>
        </p:spPr>
        <p:txBody>
          <a:bodyPr wrap="square">
            <a:spAutoFit/>
          </a:bodyPr>
          <a:lstStyle/>
          <a:p>
            <a:pPr>
              <a:lnSpc>
                <a:spcPct val="107%"/>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   Then, the seismic design category from table-9 and table-8 seismic design category C.</a:t>
            </a:r>
          </a:p>
        </p:txBody>
      </p:sp>
      <p:sp>
        <p:nvSpPr>
          <p:cNvPr id="11" name="Chevron 3">
            <a:extLst>
              <a:ext uri="{FF2B5EF4-FFF2-40B4-BE49-F238E27FC236}">
                <a16:creationId xmlns:a16="http://schemas.microsoft.com/office/drawing/2014/main" id="{EBDAD111-A777-41DD-9394-A41B1228C48F}"/>
              </a:ext>
            </a:extLst>
          </p:cNvPr>
          <p:cNvSpPr/>
          <p:nvPr/>
        </p:nvSpPr>
        <p:spPr>
          <a:xfrm>
            <a:off x="42918" y="5071499"/>
            <a:ext cx="478800" cy="558600"/>
          </a:xfrm>
          <a:prstGeom prst="chevron">
            <a:avLst>
              <a:gd name="adj" fmla="val 47232"/>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Tree>
    <p:extLst>
      <p:ext uri="{BB962C8B-B14F-4D97-AF65-F5344CB8AC3E}">
        <p14:creationId xmlns:p14="http://schemas.microsoft.com/office/powerpoint/2010/main" val="4140969886"/>
      </p:ext>
    </p:extLst>
  </p:cSld>
  <p:clrMapOvr>
    <a:masterClrMapping/>
  </p:clrMapOvr>
</p:sld>
</file>

<file path=ppt/slides/slide19.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5A6F339-2EE2-4000-8C79-B1F80A6A59E0}"/>
              </a:ext>
            </a:extLst>
          </p:cNvPr>
          <p:cNvSpPr txBox="1"/>
          <p:nvPr/>
        </p:nvSpPr>
        <p:spPr>
          <a:xfrm>
            <a:off x="622846" y="328663"/>
            <a:ext cx="6163615" cy="584775"/>
          </a:xfrm>
          <a:prstGeom prst="rect">
            <a:avLst/>
          </a:prstGeom>
          <a:noFill/>
        </p:spPr>
        <p:txBody>
          <a:bodyPr wrap="square" rtlCol="0">
            <a:spAutoFit/>
          </a:bodyPr>
          <a:lstStyle/>
          <a:p>
            <a:r>
              <a:rPr lang="en-US" altLang="ko-KR" sz="3200" dirty="0">
                <a:solidFill>
                  <a:srgbClr val="FF7F00"/>
                </a:solidFill>
                <a:latin typeface="Times New Roman" panose="02020603050405020304" pitchFamily="18" charset="0"/>
                <a:cs typeface="Times New Roman" panose="02020603050405020304" pitchFamily="18" charset="0"/>
              </a:rPr>
              <a:t>Seismicity</a:t>
            </a:r>
            <a:r>
              <a:rPr lang="ar-SA" altLang="ko-KR" sz="3200" dirty="0">
                <a:solidFill>
                  <a:srgbClr val="FF7F00"/>
                </a:solidFill>
                <a:latin typeface="Times New Roman" panose="02020603050405020304" pitchFamily="18" charset="0"/>
                <a:cs typeface="Times New Roman" panose="02020603050405020304" pitchFamily="18" charset="0"/>
              </a:rPr>
              <a:t> </a:t>
            </a:r>
            <a:r>
              <a:rPr lang="en-US" altLang="ko-KR" sz="3200" dirty="0">
                <a:solidFill>
                  <a:srgbClr val="FF7F00"/>
                </a:solidFill>
                <a:latin typeface="Times New Roman" panose="02020603050405020304" pitchFamily="18" charset="0"/>
                <a:cs typeface="Times New Roman" panose="02020603050405020304" pitchFamily="18" charset="0"/>
              </a:rPr>
              <a:t>of Site and Structure</a:t>
            </a:r>
          </a:p>
        </p:txBody>
      </p:sp>
      <p:sp>
        <p:nvSpPr>
          <p:cNvPr id="4" name="TextBox 3">
            <a:extLst>
              <a:ext uri="{FF2B5EF4-FFF2-40B4-BE49-F238E27FC236}">
                <a16:creationId xmlns:a16="http://schemas.microsoft.com/office/drawing/2014/main" id="{563DBFA1-5177-473D-BC20-C8A1079E3BB7}"/>
              </a:ext>
            </a:extLst>
          </p:cNvPr>
          <p:cNvSpPr txBox="1"/>
          <p:nvPr/>
        </p:nvSpPr>
        <p:spPr>
          <a:xfrm>
            <a:off x="825658" y="962313"/>
            <a:ext cx="6595560" cy="553998"/>
          </a:xfrm>
          <a:prstGeom prst="rect">
            <a:avLst/>
          </a:prstGeom>
          <a:noFill/>
        </p:spPr>
        <p:txBody>
          <a:bodyPr wrap="square" rtlCol="0">
            <a:spAutoFit/>
          </a:bodyPr>
          <a:lstStyle/>
          <a:p>
            <a:r>
              <a:rPr lang="en-GB" altLang="ko-KR" sz="3000" dirty="0">
                <a:solidFill>
                  <a:schemeClr val="tx1">
                    <a:lumMod val="95%"/>
                    <a:lumOff val="5%"/>
                  </a:schemeClr>
                </a:solidFill>
                <a:latin typeface="Times New Roman" panose="02020603050405020304" pitchFamily="18" charset="0"/>
                <a:cs typeface="Times New Roman" panose="02020603050405020304" pitchFamily="18" charset="0"/>
              </a:rPr>
              <a:t>Determine seismic resistance system:-</a:t>
            </a:r>
          </a:p>
        </p:txBody>
      </p:sp>
      <p:sp>
        <p:nvSpPr>
          <p:cNvPr id="7" name="Rectangle 6">
            <a:extLst>
              <a:ext uri="{FF2B5EF4-FFF2-40B4-BE49-F238E27FC236}">
                <a16:creationId xmlns:a16="http://schemas.microsoft.com/office/drawing/2014/main" id="{097A01AC-FEFF-4E9F-80BA-CFA8AD064C9D}"/>
              </a:ext>
            </a:extLst>
          </p:cNvPr>
          <p:cNvSpPr/>
          <p:nvPr/>
        </p:nvSpPr>
        <p:spPr>
          <a:xfrm>
            <a:off x="2057579" y="1413030"/>
            <a:ext cx="8539921" cy="498663"/>
          </a:xfrm>
          <a:prstGeom prst="rect">
            <a:avLst/>
          </a:prstGeom>
        </p:spPr>
        <p:txBody>
          <a:bodyPr wrap="square">
            <a:spAutoFit/>
          </a:bodyPr>
          <a:lstStyle/>
          <a:p>
            <a:pPr algn="ctr">
              <a:lnSpc>
                <a:spcPct val="150%"/>
              </a:lnSpc>
              <a:spcAft>
                <a:spcPts val="800"/>
              </a:spcAft>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Table-10:</a:t>
            </a:r>
            <a:r>
              <a:rPr lang="en-US" sz="2000" b="1" dirty="0">
                <a:solidFill>
                  <a:srgbClr val="000000"/>
                </a:solidFill>
                <a:latin typeface="Times-Bold"/>
                <a:ea typeface="Times New Roman" panose="02020603050405020304" pitchFamily="18" charset="0"/>
                <a:cs typeface="Times-Bold"/>
              </a:rPr>
              <a:t>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Design Coefficients and Factors for Seismic Force-Resisting Systems.</a:t>
            </a:r>
          </a:p>
        </p:txBody>
      </p:sp>
      <p:sp>
        <p:nvSpPr>
          <p:cNvPr id="8" name="Rectangle 7">
            <a:extLst>
              <a:ext uri="{FF2B5EF4-FFF2-40B4-BE49-F238E27FC236}">
                <a16:creationId xmlns:a16="http://schemas.microsoft.com/office/drawing/2014/main" id="{CFFAEC32-44E1-43A3-813A-8EA10AC5D4BC}"/>
              </a:ext>
            </a:extLst>
          </p:cNvPr>
          <p:cNvSpPr/>
          <p:nvPr/>
        </p:nvSpPr>
        <p:spPr>
          <a:xfrm>
            <a:off x="574256" y="6109051"/>
            <a:ext cx="5859296" cy="461665"/>
          </a:xfrm>
          <a:prstGeom prst="rect">
            <a:avLst/>
          </a:prstGeom>
        </p:spPr>
        <p:txBody>
          <a:bodyPr wrap="none">
            <a:spAutoFit/>
          </a:bodyPr>
          <a:lstStyle/>
          <a:p>
            <a:r>
              <a:rPr lang="en-US" sz="2400" dirty="0">
                <a:latin typeface="Times New Roman" panose="02020603050405020304" pitchFamily="18" charset="0"/>
                <a:ea typeface="Times New Roman" panose="02020603050405020304" pitchFamily="18" charset="0"/>
              </a:rPr>
              <a:t> </a:t>
            </a:r>
            <a:r>
              <a:rPr lang="en-US" sz="2200" dirty="0">
                <a:latin typeface="Times New Roman" panose="02020603050405020304" pitchFamily="18" charset="0"/>
                <a:ea typeface="Times New Roman" panose="02020603050405020304" pitchFamily="18" charset="0"/>
              </a:rPr>
              <a:t>Then, the system which will be used dual system</a:t>
            </a:r>
            <a:r>
              <a:rPr lang="en-US" sz="2400" dirty="0">
                <a:latin typeface="Times New Roman" panose="02020603050405020304" pitchFamily="18" charset="0"/>
                <a:ea typeface="Times New Roman" panose="02020603050405020304" pitchFamily="18" charset="0"/>
              </a:rPr>
              <a:t>.</a:t>
            </a:r>
            <a:endParaRPr lang="en-US" sz="2400" dirty="0"/>
          </a:p>
        </p:txBody>
      </p:sp>
      <p:sp>
        <p:nvSpPr>
          <p:cNvPr id="10" name="Chevron 3">
            <a:extLst>
              <a:ext uri="{FF2B5EF4-FFF2-40B4-BE49-F238E27FC236}">
                <a16:creationId xmlns:a16="http://schemas.microsoft.com/office/drawing/2014/main" id="{9CE8B36D-2B48-4001-AEE7-A530145DC70D}"/>
              </a:ext>
            </a:extLst>
          </p:cNvPr>
          <p:cNvSpPr/>
          <p:nvPr/>
        </p:nvSpPr>
        <p:spPr>
          <a:xfrm>
            <a:off x="95456" y="5971106"/>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pic>
        <p:nvPicPr>
          <p:cNvPr id="5" name="Picture 4">
            <a:extLst>
              <a:ext uri="{FF2B5EF4-FFF2-40B4-BE49-F238E27FC236}">
                <a16:creationId xmlns:a16="http://schemas.microsoft.com/office/drawing/2014/main" id="{0316313D-BEFE-4F8B-809C-91E817623663}"/>
              </a:ext>
            </a:extLst>
          </p:cNvPr>
          <p:cNvPicPr>
            <a:picLocks noChangeAspect="1"/>
          </p:cNvPicPr>
          <p:nvPr/>
        </p:nvPicPr>
        <p:blipFill>
          <a:blip r:embed="rId2"/>
          <a:stretch>
            <a:fillRect/>
          </a:stretch>
        </p:blipFill>
        <p:spPr>
          <a:xfrm>
            <a:off x="942975" y="1911692"/>
            <a:ext cx="10175709" cy="4316829"/>
          </a:xfrm>
          <a:prstGeom prst="rect">
            <a:avLst/>
          </a:prstGeom>
        </p:spPr>
      </p:pic>
    </p:spTree>
    <p:extLst>
      <p:ext uri="{BB962C8B-B14F-4D97-AF65-F5344CB8AC3E}">
        <p14:creationId xmlns:p14="http://schemas.microsoft.com/office/powerpoint/2010/main" val="1975737660"/>
      </p:ext>
    </p:extLst>
  </p:cSld>
  <p:clrMapOvr>
    <a:masterClrMapping/>
  </p:clrMapOvr>
</p:sld>
</file>

<file path=ppt/slides/slide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extBox 1"/>
          <p:cNvSpPr txBox="1"/>
          <p:nvPr/>
        </p:nvSpPr>
        <p:spPr>
          <a:xfrm>
            <a:off x="5467940" y="187043"/>
            <a:ext cx="6191673" cy="923330"/>
          </a:xfrm>
          <a:prstGeom prst="rect">
            <a:avLst/>
          </a:prstGeom>
          <a:noFill/>
        </p:spPr>
        <p:txBody>
          <a:bodyPr wrap="square" rtlCol="0" anchor="ctr">
            <a:spAutoFit/>
          </a:bodyPr>
          <a:lstStyle/>
          <a:p>
            <a:r>
              <a:rPr lang="en-US" altLang="ko-KR" sz="5400" dirty="0">
                <a:solidFill>
                  <a:schemeClr val="accent1"/>
                </a:solidFill>
                <a:cs typeface="Arial" pitchFamily="34" charset="0"/>
              </a:rPr>
              <a:t>Content:-</a:t>
            </a:r>
            <a:endParaRPr lang="ko-KR" altLang="en-US" sz="5400" dirty="0">
              <a:solidFill>
                <a:schemeClr val="tx1">
                  <a:lumMod val="85%"/>
                  <a:lumOff val="15%"/>
                </a:schemeClr>
              </a:solidFill>
              <a:cs typeface="Arial" pitchFamily="34" charset="0"/>
            </a:endParaRPr>
          </a:p>
        </p:txBody>
      </p:sp>
      <p:grpSp>
        <p:nvGrpSpPr>
          <p:cNvPr id="518" name="Group 517">
            <a:extLst>
              <a:ext uri="{FF2B5EF4-FFF2-40B4-BE49-F238E27FC236}">
                <a16:creationId xmlns:a16="http://schemas.microsoft.com/office/drawing/2014/main" id="{00497DD8-356E-4BAB-B211-B7C471D4EE7B}"/>
              </a:ext>
            </a:extLst>
          </p:cNvPr>
          <p:cNvGrpSpPr/>
          <p:nvPr/>
        </p:nvGrpSpPr>
        <p:grpSpPr>
          <a:xfrm>
            <a:off x="5886568" y="1069024"/>
            <a:ext cx="5640961" cy="1314185"/>
            <a:chOff x="5610209" y="1663676"/>
            <a:chExt cx="5640961" cy="1314185"/>
          </a:xfrm>
        </p:grpSpPr>
        <p:grpSp>
          <p:nvGrpSpPr>
            <p:cNvPr id="4" name="Group 3"/>
            <p:cNvGrpSpPr/>
            <p:nvPr/>
          </p:nvGrpSpPr>
          <p:grpSpPr>
            <a:xfrm>
              <a:off x="6733548" y="1698466"/>
              <a:ext cx="4517622" cy="1279395"/>
              <a:chOff x="6520572" y="1304467"/>
              <a:chExt cx="4517622" cy="1279395"/>
            </a:xfrm>
          </p:grpSpPr>
          <p:sp>
            <p:nvSpPr>
              <p:cNvPr id="8" name="TextBox 7"/>
              <p:cNvSpPr txBox="1"/>
              <p:nvPr/>
            </p:nvSpPr>
            <p:spPr>
              <a:xfrm>
                <a:off x="6520572" y="1752865"/>
                <a:ext cx="4507692" cy="830997"/>
              </a:xfrm>
              <a:prstGeom prst="rect">
                <a:avLst/>
              </a:prstGeom>
              <a:noFill/>
            </p:spPr>
            <p:txBody>
              <a:bodyPr wrap="square" rtlCol="0">
                <a:spAutoFit/>
              </a:bodyPr>
              <a:lstStyle/>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-Project description.                        -codes.</a:t>
                </a:r>
              </a:p>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-Seismicity</a:t>
                </a:r>
                <a:r>
                  <a:rPr lang="ar-SA" altLang="ko-KR" sz="1600" dirty="0">
                    <a:solidFill>
                      <a:schemeClr val="tx1">
                        <a:lumMod val="85%"/>
                        <a:lumOff val="15%"/>
                      </a:schemeClr>
                    </a:solidFill>
                    <a:latin typeface="Times New Roman" panose="02020603050405020304" pitchFamily="18" charset="0"/>
                    <a:cs typeface="Times New Roman" panose="02020603050405020304" pitchFamily="18" charset="0"/>
                  </a:rPr>
                  <a:t> </a:t>
                </a:r>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of Site and Structure.   -Material.</a:t>
                </a:r>
              </a:p>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-Loads and load combinations.   </a:t>
                </a:r>
              </a:p>
            </p:txBody>
          </p:sp>
          <p:sp>
            <p:nvSpPr>
              <p:cNvPr id="9" name="TextBox 8"/>
              <p:cNvSpPr txBox="1"/>
              <p:nvPr/>
            </p:nvSpPr>
            <p:spPr>
              <a:xfrm>
                <a:off x="6530502" y="1304467"/>
                <a:ext cx="4507692" cy="507831"/>
              </a:xfrm>
              <a:prstGeom prst="rect">
                <a:avLst/>
              </a:prstGeom>
              <a:noFill/>
            </p:spPr>
            <p:txBody>
              <a:bodyPr wrap="square" lIns="108000" rIns="108000" rtlCol="0">
                <a:spAutoFit/>
              </a:bodyPr>
              <a:lstStyle/>
              <a:p>
                <a:r>
                  <a:rPr lang="en-US" altLang="ko-KR" sz="2700" b="1" dirty="0">
                    <a:solidFill>
                      <a:schemeClr val="tx1">
                        <a:lumMod val="85%"/>
                        <a:lumOff val="15%"/>
                      </a:schemeClr>
                    </a:solidFill>
                    <a:cs typeface="Arial" pitchFamily="34" charset="0"/>
                  </a:rPr>
                  <a:t>Introduction </a:t>
                </a:r>
                <a:endParaRPr lang="ko-KR" altLang="en-US" sz="2700" b="1" dirty="0">
                  <a:solidFill>
                    <a:schemeClr val="tx1">
                      <a:lumMod val="85%"/>
                      <a:lumOff val="15%"/>
                    </a:schemeClr>
                  </a:solidFill>
                  <a:cs typeface="Arial" pitchFamily="34" charset="0"/>
                </a:endParaRPr>
              </a:p>
            </p:txBody>
          </p:sp>
        </p:grpSp>
        <p:sp>
          <p:nvSpPr>
            <p:cNvPr id="7" name="TextBox 6"/>
            <p:cNvSpPr txBox="1"/>
            <p:nvPr/>
          </p:nvSpPr>
          <p:spPr>
            <a:xfrm>
              <a:off x="5610209" y="1663676"/>
              <a:ext cx="1077420" cy="830997"/>
            </a:xfrm>
            <a:prstGeom prst="rect">
              <a:avLst/>
            </a:prstGeom>
            <a:noFill/>
          </p:spPr>
          <p:txBody>
            <a:bodyPr wrap="square" lIns="108000" rIns="108000" rtlCol="0">
              <a:spAutoFit/>
            </a:bodyPr>
            <a:lstStyle/>
            <a:p>
              <a:pPr algn="r"/>
              <a:r>
                <a:rPr lang="en-US" altLang="ko-KR" sz="4800" b="1" dirty="0">
                  <a:solidFill>
                    <a:schemeClr val="tx1">
                      <a:lumMod val="85%"/>
                      <a:lumOff val="15%"/>
                    </a:schemeClr>
                  </a:solidFill>
                  <a:cs typeface="Arial" pitchFamily="34" charset="0"/>
                </a:rPr>
                <a:t>01</a:t>
              </a:r>
              <a:endParaRPr lang="ko-KR" altLang="en-US" sz="4800" b="1" dirty="0">
                <a:solidFill>
                  <a:schemeClr val="tx1">
                    <a:lumMod val="85%"/>
                    <a:lumOff val="15%"/>
                  </a:schemeClr>
                </a:solidFill>
                <a:cs typeface="Arial" pitchFamily="34" charset="0"/>
              </a:endParaRPr>
            </a:p>
          </p:txBody>
        </p:sp>
      </p:grpSp>
      <p:grpSp>
        <p:nvGrpSpPr>
          <p:cNvPr id="255" name="Group 254">
            <a:extLst>
              <a:ext uri="{FF2B5EF4-FFF2-40B4-BE49-F238E27FC236}">
                <a16:creationId xmlns:a16="http://schemas.microsoft.com/office/drawing/2014/main" id="{DBC81C1B-CDB4-483C-840E-2603EBB1039B}"/>
              </a:ext>
            </a:extLst>
          </p:cNvPr>
          <p:cNvGrpSpPr/>
          <p:nvPr/>
        </p:nvGrpSpPr>
        <p:grpSpPr>
          <a:xfrm>
            <a:off x="366017" y="447152"/>
            <a:ext cx="4817208" cy="5827220"/>
            <a:chOff x="603493" y="456156"/>
            <a:chExt cx="4817208" cy="5827220"/>
          </a:xfrm>
          <a:solidFill>
            <a:schemeClr val="accent6"/>
          </a:solidFill>
        </p:grpSpPr>
        <p:sp>
          <p:nvSpPr>
            <p:cNvPr id="256" name="Rectangle 5">
              <a:extLst>
                <a:ext uri="{FF2B5EF4-FFF2-40B4-BE49-F238E27FC236}">
                  <a16:creationId xmlns:a16="http://schemas.microsoft.com/office/drawing/2014/main" id="{E8CD313F-96D3-4EB6-8B16-FF676E2F24D4}"/>
                </a:ext>
              </a:extLst>
            </p:cNvPr>
            <p:cNvSpPr>
              <a:spLocks noChangeArrowheads="1"/>
            </p:cNvSpPr>
            <p:nvPr/>
          </p:nvSpPr>
          <p:spPr bwMode="auto">
            <a:xfrm>
              <a:off x="1837714" y="3548606"/>
              <a:ext cx="98425" cy="13366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Rectangle 6">
              <a:extLst>
                <a:ext uri="{FF2B5EF4-FFF2-40B4-BE49-F238E27FC236}">
                  <a16:creationId xmlns:a16="http://schemas.microsoft.com/office/drawing/2014/main" id="{A99DF9EE-3323-4B69-9985-222A1DF024CB}"/>
                </a:ext>
              </a:extLst>
            </p:cNvPr>
            <p:cNvSpPr>
              <a:spLocks noChangeArrowheads="1"/>
            </p:cNvSpPr>
            <p:nvPr/>
          </p:nvSpPr>
          <p:spPr bwMode="auto">
            <a:xfrm>
              <a:off x="2182201" y="3548606"/>
              <a:ext cx="85725" cy="13366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Rectangle 7">
              <a:extLst>
                <a:ext uri="{FF2B5EF4-FFF2-40B4-BE49-F238E27FC236}">
                  <a16:creationId xmlns:a16="http://schemas.microsoft.com/office/drawing/2014/main" id="{11001C15-3EAF-42F8-B578-23FF8521F941}"/>
                </a:ext>
              </a:extLst>
            </p:cNvPr>
            <p:cNvSpPr>
              <a:spLocks noChangeArrowheads="1"/>
            </p:cNvSpPr>
            <p:nvPr/>
          </p:nvSpPr>
          <p:spPr bwMode="auto">
            <a:xfrm>
              <a:off x="1878989" y="3602581"/>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B3F2AAD9-3C3E-4D7F-ADAD-50FBC14F11CC}"/>
                </a:ext>
              </a:extLst>
            </p:cNvPr>
            <p:cNvSpPr>
              <a:spLocks/>
            </p:cNvSpPr>
            <p:nvPr/>
          </p:nvSpPr>
          <p:spPr bwMode="auto">
            <a:xfrm>
              <a:off x="1904389" y="3631156"/>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FB69AB88-B326-4BFA-84E7-43FBD629CE3C}"/>
                </a:ext>
              </a:extLst>
            </p:cNvPr>
            <p:cNvSpPr>
              <a:spLocks/>
            </p:cNvSpPr>
            <p:nvPr/>
          </p:nvSpPr>
          <p:spPr bwMode="auto">
            <a:xfrm>
              <a:off x="1904389" y="3631156"/>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Rectangle 10">
              <a:extLst>
                <a:ext uri="{FF2B5EF4-FFF2-40B4-BE49-F238E27FC236}">
                  <a16:creationId xmlns:a16="http://schemas.microsoft.com/office/drawing/2014/main" id="{FB6CB1A2-3879-4E80-8687-519C9047C345}"/>
                </a:ext>
              </a:extLst>
            </p:cNvPr>
            <p:cNvSpPr>
              <a:spLocks noChangeArrowheads="1"/>
            </p:cNvSpPr>
            <p:nvPr/>
          </p:nvSpPr>
          <p:spPr bwMode="auto">
            <a:xfrm>
              <a:off x="1878989" y="3896268"/>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02472A70-D136-4D8B-9E51-7135BA191B62}"/>
                </a:ext>
              </a:extLst>
            </p:cNvPr>
            <p:cNvSpPr>
              <a:spLocks/>
            </p:cNvSpPr>
            <p:nvPr/>
          </p:nvSpPr>
          <p:spPr bwMode="auto">
            <a:xfrm>
              <a:off x="1904389" y="392484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A0FE986-183C-4101-BB40-8D7716091D95}"/>
                </a:ext>
              </a:extLst>
            </p:cNvPr>
            <p:cNvSpPr>
              <a:spLocks/>
            </p:cNvSpPr>
            <p:nvPr/>
          </p:nvSpPr>
          <p:spPr bwMode="auto">
            <a:xfrm>
              <a:off x="1904389" y="392484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Rectangle 13">
              <a:extLst>
                <a:ext uri="{FF2B5EF4-FFF2-40B4-BE49-F238E27FC236}">
                  <a16:creationId xmlns:a16="http://schemas.microsoft.com/office/drawing/2014/main" id="{F7457D4D-CA0A-4CAC-B9AF-7DD2FB31E471}"/>
                </a:ext>
              </a:extLst>
            </p:cNvPr>
            <p:cNvSpPr>
              <a:spLocks noChangeArrowheads="1"/>
            </p:cNvSpPr>
            <p:nvPr/>
          </p:nvSpPr>
          <p:spPr bwMode="auto">
            <a:xfrm>
              <a:off x="1878989" y="4188368"/>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14">
              <a:extLst>
                <a:ext uri="{FF2B5EF4-FFF2-40B4-BE49-F238E27FC236}">
                  <a16:creationId xmlns:a16="http://schemas.microsoft.com/office/drawing/2014/main" id="{05FDA777-1808-4EAA-986C-5E80474991C9}"/>
                </a:ext>
              </a:extLst>
            </p:cNvPr>
            <p:cNvSpPr>
              <a:spLocks/>
            </p:cNvSpPr>
            <p:nvPr/>
          </p:nvSpPr>
          <p:spPr bwMode="auto">
            <a:xfrm>
              <a:off x="1904389" y="42169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15">
              <a:extLst>
                <a:ext uri="{FF2B5EF4-FFF2-40B4-BE49-F238E27FC236}">
                  <a16:creationId xmlns:a16="http://schemas.microsoft.com/office/drawing/2014/main" id="{04955016-6BA8-48C1-AEDA-1C56D8DB9B52}"/>
                </a:ext>
              </a:extLst>
            </p:cNvPr>
            <p:cNvSpPr>
              <a:spLocks/>
            </p:cNvSpPr>
            <p:nvPr/>
          </p:nvSpPr>
          <p:spPr bwMode="auto">
            <a:xfrm>
              <a:off x="1904389" y="42169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16">
              <a:extLst>
                <a:ext uri="{FF2B5EF4-FFF2-40B4-BE49-F238E27FC236}">
                  <a16:creationId xmlns:a16="http://schemas.microsoft.com/office/drawing/2014/main" id="{33D06CAF-811C-4CC5-B376-BF632CEAB75C}"/>
                </a:ext>
              </a:extLst>
            </p:cNvPr>
            <p:cNvSpPr>
              <a:spLocks noChangeArrowheads="1"/>
            </p:cNvSpPr>
            <p:nvPr/>
          </p:nvSpPr>
          <p:spPr bwMode="auto">
            <a:xfrm>
              <a:off x="1878989" y="4482056"/>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17">
              <a:extLst>
                <a:ext uri="{FF2B5EF4-FFF2-40B4-BE49-F238E27FC236}">
                  <a16:creationId xmlns:a16="http://schemas.microsoft.com/office/drawing/2014/main" id="{61A1BEEC-EE7C-46BD-8469-EDC7FD3D6726}"/>
                </a:ext>
              </a:extLst>
            </p:cNvPr>
            <p:cNvSpPr>
              <a:spLocks/>
            </p:cNvSpPr>
            <p:nvPr/>
          </p:nvSpPr>
          <p:spPr bwMode="auto">
            <a:xfrm>
              <a:off x="1904389" y="45106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18">
              <a:extLst>
                <a:ext uri="{FF2B5EF4-FFF2-40B4-BE49-F238E27FC236}">
                  <a16:creationId xmlns:a16="http://schemas.microsoft.com/office/drawing/2014/main" id="{B4AB533A-37B5-4718-ADE2-7E1D05692C46}"/>
                </a:ext>
              </a:extLst>
            </p:cNvPr>
            <p:cNvSpPr>
              <a:spLocks/>
            </p:cNvSpPr>
            <p:nvPr/>
          </p:nvSpPr>
          <p:spPr bwMode="auto">
            <a:xfrm>
              <a:off x="1904389" y="45106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Rectangle 19">
              <a:extLst>
                <a:ext uri="{FF2B5EF4-FFF2-40B4-BE49-F238E27FC236}">
                  <a16:creationId xmlns:a16="http://schemas.microsoft.com/office/drawing/2014/main" id="{D1E18DBC-84AE-4CD8-A346-23350C7CA684}"/>
                </a:ext>
              </a:extLst>
            </p:cNvPr>
            <p:cNvSpPr>
              <a:spLocks noChangeArrowheads="1"/>
            </p:cNvSpPr>
            <p:nvPr/>
          </p:nvSpPr>
          <p:spPr bwMode="auto">
            <a:xfrm>
              <a:off x="1837714" y="2351631"/>
              <a:ext cx="98425" cy="12827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Rectangle 20">
              <a:extLst>
                <a:ext uri="{FF2B5EF4-FFF2-40B4-BE49-F238E27FC236}">
                  <a16:creationId xmlns:a16="http://schemas.microsoft.com/office/drawing/2014/main" id="{C3768417-5004-461B-9424-6AEEC8E334F7}"/>
                </a:ext>
              </a:extLst>
            </p:cNvPr>
            <p:cNvSpPr>
              <a:spLocks noChangeArrowheads="1"/>
            </p:cNvSpPr>
            <p:nvPr/>
          </p:nvSpPr>
          <p:spPr bwMode="auto">
            <a:xfrm>
              <a:off x="2182201" y="2351631"/>
              <a:ext cx="85725" cy="12827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Rectangle 21">
              <a:extLst>
                <a:ext uri="{FF2B5EF4-FFF2-40B4-BE49-F238E27FC236}">
                  <a16:creationId xmlns:a16="http://schemas.microsoft.com/office/drawing/2014/main" id="{B6C03F19-6FEA-4531-A333-DD0CDB206439}"/>
                </a:ext>
              </a:extLst>
            </p:cNvPr>
            <p:cNvSpPr>
              <a:spLocks noChangeArrowheads="1"/>
            </p:cNvSpPr>
            <p:nvPr/>
          </p:nvSpPr>
          <p:spPr bwMode="auto">
            <a:xfrm>
              <a:off x="1878989" y="2351631"/>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2">
              <a:extLst>
                <a:ext uri="{FF2B5EF4-FFF2-40B4-BE49-F238E27FC236}">
                  <a16:creationId xmlns:a16="http://schemas.microsoft.com/office/drawing/2014/main" id="{8AEBDBC8-4861-40AB-B4A7-3F5276CE125E}"/>
                </a:ext>
              </a:extLst>
            </p:cNvPr>
            <p:cNvSpPr>
              <a:spLocks/>
            </p:cNvSpPr>
            <p:nvPr/>
          </p:nvSpPr>
          <p:spPr bwMode="auto">
            <a:xfrm>
              <a:off x="1904389" y="2380206"/>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3">
              <a:extLst>
                <a:ext uri="{FF2B5EF4-FFF2-40B4-BE49-F238E27FC236}">
                  <a16:creationId xmlns:a16="http://schemas.microsoft.com/office/drawing/2014/main" id="{2ECBFC03-5C8D-42B1-9D0E-6F26D179BF08}"/>
                </a:ext>
              </a:extLst>
            </p:cNvPr>
            <p:cNvSpPr>
              <a:spLocks/>
            </p:cNvSpPr>
            <p:nvPr/>
          </p:nvSpPr>
          <p:spPr bwMode="auto">
            <a:xfrm>
              <a:off x="1904389" y="2380206"/>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Rectangle 24">
              <a:extLst>
                <a:ext uri="{FF2B5EF4-FFF2-40B4-BE49-F238E27FC236}">
                  <a16:creationId xmlns:a16="http://schemas.microsoft.com/office/drawing/2014/main" id="{AA56BDC3-8E00-49D8-B842-8636BA3D7A68}"/>
                </a:ext>
              </a:extLst>
            </p:cNvPr>
            <p:cNvSpPr>
              <a:spLocks noChangeArrowheads="1"/>
            </p:cNvSpPr>
            <p:nvPr/>
          </p:nvSpPr>
          <p:spPr bwMode="auto">
            <a:xfrm>
              <a:off x="1878989" y="2643731"/>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5">
              <a:extLst>
                <a:ext uri="{FF2B5EF4-FFF2-40B4-BE49-F238E27FC236}">
                  <a16:creationId xmlns:a16="http://schemas.microsoft.com/office/drawing/2014/main" id="{CA249F19-76A7-4DF1-A699-0299883F9399}"/>
                </a:ext>
              </a:extLst>
            </p:cNvPr>
            <p:cNvSpPr>
              <a:spLocks/>
            </p:cNvSpPr>
            <p:nvPr/>
          </p:nvSpPr>
          <p:spPr bwMode="auto">
            <a:xfrm>
              <a:off x="1904389" y="2672306"/>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6">
              <a:extLst>
                <a:ext uri="{FF2B5EF4-FFF2-40B4-BE49-F238E27FC236}">
                  <a16:creationId xmlns:a16="http://schemas.microsoft.com/office/drawing/2014/main" id="{9C430714-E500-4EC2-A0CC-E7D7802BB4CA}"/>
                </a:ext>
              </a:extLst>
            </p:cNvPr>
            <p:cNvSpPr>
              <a:spLocks/>
            </p:cNvSpPr>
            <p:nvPr/>
          </p:nvSpPr>
          <p:spPr bwMode="auto">
            <a:xfrm>
              <a:off x="1904389" y="2672306"/>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Rectangle 27">
              <a:extLst>
                <a:ext uri="{FF2B5EF4-FFF2-40B4-BE49-F238E27FC236}">
                  <a16:creationId xmlns:a16="http://schemas.microsoft.com/office/drawing/2014/main" id="{051C91D4-39D1-48CF-8661-0771C4A7C93F}"/>
                </a:ext>
              </a:extLst>
            </p:cNvPr>
            <p:cNvSpPr>
              <a:spLocks noChangeArrowheads="1"/>
            </p:cNvSpPr>
            <p:nvPr/>
          </p:nvSpPr>
          <p:spPr bwMode="auto">
            <a:xfrm>
              <a:off x="1878989" y="2937418"/>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8">
              <a:extLst>
                <a:ext uri="{FF2B5EF4-FFF2-40B4-BE49-F238E27FC236}">
                  <a16:creationId xmlns:a16="http://schemas.microsoft.com/office/drawing/2014/main" id="{6ABF17CC-E093-4B02-9886-1D317A26F770}"/>
                </a:ext>
              </a:extLst>
            </p:cNvPr>
            <p:cNvSpPr>
              <a:spLocks/>
            </p:cNvSpPr>
            <p:nvPr/>
          </p:nvSpPr>
          <p:spPr bwMode="auto">
            <a:xfrm>
              <a:off x="1904389" y="296599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9">
              <a:extLst>
                <a:ext uri="{FF2B5EF4-FFF2-40B4-BE49-F238E27FC236}">
                  <a16:creationId xmlns:a16="http://schemas.microsoft.com/office/drawing/2014/main" id="{778CC4A3-6D7C-47E7-A4ED-5B06E5B93F8A}"/>
                </a:ext>
              </a:extLst>
            </p:cNvPr>
            <p:cNvSpPr>
              <a:spLocks/>
            </p:cNvSpPr>
            <p:nvPr/>
          </p:nvSpPr>
          <p:spPr bwMode="auto">
            <a:xfrm>
              <a:off x="1904389" y="296599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Rectangle 30">
              <a:extLst>
                <a:ext uri="{FF2B5EF4-FFF2-40B4-BE49-F238E27FC236}">
                  <a16:creationId xmlns:a16="http://schemas.microsoft.com/office/drawing/2014/main" id="{A317D194-17E6-4232-8E28-76D991F46B66}"/>
                </a:ext>
              </a:extLst>
            </p:cNvPr>
            <p:cNvSpPr>
              <a:spLocks noChangeArrowheads="1"/>
            </p:cNvSpPr>
            <p:nvPr/>
          </p:nvSpPr>
          <p:spPr bwMode="auto">
            <a:xfrm>
              <a:off x="1878989" y="3229518"/>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31">
              <a:extLst>
                <a:ext uri="{FF2B5EF4-FFF2-40B4-BE49-F238E27FC236}">
                  <a16:creationId xmlns:a16="http://schemas.microsoft.com/office/drawing/2014/main" id="{917F5AC4-0C63-4276-A628-A7273AE0550C}"/>
                </a:ext>
              </a:extLst>
            </p:cNvPr>
            <p:cNvSpPr>
              <a:spLocks/>
            </p:cNvSpPr>
            <p:nvPr/>
          </p:nvSpPr>
          <p:spPr bwMode="auto">
            <a:xfrm>
              <a:off x="1904389" y="325809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32">
              <a:extLst>
                <a:ext uri="{FF2B5EF4-FFF2-40B4-BE49-F238E27FC236}">
                  <a16:creationId xmlns:a16="http://schemas.microsoft.com/office/drawing/2014/main" id="{C7279255-F0DD-473E-B4DD-B576FA04FC10}"/>
                </a:ext>
              </a:extLst>
            </p:cNvPr>
            <p:cNvSpPr>
              <a:spLocks/>
            </p:cNvSpPr>
            <p:nvPr/>
          </p:nvSpPr>
          <p:spPr bwMode="auto">
            <a:xfrm>
              <a:off x="1904389" y="325809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Rectangle 33">
              <a:extLst>
                <a:ext uri="{FF2B5EF4-FFF2-40B4-BE49-F238E27FC236}">
                  <a16:creationId xmlns:a16="http://schemas.microsoft.com/office/drawing/2014/main" id="{9F50DA4A-15F6-4E9F-A5F7-78B17D438F80}"/>
                </a:ext>
              </a:extLst>
            </p:cNvPr>
            <p:cNvSpPr>
              <a:spLocks noChangeArrowheads="1"/>
            </p:cNvSpPr>
            <p:nvPr/>
          </p:nvSpPr>
          <p:spPr bwMode="auto">
            <a:xfrm>
              <a:off x="1910739" y="1373731"/>
              <a:ext cx="44450" cy="9810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Rectangle 34">
              <a:extLst>
                <a:ext uri="{FF2B5EF4-FFF2-40B4-BE49-F238E27FC236}">
                  <a16:creationId xmlns:a16="http://schemas.microsoft.com/office/drawing/2014/main" id="{6DACBFD1-71C1-477F-B258-A6D19714F7E8}"/>
                </a:ext>
              </a:extLst>
            </p:cNvPr>
            <p:cNvSpPr>
              <a:spLocks noChangeArrowheads="1"/>
            </p:cNvSpPr>
            <p:nvPr/>
          </p:nvSpPr>
          <p:spPr bwMode="auto">
            <a:xfrm>
              <a:off x="2144101" y="1373731"/>
              <a:ext cx="53975" cy="9810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Rectangle 35">
              <a:extLst>
                <a:ext uri="{FF2B5EF4-FFF2-40B4-BE49-F238E27FC236}">
                  <a16:creationId xmlns:a16="http://schemas.microsoft.com/office/drawing/2014/main" id="{1C73D63A-2BD9-4C36-A2CB-1F6161176E81}"/>
                </a:ext>
              </a:extLst>
            </p:cNvPr>
            <p:cNvSpPr>
              <a:spLocks noChangeArrowheads="1"/>
            </p:cNvSpPr>
            <p:nvPr/>
          </p:nvSpPr>
          <p:spPr bwMode="auto">
            <a:xfrm>
              <a:off x="1910739" y="1370556"/>
              <a:ext cx="274638"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36">
              <a:extLst>
                <a:ext uri="{FF2B5EF4-FFF2-40B4-BE49-F238E27FC236}">
                  <a16:creationId xmlns:a16="http://schemas.microsoft.com/office/drawing/2014/main" id="{18EF1C78-8AC5-48C7-8C79-9EC9C6FA7CCE}"/>
                </a:ext>
              </a:extLst>
            </p:cNvPr>
            <p:cNvSpPr>
              <a:spLocks/>
            </p:cNvSpPr>
            <p:nvPr/>
          </p:nvSpPr>
          <p:spPr bwMode="auto">
            <a:xfrm>
              <a:off x="1929789" y="1392781"/>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37">
              <a:extLst>
                <a:ext uri="{FF2B5EF4-FFF2-40B4-BE49-F238E27FC236}">
                  <a16:creationId xmlns:a16="http://schemas.microsoft.com/office/drawing/2014/main" id="{1194E952-FD2B-401E-81FD-B67E618D6731}"/>
                </a:ext>
              </a:extLst>
            </p:cNvPr>
            <p:cNvSpPr>
              <a:spLocks/>
            </p:cNvSpPr>
            <p:nvPr/>
          </p:nvSpPr>
          <p:spPr bwMode="auto">
            <a:xfrm>
              <a:off x="1929789" y="1392781"/>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Rectangle 38">
              <a:extLst>
                <a:ext uri="{FF2B5EF4-FFF2-40B4-BE49-F238E27FC236}">
                  <a16:creationId xmlns:a16="http://schemas.microsoft.com/office/drawing/2014/main" id="{CF3C2201-1318-4910-8A47-7A3827342CA2}"/>
                </a:ext>
              </a:extLst>
            </p:cNvPr>
            <p:cNvSpPr>
              <a:spLocks noChangeArrowheads="1"/>
            </p:cNvSpPr>
            <p:nvPr/>
          </p:nvSpPr>
          <p:spPr bwMode="auto">
            <a:xfrm>
              <a:off x="1910739" y="1595981"/>
              <a:ext cx="274638"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39">
              <a:extLst>
                <a:ext uri="{FF2B5EF4-FFF2-40B4-BE49-F238E27FC236}">
                  <a16:creationId xmlns:a16="http://schemas.microsoft.com/office/drawing/2014/main" id="{D19D8312-2C54-49C7-A3EB-DC7CD7A67EF2}"/>
                </a:ext>
              </a:extLst>
            </p:cNvPr>
            <p:cNvSpPr>
              <a:spLocks/>
            </p:cNvSpPr>
            <p:nvPr/>
          </p:nvSpPr>
          <p:spPr bwMode="auto">
            <a:xfrm>
              <a:off x="1929789" y="1615031"/>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40">
              <a:extLst>
                <a:ext uri="{FF2B5EF4-FFF2-40B4-BE49-F238E27FC236}">
                  <a16:creationId xmlns:a16="http://schemas.microsoft.com/office/drawing/2014/main" id="{10F667A6-9D8A-4A97-8471-3E4BED31CD24}"/>
                </a:ext>
              </a:extLst>
            </p:cNvPr>
            <p:cNvSpPr>
              <a:spLocks/>
            </p:cNvSpPr>
            <p:nvPr/>
          </p:nvSpPr>
          <p:spPr bwMode="auto">
            <a:xfrm>
              <a:off x="1929789" y="1615031"/>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Rectangle 41">
              <a:extLst>
                <a:ext uri="{FF2B5EF4-FFF2-40B4-BE49-F238E27FC236}">
                  <a16:creationId xmlns:a16="http://schemas.microsoft.com/office/drawing/2014/main" id="{57205092-8629-4666-9488-060B93E007D8}"/>
                </a:ext>
              </a:extLst>
            </p:cNvPr>
            <p:cNvSpPr>
              <a:spLocks noChangeArrowheads="1"/>
            </p:cNvSpPr>
            <p:nvPr/>
          </p:nvSpPr>
          <p:spPr bwMode="auto">
            <a:xfrm>
              <a:off x="1910739" y="1819818"/>
              <a:ext cx="274638"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42">
              <a:extLst>
                <a:ext uri="{FF2B5EF4-FFF2-40B4-BE49-F238E27FC236}">
                  <a16:creationId xmlns:a16="http://schemas.microsoft.com/office/drawing/2014/main" id="{4BD345C5-BDF6-4AD0-875E-353C8D375DF8}"/>
                </a:ext>
              </a:extLst>
            </p:cNvPr>
            <p:cNvSpPr>
              <a:spLocks/>
            </p:cNvSpPr>
            <p:nvPr/>
          </p:nvSpPr>
          <p:spPr bwMode="auto">
            <a:xfrm>
              <a:off x="1929789" y="1842043"/>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3">
              <a:extLst>
                <a:ext uri="{FF2B5EF4-FFF2-40B4-BE49-F238E27FC236}">
                  <a16:creationId xmlns:a16="http://schemas.microsoft.com/office/drawing/2014/main" id="{4A8EC181-BCBC-4CDE-A957-B31AB297CCDD}"/>
                </a:ext>
              </a:extLst>
            </p:cNvPr>
            <p:cNvSpPr>
              <a:spLocks/>
            </p:cNvSpPr>
            <p:nvPr/>
          </p:nvSpPr>
          <p:spPr bwMode="auto">
            <a:xfrm>
              <a:off x="1929789" y="1842043"/>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Rectangle 44">
              <a:extLst>
                <a:ext uri="{FF2B5EF4-FFF2-40B4-BE49-F238E27FC236}">
                  <a16:creationId xmlns:a16="http://schemas.microsoft.com/office/drawing/2014/main" id="{20B21C86-0457-4EF3-8FFF-F0EFE0AF9A43}"/>
                </a:ext>
              </a:extLst>
            </p:cNvPr>
            <p:cNvSpPr>
              <a:spLocks noChangeArrowheads="1"/>
            </p:cNvSpPr>
            <p:nvPr/>
          </p:nvSpPr>
          <p:spPr bwMode="auto">
            <a:xfrm>
              <a:off x="1910739" y="2045243"/>
              <a:ext cx="274638" cy="4445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45">
              <a:extLst>
                <a:ext uri="{FF2B5EF4-FFF2-40B4-BE49-F238E27FC236}">
                  <a16:creationId xmlns:a16="http://schemas.microsoft.com/office/drawing/2014/main" id="{FA8B7904-51D0-4390-8C1F-78C3C345E7B7}"/>
                </a:ext>
              </a:extLst>
            </p:cNvPr>
            <p:cNvSpPr>
              <a:spLocks/>
            </p:cNvSpPr>
            <p:nvPr/>
          </p:nvSpPr>
          <p:spPr bwMode="auto">
            <a:xfrm>
              <a:off x="1929789" y="206429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46">
              <a:extLst>
                <a:ext uri="{FF2B5EF4-FFF2-40B4-BE49-F238E27FC236}">
                  <a16:creationId xmlns:a16="http://schemas.microsoft.com/office/drawing/2014/main" id="{ADCB3A48-B630-43D5-B66F-5932719649A4}"/>
                </a:ext>
              </a:extLst>
            </p:cNvPr>
            <p:cNvSpPr>
              <a:spLocks/>
            </p:cNvSpPr>
            <p:nvPr/>
          </p:nvSpPr>
          <p:spPr bwMode="auto">
            <a:xfrm>
              <a:off x="1929789" y="206429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Rectangle 47">
              <a:extLst>
                <a:ext uri="{FF2B5EF4-FFF2-40B4-BE49-F238E27FC236}">
                  <a16:creationId xmlns:a16="http://schemas.microsoft.com/office/drawing/2014/main" id="{3A17829E-1C60-40DC-B237-032A163F8667}"/>
                </a:ext>
              </a:extLst>
            </p:cNvPr>
            <p:cNvSpPr>
              <a:spLocks noChangeArrowheads="1"/>
            </p:cNvSpPr>
            <p:nvPr/>
          </p:nvSpPr>
          <p:spPr bwMode="auto">
            <a:xfrm>
              <a:off x="1913914" y="672056"/>
              <a:ext cx="44450" cy="7461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Rectangle 48">
              <a:extLst>
                <a:ext uri="{FF2B5EF4-FFF2-40B4-BE49-F238E27FC236}">
                  <a16:creationId xmlns:a16="http://schemas.microsoft.com/office/drawing/2014/main" id="{25C803CB-B2E9-4E67-A8AB-E1C67D707EEE}"/>
                </a:ext>
              </a:extLst>
            </p:cNvPr>
            <p:cNvSpPr>
              <a:spLocks noChangeArrowheads="1"/>
            </p:cNvSpPr>
            <p:nvPr/>
          </p:nvSpPr>
          <p:spPr bwMode="auto">
            <a:xfrm>
              <a:off x="2147276" y="672056"/>
              <a:ext cx="53975" cy="7461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49">
              <a:extLst>
                <a:ext uri="{FF2B5EF4-FFF2-40B4-BE49-F238E27FC236}">
                  <a16:creationId xmlns:a16="http://schemas.microsoft.com/office/drawing/2014/main" id="{E2950A86-6A63-4C25-A437-466063D00063}"/>
                </a:ext>
              </a:extLst>
            </p:cNvPr>
            <p:cNvSpPr>
              <a:spLocks/>
            </p:cNvSpPr>
            <p:nvPr/>
          </p:nvSpPr>
          <p:spPr bwMode="auto">
            <a:xfrm>
              <a:off x="1913914" y="519656"/>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50">
              <a:extLst>
                <a:ext uri="{FF2B5EF4-FFF2-40B4-BE49-F238E27FC236}">
                  <a16:creationId xmlns:a16="http://schemas.microsoft.com/office/drawing/2014/main" id="{1A48C5B5-340E-4F23-A1D7-CAE752B166F6}"/>
                </a:ext>
              </a:extLst>
            </p:cNvPr>
            <p:cNvSpPr>
              <a:spLocks/>
            </p:cNvSpPr>
            <p:nvPr/>
          </p:nvSpPr>
          <p:spPr bwMode="auto">
            <a:xfrm>
              <a:off x="1932964" y="681581"/>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51">
              <a:extLst>
                <a:ext uri="{FF2B5EF4-FFF2-40B4-BE49-F238E27FC236}">
                  <a16:creationId xmlns:a16="http://schemas.microsoft.com/office/drawing/2014/main" id="{B2975B0E-4FF6-468F-BA12-C5E20975C953}"/>
                </a:ext>
              </a:extLst>
            </p:cNvPr>
            <p:cNvSpPr>
              <a:spLocks/>
            </p:cNvSpPr>
            <p:nvPr/>
          </p:nvSpPr>
          <p:spPr bwMode="auto">
            <a:xfrm>
              <a:off x="1932964" y="681581"/>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Rectangle 52">
              <a:extLst>
                <a:ext uri="{FF2B5EF4-FFF2-40B4-BE49-F238E27FC236}">
                  <a16:creationId xmlns:a16="http://schemas.microsoft.com/office/drawing/2014/main" id="{0E4B10D1-8386-428C-B65D-BF696F67736F}"/>
                </a:ext>
              </a:extLst>
            </p:cNvPr>
            <p:cNvSpPr>
              <a:spLocks noChangeArrowheads="1"/>
            </p:cNvSpPr>
            <p:nvPr/>
          </p:nvSpPr>
          <p:spPr bwMode="auto">
            <a:xfrm>
              <a:off x="1913914" y="886368"/>
              <a:ext cx="274638"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53">
              <a:extLst>
                <a:ext uri="{FF2B5EF4-FFF2-40B4-BE49-F238E27FC236}">
                  <a16:creationId xmlns:a16="http://schemas.microsoft.com/office/drawing/2014/main" id="{A0195879-CD91-4B90-B2C2-A2C0350B04C2}"/>
                </a:ext>
              </a:extLst>
            </p:cNvPr>
            <p:cNvSpPr>
              <a:spLocks/>
            </p:cNvSpPr>
            <p:nvPr/>
          </p:nvSpPr>
          <p:spPr bwMode="auto">
            <a:xfrm>
              <a:off x="1932964" y="905418"/>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54">
              <a:extLst>
                <a:ext uri="{FF2B5EF4-FFF2-40B4-BE49-F238E27FC236}">
                  <a16:creationId xmlns:a16="http://schemas.microsoft.com/office/drawing/2014/main" id="{1A21B4E1-ECC4-45C7-B12C-9E9F773FB324}"/>
                </a:ext>
              </a:extLst>
            </p:cNvPr>
            <p:cNvSpPr>
              <a:spLocks/>
            </p:cNvSpPr>
            <p:nvPr/>
          </p:nvSpPr>
          <p:spPr bwMode="auto">
            <a:xfrm>
              <a:off x="1932964" y="905418"/>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Rectangle 55">
              <a:extLst>
                <a:ext uri="{FF2B5EF4-FFF2-40B4-BE49-F238E27FC236}">
                  <a16:creationId xmlns:a16="http://schemas.microsoft.com/office/drawing/2014/main" id="{860DA315-DC95-437D-9E59-E40BF4730298}"/>
                </a:ext>
              </a:extLst>
            </p:cNvPr>
            <p:cNvSpPr>
              <a:spLocks noChangeArrowheads="1"/>
            </p:cNvSpPr>
            <p:nvPr/>
          </p:nvSpPr>
          <p:spPr bwMode="auto">
            <a:xfrm>
              <a:off x="1913914" y="1108618"/>
              <a:ext cx="274638"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56">
              <a:extLst>
                <a:ext uri="{FF2B5EF4-FFF2-40B4-BE49-F238E27FC236}">
                  <a16:creationId xmlns:a16="http://schemas.microsoft.com/office/drawing/2014/main" id="{F47E77BC-F595-4A4D-BA11-730359BC2BB7}"/>
                </a:ext>
              </a:extLst>
            </p:cNvPr>
            <p:cNvSpPr>
              <a:spLocks/>
            </p:cNvSpPr>
            <p:nvPr/>
          </p:nvSpPr>
          <p:spPr bwMode="auto">
            <a:xfrm>
              <a:off x="1932964" y="1130843"/>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57">
              <a:extLst>
                <a:ext uri="{FF2B5EF4-FFF2-40B4-BE49-F238E27FC236}">
                  <a16:creationId xmlns:a16="http://schemas.microsoft.com/office/drawing/2014/main" id="{C1B3A39E-8562-472B-94A1-743B4E574176}"/>
                </a:ext>
              </a:extLst>
            </p:cNvPr>
            <p:cNvSpPr>
              <a:spLocks/>
            </p:cNvSpPr>
            <p:nvPr/>
          </p:nvSpPr>
          <p:spPr bwMode="auto">
            <a:xfrm>
              <a:off x="1932964" y="1130843"/>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Rectangle 58">
              <a:extLst>
                <a:ext uri="{FF2B5EF4-FFF2-40B4-BE49-F238E27FC236}">
                  <a16:creationId xmlns:a16="http://schemas.microsoft.com/office/drawing/2014/main" id="{EF08E4A2-FC5F-469C-9EE1-CAD988FA03DC}"/>
                </a:ext>
              </a:extLst>
            </p:cNvPr>
            <p:cNvSpPr>
              <a:spLocks noChangeArrowheads="1"/>
            </p:cNvSpPr>
            <p:nvPr/>
          </p:nvSpPr>
          <p:spPr bwMode="auto">
            <a:xfrm>
              <a:off x="1129689" y="1210218"/>
              <a:ext cx="825500" cy="396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Rectangle 59">
              <a:extLst>
                <a:ext uri="{FF2B5EF4-FFF2-40B4-BE49-F238E27FC236}">
                  <a16:creationId xmlns:a16="http://schemas.microsoft.com/office/drawing/2014/main" id="{6FBC52B3-C706-40B6-BD9E-A3351D48A1AD}"/>
                </a:ext>
              </a:extLst>
            </p:cNvPr>
            <p:cNvSpPr>
              <a:spLocks noChangeArrowheads="1"/>
            </p:cNvSpPr>
            <p:nvPr/>
          </p:nvSpPr>
          <p:spPr bwMode="auto">
            <a:xfrm>
              <a:off x="1129689" y="1405481"/>
              <a:ext cx="825500" cy="4445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Rectangle 60">
              <a:extLst>
                <a:ext uri="{FF2B5EF4-FFF2-40B4-BE49-F238E27FC236}">
                  <a16:creationId xmlns:a16="http://schemas.microsoft.com/office/drawing/2014/main" id="{83106E17-C82F-49FF-BB8A-BD298F91B9D4}"/>
                </a:ext>
              </a:extLst>
            </p:cNvPr>
            <p:cNvSpPr>
              <a:spLocks noChangeArrowheads="1"/>
            </p:cNvSpPr>
            <p:nvPr/>
          </p:nvSpPr>
          <p:spPr bwMode="auto">
            <a:xfrm>
              <a:off x="1917089" y="1210218"/>
              <a:ext cx="38100"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61">
              <a:extLst>
                <a:ext uri="{FF2B5EF4-FFF2-40B4-BE49-F238E27FC236}">
                  <a16:creationId xmlns:a16="http://schemas.microsoft.com/office/drawing/2014/main" id="{543158A8-4ADC-4E58-8E93-D925E51E2E63}"/>
                </a:ext>
              </a:extLst>
            </p:cNvPr>
            <p:cNvSpPr>
              <a:spLocks/>
            </p:cNvSpPr>
            <p:nvPr/>
          </p:nvSpPr>
          <p:spPr bwMode="auto">
            <a:xfrm>
              <a:off x="1740876" y="1227681"/>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62">
              <a:extLst>
                <a:ext uri="{FF2B5EF4-FFF2-40B4-BE49-F238E27FC236}">
                  <a16:creationId xmlns:a16="http://schemas.microsoft.com/office/drawing/2014/main" id="{74DEFD90-58FA-4E18-B268-AD3139220AE7}"/>
                </a:ext>
              </a:extLst>
            </p:cNvPr>
            <p:cNvSpPr>
              <a:spLocks/>
            </p:cNvSpPr>
            <p:nvPr/>
          </p:nvSpPr>
          <p:spPr bwMode="auto">
            <a:xfrm>
              <a:off x="1740876" y="1227681"/>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Rectangle 63">
              <a:extLst>
                <a:ext uri="{FF2B5EF4-FFF2-40B4-BE49-F238E27FC236}">
                  <a16:creationId xmlns:a16="http://schemas.microsoft.com/office/drawing/2014/main" id="{760B7789-5300-410E-96B0-ACE4C07C13E9}"/>
                </a:ext>
              </a:extLst>
            </p:cNvPr>
            <p:cNvSpPr>
              <a:spLocks noChangeArrowheads="1"/>
            </p:cNvSpPr>
            <p:nvPr/>
          </p:nvSpPr>
          <p:spPr bwMode="auto">
            <a:xfrm>
              <a:off x="1728176" y="1210218"/>
              <a:ext cx="39688"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64">
              <a:extLst>
                <a:ext uri="{FF2B5EF4-FFF2-40B4-BE49-F238E27FC236}">
                  <a16:creationId xmlns:a16="http://schemas.microsoft.com/office/drawing/2014/main" id="{9091A779-26B9-4F08-A8FC-744D8AC8527E}"/>
                </a:ext>
              </a:extLst>
            </p:cNvPr>
            <p:cNvSpPr>
              <a:spLocks/>
            </p:cNvSpPr>
            <p:nvPr/>
          </p:nvSpPr>
          <p:spPr bwMode="auto">
            <a:xfrm>
              <a:off x="1550376" y="1227681"/>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65">
              <a:extLst>
                <a:ext uri="{FF2B5EF4-FFF2-40B4-BE49-F238E27FC236}">
                  <a16:creationId xmlns:a16="http://schemas.microsoft.com/office/drawing/2014/main" id="{543F7A84-EFD0-47AD-8276-97AC04B75DA6}"/>
                </a:ext>
              </a:extLst>
            </p:cNvPr>
            <p:cNvSpPr>
              <a:spLocks/>
            </p:cNvSpPr>
            <p:nvPr/>
          </p:nvSpPr>
          <p:spPr bwMode="auto">
            <a:xfrm>
              <a:off x="1550376" y="1227681"/>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Rectangle 66">
              <a:extLst>
                <a:ext uri="{FF2B5EF4-FFF2-40B4-BE49-F238E27FC236}">
                  <a16:creationId xmlns:a16="http://schemas.microsoft.com/office/drawing/2014/main" id="{4524710E-947F-4892-983A-DAA146316790}"/>
                </a:ext>
              </a:extLst>
            </p:cNvPr>
            <p:cNvSpPr>
              <a:spLocks noChangeArrowheads="1"/>
            </p:cNvSpPr>
            <p:nvPr/>
          </p:nvSpPr>
          <p:spPr bwMode="auto">
            <a:xfrm>
              <a:off x="1537676" y="1210218"/>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67">
              <a:extLst>
                <a:ext uri="{FF2B5EF4-FFF2-40B4-BE49-F238E27FC236}">
                  <a16:creationId xmlns:a16="http://schemas.microsoft.com/office/drawing/2014/main" id="{2C29DAF8-C3D6-48FB-AD89-59EEEA25809D}"/>
                </a:ext>
              </a:extLst>
            </p:cNvPr>
            <p:cNvSpPr>
              <a:spLocks/>
            </p:cNvSpPr>
            <p:nvPr/>
          </p:nvSpPr>
          <p:spPr bwMode="auto">
            <a:xfrm>
              <a:off x="1363051" y="1227681"/>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68">
              <a:extLst>
                <a:ext uri="{FF2B5EF4-FFF2-40B4-BE49-F238E27FC236}">
                  <a16:creationId xmlns:a16="http://schemas.microsoft.com/office/drawing/2014/main" id="{D6993175-D6E3-475B-8F23-410A2C2087E2}"/>
                </a:ext>
              </a:extLst>
            </p:cNvPr>
            <p:cNvSpPr>
              <a:spLocks/>
            </p:cNvSpPr>
            <p:nvPr/>
          </p:nvSpPr>
          <p:spPr bwMode="auto">
            <a:xfrm>
              <a:off x="1363051" y="1227681"/>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Rectangle 69">
              <a:extLst>
                <a:ext uri="{FF2B5EF4-FFF2-40B4-BE49-F238E27FC236}">
                  <a16:creationId xmlns:a16="http://schemas.microsoft.com/office/drawing/2014/main" id="{ED254E37-6E46-48B5-BBAF-BCA446DD7088}"/>
                </a:ext>
              </a:extLst>
            </p:cNvPr>
            <p:cNvSpPr>
              <a:spLocks noChangeArrowheads="1"/>
            </p:cNvSpPr>
            <p:nvPr/>
          </p:nvSpPr>
          <p:spPr bwMode="auto">
            <a:xfrm>
              <a:off x="1348764" y="1210218"/>
              <a:ext cx="42863"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70">
              <a:extLst>
                <a:ext uri="{FF2B5EF4-FFF2-40B4-BE49-F238E27FC236}">
                  <a16:creationId xmlns:a16="http://schemas.microsoft.com/office/drawing/2014/main" id="{381DEFB8-9366-49B7-AD6C-076ABA33DA78}"/>
                </a:ext>
              </a:extLst>
            </p:cNvPr>
            <p:cNvSpPr>
              <a:spLocks/>
            </p:cNvSpPr>
            <p:nvPr/>
          </p:nvSpPr>
          <p:spPr bwMode="auto">
            <a:xfrm>
              <a:off x="1174139" y="1227681"/>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71">
              <a:extLst>
                <a:ext uri="{FF2B5EF4-FFF2-40B4-BE49-F238E27FC236}">
                  <a16:creationId xmlns:a16="http://schemas.microsoft.com/office/drawing/2014/main" id="{65CA2B05-69F2-4C5B-B697-615854F2D7B9}"/>
                </a:ext>
              </a:extLst>
            </p:cNvPr>
            <p:cNvSpPr>
              <a:spLocks/>
            </p:cNvSpPr>
            <p:nvPr/>
          </p:nvSpPr>
          <p:spPr bwMode="auto">
            <a:xfrm>
              <a:off x="1174139" y="1227681"/>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Rectangle 72">
              <a:extLst>
                <a:ext uri="{FF2B5EF4-FFF2-40B4-BE49-F238E27FC236}">
                  <a16:creationId xmlns:a16="http://schemas.microsoft.com/office/drawing/2014/main" id="{1D8ED357-4F88-4A13-9D41-8BA6F4F88A33}"/>
                </a:ext>
              </a:extLst>
            </p:cNvPr>
            <p:cNvSpPr>
              <a:spLocks noChangeArrowheads="1"/>
            </p:cNvSpPr>
            <p:nvPr/>
          </p:nvSpPr>
          <p:spPr bwMode="auto">
            <a:xfrm>
              <a:off x="2236176" y="1210218"/>
              <a:ext cx="822325" cy="396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Rectangle 73">
              <a:extLst>
                <a:ext uri="{FF2B5EF4-FFF2-40B4-BE49-F238E27FC236}">
                  <a16:creationId xmlns:a16="http://schemas.microsoft.com/office/drawing/2014/main" id="{9024AEF9-07B1-415D-90D2-B6ADB5B4B70A}"/>
                </a:ext>
              </a:extLst>
            </p:cNvPr>
            <p:cNvSpPr>
              <a:spLocks noChangeArrowheads="1"/>
            </p:cNvSpPr>
            <p:nvPr/>
          </p:nvSpPr>
          <p:spPr bwMode="auto">
            <a:xfrm>
              <a:off x="2236176" y="1405481"/>
              <a:ext cx="822325" cy="4445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Rectangle 74">
              <a:extLst>
                <a:ext uri="{FF2B5EF4-FFF2-40B4-BE49-F238E27FC236}">
                  <a16:creationId xmlns:a16="http://schemas.microsoft.com/office/drawing/2014/main" id="{8B6C994F-6BD5-4AFC-A723-2B51B7728159}"/>
                </a:ext>
              </a:extLst>
            </p:cNvPr>
            <p:cNvSpPr>
              <a:spLocks noChangeArrowheads="1"/>
            </p:cNvSpPr>
            <p:nvPr/>
          </p:nvSpPr>
          <p:spPr bwMode="auto">
            <a:xfrm>
              <a:off x="3023576" y="1210218"/>
              <a:ext cx="38100"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75">
              <a:extLst>
                <a:ext uri="{FF2B5EF4-FFF2-40B4-BE49-F238E27FC236}">
                  <a16:creationId xmlns:a16="http://schemas.microsoft.com/office/drawing/2014/main" id="{389E1893-84DB-4F6C-B7F9-31673A409C1C}"/>
                </a:ext>
              </a:extLst>
            </p:cNvPr>
            <p:cNvSpPr>
              <a:spLocks/>
            </p:cNvSpPr>
            <p:nvPr/>
          </p:nvSpPr>
          <p:spPr bwMode="auto">
            <a:xfrm>
              <a:off x="2847364" y="1227681"/>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76">
              <a:extLst>
                <a:ext uri="{FF2B5EF4-FFF2-40B4-BE49-F238E27FC236}">
                  <a16:creationId xmlns:a16="http://schemas.microsoft.com/office/drawing/2014/main" id="{A9723497-6A2F-47DE-B671-50A54D61121C}"/>
                </a:ext>
              </a:extLst>
            </p:cNvPr>
            <p:cNvSpPr>
              <a:spLocks/>
            </p:cNvSpPr>
            <p:nvPr/>
          </p:nvSpPr>
          <p:spPr bwMode="auto">
            <a:xfrm>
              <a:off x="2847364" y="1227681"/>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Rectangle 77">
              <a:extLst>
                <a:ext uri="{FF2B5EF4-FFF2-40B4-BE49-F238E27FC236}">
                  <a16:creationId xmlns:a16="http://schemas.microsoft.com/office/drawing/2014/main" id="{5F466615-8296-4863-A5B8-B7F25740A109}"/>
                </a:ext>
              </a:extLst>
            </p:cNvPr>
            <p:cNvSpPr>
              <a:spLocks noChangeArrowheads="1"/>
            </p:cNvSpPr>
            <p:nvPr/>
          </p:nvSpPr>
          <p:spPr bwMode="auto">
            <a:xfrm>
              <a:off x="2831489" y="1210218"/>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78">
              <a:extLst>
                <a:ext uri="{FF2B5EF4-FFF2-40B4-BE49-F238E27FC236}">
                  <a16:creationId xmlns:a16="http://schemas.microsoft.com/office/drawing/2014/main" id="{610590F2-C76E-4DFD-A76F-9FFECEE8B20E}"/>
                </a:ext>
              </a:extLst>
            </p:cNvPr>
            <p:cNvSpPr>
              <a:spLocks/>
            </p:cNvSpPr>
            <p:nvPr/>
          </p:nvSpPr>
          <p:spPr bwMode="auto">
            <a:xfrm>
              <a:off x="2656864" y="1227681"/>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79">
              <a:extLst>
                <a:ext uri="{FF2B5EF4-FFF2-40B4-BE49-F238E27FC236}">
                  <a16:creationId xmlns:a16="http://schemas.microsoft.com/office/drawing/2014/main" id="{8D2DE494-2B84-4CBB-9517-73E4B93EA051}"/>
                </a:ext>
              </a:extLst>
            </p:cNvPr>
            <p:cNvSpPr>
              <a:spLocks/>
            </p:cNvSpPr>
            <p:nvPr/>
          </p:nvSpPr>
          <p:spPr bwMode="auto">
            <a:xfrm>
              <a:off x="2656864" y="1227681"/>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Rectangle 80">
              <a:extLst>
                <a:ext uri="{FF2B5EF4-FFF2-40B4-BE49-F238E27FC236}">
                  <a16:creationId xmlns:a16="http://schemas.microsoft.com/office/drawing/2014/main" id="{FEB4C99F-DACE-4946-A8EA-7CA207B41048}"/>
                </a:ext>
              </a:extLst>
            </p:cNvPr>
            <p:cNvSpPr>
              <a:spLocks noChangeArrowheads="1"/>
            </p:cNvSpPr>
            <p:nvPr/>
          </p:nvSpPr>
          <p:spPr bwMode="auto">
            <a:xfrm>
              <a:off x="2644164" y="1210218"/>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81">
              <a:extLst>
                <a:ext uri="{FF2B5EF4-FFF2-40B4-BE49-F238E27FC236}">
                  <a16:creationId xmlns:a16="http://schemas.microsoft.com/office/drawing/2014/main" id="{EEE1D4F9-3EB5-4D3C-BE64-8A2C20ECEC4A}"/>
                </a:ext>
              </a:extLst>
            </p:cNvPr>
            <p:cNvSpPr>
              <a:spLocks/>
            </p:cNvSpPr>
            <p:nvPr/>
          </p:nvSpPr>
          <p:spPr bwMode="auto">
            <a:xfrm>
              <a:off x="2467951" y="1227681"/>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82">
              <a:extLst>
                <a:ext uri="{FF2B5EF4-FFF2-40B4-BE49-F238E27FC236}">
                  <a16:creationId xmlns:a16="http://schemas.microsoft.com/office/drawing/2014/main" id="{D5BACE30-0D73-4F57-86D6-1C939DAB199A}"/>
                </a:ext>
              </a:extLst>
            </p:cNvPr>
            <p:cNvSpPr>
              <a:spLocks/>
            </p:cNvSpPr>
            <p:nvPr/>
          </p:nvSpPr>
          <p:spPr bwMode="auto">
            <a:xfrm>
              <a:off x="2467951" y="1227681"/>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Rectangle 83">
              <a:extLst>
                <a:ext uri="{FF2B5EF4-FFF2-40B4-BE49-F238E27FC236}">
                  <a16:creationId xmlns:a16="http://schemas.microsoft.com/office/drawing/2014/main" id="{3857594D-8AC4-4565-AD63-4788683F045B}"/>
                </a:ext>
              </a:extLst>
            </p:cNvPr>
            <p:cNvSpPr>
              <a:spLocks noChangeArrowheads="1"/>
            </p:cNvSpPr>
            <p:nvPr/>
          </p:nvSpPr>
          <p:spPr bwMode="auto">
            <a:xfrm>
              <a:off x="2455251" y="1210218"/>
              <a:ext cx="38100"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84">
              <a:extLst>
                <a:ext uri="{FF2B5EF4-FFF2-40B4-BE49-F238E27FC236}">
                  <a16:creationId xmlns:a16="http://schemas.microsoft.com/office/drawing/2014/main" id="{4715947C-FF39-4000-A232-C80B0BF22B74}"/>
                </a:ext>
              </a:extLst>
            </p:cNvPr>
            <p:cNvSpPr>
              <a:spLocks/>
            </p:cNvSpPr>
            <p:nvPr/>
          </p:nvSpPr>
          <p:spPr bwMode="auto">
            <a:xfrm>
              <a:off x="2280626" y="1227681"/>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85">
              <a:extLst>
                <a:ext uri="{FF2B5EF4-FFF2-40B4-BE49-F238E27FC236}">
                  <a16:creationId xmlns:a16="http://schemas.microsoft.com/office/drawing/2014/main" id="{98AC3B1D-0FF8-436E-A6C2-276A3A28737D}"/>
                </a:ext>
              </a:extLst>
            </p:cNvPr>
            <p:cNvSpPr>
              <a:spLocks/>
            </p:cNvSpPr>
            <p:nvPr/>
          </p:nvSpPr>
          <p:spPr bwMode="auto">
            <a:xfrm>
              <a:off x="2280626" y="1227681"/>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Rectangle 86">
              <a:extLst>
                <a:ext uri="{FF2B5EF4-FFF2-40B4-BE49-F238E27FC236}">
                  <a16:creationId xmlns:a16="http://schemas.microsoft.com/office/drawing/2014/main" id="{BE964BAE-0B6C-4555-A57C-AE5B2B014C9A}"/>
                </a:ext>
              </a:extLst>
            </p:cNvPr>
            <p:cNvSpPr>
              <a:spLocks noChangeArrowheads="1"/>
            </p:cNvSpPr>
            <p:nvPr/>
          </p:nvSpPr>
          <p:spPr bwMode="auto">
            <a:xfrm>
              <a:off x="2998176" y="1210218"/>
              <a:ext cx="825500" cy="396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87">
              <a:extLst>
                <a:ext uri="{FF2B5EF4-FFF2-40B4-BE49-F238E27FC236}">
                  <a16:creationId xmlns:a16="http://schemas.microsoft.com/office/drawing/2014/main" id="{B69D1120-554C-4E90-AD8A-11034970AC98}"/>
                </a:ext>
              </a:extLst>
            </p:cNvPr>
            <p:cNvSpPr>
              <a:spLocks/>
            </p:cNvSpPr>
            <p:nvPr/>
          </p:nvSpPr>
          <p:spPr bwMode="auto">
            <a:xfrm>
              <a:off x="2998176" y="1405481"/>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88">
              <a:extLst>
                <a:ext uri="{FF2B5EF4-FFF2-40B4-BE49-F238E27FC236}">
                  <a16:creationId xmlns:a16="http://schemas.microsoft.com/office/drawing/2014/main" id="{C88C8E7B-001A-47C7-A12F-1B42895CB22A}"/>
                </a:ext>
              </a:extLst>
            </p:cNvPr>
            <p:cNvSpPr>
              <a:spLocks/>
            </p:cNvSpPr>
            <p:nvPr/>
          </p:nvSpPr>
          <p:spPr bwMode="auto">
            <a:xfrm>
              <a:off x="2998176" y="1405481"/>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Rectangle 89">
              <a:extLst>
                <a:ext uri="{FF2B5EF4-FFF2-40B4-BE49-F238E27FC236}">
                  <a16:creationId xmlns:a16="http://schemas.microsoft.com/office/drawing/2014/main" id="{586A8DB3-E62D-48C0-8FE0-0AD1DA7EB149}"/>
                </a:ext>
              </a:extLst>
            </p:cNvPr>
            <p:cNvSpPr>
              <a:spLocks noChangeArrowheads="1"/>
            </p:cNvSpPr>
            <p:nvPr/>
          </p:nvSpPr>
          <p:spPr bwMode="auto">
            <a:xfrm>
              <a:off x="3785576" y="1210218"/>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90">
              <a:extLst>
                <a:ext uri="{FF2B5EF4-FFF2-40B4-BE49-F238E27FC236}">
                  <a16:creationId xmlns:a16="http://schemas.microsoft.com/office/drawing/2014/main" id="{33B33182-DBA6-4BC7-A381-599562C03751}"/>
                </a:ext>
              </a:extLst>
            </p:cNvPr>
            <p:cNvSpPr>
              <a:spLocks/>
            </p:cNvSpPr>
            <p:nvPr/>
          </p:nvSpPr>
          <p:spPr bwMode="auto">
            <a:xfrm>
              <a:off x="3609364" y="1227681"/>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91">
              <a:extLst>
                <a:ext uri="{FF2B5EF4-FFF2-40B4-BE49-F238E27FC236}">
                  <a16:creationId xmlns:a16="http://schemas.microsoft.com/office/drawing/2014/main" id="{528F8135-FA85-487E-AD85-A5013EB3B53C}"/>
                </a:ext>
              </a:extLst>
            </p:cNvPr>
            <p:cNvSpPr>
              <a:spLocks/>
            </p:cNvSpPr>
            <p:nvPr/>
          </p:nvSpPr>
          <p:spPr bwMode="auto">
            <a:xfrm>
              <a:off x="3609364" y="1227681"/>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Rectangle 92">
              <a:extLst>
                <a:ext uri="{FF2B5EF4-FFF2-40B4-BE49-F238E27FC236}">
                  <a16:creationId xmlns:a16="http://schemas.microsoft.com/office/drawing/2014/main" id="{425FA9DF-6E0C-4F4B-BBC6-1CCC5FC00C7C}"/>
                </a:ext>
              </a:extLst>
            </p:cNvPr>
            <p:cNvSpPr>
              <a:spLocks noChangeArrowheads="1"/>
            </p:cNvSpPr>
            <p:nvPr/>
          </p:nvSpPr>
          <p:spPr bwMode="auto">
            <a:xfrm>
              <a:off x="3596664" y="1210218"/>
              <a:ext cx="38100"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93">
              <a:extLst>
                <a:ext uri="{FF2B5EF4-FFF2-40B4-BE49-F238E27FC236}">
                  <a16:creationId xmlns:a16="http://schemas.microsoft.com/office/drawing/2014/main" id="{9FC3C249-4272-4508-B699-1D4F5B518475}"/>
                </a:ext>
              </a:extLst>
            </p:cNvPr>
            <p:cNvSpPr>
              <a:spLocks/>
            </p:cNvSpPr>
            <p:nvPr/>
          </p:nvSpPr>
          <p:spPr bwMode="auto">
            <a:xfrm>
              <a:off x="3422039" y="1227681"/>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94">
              <a:extLst>
                <a:ext uri="{FF2B5EF4-FFF2-40B4-BE49-F238E27FC236}">
                  <a16:creationId xmlns:a16="http://schemas.microsoft.com/office/drawing/2014/main" id="{0D289913-8D70-4B2B-8F49-F1A2AAB23BBA}"/>
                </a:ext>
              </a:extLst>
            </p:cNvPr>
            <p:cNvSpPr>
              <a:spLocks/>
            </p:cNvSpPr>
            <p:nvPr/>
          </p:nvSpPr>
          <p:spPr bwMode="auto">
            <a:xfrm>
              <a:off x="3422039" y="1227681"/>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Rectangle 95">
              <a:extLst>
                <a:ext uri="{FF2B5EF4-FFF2-40B4-BE49-F238E27FC236}">
                  <a16:creationId xmlns:a16="http://schemas.microsoft.com/office/drawing/2014/main" id="{67A928CC-357F-4FDB-AA59-4E8D6D006D9F}"/>
                </a:ext>
              </a:extLst>
            </p:cNvPr>
            <p:cNvSpPr>
              <a:spLocks noChangeArrowheads="1"/>
            </p:cNvSpPr>
            <p:nvPr/>
          </p:nvSpPr>
          <p:spPr bwMode="auto">
            <a:xfrm>
              <a:off x="3406164" y="1210218"/>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96">
              <a:extLst>
                <a:ext uri="{FF2B5EF4-FFF2-40B4-BE49-F238E27FC236}">
                  <a16:creationId xmlns:a16="http://schemas.microsoft.com/office/drawing/2014/main" id="{972C90E1-C818-478C-823A-55B484084286}"/>
                </a:ext>
              </a:extLst>
            </p:cNvPr>
            <p:cNvSpPr>
              <a:spLocks/>
            </p:cNvSpPr>
            <p:nvPr/>
          </p:nvSpPr>
          <p:spPr bwMode="auto">
            <a:xfrm>
              <a:off x="3229951" y="1227681"/>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97">
              <a:extLst>
                <a:ext uri="{FF2B5EF4-FFF2-40B4-BE49-F238E27FC236}">
                  <a16:creationId xmlns:a16="http://schemas.microsoft.com/office/drawing/2014/main" id="{C839098B-DA7C-45DE-A652-CDF8AA867592}"/>
                </a:ext>
              </a:extLst>
            </p:cNvPr>
            <p:cNvSpPr>
              <a:spLocks/>
            </p:cNvSpPr>
            <p:nvPr/>
          </p:nvSpPr>
          <p:spPr bwMode="auto">
            <a:xfrm>
              <a:off x="3229951" y="1227681"/>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Rectangle 98">
              <a:extLst>
                <a:ext uri="{FF2B5EF4-FFF2-40B4-BE49-F238E27FC236}">
                  <a16:creationId xmlns:a16="http://schemas.microsoft.com/office/drawing/2014/main" id="{8F898BAE-C047-452E-9658-677920F3CD8B}"/>
                </a:ext>
              </a:extLst>
            </p:cNvPr>
            <p:cNvSpPr>
              <a:spLocks noChangeArrowheads="1"/>
            </p:cNvSpPr>
            <p:nvPr/>
          </p:nvSpPr>
          <p:spPr bwMode="auto">
            <a:xfrm>
              <a:off x="3217251" y="1210218"/>
              <a:ext cx="41275" cy="23018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99">
              <a:extLst>
                <a:ext uri="{FF2B5EF4-FFF2-40B4-BE49-F238E27FC236}">
                  <a16:creationId xmlns:a16="http://schemas.microsoft.com/office/drawing/2014/main" id="{861399A1-8D73-414E-9AD3-C1FD2363F39A}"/>
                </a:ext>
              </a:extLst>
            </p:cNvPr>
            <p:cNvSpPr>
              <a:spLocks/>
            </p:cNvSpPr>
            <p:nvPr/>
          </p:nvSpPr>
          <p:spPr bwMode="auto">
            <a:xfrm>
              <a:off x="3042626" y="1227681"/>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100">
              <a:extLst>
                <a:ext uri="{FF2B5EF4-FFF2-40B4-BE49-F238E27FC236}">
                  <a16:creationId xmlns:a16="http://schemas.microsoft.com/office/drawing/2014/main" id="{4E7E0F68-B631-4CC2-A13D-D87F021A1540}"/>
                </a:ext>
              </a:extLst>
            </p:cNvPr>
            <p:cNvSpPr>
              <a:spLocks/>
            </p:cNvSpPr>
            <p:nvPr/>
          </p:nvSpPr>
          <p:spPr bwMode="auto">
            <a:xfrm>
              <a:off x="3042626" y="1227681"/>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101">
              <a:extLst>
                <a:ext uri="{FF2B5EF4-FFF2-40B4-BE49-F238E27FC236}">
                  <a16:creationId xmlns:a16="http://schemas.microsoft.com/office/drawing/2014/main" id="{9A95BB8D-A7D8-43D5-AFC2-733AC2B3D2E4}"/>
                </a:ext>
              </a:extLst>
            </p:cNvPr>
            <p:cNvSpPr>
              <a:spLocks/>
            </p:cNvSpPr>
            <p:nvPr/>
          </p:nvSpPr>
          <p:spPr bwMode="auto">
            <a:xfrm>
              <a:off x="1783739" y="1083218"/>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Rectangle 102">
              <a:extLst>
                <a:ext uri="{FF2B5EF4-FFF2-40B4-BE49-F238E27FC236}">
                  <a16:creationId xmlns:a16="http://schemas.microsoft.com/office/drawing/2014/main" id="{2DA971D8-4EA3-4BA1-BC5C-BFA6BFC50AC7}"/>
                </a:ext>
              </a:extLst>
            </p:cNvPr>
            <p:cNvSpPr>
              <a:spLocks noChangeArrowheads="1"/>
            </p:cNvSpPr>
            <p:nvPr/>
          </p:nvSpPr>
          <p:spPr bwMode="auto">
            <a:xfrm>
              <a:off x="967764" y="1153068"/>
              <a:ext cx="219075" cy="490537"/>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103">
              <a:extLst>
                <a:ext uri="{FF2B5EF4-FFF2-40B4-BE49-F238E27FC236}">
                  <a16:creationId xmlns:a16="http://schemas.microsoft.com/office/drawing/2014/main" id="{20C054C9-2101-4A6B-829D-FC6EA7254F32}"/>
                </a:ext>
              </a:extLst>
            </p:cNvPr>
            <p:cNvSpPr>
              <a:spLocks/>
            </p:cNvSpPr>
            <p:nvPr/>
          </p:nvSpPr>
          <p:spPr bwMode="auto">
            <a:xfrm>
              <a:off x="1142389" y="456156"/>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Rectangle 104">
              <a:extLst>
                <a:ext uri="{FF2B5EF4-FFF2-40B4-BE49-F238E27FC236}">
                  <a16:creationId xmlns:a16="http://schemas.microsoft.com/office/drawing/2014/main" id="{CA05F819-C580-4351-B5B5-0F6DACE07AF9}"/>
                </a:ext>
              </a:extLst>
            </p:cNvPr>
            <p:cNvSpPr>
              <a:spLocks noChangeArrowheads="1"/>
            </p:cNvSpPr>
            <p:nvPr/>
          </p:nvSpPr>
          <p:spPr bwMode="auto">
            <a:xfrm>
              <a:off x="5025414" y="1421356"/>
              <a:ext cx="44450" cy="10128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Rectangle 105">
              <a:extLst>
                <a:ext uri="{FF2B5EF4-FFF2-40B4-BE49-F238E27FC236}">
                  <a16:creationId xmlns:a16="http://schemas.microsoft.com/office/drawing/2014/main" id="{6C083038-7B7E-42F7-BB3A-87A15EED7030}"/>
                </a:ext>
              </a:extLst>
            </p:cNvPr>
            <p:cNvSpPr>
              <a:spLocks noChangeArrowheads="1"/>
            </p:cNvSpPr>
            <p:nvPr/>
          </p:nvSpPr>
          <p:spPr bwMode="auto">
            <a:xfrm>
              <a:off x="4684101" y="2392906"/>
              <a:ext cx="736600" cy="2413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Rectangle 106">
              <a:extLst>
                <a:ext uri="{FF2B5EF4-FFF2-40B4-BE49-F238E27FC236}">
                  <a16:creationId xmlns:a16="http://schemas.microsoft.com/office/drawing/2014/main" id="{24622094-7596-4AC1-BDEE-FE6A0F36A54A}"/>
                </a:ext>
              </a:extLst>
            </p:cNvPr>
            <p:cNvSpPr>
              <a:spLocks noChangeArrowheads="1"/>
            </p:cNvSpPr>
            <p:nvPr/>
          </p:nvSpPr>
          <p:spPr bwMode="auto">
            <a:xfrm>
              <a:off x="4955564" y="2310356"/>
              <a:ext cx="187325" cy="1238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Rectangle 107">
              <a:extLst>
                <a:ext uri="{FF2B5EF4-FFF2-40B4-BE49-F238E27FC236}">
                  <a16:creationId xmlns:a16="http://schemas.microsoft.com/office/drawing/2014/main" id="{3F6FA18F-1C36-40A4-B56A-9E80F3FEBA13}"/>
                </a:ext>
              </a:extLst>
            </p:cNvPr>
            <p:cNvSpPr>
              <a:spLocks noChangeArrowheads="1"/>
            </p:cNvSpPr>
            <p:nvPr/>
          </p:nvSpPr>
          <p:spPr bwMode="auto">
            <a:xfrm>
              <a:off x="3776051" y="1207043"/>
              <a:ext cx="771525" cy="36512"/>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108">
              <a:extLst>
                <a:ext uri="{FF2B5EF4-FFF2-40B4-BE49-F238E27FC236}">
                  <a16:creationId xmlns:a16="http://schemas.microsoft.com/office/drawing/2014/main" id="{728147CB-2386-42BC-A22A-D29AB8496F8A}"/>
                </a:ext>
              </a:extLst>
            </p:cNvPr>
            <p:cNvSpPr>
              <a:spLocks/>
            </p:cNvSpPr>
            <p:nvPr/>
          </p:nvSpPr>
          <p:spPr bwMode="auto">
            <a:xfrm>
              <a:off x="3776051" y="1354681"/>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Rectangle 109">
              <a:extLst>
                <a:ext uri="{FF2B5EF4-FFF2-40B4-BE49-F238E27FC236}">
                  <a16:creationId xmlns:a16="http://schemas.microsoft.com/office/drawing/2014/main" id="{FD37DBD4-ED07-4C27-913B-C148F61FB6D9}"/>
                </a:ext>
              </a:extLst>
            </p:cNvPr>
            <p:cNvSpPr>
              <a:spLocks noChangeArrowheads="1"/>
            </p:cNvSpPr>
            <p:nvPr/>
          </p:nvSpPr>
          <p:spPr bwMode="auto">
            <a:xfrm>
              <a:off x="4512651" y="1207043"/>
              <a:ext cx="34925" cy="214312"/>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Rectangle 110">
              <a:extLst>
                <a:ext uri="{FF2B5EF4-FFF2-40B4-BE49-F238E27FC236}">
                  <a16:creationId xmlns:a16="http://schemas.microsoft.com/office/drawing/2014/main" id="{22BDDA8D-088A-4944-B225-6DCC92BEEBA2}"/>
                </a:ext>
              </a:extLst>
            </p:cNvPr>
            <p:cNvSpPr>
              <a:spLocks noChangeArrowheads="1"/>
            </p:cNvSpPr>
            <p:nvPr/>
          </p:nvSpPr>
          <p:spPr bwMode="auto">
            <a:xfrm>
              <a:off x="4680926" y="1275306"/>
              <a:ext cx="38100" cy="13335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111">
              <a:extLst>
                <a:ext uri="{FF2B5EF4-FFF2-40B4-BE49-F238E27FC236}">
                  <a16:creationId xmlns:a16="http://schemas.microsoft.com/office/drawing/2014/main" id="{3C29CABA-1844-4A94-B290-C34F9B9EFBD9}"/>
                </a:ext>
              </a:extLst>
            </p:cNvPr>
            <p:cNvSpPr>
              <a:spLocks/>
            </p:cNvSpPr>
            <p:nvPr/>
          </p:nvSpPr>
          <p:spPr bwMode="auto">
            <a:xfrm>
              <a:off x="4345964" y="1222918"/>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112">
              <a:extLst>
                <a:ext uri="{FF2B5EF4-FFF2-40B4-BE49-F238E27FC236}">
                  <a16:creationId xmlns:a16="http://schemas.microsoft.com/office/drawing/2014/main" id="{360D7164-0EE0-498A-BCDC-67E06C1B10D2}"/>
                </a:ext>
              </a:extLst>
            </p:cNvPr>
            <p:cNvSpPr>
              <a:spLocks/>
            </p:cNvSpPr>
            <p:nvPr/>
          </p:nvSpPr>
          <p:spPr bwMode="auto">
            <a:xfrm>
              <a:off x="4528526" y="1268956"/>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113">
              <a:extLst>
                <a:ext uri="{FF2B5EF4-FFF2-40B4-BE49-F238E27FC236}">
                  <a16:creationId xmlns:a16="http://schemas.microsoft.com/office/drawing/2014/main" id="{57230D07-797B-4E93-B605-3AEC10E46992}"/>
                </a:ext>
              </a:extLst>
            </p:cNvPr>
            <p:cNvSpPr>
              <a:spLocks/>
            </p:cNvSpPr>
            <p:nvPr/>
          </p:nvSpPr>
          <p:spPr bwMode="auto">
            <a:xfrm>
              <a:off x="4345964" y="1222918"/>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Rectangle 114">
              <a:extLst>
                <a:ext uri="{FF2B5EF4-FFF2-40B4-BE49-F238E27FC236}">
                  <a16:creationId xmlns:a16="http://schemas.microsoft.com/office/drawing/2014/main" id="{E2F9FBF6-09B7-40CB-8944-E28BAEF0409F}"/>
                </a:ext>
              </a:extLst>
            </p:cNvPr>
            <p:cNvSpPr>
              <a:spLocks noChangeArrowheads="1"/>
            </p:cNvSpPr>
            <p:nvPr/>
          </p:nvSpPr>
          <p:spPr bwMode="auto">
            <a:xfrm>
              <a:off x="4333264" y="1207043"/>
              <a:ext cx="38100" cy="214312"/>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115">
              <a:extLst>
                <a:ext uri="{FF2B5EF4-FFF2-40B4-BE49-F238E27FC236}">
                  <a16:creationId xmlns:a16="http://schemas.microsoft.com/office/drawing/2014/main" id="{C656B9D0-BE23-4E4A-A61F-E8A0D60A1368}"/>
                </a:ext>
              </a:extLst>
            </p:cNvPr>
            <p:cNvSpPr>
              <a:spLocks/>
            </p:cNvSpPr>
            <p:nvPr/>
          </p:nvSpPr>
          <p:spPr bwMode="auto">
            <a:xfrm>
              <a:off x="4171339" y="1222918"/>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116">
              <a:extLst>
                <a:ext uri="{FF2B5EF4-FFF2-40B4-BE49-F238E27FC236}">
                  <a16:creationId xmlns:a16="http://schemas.microsoft.com/office/drawing/2014/main" id="{FB2646E9-9240-4BD6-802D-EB526A36313E}"/>
                </a:ext>
              </a:extLst>
            </p:cNvPr>
            <p:cNvSpPr>
              <a:spLocks/>
            </p:cNvSpPr>
            <p:nvPr/>
          </p:nvSpPr>
          <p:spPr bwMode="auto">
            <a:xfrm>
              <a:off x="4171339" y="1222918"/>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Rectangle 117">
              <a:extLst>
                <a:ext uri="{FF2B5EF4-FFF2-40B4-BE49-F238E27FC236}">
                  <a16:creationId xmlns:a16="http://schemas.microsoft.com/office/drawing/2014/main" id="{AEF9395A-E1FD-4C60-A799-2881A0874ED9}"/>
                </a:ext>
              </a:extLst>
            </p:cNvPr>
            <p:cNvSpPr>
              <a:spLocks noChangeArrowheads="1"/>
            </p:cNvSpPr>
            <p:nvPr/>
          </p:nvSpPr>
          <p:spPr bwMode="auto">
            <a:xfrm>
              <a:off x="4158639" y="1207043"/>
              <a:ext cx="38100" cy="214312"/>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118">
              <a:extLst>
                <a:ext uri="{FF2B5EF4-FFF2-40B4-BE49-F238E27FC236}">
                  <a16:creationId xmlns:a16="http://schemas.microsoft.com/office/drawing/2014/main" id="{98E402CA-E272-4F23-94DD-5B2CF8238887}"/>
                </a:ext>
              </a:extLst>
            </p:cNvPr>
            <p:cNvSpPr>
              <a:spLocks/>
            </p:cNvSpPr>
            <p:nvPr/>
          </p:nvSpPr>
          <p:spPr bwMode="auto">
            <a:xfrm>
              <a:off x="3991951" y="1222918"/>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119">
              <a:extLst>
                <a:ext uri="{FF2B5EF4-FFF2-40B4-BE49-F238E27FC236}">
                  <a16:creationId xmlns:a16="http://schemas.microsoft.com/office/drawing/2014/main" id="{C92CBF54-448F-4155-9D77-D8D1B059FA0A}"/>
                </a:ext>
              </a:extLst>
            </p:cNvPr>
            <p:cNvSpPr>
              <a:spLocks/>
            </p:cNvSpPr>
            <p:nvPr/>
          </p:nvSpPr>
          <p:spPr bwMode="auto">
            <a:xfrm>
              <a:off x="3991951" y="1222918"/>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Rectangle 120">
              <a:extLst>
                <a:ext uri="{FF2B5EF4-FFF2-40B4-BE49-F238E27FC236}">
                  <a16:creationId xmlns:a16="http://schemas.microsoft.com/office/drawing/2014/main" id="{A99E6B0A-E063-4A58-A351-4F6C1F6201A6}"/>
                </a:ext>
              </a:extLst>
            </p:cNvPr>
            <p:cNvSpPr>
              <a:spLocks noChangeArrowheads="1"/>
            </p:cNvSpPr>
            <p:nvPr/>
          </p:nvSpPr>
          <p:spPr bwMode="auto">
            <a:xfrm>
              <a:off x="3982426" y="1207043"/>
              <a:ext cx="34925" cy="214312"/>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121">
              <a:extLst>
                <a:ext uri="{FF2B5EF4-FFF2-40B4-BE49-F238E27FC236}">
                  <a16:creationId xmlns:a16="http://schemas.microsoft.com/office/drawing/2014/main" id="{D8F965FA-7BCF-422F-B235-53718B28E210}"/>
                </a:ext>
              </a:extLst>
            </p:cNvPr>
            <p:cNvSpPr>
              <a:spLocks/>
            </p:cNvSpPr>
            <p:nvPr/>
          </p:nvSpPr>
          <p:spPr bwMode="auto">
            <a:xfrm>
              <a:off x="3817326" y="1222918"/>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122">
              <a:extLst>
                <a:ext uri="{FF2B5EF4-FFF2-40B4-BE49-F238E27FC236}">
                  <a16:creationId xmlns:a16="http://schemas.microsoft.com/office/drawing/2014/main" id="{674AC0D1-0F5D-44D4-82BB-88BFFA5FA865}"/>
                </a:ext>
              </a:extLst>
            </p:cNvPr>
            <p:cNvSpPr>
              <a:spLocks/>
            </p:cNvSpPr>
            <p:nvPr/>
          </p:nvSpPr>
          <p:spPr bwMode="auto">
            <a:xfrm>
              <a:off x="3817326" y="1222918"/>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Rectangle 123">
              <a:extLst>
                <a:ext uri="{FF2B5EF4-FFF2-40B4-BE49-F238E27FC236}">
                  <a16:creationId xmlns:a16="http://schemas.microsoft.com/office/drawing/2014/main" id="{9C05359D-B3F2-45CF-BC6D-A5925A2F8E95}"/>
                </a:ext>
              </a:extLst>
            </p:cNvPr>
            <p:cNvSpPr>
              <a:spLocks noChangeArrowheads="1"/>
            </p:cNvSpPr>
            <p:nvPr/>
          </p:nvSpPr>
          <p:spPr bwMode="auto">
            <a:xfrm>
              <a:off x="4684101" y="2660554"/>
              <a:ext cx="736600" cy="242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Rectangle 124">
              <a:extLst>
                <a:ext uri="{FF2B5EF4-FFF2-40B4-BE49-F238E27FC236}">
                  <a16:creationId xmlns:a16="http://schemas.microsoft.com/office/drawing/2014/main" id="{D403C258-5125-428F-AF6A-1897211C18AE}"/>
                </a:ext>
              </a:extLst>
            </p:cNvPr>
            <p:cNvSpPr>
              <a:spLocks noChangeArrowheads="1"/>
            </p:cNvSpPr>
            <p:nvPr/>
          </p:nvSpPr>
          <p:spPr bwMode="auto">
            <a:xfrm>
              <a:off x="603493" y="1149893"/>
              <a:ext cx="337283" cy="858114"/>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76" name="Freeform 125">
              <a:extLst>
                <a:ext uri="{FF2B5EF4-FFF2-40B4-BE49-F238E27FC236}">
                  <a16:creationId xmlns:a16="http://schemas.microsoft.com/office/drawing/2014/main" id="{C165FDD5-1AFB-4E20-92BB-0531682DD6C5}"/>
                </a:ext>
              </a:extLst>
            </p:cNvPr>
            <p:cNvSpPr>
              <a:spLocks/>
            </p:cNvSpPr>
            <p:nvPr/>
          </p:nvSpPr>
          <p:spPr bwMode="auto">
            <a:xfrm>
              <a:off x="1480526" y="6075414"/>
              <a:ext cx="1154113" cy="20796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77" name="Group 376">
              <a:extLst>
                <a:ext uri="{FF2B5EF4-FFF2-40B4-BE49-F238E27FC236}">
                  <a16:creationId xmlns:a16="http://schemas.microsoft.com/office/drawing/2014/main" id="{B278563E-0CEA-4D26-ACC1-8A788130A7E1}"/>
                </a:ext>
              </a:extLst>
            </p:cNvPr>
            <p:cNvGrpSpPr/>
            <p:nvPr/>
          </p:nvGrpSpPr>
          <p:grpSpPr>
            <a:xfrm>
              <a:off x="1867614" y="4818439"/>
              <a:ext cx="357188" cy="627063"/>
              <a:chOff x="2031389" y="4340768"/>
              <a:chExt cx="357188" cy="627063"/>
            </a:xfrm>
            <a:grpFill/>
          </p:grpSpPr>
          <p:sp>
            <p:nvSpPr>
              <p:cNvPr id="387" name="Rectangle 13">
                <a:extLst>
                  <a:ext uri="{FF2B5EF4-FFF2-40B4-BE49-F238E27FC236}">
                    <a16:creationId xmlns:a16="http://schemas.microsoft.com/office/drawing/2014/main" id="{C4826F3F-B7DE-4320-B172-F930D7EA5D86}"/>
                  </a:ext>
                </a:extLst>
              </p:cNvPr>
              <p:cNvSpPr>
                <a:spLocks noChangeArrowheads="1"/>
              </p:cNvSpPr>
              <p:nvPr/>
            </p:nvSpPr>
            <p:spPr bwMode="auto">
              <a:xfrm>
                <a:off x="2031389" y="4340768"/>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14">
                <a:extLst>
                  <a:ext uri="{FF2B5EF4-FFF2-40B4-BE49-F238E27FC236}">
                    <a16:creationId xmlns:a16="http://schemas.microsoft.com/office/drawing/2014/main" id="{F0C17A0C-A980-4507-92B2-0D5D9214EDCF}"/>
                  </a:ext>
                </a:extLst>
              </p:cNvPr>
              <p:cNvSpPr>
                <a:spLocks/>
              </p:cNvSpPr>
              <p:nvPr/>
            </p:nvSpPr>
            <p:spPr bwMode="auto">
              <a:xfrm>
                <a:off x="2056789" y="43693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15">
                <a:extLst>
                  <a:ext uri="{FF2B5EF4-FFF2-40B4-BE49-F238E27FC236}">
                    <a16:creationId xmlns:a16="http://schemas.microsoft.com/office/drawing/2014/main" id="{385BA6D9-518D-4BE2-893E-0329398206F9}"/>
                  </a:ext>
                </a:extLst>
              </p:cNvPr>
              <p:cNvSpPr>
                <a:spLocks/>
              </p:cNvSpPr>
              <p:nvPr/>
            </p:nvSpPr>
            <p:spPr bwMode="auto">
              <a:xfrm>
                <a:off x="2056789" y="43693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Rectangle 16">
                <a:extLst>
                  <a:ext uri="{FF2B5EF4-FFF2-40B4-BE49-F238E27FC236}">
                    <a16:creationId xmlns:a16="http://schemas.microsoft.com/office/drawing/2014/main" id="{17CA673C-3BF3-42C6-85CE-AC41B86A9CB4}"/>
                  </a:ext>
                </a:extLst>
              </p:cNvPr>
              <p:cNvSpPr>
                <a:spLocks noChangeArrowheads="1"/>
              </p:cNvSpPr>
              <p:nvPr/>
            </p:nvSpPr>
            <p:spPr bwMode="auto">
              <a:xfrm>
                <a:off x="2031389" y="4634456"/>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17">
                <a:extLst>
                  <a:ext uri="{FF2B5EF4-FFF2-40B4-BE49-F238E27FC236}">
                    <a16:creationId xmlns:a16="http://schemas.microsoft.com/office/drawing/2014/main" id="{791DBD6E-6302-407C-88D7-8FBBD9E625C1}"/>
                  </a:ext>
                </a:extLst>
              </p:cNvPr>
              <p:cNvSpPr>
                <a:spLocks/>
              </p:cNvSpPr>
              <p:nvPr/>
            </p:nvSpPr>
            <p:spPr bwMode="auto">
              <a:xfrm>
                <a:off x="2056789" y="46630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18">
                <a:extLst>
                  <a:ext uri="{FF2B5EF4-FFF2-40B4-BE49-F238E27FC236}">
                    <a16:creationId xmlns:a16="http://schemas.microsoft.com/office/drawing/2014/main" id="{2140A29F-42C7-4028-9E18-8C67AF42F3DE}"/>
                  </a:ext>
                </a:extLst>
              </p:cNvPr>
              <p:cNvSpPr>
                <a:spLocks/>
              </p:cNvSpPr>
              <p:nvPr/>
            </p:nvSpPr>
            <p:spPr bwMode="auto">
              <a:xfrm>
                <a:off x="2056789" y="46630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8" name="Rectangle 5">
              <a:extLst>
                <a:ext uri="{FF2B5EF4-FFF2-40B4-BE49-F238E27FC236}">
                  <a16:creationId xmlns:a16="http://schemas.microsoft.com/office/drawing/2014/main" id="{AE1388DD-2958-44FF-8FE3-D969D5D5DD4D}"/>
                </a:ext>
              </a:extLst>
            </p:cNvPr>
            <p:cNvSpPr>
              <a:spLocks noChangeArrowheads="1"/>
            </p:cNvSpPr>
            <p:nvPr/>
          </p:nvSpPr>
          <p:spPr bwMode="auto">
            <a:xfrm>
              <a:off x="1839986" y="4792833"/>
              <a:ext cx="98425" cy="13366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Rectangle 6">
              <a:extLst>
                <a:ext uri="{FF2B5EF4-FFF2-40B4-BE49-F238E27FC236}">
                  <a16:creationId xmlns:a16="http://schemas.microsoft.com/office/drawing/2014/main" id="{A7B98014-F200-4DC1-8054-183F5A72EBFB}"/>
                </a:ext>
              </a:extLst>
            </p:cNvPr>
            <p:cNvSpPr>
              <a:spLocks noChangeArrowheads="1"/>
            </p:cNvSpPr>
            <p:nvPr/>
          </p:nvSpPr>
          <p:spPr bwMode="auto">
            <a:xfrm>
              <a:off x="2184473" y="4792833"/>
              <a:ext cx="85725" cy="133667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80" name="Group 379">
              <a:extLst>
                <a:ext uri="{FF2B5EF4-FFF2-40B4-BE49-F238E27FC236}">
                  <a16:creationId xmlns:a16="http://schemas.microsoft.com/office/drawing/2014/main" id="{3FC93A8E-3B8E-44D4-9399-3CAFAA0E676E}"/>
                </a:ext>
              </a:extLst>
            </p:cNvPr>
            <p:cNvGrpSpPr/>
            <p:nvPr/>
          </p:nvGrpSpPr>
          <p:grpSpPr>
            <a:xfrm>
              <a:off x="1897182" y="5434863"/>
              <a:ext cx="357188" cy="627063"/>
              <a:chOff x="2031389" y="4340768"/>
              <a:chExt cx="357188" cy="627063"/>
            </a:xfrm>
            <a:grpFill/>
          </p:grpSpPr>
          <p:sp>
            <p:nvSpPr>
              <p:cNvPr id="381" name="Rectangle 13">
                <a:extLst>
                  <a:ext uri="{FF2B5EF4-FFF2-40B4-BE49-F238E27FC236}">
                    <a16:creationId xmlns:a16="http://schemas.microsoft.com/office/drawing/2014/main" id="{95E99C4B-017B-4341-840C-427A0253B6A8}"/>
                  </a:ext>
                </a:extLst>
              </p:cNvPr>
              <p:cNvSpPr>
                <a:spLocks noChangeArrowheads="1"/>
              </p:cNvSpPr>
              <p:nvPr/>
            </p:nvSpPr>
            <p:spPr bwMode="auto">
              <a:xfrm>
                <a:off x="2031389" y="4340768"/>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14">
                <a:extLst>
                  <a:ext uri="{FF2B5EF4-FFF2-40B4-BE49-F238E27FC236}">
                    <a16:creationId xmlns:a16="http://schemas.microsoft.com/office/drawing/2014/main" id="{2F637765-37F2-49FD-B130-588FB8BA1160}"/>
                  </a:ext>
                </a:extLst>
              </p:cNvPr>
              <p:cNvSpPr>
                <a:spLocks/>
              </p:cNvSpPr>
              <p:nvPr/>
            </p:nvSpPr>
            <p:spPr bwMode="auto">
              <a:xfrm>
                <a:off x="2056789" y="4369343"/>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15">
                <a:extLst>
                  <a:ext uri="{FF2B5EF4-FFF2-40B4-BE49-F238E27FC236}">
                    <a16:creationId xmlns:a16="http://schemas.microsoft.com/office/drawing/2014/main" id="{714F137C-8226-418B-999B-DB6061D3ED1F}"/>
                  </a:ext>
                </a:extLst>
              </p:cNvPr>
              <p:cNvSpPr>
                <a:spLocks/>
              </p:cNvSpPr>
              <p:nvPr/>
            </p:nvSpPr>
            <p:spPr bwMode="auto">
              <a:xfrm>
                <a:off x="2056789" y="4369343"/>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Rectangle 16">
                <a:extLst>
                  <a:ext uri="{FF2B5EF4-FFF2-40B4-BE49-F238E27FC236}">
                    <a16:creationId xmlns:a16="http://schemas.microsoft.com/office/drawing/2014/main" id="{FCA1FAAE-7C16-4F48-80DA-0F040D4B4B36}"/>
                  </a:ext>
                </a:extLst>
              </p:cNvPr>
              <p:cNvSpPr>
                <a:spLocks noChangeArrowheads="1"/>
              </p:cNvSpPr>
              <p:nvPr/>
            </p:nvSpPr>
            <p:spPr bwMode="auto">
              <a:xfrm>
                <a:off x="2031389" y="4634456"/>
                <a:ext cx="357188" cy="635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17">
                <a:extLst>
                  <a:ext uri="{FF2B5EF4-FFF2-40B4-BE49-F238E27FC236}">
                    <a16:creationId xmlns:a16="http://schemas.microsoft.com/office/drawing/2014/main" id="{87C99CA5-0A46-455F-AF28-050DA220A694}"/>
                  </a:ext>
                </a:extLst>
              </p:cNvPr>
              <p:cNvSpPr>
                <a:spLocks/>
              </p:cNvSpPr>
              <p:nvPr/>
            </p:nvSpPr>
            <p:spPr bwMode="auto">
              <a:xfrm>
                <a:off x="2056789" y="4663031"/>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18">
                <a:extLst>
                  <a:ext uri="{FF2B5EF4-FFF2-40B4-BE49-F238E27FC236}">
                    <a16:creationId xmlns:a16="http://schemas.microsoft.com/office/drawing/2014/main" id="{32D786AA-E4BB-40BF-BDB2-168F8AC51164}"/>
                  </a:ext>
                </a:extLst>
              </p:cNvPr>
              <p:cNvSpPr>
                <a:spLocks/>
              </p:cNvSpPr>
              <p:nvPr/>
            </p:nvSpPr>
            <p:spPr bwMode="auto">
              <a:xfrm>
                <a:off x="2056789" y="4663031"/>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13" name="Group 412">
            <a:extLst>
              <a:ext uri="{FF2B5EF4-FFF2-40B4-BE49-F238E27FC236}">
                <a16:creationId xmlns:a16="http://schemas.microsoft.com/office/drawing/2014/main" id="{45CEF817-8F5B-46F1-9406-2B7F4E8632E4}"/>
              </a:ext>
            </a:extLst>
          </p:cNvPr>
          <p:cNvGrpSpPr/>
          <p:nvPr/>
        </p:nvGrpSpPr>
        <p:grpSpPr>
          <a:xfrm>
            <a:off x="132304" y="5071047"/>
            <a:ext cx="1051030" cy="1203325"/>
            <a:chOff x="4061465" y="3403600"/>
            <a:chExt cx="2688585" cy="3078163"/>
          </a:xfrm>
          <a:solidFill>
            <a:schemeClr val="accent6"/>
          </a:solidFill>
        </p:grpSpPr>
        <p:sp>
          <p:nvSpPr>
            <p:cNvPr id="396" name="Rectangle 129">
              <a:extLst>
                <a:ext uri="{FF2B5EF4-FFF2-40B4-BE49-F238E27FC236}">
                  <a16:creationId xmlns:a16="http://schemas.microsoft.com/office/drawing/2014/main" id="{0980A933-109D-4AB6-A0AA-4D7CF3913B93}"/>
                </a:ext>
              </a:extLst>
            </p:cNvPr>
            <p:cNvSpPr>
              <a:spLocks noChangeArrowheads="1"/>
            </p:cNvSpPr>
            <p:nvPr/>
          </p:nvSpPr>
          <p:spPr bwMode="auto">
            <a:xfrm>
              <a:off x="4071938" y="5254625"/>
              <a:ext cx="2678112" cy="1227138"/>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Rectangle 130">
              <a:extLst>
                <a:ext uri="{FF2B5EF4-FFF2-40B4-BE49-F238E27FC236}">
                  <a16:creationId xmlns:a16="http://schemas.microsoft.com/office/drawing/2014/main" id="{9B1C0B9C-8879-4FA8-B487-9BB41FB5C83C}"/>
                </a:ext>
              </a:extLst>
            </p:cNvPr>
            <p:cNvSpPr>
              <a:spLocks noChangeArrowheads="1"/>
            </p:cNvSpPr>
            <p:nvPr/>
          </p:nvSpPr>
          <p:spPr bwMode="auto">
            <a:xfrm>
              <a:off x="6513513" y="3403600"/>
              <a:ext cx="98425" cy="18669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Rectangle 131">
              <a:extLst>
                <a:ext uri="{FF2B5EF4-FFF2-40B4-BE49-F238E27FC236}">
                  <a16:creationId xmlns:a16="http://schemas.microsoft.com/office/drawing/2014/main" id="{914CFD06-2852-4777-AD5B-9D18E8099B19}"/>
                </a:ext>
              </a:extLst>
            </p:cNvPr>
            <p:cNvSpPr>
              <a:spLocks noChangeArrowheads="1"/>
            </p:cNvSpPr>
            <p:nvPr/>
          </p:nvSpPr>
          <p:spPr bwMode="auto">
            <a:xfrm>
              <a:off x="6143625" y="3403600"/>
              <a:ext cx="95250" cy="18669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Rectangle 132">
              <a:extLst>
                <a:ext uri="{FF2B5EF4-FFF2-40B4-BE49-F238E27FC236}">
                  <a16:creationId xmlns:a16="http://schemas.microsoft.com/office/drawing/2014/main" id="{A4DDD171-6F77-46E1-887B-82527F093C6D}"/>
                </a:ext>
              </a:extLst>
            </p:cNvPr>
            <p:cNvSpPr>
              <a:spLocks noChangeArrowheads="1"/>
            </p:cNvSpPr>
            <p:nvPr/>
          </p:nvSpPr>
          <p:spPr bwMode="auto">
            <a:xfrm>
              <a:off x="5773738" y="3403600"/>
              <a:ext cx="95250" cy="18669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Rectangle 133">
              <a:extLst>
                <a:ext uri="{FF2B5EF4-FFF2-40B4-BE49-F238E27FC236}">
                  <a16:creationId xmlns:a16="http://schemas.microsoft.com/office/drawing/2014/main" id="{BB35C104-BF1A-4A83-8388-9F8C8B136E7B}"/>
                </a:ext>
              </a:extLst>
            </p:cNvPr>
            <p:cNvSpPr>
              <a:spLocks noChangeArrowheads="1"/>
            </p:cNvSpPr>
            <p:nvPr/>
          </p:nvSpPr>
          <p:spPr bwMode="auto">
            <a:xfrm>
              <a:off x="5399088" y="3403600"/>
              <a:ext cx="100012" cy="18669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Rectangle 134">
              <a:extLst>
                <a:ext uri="{FF2B5EF4-FFF2-40B4-BE49-F238E27FC236}">
                  <a16:creationId xmlns:a16="http://schemas.microsoft.com/office/drawing/2014/main" id="{F77CD7C0-D6B7-495C-BA79-FEDD5C19159F}"/>
                </a:ext>
              </a:extLst>
            </p:cNvPr>
            <p:cNvSpPr>
              <a:spLocks noChangeArrowheads="1"/>
            </p:cNvSpPr>
            <p:nvPr/>
          </p:nvSpPr>
          <p:spPr bwMode="auto">
            <a:xfrm>
              <a:off x="5029200" y="3403600"/>
              <a:ext cx="100012" cy="18669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Rectangle 135">
              <a:extLst>
                <a:ext uri="{FF2B5EF4-FFF2-40B4-BE49-F238E27FC236}">
                  <a16:creationId xmlns:a16="http://schemas.microsoft.com/office/drawing/2014/main" id="{3ABCD400-780B-44FA-84FA-E5079270D555}"/>
                </a:ext>
              </a:extLst>
            </p:cNvPr>
            <p:cNvSpPr>
              <a:spLocks noChangeArrowheads="1"/>
            </p:cNvSpPr>
            <p:nvPr/>
          </p:nvSpPr>
          <p:spPr bwMode="auto">
            <a:xfrm>
              <a:off x="4659313" y="3403600"/>
              <a:ext cx="95250" cy="18669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Rectangle 136">
              <a:extLst>
                <a:ext uri="{FF2B5EF4-FFF2-40B4-BE49-F238E27FC236}">
                  <a16:creationId xmlns:a16="http://schemas.microsoft.com/office/drawing/2014/main" id="{890D6AE1-03A4-43AA-89DC-D0AFD6FEE3FB}"/>
                </a:ext>
              </a:extLst>
            </p:cNvPr>
            <p:cNvSpPr>
              <a:spLocks noChangeArrowheads="1"/>
            </p:cNvSpPr>
            <p:nvPr/>
          </p:nvSpPr>
          <p:spPr bwMode="auto">
            <a:xfrm>
              <a:off x="4061465" y="3403600"/>
              <a:ext cx="236537" cy="1866900"/>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Rectangle 137">
              <a:extLst>
                <a:ext uri="{FF2B5EF4-FFF2-40B4-BE49-F238E27FC236}">
                  <a16:creationId xmlns:a16="http://schemas.microsoft.com/office/drawing/2014/main" id="{9627E1FA-3E95-4B31-AB9E-8C23E7931F26}"/>
                </a:ext>
              </a:extLst>
            </p:cNvPr>
            <p:cNvSpPr>
              <a:spLocks noChangeArrowheads="1"/>
            </p:cNvSpPr>
            <p:nvPr/>
          </p:nvSpPr>
          <p:spPr bwMode="auto">
            <a:xfrm>
              <a:off x="4071938" y="4289425"/>
              <a:ext cx="2678112"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Rectangle 138">
              <a:extLst>
                <a:ext uri="{FF2B5EF4-FFF2-40B4-BE49-F238E27FC236}">
                  <a16:creationId xmlns:a16="http://schemas.microsoft.com/office/drawing/2014/main" id="{D2D6BA2B-91F1-4FCB-A8B5-BD1236C11241}"/>
                </a:ext>
              </a:extLst>
            </p:cNvPr>
            <p:cNvSpPr>
              <a:spLocks noChangeArrowheads="1"/>
            </p:cNvSpPr>
            <p:nvPr/>
          </p:nvSpPr>
          <p:spPr bwMode="auto">
            <a:xfrm>
              <a:off x="5445125" y="4014788"/>
              <a:ext cx="1304925"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Rectangle 139">
              <a:extLst>
                <a:ext uri="{FF2B5EF4-FFF2-40B4-BE49-F238E27FC236}">
                  <a16:creationId xmlns:a16="http://schemas.microsoft.com/office/drawing/2014/main" id="{D2D52CC8-713F-4EC0-8B6D-3549F08B4BEA}"/>
                </a:ext>
              </a:extLst>
            </p:cNvPr>
            <p:cNvSpPr>
              <a:spLocks noChangeArrowheads="1"/>
            </p:cNvSpPr>
            <p:nvPr/>
          </p:nvSpPr>
          <p:spPr bwMode="auto">
            <a:xfrm>
              <a:off x="5445125" y="3738563"/>
              <a:ext cx="1304925"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Rectangle 140">
              <a:extLst>
                <a:ext uri="{FF2B5EF4-FFF2-40B4-BE49-F238E27FC236}">
                  <a16:creationId xmlns:a16="http://schemas.microsoft.com/office/drawing/2014/main" id="{FDC50C4E-72B9-4DCF-BA89-A32178CD7B90}"/>
                </a:ext>
              </a:extLst>
            </p:cNvPr>
            <p:cNvSpPr>
              <a:spLocks noChangeArrowheads="1"/>
            </p:cNvSpPr>
            <p:nvPr/>
          </p:nvSpPr>
          <p:spPr bwMode="auto">
            <a:xfrm>
              <a:off x="4071938" y="4541838"/>
              <a:ext cx="2678112"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Rectangle 141">
              <a:extLst>
                <a:ext uri="{FF2B5EF4-FFF2-40B4-BE49-F238E27FC236}">
                  <a16:creationId xmlns:a16="http://schemas.microsoft.com/office/drawing/2014/main" id="{2C974C0D-7330-427C-902B-4C04BC2A057F}"/>
                </a:ext>
              </a:extLst>
            </p:cNvPr>
            <p:cNvSpPr>
              <a:spLocks noChangeArrowheads="1"/>
            </p:cNvSpPr>
            <p:nvPr/>
          </p:nvSpPr>
          <p:spPr bwMode="auto">
            <a:xfrm>
              <a:off x="4071938" y="4792663"/>
              <a:ext cx="2678112"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Rectangle 142">
              <a:extLst>
                <a:ext uri="{FF2B5EF4-FFF2-40B4-BE49-F238E27FC236}">
                  <a16:creationId xmlns:a16="http://schemas.microsoft.com/office/drawing/2014/main" id="{6836E0F2-A2B7-424F-AC2E-35CD8BCFD45D}"/>
                </a:ext>
              </a:extLst>
            </p:cNvPr>
            <p:cNvSpPr>
              <a:spLocks noChangeArrowheads="1"/>
            </p:cNvSpPr>
            <p:nvPr/>
          </p:nvSpPr>
          <p:spPr bwMode="auto">
            <a:xfrm>
              <a:off x="4071938" y="5045075"/>
              <a:ext cx="2678112" cy="47625"/>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Rectangle 143">
              <a:extLst>
                <a:ext uri="{FF2B5EF4-FFF2-40B4-BE49-F238E27FC236}">
                  <a16:creationId xmlns:a16="http://schemas.microsoft.com/office/drawing/2014/main" id="{B15A13CD-B137-4DFA-8D45-355BE67D6170}"/>
                </a:ext>
              </a:extLst>
            </p:cNvPr>
            <p:cNvSpPr>
              <a:spLocks noChangeArrowheads="1"/>
            </p:cNvSpPr>
            <p:nvPr/>
          </p:nvSpPr>
          <p:spPr bwMode="auto">
            <a:xfrm>
              <a:off x="5076825" y="3938588"/>
              <a:ext cx="331787" cy="376238"/>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Rectangle 144">
              <a:extLst>
                <a:ext uri="{FF2B5EF4-FFF2-40B4-BE49-F238E27FC236}">
                  <a16:creationId xmlns:a16="http://schemas.microsoft.com/office/drawing/2014/main" id="{DDA38115-FEDD-4D01-91BF-E5B677EF701A}"/>
                </a:ext>
              </a:extLst>
            </p:cNvPr>
            <p:cNvSpPr>
              <a:spLocks noChangeArrowheads="1"/>
            </p:cNvSpPr>
            <p:nvPr/>
          </p:nvSpPr>
          <p:spPr bwMode="auto">
            <a:xfrm>
              <a:off x="4706938" y="4314825"/>
              <a:ext cx="331787" cy="230188"/>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Rectangle 145">
              <a:extLst>
                <a:ext uri="{FF2B5EF4-FFF2-40B4-BE49-F238E27FC236}">
                  <a16:creationId xmlns:a16="http://schemas.microsoft.com/office/drawing/2014/main" id="{7E662B95-2D26-4DB0-87E7-DAED83A10B84}"/>
                </a:ext>
              </a:extLst>
            </p:cNvPr>
            <p:cNvSpPr>
              <a:spLocks noChangeArrowheads="1"/>
            </p:cNvSpPr>
            <p:nvPr/>
          </p:nvSpPr>
          <p:spPr bwMode="auto">
            <a:xfrm>
              <a:off x="5473700" y="4805363"/>
              <a:ext cx="331787" cy="490538"/>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8" name="Group 417">
            <a:extLst>
              <a:ext uri="{FF2B5EF4-FFF2-40B4-BE49-F238E27FC236}">
                <a16:creationId xmlns:a16="http://schemas.microsoft.com/office/drawing/2014/main" id="{773323BB-6F36-4FD3-ABCE-738811481F30}"/>
              </a:ext>
            </a:extLst>
          </p:cNvPr>
          <p:cNvGrpSpPr/>
          <p:nvPr/>
        </p:nvGrpSpPr>
        <p:grpSpPr>
          <a:xfrm>
            <a:off x="2456381" y="5626592"/>
            <a:ext cx="1343686" cy="647780"/>
            <a:chOff x="2633799" y="5558352"/>
            <a:chExt cx="1343686" cy="647780"/>
          </a:xfrm>
          <a:solidFill>
            <a:schemeClr val="accent6"/>
          </a:solidFill>
        </p:grpSpPr>
        <p:sp>
          <p:nvSpPr>
            <p:cNvPr id="414" name="Rectangle 129">
              <a:extLst>
                <a:ext uri="{FF2B5EF4-FFF2-40B4-BE49-F238E27FC236}">
                  <a16:creationId xmlns:a16="http://schemas.microsoft.com/office/drawing/2014/main" id="{CCBC2921-E964-45C4-9EEE-D97112D9B526}"/>
                </a:ext>
              </a:extLst>
            </p:cNvPr>
            <p:cNvSpPr>
              <a:spLocks noChangeArrowheads="1"/>
            </p:cNvSpPr>
            <p:nvPr/>
          </p:nvSpPr>
          <p:spPr bwMode="auto">
            <a:xfrm>
              <a:off x="2633799" y="5910921"/>
              <a:ext cx="644269" cy="295211"/>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Rectangle 129">
              <a:extLst>
                <a:ext uri="{FF2B5EF4-FFF2-40B4-BE49-F238E27FC236}">
                  <a16:creationId xmlns:a16="http://schemas.microsoft.com/office/drawing/2014/main" id="{AE764D2A-25D3-43F6-B794-BB0FE51366AD}"/>
                </a:ext>
              </a:extLst>
            </p:cNvPr>
            <p:cNvSpPr>
              <a:spLocks noChangeArrowheads="1"/>
            </p:cNvSpPr>
            <p:nvPr/>
          </p:nvSpPr>
          <p:spPr bwMode="auto">
            <a:xfrm>
              <a:off x="3330944" y="5910921"/>
              <a:ext cx="644269" cy="295211"/>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Rectangle 129">
              <a:extLst>
                <a:ext uri="{FF2B5EF4-FFF2-40B4-BE49-F238E27FC236}">
                  <a16:creationId xmlns:a16="http://schemas.microsoft.com/office/drawing/2014/main" id="{8AB809FB-3337-4539-91AA-3CD5E3948863}"/>
                </a:ext>
              </a:extLst>
            </p:cNvPr>
            <p:cNvSpPr>
              <a:spLocks noChangeArrowheads="1"/>
            </p:cNvSpPr>
            <p:nvPr/>
          </p:nvSpPr>
          <p:spPr bwMode="auto">
            <a:xfrm>
              <a:off x="2636071" y="5558352"/>
              <a:ext cx="644269" cy="295211"/>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Rectangle 129">
              <a:extLst>
                <a:ext uri="{FF2B5EF4-FFF2-40B4-BE49-F238E27FC236}">
                  <a16:creationId xmlns:a16="http://schemas.microsoft.com/office/drawing/2014/main" id="{1C7BFB05-4F50-4434-AF2A-E3A03983ACE2}"/>
                </a:ext>
              </a:extLst>
            </p:cNvPr>
            <p:cNvSpPr>
              <a:spLocks noChangeArrowheads="1"/>
            </p:cNvSpPr>
            <p:nvPr/>
          </p:nvSpPr>
          <p:spPr bwMode="auto">
            <a:xfrm>
              <a:off x="3333216" y="5558352"/>
              <a:ext cx="644269" cy="295211"/>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94" name="Group 493">
            <a:extLst>
              <a:ext uri="{FF2B5EF4-FFF2-40B4-BE49-F238E27FC236}">
                <a16:creationId xmlns:a16="http://schemas.microsoft.com/office/drawing/2014/main" id="{8861397A-F7C7-40F8-BAF2-9CDEEF0B34DF}"/>
              </a:ext>
            </a:extLst>
          </p:cNvPr>
          <p:cNvGrpSpPr/>
          <p:nvPr/>
        </p:nvGrpSpPr>
        <p:grpSpPr>
          <a:xfrm>
            <a:off x="-30456" y="6705945"/>
            <a:ext cx="12240040" cy="170806"/>
            <a:chOff x="-48040" y="6512575"/>
            <a:chExt cx="12240040" cy="364176"/>
          </a:xfrm>
        </p:grpSpPr>
        <p:sp>
          <p:nvSpPr>
            <p:cNvPr id="419" name="Rectangle 418">
              <a:extLst>
                <a:ext uri="{FF2B5EF4-FFF2-40B4-BE49-F238E27FC236}">
                  <a16:creationId xmlns:a16="http://schemas.microsoft.com/office/drawing/2014/main" id="{892DED0D-52A6-42B8-8553-62DC089010FE}"/>
                </a:ext>
              </a:extLst>
            </p:cNvPr>
            <p:cNvSpPr/>
            <p:nvPr/>
          </p:nvSpPr>
          <p:spPr>
            <a:xfrm>
              <a:off x="-17584" y="6512575"/>
              <a:ext cx="12192000" cy="364176"/>
            </a:xfrm>
            <a:prstGeom prst="rect">
              <a:avLst/>
            </a:prstGeom>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3" name="Freeform: Shape 492">
              <a:extLst>
                <a:ext uri="{FF2B5EF4-FFF2-40B4-BE49-F238E27FC236}">
                  <a16:creationId xmlns:a16="http://schemas.microsoft.com/office/drawing/2014/main" id="{4AAD6B18-FAC3-4DD2-AE4D-3BE6FE0C3F9B}"/>
                </a:ext>
              </a:extLst>
            </p:cNvPr>
            <p:cNvSpPr/>
            <p:nvPr/>
          </p:nvSpPr>
          <p:spPr>
            <a:xfrm>
              <a:off x="-48040" y="6526705"/>
              <a:ext cx="12240040" cy="347675"/>
            </a:xfrm>
            <a:custGeom>
              <a:avLst/>
              <a:gdLst>
                <a:gd name="connsiteX0" fmla="*/ 12135116 w 12240040"/>
                <a:gd name="connsiteY0" fmla="*/ 0 h 347675"/>
                <a:gd name="connsiteX1" fmla="*/ 12240040 w 12240040"/>
                <a:gd name="connsiteY1" fmla="*/ 0 h 347675"/>
                <a:gd name="connsiteX2" fmla="*/ 12075846 w 12240040"/>
                <a:gd name="connsiteY2" fmla="*/ 347675 h 347675"/>
                <a:gd name="connsiteX3" fmla="*/ 11970922 w 12240040"/>
                <a:gd name="connsiteY3" fmla="*/ 347675 h 347675"/>
                <a:gd name="connsiteX4" fmla="*/ 11930117 w 12240040"/>
                <a:gd name="connsiteY4" fmla="*/ 0 h 347675"/>
                <a:gd name="connsiteX5" fmla="*/ 12035041 w 12240040"/>
                <a:gd name="connsiteY5" fmla="*/ 0 h 347675"/>
                <a:gd name="connsiteX6" fmla="*/ 11870847 w 12240040"/>
                <a:gd name="connsiteY6" fmla="*/ 347675 h 347675"/>
                <a:gd name="connsiteX7" fmla="*/ 11765923 w 12240040"/>
                <a:gd name="connsiteY7" fmla="*/ 347675 h 347675"/>
                <a:gd name="connsiteX8" fmla="*/ 11725116 w 12240040"/>
                <a:gd name="connsiteY8" fmla="*/ 0 h 347675"/>
                <a:gd name="connsiteX9" fmla="*/ 11830040 w 12240040"/>
                <a:gd name="connsiteY9" fmla="*/ 0 h 347675"/>
                <a:gd name="connsiteX10" fmla="*/ 11665846 w 12240040"/>
                <a:gd name="connsiteY10" fmla="*/ 347675 h 347675"/>
                <a:gd name="connsiteX11" fmla="*/ 11560922 w 12240040"/>
                <a:gd name="connsiteY11" fmla="*/ 347675 h 347675"/>
                <a:gd name="connsiteX12" fmla="*/ 11520115 w 12240040"/>
                <a:gd name="connsiteY12" fmla="*/ 0 h 347675"/>
                <a:gd name="connsiteX13" fmla="*/ 11625039 w 12240040"/>
                <a:gd name="connsiteY13" fmla="*/ 0 h 347675"/>
                <a:gd name="connsiteX14" fmla="*/ 11460845 w 12240040"/>
                <a:gd name="connsiteY14" fmla="*/ 347675 h 347675"/>
                <a:gd name="connsiteX15" fmla="*/ 11355921 w 12240040"/>
                <a:gd name="connsiteY15" fmla="*/ 347675 h 347675"/>
                <a:gd name="connsiteX16" fmla="*/ 11315114 w 12240040"/>
                <a:gd name="connsiteY16" fmla="*/ 0 h 347675"/>
                <a:gd name="connsiteX17" fmla="*/ 11420038 w 12240040"/>
                <a:gd name="connsiteY17" fmla="*/ 0 h 347675"/>
                <a:gd name="connsiteX18" fmla="*/ 11255844 w 12240040"/>
                <a:gd name="connsiteY18" fmla="*/ 347675 h 347675"/>
                <a:gd name="connsiteX19" fmla="*/ 11150920 w 12240040"/>
                <a:gd name="connsiteY19" fmla="*/ 347675 h 347675"/>
                <a:gd name="connsiteX20" fmla="*/ 11110113 w 12240040"/>
                <a:gd name="connsiteY20" fmla="*/ 0 h 347675"/>
                <a:gd name="connsiteX21" fmla="*/ 11215037 w 12240040"/>
                <a:gd name="connsiteY21" fmla="*/ 0 h 347675"/>
                <a:gd name="connsiteX22" fmla="*/ 11050843 w 12240040"/>
                <a:gd name="connsiteY22" fmla="*/ 347675 h 347675"/>
                <a:gd name="connsiteX23" fmla="*/ 10945919 w 12240040"/>
                <a:gd name="connsiteY23" fmla="*/ 347675 h 347675"/>
                <a:gd name="connsiteX24" fmla="*/ 10905112 w 12240040"/>
                <a:gd name="connsiteY24" fmla="*/ 0 h 347675"/>
                <a:gd name="connsiteX25" fmla="*/ 11010036 w 12240040"/>
                <a:gd name="connsiteY25" fmla="*/ 0 h 347675"/>
                <a:gd name="connsiteX26" fmla="*/ 10845842 w 12240040"/>
                <a:gd name="connsiteY26" fmla="*/ 347675 h 347675"/>
                <a:gd name="connsiteX27" fmla="*/ 10740918 w 12240040"/>
                <a:gd name="connsiteY27" fmla="*/ 347675 h 347675"/>
                <a:gd name="connsiteX28" fmla="*/ 10700111 w 12240040"/>
                <a:gd name="connsiteY28" fmla="*/ 0 h 347675"/>
                <a:gd name="connsiteX29" fmla="*/ 10805035 w 12240040"/>
                <a:gd name="connsiteY29" fmla="*/ 0 h 347675"/>
                <a:gd name="connsiteX30" fmla="*/ 10640841 w 12240040"/>
                <a:gd name="connsiteY30" fmla="*/ 347675 h 347675"/>
                <a:gd name="connsiteX31" fmla="*/ 10535917 w 12240040"/>
                <a:gd name="connsiteY31" fmla="*/ 347675 h 347675"/>
                <a:gd name="connsiteX32" fmla="*/ 10495110 w 12240040"/>
                <a:gd name="connsiteY32" fmla="*/ 0 h 347675"/>
                <a:gd name="connsiteX33" fmla="*/ 10600034 w 12240040"/>
                <a:gd name="connsiteY33" fmla="*/ 0 h 347675"/>
                <a:gd name="connsiteX34" fmla="*/ 10435840 w 12240040"/>
                <a:gd name="connsiteY34" fmla="*/ 347675 h 347675"/>
                <a:gd name="connsiteX35" fmla="*/ 10330916 w 12240040"/>
                <a:gd name="connsiteY35" fmla="*/ 347675 h 347675"/>
                <a:gd name="connsiteX36" fmla="*/ 10290109 w 12240040"/>
                <a:gd name="connsiteY36" fmla="*/ 0 h 347675"/>
                <a:gd name="connsiteX37" fmla="*/ 10395033 w 12240040"/>
                <a:gd name="connsiteY37" fmla="*/ 0 h 347675"/>
                <a:gd name="connsiteX38" fmla="*/ 10230839 w 12240040"/>
                <a:gd name="connsiteY38" fmla="*/ 347675 h 347675"/>
                <a:gd name="connsiteX39" fmla="*/ 10125915 w 12240040"/>
                <a:gd name="connsiteY39" fmla="*/ 347675 h 347675"/>
                <a:gd name="connsiteX40" fmla="*/ 10085108 w 12240040"/>
                <a:gd name="connsiteY40" fmla="*/ 0 h 347675"/>
                <a:gd name="connsiteX41" fmla="*/ 10190032 w 12240040"/>
                <a:gd name="connsiteY41" fmla="*/ 0 h 347675"/>
                <a:gd name="connsiteX42" fmla="*/ 10025838 w 12240040"/>
                <a:gd name="connsiteY42" fmla="*/ 347675 h 347675"/>
                <a:gd name="connsiteX43" fmla="*/ 9920914 w 12240040"/>
                <a:gd name="connsiteY43" fmla="*/ 347675 h 347675"/>
                <a:gd name="connsiteX44" fmla="*/ 9893895 w 12240040"/>
                <a:gd name="connsiteY44" fmla="*/ 0 h 347675"/>
                <a:gd name="connsiteX45" fmla="*/ 9998819 w 12240040"/>
                <a:gd name="connsiteY45" fmla="*/ 0 h 347675"/>
                <a:gd name="connsiteX46" fmla="*/ 9834625 w 12240040"/>
                <a:gd name="connsiteY46" fmla="*/ 347675 h 347675"/>
                <a:gd name="connsiteX47" fmla="*/ 9729701 w 12240040"/>
                <a:gd name="connsiteY47" fmla="*/ 347675 h 347675"/>
                <a:gd name="connsiteX48" fmla="*/ 9688896 w 12240040"/>
                <a:gd name="connsiteY48" fmla="*/ 0 h 347675"/>
                <a:gd name="connsiteX49" fmla="*/ 9793820 w 12240040"/>
                <a:gd name="connsiteY49" fmla="*/ 0 h 347675"/>
                <a:gd name="connsiteX50" fmla="*/ 9629626 w 12240040"/>
                <a:gd name="connsiteY50" fmla="*/ 347675 h 347675"/>
                <a:gd name="connsiteX51" fmla="*/ 9524702 w 12240040"/>
                <a:gd name="connsiteY51" fmla="*/ 347675 h 347675"/>
                <a:gd name="connsiteX52" fmla="*/ 9483895 w 12240040"/>
                <a:gd name="connsiteY52" fmla="*/ 0 h 347675"/>
                <a:gd name="connsiteX53" fmla="*/ 9588819 w 12240040"/>
                <a:gd name="connsiteY53" fmla="*/ 0 h 347675"/>
                <a:gd name="connsiteX54" fmla="*/ 9424625 w 12240040"/>
                <a:gd name="connsiteY54" fmla="*/ 347675 h 347675"/>
                <a:gd name="connsiteX55" fmla="*/ 9319701 w 12240040"/>
                <a:gd name="connsiteY55" fmla="*/ 347675 h 347675"/>
                <a:gd name="connsiteX56" fmla="*/ 9278894 w 12240040"/>
                <a:gd name="connsiteY56" fmla="*/ 0 h 347675"/>
                <a:gd name="connsiteX57" fmla="*/ 9383818 w 12240040"/>
                <a:gd name="connsiteY57" fmla="*/ 0 h 347675"/>
                <a:gd name="connsiteX58" fmla="*/ 9219624 w 12240040"/>
                <a:gd name="connsiteY58" fmla="*/ 347675 h 347675"/>
                <a:gd name="connsiteX59" fmla="*/ 9114700 w 12240040"/>
                <a:gd name="connsiteY59" fmla="*/ 347675 h 347675"/>
                <a:gd name="connsiteX60" fmla="*/ 9073893 w 12240040"/>
                <a:gd name="connsiteY60" fmla="*/ 0 h 347675"/>
                <a:gd name="connsiteX61" fmla="*/ 9178817 w 12240040"/>
                <a:gd name="connsiteY61" fmla="*/ 0 h 347675"/>
                <a:gd name="connsiteX62" fmla="*/ 9014623 w 12240040"/>
                <a:gd name="connsiteY62" fmla="*/ 347675 h 347675"/>
                <a:gd name="connsiteX63" fmla="*/ 8909699 w 12240040"/>
                <a:gd name="connsiteY63" fmla="*/ 347675 h 347675"/>
                <a:gd name="connsiteX64" fmla="*/ 8868892 w 12240040"/>
                <a:gd name="connsiteY64" fmla="*/ 0 h 347675"/>
                <a:gd name="connsiteX65" fmla="*/ 8973816 w 12240040"/>
                <a:gd name="connsiteY65" fmla="*/ 0 h 347675"/>
                <a:gd name="connsiteX66" fmla="*/ 8809622 w 12240040"/>
                <a:gd name="connsiteY66" fmla="*/ 347675 h 347675"/>
                <a:gd name="connsiteX67" fmla="*/ 8704698 w 12240040"/>
                <a:gd name="connsiteY67" fmla="*/ 347675 h 347675"/>
                <a:gd name="connsiteX68" fmla="*/ 8663891 w 12240040"/>
                <a:gd name="connsiteY68" fmla="*/ 0 h 347675"/>
                <a:gd name="connsiteX69" fmla="*/ 8768815 w 12240040"/>
                <a:gd name="connsiteY69" fmla="*/ 0 h 347675"/>
                <a:gd name="connsiteX70" fmla="*/ 8604621 w 12240040"/>
                <a:gd name="connsiteY70" fmla="*/ 347675 h 347675"/>
                <a:gd name="connsiteX71" fmla="*/ 8499697 w 12240040"/>
                <a:gd name="connsiteY71" fmla="*/ 347675 h 347675"/>
                <a:gd name="connsiteX72" fmla="*/ 8458890 w 12240040"/>
                <a:gd name="connsiteY72" fmla="*/ 0 h 347675"/>
                <a:gd name="connsiteX73" fmla="*/ 8563814 w 12240040"/>
                <a:gd name="connsiteY73" fmla="*/ 0 h 347675"/>
                <a:gd name="connsiteX74" fmla="*/ 8399620 w 12240040"/>
                <a:gd name="connsiteY74" fmla="*/ 347675 h 347675"/>
                <a:gd name="connsiteX75" fmla="*/ 8294696 w 12240040"/>
                <a:gd name="connsiteY75" fmla="*/ 347675 h 347675"/>
                <a:gd name="connsiteX76" fmla="*/ 8253889 w 12240040"/>
                <a:gd name="connsiteY76" fmla="*/ 0 h 347675"/>
                <a:gd name="connsiteX77" fmla="*/ 8358813 w 12240040"/>
                <a:gd name="connsiteY77" fmla="*/ 0 h 347675"/>
                <a:gd name="connsiteX78" fmla="*/ 8194619 w 12240040"/>
                <a:gd name="connsiteY78" fmla="*/ 347675 h 347675"/>
                <a:gd name="connsiteX79" fmla="*/ 8089695 w 12240040"/>
                <a:gd name="connsiteY79" fmla="*/ 347675 h 347675"/>
                <a:gd name="connsiteX80" fmla="*/ 8048888 w 12240040"/>
                <a:gd name="connsiteY80" fmla="*/ 0 h 347675"/>
                <a:gd name="connsiteX81" fmla="*/ 8153812 w 12240040"/>
                <a:gd name="connsiteY81" fmla="*/ 0 h 347675"/>
                <a:gd name="connsiteX82" fmla="*/ 7989618 w 12240040"/>
                <a:gd name="connsiteY82" fmla="*/ 347675 h 347675"/>
                <a:gd name="connsiteX83" fmla="*/ 7884694 w 12240040"/>
                <a:gd name="connsiteY83" fmla="*/ 347675 h 347675"/>
                <a:gd name="connsiteX84" fmla="*/ 7843887 w 12240040"/>
                <a:gd name="connsiteY84" fmla="*/ 0 h 347675"/>
                <a:gd name="connsiteX85" fmla="*/ 7948811 w 12240040"/>
                <a:gd name="connsiteY85" fmla="*/ 0 h 347675"/>
                <a:gd name="connsiteX86" fmla="*/ 7784617 w 12240040"/>
                <a:gd name="connsiteY86" fmla="*/ 347675 h 347675"/>
                <a:gd name="connsiteX87" fmla="*/ 7679693 w 12240040"/>
                <a:gd name="connsiteY87" fmla="*/ 347675 h 347675"/>
                <a:gd name="connsiteX88" fmla="*/ 7652677 w 12240040"/>
                <a:gd name="connsiteY88" fmla="*/ 0 h 347675"/>
                <a:gd name="connsiteX89" fmla="*/ 7757601 w 12240040"/>
                <a:gd name="connsiteY89" fmla="*/ 0 h 347675"/>
                <a:gd name="connsiteX90" fmla="*/ 7593407 w 12240040"/>
                <a:gd name="connsiteY90" fmla="*/ 347675 h 347675"/>
                <a:gd name="connsiteX91" fmla="*/ 7488483 w 12240040"/>
                <a:gd name="connsiteY91" fmla="*/ 347675 h 347675"/>
                <a:gd name="connsiteX92" fmla="*/ 7447678 w 12240040"/>
                <a:gd name="connsiteY92" fmla="*/ 0 h 347675"/>
                <a:gd name="connsiteX93" fmla="*/ 7552602 w 12240040"/>
                <a:gd name="connsiteY93" fmla="*/ 0 h 347675"/>
                <a:gd name="connsiteX94" fmla="*/ 7388408 w 12240040"/>
                <a:gd name="connsiteY94" fmla="*/ 347675 h 347675"/>
                <a:gd name="connsiteX95" fmla="*/ 7283484 w 12240040"/>
                <a:gd name="connsiteY95" fmla="*/ 347675 h 347675"/>
                <a:gd name="connsiteX96" fmla="*/ 7242677 w 12240040"/>
                <a:gd name="connsiteY96" fmla="*/ 0 h 347675"/>
                <a:gd name="connsiteX97" fmla="*/ 7347601 w 12240040"/>
                <a:gd name="connsiteY97" fmla="*/ 0 h 347675"/>
                <a:gd name="connsiteX98" fmla="*/ 7183407 w 12240040"/>
                <a:gd name="connsiteY98" fmla="*/ 347675 h 347675"/>
                <a:gd name="connsiteX99" fmla="*/ 7078483 w 12240040"/>
                <a:gd name="connsiteY99" fmla="*/ 347675 h 347675"/>
                <a:gd name="connsiteX100" fmla="*/ 7037676 w 12240040"/>
                <a:gd name="connsiteY100" fmla="*/ 0 h 347675"/>
                <a:gd name="connsiteX101" fmla="*/ 7142600 w 12240040"/>
                <a:gd name="connsiteY101" fmla="*/ 0 h 347675"/>
                <a:gd name="connsiteX102" fmla="*/ 6978406 w 12240040"/>
                <a:gd name="connsiteY102" fmla="*/ 347675 h 347675"/>
                <a:gd name="connsiteX103" fmla="*/ 6873482 w 12240040"/>
                <a:gd name="connsiteY103" fmla="*/ 347675 h 347675"/>
                <a:gd name="connsiteX104" fmla="*/ 6832675 w 12240040"/>
                <a:gd name="connsiteY104" fmla="*/ 0 h 347675"/>
                <a:gd name="connsiteX105" fmla="*/ 6937599 w 12240040"/>
                <a:gd name="connsiteY105" fmla="*/ 0 h 347675"/>
                <a:gd name="connsiteX106" fmla="*/ 6773405 w 12240040"/>
                <a:gd name="connsiteY106" fmla="*/ 347675 h 347675"/>
                <a:gd name="connsiteX107" fmla="*/ 6668481 w 12240040"/>
                <a:gd name="connsiteY107" fmla="*/ 347675 h 347675"/>
                <a:gd name="connsiteX108" fmla="*/ 6627674 w 12240040"/>
                <a:gd name="connsiteY108" fmla="*/ 0 h 347675"/>
                <a:gd name="connsiteX109" fmla="*/ 6732598 w 12240040"/>
                <a:gd name="connsiteY109" fmla="*/ 0 h 347675"/>
                <a:gd name="connsiteX110" fmla="*/ 6568404 w 12240040"/>
                <a:gd name="connsiteY110" fmla="*/ 347675 h 347675"/>
                <a:gd name="connsiteX111" fmla="*/ 6463480 w 12240040"/>
                <a:gd name="connsiteY111" fmla="*/ 347675 h 347675"/>
                <a:gd name="connsiteX112" fmla="*/ 6422673 w 12240040"/>
                <a:gd name="connsiteY112" fmla="*/ 0 h 347675"/>
                <a:gd name="connsiteX113" fmla="*/ 6527597 w 12240040"/>
                <a:gd name="connsiteY113" fmla="*/ 0 h 347675"/>
                <a:gd name="connsiteX114" fmla="*/ 6363403 w 12240040"/>
                <a:gd name="connsiteY114" fmla="*/ 347675 h 347675"/>
                <a:gd name="connsiteX115" fmla="*/ 6258479 w 12240040"/>
                <a:gd name="connsiteY115" fmla="*/ 347675 h 347675"/>
                <a:gd name="connsiteX116" fmla="*/ 6217672 w 12240040"/>
                <a:gd name="connsiteY116" fmla="*/ 0 h 347675"/>
                <a:gd name="connsiteX117" fmla="*/ 6322596 w 12240040"/>
                <a:gd name="connsiteY117" fmla="*/ 0 h 347675"/>
                <a:gd name="connsiteX118" fmla="*/ 6158402 w 12240040"/>
                <a:gd name="connsiteY118" fmla="*/ 347675 h 347675"/>
                <a:gd name="connsiteX119" fmla="*/ 6053478 w 12240040"/>
                <a:gd name="connsiteY119" fmla="*/ 347675 h 347675"/>
                <a:gd name="connsiteX120" fmla="*/ 6012672 w 12240040"/>
                <a:gd name="connsiteY120" fmla="*/ 0 h 347675"/>
                <a:gd name="connsiteX121" fmla="*/ 6117596 w 12240040"/>
                <a:gd name="connsiteY121" fmla="*/ 0 h 347675"/>
                <a:gd name="connsiteX122" fmla="*/ 5953402 w 12240040"/>
                <a:gd name="connsiteY122" fmla="*/ 347675 h 347675"/>
                <a:gd name="connsiteX123" fmla="*/ 5848478 w 12240040"/>
                <a:gd name="connsiteY123" fmla="*/ 347675 h 347675"/>
                <a:gd name="connsiteX124" fmla="*/ 5807671 w 12240040"/>
                <a:gd name="connsiteY124" fmla="*/ 0 h 347675"/>
                <a:gd name="connsiteX125" fmla="*/ 5912595 w 12240040"/>
                <a:gd name="connsiteY125" fmla="*/ 0 h 347675"/>
                <a:gd name="connsiteX126" fmla="*/ 5748402 w 12240040"/>
                <a:gd name="connsiteY126" fmla="*/ 347675 h 347675"/>
                <a:gd name="connsiteX127" fmla="*/ 5643479 w 12240040"/>
                <a:gd name="connsiteY127" fmla="*/ 347675 h 347675"/>
                <a:gd name="connsiteX128" fmla="*/ 5602671 w 12240040"/>
                <a:gd name="connsiteY128" fmla="*/ 0 h 347675"/>
                <a:gd name="connsiteX129" fmla="*/ 5707595 w 12240040"/>
                <a:gd name="connsiteY129" fmla="*/ 0 h 347675"/>
                <a:gd name="connsiteX130" fmla="*/ 5543402 w 12240040"/>
                <a:gd name="connsiteY130" fmla="*/ 347675 h 347675"/>
                <a:gd name="connsiteX131" fmla="*/ 5438478 w 12240040"/>
                <a:gd name="connsiteY131" fmla="*/ 347675 h 347675"/>
                <a:gd name="connsiteX132" fmla="*/ 5411462 w 12240040"/>
                <a:gd name="connsiteY132" fmla="*/ 0 h 347675"/>
                <a:gd name="connsiteX133" fmla="*/ 5516385 w 12240040"/>
                <a:gd name="connsiteY133" fmla="*/ 0 h 347675"/>
                <a:gd name="connsiteX134" fmla="*/ 5352193 w 12240040"/>
                <a:gd name="connsiteY134" fmla="*/ 347675 h 347675"/>
                <a:gd name="connsiteX135" fmla="*/ 5247268 w 12240040"/>
                <a:gd name="connsiteY135" fmla="*/ 347675 h 347675"/>
                <a:gd name="connsiteX136" fmla="*/ 5206463 w 12240040"/>
                <a:gd name="connsiteY136" fmla="*/ 0 h 347675"/>
                <a:gd name="connsiteX137" fmla="*/ 5311388 w 12240040"/>
                <a:gd name="connsiteY137" fmla="*/ 0 h 347675"/>
                <a:gd name="connsiteX138" fmla="*/ 5147194 w 12240040"/>
                <a:gd name="connsiteY138" fmla="*/ 347675 h 347675"/>
                <a:gd name="connsiteX139" fmla="*/ 5042269 w 12240040"/>
                <a:gd name="connsiteY139" fmla="*/ 347675 h 347675"/>
                <a:gd name="connsiteX140" fmla="*/ 5001460 w 12240040"/>
                <a:gd name="connsiteY140" fmla="*/ 0 h 347675"/>
                <a:gd name="connsiteX141" fmla="*/ 5106386 w 12240040"/>
                <a:gd name="connsiteY141" fmla="*/ 0 h 347675"/>
                <a:gd name="connsiteX142" fmla="*/ 4942191 w 12240040"/>
                <a:gd name="connsiteY142" fmla="*/ 347675 h 347675"/>
                <a:gd name="connsiteX143" fmla="*/ 4837267 w 12240040"/>
                <a:gd name="connsiteY143" fmla="*/ 347675 h 347675"/>
                <a:gd name="connsiteX144" fmla="*/ 4796461 w 12240040"/>
                <a:gd name="connsiteY144" fmla="*/ 0 h 347675"/>
                <a:gd name="connsiteX145" fmla="*/ 4901383 w 12240040"/>
                <a:gd name="connsiteY145" fmla="*/ 0 h 347675"/>
                <a:gd name="connsiteX146" fmla="*/ 4737191 w 12240040"/>
                <a:gd name="connsiteY146" fmla="*/ 347675 h 347675"/>
                <a:gd name="connsiteX147" fmla="*/ 4632266 w 12240040"/>
                <a:gd name="connsiteY147" fmla="*/ 347675 h 347675"/>
                <a:gd name="connsiteX148" fmla="*/ 4591459 w 12240040"/>
                <a:gd name="connsiteY148" fmla="*/ 0 h 347675"/>
                <a:gd name="connsiteX149" fmla="*/ 4696383 w 12240040"/>
                <a:gd name="connsiteY149" fmla="*/ 0 h 347675"/>
                <a:gd name="connsiteX150" fmla="*/ 4532189 w 12240040"/>
                <a:gd name="connsiteY150" fmla="*/ 347675 h 347675"/>
                <a:gd name="connsiteX151" fmla="*/ 4427265 w 12240040"/>
                <a:gd name="connsiteY151" fmla="*/ 347675 h 347675"/>
                <a:gd name="connsiteX152" fmla="*/ 4386457 w 12240040"/>
                <a:gd name="connsiteY152" fmla="*/ 0 h 347675"/>
                <a:gd name="connsiteX153" fmla="*/ 4491381 w 12240040"/>
                <a:gd name="connsiteY153" fmla="*/ 0 h 347675"/>
                <a:gd name="connsiteX154" fmla="*/ 4327188 w 12240040"/>
                <a:gd name="connsiteY154" fmla="*/ 347675 h 347675"/>
                <a:gd name="connsiteX155" fmla="*/ 4222266 w 12240040"/>
                <a:gd name="connsiteY155" fmla="*/ 347675 h 347675"/>
                <a:gd name="connsiteX156" fmla="*/ 4181459 w 12240040"/>
                <a:gd name="connsiteY156" fmla="*/ 0 h 347675"/>
                <a:gd name="connsiteX157" fmla="*/ 4286380 w 12240040"/>
                <a:gd name="connsiteY157" fmla="*/ 0 h 347675"/>
                <a:gd name="connsiteX158" fmla="*/ 4122189 w 12240040"/>
                <a:gd name="connsiteY158" fmla="*/ 347675 h 347675"/>
                <a:gd name="connsiteX159" fmla="*/ 4017265 w 12240040"/>
                <a:gd name="connsiteY159" fmla="*/ 347675 h 347675"/>
                <a:gd name="connsiteX160" fmla="*/ 3976457 w 12240040"/>
                <a:gd name="connsiteY160" fmla="*/ 0 h 347675"/>
                <a:gd name="connsiteX161" fmla="*/ 4081381 w 12240040"/>
                <a:gd name="connsiteY161" fmla="*/ 0 h 347675"/>
                <a:gd name="connsiteX162" fmla="*/ 3917187 w 12240040"/>
                <a:gd name="connsiteY162" fmla="*/ 347675 h 347675"/>
                <a:gd name="connsiteX163" fmla="*/ 3812264 w 12240040"/>
                <a:gd name="connsiteY163" fmla="*/ 347675 h 347675"/>
                <a:gd name="connsiteX164" fmla="*/ 3771456 w 12240040"/>
                <a:gd name="connsiteY164" fmla="*/ 0 h 347675"/>
                <a:gd name="connsiteX165" fmla="*/ 3876380 w 12240040"/>
                <a:gd name="connsiteY165" fmla="*/ 0 h 347675"/>
                <a:gd name="connsiteX166" fmla="*/ 3712187 w 12240040"/>
                <a:gd name="connsiteY166" fmla="*/ 347675 h 347675"/>
                <a:gd name="connsiteX167" fmla="*/ 3607263 w 12240040"/>
                <a:gd name="connsiteY167" fmla="*/ 347675 h 347675"/>
                <a:gd name="connsiteX168" fmla="*/ 3566456 w 12240040"/>
                <a:gd name="connsiteY168" fmla="*/ 0 h 347675"/>
                <a:gd name="connsiteX169" fmla="*/ 3671379 w 12240040"/>
                <a:gd name="connsiteY169" fmla="*/ 0 h 347675"/>
                <a:gd name="connsiteX170" fmla="*/ 3507186 w 12240040"/>
                <a:gd name="connsiteY170" fmla="*/ 347675 h 347675"/>
                <a:gd name="connsiteX171" fmla="*/ 3402262 w 12240040"/>
                <a:gd name="connsiteY171" fmla="*/ 347675 h 347675"/>
                <a:gd name="connsiteX172" fmla="*/ 3361454 w 12240040"/>
                <a:gd name="connsiteY172" fmla="*/ 0 h 347675"/>
                <a:gd name="connsiteX173" fmla="*/ 3466379 w 12240040"/>
                <a:gd name="connsiteY173" fmla="*/ 0 h 347675"/>
                <a:gd name="connsiteX174" fmla="*/ 3302184 w 12240040"/>
                <a:gd name="connsiteY174" fmla="*/ 347675 h 347675"/>
                <a:gd name="connsiteX175" fmla="*/ 3197260 w 12240040"/>
                <a:gd name="connsiteY175" fmla="*/ 347675 h 347675"/>
                <a:gd name="connsiteX176" fmla="*/ 3170244 w 12240040"/>
                <a:gd name="connsiteY176" fmla="*/ 0 h 347675"/>
                <a:gd name="connsiteX177" fmla="*/ 3275168 w 12240040"/>
                <a:gd name="connsiteY177" fmla="*/ 0 h 347675"/>
                <a:gd name="connsiteX178" fmla="*/ 3110974 w 12240040"/>
                <a:gd name="connsiteY178" fmla="*/ 347675 h 347675"/>
                <a:gd name="connsiteX179" fmla="*/ 3006050 w 12240040"/>
                <a:gd name="connsiteY179" fmla="*/ 347675 h 347675"/>
                <a:gd name="connsiteX180" fmla="*/ 2965245 w 12240040"/>
                <a:gd name="connsiteY180" fmla="*/ 0 h 347675"/>
                <a:gd name="connsiteX181" fmla="*/ 3070169 w 12240040"/>
                <a:gd name="connsiteY181" fmla="*/ 0 h 347675"/>
                <a:gd name="connsiteX182" fmla="*/ 2905975 w 12240040"/>
                <a:gd name="connsiteY182" fmla="*/ 347675 h 347675"/>
                <a:gd name="connsiteX183" fmla="*/ 2801051 w 12240040"/>
                <a:gd name="connsiteY183" fmla="*/ 347675 h 347675"/>
                <a:gd name="connsiteX184" fmla="*/ 2760244 w 12240040"/>
                <a:gd name="connsiteY184" fmla="*/ 0 h 347675"/>
                <a:gd name="connsiteX185" fmla="*/ 2865168 w 12240040"/>
                <a:gd name="connsiteY185" fmla="*/ 0 h 347675"/>
                <a:gd name="connsiteX186" fmla="*/ 2700973 w 12240040"/>
                <a:gd name="connsiteY186" fmla="*/ 347675 h 347675"/>
                <a:gd name="connsiteX187" fmla="*/ 2596050 w 12240040"/>
                <a:gd name="connsiteY187" fmla="*/ 347675 h 347675"/>
                <a:gd name="connsiteX188" fmla="*/ 2555242 w 12240040"/>
                <a:gd name="connsiteY188" fmla="*/ 0 h 347675"/>
                <a:gd name="connsiteX189" fmla="*/ 2660166 w 12240040"/>
                <a:gd name="connsiteY189" fmla="*/ 0 h 347675"/>
                <a:gd name="connsiteX190" fmla="*/ 2495973 w 12240040"/>
                <a:gd name="connsiteY190" fmla="*/ 347675 h 347675"/>
                <a:gd name="connsiteX191" fmla="*/ 2391049 w 12240040"/>
                <a:gd name="connsiteY191" fmla="*/ 347675 h 347675"/>
                <a:gd name="connsiteX192" fmla="*/ 2350242 w 12240040"/>
                <a:gd name="connsiteY192" fmla="*/ 0 h 347675"/>
                <a:gd name="connsiteX193" fmla="*/ 2455165 w 12240040"/>
                <a:gd name="connsiteY193" fmla="*/ 0 h 347675"/>
                <a:gd name="connsiteX194" fmla="*/ 2290972 w 12240040"/>
                <a:gd name="connsiteY194" fmla="*/ 347675 h 347675"/>
                <a:gd name="connsiteX195" fmla="*/ 2186048 w 12240040"/>
                <a:gd name="connsiteY195" fmla="*/ 347675 h 347675"/>
                <a:gd name="connsiteX196" fmla="*/ 2145240 w 12240040"/>
                <a:gd name="connsiteY196" fmla="*/ 0 h 347675"/>
                <a:gd name="connsiteX197" fmla="*/ 2250164 w 12240040"/>
                <a:gd name="connsiteY197" fmla="*/ 0 h 347675"/>
                <a:gd name="connsiteX198" fmla="*/ 2085970 w 12240040"/>
                <a:gd name="connsiteY198" fmla="*/ 347675 h 347675"/>
                <a:gd name="connsiteX199" fmla="*/ 1981046 w 12240040"/>
                <a:gd name="connsiteY199" fmla="*/ 347675 h 347675"/>
                <a:gd name="connsiteX200" fmla="*/ 1940238 w 12240040"/>
                <a:gd name="connsiteY200" fmla="*/ 0 h 347675"/>
                <a:gd name="connsiteX201" fmla="*/ 2045162 w 12240040"/>
                <a:gd name="connsiteY201" fmla="*/ 0 h 347675"/>
                <a:gd name="connsiteX202" fmla="*/ 1880969 w 12240040"/>
                <a:gd name="connsiteY202" fmla="*/ 347675 h 347675"/>
                <a:gd name="connsiteX203" fmla="*/ 1776044 w 12240040"/>
                <a:gd name="connsiteY203" fmla="*/ 347675 h 347675"/>
                <a:gd name="connsiteX204" fmla="*/ 1735237 w 12240040"/>
                <a:gd name="connsiteY204" fmla="*/ 0 h 347675"/>
                <a:gd name="connsiteX205" fmla="*/ 1840161 w 12240040"/>
                <a:gd name="connsiteY205" fmla="*/ 0 h 347675"/>
                <a:gd name="connsiteX206" fmla="*/ 1675967 w 12240040"/>
                <a:gd name="connsiteY206" fmla="*/ 347675 h 347675"/>
                <a:gd name="connsiteX207" fmla="*/ 1571043 w 12240040"/>
                <a:gd name="connsiteY207" fmla="*/ 347675 h 347675"/>
                <a:gd name="connsiteX208" fmla="*/ 1530236 w 12240040"/>
                <a:gd name="connsiteY208" fmla="*/ 0 h 347675"/>
                <a:gd name="connsiteX209" fmla="*/ 1635160 w 12240040"/>
                <a:gd name="connsiteY209" fmla="*/ 0 h 347675"/>
                <a:gd name="connsiteX210" fmla="*/ 1470966 w 12240040"/>
                <a:gd name="connsiteY210" fmla="*/ 347675 h 347675"/>
                <a:gd name="connsiteX211" fmla="*/ 1366042 w 12240040"/>
                <a:gd name="connsiteY211" fmla="*/ 347675 h 347675"/>
                <a:gd name="connsiteX212" fmla="*/ 1325235 w 12240040"/>
                <a:gd name="connsiteY212" fmla="*/ 0 h 347675"/>
                <a:gd name="connsiteX213" fmla="*/ 1430159 w 12240040"/>
                <a:gd name="connsiteY213" fmla="*/ 0 h 347675"/>
                <a:gd name="connsiteX214" fmla="*/ 1265965 w 12240040"/>
                <a:gd name="connsiteY214" fmla="*/ 347675 h 347675"/>
                <a:gd name="connsiteX215" fmla="*/ 1161041 w 12240040"/>
                <a:gd name="connsiteY215" fmla="*/ 347675 h 347675"/>
                <a:gd name="connsiteX216" fmla="*/ 1120234 w 12240040"/>
                <a:gd name="connsiteY216" fmla="*/ 0 h 347675"/>
                <a:gd name="connsiteX217" fmla="*/ 1225158 w 12240040"/>
                <a:gd name="connsiteY217" fmla="*/ 0 h 347675"/>
                <a:gd name="connsiteX218" fmla="*/ 1060964 w 12240040"/>
                <a:gd name="connsiteY218" fmla="*/ 347675 h 347675"/>
                <a:gd name="connsiteX219" fmla="*/ 956040 w 12240040"/>
                <a:gd name="connsiteY219" fmla="*/ 347675 h 347675"/>
                <a:gd name="connsiteX220" fmla="*/ 929024 w 12240040"/>
                <a:gd name="connsiteY220" fmla="*/ 0 h 347675"/>
                <a:gd name="connsiteX221" fmla="*/ 1033948 w 12240040"/>
                <a:gd name="connsiteY221" fmla="*/ 0 h 347675"/>
                <a:gd name="connsiteX222" fmla="*/ 869754 w 12240040"/>
                <a:gd name="connsiteY222" fmla="*/ 347675 h 347675"/>
                <a:gd name="connsiteX223" fmla="*/ 764830 w 12240040"/>
                <a:gd name="connsiteY223" fmla="*/ 347675 h 347675"/>
                <a:gd name="connsiteX224" fmla="*/ 737813 w 12240040"/>
                <a:gd name="connsiteY224" fmla="*/ 0 h 347675"/>
                <a:gd name="connsiteX225" fmla="*/ 842738 w 12240040"/>
                <a:gd name="connsiteY225" fmla="*/ 0 h 347675"/>
                <a:gd name="connsiteX226" fmla="*/ 678544 w 12240040"/>
                <a:gd name="connsiteY226" fmla="*/ 347675 h 347675"/>
                <a:gd name="connsiteX227" fmla="*/ 573620 w 12240040"/>
                <a:gd name="connsiteY227" fmla="*/ 347675 h 347675"/>
                <a:gd name="connsiteX228" fmla="*/ 546603 w 12240040"/>
                <a:gd name="connsiteY228" fmla="*/ 0 h 347675"/>
                <a:gd name="connsiteX229" fmla="*/ 651527 w 12240040"/>
                <a:gd name="connsiteY229" fmla="*/ 0 h 347675"/>
                <a:gd name="connsiteX230" fmla="*/ 487333 w 12240040"/>
                <a:gd name="connsiteY230" fmla="*/ 347675 h 347675"/>
                <a:gd name="connsiteX231" fmla="*/ 382409 w 12240040"/>
                <a:gd name="connsiteY231" fmla="*/ 347675 h 347675"/>
                <a:gd name="connsiteX232" fmla="*/ 355393 w 12240040"/>
                <a:gd name="connsiteY232" fmla="*/ 0 h 347675"/>
                <a:gd name="connsiteX233" fmla="*/ 460317 w 12240040"/>
                <a:gd name="connsiteY233" fmla="*/ 0 h 347675"/>
                <a:gd name="connsiteX234" fmla="*/ 296123 w 12240040"/>
                <a:gd name="connsiteY234" fmla="*/ 347675 h 347675"/>
                <a:gd name="connsiteX235" fmla="*/ 191199 w 12240040"/>
                <a:gd name="connsiteY235" fmla="*/ 347675 h 347675"/>
                <a:gd name="connsiteX236" fmla="*/ 164194 w 12240040"/>
                <a:gd name="connsiteY236" fmla="*/ 0 h 347675"/>
                <a:gd name="connsiteX237" fmla="*/ 269118 w 12240040"/>
                <a:gd name="connsiteY237" fmla="*/ 0 h 347675"/>
                <a:gd name="connsiteX238" fmla="*/ 104924 w 12240040"/>
                <a:gd name="connsiteY238" fmla="*/ 347675 h 347675"/>
                <a:gd name="connsiteX239" fmla="*/ 0 w 12240040"/>
                <a:gd name="connsiteY239" fmla="*/ 347675 h 3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12240040" h="347675">
                  <a:moveTo>
                    <a:pt x="12135116" y="0"/>
                  </a:moveTo>
                  <a:lnTo>
                    <a:pt x="12240040" y="0"/>
                  </a:lnTo>
                  <a:lnTo>
                    <a:pt x="12075846" y="347675"/>
                  </a:lnTo>
                  <a:lnTo>
                    <a:pt x="11970922" y="347675"/>
                  </a:lnTo>
                  <a:close/>
                  <a:moveTo>
                    <a:pt x="11930117" y="0"/>
                  </a:moveTo>
                  <a:lnTo>
                    <a:pt x="12035041" y="0"/>
                  </a:lnTo>
                  <a:lnTo>
                    <a:pt x="11870847" y="347675"/>
                  </a:lnTo>
                  <a:lnTo>
                    <a:pt x="11765923" y="347675"/>
                  </a:lnTo>
                  <a:close/>
                  <a:moveTo>
                    <a:pt x="11725116" y="0"/>
                  </a:moveTo>
                  <a:lnTo>
                    <a:pt x="11830040" y="0"/>
                  </a:lnTo>
                  <a:lnTo>
                    <a:pt x="11665846" y="347675"/>
                  </a:lnTo>
                  <a:lnTo>
                    <a:pt x="11560922" y="347675"/>
                  </a:lnTo>
                  <a:close/>
                  <a:moveTo>
                    <a:pt x="11520115" y="0"/>
                  </a:moveTo>
                  <a:lnTo>
                    <a:pt x="11625039" y="0"/>
                  </a:lnTo>
                  <a:lnTo>
                    <a:pt x="11460845" y="347675"/>
                  </a:lnTo>
                  <a:lnTo>
                    <a:pt x="11355921" y="347675"/>
                  </a:lnTo>
                  <a:close/>
                  <a:moveTo>
                    <a:pt x="11315114" y="0"/>
                  </a:moveTo>
                  <a:lnTo>
                    <a:pt x="11420038" y="0"/>
                  </a:lnTo>
                  <a:lnTo>
                    <a:pt x="11255844" y="347675"/>
                  </a:lnTo>
                  <a:lnTo>
                    <a:pt x="11150920" y="347675"/>
                  </a:lnTo>
                  <a:close/>
                  <a:moveTo>
                    <a:pt x="11110113" y="0"/>
                  </a:moveTo>
                  <a:lnTo>
                    <a:pt x="11215037" y="0"/>
                  </a:lnTo>
                  <a:lnTo>
                    <a:pt x="11050843" y="347675"/>
                  </a:lnTo>
                  <a:lnTo>
                    <a:pt x="10945919" y="347675"/>
                  </a:lnTo>
                  <a:close/>
                  <a:moveTo>
                    <a:pt x="10905112" y="0"/>
                  </a:moveTo>
                  <a:lnTo>
                    <a:pt x="11010036" y="0"/>
                  </a:lnTo>
                  <a:lnTo>
                    <a:pt x="10845842" y="347675"/>
                  </a:lnTo>
                  <a:lnTo>
                    <a:pt x="10740918" y="347675"/>
                  </a:lnTo>
                  <a:close/>
                  <a:moveTo>
                    <a:pt x="10700111" y="0"/>
                  </a:moveTo>
                  <a:lnTo>
                    <a:pt x="10805035" y="0"/>
                  </a:lnTo>
                  <a:lnTo>
                    <a:pt x="10640841" y="347675"/>
                  </a:lnTo>
                  <a:lnTo>
                    <a:pt x="10535917" y="347675"/>
                  </a:lnTo>
                  <a:close/>
                  <a:moveTo>
                    <a:pt x="10495110" y="0"/>
                  </a:moveTo>
                  <a:lnTo>
                    <a:pt x="10600034" y="0"/>
                  </a:lnTo>
                  <a:lnTo>
                    <a:pt x="10435840" y="347675"/>
                  </a:lnTo>
                  <a:lnTo>
                    <a:pt x="10330916" y="347675"/>
                  </a:lnTo>
                  <a:close/>
                  <a:moveTo>
                    <a:pt x="10290109" y="0"/>
                  </a:moveTo>
                  <a:lnTo>
                    <a:pt x="10395033" y="0"/>
                  </a:lnTo>
                  <a:lnTo>
                    <a:pt x="10230839" y="347675"/>
                  </a:lnTo>
                  <a:lnTo>
                    <a:pt x="10125915" y="347675"/>
                  </a:lnTo>
                  <a:close/>
                  <a:moveTo>
                    <a:pt x="10085108" y="0"/>
                  </a:moveTo>
                  <a:lnTo>
                    <a:pt x="10190032" y="0"/>
                  </a:lnTo>
                  <a:lnTo>
                    <a:pt x="10025838" y="347675"/>
                  </a:lnTo>
                  <a:lnTo>
                    <a:pt x="9920914" y="347675"/>
                  </a:lnTo>
                  <a:close/>
                  <a:moveTo>
                    <a:pt x="9893895" y="0"/>
                  </a:moveTo>
                  <a:lnTo>
                    <a:pt x="9998819" y="0"/>
                  </a:lnTo>
                  <a:lnTo>
                    <a:pt x="9834625" y="347675"/>
                  </a:lnTo>
                  <a:lnTo>
                    <a:pt x="9729701" y="347675"/>
                  </a:lnTo>
                  <a:close/>
                  <a:moveTo>
                    <a:pt x="9688896" y="0"/>
                  </a:moveTo>
                  <a:lnTo>
                    <a:pt x="9793820" y="0"/>
                  </a:lnTo>
                  <a:lnTo>
                    <a:pt x="9629626" y="347675"/>
                  </a:lnTo>
                  <a:lnTo>
                    <a:pt x="9524702" y="347675"/>
                  </a:lnTo>
                  <a:close/>
                  <a:moveTo>
                    <a:pt x="9483895" y="0"/>
                  </a:moveTo>
                  <a:lnTo>
                    <a:pt x="9588819" y="0"/>
                  </a:lnTo>
                  <a:lnTo>
                    <a:pt x="9424625" y="347675"/>
                  </a:lnTo>
                  <a:lnTo>
                    <a:pt x="9319701" y="347675"/>
                  </a:lnTo>
                  <a:close/>
                  <a:moveTo>
                    <a:pt x="9278894" y="0"/>
                  </a:moveTo>
                  <a:lnTo>
                    <a:pt x="9383818" y="0"/>
                  </a:lnTo>
                  <a:lnTo>
                    <a:pt x="9219624" y="347675"/>
                  </a:lnTo>
                  <a:lnTo>
                    <a:pt x="9114700" y="347675"/>
                  </a:lnTo>
                  <a:close/>
                  <a:moveTo>
                    <a:pt x="9073893" y="0"/>
                  </a:moveTo>
                  <a:lnTo>
                    <a:pt x="9178817" y="0"/>
                  </a:lnTo>
                  <a:lnTo>
                    <a:pt x="9014623" y="347675"/>
                  </a:lnTo>
                  <a:lnTo>
                    <a:pt x="8909699" y="347675"/>
                  </a:lnTo>
                  <a:close/>
                  <a:moveTo>
                    <a:pt x="8868892" y="0"/>
                  </a:moveTo>
                  <a:lnTo>
                    <a:pt x="8973816" y="0"/>
                  </a:lnTo>
                  <a:lnTo>
                    <a:pt x="8809622" y="347675"/>
                  </a:lnTo>
                  <a:lnTo>
                    <a:pt x="8704698" y="347675"/>
                  </a:lnTo>
                  <a:close/>
                  <a:moveTo>
                    <a:pt x="8663891" y="0"/>
                  </a:moveTo>
                  <a:lnTo>
                    <a:pt x="8768815" y="0"/>
                  </a:lnTo>
                  <a:lnTo>
                    <a:pt x="8604621" y="347675"/>
                  </a:lnTo>
                  <a:lnTo>
                    <a:pt x="8499697" y="347675"/>
                  </a:lnTo>
                  <a:close/>
                  <a:moveTo>
                    <a:pt x="8458890" y="0"/>
                  </a:moveTo>
                  <a:lnTo>
                    <a:pt x="8563814" y="0"/>
                  </a:lnTo>
                  <a:lnTo>
                    <a:pt x="8399620" y="347675"/>
                  </a:lnTo>
                  <a:lnTo>
                    <a:pt x="8294696" y="347675"/>
                  </a:lnTo>
                  <a:close/>
                  <a:moveTo>
                    <a:pt x="8253889" y="0"/>
                  </a:moveTo>
                  <a:lnTo>
                    <a:pt x="8358813" y="0"/>
                  </a:lnTo>
                  <a:lnTo>
                    <a:pt x="8194619" y="347675"/>
                  </a:lnTo>
                  <a:lnTo>
                    <a:pt x="8089695" y="347675"/>
                  </a:lnTo>
                  <a:close/>
                  <a:moveTo>
                    <a:pt x="8048888" y="0"/>
                  </a:moveTo>
                  <a:lnTo>
                    <a:pt x="8153812" y="0"/>
                  </a:lnTo>
                  <a:lnTo>
                    <a:pt x="7989618" y="347675"/>
                  </a:lnTo>
                  <a:lnTo>
                    <a:pt x="7884694" y="347675"/>
                  </a:lnTo>
                  <a:close/>
                  <a:moveTo>
                    <a:pt x="7843887" y="0"/>
                  </a:moveTo>
                  <a:lnTo>
                    <a:pt x="7948811" y="0"/>
                  </a:lnTo>
                  <a:lnTo>
                    <a:pt x="7784617" y="347675"/>
                  </a:lnTo>
                  <a:lnTo>
                    <a:pt x="7679693" y="347675"/>
                  </a:lnTo>
                  <a:close/>
                  <a:moveTo>
                    <a:pt x="7652677" y="0"/>
                  </a:moveTo>
                  <a:lnTo>
                    <a:pt x="7757601" y="0"/>
                  </a:lnTo>
                  <a:lnTo>
                    <a:pt x="7593407" y="347675"/>
                  </a:lnTo>
                  <a:lnTo>
                    <a:pt x="7488483" y="347675"/>
                  </a:lnTo>
                  <a:close/>
                  <a:moveTo>
                    <a:pt x="7447678" y="0"/>
                  </a:moveTo>
                  <a:lnTo>
                    <a:pt x="7552602" y="0"/>
                  </a:lnTo>
                  <a:lnTo>
                    <a:pt x="7388408" y="347675"/>
                  </a:lnTo>
                  <a:lnTo>
                    <a:pt x="7283484" y="347675"/>
                  </a:lnTo>
                  <a:close/>
                  <a:moveTo>
                    <a:pt x="7242677" y="0"/>
                  </a:moveTo>
                  <a:lnTo>
                    <a:pt x="7347601" y="0"/>
                  </a:lnTo>
                  <a:lnTo>
                    <a:pt x="7183407" y="347675"/>
                  </a:lnTo>
                  <a:lnTo>
                    <a:pt x="7078483" y="347675"/>
                  </a:lnTo>
                  <a:close/>
                  <a:moveTo>
                    <a:pt x="7037676" y="0"/>
                  </a:moveTo>
                  <a:lnTo>
                    <a:pt x="7142600" y="0"/>
                  </a:lnTo>
                  <a:lnTo>
                    <a:pt x="6978406" y="347675"/>
                  </a:lnTo>
                  <a:lnTo>
                    <a:pt x="6873482" y="347675"/>
                  </a:lnTo>
                  <a:close/>
                  <a:moveTo>
                    <a:pt x="6832675" y="0"/>
                  </a:moveTo>
                  <a:lnTo>
                    <a:pt x="6937599" y="0"/>
                  </a:lnTo>
                  <a:lnTo>
                    <a:pt x="6773405" y="347675"/>
                  </a:lnTo>
                  <a:lnTo>
                    <a:pt x="6668481" y="347675"/>
                  </a:lnTo>
                  <a:close/>
                  <a:moveTo>
                    <a:pt x="6627674" y="0"/>
                  </a:moveTo>
                  <a:lnTo>
                    <a:pt x="6732598" y="0"/>
                  </a:lnTo>
                  <a:lnTo>
                    <a:pt x="6568404" y="347675"/>
                  </a:lnTo>
                  <a:lnTo>
                    <a:pt x="6463480" y="347675"/>
                  </a:lnTo>
                  <a:close/>
                  <a:moveTo>
                    <a:pt x="6422673" y="0"/>
                  </a:moveTo>
                  <a:lnTo>
                    <a:pt x="6527597" y="0"/>
                  </a:lnTo>
                  <a:lnTo>
                    <a:pt x="6363403" y="347675"/>
                  </a:lnTo>
                  <a:lnTo>
                    <a:pt x="6258479" y="347675"/>
                  </a:lnTo>
                  <a:close/>
                  <a:moveTo>
                    <a:pt x="6217672" y="0"/>
                  </a:moveTo>
                  <a:lnTo>
                    <a:pt x="6322596" y="0"/>
                  </a:lnTo>
                  <a:lnTo>
                    <a:pt x="6158402" y="347675"/>
                  </a:lnTo>
                  <a:lnTo>
                    <a:pt x="6053478" y="347675"/>
                  </a:lnTo>
                  <a:close/>
                  <a:moveTo>
                    <a:pt x="6012672" y="0"/>
                  </a:moveTo>
                  <a:lnTo>
                    <a:pt x="6117596" y="0"/>
                  </a:lnTo>
                  <a:lnTo>
                    <a:pt x="5953402" y="347675"/>
                  </a:lnTo>
                  <a:lnTo>
                    <a:pt x="5848478" y="347675"/>
                  </a:lnTo>
                  <a:close/>
                  <a:moveTo>
                    <a:pt x="5807671" y="0"/>
                  </a:moveTo>
                  <a:lnTo>
                    <a:pt x="5912595" y="0"/>
                  </a:lnTo>
                  <a:lnTo>
                    <a:pt x="5748402" y="347675"/>
                  </a:lnTo>
                  <a:lnTo>
                    <a:pt x="5643479" y="347675"/>
                  </a:lnTo>
                  <a:close/>
                  <a:moveTo>
                    <a:pt x="5602671" y="0"/>
                  </a:moveTo>
                  <a:lnTo>
                    <a:pt x="5707595" y="0"/>
                  </a:lnTo>
                  <a:lnTo>
                    <a:pt x="5543402" y="347675"/>
                  </a:lnTo>
                  <a:lnTo>
                    <a:pt x="5438478" y="347675"/>
                  </a:lnTo>
                  <a:close/>
                  <a:moveTo>
                    <a:pt x="5411462" y="0"/>
                  </a:moveTo>
                  <a:lnTo>
                    <a:pt x="5516385" y="0"/>
                  </a:lnTo>
                  <a:lnTo>
                    <a:pt x="5352193" y="347675"/>
                  </a:lnTo>
                  <a:lnTo>
                    <a:pt x="5247268" y="347675"/>
                  </a:lnTo>
                  <a:close/>
                  <a:moveTo>
                    <a:pt x="5206463" y="0"/>
                  </a:moveTo>
                  <a:lnTo>
                    <a:pt x="5311388" y="0"/>
                  </a:lnTo>
                  <a:lnTo>
                    <a:pt x="5147194" y="347675"/>
                  </a:lnTo>
                  <a:lnTo>
                    <a:pt x="5042269" y="347675"/>
                  </a:lnTo>
                  <a:close/>
                  <a:moveTo>
                    <a:pt x="5001460" y="0"/>
                  </a:moveTo>
                  <a:lnTo>
                    <a:pt x="5106386" y="0"/>
                  </a:lnTo>
                  <a:lnTo>
                    <a:pt x="4942191" y="347675"/>
                  </a:lnTo>
                  <a:lnTo>
                    <a:pt x="4837267" y="347675"/>
                  </a:lnTo>
                  <a:close/>
                  <a:moveTo>
                    <a:pt x="4796461" y="0"/>
                  </a:moveTo>
                  <a:lnTo>
                    <a:pt x="4901383" y="0"/>
                  </a:lnTo>
                  <a:lnTo>
                    <a:pt x="4737191" y="347675"/>
                  </a:lnTo>
                  <a:lnTo>
                    <a:pt x="4632266" y="347675"/>
                  </a:lnTo>
                  <a:close/>
                  <a:moveTo>
                    <a:pt x="4591459" y="0"/>
                  </a:moveTo>
                  <a:lnTo>
                    <a:pt x="4696383" y="0"/>
                  </a:lnTo>
                  <a:lnTo>
                    <a:pt x="4532189" y="347675"/>
                  </a:lnTo>
                  <a:lnTo>
                    <a:pt x="4427265" y="347675"/>
                  </a:lnTo>
                  <a:close/>
                  <a:moveTo>
                    <a:pt x="4386457" y="0"/>
                  </a:moveTo>
                  <a:lnTo>
                    <a:pt x="4491381" y="0"/>
                  </a:lnTo>
                  <a:lnTo>
                    <a:pt x="4327188" y="347675"/>
                  </a:lnTo>
                  <a:lnTo>
                    <a:pt x="4222266" y="347675"/>
                  </a:lnTo>
                  <a:close/>
                  <a:moveTo>
                    <a:pt x="4181459" y="0"/>
                  </a:moveTo>
                  <a:lnTo>
                    <a:pt x="4286380" y="0"/>
                  </a:lnTo>
                  <a:lnTo>
                    <a:pt x="4122189" y="347675"/>
                  </a:lnTo>
                  <a:lnTo>
                    <a:pt x="4017265" y="347675"/>
                  </a:lnTo>
                  <a:close/>
                  <a:moveTo>
                    <a:pt x="3976457" y="0"/>
                  </a:moveTo>
                  <a:lnTo>
                    <a:pt x="4081381" y="0"/>
                  </a:lnTo>
                  <a:lnTo>
                    <a:pt x="3917187" y="347675"/>
                  </a:lnTo>
                  <a:lnTo>
                    <a:pt x="3812264" y="347675"/>
                  </a:lnTo>
                  <a:close/>
                  <a:moveTo>
                    <a:pt x="3771456" y="0"/>
                  </a:moveTo>
                  <a:lnTo>
                    <a:pt x="3876380" y="0"/>
                  </a:lnTo>
                  <a:lnTo>
                    <a:pt x="3712187" y="347675"/>
                  </a:lnTo>
                  <a:lnTo>
                    <a:pt x="3607263" y="347675"/>
                  </a:lnTo>
                  <a:close/>
                  <a:moveTo>
                    <a:pt x="3566456" y="0"/>
                  </a:moveTo>
                  <a:lnTo>
                    <a:pt x="3671379" y="0"/>
                  </a:lnTo>
                  <a:lnTo>
                    <a:pt x="3507186" y="347675"/>
                  </a:lnTo>
                  <a:lnTo>
                    <a:pt x="3402262" y="347675"/>
                  </a:lnTo>
                  <a:close/>
                  <a:moveTo>
                    <a:pt x="3361454" y="0"/>
                  </a:moveTo>
                  <a:lnTo>
                    <a:pt x="3466379" y="0"/>
                  </a:lnTo>
                  <a:lnTo>
                    <a:pt x="3302184" y="347675"/>
                  </a:lnTo>
                  <a:lnTo>
                    <a:pt x="3197260" y="347675"/>
                  </a:lnTo>
                  <a:close/>
                  <a:moveTo>
                    <a:pt x="3170244" y="0"/>
                  </a:moveTo>
                  <a:lnTo>
                    <a:pt x="3275168" y="0"/>
                  </a:lnTo>
                  <a:lnTo>
                    <a:pt x="3110974" y="347675"/>
                  </a:lnTo>
                  <a:lnTo>
                    <a:pt x="3006050" y="347675"/>
                  </a:lnTo>
                  <a:close/>
                  <a:moveTo>
                    <a:pt x="2965245" y="0"/>
                  </a:moveTo>
                  <a:lnTo>
                    <a:pt x="3070169" y="0"/>
                  </a:lnTo>
                  <a:lnTo>
                    <a:pt x="2905975" y="347675"/>
                  </a:lnTo>
                  <a:lnTo>
                    <a:pt x="2801051" y="347675"/>
                  </a:lnTo>
                  <a:close/>
                  <a:moveTo>
                    <a:pt x="2760244" y="0"/>
                  </a:moveTo>
                  <a:lnTo>
                    <a:pt x="2865168" y="0"/>
                  </a:lnTo>
                  <a:lnTo>
                    <a:pt x="2700973" y="347675"/>
                  </a:lnTo>
                  <a:lnTo>
                    <a:pt x="2596050" y="347675"/>
                  </a:lnTo>
                  <a:close/>
                  <a:moveTo>
                    <a:pt x="2555242" y="0"/>
                  </a:moveTo>
                  <a:lnTo>
                    <a:pt x="2660166" y="0"/>
                  </a:lnTo>
                  <a:lnTo>
                    <a:pt x="2495973" y="347675"/>
                  </a:lnTo>
                  <a:lnTo>
                    <a:pt x="2391049" y="347675"/>
                  </a:lnTo>
                  <a:close/>
                  <a:moveTo>
                    <a:pt x="2350242" y="0"/>
                  </a:moveTo>
                  <a:lnTo>
                    <a:pt x="2455165" y="0"/>
                  </a:lnTo>
                  <a:lnTo>
                    <a:pt x="2290972" y="347675"/>
                  </a:lnTo>
                  <a:lnTo>
                    <a:pt x="2186048" y="347675"/>
                  </a:lnTo>
                  <a:close/>
                  <a:moveTo>
                    <a:pt x="2145240" y="0"/>
                  </a:moveTo>
                  <a:lnTo>
                    <a:pt x="2250164" y="0"/>
                  </a:lnTo>
                  <a:lnTo>
                    <a:pt x="2085970" y="347675"/>
                  </a:lnTo>
                  <a:lnTo>
                    <a:pt x="1981046" y="347675"/>
                  </a:lnTo>
                  <a:close/>
                  <a:moveTo>
                    <a:pt x="1940238" y="0"/>
                  </a:moveTo>
                  <a:lnTo>
                    <a:pt x="2045162" y="0"/>
                  </a:lnTo>
                  <a:lnTo>
                    <a:pt x="1880969" y="347675"/>
                  </a:lnTo>
                  <a:lnTo>
                    <a:pt x="1776044" y="347675"/>
                  </a:lnTo>
                  <a:close/>
                  <a:moveTo>
                    <a:pt x="1735237" y="0"/>
                  </a:moveTo>
                  <a:lnTo>
                    <a:pt x="1840161" y="0"/>
                  </a:lnTo>
                  <a:lnTo>
                    <a:pt x="1675967" y="347675"/>
                  </a:lnTo>
                  <a:lnTo>
                    <a:pt x="1571043" y="347675"/>
                  </a:lnTo>
                  <a:close/>
                  <a:moveTo>
                    <a:pt x="1530236" y="0"/>
                  </a:moveTo>
                  <a:lnTo>
                    <a:pt x="1635160" y="0"/>
                  </a:lnTo>
                  <a:lnTo>
                    <a:pt x="1470966" y="347675"/>
                  </a:lnTo>
                  <a:lnTo>
                    <a:pt x="1366042" y="347675"/>
                  </a:lnTo>
                  <a:close/>
                  <a:moveTo>
                    <a:pt x="1325235" y="0"/>
                  </a:moveTo>
                  <a:lnTo>
                    <a:pt x="1430159" y="0"/>
                  </a:lnTo>
                  <a:lnTo>
                    <a:pt x="1265965" y="347675"/>
                  </a:lnTo>
                  <a:lnTo>
                    <a:pt x="1161041" y="347675"/>
                  </a:lnTo>
                  <a:close/>
                  <a:moveTo>
                    <a:pt x="1120234" y="0"/>
                  </a:moveTo>
                  <a:lnTo>
                    <a:pt x="1225158" y="0"/>
                  </a:lnTo>
                  <a:lnTo>
                    <a:pt x="1060964" y="347675"/>
                  </a:lnTo>
                  <a:lnTo>
                    <a:pt x="956040" y="347675"/>
                  </a:lnTo>
                  <a:close/>
                  <a:moveTo>
                    <a:pt x="929024" y="0"/>
                  </a:moveTo>
                  <a:lnTo>
                    <a:pt x="1033948" y="0"/>
                  </a:lnTo>
                  <a:lnTo>
                    <a:pt x="869754" y="347675"/>
                  </a:lnTo>
                  <a:lnTo>
                    <a:pt x="764830" y="347675"/>
                  </a:lnTo>
                  <a:close/>
                  <a:moveTo>
                    <a:pt x="737813" y="0"/>
                  </a:moveTo>
                  <a:lnTo>
                    <a:pt x="842738" y="0"/>
                  </a:lnTo>
                  <a:lnTo>
                    <a:pt x="678544" y="347675"/>
                  </a:lnTo>
                  <a:lnTo>
                    <a:pt x="573620" y="347675"/>
                  </a:lnTo>
                  <a:close/>
                  <a:moveTo>
                    <a:pt x="546603" y="0"/>
                  </a:moveTo>
                  <a:lnTo>
                    <a:pt x="651527" y="0"/>
                  </a:lnTo>
                  <a:lnTo>
                    <a:pt x="487333" y="347675"/>
                  </a:lnTo>
                  <a:lnTo>
                    <a:pt x="382409" y="347675"/>
                  </a:lnTo>
                  <a:close/>
                  <a:moveTo>
                    <a:pt x="355393" y="0"/>
                  </a:moveTo>
                  <a:lnTo>
                    <a:pt x="460317" y="0"/>
                  </a:lnTo>
                  <a:lnTo>
                    <a:pt x="296123" y="347675"/>
                  </a:lnTo>
                  <a:lnTo>
                    <a:pt x="191199" y="347675"/>
                  </a:lnTo>
                  <a:close/>
                  <a:moveTo>
                    <a:pt x="164194" y="0"/>
                  </a:moveTo>
                  <a:lnTo>
                    <a:pt x="269118" y="0"/>
                  </a:lnTo>
                  <a:lnTo>
                    <a:pt x="104924" y="347675"/>
                  </a:lnTo>
                  <a:lnTo>
                    <a:pt x="0" y="347675"/>
                  </a:lnTo>
                  <a:close/>
                </a:path>
              </a:pathLst>
            </a:custGeom>
            <a:solidFill>
              <a:schemeClr val="tx1">
                <a:lumMod val="85%"/>
                <a:lumOff val="15%"/>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3" name="Group 512">
            <a:extLst>
              <a:ext uri="{FF2B5EF4-FFF2-40B4-BE49-F238E27FC236}">
                <a16:creationId xmlns:a16="http://schemas.microsoft.com/office/drawing/2014/main" id="{078CFBA2-D054-42BD-A235-DAE54DF7D12B}"/>
              </a:ext>
            </a:extLst>
          </p:cNvPr>
          <p:cNvGrpSpPr/>
          <p:nvPr/>
        </p:nvGrpSpPr>
        <p:grpSpPr>
          <a:xfrm>
            <a:off x="3848793" y="5626592"/>
            <a:ext cx="1341414" cy="647780"/>
            <a:chOff x="2633799" y="5558352"/>
            <a:chExt cx="1341414" cy="647780"/>
          </a:xfrm>
          <a:solidFill>
            <a:schemeClr val="accent6"/>
          </a:solidFill>
        </p:grpSpPr>
        <p:sp>
          <p:nvSpPr>
            <p:cNvPr id="514" name="Rectangle 129">
              <a:extLst>
                <a:ext uri="{FF2B5EF4-FFF2-40B4-BE49-F238E27FC236}">
                  <a16:creationId xmlns:a16="http://schemas.microsoft.com/office/drawing/2014/main" id="{14CAA18C-CB4E-41FE-A967-1BB14449CFA0}"/>
                </a:ext>
              </a:extLst>
            </p:cNvPr>
            <p:cNvSpPr>
              <a:spLocks noChangeArrowheads="1"/>
            </p:cNvSpPr>
            <p:nvPr/>
          </p:nvSpPr>
          <p:spPr bwMode="auto">
            <a:xfrm>
              <a:off x="2633799" y="5910921"/>
              <a:ext cx="644269" cy="295211"/>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Rectangle 129">
              <a:extLst>
                <a:ext uri="{FF2B5EF4-FFF2-40B4-BE49-F238E27FC236}">
                  <a16:creationId xmlns:a16="http://schemas.microsoft.com/office/drawing/2014/main" id="{7243B1AC-AF3D-430D-B7A5-0DC2CB9F038E}"/>
                </a:ext>
              </a:extLst>
            </p:cNvPr>
            <p:cNvSpPr>
              <a:spLocks noChangeArrowheads="1"/>
            </p:cNvSpPr>
            <p:nvPr/>
          </p:nvSpPr>
          <p:spPr bwMode="auto">
            <a:xfrm>
              <a:off x="3330944" y="5910921"/>
              <a:ext cx="644269" cy="295211"/>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Rectangle 129">
              <a:extLst>
                <a:ext uri="{FF2B5EF4-FFF2-40B4-BE49-F238E27FC236}">
                  <a16:creationId xmlns:a16="http://schemas.microsoft.com/office/drawing/2014/main" id="{B5016880-637B-42B1-B816-BC7C71BB1E34}"/>
                </a:ext>
              </a:extLst>
            </p:cNvPr>
            <p:cNvSpPr>
              <a:spLocks noChangeArrowheads="1"/>
            </p:cNvSpPr>
            <p:nvPr/>
          </p:nvSpPr>
          <p:spPr bwMode="auto">
            <a:xfrm>
              <a:off x="2636071" y="5558352"/>
              <a:ext cx="644269" cy="295211"/>
            </a:xfrm>
            <a:prstGeom prst="rect">
              <a:avLst/>
            </a:prstGeom>
            <a:grp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19" name="Group 518">
            <a:extLst>
              <a:ext uri="{FF2B5EF4-FFF2-40B4-BE49-F238E27FC236}">
                <a16:creationId xmlns:a16="http://schemas.microsoft.com/office/drawing/2014/main" id="{A8FAD785-8AC8-49C3-9097-096756178E13}"/>
              </a:ext>
            </a:extLst>
          </p:cNvPr>
          <p:cNvGrpSpPr/>
          <p:nvPr/>
        </p:nvGrpSpPr>
        <p:grpSpPr>
          <a:xfrm>
            <a:off x="5848527" y="2307045"/>
            <a:ext cx="5667664" cy="1324680"/>
            <a:chOff x="5610479" y="1650796"/>
            <a:chExt cx="5667664" cy="1324680"/>
          </a:xfrm>
        </p:grpSpPr>
        <p:grpSp>
          <p:nvGrpSpPr>
            <p:cNvPr id="520" name="Group 519">
              <a:extLst>
                <a:ext uri="{FF2B5EF4-FFF2-40B4-BE49-F238E27FC236}">
                  <a16:creationId xmlns:a16="http://schemas.microsoft.com/office/drawing/2014/main" id="{79211B63-18A4-4F8F-AC86-23400C657DEE}"/>
                </a:ext>
              </a:extLst>
            </p:cNvPr>
            <p:cNvGrpSpPr/>
            <p:nvPr/>
          </p:nvGrpSpPr>
          <p:grpSpPr>
            <a:xfrm>
              <a:off x="6743155" y="1764981"/>
              <a:ext cx="4534988" cy="1210495"/>
              <a:chOff x="6530179" y="1370982"/>
              <a:chExt cx="4534988" cy="1210495"/>
            </a:xfrm>
          </p:grpSpPr>
          <p:sp>
            <p:nvSpPr>
              <p:cNvPr id="522" name="TextBox 521">
                <a:extLst>
                  <a:ext uri="{FF2B5EF4-FFF2-40B4-BE49-F238E27FC236}">
                    <a16:creationId xmlns:a16="http://schemas.microsoft.com/office/drawing/2014/main" id="{42CB56DE-91AB-4A89-B0B7-15F95CC6B138}"/>
                  </a:ext>
                </a:extLst>
              </p:cNvPr>
              <p:cNvSpPr txBox="1"/>
              <p:nvPr/>
            </p:nvSpPr>
            <p:spPr>
              <a:xfrm>
                <a:off x="6557475" y="1750480"/>
                <a:ext cx="4507692" cy="830997"/>
              </a:xfrm>
              <a:prstGeom prst="rect">
                <a:avLst/>
              </a:prstGeom>
              <a:noFill/>
            </p:spPr>
            <p:txBody>
              <a:bodyPr wrap="square" rtlCol="0">
                <a:spAutoFit/>
              </a:bodyPr>
              <a:lstStyle/>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-Columns          -Beams.</a:t>
                </a:r>
              </a:p>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-Slab.                 -Walls</a:t>
                </a:r>
              </a:p>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-Footings.</a:t>
                </a:r>
              </a:p>
            </p:txBody>
          </p:sp>
          <p:sp>
            <p:nvSpPr>
              <p:cNvPr id="523" name="TextBox 522">
                <a:extLst>
                  <a:ext uri="{FF2B5EF4-FFF2-40B4-BE49-F238E27FC236}">
                    <a16:creationId xmlns:a16="http://schemas.microsoft.com/office/drawing/2014/main" id="{B831105A-5E4E-47C1-8CFA-567C10A0F2EB}"/>
                  </a:ext>
                </a:extLst>
              </p:cNvPr>
              <p:cNvSpPr txBox="1"/>
              <p:nvPr/>
            </p:nvSpPr>
            <p:spPr>
              <a:xfrm>
                <a:off x="6530179" y="1370982"/>
                <a:ext cx="4507692" cy="507831"/>
              </a:xfrm>
              <a:prstGeom prst="rect">
                <a:avLst/>
              </a:prstGeom>
              <a:noFill/>
            </p:spPr>
            <p:txBody>
              <a:bodyPr wrap="square" lIns="108000" rIns="108000" rtlCol="0">
                <a:spAutoFit/>
              </a:bodyPr>
              <a:lstStyle/>
              <a:p>
                <a:r>
                  <a:rPr lang="en-US" altLang="ko-KR" sz="2700" b="1" dirty="0">
                    <a:solidFill>
                      <a:schemeClr val="tx1">
                        <a:lumMod val="85%"/>
                        <a:lumOff val="15%"/>
                      </a:schemeClr>
                    </a:solidFill>
                    <a:cs typeface="Arial" pitchFamily="34" charset="0"/>
                  </a:rPr>
                  <a:t>Design philosophy </a:t>
                </a:r>
                <a:endParaRPr lang="ko-KR" altLang="en-US" sz="2700" b="1" dirty="0">
                  <a:solidFill>
                    <a:schemeClr val="tx1">
                      <a:lumMod val="85%"/>
                      <a:lumOff val="15%"/>
                    </a:schemeClr>
                  </a:solidFill>
                  <a:cs typeface="Arial" pitchFamily="34" charset="0"/>
                </a:endParaRPr>
              </a:p>
            </p:txBody>
          </p:sp>
        </p:grpSp>
        <p:sp>
          <p:nvSpPr>
            <p:cNvPr id="521" name="TextBox 520">
              <a:extLst>
                <a:ext uri="{FF2B5EF4-FFF2-40B4-BE49-F238E27FC236}">
                  <a16:creationId xmlns:a16="http://schemas.microsoft.com/office/drawing/2014/main" id="{CA4229A1-7E6B-497E-ABCB-53CF7F63B457}"/>
                </a:ext>
              </a:extLst>
            </p:cNvPr>
            <p:cNvSpPr txBox="1"/>
            <p:nvPr/>
          </p:nvSpPr>
          <p:spPr>
            <a:xfrm>
              <a:off x="5610479" y="1650796"/>
              <a:ext cx="1077420" cy="830997"/>
            </a:xfrm>
            <a:prstGeom prst="rect">
              <a:avLst/>
            </a:prstGeom>
            <a:noFill/>
          </p:spPr>
          <p:txBody>
            <a:bodyPr wrap="square" lIns="108000" rIns="108000" rtlCol="0">
              <a:spAutoFit/>
            </a:bodyPr>
            <a:lstStyle/>
            <a:p>
              <a:pPr algn="r"/>
              <a:r>
                <a:rPr lang="en-US" altLang="ko-KR" sz="4800" b="1" dirty="0">
                  <a:solidFill>
                    <a:schemeClr val="tx1">
                      <a:lumMod val="85%"/>
                      <a:lumOff val="15%"/>
                    </a:schemeClr>
                  </a:solidFill>
                  <a:cs typeface="Arial" pitchFamily="34" charset="0"/>
                </a:rPr>
                <a:t>02</a:t>
              </a:r>
              <a:endParaRPr lang="ko-KR" altLang="en-US" sz="4800" b="1" dirty="0">
                <a:solidFill>
                  <a:schemeClr val="tx1">
                    <a:lumMod val="85%"/>
                    <a:lumOff val="15%"/>
                  </a:schemeClr>
                </a:solidFill>
                <a:cs typeface="Arial" pitchFamily="34" charset="0"/>
              </a:endParaRPr>
            </a:p>
          </p:txBody>
        </p:sp>
      </p:grpSp>
      <p:grpSp>
        <p:nvGrpSpPr>
          <p:cNvPr id="524" name="Group 523">
            <a:extLst>
              <a:ext uri="{FF2B5EF4-FFF2-40B4-BE49-F238E27FC236}">
                <a16:creationId xmlns:a16="http://schemas.microsoft.com/office/drawing/2014/main" id="{41ECBB98-E891-4FC6-BDE8-370D937679A8}"/>
              </a:ext>
            </a:extLst>
          </p:cNvPr>
          <p:cNvGrpSpPr/>
          <p:nvPr/>
        </p:nvGrpSpPr>
        <p:grpSpPr>
          <a:xfrm>
            <a:off x="5754231" y="3525169"/>
            <a:ext cx="5869877" cy="1932865"/>
            <a:chOff x="5590623" y="1664498"/>
            <a:chExt cx="5607240" cy="830997"/>
          </a:xfrm>
        </p:grpSpPr>
        <p:sp>
          <p:nvSpPr>
            <p:cNvPr id="528" name="TextBox 527">
              <a:extLst>
                <a:ext uri="{FF2B5EF4-FFF2-40B4-BE49-F238E27FC236}">
                  <a16:creationId xmlns:a16="http://schemas.microsoft.com/office/drawing/2014/main" id="{EF6561FD-7370-4EC5-9755-4A2683568965}"/>
                </a:ext>
              </a:extLst>
            </p:cNvPr>
            <p:cNvSpPr txBox="1"/>
            <p:nvPr/>
          </p:nvSpPr>
          <p:spPr>
            <a:xfrm>
              <a:off x="6690171" y="1739127"/>
              <a:ext cx="4507692" cy="507831"/>
            </a:xfrm>
            <a:prstGeom prst="rect">
              <a:avLst/>
            </a:prstGeom>
            <a:noFill/>
          </p:spPr>
          <p:txBody>
            <a:bodyPr wrap="square" lIns="108000" rIns="108000" rtlCol="0">
              <a:spAutoFit/>
            </a:bodyPr>
            <a:lstStyle/>
            <a:p>
              <a:r>
                <a:rPr lang="en-US" altLang="ko-KR" sz="2700" b="1" dirty="0">
                  <a:solidFill>
                    <a:schemeClr val="tx1">
                      <a:lumMod val="85%"/>
                      <a:lumOff val="15%"/>
                    </a:schemeClr>
                  </a:solidFill>
                  <a:cs typeface="Arial" pitchFamily="34" charset="0"/>
                </a:rPr>
                <a:t>Design Checks</a:t>
              </a:r>
              <a:endParaRPr lang="ko-KR" altLang="en-US" sz="2700" b="1" dirty="0">
                <a:solidFill>
                  <a:schemeClr val="tx1">
                    <a:lumMod val="85%"/>
                    <a:lumOff val="15%"/>
                  </a:schemeClr>
                </a:solidFill>
                <a:cs typeface="Arial" pitchFamily="34" charset="0"/>
              </a:endParaRPr>
            </a:p>
          </p:txBody>
        </p:sp>
        <p:sp>
          <p:nvSpPr>
            <p:cNvPr id="526" name="TextBox 525">
              <a:extLst>
                <a:ext uri="{FF2B5EF4-FFF2-40B4-BE49-F238E27FC236}">
                  <a16:creationId xmlns:a16="http://schemas.microsoft.com/office/drawing/2014/main" id="{FC8A8104-67B1-40D1-996D-4A3EEC17B248}"/>
                </a:ext>
              </a:extLst>
            </p:cNvPr>
            <p:cNvSpPr txBox="1"/>
            <p:nvPr/>
          </p:nvSpPr>
          <p:spPr>
            <a:xfrm>
              <a:off x="5590623" y="1664498"/>
              <a:ext cx="1077420" cy="830997"/>
            </a:xfrm>
            <a:prstGeom prst="rect">
              <a:avLst/>
            </a:prstGeom>
            <a:noFill/>
          </p:spPr>
          <p:txBody>
            <a:bodyPr wrap="square" lIns="108000" rIns="108000" rtlCol="0">
              <a:spAutoFit/>
            </a:bodyPr>
            <a:lstStyle/>
            <a:p>
              <a:pPr algn="r"/>
              <a:r>
                <a:rPr lang="en-US" altLang="ko-KR" sz="4800" b="1" dirty="0">
                  <a:solidFill>
                    <a:schemeClr val="tx1">
                      <a:lumMod val="85%"/>
                      <a:lumOff val="15%"/>
                    </a:schemeClr>
                  </a:solidFill>
                  <a:cs typeface="Arial" pitchFamily="34" charset="0"/>
                </a:rPr>
                <a:t>03</a:t>
              </a:r>
              <a:endParaRPr lang="ko-KR" altLang="en-US" sz="4800" b="1" dirty="0">
                <a:solidFill>
                  <a:schemeClr val="tx1">
                    <a:lumMod val="85%"/>
                    <a:lumOff val="15%"/>
                  </a:schemeClr>
                </a:solidFill>
                <a:cs typeface="Arial" pitchFamily="34" charset="0"/>
              </a:endParaRPr>
            </a:p>
          </p:txBody>
        </p:sp>
      </p:grpSp>
      <p:grpSp>
        <p:nvGrpSpPr>
          <p:cNvPr id="529" name="Group 528">
            <a:extLst>
              <a:ext uri="{FF2B5EF4-FFF2-40B4-BE49-F238E27FC236}">
                <a16:creationId xmlns:a16="http://schemas.microsoft.com/office/drawing/2014/main" id="{BE6A5442-66B9-4C76-BA02-4CE800AE5CE2}"/>
              </a:ext>
            </a:extLst>
          </p:cNvPr>
          <p:cNvGrpSpPr/>
          <p:nvPr/>
        </p:nvGrpSpPr>
        <p:grpSpPr>
          <a:xfrm>
            <a:off x="5841033" y="4822827"/>
            <a:ext cx="5606755" cy="857366"/>
            <a:chOff x="5598118" y="1464750"/>
            <a:chExt cx="5606755" cy="830997"/>
          </a:xfrm>
        </p:grpSpPr>
        <p:sp>
          <p:nvSpPr>
            <p:cNvPr id="533" name="TextBox 532">
              <a:extLst>
                <a:ext uri="{FF2B5EF4-FFF2-40B4-BE49-F238E27FC236}">
                  <a16:creationId xmlns:a16="http://schemas.microsoft.com/office/drawing/2014/main" id="{2346C14C-1F16-4F96-9ACE-C9571706B312}"/>
                </a:ext>
              </a:extLst>
            </p:cNvPr>
            <p:cNvSpPr txBox="1"/>
            <p:nvPr/>
          </p:nvSpPr>
          <p:spPr>
            <a:xfrm>
              <a:off x="6697181" y="1615054"/>
              <a:ext cx="4507692" cy="507832"/>
            </a:xfrm>
            <a:prstGeom prst="rect">
              <a:avLst/>
            </a:prstGeom>
            <a:noFill/>
          </p:spPr>
          <p:txBody>
            <a:bodyPr wrap="square" lIns="108000" rIns="108000" rtlCol="0">
              <a:spAutoFit/>
            </a:bodyPr>
            <a:lstStyle/>
            <a:p>
              <a:r>
                <a:rPr lang="en-US" altLang="ko-KR" sz="2700" b="1" dirty="0">
                  <a:solidFill>
                    <a:schemeClr val="tx1">
                      <a:lumMod val="85%"/>
                      <a:lumOff val="15%"/>
                    </a:schemeClr>
                  </a:solidFill>
                  <a:cs typeface="Arial" pitchFamily="34" charset="0"/>
                </a:rPr>
                <a:t>Design and Detailing</a:t>
              </a:r>
              <a:endParaRPr lang="ko-KR" altLang="en-US" sz="2700" b="1" dirty="0">
                <a:solidFill>
                  <a:schemeClr val="tx1">
                    <a:lumMod val="85%"/>
                    <a:lumOff val="15%"/>
                  </a:schemeClr>
                </a:solidFill>
                <a:cs typeface="Arial" pitchFamily="34" charset="0"/>
              </a:endParaRPr>
            </a:p>
          </p:txBody>
        </p:sp>
        <p:sp>
          <p:nvSpPr>
            <p:cNvPr id="531" name="TextBox 530">
              <a:extLst>
                <a:ext uri="{FF2B5EF4-FFF2-40B4-BE49-F238E27FC236}">
                  <a16:creationId xmlns:a16="http://schemas.microsoft.com/office/drawing/2014/main" id="{5C81FCFF-3D2F-4EF9-A74F-806FD3150BD8}"/>
                </a:ext>
              </a:extLst>
            </p:cNvPr>
            <p:cNvSpPr txBox="1"/>
            <p:nvPr/>
          </p:nvSpPr>
          <p:spPr>
            <a:xfrm>
              <a:off x="5598118" y="1464750"/>
              <a:ext cx="1077420" cy="830997"/>
            </a:xfrm>
            <a:prstGeom prst="rect">
              <a:avLst/>
            </a:prstGeom>
            <a:noFill/>
          </p:spPr>
          <p:txBody>
            <a:bodyPr wrap="square" lIns="108000" rIns="108000" rtlCol="0">
              <a:spAutoFit/>
            </a:bodyPr>
            <a:lstStyle/>
            <a:p>
              <a:pPr algn="r"/>
              <a:r>
                <a:rPr lang="en-US" altLang="ko-KR" sz="4800" b="1" dirty="0">
                  <a:solidFill>
                    <a:schemeClr val="tx1">
                      <a:lumMod val="85%"/>
                      <a:lumOff val="15%"/>
                    </a:schemeClr>
                  </a:solidFill>
                  <a:cs typeface="Arial" pitchFamily="34" charset="0"/>
                </a:rPr>
                <a:t>04</a:t>
              </a:r>
              <a:endParaRPr lang="ko-KR" altLang="en-US" sz="4800" b="1" dirty="0">
                <a:solidFill>
                  <a:schemeClr val="tx1">
                    <a:lumMod val="85%"/>
                    <a:lumOff val="15%"/>
                  </a:schemeClr>
                </a:solidFill>
                <a:cs typeface="Arial" pitchFamily="34" charset="0"/>
              </a:endParaRPr>
            </a:p>
          </p:txBody>
        </p:sp>
      </p:grpSp>
      <p:sp>
        <p:nvSpPr>
          <p:cNvPr id="191" name="TextBox 190">
            <a:extLst>
              <a:ext uri="{FF2B5EF4-FFF2-40B4-BE49-F238E27FC236}">
                <a16:creationId xmlns:a16="http://schemas.microsoft.com/office/drawing/2014/main" id="{637CF13D-4B74-4035-A0F7-FF78EA3464E5}"/>
              </a:ext>
            </a:extLst>
          </p:cNvPr>
          <p:cNvSpPr txBox="1"/>
          <p:nvPr/>
        </p:nvSpPr>
        <p:spPr>
          <a:xfrm>
            <a:off x="6984560" y="4089785"/>
            <a:ext cx="4507692" cy="830997"/>
          </a:xfrm>
          <a:prstGeom prst="rect">
            <a:avLst/>
          </a:prstGeom>
          <a:noFill/>
        </p:spPr>
        <p:txBody>
          <a:bodyPr wrap="square" rtlCol="0">
            <a:spAutoFit/>
          </a:bodyPr>
          <a:lstStyle/>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-Columns.           -Beams.</a:t>
            </a:r>
          </a:p>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-Slab.                   -Walls</a:t>
            </a:r>
          </a:p>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-Footings.</a:t>
            </a:r>
          </a:p>
        </p:txBody>
      </p:sp>
      <p:sp>
        <p:nvSpPr>
          <p:cNvPr id="192" name="TextBox 191">
            <a:extLst>
              <a:ext uri="{FF2B5EF4-FFF2-40B4-BE49-F238E27FC236}">
                <a16:creationId xmlns:a16="http://schemas.microsoft.com/office/drawing/2014/main" id="{BBC6A8CA-9E95-4E9E-A777-E99DE6CEC269}"/>
              </a:ext>
            </a:extLst>
          </p:cNvPr>
          <p:cNvSpPr txBox="1"/>
          <p:nvPr/>
        </p:nvSpPr>
        <p:spPr>
          <a:xfrm>
            <a:off x="6999929" y="5542999"/>
            <a:ext cx="4507692" cy="830997"/>
          </a:xfrm>
          <a:prstGeom prst="rect">
            <a:avLst/>
          </a:prstGeom>
          <a:noFill/>
        </p:spPr>
        <p:txBody>
          <a:bodyPr wrap="square" rtlCol="0">
            <a:spAutoFit/>
          </a:bodyPr>
          <a:lstStyle/>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-Columns          -Beams.</a:t>
            </a:r>
          </a:p>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-Slab.                 -Walls</a:t>
            </a:r>
          </a:p>
          <a:p>
            <a:r>
              <a:rPr lang="en-US" altLang="ko-KR" sz="1600" dirty="0">
                <a:solidFill>
                  <a:schemeClr val="tx1">
                    <a:lumMod val="85%"/>
                    <a:lumOff val="15%"/>
                  </a:schemeClr>
                </a:solidFill>
                <a:latin typeface="Times New Roman" panose="02020603050405020304" pitchFamily="18" charset="0"/>
                <a:cs typeface="Times New Roman" panose="02020603050405020304" pitchFamily="18" charset="0"/>
              </a:rPr>
              <a:t>-Footings.</a:t>
            </a:r>
          </a:p>
        </p:txBody>
      </p:sp>
    </p:spTree>
    <p:extLst>
      <p:ext uri="{BB962C8B-B14F-4D97-AF65-F5344CB8AC3E}">
        <p14:creationId xmlns:p14="http://schemas.microsoft.com/office/powerpoint/2010/main" val="4033384841"/>
      </p:ext>
    </p:extLst>
  </p:cSld>
  <p:clrMapOvr>
    <a:masterClrMapping/>
  </p:clrMapOvr>
</p:sld>
</file>

<file path=ppt/slides/slide20.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E94CBBE7-AA58-4178-AF3E-E7E445BE3DFF}"/>
              </a:ext>
            </a:extLst>
          </p:cNvPr>
          <p:cNvSpPr txBox="1"/>
          <p:nvPr/>
        </p:nvSpPr>
        <p:spPr>
          <a:xfrm>
            <a:off x="386784" y="675081"/>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04433"/>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Loads and load combinations:- </a:t>
            </a:r>
          </a:p>
        </p:txBody>
      </p:sp>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822813C8-3FEB-46A7-BD90-463BE00D6A32}"/>
                  </a:ext>
                </a:extLst>
              </p:cNvPr>
              <p:cNvSpPr/>
              <p:nvPr/>
            </p:nvSpPr>
            <p:spPr>
              <a:xfrm>
                <a:off x="317904" y="2395230"/>
                <a:ext cx="10747661" cy="3924921"/>
              </a:xfrm>
              <a:prstGeom prst="rect">
                <a:avLst/>
              </a:prstGeom>
            </p:spPr>
            <p:txBody>
              <a:bodyPr wrap="square">
                <a:spAutoFit/>
              </a:bodyPr>
              <a:lstStyle/>
              <a:p>
                <a:pPr>
                  <a:lnSpc>
                    <a:spcPct val="150%"/>
                  </a:lnSpc>
                </a:pPr>
                <a:r>
                  <a:rPr lang="en-US" altLang="ko-KR" sz="2200" dirty="0">
                    <a:solidFill>
                      <a:schemeClr val="bg1"/>
                    </a:solidFill>
                    <a:latin typeface="Times New Roman" panose="02020603050405020304" pitchFamily="18" charset="0"/>
                    <a:cs typeface="Times New Roman" panose="02020603050405020304" pitchFamily="18" charset="0"/>
                  </a:rPr>
                  <a:t>   Type of loads that in consideration in design the structure divided into two Type:</a:t>
                </a:r>
              </a:p>
              <a:p>
                <a:pPr>
                  <a:lnSpc>
                    <a:spcPct val="150%"/>
                  </a:lnSpc>
                </a:pPr>
                <a:r>
                  <a:rPr lang="en-US" altLang="ko-KR" sz="2200" dirty="0">
                    <a:solidFill>
                      <a:schemeClr val="bg1"/>
                    </a:solidFill>
                    <a:latin typeface="Times New Roman" panose="02020603050405020304" pitchFamily="18" charset="0"/>
                    <a:cs typeface="Times New Roman" panose="02020603050405020304" pitchFamily="18" charset="0"/>
                  </a:rPr>
                  <a:t>1- Gravity loads: live and dead loads.</a:t>
                </a:r>
              </a:p>
              <a:p>
                <a:pPr>
                  <a:lnSpc>
                    <a:spcPct val="150%"/>
                  </a:lnSpc>
                </a:pPr>
                <a:r>
                  <a:rPr lang="en-US" altLang="ko-KR" sz="2200" dirty="0">
                    <a:solidFill>
                      <a:schemeClr val="bg1"/>
                    </a:solidFill>
                    <a:latin typeface="Times New Roman" panose="02020603050405020304" pitchFamily="18" charset="0"/>
                    <a:cs typeface="Times New Roman" panose="02020603050405020304" pitchFamily="18" charset="0"/>
                  </a:rPr>
                  <a:t>  Dead load composed of own wright of structure and Super dead load  6.2 KN/</a:t>
                </a:r>
                <a14:m>
                  <m:oMath xmlns:m="http://purl.oclc.org/ooxml/officeDocument/math">
                    <m:sSup>
                      <m:sSupPr>
                        <m:ctrlPr>
                          <a:rPr lang="en-US" sz="2200" i="1">
                            <a:solidFill>
                              <a:schemeClr val="bg1"/>
                            </a:solidFill>
                            <a:latin typeface="Cambria Math" panose="02040503050406030204" pitchFamily="18" charset="0"/>
                          </a:rPr>
                        </m:ctrlPr>
                      </m:sSupPr>
                      <m:e>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r>
                      <a:rPr lang="en-US" sz="2200" i="1">
                        <a:solidFill>
                          <a:schemeClr val="bg1"/>
                        </a:solidFill>
                        <a:latin typeface="Cambria Math" panose="02040503050406030204" pitchFamily="18" charset="0"/>
                      </a:rPr>
                      <m:t> </m:t>
                    </m:r>
                    <m:r>
                      <a:rPr lang="en-US" sz="2200" b="0" i="0" smtClean="0">
                        <a:solidFill>
                          <a:schemeClr val="bg1"/>
                        </a:solidFill>
                        <a:latin typeface="Cambria Math" panose="02040503050406030204" pitchFamily="18" charset="0"/>
                      </a:rPr>
                      <m:t>.</m:t>
                    </m:r>
                  </m:oMath>
                </a14:m>
                <a:endParaRPr lang="en-US" altLang="ko-KR" sz="2200" dirty="0">
                  <a:solidFill>
                    <a:schemeClr val="bg1"/>
                  </a:solidFill>
                  <a:latin typeface="Times New Roman" panose="02020603050405020304" pitchFamily="18" charset="0"/>
                  <a:cs typeface="Times New Roman" panose="02020603050405020304" pitchFamily="18" charset="0"/>
                </a:endParaRPr>
              </a:p>
              <a:p>
                <a:pPr>
                  <a:lnSpc>
                    <a:spcPct val="200%"/>
                  </a:lnSpc>
                </a:pPr>
                <a:r>
                  <a:rPr lang="en-US" altLang="ko-KR" sz="2200" dirty="0">
                    <a:solidFill>
                      <a:schemeClr val="bg1"/>
                    </a:solidFill>
                    <a:latin typeface="Times New Roman" panose="02020603050405020304" pitchFamily="18" charset="0"/>
                    <a:cs typeface="Times New Roman" panose="02020603050405020304" pitchFamily="18" charset="0"/>
                  </a:rPr>
                  <a:t>  Live loads =4.5 KN/</a:t>
                </a:r>
                <a14:m>
                  <m:oMath xmlns:m="http://purl.oclc.org/ooxml/officeDocument/math">
                    <m:sSup>
                      <m:sSupPr>
                        <m:ctrlPr>
                          <a:rPr lang="en-US" sz="2200" i="1">
                            <a:solidFill>
                              <a:schemeClr val="bg1"/>
                            </a:solidFill>
                            <a:latin typeface="Cambria Math" panose="02040503050406030204" pitchFamily="18" charset="0"/>
                          </a:rPr>
                        </m:ctrlPr>
                      </m:sSupPr>
                      <m:e>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oMath>
                </a14:m>
                <a:r>
                  <a:rPr lang="en-US" altLang="ko-KR" sz="2200" dirty="0">
                    <a:solidFill>
                      <a:schemeClr val="bg1"/>
                    </a:solidFill>
                    <a:latin typeface="Times New Roman" panose="02020603050405020304" pitchFamily="18" charset="0"/>
                    <a:cs typeface="Times New Roman" panose="02020603050405020304" pitchFamily="18" charset="0"/>
                  </a:rPr>
                  <a:t>.</a:t>
                </a:r>
              </a:p>
              <a:p>
                <a:pPr>
                  <a:lnSpc>
                    <a:spcPct val="200%"/>
                  </a:lnSpc>
                </a:pPr>
                <a:r>
                  <a:rPr lang="en-US" altLang="ko-KR" sz="2200" dirty="0">
                    <a:solidFill>
                      <a:schemeClr val="bg1"/>
                    </a:solidFill>
                    <a:latin typeface="Times New Roman" panose="02020603050405020304" pitchFamily="18" charset="0"/>
                    <a:cs typeface="Times New Roman" panose="02020603050405020304" pitchFamily="18" charset="0"/>
                  </a:rPr>
                  <a:t>2- Lateral load: Earthquake load and soil pressure. </a:t>
                </a:r>
              </a:p>
              <a:p>
                <a:pPr>
                  <a:lnSpc>
                    <a:spcPct val="150%"/>
                  </a:lnSpc>
                </a:pPr>
                <a:r>
                  <a:rPr lang="en-US" altLang="ko-KR" sz="2200" dirty="0">
                    <a:solidFill>
                      <a:schemeClr val="bg1"/>
                    </a:solidFill>
                    <a:latin typeface="Times New Roman" panose="02020603050405020304" pitchFamily="18" charset="0"/>
                    <a:cs typeface="Times New Roman" panose="02020603050405020304" pitchFamily="18" charset="0"/>
                  </a:rPr>
                  <a:t> Seismic load : Modal response method.</a:t>
                </a:r>
              </a:p>
              <a:p>
                <a:pPr>
                  <a:lnSpc>
                    <a:spcPct val="150%"/>
                  </a:lnSpc>
                </a:pPr>
                <a:r>
                  <a:rPr lang="en-US" altLang="ko-KR" sz="2200" dirty="0">
                    <a:solidFill>
                      <a:schemeClr val="bg1"/>
                    </a:solidFill>
                    <a:latin typeface="Times New Roman" panose="02020603050405020304" pitchFamily="18" charset="0"/>
                    <a:cs typeface="Times New Roman" panose="02020603050405020304" pitchFamily="18" charset="0"/>
                  </a:rPr>
                  <a:t> Soil pressure : Load as shown in the following figure</a:t>
                </a:r>
              </a:p>
            </p:txBody>
          </p:sp>
        </mc:Choice>
        <mc:Fallback>
          <p:sp>
            <p:nvSpPr>
              <p:cNvPr id="2" name="Rectangle 1">
                <a:extLst>
                  <a:ext uri="{FF2B5EF4-FFF2-40B4-BE49-F238E27FC236}">
                    <a16:creationId xmlns:a16="http://schemas.microsoft.com/office/drawing/2014/main" id="{822813C8-3FEB-46A7-BD90-463BE00D6A32}"/>
                  </a:ext>
                </a:extLst>
              </p:cNvPr>
              <p:cNvSpPr>
                <a:spLocks noRot="1" noChangeAspect="1" noMove="1" noResize="1" noEditPoints="1" noAdjustHandles="1" noChangeArrowheads="1" noChangeShapeType="1" noTextEdit="1"/>
              </p:cNvSpPr>
              <p:nvPr/>
            </p:nvSpPr>
            <p:spPr>
              <a:xfrm>
                <a:off x="317904" y="2395230"/>
                <a:ext cx="10747661" cy="3924921"/>
              </a:xfrm>
              <a:prstGeom prst="rect">
                <a:avLst/>
              </a:prstGeom>
              <a:blipFill>
                <a:blip r:embed="rId2"/>
                <a:stretch>
                  <a:fillRect l="-0.737%" b="-2.174%"/>
                </a:stretch>
              </a:blipFill>
            </p:spPr>
            <p:txBody>
              <a:bodyPr/>
              <a:lstStyle/>
              <a:p>
                <a:r>
                  <a:rPr lang="en-US">
                    <a:noFill/>
                  </a:rPr>
                  <a:t> </a:t>
                </a:r>
              </a:p>
            </p:txBody>
          </p:sp>
        </mc:Fallback>
      </mc:AlternateContent>
      <p:sp>
        <p:nvSpPr>
          <p:cNvPr id="6" name="Chevron 3">
            <a:extLst>
              <a:ext uri="{FF2B5EF4-FFF2-40B4-BE49-F238E27FC236}">
                <a16:creationId xmlns:a16="http://schemas.microsoft.com/office/drawing/2014/main" id="{B2C48F8A-5BB6-4535-8260-802E80238ACE}"/>
              </a:ext>
            </a:extLst>
          </p:cNvPr>
          <p:cNvSpPr/>
          <p:nvPr/>
        </p:nvSpPr>
        <p:spPr>
          <a:xfrm>
            <a:off x="52861" y="2395230"/>
            <a:ext cx="478800" cy="558600"/>
          </a:xfrm>
          <a:prstGeom prst="chevron">
            <a:avLst/>
          </a:prstGeom>
          <a:solidFill>
            <a:schemeClr val="bg2"/>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3" name="Picture 2">
            <a:extLst>
              <a:ext uri="{FF2B5EF4-FFF2-40B4-BE49-F238E27FC236}">
                <a16:creationId xmlns:a16="http://schemas.microsoft.com/office/drawing/2014/main" id="{BB263B51-6D30-4A91-B058-7345458CF62C}"/>
              </a:ext>
            </a:extLst>
          </p:cNvPr>
          <p:cNvPicPr>
            <a:picLocks noChangeAspect="1"/>
          </p:cNvPicPr>
          <p:nvPr/>
        </p:nvPicPr>
        <p:blipFill>
          <a:blip r:embed="rId3"/>
          <a:stretch>
            <a:fillRect/>
          </a:stretch>
        </p:blipFill>
        <p:spPr>
          <a:xfrm>
            <a:off x="8093086" y="3956283"/>
            <a:ext cx="2521905" cy="2822132"/>
          </a:xfrm>
          <a:prstGeom prst="rect">
            <a:avLst/>
          </a:prstGeom>
        </p:spPr>
      </p:pic>
    </p:spTree>
    <p:extLst>
      <p:ext uri="{BB962C8B-B14F-4D97-AF65-F5344CB8AC3E}">
        <p14:creationId xmlns:p14="http://schemas.microsoft.com/office/powerpoint/2010/main" val="1066831134"/>
      </p:ext>
    </p:extLst>
  </p:cSld>
  <p:clrMapOvr>
    <a:masterClrMapping/>
  </p:clrMapOvr>
</p:sld>
</file>

<file path=ppt/slides/slide2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2841F5-9D10-4DBC-8BFA-83E4D39E28A5}"/>
              </a:ext>
            </a:extLst>
          </p:cNvPr>
          <p:cNvSpPr>
            <a:spLocks noGrp="1"/>
          </p:cNvSpPr>
          <p:nvPr>
            <p:ph type="body" sz="quarter" idx="10"/>
          </p:nvPr>
        </p:nvSpPr>
        <p:spPr>
          <a:xfrm>
            <a:off x="627885" y="287255"/>
            <a:ext cx="11219558" cy="724247"/>
          </a:xfrm>
        </p:spPr>
        <p:txBody>
          <a:bodyPr/>
          <a:lstStyle/>
          <a:p>
            <a:r>
              <a:rPr lang="en-US" altLang="ko-KR" sz="3200">
                <a:solidFill>
                  <a:srgbClr val="FF7F00"/>
                </a:solidFill>
                <a:latin typeface="Times New Roman" panose="02020603050405020304" pitchFamily="18" charset="0"/>
                <a:cs typeface="Times New Roman" panose="02020603050405020304" pitchFamily="18" charset="0"/>
              </a:rPr>
              <a:t>Loads and load combinations:- </a:t>
            </a:r>
            <a:endParaRPr lang="en-US" altLang="ko-KR" sz="3200" dirty="0">
              <a:solidFill>
                <a:srgbClr val="FF7F00"/>
              </a:solidFill>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2E1A2A04-F147-4BEA-8C69-CBF8DFF0810E}"/>
              </a:ext>
            </a:extLst>
          </p:cNvPr>
          <p:cNvSpPr/>
          <p:nvPr/>
        </p:nvSpPr>
        <p:spPr>
          <a:xfrm>
            <a:off x="846231" y="1591701"/>
            <a:ext cx="3491661" cy="430887"/>
          </a:xfrm>
          <a:prstGeom prst="rect">
            <a:avLst/>
          </a:prstGeom>
        </p:spPr>
        <p:txBody>
          <a:bodyPr wrap="none">
            <a:spAutoFit/>
          </a:bodyPr>
          <a:lstStyle/>
          <a:p>
            <a:r>
              <a:rPr lang="en-US" sz="2200" dirty="0">
                <a:latin typeface="Times New Roman" panose="02020603050405020304" pitchFamily="18" charset="0"/>
              </a:rPr>
              <a:t>1-Service load combinations:</a:t>
            </a:r>
          </a:p>
        </p:txBody>
      </p:sp>
      <p:sp>
        <p:nvSpPr>
          <p:cNvPr id="6" name="Rectangle 5">
            <a:extLst>
              <a:ext uri="{FF2B5EF4-FFF2-40B4-BE49-F238E27FC236}">
                <a16:creationId xmlns:a16="http://schemas.microsoft.com/office/drawing/2014/main" id="{01FB188C-BB87-448A-B71B-E876B7C6ECBC}"/>
              </a:ext>
            </a:extLst>
          </p:cNvPr>
          <p:cNvSpPr/>
          <p:nvPr/>
        </p:nvSpPr>
        <p:spPr>
          <a:xfrm>
            <a:off x="499489" y="1137687"/>
            <a:ext cx="9259714" cy="430887"/>
          </a:xfrm>
          <a:prstGeom prst="rect">
            <a:avLst/>
          </a:prstGeom>
        </p:spPr>
        <p:txBody>
          <a:bodyPr wrap="none">
            <a:spAutoFit/>
          </a:bodyPr>
          <a:lstStyle/>
          <a:p>
            <a:r>
              <a:rPr lang="en-US" sz="2200" dirty="0">
                <a:latin typeface="Times New Roman" panose="02020603050405020304" pitchFamily="18" charset="0"/>
              </a:rPr>
              <a:t>Load combination used with according to ASCE7-10 code divide into two type :</a:t>
            </a:r>
            <a:endParaRPr lang="en-US" sz="2200" dirty="0"/>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DC350A9A-DCAD-4A07-A8A0-788E58A42628}"/>
                  </a:ext>
                </a:extLst>
              </p:cNvPr>
              <p:cNvSpPr/>
              <p:nvPr/>
            </p:nvSpPr>
            <p:spPr>
              <a:xfrm>
                <a:off x="815617" y="2119196"/>
                <a:ext cx="449161"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200" i="0">
                          <a:latin typeface="Cambria Math" panose="02040503050406030204" pitchFamily="18" charset="0"/>
                        </a:rPr>
                        <m:t>D</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7" name="Rectangle 6">
                <a:extLst>
                  <a:ext uri="{FF2B5EF4-FFF2-40B4-BE49-F238E27FC236}">
                    <a16:creationId xmlns:a16="http://schemas.microsoft.com/office/drawing/2014/main" id="{DC350A9A-DCAD-4A07-A8A0-788E58A42628}"/>
                  </a:ext>
                </a:extLst>
              </p:cNvPr>
              <p:cNvSpPr>
                <a:spLocks noRot="1" noChangeAspect="1" noMove="1" noResize="1" noEditPoints="1" noAdjustHandles="1" noChangeArrowheads="1" noChangeShapeType="1" noTextEdit="1"/>
              </p:cNvSpPr>
              <p:nvPr/>
            </p:nvSpPr>
            <p:spPr>
              <a:xfrm>
                <a:off x="815617" y="2119196"/>
                <a:ext cx="449161" cy="43088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78058A1B-2AF7-4E69-A0F3-FEB15552A7DA}"/>
                  </a:ext>
                </a:extLst>
              </p:cNvPr>
              <p:cNvSpPr/>
              <p:nvPr/>
            </p:nvSpPr>
            <p:spPr>
              <a:xfrm>
                <a:off x="802365" y="2593683"/>
                <a:ext cx="1464632"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200" i="0" smtClean="0">
                          <a:latin typeface="Cambria Math" panose="02040503050406030204" pitchFamily="18" charset="0"/>
                        </a:rPr>
                        <m:t>D</m:t>
                      </m:r>
                      <m:r>
                        <a:rPr lang="en-US" sz="2200" i="0" smtClean="0">
                          <a:latin typeface="Cambria Math" panose="02040503050406030204" pitchFamily="18" charset="0"/>
                        </a:rPr>
                        <m:t>+</m:t>
                      </m:r>
                      <m:r>
                        <m:rPr>
                          <m:sty m:val="p"/>
                        </m:rPr>
                        <a:rPr lang="en-US" sz="2200" i="0" smtClean="0">
                          <a:latin typeface="Cambria Math" panose="02040503050406030204" pitchFamily="18" charset="0"/>
                        </a:rPr>
                        <m:t>L</m:t>
                      </m:r>
                      <m:r>
                        <a:rPr lang="en-US" sz="2200" b="0" i="0" smtClean="0">
                          <a:latin typeface="Cambria Math" panose="02040503050406030204" pitchFamily="18" charset="0"/>
                        </a:rPr>
                        <m:t>+</m:t>
                      </m:r>
                      <m:r>
                        <m:rPr>
                          <m:sty m:val="p"/>
                        </m:rPr>
                        <a:rPr lang="en-US" sz="2200" b="0" i="0" smtClean="0">
                          <a:latin typeface="Cambria Math" panose="02040503050406030204" pitchFamily="18" charset="0"/>
                        </a:rPr>
                        <m:t>H</m:t>
                      </m:r>
                    </m:oMath>
                  </m:oMathPara>
                </a14:m>
                <a:endParaRPr lang="en-US" sz="2200" dirty="0"/>
              </a:p>
            </p:txBody>
          </p:sp>
        </mc:Choice>
        <mc:Fallback>
          <p:sp>
            <p:nvSpPr>
              <p:cNvPr id="8" name="Rectangle 7">
                <a:extLst>
                  <a:ext uri="{FF2B5EF4-FFF2-40B4-BE49-F238E27FC236}">
                    <a16:creationId xmlns:a16="http://schemas.microsoft.com/office/drawing/2014/main" id="{78058A1B-2AF7-4E69-A0F3-FEB15552A7DA}"/>
                  </a:ext>
                </a:extLst>
              </p:cNvPr>
              <p:cNvSpPr>
                <a:spLocks noRot="1" noChangeAspect="1" noMove="1" noResize="1" noEditPoints="1" noAdjustHandles="1" noChangeArrowheads="1" noChangeShapeType="1" noTextEdit="1"/>
              </p:cNvSpPr>
              <p:nvPr/>
            </p:nvSpPr>
            <p:spPr>
              <a:xfrm>
                <a:off x="802365" y="2593683"/>
                <a:ext cx="1464632" cy="43088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A74E5117-B325-40D0-B380-B29C18C524A0}"/>
                  </a:ext>
                </a:extLst>
              </p:cNvPr>
              <p:cNvSpPr/>
              <p:nvPr/>
            </p:nvSpPr>
            <p:spPr>
              <a:xfrm>
                <a:off x="756963" y="3185869"/>
                <a:ext cx="6002284"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smtClean="0">
                          <a:latin typeface="Cambria Math" panose="02040503050406030204" pitchFamily="18" charset="0"/>
                        </a:rPr>
                        <m:t>1</m:t>
                      </m:r>
                      <m:r>
                        <a:rPr lang="en-US" sz="2200" smtClean="0">
                          <a:latin typeface="Cambria Math" panose="02040503050406030204" pitchFamily="18" charset="0"/>
                        </a:rPr>
                        <m:t>.</m:t>
                      </m:r>
                      <m:r>
                        <a:rPr lang="en-US" sz="2200" smtClean="0">
                          <a:latin typeface="Cambria Math" panose="02040503050406030204" pitchFamily="18" charset="0"/>
                        </a:rPr>
                        <m:t>04</m:t>
                      </m:r>
                      <m:r>
                        <a:rPr lang="en-US" sz="2200" i="1">
                          <a:latin typeface="Cambria Math" panose="02040503050406030204" pitchFamily="18" charset="0"/>
                        </a:rPr>
                        <m:t>𝐷</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525</m:t>
                      </m:r>
                      <m:r>
                        <a:rPr lang="en-US" sz="2200" i="1">
                          <a:latin typeface="Cambria Math" panose="02040503050406030204" pitchFamily="18" charset="0"/>
                        </a:rPr>
                        <m:t>𝐸𝑥</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ar-SA" sz="2200" b="0" i="0" smtClean="0">
                          <a:latin typeface="Cambria Math" panose="02040503050406030204" pitchFamily="18" charset="0"/>
                        </a:rPr>
                        <m:t>1</m:t>
                      </m:r>
                      <m:r>
                        <a:rPr lang="en-US" sz="2200" i="0">
                          <a:latin typeface="Cambria Math" panose="02040503050406030204" pitchFamily="18" charset="0"/>
                        </a:rPr>
                        <m:t>575</m:t>
                      </m:r>
                      <m:r>
                        <a:rPr lang="en-US" sz="2200" i="1">
                          <a:latin typeface="Cambria Math" panose="02040503050406030204" pitchFamily="18" charset="0"/>
                        </a:rPr>
                        <m:t>𝐸𝑦</m:t>
                      </m:r>
                      <m:r>
                        <a:rPr lang="en-US" sz="2200" i="0">
                          <a:latin typeface="Cambria Math" panose="02040503050406030204" pitchFamily="18" charset="0"/>
                        </a:rPr>
                        <m:t> +</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75</m:t>
                      </m:r>
                      <m:r>
                        <a:rPr lang="en-US" sz="2200" i="1">
                          <a:latin typeface="Cambria Math" panose="02040503050406030204" pitchFamily="18" charset="0"/>
                        </a:rPr>
                        <m:t>𝐿</m:t>
                      </m:r>
                      <m:r>
                        <a:rPr lang="en-US" sz="2200" b="0" i="1" smtClean="0">
                          <a:latin typeface="Cambria Math" panose="02040503050406030204" pitchFamily="18" charset="0"/>
                        </a:rPr>
                        <m:t>+</m:t>
                      </m:r>
                      <m:r>
                        <a:rPr lang="en-US" sz="2200" b="0" i="1" smtClean="0">
                          <a:latin typeface="Cambria Math" panose="02040503050406030204" pitchFamily="18" charset="0"/>
                        </a:rPr>
                        <m:t>0</m:t>
                      </m:r>
                      <m:r>
                        <a:rPr lang="en-US" sz="2200" b="0" i="1" smtClean="0">
                          <a:latin typeface="Cambria Math" panose="02040503050406030204" pitchFamily="18" charset="0"/>
                        </a:rPr>
                        <m:t>.</m:t>
                      </m:r>
                      <m:r>
                        <a:rPr lang="en-US" sz="2200" b="0" i="1" smtClean="0">
                          <a:latin typeface="Cambria Math" panose="02040503050406030204" pitchFamily="18" charset="0"/>
                        </a:rPr>
                        <m:t>75</m:t>
                      </m:r>
                      <m:r>
                        <m:rPr>
                          <m:sty m:val="p"/>
                        </m:rPr>
                        <a:rPr lang="en-US" sz="2200" b="0" i="0" smtClean="0">
                          <a:latin typeface="Cambria Math" panose="02040503050406030204" pitchFamily="18" charset="0"/>
                        </a:rPr>
                        <m:t>H</m:t>
                      </m:r>
                    </m:oMath>
                  </m:oMathPara>
                </a14:m>
                <a:endParaRPr lang="en-US" sz="2200" dirty="0"/>
              </a:p>
            </p:txBody>
          </p:sp>
        </mc:Choice>
        <mc:Fallback>
          <p:sp>
            <p:nvSpPr>
              <p:cNvPr id="9" name="Rectangle 8">
                <a:extLst>
                  <a:ext uri="{FF2B5EF4-FFF2-40B4-BE49-F238E27FC236}">
                    <a16:creationId xmlns:a16="http://schemas.microsoft.com/office/drawing/2014/main" id="{A74E5117-B325-40D0-B380-B29C18C524A0}"/>
                  </a:ext>
                </a:extLst>
              </p:cNvPr>
              <p:cNvSpPr>
                <a:spLocks noRot="1" noChangeAspect="1" noMove="1" noResize="1" noEditPoints="1" noAdjustHandles="1" noChangeArrowheads="1" noChangeShapeType="1" noTextEdit="1"/>
              </p:cNvSpPr>
              <p:nvPr/>
            </p:nvSpPr>
            <p:spPr>
              <a:xfrm>
                <a:off x="756963" y="3185869"/>
                <a:ext cx="6002284" cy="430887"/>
              </a:xfrm>
              <a:prstGeom prst="rect">
                <a:avLst/>
              </a:prstGeom>
              <a:blipFill>
                <a:blip r:embed="rId4"/>
                <a:stretch>
                  <a:fillRect b="-18.57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Rectangle 9">
                <a:extLst>
                  <a:ext uri="{FF2B5EF4-FFF2-40B4-BE49-F238E27FC236}">
                    <a16:creationId xmlns:a16="http://schemas.microsoft.com/office/drawing/2014/main" id="{6513A7E9-DD11-4DB2-8EFB-BF9699ECBCE6}"/>
                  </a:ext>
                </a:extLst>
              </p:cNvPr>
              <p:cNvSpPr/>
              <p:nvPr/>
            </p:nvSpPr>
            <p:spPr>
              <a:xfrm>
                <a:off x="775861" y="3834201"/>
                <a:ext cx="6002284"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smtClean="0">
                          <a:latin typeface="Cambria Math" panose="02040503050406030204" pitchFamily="18" charset="0"/>
                        </a:rPr>
                        <m:t>1</m:t>
                      </m:r>
                      <m:r>
                        <a:rPr lang="en-US" sz="2200" smtClean="0">
                          <a:latin typeface="Cambria Math" panose="02040503050406030204" pitchFamily="18" charset="0"/>
                        </a:rPr>
                        <m:t>.</m:t>
                      </m:r>
                      <m:r>
                        <a:rPr lang="en-US" sz="2200" smtClean="0">
                          <a:latin typeface="Cambria Math" panose="02040503050406030204" pitchFamily="18" charset="0"/>
                        </a:rPr>
                        <m:t>04</m:t>
                      </m:r>
                      <m:r>
                        <a:rPr lang="en-US" sz="2200" i="1">
                          <a:latin typeface="Cambria Math" panose="02040503050406030204" pitchFamily="18" charset="0"/>
                        </a:rPr>
                        <m:t>𝐷</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525</m:t>
                      </m:r>
                      <m:r>
                        <a:rPr lang="en-US" sz="2200" i="1">
                          <a:latin typeface="Cambria Math" panose="02040503050406030204" pitchFamily="18" charset="0"/>
                        </a:rPr>
                        <m:t>𝐸𝑦</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1575</m:t>
                      </m:r>
                      <m:r>
                        <a:rPr lang="en-US" sz="2200" i="1">
                          <a:latin typeface="Cambria Math" panose="02040503050406030204" pitchFamily="18" charset="0"/>
                        </a:rPr>
                        <m:t>𝐸𝑥</m:t>
                      </m:r>
                      <m:r>
                        <a:rPr lang="en-US" sz="2200" i="0">
                          <a:latin typeface="Cambria Math" panose="02040503050406030204" pitchFamily="18" charset="0"/>
                        </a:rPr>
                        <m:t> +</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75</m:t>
                      </m:r>
                      <m:r>
                        <a:rPr lang="en-US" sz="2200" i="1">
                          <a:latin typeface="Cambria Math" panose="02040503050406030204" pitchFamily="18" charset="0"/>
                        </a:rPr>
                        <m:t>𝐿</m:t>
                      </m:r>
                      <m:r>
                        <a:rPr lang="en-US" sz="2200" b="0" i="1" smtClean="0">
                          <a:latin typeface="Cambria Math" panose="02040503050406030204" pitchFamily="18" charset="0"/>
                        </a:rPr>
                        <m:t>+</m:t>
                      </m:r>
                      <m:r>
                        <a:rPr lang="en-US" sz="2200" b="0" i="1" smtClean="0">
                          <a:latin typeface="Cambria Math" panose="02040503050406030204" pitchFamily="18" charset="0"/>
                        </a:rPr>
                        <m:t>0</m:t>
                      </m:r>
                      <m:r>
                        <a:rPr lang="en-US" sz="2200" b="0" i="1" smtClean="0">
                          <a:latin typeface="Cambria Math" panose="02040503050406030204" pitchFamily="18" charset="0"/>
                        </a:rPr>
                        <m:t>.</m:t>
                      </m:r>
                      <m:r>
                        <a:rPr lang="en-US" sz="2200" b="0" i="1" smtClean="0">
                          <a:latin typeface="Cambria Math" panose="02040503050406030204" pitchFamily="18" charset="0"/>
                        </a:rPr>
                        <m:t>75</m:t>
                      </m:r>
                      <m:r>
                        <m:rPr>
                          <m:sty m:val="p"/>
                        </m:rPr>
                        <a:rPr lang="en-US" sz="2200" b="0" i="0" smtClean="0">
                          <a:latin typeface="Cambria Math" panose="02040503050406030204" pitchFamily="18" charset="0"/>
                        </a:rPr>
                        <m:t>H</m:t>
                      </m:r>
                    </m:oMath>
                  </m:oMathPara>
                </a14:m>
                <a:endParaRPr lang="en-US" sz="2200" dirty="0"/>
              </a:p>
            </p:txBody>
          </p:sp>
        </mc:Choice>
        <mc:Fallback>
          <p:sp>
            <p:nvSpPr>
              <p:cNvPr id="10" name="Rectangle 9">
                <a:extLst>
                  <a:ext uri="{FF2B5EF4-FFF2-40B4-BE49-F238E27FC236}">
                    <a16:creationId xmlns:a16="http://schemas.microsoft.com/office/drawing/2014/main" id="{6513A7E9-DD11-4DB2-8EFB-BF9699ECBCE6}"/>
                  </a:ext>
                </a:extLst>
              </p:cNvPr>
              <p:cNvSpPr>
                <a:spLocks noRot="1" noChangeAspect="1" noMove="1" noResize="1" noEditPoints="1" noAdjustHandles="1" noChangeArrowheads="1" noChangeShapeType="1" noTextEdit="1"/>
              </p:cNvSpPr>
              <p:nvPr/>
            </p:nvSpPr>
            <p:spPr>
              <a:xfrm>
                <a:off x="775861" y="3834201"/>
                <a:ext cx="6002284" cy="430887"/>
              </a:xfrm>
              <a:prstGeom prst="rect">
                <a:avLst/>
              </a:prstGeom>
              <a:blipFill>
                <a:blip r:embed="rId5"/>
                <a:stretch>
                  <a:fillRect b="-16.90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EB21006A-DE8D-4799-A0B6-2E3C3A151740}"/>
                  </a:ext>
                </a:extLst>
              </p:cNvPr>
              <p:cNvSpPr/>
              <p:nvPr/>
            </p:nvSpPr>
            <p:spPr>
              <a:xfrm>
                <a:off x="802365" y="4401452"/>
                <a:ext cx="3384196"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548</m:t>
                      </m:r>
                      <m:r>
                        <a:rPr lang="en-US" sz="2200" i="1">
                          <a:latin typeface="Cambria Math" panose="02040503050406030204" pitchFamily="18" charset="0"/>
                        </a:rPr>
                        <m:t>𝐷</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7</m:t>
                      </m:r>
                      <m:r>
                        <a:rPr lang="en-US" sz="2200" i="1">
                          <a:latin typeface="Cambria Math" panose="02040503050406030204" pitchFamily="18" charset="0"/>
                        </a:rPr>
                        <m:t>𝐸𝑥</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21</m:t>
                      </m:r>
                      <m:r>
                        <a:rPr lang="en-US" sz="2200" i="1">
                          <a:latin typeface="Cambria Math" panose="02040503050406030204" pitchFamily="18" charset="0"/>
                        </a:rPr>
                        <m:t>𝐸𝑦</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12" name="Rectangle 11">
                <a:extLst>
                  <a:ext uri="{FF2B5EF4-FFF2-40B4-BE49-F238E27FC236}">
                    <a16:creationId xmlns:a16="http://schemas.microsoft.com/office/drawing/2014/main" id="{EB21006A-DE8D-4799-A0B6-2E3C3A151740}"/>
                  </a:ext>
                </a:extLst>
              </p:cNvPr>
              <p:cNvSpPr>
                <a:spLocks noRot="1" noChangeAspect="1" noMove="1" noResize="1" noEditPoints="1" noAdjustHandles="1" noChangeArrowheads="1" noChangeShapeType="1" noTextEdit="1"/>
              </p:cNvSpPr>
              <p:nvPr/>
            </p:nvSpPr>
            <p:spPr>
              <a:xfrm>
                <a:off x="802365" y="4401452"/>
                <a:ext cx="3384196" cy="430887"/>
              </a:xfrm>
              <a:prstGeom prst="rect">
                <a:avLst/>
              </a:prstGeom>
              <a:blipFill>
                <a:blip r:embed="rId6"/>
                <a:stretch>
                  <a:fillRect b="-183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CDAB4674-C847-4BA6-9BC0-E6FFBD89D6CC}"/>
                  </a:ext>
                </a:extLst>
              </p:cNvPr>
              <p:cNvSpPr/>
              <p:nvPr/>
            </p:nvSpPr>
            <p:spPr>
              <a:xfrm>
                <a:off x="802365" y="4955451"/>
                <a:ext cx="3384196"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548</m:t>
                      </m:r>
                      <m:r>
                        <a:rPr lang="en-US" sz="2200" i="1">
                          <a:latin typeface="Cambria Math" panose="02040503050406030204" pitchFamily="18" charset="0"/>
                        </a:rPr>
                        <m:t>𝐷</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7</m:t>
                      </m:r>
                      <m:r>
                        <a:rPr lang="en-US" sz="2200" i="1">
                          <a:latin typeface="Cambria Math" panose="02040503050406030204" pitchFamily="18" charset="0"/>
                        </a:rPr>
                        <m:t>𝐸𝑦</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21</m:t>
                      </m:r>
                      <m:r>
                        <a:rPr lang="en-US" sz="2200" i="1">
                          <a:latin typeface="Cambria Math" panose="02040503050406030204" pitchFamily="18" charset="0"/>
                        </a:rPr>
                        <m:t>𝐸𝑥</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13" name="Rectangle 12">
                <a:extLst>
                  <a:ext uri="{FF2B5EF4-FFF2-40B4-BE49-F238E27FC236}">
                    <a16:creationId xmlns:a16="http://schemas.microsoft.com/office/drawing/2014/main" id="{CDAB4674-C847-4BA6-9BC0-E6FFBD89D6CC}"/>
                  </a:ext>
                </a:extLst>
              </p:cNvPr>
              <p:cNvSpPr>
                <a:spLocks noRot="1" noChangeAspect="1" noMove="1" noResize="1" noEditPoints="1" noAdjustHandles="1" noChangeArrowheads="1" noChangeShapeType="1" noTextEdit="1"/>
              </p:cNvSpPr>
              <p:nvPr/>
            </p:nvSpPr>
            <p:spPr>
              <a:xfrm>
                <a:off x="802365" y="4955451"/>
                <a:ext cx="3384196" cy="430887"/>
              </a:xfrm>
              <a:prstGeom prst="rect">
                <a:avLst/>
              </a:prstGeom>
              <a:blipFill>
                <a:blip r:embed="rId7"/>
                <a:stretch>
                  <a:fillRect b="-1690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53343B93-F15D-47DD-A4FE-8B9346D37109}"/>
                  </a:ext>
                </a:extLst>
              </p:cNvPr>
              <p:cNvSpPr/>
              <p:nvPr/>
            </p:nvSpPr>
            <p:spPr>
              <a:xfrm>
                <a:off x="828534" y="5543300"/>
                <a:ext cx="3384196"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a:latin typeface="Cambria Math" panose="02040503050406030204" pitchFamily="18" charset="0"/>
                        </a:rPr>
                        <m:t>1</m:t>
                      </m:r>
                      <m:r>
                        <a:rPr lang="en-US" sz="2200">
                          <a:latin typeface="Cambria Math" panose="02040503050406030204" pitchFamily="18" charset="0"/>
                        </a:rPr>
                        <m:t>.</m:t>
                      </m:r>
                      <m:r>
                        <a:rPr lang="en-US" sz="2200">
                          <a:latin typeface="Cambria Math" panose="02040503050406030204" pitchFamily="18" charset="0"/>
                        </a:rPr>
                        <m:t>052</m:t>
                      </m:r>
                      <m:r>
                        <a:rPr lang="en-US" sz="2200" i="1">
                          <a:latin typeface="Cambria Math" panose="02040503050406030204" pitchFamily="18" charset="0"/>
                        </a:rPr>
                        <m:t>𝐷</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7</m:t>
                      </m:r>
                      <m:r>
                        <a:rPr lang="en-US" sz="2200" i="1">
                          <a:latin typeface="Cambria Math" panose="02040503050406030204" pitchFamily="18" charset="0"/>
                        </a:rPr>
                        <m:t>𝐸𝑥</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21</m:t>
                      </m:r>
                      <m:r>
                        <a:rPr lang="en-US" sz="2200" i="1">
                          <a:latin typeface="Cambria Math" panose="02040503050406030204" pitchFamily="18" charset="0"/>
                        </a:rPr>
                        <m:t>𝐸𝑦</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14" name="Rectangle 13">
                <a:extLst>
                  <a:ext uri="{FF2B5EF4-FFF2-40B4-BE49-F238E27FC236}">
                    <a16:creationId xmlns:a16="http://schemas.microsoft.com/office/drawing/2014/main" id="{53343B93-F15D-47DD-A4FE-8B9346D37109}"/>
                  </a:ext>
                </a:extLst>
              </p:cNvPr>
              <p:cNvSpPr>
                <a:spLocks noRot="1" noChangeAspect="1" noMove="1" noResize="1" noEditPoints="1" noAdjustHandles="1" noChangeArrowheads="1" noChangeShapeType="1" noTextEdit="1"/>
              </p:cNvSpPr>
              <p:nvPr/>
            </p:nvSpPr>
            <p:spPr>
              <a:xfrm>
                <a:off x="828534" y="5543300"/>
                <a:ext cx="3384196" cy="430887"/>
              </a:xfrm>
              <a:prstGeom prst="rect">
                <a:avLst/>
              </a:prstGeom>
              <a:blipFill>
                <a:blip r:embed="rId8"/>
                <a:stretch>
                  <a:fillRect b="-183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B62944F4-69F3-4665-A266-C6BB3C9E1927}"/>
                  </a:ext>
                </a:extLst>
              </p:cNvPr>
              <p:cNvSpPr/>
              <p:nvPr/>
            </p:nvSpPr>
            <p:spPr>
              <a:xfrm>
                <a:off x="802365" y="6109080"/>
                <a:ext cx="3384196"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smtClean="0">
                          <a:latin typeface="Cambria Math" panose="02040503050406030204" pitchFamily="18" charset="0"/>
                        </a:rPr>
                        <m:t>1</m:t>
                      </m:r>
                      <m:r>
                        <a:rPr lang="en-US" sz="2200" smtClean="0">
                          <a:latin typeface="Cambria Math" panose="02040503050406030204" pitchFamily="18" charset="0"/>
                        </a:rPr>
                        <m:t>.</m:t>
                      </m:r>
                      <m:r>
                        <a:rPr lang="en-US" sz="2200" smtClean="0">
                          <a:latin typeface="Cambria Math" panose="02040503050406030204" pitchFamily="18" charset="0"/>
                        </a:rPr>
                        <m:t>052</m:t>
                      </m:r>
                      <m:r>
                        <a:rPr lang="en-US" sz="2200" i="1">
                          <a:latin typeface="Cambria Math" panose="02040503050406030204" pitchFamily="18" charset="0"/>
                        </a:rPr>
                        <m:t>𝐷</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7</m:t>
                      </m:r>
                      <m:r>
                        <a:rPr lang="en-US" sz="2200" i="1">
                          <a:latin typeface="Cambria Math" panose="02040503050406030204" pitchFamily="18" charset="0"/>
                        </a:rPr>
                        <m:t>𝐸𝑦</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21</m:t>
                      </m:r>
                      <m:r>
                        <a:rPr lang="en-US" sz="2200" i="1">
                          <a:latin typeface="Cambria Math" panose="02040503050406030204" pitchFamily="18" charset="0"/>
                        </a:rPr>
                        <m:t>𝐸𝑥</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15" name="Rectangle 14">
                <a:extLst>
                  <a:ext uri="{FF2B5EF4-FFF2-40B4-BE49-F238E27FC236}">
                    <a16:creationId xmlns:a16="http://schemas.microsoft.com/office/drawing/2014/main" id="{B62944F4-69F3-4665-A266-C6BB3C9E1927}"/>
                  </a:ext>
                </a:extLst>
              </p:cNvPr>
              <p:cNvSpPr>
                <a:spLocks noRot="1" noChangeAspect="1" noMove="1" noResize="1" noEditPoints="1" noAdjustHandles="1" noChangeArrowheads="1" noChangeShapeType="1" noTextEdit="1"/>
              </p:cNvSpPr>
              <p:nvPr/>
            </p:nvSpPr>
            <p:spPr>
              <a:xfrm>
                <a:off x="802365" y="6109080"/>
                <a:ext cx="3384196" cy="430887"/>
              </a:xfrm>
              <a:prstGeom prst="rect">
                <a:avLst/>
              </a:prstGeom>
              <a:blipFill>
                <a:blip r:embed="rId9"/>
                <a:stretch>
                  <a:fillRect b="-18310"/>
                </a:stretch>
              </a:blipFill>
            </p:spPr>
            <p:txBody>
              <a:bodyPr/>
              <a:lstStyle/>
              <a:p>
                <a:r>
                  <a:rPr lang="en-US">
                    <a:noFill/>
                  </a:rPr>
                  <a:t> </a:t>
                </a:r>
              </a:p>
            </p:txBody>
          </p:sp>
        </mc:Fallback>
      </mc:AlternateContent>
      <p:sp>
        <p:nvSpPr>
          <p:cNvPr id="16" name="Rectangle 15">
            <a:extLst>
              <a:ext uri="{FF2B5EF4-FFF2-40B4-BE49-F238E27FC236}">
                <a16:creationId xmlns:a16="http://schemas.microsoft.com/office/drawing/2014/main" id="{5DD07C4D-60CD-4A25-98E4-0FD7BA67F0CA}"/>
              </a:ext>
            </a:extLst>
          </p:cNvPr>
          <p:cNvSpPr/>
          <p:nvPr/>
        </p:nvSpPr>
        <p:spPr>
          <a:xfrm>
            <a:off x="7219841" y="2171053"/>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(1.3</a:t>
            </a:r>
            <a:r>
              <a:rPr lang="ar-SA" sz="2200" dirty="0">
                <a:latin typeface="Times New Roman" panose="02020603050405020304" pitchFamily="18" charset="0"/>
                <a:cs typeface="Times New Roman" panose="02020603050405020304" pitchFamily="18" charset="0"/>
              </a:rPr>
              <a:t>2</a:t>
            </a:r>
            <a:r>
              <a:rPr lang="en-US" sz="2200" dirty="0">
                <a:latin typeface="Times New Roman" panose="02020603050405020304" pitchFamily="18" charset="0"/>
                <a:cs typeface="Times New Roman" panose="02020603050405020304" pitchFamily="18" charset="0"/>
              </a:rPr>
              <a:t>)</a:t>
            </a:r>
          </a:p>
        </p:txBody>
      </p:sp>
      <p:sp>
        <p:nvSpPr>
          <p:cNvPr id="17" name="Rectangle 16">
            <a:extLst>
              <a:ext uri="{FF2B5EF4-FFF2-40B4-BE49-F238E27FC236}">
                <a16:creationId xmlns:a16="http://schemas.microsoft.com/office/drawing/2014/main" id="{ABCF512E-1769-4446-AED9-9FCF2F473EE0}"/>
              </a:ext>
            </a:extLst>
          </p:cNvPr>
          <p:cNvSpPr/>
          <p:nvPr/>
        </p:nvSpPr>
        <p:spPr>
          <a:xfrm>
            <a:off x="7219840" y="2685296"/>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(1.3</a:t>
            </a:r>
            <a:r>
              <a:rPr lang="ar-SA" sz="2200" dirty="0">
                <a:latin typeface="Times New Roman" panose="02020603050405020304" pitchFamily="18" charset="0"/>
                <a:cs typeface="Times New Roman" panose="02020603050405020304" pitchFamily="18" charset="0"/>
              </a:rPr>
              <a:t>3</a:t>
            </a:r>
            <a:r>
              <a:rPr lang="en-US" sz="2200" dirty="0">
                <a:latin typeface="Times New Roman" panose="02020603050405020304" pitchFamily="18" charset="0"/>
                <a:cs typeface="Times New Roman" panose="02020603050405020304" pitchFamily="18" charset="0"/>
              </a:rPr>
              <a:t>)</a:t>
            </a:r>
          </a:p>
        </p:txBody>
      </p:sp>
      <p:sp>
        <p:nvSpPr>
          <p:cNvPr id="18" name="Rectangle 17">
            <a:extLst>
              <a:ext uri="{FF2B5EF4-FFF2-40B4-BE49-F238E27FC236}">
                <a16:creationId xmlns:a16="http://schemas.microsoft.com/office/drawing/2014/main" id="{A438557F-EAD7-4A8D-A0DE-F2198A6B48D4}"/>
              </a:ext>
            </a:extLst>
          </p:cNvPr>
          <p:cNvSpPr/>
          <p:nvPr/>
        </p:nvSpPr>
        <p:spPr>
          <a:xfrm>
            <a:off x="7215730" y="3237726"/>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(1.3</a:t>
            </a:r>
            <a:r>
              <a:rPr lang="ar-SA" sz="2200" dirty="0">
                <a:latin typeface="Times New Roman" panose="02020603050405020304" pitchFamily="18" charset="0"/>
                <a:cs typeface="Times New Roman" panose="02020603050405020304" pitchFamily="18" charset="0"/>
              </a:rPr>
              <a:t>7</a:t>
            </a:r>
            <a:r>
              <a:rPr lang="en-US" sz="2200" dirty="0">
                <a:latin typeface="Times New Roman" panose="02020603050405020304" pitchFamily="18" charset="0"/>
                <a:cs typeface="Times New Roman" panose="02020603050405020304" pitchFamily="18" charset="0"/>
              </a:rPr>
              <a:t>)</a:t>
            </a:r>
          </a:p>
        </p:txBody>
      </p:sp>
      <p:sp>
        <p:nvSpPr>
          <p:cNvPr id="19" name="Rectangle 18">
            <a:extLst>
              <a:ext uri="{FF2B5EF4-FFF2-40B4-BE49-F238E27FC236}">
                <a16:creationId xmlns:a16="http://schemas.microsoft.com/office/drawing/2014/main" id="{FD91ABFC-66DB-40BD-B8F0-4E9ED1FCDE29}"/>
              </a:ext>
            </a:extLst>
          </p:cNvPr>
          <p:cNvSpPr/>
          <p:nvPr/>
        </p:nvSpPr>
        <p:spPr>
          <a:xfrm>
            <a:off x="7215729" y="3836396"/>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(1.3</a:t>
            </a:r>
            <a:r>
              <a:rPr lang="ar-SA" sz="2200" dirty="0">
                <a:latin typeface="Times New Roman" panose="02020603050405020304" pitchFamily="18" charset="0"/>
                <a:cs typeface="Times New Roman" panose="02020603050405020304" pitchFamily="18" charset="0"/>
              </a:rPr>
              <a:t>8</a:t>
            </a:r>
            <a:r>
              <a:rPr lang="en-US" sz="2200" dirty="0">
                <a:latin typeface="Times New Roman" panose="02020603050405020304" pitchFamily="18" charset="0"/>
                <a:cs typeface="Times New Roman" panose="02020603050405020304" pitchFamily="18" charset="0"/>
              </a:rPr>
              <a:t>)</a:t>
            </a:r>
          </a:p>
        </p:txBody>
      </p:sp>
      <p:sp>
        <p:nvSpPr>
          <p:cNvPr id="20" name="Rectangle 19">
            <a:extLst>
              <a:ext uri="{FF2B5EF4-FFF2-40B4-BE49-F238E27FC236}">
                <a16:creationId xmlns:a16="http://schemas.microsoft.com/office/drawing/2014/main" id="{C03259CA-C91C-48AA-9B6E-459EFDC733E4}"/>
              </a:ext>
            </a:extLst>
          </p:cNvPr>
          <p:cNvSpPr/>
          <p:nvPr/>
        </p:nvSpPr>
        <p:spPr>
          <a:xfrm>
            <a:off x="7215729" y="4440057"/>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(1.3</a:t>
            </a:r>
            <a:r>
              <a:rPr lang="ar-SA" sz="2200" dirty="0">
                <a:latin typeface="Times New Roman" panose="02020603050405020304" pitchFamily="18" charset="0"/>
                <a:cs typeface="Times New Roman" panose="02020603050405020304" pitchFamily="18" charset="0"/>
              </a:rPr>
              <a:t>9</a:t>
            </a:r>
            <a:r>
              <a:rPr lang="en-US" sz="2200" dirty="0">
                <a:latin typeface="Times New Roman" panose="02020603050405020304" pitchFamily="18" charset="0"/>
                <a:cs typeface="Times New Roman" panose="02020603050405020304" pitchFamily="18" charset="0"/>
              </a:rPr>
              <a:t>)</a:t>
            </a:r>
          </a:p>
        </p:txBody>
      </p:sp>
      <p:sp>
        <p:nvSpPr>
          <p:cNvPr id="21" name="Rectangle 20">
            <a:extLst>
              <a:ext uri="{FF2B5EF4-FFF2-40B4-BE49-F238E27FC236}">
                <a16:creationId xmlns:a16="http://schemas.microsoft.com/office/drawing/2014/main" id="{B1E5B00E-FD27-4FFE-BC42-C9751618FBA0}"/>
              </a:ext>
            </a:extLst>
          </p:cNvPr>
          <p:cNvSpPr/>
          <p:nvPr/>
        </p:nvSpPr>
        <p:spPr>
          <a:xfrm>
            <a:off x="7215729" y="5040504"/>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a:t>
            </a:r>
            <a:r>
              <a:rPr lang="ar-SA" sz="2200" dirty="0">
                <a:latin typeface="Times New Roman" panose="02020603050405020304" pitchFamily="18" charset="0"/>
                <a:cs typeface="Times New Roman" panose="02020603050405020304" pitchFamily="18" charset="0"/>
              </a:rPr>
              <a:t>40</a:t>
            </a:r>
            <a:r>
              <a:rPr lang="en-US" sz="2200" dirty="0">
                <a:latin typeface="Times New Roman" panose="02020603050405020304" pitchFamily="18" charset="0"/>
                <a:cs typeface="Times New Roman" panose="02020603050405020304" pitchFamily="18" charset="0"/>
              </a:rPr>
              <a:t>)</a:t>
            </a:r>
          </a:p>
        </p:txBody>
      </p:sp>
      <p:sp>
        <p:nvSpPr>
          <p:cNvPr id="22" name="Rectangle 21">
            <a:extLst>
              <a:ext uri="{FF2B5EF4-FFF2-40B4-BE49-F238E27FC236}">
                <a16:creationId xmlns:a16="http://schemas.microsoft.com/office/drawing/2014/main" id="{5694B395-398E-46F2-9743-7C8AF0BB9F36}"/>
              </a:ext>
            </a:extLst>
          </p:cNvPr>
          <p:cNvSpPr/>
          <p:nvPr/>
        </p:nvSpPr>
        <p:spPr>
          <a:xfrm>
            <a:off x="7215729" y="5601484"/>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a:t>
            </a:r>
            <a:r>
              <a:rPr lang="ar-SA" sz="2200" dirty="0">
                <a:latin typeface="Times New Roman" panose="02020603050405020304" pitchFamily="18" charset="0"/>
                <a:cs typeface="Times New Roman" panose="02020603050405020304" pitchFamily="18" charset="0"/>
              </a:rPr>
              <a:t>41</a:t>
            </a:r>
            <a:r>
              <a:rPr lang="en-US" sz="2200" dirty="0">
                <a:latin typeface="Times New Roman" panose="02020603050405020304" pitchFamily="18" charset="0"/>
                <a:cs typeface="Times New Roman" panose="02020603050405020304" pitchFamily="18" charset="0"/>
              </a:rPr>
              <a:t>)</a:t>
            </a:r>
          </a:p>
        </p:txBody>
      </p:sp>
      <p:sp>
        <p:nvSpPr>
          <p:cNvPr id="23" name="Rectangle 22">
            <a:extLst>
              <a:ext uri="{FF2B5EF4-FFF2-40B4-BE49-F238E27FC236}">
                <a16:creationId xmlns:a16="http://schemas.microsoft.com/office/drawing/2014/main" id="{82B7B2B0-595E-47BC-AAB8-2787A92EC884}"/>
              </a:ext>
            </a:extLst>
          </p:cNvPr>
          <p:cNvSpPr/>
          <p:nvPr/>
        </p:nvSpPr>
        <p:spPr>
          <a:xfrm>
            <a:off x="7215729" y="6134433"/>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a:t>
            </a:r>
            <a:r>
              <a:rPr lang="ar-SA" sz="2200" dirty="0">
                <a:latin typeface="Times New Roman" panose="02020603050405020304" pitchFamily="18" charset="0"/>
                <a:cs typeface="Times New Roman" panose="02020603050405020304" pitchFamily="18" charset="0"/>
              </a:rPr>
              <a:t>42</a:t>
            </a:r>
            <a:r>
              <a:rPr lang="en-US" sz="2200" dirty="0">
                <a:latin typeface="Times New Roman" panose="02020603050405020304" pitchFamily="18" charset="0"/>
                <a:cs typeface="Times New Roman" panose="02020603050405020304" pitchFamily="18" charset="0"/>
              </a:rPr>
              <a:t>)</a:t>
            </a:r>
          </a:p>
        </p:txBody>
      </p:sp>
      <p:sp>
        <p:nvSpPr>
          <p:cNvPr id="24" name="Chevron 3">
            <a:extLst>
              <a:ext uri="{FF2B5EF4-FFF2-40B4-BE49-F238E27FC236}">
                <a16:creationId xmlns:a16="http://schemas.microsoft.com/office/drawing/2014/main" id="{02FE96E8-9749-4C38-A295-A280AD286B24}"/>
              </a:ext>
            </a:extLst>
          </p:cNvPr>
          <p:cNvSpPr/>
          <p:nvPr/>
        </p:nvSpPr>
        <p:spPr>
          <a:xfrm>
            <a:off x="47471" y="1110525"/>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25" name="Rectangle 24">
                <a:extLst>
                  <a:ext uri="{FF2B5EF4-FFF2-40B4-BE49-F238E27FC236}">
                    <a16:creationId xmlns:a16="http://schemas.microsoft.com/office/drawing/2014/main" id="{5F9E61BE-11FF-4383-A625-F40CEE6393AF}"/>
                  </a:ext>
                </a:extLst>
              </p:cNvPr>
              <p:cNvSpPr/>
              <p:nvPr/>
            </p:nvSpPr>
            <p:spPr>
              <a:xfrm>
                <a:off x="8844497" y="2202499"/>
                <a:ext cx="1829412"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a:latin typeface="Cambria Math" panose="02040503050406030204" pitchFamily="18" charset="0"/>
                        </a:rPr>
                        <m:t>𝐸</m:t>
                      </m:r>
                      <m:r>
                        <a:rPr lang="en-US" sz="2200" i="0">
                          <a:latin typeface="Cambria Math" panose="02040503050406030204" pitchFamily="18" charset="0"/>
                        </a:rPr>
                        <m:t>=</m:t>
                      </m:r>
                      <m:r>
                        <a:rPr lang="en-US" sz="2200" i="1">
                          <a:latin typeface="Cambria Math" panose="02040503050406030204" pitchFamily="18" charset="0"/>
                        </a:rPr>
                        <m:t>𝐸</m:t>
                      </m:r>
                      <m:r>
                        <a:rPr lang="en-US" sz="2200" i="1">
                          <a:latin typeface="Cambria Math" panose="02040503050406030204" pitchFamily="18" charset="0"/>
                        </a:rPr>
                        <m:t>h</m:t>
                      </m:r>
                      <m:r>
                        <a:rPr lang="en-US" sz="2200" i="0">
                          <a:latin typeface="Cambria Math" panose="02040503050406030204" pitchFamily="18" charset="0"/>
                        </a:rPr>
                        <m:t>+</m:t>
                      </m:r>
                      <m:r>
                        <a:rPr lang="en-US" sz="2200" i="1">
                          <a:latin typeface="Cambria Math" panose="02040503050406030204" pitchFamily="18" charset="0"/>
                        </a:rPr>
                        <m:t>𝐸𝑣</m:t>
                      </m:r>
                    </m:oMath>
                  </m:oMathPara>
                </a14:m>
                <a:endParaRPr lang="en-US" sz="2200" dirty="0"/>
              </a:p>
            </p:txBody>
          </p:sp>
        </mc:Choice>
        <mc:Fallback>
          <p:sp>
            <p:nvSpPr>
              <p:cNvPr id="25" name="Rectangle 24">
                <a:extLst>
                  <a:ext uri="{FF2B5EF4-FFF2-40B4-BE49-F238E27FC236}">
                    <a16:creationId xmlns:a16="http://schemas.microsoft.com/office/drawing/2014/main" id="{5F9E61BE-11FF-4383-A625-F40CEE6393AF}"/>
                  </a:ext>
                </a:extLst>
              </p:cNvPr>
              <p:cNvSpPr>
                <a:spLocks noRot="1" noChangeAspect="1" noMove="1" noResize="1" noEditPoints="1" noAdjustHandles="1" noChangeArrowheads="1" noChangeShapeType="1" noTextEdit="1"/>
              </p:cNvSpPr>
              <p:nvPr/>
            </p:nvSpPr>
            <p:spPr>
              <a:xfrm>
                <a:off x="8844497" y="2202499"/>
                <a:ext cx="1829412" cy="430887"/>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6" name="Rectangle 25">
                <a:extLst>
                  <a:ext uri="{FF2B5EF4-FFF2-40B4-BE49-F238E27FC236}">
                    <a16:creationId xmlns:a16="http://schemas.microsoft.com/office/drawing/2014/main" id="{88A1443A-033D-47EE-9769-40E91A21FC88}"/>
                  </a:ext>
                </a:extLst>
              </p:cNvPr>
              <p:cNvSpPr/>
              <p:nvPr/>
            </p:nvSpPr>
            <p:spPr>
              <a:xfrm>
                <a:off x="8791489" y="2617126"/>
                <a:ext cx="1465080"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a:latin typeface="Cambria Math" panose="02040503050406030204" pitchFamily="18" charset="0"/>
                        </a:rPr>
                        <m:t>𝐸</m:t>
                      </m:r>
                      <m:r>
                        <a:rPr lang="en-US" sz="2200" i="1">
                          <a:latin typeface="Cambria Math" panose="02040503050406030204" pitchFamily="18" charset="0"/>
                        </a:rPr>
                        <m:t>h</m:t>
                      </m:r>
                      <m:r>
                        <a:rPr lang="en-US" sz="2200" i="0">
                          <a:latin typeface="Cambria Math" panose="02040503050406030204" pitchFamily="18" charset="0"/>
                        </a:rPr>
                        <m:t>=</m:t>
                      </m:r>
                      <m:r>
                        <m:rPr>
                          <m:sty m:val="p"/>
                        </m:rPr>
                        <a:rPr lang="en-US" sz="2200" i="0">
                          <a:latin typeface="Cambria Math" panose="02040503050406030204" pitchFamily="18" charset="0"/>
                        </a:rPr>
                        <m:t>ρQE</m:t>
                      </m:r>
                    </m:oMath>
                  </m:oMathPara>
                </a14:m>
                <a:endParaRPr lang="en-US" sz="2200" dirty="0"/>
              </a:p>
            </p:txBody>
          </p:sp>
        </mc:Choice>
        <mc:Fallback>
          <p:sp>
            <p:nvSpPr>
              <p:cNvPr id="26" name="Rectangle 25">
                <a:extLst>
                  <a:ext uri="{FF2B5EF4-FFF2-40B4-BE49-F238E27FC236}">
                    <a16:creationId xmlns:a16="http://schemas.microsoft.com/office/drawing/2014/main" id="{88A1443A-033D-47EE-9769-40E91A21FC88}"/>
                  </a:ext>
                </a:extLst>
              </p:cNvPr>
              <p:cNvSpPr>
                <a:spLocks noRot="1" noChangeAspect="1" noMove="1" noResize="1" noEditPoints="1" noAdjustHandles="1" noChangeArrowheads="1" noChangeShapeType="1" noTextEdit="1"/>
              </p:cNvSpPr>
              <p:nvPr/>
            </p:nvSpPr>
            <p:spPr>
              <a:xfrm>
                <a:off x="8791489" y="2617126"/>
                <a:ext cx="1465080" cy="430887"/>
              </a:xfrm>
              <a:prstGeom prst="rect">
                <a:avLst/>
              </a:prstGeom>
              <a:blipFill>
                <a:blip r:embed="rId11"/>
                <a:stretch>
                  <a:fillRect b="-18.3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7" name="Rectangle 26">
                <a:extLst>
                  <a:ext uri="{FF2B5EF4-FFF2-40B4-BE49-F238E27FC236}">
                    <a16:creationId xmlns:a16="http://schemas.microsoft.com/office/drawing/2014/main" id="{829E1B20-7397-44D4-AE7B-8E1E44E6E99B}"/>
                  </a:ext>
                </a:extLst>
              </p:cNvPr>
              <p:cNvSpPr/>
              <p:nvPr/>
            </p:nvSpPr>
            <p:spPr>
              <a:xfrm>
                <a:off x="8811858" y="4291039"/>
                <a:ext cx="2840136"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smtClean="0">
                          <a:latin typeface="Cambria Math" panose="02040503050406030204" pitchFamily="18" charset="0"/>
                        </a:rPr>
                        <m:t>𝐸𝑣</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2</m:t>
                      </m:r>
                      <m:r>
                        <a:rPr lang="en-US" sz="2200" i="1" smtClean="0">
                          <a:latin typeface="Cambria Math" panose="02040503050406030204" pitchFamily="18" charset="0"/>
                          <a:ea typeface="Cambria Math" panose="02040503050406030204" pitchFamily="18" charset="0"/>
                        </a:rPr>
                        <m:t>×</m:t>
                      </m:r>
                      <m:r>
                        <a:rPr lang="en-US" sz="2200" i="0">
                          <a:latin typeface="Cambria Math" panose="02040503050406030204" pitchFamily="18" charset="0"/>
                        </a:rPr>
                        <m:t> </m:t>
                      </m:r>
                      <m:r>
                        <a:rPr lang="en-US" sz="2200" i="1">
                          <a:latin typeface="Cambria Math" panose="02040503050406030204" pitchFamily="18" charset="0"/>
                        </a:rPr>
                        <m:t>𝑆</m:t>
                      </m:r>
                      <m:r>
                        <m:rPr>
                          <m:sty m:val="p"/>
                        </m:rPr>
                        <a:rPr lang="en-US" sz="2200" i="0">
                          <a:latin typeface="Cambria Math" panose="02040503050406030204" pitchFamily="18" charset="0"/>
                        </a:rPr>
                        <m:t>D</m:t>
                      </m:r>
                      <m:r>
                        <m:rPr>
                          <m:sty m:val="p"/>
                        </m:rPr>
                        <a:rPr lang="en-US" sz="2200" b="0" i="0" smtClean="0">
                          <a:latin typeface="Cambria Math" panose="02040503050406030204" pitchFamily="18" charset="0"/>
                        </a:rPr>
                        <m:t>s</m:t>
                      </m:r>
                      <m:r>
                        <a:rPr lang="en-US" sz="2200" i="0">
                          <a:latin typeface="Cambria Math" panose="02040503050406030204" pitchFamily="18" charset="0"/>
                        </a:rPr>
                        <m:t> </m:t>
                      </m:r>
                      <m:r>
                        <a:rPr lang="en-US" sz="2200" i="1" smtClean="0">
                          <a:latin typeface="Cambria Math" panose="02040503050406030204" pitchFamily="18" charset="0"/>
                          <a:ea typeface="Cambria Math" panose="02040503050406030204" pitchFamily="18" charset="0"/>
                        </a:rPr>
                        <m:t>×</m:t>
                      </m:r>
                      <m:r>
                        <a:rPr lang="en-US" sz="2200" i="0">
                          <a:latin typeface="Cambria Math" panose="02040503050406030204" pitchFamily="18" charset="0"/>
                        </a:rPr>
                        <m:t> </m:t>
                      </m:r>
                      <m:r>
                        <a:rPr lang="en-US" sz="2200" i="1">
                          <a:latin typeface="Cambria Math" panose="02040503050406030204" pitchFamily="18" charset="0"/>
                        </a:rPr>
                        <m:t>𝐷</m:t>
                      </m:r>
                    </m:oMath>
                  </m:oMathPara>
                </a14:m>
                <a:endParaRPr lang="en-US" sz="2200" dirty="0"/>
              </a:p>
            </p:txBody>
          </p:sp>
        </mc:Choice>
        <mc:Fallback>
          <p:sp>
            <p:nvSpPr>
              <p:cNvPr id="27" name="Rectangle 26">
                <a:extLst>
                  <a:ext uri="{FF2B5EF4-FFF2-40B4-BE49-F238E27FC236}">
                    <a16:creationId xmlns:a16="http://schemas.microsoft.com/office/drawing/2014/main" id="{829E1B20-7397-44D4-AE7B-8E1E44E6E99B}"/>
                  </a:ext>
                </a:extLst>
              </p:cNvPr>
              <p:cNvSpPr>
                <a:spLocks noRot="1" noChangeAspect="1" noMove="1" noResize="1" noEditPoints="1" noAdjustHandles="1" noChangeArrowheads="1" noChangeShapeType="1" noTextEdit="1"/>
              </p:cNvSpPr>
              <p:nvPr/>
            </p:nvSpPr>
            <p:spPr>
              <a:xfrm>
                <a:off x="8811858" y="4291039"/>
                <a:ext cx="2840136" cy="430887"/>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Rectangle 27">
                <a:extLst>
                  <a:ext uri="{FF2B5EF4-FFF2-40B4-BE49-F238E27FC236}">
                    <a16:creationId xmlns:a16="http://schemas.microsoft.com/office/drawing/2014/main" id="{173E3D18-E39E-4DA7-9744-B4E5C1470EC3}"/>
                  </a:ext>
                </a:extLst>
              </p:cNvPr>
              <p:cNvSpPr/>
              <p:nvPr/>
            </p:nvSpPr>
            <p:spPr>
              <a:xfrm>
                <a:off x="8741227" y="3480032"/>
                <a:ext cx="2530372"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200">
                          <a:latin typeface="Cambria Math" panose="02040503050406030204" pitchFamily="18" charset="0"/>
                        </a:rPr>
                        <m:t>Q</m:t>
                      </m:r>
                      <m:r>
                        <a:rPr lang="en-US" sz="2200" i="1">
                          <a:latin typeface="Cambria Math" panose="02040503050406030204" pitchFamily="18" charset="0"/>
                        </a:rPr>
                        <m:t>𝐸𝑦</m:t>
                      </m:r>
                      <m:r>
                        <a:rPr lang="en-US" sz="2200" i="0">
                          <a:latin typeface="Cambria Math" panose="02040503050406030204" pitchFamily="18" charset="0"/>
                        </a:rPr>
                        <m:t>=</m:t>
                      </m:r>
                      <m:r>
                        <a:rPr lang="en-US" sz="2200" i="1">
                          <a:latin typeface="Cambria Math" panose="02040503050406030204" pitchFamily="18" charset="0"/>
                        </a:rPr>
                        <m:t>𝐸𝑦</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3</m:t>
                      </m:r>
                      <m:r>
                        <a:rPr lang="en-US" sz="2200" i="1">
                          <a:latin typeface="Cambria Math" panose="02040503050406030204" pitchFamily="18" charset="0"/>
                        </a:rPr>
                        <m:t>𝐸𝑥</m:t>
                      </m:r>
                    </m:oMath>
                  </m:oMathPara>
                </a14:m>
                <a:endParaRPr lang="en-US" sz="2200" dirty="0"/>
              </a:p>
            </p:txBody>
          </p:sp>
        </mc:Choice>
        <mc:Fallback>
          <p:sp>
            <p:nvSpPr>
              <p:cNvPr id="28" name="Rectangle 27">
                <a:extLst>
                  <a:ext uri="{FF2B5EF4-FFF2-40B4-BE49-F238E27FC236}">
                    <a16:creationId xmlns:a16="http://schemas.microsoft.com/office/drawing/2014/main" id="{173E3D18-E39E-4DA7-9744-B4E5C1470EC3}"/>
                  </a:ext>
                </a:extLst>
              </p:cNvPr>
              <p:cNvSpPr>
                <a:spLocks noRot="1" noChangeAspect="1" noMove="1" noResize="1" noEditPoints="1" noAdjustHandles="1" noChangeArrowheads="1" noChangeShapeType="1" noTextEdit="1"/>
              </p:cNvSpPr>
              <p:nvPr/>
            </p:nvSpPr>
            <p:spPr>
              <a:xfrm>
                <a:off x="8741227" y="3480032"/>
                <a:ext cx="2530372" cy="430887"/>
              </a:xfrm>
              <a:prstGeom prst="rect">
                <a:avLst/>
              </a:prstGeom>
              <a:blipFill>
                <a:blip r:embed="rId13"/>
                <a:stretch>
                  <a:fillRect b="-16.90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9" name="Rectangle 28">
                <a:extLst>
                  <a:ext uri="{FF2B5EF4-FFF2-40B4-BE49-F238E27FC236}">
                    <a16:creationId xmlns:a16="http://schemas.microsoft.com/office/drawing/2014/main" id="{AE9D8AB1-2704-46E4-B4A8-6A8E6C6F7D0A}"/>
                  </a:ext>
                </a:extLst>
              </p:cNvPr>
              <p:cNvSpPr/>
              <p:nvPr/>
            </p:nvSpPr>
            <p:spPr>
              <a:xfrm>
                <a:off x="8745203" y="3848283"/>
                <a:ext cx="2527680"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200">
                          <a:latin typeface="Cambria Math" panose="02040503050406030204" pitchFamily="18" charset="0"/>
                        </a:rPr>
                        <m:t>Q</m:t>
                      </m:r>
                      <m:r>
                        <a:rPr lang="en-US" sz="2200" i="1">
                          <a:latin typeface="Cambria Math" panose="02040503050406030204" pitchFamily="18" charset="0"/>
                        </a:rPr>
                        <m:t>𝐸𝑥</m:t>
                      </m:r>
                      <m:r>
                        <a:rPr lang="en-US" sz="2200" i="0">
                          <a:latin typeface="Cambria Math" panose="02040503050406030204" pitchFamily="18" charset="0"/>
                        </a:rPr>
                        <m:t>=</m:t>
                      </m:r>
                      <m:r>
                        <a:rPr lang="en-US" sz="2200" i="1">
                          <a:latin typeface="Cambria Math" panose="02040503050406030204" pitchFamily="18" charset="0"/>
                        </a:rPr>
                        <m:t>𝐸𝑥</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3</m:t>
                      </m:r>
                      <m:r>
                        <a:rPr lang="en-US" sz="2200" i="1">
                          <a:latin typeface="Cambria Math" panose="02040503050406030204" pitchFamily="18" charset="0"/>
                        </a:rPr>
                        <m:t>𝐸𝑦</m:t>
                      </m:r>
                    </m:oMath>
                  </m:oMathPara>
                </a14:m>
                <a:endParaRPr lang="en-US" sz="2200" dirty="0"/>
              </a:p>
            </p:txBody>
          </p:sp>
        </mc:Choice>
        <mc:Fallback>
          <p:sp>
            <p:nvSpPr>
              <p:cNvPr id="29" name="Rectangle 28">
                <a:extLst>
                  <a:ext uri="{FF2B5EF4-FFF2-40B4-BE49-F238E27FC236}">
                    <a16:creationId xmlns:a16="http://schemas.microsoft.com/office/drawing/2014/main" id="{AE9D8AB1-2704-46E4-B4A8-6A8E6C6F7D0A}"/>
                  </a:ext>
                </a:extLst>
              </p:cNvPr>
              <p:cNvSpPr>
                <a:spLocks noRot="1" noChangeAspect="1" noMove="1" noResize="1" noEditPoints="1" noAdjustHandles="1" noChangeArrowheads="1" noChangeShapeType="1" noTextEdit="1"/>
              </p:cNvSpPr>
              <p:nvPr/>
            </p:nvSpPr>
            <p:spPr>
              <a:xfrm>
                <a:off x="8745203" y="3848283"/>
                <a:ext cx="2527680" cy="430887"/>
              </a:xfrm>
              <a:prstGeom prst="rect">
                <a:avLst/>
              </a:prstGeom>
              <a:blipFill>
                <a:blip r:embed="rId14"/>
                <a:stretch>
                  <a:fillRect b="-18.3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0" name="Rectangle 29">
                <a:extLst>
                  <a:ext uri="{FF2B5EF4-FFF2-40B4-BE49-F238E27FC236}">
                    <a16:creationId xmlns:a16="http://schemas.microsoft.com/office/drawing/2014/main" id="{708E9117-B02B-460D-8953-8177A0FFFB4F}"/>
                  </a:ext>
                </a:extLst>
              </p:cNvPr>
              <p:cNvSpPr/>
              <p:nvPr/>
            </p:nvSpPr>
            <p:spPr>
              <a:xfrm>
                <a:off x="7997204" y="3039081"/>
                <a:ext cx="5038913" cy="430887"/>
              </a:xfrm>
              <a:prstGeom prst="rect">
                <a:avLst/>
              </a:prstGeom>
            </p:spPr>
            <p:txBody>
              <a:bodyPr wrap="square">
                <a:spAutoFit/>
              </a:bodyPr>
              <a:lstStyle/>
              <a:p>
                <a:pPr/>
                <a14:m>
                  <m:oMathPara xmlns:m="http://purl.oclc.org/ooxml/officeDocument/math">
                    <m:oMathParaPr>
                      <m:jc m:val="centerGroup"/>
                    </m:oMathParaPr>
                    <m:oMath xmlns:m="http://purl.oclc.org/ooxml/officeDocument/math">
                      <m:r>
                        <m:rPr>
                          <m:sty m:val="p"/>
                        </m:rPr>
                        <a:rPr lang="en-US" sz="2200" smtClean="0">
                          <a:latin typeface="Cambria Math" panose="02040503050406030204" pitchFamily="18" charset="0"/>
                        </a:rPr>
                        <m:t>ρ</m:t>
                      </m:r>
                      <m:r>
                        <a:rPr lang="en-US" sz="2200" b="0" i="0" smtClean="0">
                          <a:latin typeface="Cambria Math" panose="02040503050406030204" pitchFamily="18" charset="0"/>
                        </a:rPr>
                        <m:t>=</m:t>
                      </m:r>
                      <m:r>
                        <a:rPr lang="en-US" sz="2200" b="0" i="0" smtClean="0">
                          <a:latin typeface="Cambria Math" panose="02040503050406030204" pitchFamily="18" charset="0"/>
                        </a:rPr>
                        <m:t>1</m:t>
                      </m:r>
                      <m:r>
                        <a:rPr lang="en-US" sz="2200" b="0" i="0" smtClean="0">
                          <a:latin typeface="Cambria Math" panose="02040503050406030204" pitchFamily="18" charset="0"/>
                        </a:rPr>
                        <m:t> </m:t>
                      </m:r>
                      <m:r>
                        <m:rPr>
                          <m:sty m:val="p"/>
                        </m:rPr>
                        <a:rPr lang="en-US" sz="2200" b="0" i="0" smtClean="0">
                          <a:latin typeface="Cambria Math" panose="02040503050406030204" pitchFamily="18" charset="0"/>
                        </a:rPr>
                        <m:t>For</m:t>
                      </m:r>
                      <m:r>
                        <a:rPr lang="en-US" sz="2200" b="0" i="0" smtClean="0">
                          <a:latin typeface="Cambria Math" panose="02040503050406030204" pitchFamily="18" charset="0"/>
                        </a:rPr>
                        <m:t> </m:t>
                      </m:r>
                      <m:r>
                        <m:rPr>
                          <m:sty m:val="p"/>
                        </m:rPr>
                        <a:rPr lang="en-US" sz="2200" b="0" i="0" smtClean="0">
                          <a:latin typeface="Cambria Math" panose="02040503050406030204" pitchFamily="18" charset="0"/>
                        </a:rPr>
                        <m:t>design</m:t>
                      </m:r>
                      <m:r>
                        <a:rPr lang="en-US" sz="2200" b="0" i="0" smtClean="0">
                          <a:latin typeface="Cambria Math" panose="02040503050406030204" pitchFamily="18" charset="0"/>
                        </a:rPr>
                        <m:t> </m:t>
                      </m:r>
                      <m:r>
                        <m:rPr>
                          <m:sty m:val="p"/>
                        </m:rPr>
                        <a:rPr lang="en-US" sz="2200" b="0" i="0" smtClean="0">
                          <a:latin typeface="Cambria Math" panose="02040503050406030204" pitchFamily="18" charset="0"/>
                        </a:rPr>
                        <m:t>category</m:t>
                      </m:r>
                      <m:r>
                        <a:rPr lang="en-US" sz="2200" b="0" i="0" smtClean="0">
                          <a:latin typeface="Cambria Math" panose="02040503050406030204" pitchFamily="18" charset="0"/>
                        </a:rPr>
                        <m:t> </m:t>
                      </m:r>
                      <m:r>
                        <m:rPr>
                          <m:sty m:val="p"/>
                        </m:rPr>
                        <a:rPr lang="en-US" sz="2200" b="0" i="0" smtClean="0">
                          <a:latin typeface="Cambria Math" panose="02040503050406030204" pitchFamily="18" charset="0"/>
                        </a:rPr>
                        <m:t>c</m:t>
                      </m:r>
                    </m:oMath>
                  </m:oMathPara>
                </a14:m>
                <a:endParaRPr lang="en-US" sz="2200" dirty="0"/>
              </a:p>
            </p:txBody>
          </p:sp>
        </mc:Choice>
        <mc:Fallback>
          <p:sp>
            <p:nvSpPr>
              <p:cNvPr id="30" name="Rectangle 29">
                <a:extLst>
                  <a:ext uri="{FF2B5EF4-FFF2-40B4-BE49-F238E27FC236}">
                    <a16:creationId xmlns:a16="http://schemas.microsoft.com/office/drawing/2014/main" id="{708E9117-B02B-460D-8953-8177A0FFFB4F}"/>
                  </a:ext>
                </a:extLst>
              </p:cNvPr>
              <p:cNvSpPr>
                <a:spLocks noRot="1" noChangeAspect="1" noMove="1" noResize="1" noEditPoints="1" noAdjustHandles="1" noChangeArrowheads="1" noChangeShapeType="1" noTextEdit="1"/>
              </p:cNvSpPr>
              <p:nvPr/>
            </p:nvSpPr>
            <p:spPr>
              <a:xfrm>
                <a:off x="7997204" y="3039081"/>
                <a:ext cx="5038913" cy="430887"/>
              </a:xfrm>
              <a:prstGeom prst="rect">
                <a:avLst/>
              </a:prstGeom>
              <a:blipFill>
                <a:blip r:embed="rId15"/>
                <a:stretch>
                  <a:fillRect b="-20%"/>
                </a:stretch>
              </a:blipFill>
            </p:spPr>
            <p:txBody>
              <a:bodyPr/>
              <a:lstStyle/>
              <a:p>
                <a:r>
                  <a:rPr lang="en-US">
                    <a:noFill/>
                  </a:rPr>
                  <a:t> </a:t>
                </a:r>
              </a:p>
            </p:txBody>
          </p:sp>
        </mc:Fallback>
      </mc:AlternateContent>
    </p:spTree>
    <p:extLst>
      <p:ext uri="{BB962C8B-B14F-4D97-AF65-F5344CB8AC3E}">
        <p14:creationId xmlns:p14="http://schemas.microsoft.com/office/powerpoint/2010/main" val="3707560504"/>
      </p:ext>
    </p:extLst>
  </p:cSld>
  <p:clrMapOvr>
    <a:masterClrMapping/>
  </p:clrMapOvr>
</p:sld>
</file>

<file path=ppt/slides/slide2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2841F5-9D10-4DBC-8BFA-83E4D39E28A5}"/>
              </a:ext>
            </a:extLst>
          </p:cNvPr>
          <p:cNvSpPr>
            <a:spLocks noGrp="1"/>
          </p:cNvSpPr>
          <p:nvPr>
            <p:ph type="body" sz="quarter" idx="10"/>
          </p:nvPr>
        </p:nvSpPr>
        <p:spPr>
          <a:xfrm>
            <a:off x="627885" y="287255"/>
            <a:ext cx="11219558" cy="724247"/>
          </a:xfrm>
        </p:spPr>
        <p:txBody>
          <a:bodyPr/>
          <a:lstStyle/>
          <a:p>
            <a:r>
              <a:rPr lang="en-US" altLang="ko-KR" sz="3200" dirty="0">
                <a:solidFill>
                  <a:srgbClr val="FF7F00"/>
                </a:solidFill>
                <a:latin typeface="Times New Roman" panose="02020603050405020304" pitchFamily="18" charset="0"/>
                <a:cs typeface="Times New Roman" panose="02020603050405020304" pitchFamily="18" charset="0"/>
              </a:rPr>
              <a:t>Loads and load combinations:- </a:t>
            </a:r>
          </a:p>
        </p:txBody>
      </p:sp>
      <p:sp>
        <p:nvSpPr>
          <p:cNvPr id="5" name="Rectangle 4">
            <a:extLst>
              <a:ext uri="{FF2B5EF4-FFF2-40B4-BE49-F238E27FC236}">
                <a16:creationId xmlns:a16="http://schemas.microsoft.com/office/drawing/2014/main" id="{2E1A2A04-F147-4BEA-8C69-CBF8DFF0810E}"/>
              </a:ext>
            </a:extLst>
          </p:cNvPr>
          <p:cNvSpPr/>
          <p:nvPr/>
        </p:nvSpPr>
        <p:spPr>
          <a:xfrm>
            <a:off x="868626" y="1990420"/>
            <a:ext cx="3632726" cy="430887"/>
          </a:xfrm>
          <a:prstGeom prst="rect">
            <a:avLst/>
          </a:prstGeom>
        </p:spPr>
        <p:txBody>
          <a:bodyPr wrap="none">
            <a:spAutoFit/>
          </a:bodyPr>
          <a:lstStyle/>
          <a:p>
            <a:r>
              <a:rPr lang="en-US" sz="2200" dirty="0">
                <a:latin typeface="Times New Roman" panose="02020603050405020304" pitchFamily="18" charset="0"/>
              </a:rPr>
              <a:t>2-Ultimate load combinations:</a:t>
            </a: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DC350A9A-DCAD-4A07-A8A0-788E58A42628}"/>
                  </a:ext>
                </a:extLst>
              </p:cNvPr>
              <p:cNvSpPr/>
              <p:nvPr/>
            </p:nvSpPr>
            <p:spPr>
              <a:xfrm>
                <a:off x="868626" y="2544388"/>
                <a:ext cx="817852"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b="0" i="0" smtClean="0">
                          <a:latin typeface="Cambria Math" panose="02040503050406030204" pitchFamily="18" charset="0"/>
                        </a:rPr>
                        <m:t>1</m:t>
                      </m:r>
                      <m:r>
                        <a:rPr lang="en-US" sz="2200" b="0" i="0" smtClean="0">
                          <a:latin typeface="Cambria Math" panose="02040503050406030204" pitchFamily="18" charset="0"/>
                        </a:rPr>
                        <m:t>.</m:t>
                      </m:r>
                      <m:r>
                        <a:rPr lang="en-US" sz="2200" b="0" i="0" smtClean="0">
                          <a:latin typeface="Cambria Math" panose="02040503050406030204" pitchFamily="18" charset="0"/>
                        </a:rPr>
                        <m:t>4</m:t>
                      </m:r>
                      <m:r>
                        <m:rPr>
                          <m:sty m:val="p"/>
                        </m:rPr>
                        <a:rPr lang="en-US" sz="2200" i="0">
                          <a:latin typeface="Cambria Math" panose="02040503050406030204" pitchFamily="18" charset="0"/>
                        </a:rPr>
                        <m:t>D</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7" name="Rectangle 6">
                <a:extLst>
                  <a:ext uri="{FF2B5EF4-FFF2-40B4-BE49-F238E27FC236}">
                    <a16:creationId xmlns:a16="http://schemas.microsoft.com/office/drawing/2014/main" id="{DC350A9A-DCAD-4A07-A8A0-788E58A42628}"/>
                  </a:ext>
                </a:extLst>
              </p:cNvPr>
              <p:cNvSpPr>
                <a:spLocks noRot="1" noChangeAspect="1" noMove="1" noResize="1" noEditPoints="1" noAdjustHandles="1" noChangeArrowheads="1" noChangeShapeType="1" noTextEdit="1"/>
              </p:cNvSpPr>
              <p:nvPr/>
            </p:nvSpPr>
            <p:spPr>
              <a:xfrm>
                <a:off x="868626" y="2544388"/>
                <a:ext cx="817852" cy="43088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78058A1B-2AF7-4E69-A0F3-FEB15552A7DA}"/>
                  </a:ext>
                </a:extLst>
              </p:cNvPr>
              <p:cNvSpPr/>
              <p:nvPr/>
            </p:nvSpPr>
            <p:spPr>
              <a:xfrm>
                <a:off x="855374" y="3018875"/>
                <a:ext cx="2570704"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smtClean="0">
                          <a:latin typeface="Cambria Math" panose="02040503050406030204" pitchFamily="18" charset="0"/>
                        </a:rPr>
                        <m:t>1</m:t>
                      </m:r>
                      <m:r>
                        <a:rPr lang="en-US" sz="2200" b="0" i="0" smtClean="0">
                          <a:latin typeface="Cambria Math" panose="02040503050406030204" pitchFamily="18" charset="0"/>
                        </a:rPr>
                        <m:t>.</m:t>
                      </m:r>
                      <m:r>
                        <a:rPr lang="en-US" sz="2200" b="0" i="0" smtClean="0">
                          <a:latin typeface="Cambria Math" panose="02040503050406030204" pitchFamily="18" charset="0"/>
                        </a:rPr>
                        <m:t>2</m:t>
                      </m:r>
                      <m:r>
                        <m:rPr>
                          <m:sty m:val="p"/>
                        </m:rPr>
                        <a:rPr lang="en-US" sz="2200" i="0">
                          <a:latin typeface="Cambria Math" panose="02040503050406030204" pitchFamily="18" charset="0"/>
                        </a:rPr>
                        <m:t>D</m:t>
                      </m:r>
                      <m:r>
                        <a:rPr lang="en-US" sz="2200" i="0">
                          <a:latin typeface="Cambria Math" panose="02040503050406030204" pitchFamily="18" charset="0"/>
                        </a:rPr>
                        <m:t>+</m:t>
                      </m:r>
                      <m:r>
                        <a:rPr lang="en-US" sz="2200" i="0">
                          <a:latin typeface="Cambria Math" panose="02040503050406030204" pitchFamily="18" charset="0"/>
                        </a:rPr>
                        <m:t>1</m:t>
                      </m:r>
                      <m:r>
                        <a:rPr lang="en-US" sz="2200" i="0">
                          <a:latin typeface="Cambria Math" panose="02040503050406030204" pitchFamily="18" charset="0"/>
                        </a:rPr>
                        <m:t>.</m:t>
                      </m:r>
                      <m:r>
                        <a:rPr lang="en-US" sz="2200" i="0">
                          <a:latin typeface="Cambria Math" panose="02040503050406030204" pitchFamily="18" charset="0"/>
                        </a:rPr>
                        <m:t>6</m:t>
                      </m:r>
                      <m:r>
                        <m:rPr>
                          <m:sty m:val="p"/>
                        </m:rPr>
                        <a:rPr lang="en-US" sz="2200" b="0" i="0" smtClean="0">
                          <a:latin typeface="Cambria Math" panose="02040503050406030204" pitchFamily="18" charset="0"/>
                        </a:rPr>
                        <m:t>L</m:t>
                      </m:r>
                      <m:r>
                        <a:rPr lang="en-US" sz="2200" b="0" i="0" smtClean="0">
                          <a:latin typeface="Cambria Math" panose="02040503050406030204" pitchFamily="18" charset="0"/>
                        </a:rPr>
                        <m:t>+</m:t>
                      </m:r>
                      <m:r>
                        <a:rPr lang="en-US" sz="2200" b="0" i="0" smtClean="0">
                          <a:latin typeface="Cambria Math" panose="02040503050406030204" pitchFamily="18" charset="0"/>
                        </a:rPr>
                        <m:t>1</m:t>
                      </m:r>
                      <m:r>
                        <a:rPr lang="en-US" sz="2200" b="0" i="0" smtClean="0">
                          <a:latin typeface="Cambria Math" panose="02040503050406030204" pitchFamily="18" charset="0"/>
                        </a:rPr>
                        <m:t>.</m:t>
                      </m:r>
                      <m:r>
                        <a:rPr lang="en-US" sz="2200" b="0" i="0" smtClean="0">
                          <a:latin typeface="Cambria Math" panose="02040503050406030204" pitchFamily="18" charset="0"/>
                        </a:rPr>
                        <m:t>6</m:t>
                      </m:r>
                      <m:r>
                        <m:rPr>
                          <m:sty m:val="p"/>
                        </m:rPr>
                        <a:rPr lang="en-US" sz="2200" b="0" i="0" smtClean="0">
                          <a:latin typeface="Cambria Math" panose="02040503050406030204" pitchFamily="18" charset="0"/>
                        </a:rPr>
                        <m:t>H</m:t>
                      </m:r>
                    </m:oMath>
                  </m:oMathPara>
                </a14:m>
                <a:endParaRPr lang="en-US" sz="2200" dirty="0"/>
              </a:p>
            </p:txBody>
          </p:sp>
        </mc:Choice>
        <mc:Fallback>
          <p:sp>
            <p:nvSpPr>
              <p:cNvPr id="8" name="Rectangle 7">
                <a:extLst>
                  <a:ext uri="{FF2B5EF4-FFF2-40B4-BE49-F238E27FC236}">
                    <a16:creationId xmlns:a16="http://schemas.microsoft.com/office/drawing/2014/main" id="{78058A1B-2AF7-4E69-A0F3-FEB15552A7DA}"/>
                  </a:ext>
                </a:extLst>
              </p:cNvPr>
              <p:cNvSpPr>
                <a:spLocks noRot="1" noChangeAspect="1" noMove="1" noResize="1" noEditPoints="1" noAdjustHandles="1" noChangeArrowheads="1" noChangeShapeType="1" noTextEdit="1"/>
              </p:cNvSpPr>
              <p:nvPr/>
            </p:nvSpPr>
            <p:spPr>
              <a:xfrm>
                <a:off x="855374" y="3018875"/>
                <a:ext cx="2570704" cy="43088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A74E5117-B325-40D0-B380-B29C18C524A0}"/>
                  </a:ext>
                </a:extLst>
              </p:cNvPr>
              <p:cNvSpPr/>
              <p:nvPr/>
            </p:nvSpPr>
            <p:spPr>
              <a:xfrm>
                <a:off x="809972" y="3611061"/>
                <a:ext cx="3806042"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smtClean="0">
                          <a:latin typeface="Cambria Math" panose="02040503050406030204" pitchFamily="18" charset="0"/>
                        </a:rPr>
                        <m:t>1</m:t>
                      </m:r>
                      <m:r>
                        <a:rPr lang="en-US" sz="2200" i="1" smtClean="0">
                          <a:latin typeface="Cambria Math" panose="02040503050406030204" pitchFamily="18" charset="0"/>
                        </a:rPr>
                        <m:t>.</m:t>
                      </m:r>
                      <m:r>
                        <a:rPr lang="en-US" sz="2200" i="1" smtClean="0">
                          <a:latin typeface="Cambria Math" panose="02040503050406030204" pitchFamily="18" charset="0"/>
                        </a:rPr>
                        <m:t>275</m:t>
                      </m:r>
                      <m:r>
                        <m:rPr>
                          <m:sty m:val="p"/>
                        </m:rPr>
                        <a:rPr lang="en-US" sz="2200" i="1" smtClean="0">
                          <a:latin typeface="Cambria Math" panose="02040503050406030204" pitchFamily="18" charset="0"/>
                        </a:rPr>
                        <m:t>D</m:t>
                      </m:r>
                      <m:r>
                        <a:rPr lang="en-US" sz="2200" i="1" smtClean="0">
                          <a:latin typeface="Cambria Math" panose="02040503050406030204" pitchFamily="18" charset="0"/>
                        </a:rPr>
                        <m:t>+</m:t>
                      </m:r>
                      <m:r>
                        <m:rPr>
                          <m:sty m:val="p"/>
                        </m:rPr>
                        <a:rPr lang="en-US" sz="2200" i="1" smtClean="0">
                          <a:latin typeface="Cambria Math" panose="02040503050406030204" pitchFamily="18" charset="0"/>
                        </a:rPr>
                        <m:t>L</m:t>
                      </m:r>
                      <m:r>
                        <a:rPr lang="en-US" sz="2200" i="1" smtClean="0">
                          <a:latin typeface="Cambria Math" panose="02040503050406030204" pitchFamily="18" charset="0"/>
                        </a:rPr>
                        <m:t>+</m:t>
                      </m:r>
                      <m:r>
                        <m:rPr>
                          <m:sty m:val="p"/>
                        </m:rPr>
                        <a:rPr lang="en-US" sz="2200" i="1" smtClean="0">
                          <a:latin typeface="Cambria Math" panose="02040503050406030204" pitchFamily="18" charset="0"/>
                        </a:rPr>
                        <m:t>Ex</m:t>
                      </m:r>
                      <m:r>
                        <a:rPr lang="en-US" sz="2200" i="1" smtClean="0">
                          <a:latin typeface="Cambria Math" panose="02040503050406030204" pitchFamily="18" charset="0"/>
                        </a:rPr>
                        <m:t>+</m:t>
                      </m:r>
                      <m:r>
                        <a:rPr lang="en-US" sz="2200" i="1" smtClean="0">
                          <a:latin typeface="Cambria Math" panose="02040503050406030204" pitchFamily="18" charset="0"/>
                        </a:rPr>
                        <m:t>0</m:t>
                      </m:r>
                      <m:r>
                        <a:rPr lang="en-US" sz="2200" i="1" smtClean="0">
                          <a:latin typeface="Cambria Math" panose="02040503050406030204" pitchFamily="18" charset="0"/>
                        </a:rPr>
                        <m:t>.</m:t>
                      </m:r>
                      <m:r>
                        <a:rPr lang="en-US" sz="2200" i="1" smtClean="0">
                          <a:latin typeface="Cambria Math" panose="02040503050406030204" pitchFamily="18" charset="0"/>
                        </a:rPr>
                        <m:t>3</m:t>
                      </m:r>
                      <m:r>
                        <m:rPr>
                          <m:sty m:val="p"/>
                        </m:rPr>
                        <a:rPr lang="en-US" sz="2200" i="1" smtClean="0">
                          <a:latin typeface="Cambria Math" panose="02040503050406030204" pitchFamily="18" charset="0"/>
                        </a:rPr>
                        <m:t>Ey</m:t>
                      </m:r>
                      <m:r>
                        <a:rPr lang="en-US" sz="2200" b="0" i="1" smtClean="0">
                          <a:latin typeface="Cambria Math" panose="02040503050406030204" pitchFamily="18" charset="0"/>
                        </a:rPr>
                        <m:t>+</m:t>
                      </m:r>
                      <m:r>
                        <m:rPr>
                          <m:sty m:val="p"/>
                        </m:rPr>
                        <a:rPr lang="en-US" sz="2200" b="0" i="0" smtClean="0">
                          <a:latin typeface="Cambria Math" panose="02040503050406030204" pitchFamily="18" charset="0"/>
                        </a:rPr>
                        <m:t>H</m:t>
                      </m:r>
                    </m:oMath>
                  </m:oMathPara>
                </a14:m>
                <a:endParaRPr lang="en-US" sz="2200" dirty="0"/>
              </a:p>
            </p:txBody>
          </p:sp>
        </mc:Choice>
        <mc:Fallback>
          <p:sp>
            <p:nvSpPr>
              <p:cNvPr id="9" name="Rectangle 8">
                <a:extLst>
                  <a:ext uri="{FF2B5EF4-FFF2-40B4-BE49-F238E27FC236}">
                    <a16:creationId xmlns:a16="http://schemas.microsoft.com/office/drawing/2014/main" id="{A74E5117-B325-40D0-B380-B29C18C524A0}"/>
                  </a:ext>
                </a:extLst>
              </p:cNvPr>
              <p:cNvSpPr>
                <a:spLocks noRot="1" noChangeAspect="1" noMove="1" noResize="1" noEditPoints="1" noAdjustHandles="1" noChangeArrowheads="1" noChangeShapeType="1" noTextEdit="1"/>
              </p:cNvSpPr>
              <p:nvPr/>
            </p:nvSpPr>
            <p:spPr>
              <a:xfrm>
                <a:off x="809972" y="3611061"/>
                <a:ext cx="3806042" cy="430887"/>
              </a:xfrm>
              <a:prstGeom prst="rect">
                <a:avLst/>
              </a:prstGeom>
              <a:blipFill>
                <a:blip r:embed="rId4"/>
                <a:stretch>
                  <a:fillRect b="-18.3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Rectangle 9">
                <a:extLst>
                  <a:ext uri="{FF2B5EF4-FFF2-40B4-BE49-F238E27FC236}">
                    <a16:creationId xmlns:a16="http://schemas.microsoft.com/office/drawing/2014/main" id="{6513A7E9-DD11-4DB2-8EFB-BF9699ECBCE6}"/>
                  </a:ext>
                </a:extLst>
              </p:cNvPr>
              <p:cNvSpPr/>
              <p:nvPr/>
            </p:nvSpPr>
            <p:spPr>
              <a:xfrm>
                <a:off x="828870" y="4259393"/>
                <a:ext cx="3806042"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smtClean="0">
                          <a:latin typeface="Cambria Math" panose="02040503050406030204" pitchFamily="18" charset="0"/>
                        </a:rPr>
                        <m:t>1</m:t>
                      </m:r>
                      <m:r>
                        <a:rPr lang="en-US" sz="2200" i="1" smtClean="0">
                          <a:latin typeface="Cambria Math" panose="02040503050406030204" pitchFamily="18" charset="0"/>
                        </a:rPr>
                        <m:t>.</m:t>
                      </m:r>
                      <m:r>
                        <a:rPr lang="en-US" sz="2200" i="1" smtClean="0">
                          <a:latin typeface="Cambria Math" panose="02040503050406030204" pitchFamily="18" charset="0"/>
                        </a:rPr>
                        <m:t>275</m:t>
                      </m:r>
                      <m:r>
                        <m:rPr>
                          <m:sty m:val="p"/>
                        </m:rPr>
                        <a:rPr lang="en-US" sz="2200" i="1" smtClean="0">
                          <a:latin typeface="Cambria Math" panose="02040503050406030204" pitchFamily="18" charset="0"/>
                        </a:rPr>
                        <m:t>D</m:t>
                      </m:r>
                      <m:r>
                        <a:rPr lang="en-US" sz="2200" i="1" smtClean="0">
                          <a:latin typeface="Cambria Math" panose="02040503050406030204" pitchFamily="18" charset="0"/>
                        </a:rPr>
                        <m:t>+</m:t>
                      </m:r>
                      <m:r>
                        <m:rPr>
                          <m:sty m:val="p"/>
                        </m:rPr>
                        <a:rPr lang="en-US" sz="2200" i="1" smtClean="0">
                          <a:latin typeface="Cambria Math" panose="02040503050406030204" pitchFamily="18" charset="0"/>
                        </a:rPr>
                        <m:t>L</m:t>
                      </m:r>
                      <m:r>
                        <a:rPr lang="en-US" sz="2200" i="1" smtClean="0">
                          <a:latin typeface="Cambria Math" panose="02040503050406030204" pitchFamily="18" charset="0"/>
                        </a:rPr>
                        <m:t>+</m:t>
                      </m:r>
                      <m:r>
                        <m:rPr>
                          <m:sty m:val="p"/>
                        </m:rPr>
                        <a:rPr lang="en-US" sz="2200" i="1" smtClean="0">
                          <a:latin typeface="Cambria Math" panose="02040503050406030204" pitchFamily="18" charset="0"/>
                        </a:rPr>
                        <m:t>Ey</m:t>
                      </m:r>
                      <m:r>
                        <a:rPr lang="en-US" sz="2200" i="1" smtClean="0">
                          <a:latin typeface="Cambria Math" panose="02040503050406030204" pitchFamily="18" charset="0"/>
                        </a:rPr>
                        <m:t>+</m:t>
                      </m:r>
                      <m:r>
                        <a:rPr lang="en-US" sz="2200" i="1" smtClean="0">
                          <a:latin typeface="Cambria Math" panose="02040503050406030204" pitchFamily="18" charset="0"/>
                        </a:rPr>
                        <m:t>0</m:t>
                      </m:r>
                      <m:r>
                        <a:rPr lang="en-US" sz="2200" i="1" smtClean="0">
                          <a:latin typeface="Cambria Math" panose="02040503050406030204" pitchFamily="18" charset="0"/>
                        </a:rPr>
                        <m:t>.</m:t>
                      </m:r>
                      <m:r>
                        <a:rPr lang="en-US" sz="2200" i="1" smtClean="0">
                          <a:latin typeface="Cambria Math" panose="02040503050406030204" pitchFamily="18" charset="0"/>
                        </a:rPr>
                        <m:t>3</m:t>
                      </m:r>
                      <m:r>
                        <m:rPr>
                          <m:sty m:val="p"/>
                        </m:rPr>
                        <a:rPr lang="en-US" sz="2200" i="1" smtClean="0">
                          <a:latin typeface="Cambria Math" panose="02040503050406030204" pitchFamily="18" charset="0"/>
                        </a:rPr>
                        <m:t>Ex</m:t>
                      </m:r>
                      <m:r>
                        <a:rPr lang="en-US" sz="2200" b="0" i="1" smtClean="0">
                          <a:latin typeface="Cambria Math" panose="02040503050406030204" pitchFamily="18" charset="0"/>
                        </a:rPr>
                        <m:t>+</m:t>
                      </m:r>
                      <m:r>
                        <m:rPr>
                          <m:sty m:val="p"/>
                        </m:rPr>
                        <a:rPr lang="en-US" sz="2200" b="0" i="0" smtClean="0">
                          <a:latin typeface="Cambria Math" panose="02040503050406030204" pitchFamily="18" charset="0"/>
                        </a:rPr>
                        <m:t>H</m:t>
                      </m:r>
                    </m:oMath>
                  </m:oMathPara>
                </a14:m>
                <a:endParaRPr lang="en-US" sz="2200" dirty="0"/>
              </a:p>
            </p:txBody>
          </p:sp>
        </mc:Choice>
        <mc:Fallback>
          <p:sp>
            <p:nvSpPr>
              <p:cNvPr id="10" name="Rectangle 9">
                <a:extLst>
                  <a:ext uri="{FF2B5EF4-FFF2-40B4-BE49-F238E27FC236}">
                    <a16:creationId xmlns:a16="http://schemas.microsoft.com/office/drawing/2014/main" id="{6513A7E9-DD11-4DB2-8EFB-BF9699ECBCE6}"/>
                  </a:ext>
                </a:extLst>
              </p:cNvPr>
              <p:cNvSpPr>
                <a:spLocks noRot="1" noChangeAspect="1" noMove="1" noResize="1" noEditPoints="1" noAdjustHandles="1" noChangeArrowheads="1" noChangeShapeType="1" noTextEdit="1"/>
              </p:cNvSpPr>
              <p:nvPr/>
            </p:nvSpPr>
            <p:spPr>
              <a:xfrm>
                <a:off x="828870" y="4259393"/>
                <a:ext cx="3806042" cy="430887"/>
              </a:xfrm>
              <a:prstGeom prst="rect">
                <a:avLst/>
              </a:prstGeom>
              <a:blipFill>
                <a:blip r:embed="rId5"/>
                <a:stretch>
                  <a:fillRect b="-1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EB21006A-DE8D-4799-A0B6-2E3C3A151740}"/>
                  </a:ext>
                </a:extLst>
              </p:cNvPr>
              <p:cNvSpPr/>
              <p:nvPr/>
            </p:nvSpPr>
            <p:spPr>
              <a:xfrm>
                <a:off x="855374" y="4826644"/>
                <a:ext cx="2771079"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a:latin typeface="Cambria Math" panose="02040503050406030204" pitchFamily="18" charset="0"/>
                        </a:rPr>
                        <m:t>0</m:t>
                      </m:r>
                      <m:r>
                        <a:rPr lang="en-US" sz="2200" i="1">
                          <a:latin typeface="Cambria Math" panose="02040503050406030204" pitchFamily="18" charset="0"/>
                        </a:rPr>
                        <m:t>.</m:t>
                      </m:r>
                      <m:r>
                        <a:rPr lang="en-US" sz="2200" i="1">
                          <a:latin typeface="Cambria Math" panose="02040503050406030204" pitchFamily="18" charset="0"/>
                        </a:rPr>
                        <m:t>825</m:t>
                      </m:r>
                      <m:r>
                        <m:rPr>
                          <m:sty m:val="p"/>
                        </m:rPr>
                        <a:rPr lang="en-US" sz="2200" i="1">
                          <a:latin typeface="Cambria Math" panose="02040503050406030204" pitchFamily="18" charset="0"/>
                        </a:rPr>
                        <m:t>D</m:t>
                      </m:r>
                      <m:r>
                        <a:rPr lang="en-US" sz="2200" i="1">
                          <a:latin typeface="Cambria Math" panose="02040503050406030204" pitchFamily="18" charset="0"/>
                        </a:rPr>
                        <m:t>+</m:t>
                      </m:r>
                      <m:r>
                        <m:rPr>
                          <m:sty m:val="p"/>
                        </m:rPr>
                        <a:rPr lang="en-US" sz="2200" i="1">
                          <a:latin typeface="Cambria Math" panose="02040503050406030204" pitchFamily="18" charset="0"/>
                        </a:rPr>
                        <m:t>Ex</m:t>
                      </m:r>
                      <m:r>
                        <a:rPr lang="en-US" sz="2200" i="1">
                          <a:latin typeface="Cambria Math" panose="02040503050406030204" pitchFamily="18" charset="0"/>
                        </a:rPr>
                        <m:t>+</m:t>
                      </m:r>
                      <m:r>
                        <a:rPr lang="en-US" sz="2200" i="1">
                          <a:latin typeface="Cambria Math" panose="02040503050406030204" pitchFamily="18" charset="0"/>
                        </a:rPr>
                        <m:t>0</m:t>
                      </m:r>
                      <m:r>
                        <a:rPr lang="en-US" sz="2200" i="1">
                          <a:latin typeface="Cambria Math" panose="02040503050406030204" pitchFamily="18" charset="0"/>
                        </a:rPr>
                        <m:t>.</m:t>
                      </m:r>
                      <m:r>
                        <a:rPr lang="en-US" sz="2200" i="1">
                          <a:latin typeface="Cambria Math" panose="02040503050406030204" pitchFamily="18" charset="0"/>
                        </a:rPr>
                        <m:t>3</m:t>
                      </m:r>
                      <m:r>
                        <m:rPr>
                          <m:sty m:val="p"/>
                        </m:rPr>
                        <a:rPr lang="en-US" sz="2200" i="1">
                          <a:latin typeface="Cambria Math" panose="02040503050406030204" pitchFamily="18" charset="0"/>
                        </a:rPr>
                        <m:t>Ey</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12" name="Rectangle 11">
                <a:extLst>
                  <a:ext uri="{FF2B5EF4-FFF2-40B4-BE49-F238E27FC236}">
                    <a16:creationId xmlns:a16="http://schemas.microsoft.com/office/drawing/2014/main" id="{EB21006A-DE8D-4799-A0B6-2E3C3A151740}"/>
                  </a:ext>
                </a:extLst>
              </p:cNvPr>
              <p:cNvSpPr>
                <a:spLocks noRot="1" noChangeAspect="1" noMove="1" noResize="1" noEditPoints="1" noAdjustHandles="1" noChangeArrowheads="1" noChangeShapeType="1" noTextEdit="1"/>
              </p:cNvSpPr>
              <p:nvPr/>
            </p:nvSpPr>
            <p:spPr>
              <a:xfrm>
                <a:off x="855374" y="4826644"/>
                <a:ext cx="2771079" cy="430887"/>
              </a:xfrm>
              <a:prstGeom prst="rect">
                <a:avLst/>
              </a:prstGeom>
              <a:blipFill>
                <a:blip r:embed="rId6"/>
                <a:stretch>
                  <a:fillRect b="-1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CDAB4674-C847-4BA6-9BC0-E6FFBD89D6CC}"/>
                  </a:ext>
                </a:extLst>
              </p:cNvPr>
              <p:cNvSpPr/>
              <p:nvPr/>
            </p:nvSpPr>
            <p:spPr>
              <a:xfrm>
                <a:off x="855374" y="5380643"/>
                <a:ext cx="2771079" cy="430887"/>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a:latin typeface="Cambria Math" panose="02040503050406030204" pitchFamily="18" charset="0"/>
                        </a:rPr>
                        <m:t>0</m:t>
                      </m:r>
                      <m:r>
                        <a:rPr lang="en-US" sz="2200" i="1">
                          <a:latin typeface="Cambria Math" panose="02040503050406030204" pitchFamily="18" charset="0"/>
                        </a:rPr>
                        <m:t>.</m:t>
                      </m:r>
                      <m:r>
                        <a:rPr lang="en-US" sz="2200" i="1">
                          <a:latin typeface="Cambria Math" panose="02040503050406030204" pitchFamily="18" charset="0"/>
                        </a:rPr>
                        <m:t>825</m:t>
                      </m:r>
                      <m:r>
                        <m:rPr>
                          <m:sty m:val="p"/>
                        </m:rPr>
                        <a:rPr lang="en-US" sz="2200" i="1">
                          <a:latin typeface="Cambria Math" panose="02040503050406030204" pitchFamily="18" charset="0"/>
                        </a:rPr>
                        <m:t>D</m:t>
                      </m:r>
                      <m:r>
                        <a:rPr lang="en-US" sz="2200" i="1">
                          <a:latin typeface="Cambria Math" panose="02040503050406030204" pitchFamily="18" charset="0"/>
                        </a:rPr>
                        <m:t>+</m:t>
                      </m:r>
                      <m:r>
                        <m:rPr>
                          <m:sty m:val="p"/>
                        </m:rPr>
                        <a:rPr lang="en-US" sz="2200" i="1">
                          <a:latin typeface="Cambria Math" panose="02040503050406030204" pitchFamily="18" charset="0"/>
                        </a:rPr>
                        <m:t>Ey</m:t>
                      </m:r>
                      <m:r>
                        <a:rPr lang="en-US" sz="2200" i="1">
                          <a:latin typeface="Cambria Math" panose="02040503050406030204" pitchFamily="18" charset="0"/>
                        </a:rPr>
                        <m:t>+</m:t>
                      </m:r>
                      <m:r>
                        <a:rPr lang="en-US" sz="2200" i="1">
                          <a:latin typeface="Cambria Math" panose="02040503050406030204" pitchFamily="18" charset="0"/>
                        </a:rPr>
                        <m:t>0</m:t>
                      </m:r>
                      <m:r>
                        <a:rPr lang="en-US" sz="2200" i="1">
                          <a:latin typeface="Cambria Math" panose="02040503050406030204" pitchFamily="18" charset="0"/>
                        </a:rPr>
                        <m:t>.</m:t>
                      </m:r>
                      <m:r>
                        <a:rPr lang="en-US" sz="2200" i="1">
                          <a:latin typeface="Cambria Math" panose="02040503050406030204" pitchFamily="18" charset="0"/>
                        </a:rPr>
                        <m:t>3</m:t>
                      </m:r>
                      <m:r>
                        <m:rPr>
                          <m:sty m:val="p"/>
                        </m:rPr>
                        <a:rPr lang="en-US" sz="2200" i="1">
                          <a:latin typeface="Cambria Math" panose="02040503050406030204" pitchFamily="18" charset="0"/>
                        </a:rPr>
                        <m:t>Ex</m:t>
                      </m:r>
                    </m:oMath>
                  </m:oMathPara>
                </a14:m>
                <a:endParaRPr lang="en-US" sz="2200" dirty="0"/>
              </a:p>
            </p:txBody>
          </p:sp>
        </mc:Choice>
        <mc:Fallback xmlns="" xmlns:p="http://schemas.openxmlformats.org/presentationml/2006/main" xmlns:r="http://schemas.openxmlformats.org/officeDocument/2006/relationships" xmlns:a="http://schemas.openxmlformats.org/drawingml/2006/main">
          <p:sp>
            <p:nvSpPr>
              <p:cNvPr id="13" name="Rectangle 12">
                <a:extLst>
                  <a:ext uri="{FF2B5EF4-FFF2-40B4-BE49-F238E27FC236}">
                    <a16:creationId xmlns:a16="http://schemas.microsoft.com/office/drawing/2014/main" id="{CDAB4674-C847-4BA6-9BC0-E6FFBD89D6CC}"/>
                  </a:ext>
                </a:extLst>
              </p:cNvPr>
              <p:cNvSpPr>
                <a:spLocks noRot="1" noChangeAspect="1" noMove="1" noResize="1" noEditPoints="1" noAdjustHandles="1" noChangeArrowheads="1" noChangeShapeType="1" noTextEdit="1"/>
              </p:cNvSpPr>
              <p:nvPr/>
            </p:nvSpPr>
            <p:spPr>
              <a:xfrm>
                <a:off x="855374" y="5380643"/>
                <a:ext cx="2771079" cy="430887"/>
              </a:xfrm>
              <a:prstGeom prst="rect">
                <a:avLst/>
              </a:prstGeom>
              <a:blipFill>
                <a:blip r:embed="rId7"/>
                <a:stretch>
                  <a:fillRect b="-18571"/>
                </a:stretch>
              </a:blipFill>
            </p:spPr>
            <p:txBody>
              <a:bodyPr/>
              <a:lstStyle/>
              <a:p>
                <a:r>
                  <a:rPr lang="en-US">
                    <a:noFill/>
                  </a:rPr>
                  <a:t> </a:t>
                </a:r>
              </a:p>
            </p:txBody>
          </p:sp>
        </mc:Fallback>
      </mc:AlternateContent>
      <p:sp>
        <p:nvSpPr>
          <p:cNvPr id="16" name="Rectangle 15">
            <a:extLst>
              <a:ext uri="{FF2B5EF4-FFF2-40B4-BE49-F238E27FC236}">
                <a16:creationId xmlns:a16="http://schemas.microsoft.com/office/drawing/2014/main" id="{5DD07C4D-60CD-4A25-98E4-0FD7BA67F0CA}"/>
              </a:ext>
            </a:extLst>
          </p:cNvPr>
          <p:cNvSpPr/>
          <p:nvPr/>
        </p:nvSpPr>
        <p:spPr>
          <a:xfrm>
            <a:off x="5766422" y="2570892"/>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(1.1</a:t>
            </a:r>
            <a:r>
              <a:rPr lang="ar-SA" sz="2200" dirty="0">
                <a:latin typeface="Times New Roman" panose="02020603050405020304" pitchFamily="18" charset="0"/>
                <a:cs typeface="Times New Roman" panose="02020603050405020304" pitchFamily="18" charset="0"/>
              </a:rPr>
              <a:t>4</a:t>
            </a:r>
            <a:r>
              <a:rPr lang="en-US" sz="2200" dirty="0">
                <a:latin typeface="Times New Roman" panose="02020603050405020304" pitchFamily="18" charset="0"/>
                <a:cs typeface="Times New Roman" panose="02020603050405020304" pitchFamily="18" charset="0"/>
              </a:rPr>
              <a:t>)</a:t>
            </a:r>
          </a:p>
        </p:txBody>
      </p:sp>
      <p:sp>
        <p:nvSpPr>
          <p:cNvPr id="17" name="Rectangle 16">
            <a:extLst>
              <a:ext uri="{FF2B5EF4-FFF2-40B4-BE49-F238E27FC236}">
                <a16:creationId xmlns:a16="http://schemas.microsoft.com/office/drawing/2014/main" id="{ABCF512E-1769-4446-AED9-9FCF2F473EE0}"/>
              </a:ext>
            </a:extLst>
          </p:cNvPr>
          <p:cNvSpPr/>
          <p:nvPr/>
        </p:nvSpPr>
        <p:spPr>
          <a:xfrm>
            <a:off x="5766421" y="3085135"/>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(1.1</a:t>
            </a:r>
            <a:r>
              <a:rPr lang="ar-SA" sz="2200" dirty="0">
                <a:latin typeface="Times New Roman" panose="02020603050405020304" pitchFamily="18" charset="0"/>
                <a:cs typeface="Times New Roman" panose="02020603050405020304" pitchFamily="18" charset="0"/>
              </a:rPr>
              <a:t>5</a:t>
            </a:r>
            <a:r>
              <a:rPr lang="en-US" sz="2200" dirty="0">
                <a:latin typeface="Times New Roman" panose="02020603050405020304" pitchFamily="18" charset="0"/>
                <a:cs typeface="Times New Roman" panose="02020603050405020304" pitchFamily="18" charset="0"/>
              </a:rPr>
              <a:t>)</a:t>
            </a:r>
          </a:p>
        </p:txBody>
      </p:sp>
      <p:sp>
        <p:nvSpPr>
          <p:cNvPr id="18" name="Rectangle 17">
            <a:extLst>
              <a:ext uri="{FF2B5EF4-FFF2-40B4-BE49-F238E27FC236}">
                <a16:creationId xmlns:a16="http://schemas.microsoft.com/office/drawing/2014/main" id="{A438557F-EAD7-4A8D-A0DE-F2198A6B48D4}"/>
              </a:ext>
            </a:extLst>
          </p:cNvPr>
          <p:cNvSpPr/>
          <p:nvPr/>
        </p:nvSpPr>
        <p:spPr>
          <a:xfrm>
            <a:off x="5762311" y="3637565"/>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a:t>
            </a:r>
            <a:r>
              <a:rPr lang="ar-SA" sz="2200" dirty="0">
                <a:latin typeface="Times New Roman" panose="02020603050405020304" pitchFamily="18" charset="0"/>
                <a:cs typeface="Times New Roman" panose="02020603050405020304" pitchFamily="18" charset="0"/>
              </a:rPr>
              <a:t>3</a:t>
            </a:r>
            <a:r>
              <a:rPr lang="en-US" sz="2200" dirty="0">
                <a:latin typeface="Times New Roman" panose="02020603050405020304" pitchFamily="18" charset="0"/>
                <a:cs typeface="Times New Roman" panose="02020603050405020304" pitchFamily="18" charset="0"/>
              </a:rPr>
              <a:t>)</a:t>
            </a:r>
          </a:p>
        </p:txBody>
      </p:sp>
      <p:sp>
        <p:nvSpPr>
          <p:cNvPr id="19" name="Rectangle 18">
            <a:extLst>
              <a:ext uri="{FF2B5EF4-FFF2-40B4-BE49-F238E27FC236}">
                <a16:creationId xmlns:a16="http://schemas.microsoft.com/office/drawing/2014/main" id="{FD91ABFC-66DB-40BD-B8F0-4E9ED1FCDE29}"/>
              </a:ext>
            </a:extLst>
          </p:cNvPr>
          <p:cNvSpPr/>
          <p:nvPr/>
        </p:nvSpPr>
        <p:spPr>
          <a:xfrm>
            <a:off x="5762310" y="4236235"/>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a:t>
            </a:r>
            <a:r>
              <a:rPr lang="ar-SA" sz="2200" dirty="0">
                <a:latin typeface="Times New Roman" panose="02020603050405020304" pitchFamily="18" charset="0"/>
                <a:cs typeface="Times New Roman" panose="02020603050405020304" pitchFamily="18" charset="0"/>
              </a:rPr>
              <a:t>5</a:t>
            </a:r>
            <a:r>
              <a:rPr lang="en-US" sz="2200" dirty="0">
                <a:latin typeface="Times New Roman" panose="02020603050405020304" pitchFamily="18" charset="0"/>
                <a:cs typeface="Times New Roman" panose="02020603050405020304" pitchFamily="18" charset="0"/>
              </a:rPr>
              <a:t>)</a:t>
            </a:r>
          </a:p>
        </p:txBody>
      </p:sp>
      <p:sp>
        <p:nvSpPr>
          <p:cNvPr id="20" name="Rectangle 19">
            <a:extLst>
              <a:ext uri="{FF2B5EF4-FFF2-40B4-BE49-F238E27FC236}">
                <a16:creationId xmlns:a16="http://schemas.microsoft.com/office/drawing/2014/main" id="{C03259CA-C91C-48AA-9B6E-459EFDC733E4}"/>
              </a:ext>
            </a:extLst>
          </p:cNvPr>
          <p:cNvSpPr/>
          <p:nvPr/>
        </p:nvSpPr>
        <p:spPr>
          <a:xfrm>
            <a:off x="5762310" y="4839896"/>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a:t>
            </a:r>
            <a:r>
              <a:rPr lang="ar-SA" sz="2200" dirty="0">
                <a:latin typeface="Times New Roman" panose="02020603050405020304" pitchFamily="18" charset="0"/>
                <a:cs typeface="Times New Roman" panose="02020603050405020304" pitchFamily="18" charset="0"/>
              </a:rPr>
              <a:t>6</a:t>
            </a:r>
            <a:r>
              <a:rPr lang="en-US" sz="2200" dirty="0">
                <a:latin typeface="Times New Roman" panose="02020603050405020304" pitchFamily="18" charset="0"/>
                <a:cs typeface="Times New Roman" panose="02020603050405020304" pitchFamily="18" charset="0"/>
              </a:rPr>
              <a:t>)</a:t>
            </a:r>
          </a:p>
        </p:txBody>
      </p:sp>
      <p:sp>
        <p:nvSpPr>
          <p:cNvPr id="21" name="Rectangle 20">
            <a:extLst>
              <a:ext uri="{FF2B5EF4-FFF2-40B4-BE49-F238E27FC236}">
                <a16:creationId xmlns:a16="http://schemas.microsoft.com/office/drawing/2014/main" id="{B1E5B00E-FD27-4FFE-BC42-C9751618FBA0}"/>
              </a:ext>
            </a:extLst>
          </p:cNvPr>
          <p:cNvSpPr/>
          <p:nvPr/>
        </p:nvSpPr>
        <p:spPr>
          <a:xfrm>
            <a:off x="5762310" y="5440343"/>
            <a:ext cx="867545" cy="430887"/>
          </a:xfrm>
          <a:prstGeom prst="rect">
            <a:avLst/>
          </a:prstGeom>
        </p:spPr>
        <p:txBody>
          <a:bodyPr wrap="none">
            <a:spAutoFit/>
          </a:bodyPr>
          <a:lstStyle/>
          <a:p>
            <a:r>
              <a:rPr lang="en-US" sz="2200" dirty="0">
                <a:latin typeface="Times New Roman" panose="02020603050405020304" pitchFamily="18" charset="0"/>
                <a:cs typeface="Times New Roman" panose="02020603050405020304" pitchFamily="18" charset="0"/>
              </a:rPr>
              <a:t>(1.2</a:t>
            </a:r>
            <a:r>
              <a:rPr lang="ar-SA" sz="2200" dirty="0">
                <a:latin typeface="Times New Roman" panose="02020603050405020304" pitchFamily="18" charset="0"/>
                <a:cs typeface="Times New Roman" panose="02020603050405020304" pitchFamily="18" charset="0"/>
              </a:rPr>
              <a:t>9</a:t>
            </a:r>
            <a:r>
              <a:rPr lang="en-US" sz="2200" dirty="0">
                <a:latin typeface="Times New Roman" panose="02020603050405020304" pitchFamily="18" charset="0"/>
                <a:cs typeface="Times New Roman" panose="02020603050405020304" pitchFamily="18" charset="0"/>
              </a:rPr>
              <a:t>)</a:t>
            </a:r>
          </a:p>
        </p:txBody>
      </p:sp>
      <p:sp>
        <p:nvSpPr>
          <p:cNvPr id="22" name="Rectangle 21">
            <a:extLst>
              <a:ext uri="{FF2B5EF4-FFF2-40B4-BE49-F238E27FC236}">
                <a16:creationId xmlns:a16="http://schemas.microsoft.com/office/drawing/2014/main" id="{31602209-501D-478A-82F6-DE503448835C}"/>
              </a:ext>
            </a:extLst>
          </p:cNvPr>
          <p:cNvSpPr/>
          <p:nvPr/>
        </p:nvSpPr>
        <p:spPr>
          <a:xfrm>
            <a:off x="809972" y="1287265"/>
            <a:ext cx="9259714" cy="430887"/>
          </a:xfrm>
          <a:prstGeom prst="rect">
            <a:avLst/>
          </a:prstGeom>
        </p:spPr>
        <p:txBody>
          <a:bodyPr wrap="none">
            <a:spAutoFit/>
          </a:bodyPr>
          <a:lstStyle/>
          <a:p>
            <a:r>
              <a:rPr lang="en-US" sz="2200" dirty="0">
                <a:latin typeface="Times New Roman" panose="02020603050405020304" pitchFamily="18" charset="0"/>
              </a:rPr>
              <a:t>Load combination used with according to ASCE7-10 code divide into two type :</a:t>
            </a:r>
            <a:endParaRPr lang="en-US" sz="2200" dirty="0"/>
          </a:p>
        </p:txBody>
      </p:sp>
      <p:sp>
        <p:nvSpPr>
          <p:cNvPr id="23" name="Chevron 3">
            <a:extLst>
              <a:ext uri="{FF2B5EF4-FFF2-40B4-BE49-F238E27FC236}">
                <a16:creationId xmlns:a16="http://schemas.microsoft.com/office/drawing/2014/main" id="{358A6F2A-5F00-4B50-B0B5-27594F95C5D2}"/>
              </a:ext>
            </a:extLst>
          </p:cNvPr>
          <p:cNvSpPr/>
          <p:nvPr/>
        </p:nvSpPr>
        <p:spPr>
          <a:xfrm>
            <a:off x="342516" y="1260763"/>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Tree>
    <p:extLst>
      <p:ext uri="{BB962C8B-B14F-4D97-AF65-F5344CB8AC3E}">
        <p14:creationId xmlns:p14="http://schemas.microsoft.com/office/powerpoint/2010/main" val="1460650785"/>
      </p:ext>
    </p:extLst>
  </p:cSld>
  <p:clrMapOvr>
    <a:masterClrMapping/>
  </p:clrMapOvr>
</p:sld>
</file>

<file path=ppt/slides/slide2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C9732E-D380-4071-879A-B5A47A690D39}"/>
              </a:ext>
            </a:extLst>
          </p:cNvPr>
          <p:cNvPicPr>
            <a:picLocks noChangeAspect="1"/>
          </p:cNvPicPr>
          <p:nvPr/>
        </p:nvPicPr>
        <p:blipFill rotWithShape="1">
          <a:blip r:embed="rId2"/>
          <a:srcRect l="5.427%"/>
          <a:stretch/>
        </p:blipFill>
        <p:spPr>
          <a:xfrm>
            <a:off x="8707" y="1655050"/>
            <a:ext cx="3296360" cy="3892345"/>
          </a:xfrm>
          <a:prstGeom prst="rect">
            <a:avLst/>
          </a:prstGeom>
        </p:spPr>
      </p:pic>
      <p:pic>
        <p:nvPicPr>
          <p:cNvPr id="4" name="Picture 3">
            <a:extLst>
              <a:ext uri="{FF2B5EF4-FFF2-40B4-BE49-F238E27FC236}">
                <a16:creationId xmlns:a16="http://schemas.microsoft.com/office/drawing/2014/main" id="{51A34AA1-E3E8-439E-A840-EB85350B6568}"/>
              </a:ext>
            </a:extLst>
          </p:cNvPr>
          <p:cNvPicPr>
            <a:picLocks noChangeAspect="1"/>
          </p:cNvPicPr>
          <p:nvPr/>
        </p:nvPicPr>
        <p:blipFill rotWithShape="1">
          <a:blip r:embed="rId3"/>
          <a:srcRect r="5.857%"/>
          <a:stretch/>
        </p:blipFill>
        <p:spPr>
          <a:xfrm>
            <a:off x="3228923" y="1771180"/>
            <a:ext cx="2968487" cy="3660083"/>
          </a:xfrm>
          <a:prstGeom prst="rect">
            <a:avLst/>
          </a:prstGeom>
        </p:spPr>
      </p:pic>
      <p:pic>
        <p:nvPicPr>
          <p:cNvPr id="5" name="Picture 4">
            <a:extLst>
              <a:ext uri="{FF2B5EF4-FFF2-40B4-BE49-F238E27FC236}">
                <a16:creationId xmlns:a16="http://schemas.microsoft.com/office/drawing/2014/main" id="{D5EECCD9-12D4-4A9F-80C9-F45FC1869302}"/>
              </a:ext>
            </a:extLst>
          </p:cNvPr>
          <p:cNvPicPr>
            <a:picLocks noChangeAspect="1"/>
          </p:cNvPicPr>
          <p:nvPr/>
        </p:nvPicPr>
        <p:blipFill>
          <a:blip r:embed="rId4"/>
          <a:stretch>
            <a:fillRect/>
          </a:stretch>
        </p:blipFill>
        <p:spPr>
          <a:xfrm>
            <a:off x="6190767" y="1795049"/>
            <a:ext cx="3160756" cy="3539290"/>
          </a:xfrm>
          <a:prstGeom prst="rect">
            <a:avLst/>
          </a:prstGeom>
        </p:spPr>
      </p:pic>
      <p:pic>
        <p:nvPicPr>
          <p:cNvPr id="6" name="Picture 5">
            <a:extLst>
              <a:ext uri="{FF2B5EF4-FFF2-40B4-BE49-F238E27FC236}">
                <a16:creationId xmlns:a16="http://schemas.microsoft.com/office/drawing/2014/main" id="{AA61FE0C-B27D-4755-8202-8B0005E048A7}"/>
              </a:ext>
            </a:extLst>
          </p:cNvPr>
          <p:cNvPicPr>
            <a:picLocks noChangeAspect="1"/>
          </p:cNvPicPr>
          <p:nvPr/>
        </p:nvPicPr>
        <p:blipFill rotWithShape="1">
          <a:blip r:embed="rId5"/>
          <a:srcRect l="5.687%"/>
          <a:stretch/>
        </p:blipFill>
        <p:spPr>
          <a:xfrm>
            <a:off x="9277443" y="1655050"/>
            <a:ext cx="2914557" cy="3539290"/>
          </a:xfrm>
          <a:prstGeom prst="rect">
            <a:avLst/>
          </a:prstGeom>
        </p:spPr>
      </p:pic>
      <p:sp>
        <p:nvSpPr>
          <p:cNvPr id="7" name="Rectangle 6">
            <a:extLst>
              <a:ext uri="{FF2B5EF4-FFF2-40B4-BE49-F238E27FC236}">
                <a16:creationId xmlns:a16="http://schemas.microsoft.com/office/drawing/2014/main" id="{0FF54347-0B48-4C8C-B553-B58B1E54ADCB}"/>
              </a:ext>
            </a:extLst>
          </p:cNvPr>
          <p:cNvSpPr/>
          <p:nvPr/>
        </p:nvSpPr>
        <p:spPr>
          <a:xfrm>
            <a:off x="608453" y="225389"/>
            <a:ext cx="5250155" cy="784830"/>
          </a:xfrm>
          <a:prstGeom prst="rect">
            <a:avLst/>
          </a:prstGeom>
        </p:spPr>
        <p:txBody>
          <a:bodyPr wrap="none">
            <a:spAutoFit/>
          </a:bodyPr>
          <a:lstStyle/>
          <a:p>
            <a:r>
              <a:rPr lang="en-US" altLang="ko-KR" sz="4500" dirty="0">
                <a:solidFill>
                  <a:schemeClr val="accent1"/>
                </a:solidFill>
                <a:latin typeface="Times New Roman" panose="02020603050405020304" pitchFamily="18" charset="0"/>
                <a:cs typeface="Times New Roman" panose="02020603050405020304" pitchFamily="18" charset="0"/>
              </a:rPr>
              <a:t>02</a:t>
            </a:r>
            <a:r>
              <a:rPr lang="ar-SA" altLang="ko-KR" sz="4500" dirty="0">
                <a:solidFill>
                  <a:schemeClr val="accent1"/>
                </a:solidFill>
                <a:latin typeface="Times New Roman" panose="02020603050405020304" pitchFamily="18" charset="0"/>
                <a:cs typeface="Times New Roman" panose="02020603050405020304" pitchFamily="18" charset="0"/>
              </a:rPr>
              <a:t> </a:t>
            </a:r>
            <a:r>
              <a:rPr lang="en-US" altLang="ko-KR" sz="4500" dirty="0">
                <a:solidFill>
                  <a:schemeClr val="accent1"/>
                </a:solidFill>
                <a:latin typeface="Times New Roman" panose="02020603050405020304" pitchFamily="18" charset="0"/>
                <a:cs typeface="Times New Roman" panose="02020603050405020304" pitchFamily="18" charset="0"/>
              </a:rPr>
              <a:t>Design philosophy</a:t>
            </a:r>
            <a:endParaRPr lang="ko-KR" altLang="en-US" sz="4500" dirty="0">
              <a:solidFill>
                <a:schemeClr val="accent1"/>
              </a:solidFill>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7CD0524D-6626-465B-BE67-E9B4962028F0}"/>
              </a:ext>
            </a:extLst>
          </p:cNvPr>
          <p:cNvSpPr/>
          <p:nvPr/>
        </p:nvSpPr>
        <p:spPr>
          <a:xfrm>
            <a:off x="608453" y="1010219"/>
            <a:ext cx="1770036" cy="584775"/>
          </a:xfrm>
          <a:prstGeom prst="rect">
            <a:avLst/>
          </a:prstGeom>
        </p:spPr>
        <p:txBody>
          <a:bodyPr wrap="none">
            <a:spAutoFit/>
          </a:bodyPr>
          <a:lstStyle/>
          <a:p>
            <a:r>
              <a:rPr lang="en-US" altLang="ko-KR" sz="3200" dirty="0">
                <a:solidFill>
                  <a:schemeClr val="tx1">
                    <a:lumMod val="95%"/>
                    <a:lumOff val="5%"/>
                  </a:schemeClr>
                </a:solidFill>
                <a:latin typeface="Times New Roman" panose="02020603050405020304" pitchFamily="18" charset="0"/>
                <a:cs typeface="Times New Roman" panose="02020603050405020304" pitchFamily="18" charset="0"/>
              </a:rPr>
              <a:t>Models:- </a:t>
            </a:r>
          </a:p>
        </p:txBody>
      </p:sp>
      <p:sp>
        <p:nvSpPr>
          <p:cNvPr id="9" name="Rectangle 8">
            <a:extLst>
              <a:ext uri="{FF2B5EF4-FFF2-40B4-BE49-F238E27FC236}">
                <a16:creationId xmlns:a16="http://schemas.microsoft.com/office/drawing/2014/main" id="{4BCC94AC-5551-47FC-B0D8-D34198367D7C}"/>
              </a:ext>
            </a:extLst>
          </p:cNvPr>
          <p:cNvSpPr/>
          <p:nvPr/>
        </p:nvSpPr>
        <p:spPr>
          <a:xfrm>
            <a:off x="6616262" y="5451100"/>
            <a:ext cx="1960793" cy="646331"/>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Figure-3: Block-1, </a:t>
            </a:r>
          </a:p>
          <a:p>
            <a:pPr algn="ctr"/>
            <a:r>
              <a:rPr lang="en-US" dirty="0">
                <a:latin typeface="Times New Roman" panose="02020603050405020304" pitchFamily="18" charset="0"/>
                <a:ea typeface="Times New Roman" panose="02020603050405020304" pitchFamily="18" charset="0"/>
              </a:rPr>
              <a:t>without footing.</a:t>
            </a:r>
            <a:endParaRPr lang="en-US" dirty="0"/>
          </a:p>
        </p:txBody>
      </p:sp>
      <p:sp>
        <p:nvSpPr>
          <p:cNvPr id="10" name="Rectangle 9">
            <a:extLst>
              <a:ext uri="{FF2B5EF4-FFF2-40B4-BE49-F238E27FC236}">
                <a16:creationId xmlns:a16="http://schemas.microsoft.com/office/drawing/2014/main" id="{622F72F1-5B54-49FC-9E3D-8C54DDF041DE}"/>
              </a:ext>
            </a:extLst>
          </p:cNvPr>
          <p:cNvSpPr/>
          <p:nvPr/>
        </p:nvSpPr>
        <p:spPr>
          <a:xfrm>
            <a:off x="3723920" y="5472347"/>
            <a:ext cx="2203122" cy="923330"/>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Figure-2: Block-1, </a:t>
            </a:r>
          </a:p>
          <a:p>
            <a:pPr algn="ctr"/>
            <a:r>
              <a:rPr lang="en-US" dirty="0">
                <a:latin typeface="Times New Roman" panose="02020603050405020304" pitchFamily="18" charset="0"/>
                <a:ea typeface="Times New Roman" panose="02020603050405020304" pitchFamily="18" charset="0"/>
              </a:rPr>
              <a:t>without footing second model.</a:t>
            </a:r>
            <a:endParaRPr lang="en-US" dirty="0"/>
          </a:p>
        </p:txBody>
      </p:sp>
      <p:sp>
        <p:nvSpPr>
          <p:cNvPr id="11" name="Rectangle 10">
            <a:extLst>
              <a:ext uri="{FF2B5EF4-FFF2-40B4-BE49-F238E27FC236}">
                <a16:creationId xmlns:a16="http://schemas.microsoft.com/office/drawing/2014/main" id="{2F237BFB-1976-4549-96BC-D5D515D382D5}"/>
              </a:ext>
            </a:extLst>
          </p:cNvPr>
          <p:cNvSpPr/>
          <p:nvPr/>
        </p:nvSpPr>
        <p:spPr>
          <a:xfrm>
            <a:off x="404872" y="5569762"/>
            <a:ext cx="1973617" cy="646331"/>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Figure-</a:t>
            </a:r>
            <a:r>
              <a:rPr lang="ar-SA" dirty="0">
                <a:latin typeface="Times New Roman" panose="02020603050405020304" pitchFamily="18" charset="0"/>
                <a:ea typeface="Times New Roman" panose="02020603050405020304" pitchFamily="18" charset="0"/>
              </a:rPr>
              <a:t>1</a:t>
            </a:r>
            <a:r>
              <a:rPr lang="en-US" dirty="0">
                <a:latin typeface="Times New Roman" panose="02020603050405020304" pitchFamily="18" charset="0"/>
                <a:ea typeface="Times New Roman" panose="02020603050405020304" pitchFamily="18" charset="0"/>
              </a:rPr>
              <a:t>: Block-1, </a:t>
            </a:r>
          </a:p>
          <a:p>
            <a:pPr algn="ctr"/>
            <a:r>
              <a:rPr lang="en-US" dirty="0">
                <a:latin typeface="Times New Roman" panose="02020603050405020304" pitchFamily="18" charset="0"/>
                <a:ea typeface="Times New Roman" panose="02020603050405020304" pitchFamily="18" charset="0"/>
              </a:rPr>
              <a:t>without footing.</a:t>
            </a:r>
            <a:endParaRPr lang="en-US" dirty="0"/>
          </a:p>
        </p:txBody>
      </p:sp>
      <p:sp>
        <p:nvSpPr>
          <p:cNvPr id="12" name="Rectangle 11">
            <a:extLst>
              <a:ext uri="{FF2B5EF4-FFF2-40B4-BE49-F238E27FC236}">
                <a16:creationId xmlns:a16="http://schemas.microsoft.com/office/drawing/2014/main" id="{A85AC2FA-C680-4F2B-A5C4-B58BC29D947A}"/>
              </a:ext>
            </a:extLst>
          </p:cNvPr>
          <p:cNvSpPr/>
          <p:nvPr/>
        </p:nvSpPr>
        <p:spPr>
          <a:xfrm>
            <a:off x="9351523" y="5431263"/>
            <a:ext cx="2203122" cy="923330"/>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Figure-4: Block-1, </a:t>
            </a:r>
          </a:p>
          <a:p>
            <a:pPr algn="ctr"/>
            <a:r>
              <a:rPr lang="en-US" dirty="0">
                <a:latin typeface="Times New Roman" panose="02020603050405020304" pitchFamily="18" charset="0"/>
                <a:ea typeface="Times New Roman" panose="02020603050405020304" pitchFamily="18" charset="0"/>
              </a:rPr>
              <a:t>without footing second model.</a:t>
            </a:r>
            <a:endParaRPr lang="en-US" dirty="0"/>
          </a:p>
        </p:txBody>
      </p:sp>
    </p:spTree>
    <p:extLst>
      <p:ext uri="{BB962C8B-B14F-4D97-AF65-F5344CB8AC3E}">
        <p14:creationId xmlns:p14="http://schemas.microsoft.com/office/powerpoint/2010/main" val="1499036143"/>
      </p:ext>
    </p:extLst>
  </p:cSld>
  <p:clrMapOvr>
    <a:masterClrMapping/>
  </p:clrMapOvr>
</p:sld>
</file>

<file path=ppt/slides/slide24.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D33AA0B-8A61-4F52-A1C6-CAB58D2A1053}"/>
              </a:ext>
            </a:extLst>
          </p:cNvPr>
          <p:cNvSpPr txBox="1"/>
          <p:nvPr/>
        </p:nvSpPr>
        <p:spPr>
          <a:xfrm>
            <a:off x="559065" y="1037749"/>
            <a:ext cx="6163615" cy="584775"/>
          </a:xfrm>
          <a:prstGeom prst="rect">
            <a:avLst/>
          </a:prstGeom>
          <a:noFill/>
        </p:spPr>
        <p:txBody>
          <a:bodyPr wrap="square" rtlCol="0">
            <a:spAutoFit/>
          </a:bodyPr>
          <a:lstStyle/>
          <a:p>
            <a:r>
              <a:rPr lang="en-US" altLang="ko-KR" sz="3200" dirty="0">
                <a:solidFill>
                  <a:schemeClr val="tx1">
                    <a:lumMod val="95%"/>
                    <a:lumOff val="5%"/>
                  </a:schemeClr>
                </a:solidFill>
                <a:latin typeface="Times New Roman" panose="02020603050405020304" pitchFamily="18" charset="0"/>
                <a:cs typeface="Times New Roman" panose="02020603050405020304" pitchFamily="18" charset="0"/>
              </a:rPr>
              <a:t>columns:- </a:t>
            </a:r>
          </a:p>
        </p:txBody>
      </p:sp>
      <p:sp>
        <p:nvSpPr>
          <p:cNvPr id="14" name="TextBox 13">
            <a:extLst>
              <a:ext uri="{FF2B5EF4-FFF2-40B4-BE49-F238E27FC236}">
                <a16:creationId xmlns:a16="http://schemas.microsoft.com/office/drawing/2014/main" id="{7A9DA981-E86B-4333-9C66-3D14F285D6EA}"/>
              </a:ext>
            </a:extLst>
          </p:cNvPr>
          <p:cNvSpPr txBox="1"/>
          <p:nvPr/>
        </p:nvSpPr>
        <p:spPr>
          <a:xfrm>
            <a:off x="559065" y="114419"/>
            <a:ext cx="6782642" cy="9233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02</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philosophy</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pic>
        <p:nvPicPr>
          <p:cNvPr id="16" name="Picture 15">
            <a:extLst>
              <a:ext uri="{FF2B5EF4-FFF2-40B4-BE49-F238E27FC236}">
                <a16:creationId xmlns:a16="http://schemas.microsoft.com/office/drawing/2014/main" id="{EAF7599C-01C3-42E3-9B1B-5A7CF61DCAF6}"/>
              </a:ext>
            </a:extLst>
          </p:cNvPr>
          <p:cNvPicPr>
            <a:picLocks noChangeAspect="1"/>
          </p:cNvPicPr>
          <p:nvPr/>
        </p:nvPicPr>
        <p:blipFill>
          <a:blip r:embed="rId2"/>
          <a:stretch>
            <a:fillRect/>
          </a:stretch>
        </p:blipFill>
        <p:spPr>
          <a:xfrm>
            <a:off x="6689370" y="0"/>
            <a:ext cx="5502630" cy="6178600"/>
          </a:xfrm>
          <a:prstGeom prst="rect">
            <a:avLst/>
          </a:prstGeom>
        </p:spPr>
      </p:pic>
      <p:sp>
        <p:nvSpPr>
          <p:cNvPr id="17" name="Rectangle 16">
            <a:extLst>
              <a:ext uri="{FF2B5EF4-FFF2-40B4-BE49-F238E27FC236}">
                <a16:creationId xmlns:a16="http://schemas.microsoft.com/office/drawing/2014/main" id="{EF1CBED4-3089-4A7E-9600-B46371F32A27}"/>
              </a:ext>
            </a:extLst>
          </p:cNvPr>
          <p:cNvSpPr/>
          <p:nvPr/>
        </p:nvSpPr>
        <p:spPr>
          <a:xfrm>
            <a:off x="7101782" y="6160556"/>
            <a:ext cx="5355261" cy="400110"/>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rPr>
              <a:t>Figure-5: Columns centers layout.</a:t>
            </a:r>
            <a:endParaRPr lang="en-US" sz="2000" dirty="0"/>
          </a:p>
        </p:txBody>
      </p:sp>
      <p:sp>
        <p:nvSpPr>
          <p:cNvPr id="18" name="Rectangle 17">
            <a:extLst>
              <a:ext uri="{FF2B5EF4-FFF2-40B4-BE49-F238E27FC236}">
                <a16:creationId xmlns:a16="http://schemas.microsoft.com/office/drawing/2014/main" id="{53F83C08-3011-4EF2-91F5-FDCB1EDEEDEB}"/>
              </a:ext>
            </a:extLst>
          </p:cNvPr>
          <p:cNvSpPr/>
          <p:nvPr/>
        </p:nvSpPr>
        <p:spPr>
          <a:xfrm>
            <a:off x="534283" y="1866445"/>
            <a:ext cx="4610558" cy="415498"/>
          </a:xfrm>
          <a:prstGeom prst="rect">
            <a:avLst/>
          </a:prstGeom>
        </p:spPr>
        <p:txBody>
          <a:bodyPr wrap="none">
            <a:spAutoFit/>
          </a:bodyPr>
          <a:lstStyle/>
          <a:p>
            <a:r>
              <a:rPr lang="en-US" sz="2100" dirty="0">
                <a:latin typeface="Times New Roman" panose="02020603050405020304" pitchFamily="18" charset="0"/>
              </a:rPr>
              <a:t>Preliminary column section 600</a:t>
            </a:r>
            <a:r>
              <a:rPr lang="en-US" sz="2100" dirty="0">
                <a:latin typeface="Times New Roman" panose="02020603050405020304" pitchFamily="18" charset="0"/>
                <a:sym typeface="Symbol" panose="05050102010706020507" pitchFamily="18" charset="2"/>
              </a:rPr>
              <a:t>400mm</a:t>
            </a:r>
            <a:endParaRPr lang="en-US" sz="2100" dirty="0">
              <a:latin typeface="Times New Roman" panose="02020603050405020304" pitchFamily="18" charset="0"/>
            </a:endParaRPr>
          </a:p>
        </p:txBody>
      </p:sp>
      <p:sp>
        <p:nvSpPr>
          <p:cNvPr id="19" name="Chevron 3">
            <a:extLst>
              <a:ext uri="{FF2B5EF4-FFF2-40B4-BE49-F238E27FC236}">
                <a16:creationId xmlns:a16="http://schemas.microsoft.com/office/drawing/2014/main" id="{2A7ECD54-9E1C-441B-9430-0F4FD1257F27}"/>
              </a:ext>
            </a:extLst>
          </p:cNvPr>
          <p:cNvSpPr/>
          <p:nvPr/>
        </p:nvSpPr>
        <p:spPr>
          <a:xfrm>
            <a:off x="55483" y="1794894"/>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0" name="Rectangle 19">
            <a:extLst>
              <a:ext uri="{FF2B5EF4-FFF2-40B4-BE49-F238E27FC236}">
                <a16:creationId xmlns:a16="http://schemas.microsoft.com/office/drawing/2014/main" id="{7F3599C8-D7F4-4B3F-87DA-5F73C8515C14}"/>
              </a:ext>
            </a:extLst>
          </p:cNvPr>
          <p:cNvSpPr/>
          <p:nvPr/>
        </p:nvSpPr>
        <p:spPr>
          <a:xfrm>
            <a:off x="559065" y="2845952"/>
            <a:ext cx="5126724" cy="415498"/>
          </a:xfrm>
          <a:prstGeom prst="rect">
            <a:avLst/>
          </a:prstGeom>
        </p:spPr>
        <p:txBody>
          <a:bodyPr wrap="none">
            <a:spAutoFit/>
          </a:bodyPr>
          <a:lstStyle/>
          <a:p>
            <a:r>
              <a:rPr lang="en-US" sz="2100" dirty="0">
                <a:latin typeface="Times New Roman" panose="02020603050405020304" pitchFamily="18" charset="0"/>
              </a:rPr>
              <a:t>Some column section need to be 900</a:t>
            </a:r>
            <a:r>
              <a:rPr lang="en-US" sz="2100" dirty="0">
                <a:latin typeface="Times New Roman" panose="02020603050405020304" pitchFamily="18" charset="0"/>
                <a:sym typeface="Symbol" panose="05050102010706020507" pitchFamily="18" charset="2"/>
              </a:rPr>
              <a:t>400mm</a:t>
            </a:r>
            <a:endParaRPr lang="en-US" sz="2100" dirty="0">
              <a:latin typeface="Times New Roman" panose="02020603050405020304" pitchFamily="18" charset="0"/>
            </a:endParaRPr>
          </a:p>
        </p:txBody>
      </p:sp>
      <p:sp>
        <p:nvSpPr>
          <p:cNvPr id="21" name="Chevron 3">
            <a:extLst>
              <a:ext uri="{FF2B5EF4-FFF2-40B4-BE49-F238E27FC236}">
                <a16:creationId xmlns:a16="http://schemas.microsoft.com/office/drawing/2014/main" id="{5CDBD69E-C896-41F4-87E9-7A6E42D25D5D}"/>
              </a:ext>
            </a:extLst>
          </p:cNvPr>
          <p:cNvSpPr/>
          <p:nvPr/>
        </p:nvSpPr>
        <p:spPr>
          <a:xfrm>
            <a:off x="80265" y="2774401"/>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2" name="Rectangle 21">
            <a:extLst>
              <a:ext uri="{FF2B5EF4-FFF2-40B4-BE49-F238E27FC236}">
                <a16:creationId xmlns:a16="http://schemas.microsoft.com/office/drawing/2014/main" id="{3ED7D28C-C11B-4689-9091-D1B39BA301B2}"/>
              </a:ext>
            </a:extLst>
          </p:cNvPr>
          <p:cNvSpPr/>
          <p:nvPr/>
        </p:nvSpPr>
        <p:spPr>
          <a:xfrm>
            <a:off x="534283" y="3553960"/>
            <a:ext cx="6283708" cy="1003736"/>
          </a:xfrm>
          <a:prstGeom prst="rect">
            <a:avLst/>
          </a:prstGeom>
        </p:spPr>
        <p:txBody>
          <a:bodyPr wrap="none">
            <a:spAutoFit/>
          </a:bodyPr>
          <a:lstStyle/>
          <a:p>
            <a:pPr>
              <a:lnSpc>
                <a:spcPct val="150%"/>
              </a:lnSpc>
            </a:pPr>
            <a:r>
              <a:rPr lang="en-US" sz="2100" dirty="0">
                <a:latin typeface="Times New Roman" panose="02020603050405020304" pitchFamily="18" charset="0"/>
              </a:rPr>
              <a:t>With according to ACI318-11 code, the shortest column </a:t>
            </a:r>
          </a:p>
          <a:p>
            <a:pPr>
              <a:lnSpc>
                <a:spcPct val="150%"/>
              </a:lnSpc>
            </a:pPr>
            <a:r>
              <a:rPr lang="en-US" sz="2100" dirty="0">
                <a:latin typeface="Times New Roman" panose="02020603050405020304" pitchFamily="18" charset="0"/>
              </a:rPr>
              <a:t>dimension shall be at least 30cm.</a:t>
            </a:r>
          </a:p>
        </p:txBody>
      </p:sp>
      <p:sp>
        <p:nvSpPr>
          <p:cNvPr id="23" name="Chevron 3">
            <a:extLst>
              <a:ext uri="{FF2B5EF4-FFF2-40B4-BE49-F238E27FC236}">
                <a16:creationId xmlns:a16="http://schemas.microsoft.com/office/drawing/2014/main" id="{A71BB21E-6349-4EF7-9BA4-3163D72F7A18}"/>
              </a:ext>
            </a:extLst>
          </p:cNvPr>
          <p:cNvSpPr/>
          <p:nvPr/>
        </p:nvSpPr>
        <p:spPr>
          <a:xfrm>
            <a:off x="80265" y="3682357"/>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4" name="Rectangle 23">
            <a:extLst>
              <a:ext uri="{FF2B5EF4-FFF2-40B4-BE49-F238E27FC236}">
                <a16:creationId xmlns:a16="http://schemas.microsoft.com/office/drawing/2014/main" id="{8B4D84E3-E7E9-4E54-BC54-4FF50D11D64A}"/>
              </a:ext>
            </a:extLst>
          </p:cNvPr>
          <p:cNvSpPr/>
          <p:nvPr/>
        </p:nvSpPr>
        <p:spPr>
          <a:xfrm>
            <a:off x="534283" y="4796125"/>
            <a:ext cx="6328912" cy="1487523"/>
          </a:xfrm>
          <a:prstGeom prst="rect">
            <a:avLst/>
          </a:prstGeom>
        </p:spPr>
        <p:txBody>
          <a:bodyPr wrap="none">
            <a:spAutoFit/>
          </a:bodyPr>
          <a:lstStyle/>
          <a:p>
            <a:pPr>
              <a:lnSpc>
                <a:spcPct val="150%"/>
              </a:lnSpc>
            </a:pPr>
            <a:r>
              <a:rPr lang="en-US" sz="2100" dirty="0">
                <a:latin typeface="Times New Roman" panose="02020603050405020304" pitchFamily="18" charset="0"/>
                <a:cs typeface="Times New Roman" panose="02020603050405020304" pitchFamily="18" charset="0"/>
              </a:rPr>
              <a:t>Also, The ratio of the shortest cross-sectional dimension </a:t>
            </a:r>
          </a:p>
          <a:p>
            <a:pPr>
              <a:lnSpc>
                <a:spcPct val="150%"/>
              </a:lnSpc>
            </a:pPr>
            <a:r>
              <a:rPr lang="en-US" sz="2100" dirty="0">
                <a:latin typeface="Times New Roman" panose="02020603050405020304" pitchFamily="18" charset="0"/>
                <a:cs typeface="Times New Roman" panose="02020603050405020304" pitchFamily="18" charset="0"/>
              </a:rPr>
              <a:t>to the perpendicular dimension shall be at least 0.4.</a:t>
            </a:r>
            <a:r>
              <a:rPr lang="ar-SA" sz="2100" dirty="0">
                <a:latin typeface="Times New Roman" panose="02020603050405020304" pitchFamily="18" charset="0"/>
                <a:cs typeface="Times New Roman" panose="02020603050405020304" pitchFamily="18" charset="0"/>
              </a:rPr>
              <a:t> </a:t>
            </a:r>
            <a:endParaRPr lang="en-US" sz="2100" dirty="0">
              <a:latin typeface="Times New Roman" panose="02020603050405020304" pitchFamily="18" charset="0"/>
              <a:cs typeface="Times New Roman" panose="02020603050405020304" pitchFamily="18" charset="0"/>
            </a:endParaRPr>
          </a:p>
          <a:p>
            <a:pPr>
              <a:lnSpc>
                <a:spcPct val="150%"/>
              </a:lnSpc>
            </a:pPr>
            <a:r>
              <a:rPr lang="en-US" sz="2100" dirty="0">
                <a:latin typeface="Times New Roman" panose="02020603050405020304" pitchFamily="18" charset="0"/>
                <a:cs typeface="Times New Roman" panose="02020603050405020304" pitchFamily="18" charset="0"/>
              </a:rPr>
              <a:t>Column 900 </a:t>
            </a:r>
            <a:r>
              <a:rPr lang="en-US" sz="2100" dirty="0">
                <a:latin typeface="Times New Roman" panose="02020603050405020304" pitchFamily="18" charset="0"/>
                <a:cs typeface="Times New Roman" panose="02020603050405020304" pitchFamily="18" charset="0"/>
                <a:sym typeface="Symbol" panose="05050102010706020507" pitchFamily="18" charset="2"/>
              </a:rPr>
              <a:t></a:t>
            </a:r>
            <a:r>
              <a:rPr lang="en-US" sz="2100" dirty="0">
                <a:latin typeface="Times New Roman" panose="02020603050405020304" pitchFamily="18" charset="0"/>
                <a:cs typeface="Times New Roman" panose="02020603050405020304" pitchFamily="18" charset="0"/>
              </a:rPr>
              <a:t> 400 has the smallest ratio equal 0.4</a:t>
            </a:r>
            <a:r>
              <a:rPr lang="ar-SA" sz="2100" dirty="0">
                <a:latin typeface="Times New Roman" panose="02020603050405020304" pitchFamily="18" charset="0"/>
                <a:cs typeface="Times New Roman" panose="02020603050405020304" pitchFamily="18" charset="0"/>
              </a:rPr>
              <a:t>4</a:t>
            </a:r>
            <a:r>
              <a:rPr lang="en-US" sz="2100" dirty="0">
                <a:latin typeface="Times New Roman" panose="02020603050405020304" pitchFamily="18" charset="0"/>
                <a:cs typeface="Times New Roman" panose="02020603050405020304" pitchFamily="18" charset="0"/>
              </a:rPr>
              <a:t>. OK</a:t>
            </a:r>
            <a:r>
              <a:rPr lang="en-US" dirty="0"/>
              <a:t>.</a:t>
            </a:r>
          </a:p>
        </p:txBody>
      </p:sp>
      <p:sp>
        <p:nvSpPr>
          <p:cNvPr id="25" name="Chevron 3">
            <a:extLst>
              <a:ext uri="{FF2B5EF4-FFF2-40B4-BE49-F238E27FC236}">
                <a16:creationId xmlns:a16="http://schemas.microsoft.com/office/drawing/2014/main" id="{9A47ECEE-A0C7-48E9-9512-21E32CE24483}"/>
              </a:ext>
            </a:extLst>
          </p:cNvPr>
          <p:cNvSpPr/>
          <p:nvPr/>
        </p:nvSpPr>
        <p:spPr>
          <a:xfrm>
            <a:off x="55483" y="4886705"/>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Tree>
    <p:extLst>
      <p:ext uri="{BB962C8B-B14F-4D97-AF65-F5344CB8AC3E}">
        <p14:creationId xmlns:p14="http://schemas.microsoft.com/office/powerpoint/2010/main" val="445326568"/>
      </p:ext>
    </p:extLst>
  </p:cSld>
  <p:clrMapOvr>
    <a:masterClrMapping/>
  </p:clrMapOvr>
</p:sld>
</file>

<file path=ppt/slides/slide25.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B0E89E-2F68-4D6A-A41B-52DE86ED0118}"/>
              </a:ext>
            </a:extLst>
          </p:cNvPr>
          <p:cNvSpPr txBox="1"/>
          <p:nvPr/>
        </p:nvSpPr>
        <p:spPr>
          <a:xfrm>
            <a:off x="496976" y="1155794"/>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Beams :- </a:t>
            </a:r>
          </a:p>
        </p:txBody>
      </p:sp>
      <p:sp>
        <p:nvSpPr>
          <p:cNvPr id="8" name="Rectangle 7">
            <a:extLst>
              <a:ext uri="{FF2B5EF4-FFF2-40B4-BE49-F238E27FC236}">
                <a16:creationId xmlns:a16="http://schemas.microsoft.com/office/drawing/2014/main" id="{C5C6CC1C-F85B-4C3C-9EFC-D5FE5D827060}"/>
              </a:ext>
            </a:extLst>
          </p:cNvPr>
          <p:cNvSpPr/>
          <p:nvPr/>
        </p:nvSpPr>
        <p:spPr>
          <a:xfrm>
            <a:off x="749628" y="1946047"/>
            <a:ext cx="6684843" cy="430887"/>
          </a:xfrm>
          <a:prstGeom prst="rect">
            <a:avLst/>
          </a:prstGeom>
        </p:spPr>
        <p:txBody>
          <a:bodyPr wrap="none">
            <a:spAutoFit/>
          </a:bodyPr>
          <a:lstStyle/>
          <a:p>
            <a:r>
              <a:rPr lang="en-US" sz="2200" dirty="0">
                <a:latin typeface="Times New Roman" panose="02020603050405020304" pitchFamily="18" charset="0"/>
              </a:rPr>
              <a:t>System of beam used is drop beams between all columns.</a:t>
            </a:r>
          </a:p>
        </p:txBody>
      </p:sp>
      <p:sp>
        <p:nvSpPr>
          <p:cNvPr id="10" name="Chevron 3">
            <a:extLst>
              <a:ext uri="{FF2B5EF4-FFF2-40B4-BE49-F238E27FC236}">
                <a16:creationId xmlns:a16="http://schemas.microsoft.com/office/drawing/2014/main" id="{6A4751E8-8F8B-4395-B6A6-ECAC19298780}"/>
              </a:ext>
            </a:extLst>
          </p:cNvPr>
          <p:cNvSpPr/>
          <p:nvPr/>
        </p:nvSpPr>
        <p:spPr>
          <a:xfrm>
            <a:off x="247170" y="1896203"/>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1" name="Chevron 3">
            <a:extLst>
              <a:ext uri="{FF2B5EF4-FFF2-40B4-BE49-F238E27FC236}">
                <a16:creationId xmlns:a16="http://schemas.microsoft.com/office/drawing/2014/main" id="{817EDA52-7842-421A-9AA9-F8C8E049D5C4}"/>
              </a:ext>
            </a:extLst>
          </p:cNvPr>
          <p:cNvSpPr/>
          <p:nvPr/>
        </p:nvSpPr>
        <p:spPr>
          <a:xfrm>
            <a:off x="206513" y="2734263"/>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2" name="Rectangle 11">
            <a:extLst>
              <a:ext uri="{FF2B5EF4-FFF2-40B4-BE49-F238E27FC236}">
                <a16:creationId xmlns:a16="http://schemas.microsoft.com/office/drawing/2014/main" id="{7D022DDA-790D-4338-B6BB-05A2D2DC6291}"/>
              </a:ext>
            </a:extLst>
          </p:cNvPr>
          <p:cNvSpPr/>
          <p:nvPr/>
        </p:nvSpPr>
        <p:spPr>
          <a:xfrm>
            <a:off x="776132" y="2804562"/>
            <a:ext cx="6024406" cy="461665"/>
          </a:xfrm>
          <a:prstGeom prst="rect">
            <a:avLst/>
          </a:prstGeom>
        </p:spPr>
        <p:txBody>
          <a:bodyPr wrap="none">
            <a:spAutoFit/>
          </a:bodyPr>
          <a:lstStyle/>
          <a:p>
            <a:r>
              <a:rPr lang="en-US" sz="2200" dirty="0">
                <a:latin typeface="Times New Roman" panose="02020603050405020304" pitchFamily="18" charset="0"/>
              </a:rPr>
              <a:t> Preliminary dimension of beam will be 650</a:t>
            </a:r>
            <a:r>
              <a:rPr lang="en-US" sz="2400" dirty="0">
                <a:latin typeface="Times New Roman" panose="02020603050405020304" pitchFamily="18" charset="0"/>
                <a:sym typeface="Symbol" panose="05050102010706020507" pitchFamily="18" charset="2"/>
              </a:rPr>
              <a:t>  300</a:t>
            </a:r>
            <a:endParaRPr lang="en-US" sz="2200" dirty="0">
              <a:latin typeface="Times New Roman" panose="02020603050405020304" pitchFamily="18" charset="0"/>
            </a:endParaRPr>
          </a:p>
        </p:txBody>
      </p:sp>
      <p:sp>
        <p:nvSpPr>
          <p:cNvPr id="13" name="TextBox 12">
            <a:extLst>
              <a:ext uri="{FF2B5EF4-FFF2-40B4-BE49-F238E27FC236}">
                <a16:creationId xmlns:a16="http://schemas.microsoft.com/office/drawing/2014/main" id="{EDEB5B01-3590-4954-A1D7-4B0323A61B72}"/>
              </a:ext>
            </a:extLst>
          </p:cNvPr>
          <p:cNvSpPr txBox="1"/>
          <p:nvPr/>
        </p:nvSpPr>
        <p:spPr>
          <a:xfrm>
            <a:off x="679010" y="185067"/>
            <a:ext cx="6782642" cy="9233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02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philosophy</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A786FDEB-0536-4EAF-A4E2-D79C114698B2}"/>
                  </a:ext>
                </a:extLst>
              </p:cNvPr>
              <p:cNvSpPr txBox="1"/>
              <p:nvPr/>
            </p:nvSpPr>
            <p:spPr>
              <a:xfrm>
                <a:off x="776132" y="3713088"/>
                <a:ext cx="3749988" cy="519501"/>
              </a:xfrm>
              <a:prstGeom prst="rect">
                <a:avLst/>
              </a:prstGeom>
              <a:noFill/>
            </p:spPr>
            <p:txBody>
              <a:bodyPr wrap="square" lIns="0" tIns="0" rIns="0" bIns="0" rtlCol="0">
                <a:spAutoFit/>
              </a:bodyPr>
              <a:lstStyle/>
              <a:p>
                <a14:m>
                  <m:oMathPara xmlns:m="http://purl.oclc.org/ooxml/officeDocument/math">
                    <m:oMathParaPr>
                      <m:jc m:val="centerGroup"/>
                    </m:oMathParaPr>
                    <m:oMath xmlns:m="http://purl.oclc.org/ooxml/officeDocument/math">
                      <m:r>
                        <m:rPr>
                          <m:sty m:val="p"/>
                        </m:rPr>
                        <a:rPr lang="en-US" sz="2000" b="0" i="0" smtClean="0">
                          <a:solidFill>
                            <a:schemeClr val="tx1"/>
                          </a:solidFill>
                          <a:latin typeface="Cambria Math" panose="02040503050406030204" pitchFamily="18" charset="0"/>
                        </a:rPr>
                        <m:t>bw</m:t>
                      </m:r>
                      <m:r>
                        <a:rPr lang="en-US" sz="2000" b="0" i="0" smtClean="0">
                          <a:solidFill>
                            <a:schemeClr val="tx1"/>
                          </a:solidFill>
                          <a:latin typeface="Cambria Math" panose="02040503050406030204" pitchFamily="18" charset="0"/>
                        </a:rPr>
                        <m:t>≥</m:t>
                      </m:r>
                      <m:r>
                        <m:rPr>
                          <m:sty m:val="p"/>
                        </m:rPr>
                        <a:rPr lang="en-US" sz="2000" b="0" i="0" smtClean="0">
                          <a:solidFill>
                            <a:schemeClr val="tx1"/>
                          </a:solidFill>
                          <a:latin typeface="Cambria Math" panose="02040503050406030204" pitchFamily="18" charset="0"/>
                        </a:rPr>
                        <m:t>max</m:t>
                      </m:r>
                      <m:d>
                        <m:dPr>
                          <m:begChr m:val="{"/>
                          <m:endChr m:val="}"/>
                          <m:ctrlPr>
                            <a:rPr lang="en-US" sz="2000" b="0" smtClean="0">
                              <a:solidFill>
                                <a:schemeClr val="tx1"/>
                              </a:solidFill>
                              <a:latin typeface="Cambria Math" panose="02040503050406030204" pitchFamily="18" charset="0"/>
                            </a:rPr>
                          </m:ctrlPr>
                        </m:dPr>
                        <m:e>
                          <m:eqArr>
                            <m:eqArrPr>
                              <m:ctrlPr>
                                <a:rPr lang="en-US" sz="2000" b="0" smtClean="0">
                                  <a:solidFill>
                                    <a:schemeClr val="tx1"/>
                                  </a:solidFill>
                                  <a:latin typeface="Cambria Math" panose="02040503050406030204" pitchFamily="18" charset="0"/>
                                </a:rPr>
                              </m:ctrlPr>
                            </m:eqArrPr>
                            <m:e>
                              <m:r>
                                <a:rPr lang="en-US" sz="2000" b="0" i="0" smtClean="0">
                                  <a:solidFill>
                                    <a:schemeClr val="tx1"/>
                                  </a:solidFill>
                                  <a:latin typeface="Cambria Math" panose="02040503050406030204" pitchFamily="18" charset="0"/>
                                </a:rPr>
                                <m:t>0</m:t>
                              </m:r>
                              <m:r>
                                <a:rPr lang="en-US" sz="2000" b="0" i="0" smtClean="0">
                                  <a:solidFill>
                                    <a:schemeClr val="tx1"/>
                                  </a:solidFill>
                                  <a:latin typeface="Cambria Math" panose="02040503050406030204" pitchFamily="18" charset="0"/>
                                </a:rPr>
                                <m:t>.</m:t>
                              </m:r>
                              <m:r>
                                <a:rPr lang="en-US" sz="2000" b="0" i="0" smtClean="0">
                                  <a:solidFill>
                                    <a:schemeClr val="tx1"/>
                                  </a:solidFill>
                                  <a:latin typeface="Cambria Math" panose="02040503050406030204" pitchFamily="18" charset="0"/>
                                </a:rPr>
                                <m:t>3</m:t>
                              </m:r>
                              <m:r>
                                <m:rPr>
                                  <m:sty m:val="p"/>
                                </m:rPr>
                                <a:rPr lang="en-US" sz="2000" b="0" i="0" smtClean="0">
                                  <a:solidFill>
                                    <a:schemeClr val="tx1"/>
                                  </a:solidFill>
                                  <a:latin typeface="Cambria Math" panose="02040503050406030204" pitchFamily="18" charset="0"/>
                                </a:rPr>
                                <m:t>h</m:t>
                              </m:r>
                              <m:r>
                                <a:rPr lang="en-US" sz="2000" b="0" i="0" smtClean="0">
                                  <a:solidFill>
                                    <a:schemeClr val="tx1"/>
                                  </a:solidFill>
                                  <a:latin typeface="Cambria Math" panose="02040503050406030204" pitchFamily="18" charset="0"/>
                                </a:rPr>
                                <m:t>=</m:t>
                              </m:r>
                              <m:r>
                                <a:rPr lang="en-US" sz="2000" b="0" i="0" smtClean="0">
                                  <a:solidFill>
                                    <a:schemeClr val="tx1"/>
                                  </a:solidFill>
                                  <a:latin typeface="Cambria Math" panose="02040503050406030204" pitchFamily="18" charset="0"/>
                                </a:rPr>
                                <m:t>17</m:t>
                              </m:r>
                              <m:r>
                                <a:rPr lang="en-US" sz="2000" b="0" i="0" smtClean="0">
                                  <a:solidFill>
                                    <a:schemeClr val="tx1"/>
                                  </a:solidFill>
                                  <a:latin typeface="Cambria Math" panose="02040503050406030204" pitchFamily="18" charset="0"/>
                                </a:rPr>
                                <m:t>.</m:t>
                              </m:r>
                              <m:r>
                                <a:rPr lang="en-US" sz="2000" b="0" i="0" smtClean="0">
                                  <a:solidFill>
                                    <a:schemeClr val="tx1"/>
                                  </a:solidFill>
                                  <a:latin typeface="Cambria Math" panose="02040503050406030204" pitchFamily="18" charset="0"/>
                                </a:rPr>
                                <m:t>5</m:t>
                              </m:r>
                              <m:r>
                                <m:rPr>
                                  <m:sty m:val="p"/>
                                </m:rPr>
                                <a:rPr lang="en-US" sz="2000" b="0" i="0" smtClean="0">
                                  <a:solidFill>
                                    <a:schemeClr val="tx1"/>
                                  </a:solidFill>
                                  <a:latin typeface="Cambria Math" panose="02040503050406030204" pitchFamily="18" charset="0"/>
                                </a:rPr>
                                <m:t>cm</m:t>
                              </m:r>
                            </m:e>
                            <m:e>
                              <m:r>
                                <a:rPr lang="en-US" sz="2000" b="0" i="0" smtClean="0">
                                  <a:solidFill>
                                    <a:schemeClr val="tx1"/>
                                  </a:solidFill>
                                  <a:latin typeface="Cambria Math" panose="02040503050406030204" pitchFamily="18" charset="0"/>
                                </a:rPr>
                                <m:t>25</m:t>
                              </m:r>
                              <m:r>
                                <m:rPr>
                                  <m:sty m:val="p"/>
                                </m:rPr>
                                <a:rPr lang="en-US" sz="2000" b="0" i="0" smtClean="0">
                                  <a:solidFill>
                                    <a:schemeClr val="tx1"/>
                                  </a:solidFill>
                                  <a:latin typeface="Cambria Math" panose="02040503050406030204" pitchFamily="18" charset="0"/>
                                </a:rPr>
                                <m:t>cm</m:t>
                              </m:r>
                            </m:e>
                          </m:eqArr>
                        </m:e>
                      </m:d>
                    </m:oMath>
                  </m:oMathPara>
                </a14:m>
                <a:endParaRPr lang="en-US" sz="2000" b="0" dirty="0">
                  <a:solidFill>
                    <a:schemeClr val="tx1"/>
                  </a:solidFill>
                  <a:sym typeface="Symbol" panose="05050102010706020507" pitchFamily="18" charset="2"/>
                </a:endParaRPr>
              </a:p>
            </p:txBody>
          </p:sp>
        </mc:Choice>
        <mc:Fallback>
          <p:sp>
            <p:nvSpPr>
              <p:cNvPr id="2" name="TextBox 1">
                <a:extLst>
                  <a:ext uri="{FF2B5EF4-FFF2-40B4-BE49-F238E27FC236}">
                    <a16:creationId xmlns:a16="http://schemas.microsoft.com/office/drawing/2014/main" id="{A786FDEB-0536-4EAF-A4E2-D79C114698B2}"/>
                  </a:ext>
                </a:extLst>
              </p:cNvPr>
              <p:cNvSpPr txBox="1">
                <a:spLocks noRot="1" noChangeAspect="1" noMove="1" noResize="1" noEditPoints="1" noAdjustHandles="1" noChangeArrowheads="1" noChangeShapeType="1" noTextEdit="1"/>
              </p:cNvSpPr>
              <p:nvPr/>
            </p:nvSpPr>
            <p:spPr>
              <a:xfrm>
                <a:off x="776132" y="3713088"/>
                <a:ext cx="3749988" cy="519501"/>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Rectangle 4">
                <a:extLst>
                  <a:ext uri="{FF2B5EF4-FFF2-40B4-BE49-F238E27FC236}">
                    <a16:creationId xmlns:a16="http://schemas.microsoft.com/office/drawing/2014/main" id="{02777F6A-9378-463A-B9E1-D4D805AA5F2A}"/>
                  </a:ext>
                </a:extLst>
              </p:cNvPr>
              <p:cNvSpPr/>
              <p:nvPr/>
            </p:nvSpPr>
            <p:spPr>
              <a:xfrm>
                <a:off x="1055017" y="4529079"/>
                <a:ext cx="5856219" cy="400110"/>
              </a:xfrm>
              <a:prstGeom prst="rect">
                <a:avLst/>
              </a:prstGeom>
            </p:spPr>
            <p:txBody>
              <a:bodyPr wrap="none">
                <a:spAutoFit/>
              </a:bodyPr>
              <a:lstStyle/>
              <a:p>
                <a:pPr/>
                <a14:m>
                  <m:oMathPara xmlns:m="http://purl.oclc.org/ooxml/officeDocument/math">
                    <m:oMathParaPr>
                      <m:jc m:val="centerGroup"/>
                    </m:oMathParaPr>
                    <m:oMath xmlns:m="http://purl.oclc.org/ooxml/officeDocument/math">
                      <m:r>
                        <m:rPr>
                          <m:sty m:val="p"/>
                        </m:rPr>
                        <a:rPr lang="en-US" sz="2000" i="0" smtClean="0">
                          <a:latin typeface="Cambria Math" panose="02040503050406030204" pitchFamily="18" charset="0"/>
                        </a:rPr>
                        <m:t>b</m:t>
                      </m:r>
                      <m:r>
                        <m:rPr>
                          <m:sty m:val="p"/>
                        </m:rPr>
                        <a:rPr lang="en-US" sz="2000" b="0" i="0" smtClean="0">
                          <a:latin typeface="Cambria Math" panose="02040503050406030204" pitchFamily="18" charset="0"/>
                        </a:rPr>
                        <m:t>w</m:t>
                      </m:r>
                      <m:r>
                        <a:rPr lang="en-US" sz="2000" b="0" i="0" smtClean="0">
                          <a:latin typeface="Cambria Math" panose="02040503050406030204" pitchFamily="18" charset="0"/>
                        </a:rPr>
                        <m:t>≤</m:t>
                      </m:r>
                      <m:d>
                        <m:dPr>
                          <m:begChr m:val="{"/>
                          <m:endChr m:val="}"/>
                          <m:ctrlPr>
                            <a:rPr lang="en-US" sz="2000">
                              <a:latin typeface="Cambria Math" panose="02040503050406030204" pitchFamily="18" charset="0"/>
                            </a:rPr>
                          </m:ctrlPr>
                        </m:dPr>
                        <m:e>
                          <m:r>
                            <m:rPr>
                              <m:sty m:val="p"/>
                            </m:rPr>
                            <a:rPr lang="en-US" sz="2000" b="0" i="0" smtClean="0">
                              <a:latin typeface="Cambria Math" panose="02040503050406030204" pitchFamily="18" charset="0"/>
                            </a:rPr>
                            <m:t>C</m:t>
                          </m:r>
                          <m:r>
                            <a:rPr lang="en-US" sz="2000" b="0" i="0" smtClean="0">
                              <a:latin typeface="Cambria Math" panose="02040503050406030204" pitchFamily="18" charset="0"/>
                            </a:rPr>
                            <m:t>2</m:t>
                          </m:r>
                          <m:d>
                            <m:dPr>
                              <m:ctrlPr>
                                <a:rPr lang="en-US" sz="2000" b="0" smtClean="0">
                                  <a:latin typeface="Cambria Math" panose="02040503050406030204" pitchFamily="18" charset="0"/>
                                </a:rPr>
                              </m:ctrlPr>
                            </m:dPr>
                            <m:e>
                              <m:r>
                                <m:rPr>
                                  <m:sty m:val="p"/>
                                </m:rPr>
                                <a:rPr lang="en-US" sz="2000" b="0" i="0" smtClean="0">
                                  <a:latin typeface="Cambria Math" panose="02040503050406030204" pitchFamily="18" charset="0"/>
                                </a:rPr>
                                <m:t>length</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supporting</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side</m:t>
                              </m:r>
                            </m:e>
                          </m:d>
                          <m:r>
                            <a:rPr lang="en-US" sz="2000" b="0" i="0" smtClean="0">
                              <a:latin typeface="Cambria Math" panose="02040503050406030204" pitchFamily="18" charset="0"/>
                            </a:rPr>
                            <m:t>+</m:t>
                          </m:r>
                          <m:r>
                            <m:rPr>
                              <m:sty m:val="p"/>
                            </m:rPr>
                            <a:rPr lang="en-US" sz="2000" b="0" i="0" smtClean="0">
                              <a:latin typeface="Cambria Math" panose="02040503050406030204" pitchFamily="18" charset="0"/>
                            </a:rPr>
                            <m:t>distance</m:t>
                          </m:r>
                          <m:r>
                            <a:rPr lang="en-US" sz="2000" b="0" i="0" smtClean="0">
                              <a:latin typeface="Cambria Math" panose="02040503050406030204" pitchFamily="18" charset="0"/>
                            </a:rPr>
                            <m:t>…</m:t>
                          </m:r>
                        </m:e>
                      </m:d>
                    </m:oMath>
                  </m:oMathPara>
                </a14:m>
                <a:endParaRPr lang="en-US" sz="2000" dirty="0">
                  <a:sym typeface="Symbol" panose="05050102010706020507" pitchFamily="18" charset="2"/>
                </a:endParaRPr>
              </a:p>
            </p:txBody>
          </p:sp>
        </mc:Choice>
        <mc:Fallback>
          <p:sp>
            <p:nvSpPr>
              <p:cNvPr id="5" name="Rectangle 4">
                <a:extLst>
                  <a:ext uri="{FF2B5EF4-FFF2-40B4-BE49-F238E27FC236}">
                    <a16:creationId xmlns:a16="http://schemas.microsoft.com/office/drawing/2014/main" id="{02777F6A-9378-463A-B9E1-D4D805AA5F2A}"/>
                  </a:ext>
                </a:extLst>
              </p:cNvPr>
              <p:cNvSpPr>
                <a:spLocks noRot="1" noChangeAspect="1" noMove="1" noResize="1" noEditPoints="1" noAdjustHandles="1" noChangeArrowheads="1" noChangeShapeType="1" noTextEdit="1"/>
              </p:cNvSpPr>
              <p:nvPr/>
            </p:nvSpPr>
            <p:spPr>
              <a:xfrm>
                <a:off x="1055017" y="4529079"/>
                <a:ext cx="5856219" cy="400110"/>
              </a:xfrm>
              <a:prstGeom prst="rect">
                <a:avLst/>
              </a:prstGeom>
              <a:blipFill>
                <a:blip r:embed="rId3"/>
                <a:stretch>
                  <a:fillRect b="-16.667%"/>
                </a:stretch>
              </a:blipFill>
            </p:spPr>
            <p:txBody>
              <a:bodyPr/>
              <a:lstStyle/>
              <a:p>
                <a:r>
                  <a:rPr lang="en-US">
                    <a:noFill/>
                  </a:rPr>
                  <a:t> </a:t>
                </a:r>
              </a:p>
            </p:txBody>
          </p:sp>
        </mc:Fallback>
      </mc:AlternateContent>
      <p:sp>
        <p:nvSpPr>
          <p:cNvPr id="17" name="Rectangle 16">
            <a:extLst>
              <a:ext uri="{FF2B5EF4-FFF2-40B4-BE49-F238E27FC236}">
                <a16:creationId xmlns:a16="http://schemas.microsoft.com/office/drawing/2014/main" id="{16A7B2D8-339C-4220-8E8F-E39491F936D7}"/>
              </a:ext>
            </a:extLst>
          </p:cNvPr>
          <p:cNvSpPr/>
          <p:nvPr/>
        </p:nvSpPr>
        <p:spPr>
          <a:xfrm>
            <a:off x="679010" y="5350110"/>
            <a:ext cx="7601761" cy="430887"/>
          </a:xfrm>
          <a:prstGeom prst="rect">
            <a:avLst/>
          </a:prstGeom>
        </p:spPr>
        <p:txBody>
          <a:bodyPr wrap="none">
            <a:spAutoFit/>
          </a:bodyPr>
          <a:lstStyle/>
          <a:p>
            <a:r>
              <a:rPr lang="en-US" sz="2200" dirty="0">
                <a:latin typeface="Times New Roman" panose="02020603050405020304" pitchFamily="18" charset="0"/>
              </a:rPr>
              <a:t>Clear span at least equal 4d (23.2m), shortest clear span 3m , Ok. </a:t>
            </a:r>
          </a:p>
        </p:txBody>
      </p:sp>
      <p:sp>
        <p:nvSpPr>
          <p:cNvPr id="18" name="Chevron 3">
            <a:extLst>
              <a:ext uri="{FF2B5EF4-FFF2-40B4-BE49-F238E27FC236}">
                <a16:creationId xmlns:a16="http://schemas.microsoft.com/office/drawing/2014/main" id="{BAB7B904-E708-4898-8200-7C9EFD63C8FA}"/>
              </a:ext>
            </a:extLst>
          </p:cNvPr>
          <p:cNvSpPr/>
          <p:nvPr/>
        </p:nvSpPr>
        <p:spPr>
          <a:xfrm>
            <a:off x="227272" y="3645415"/>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0" name="Chevron 3">
            <a:extLst>
              <a:ext uri="{FF2B5EF4-FFF2-40B4-BE49-F238E27FC236}">
                <a16:creationId xmlns:a16="http://schemas.microsoft.com/office/drawing/2014/main" id="{D78F2F1A-8BAF-4C5C-94A0-D300DA28A97B}"/>
              </a:ext>
            </a:extLst>
          </p:cNvPr>
          <p:cNvSpPr/>
          <p:nvPr/>
        </p:nvSpPr>
        <p:spPr>
          <a:xfrm>
            <a:off x="209359" y="5266829"/>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Tree>
    <p:extLst>
      <p:ext uri="{BB962C8B-B14F-4D97-AF65-F5344CB8AC3E}">
        <p14:creationId xmlns:p14="http://schemas.microsoft.com/office/powerpoint/2010/main" val="3810356749"/>
      </p:ext>
    </p:extLst>
  </p:cSld>
  <p:clrMapOvr>
    <a:masterClrMapping/>
  </p:clrMapOvr>
</p:sld>
</file>

<file path=ppt/slides/slide26.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1C139D-2E2D-4B3E-8489-C79FAEAA5F35}"/>
              </a:ext>
            </a:extLst>
          </p:cNvPr>
          <p:cNvSpPr txBox="1"/>
          <p:nvPr/>
        </p:nvSpPr>
        <p:spPr>
          <a:xfrm>
            <a:off x="542359" y="1239146"/>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Slab</a:t>
            </a:r>
            <a:r>
              <a:rPr lang="ar-SA" altLang="ko-KR" sz="3200" dirty="0">
                <a:latin typeface="Times New Roman" panose="02020603050405020304" pitchFamily="18" charset="0"/>
                <a:cs typeface="Times New Roman" panose="02020603050405020304" pitchFamily="18" charset="0"/>
              </a:rPr>
              <a:t> </a:t>
            </a:r>
            <a:r>
              <a:rPr lang="en-US" altLang="ko-KR" sz="3200" dirty="0">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D4FF6930-A1D1-49DC-B137-857FD6E02715}"/>
              </a:ext>
            </a:extLst>
          </p:cNvPr>
          <p:cNvSpPr/>
          <p:nvPr/>
        </p:nvSpPr>
        <p:spPr>
          <a:xfrm>
            <a:off x="651829" y="1957915"/>
            <a:ext cx="2449710" cy="539378"/>
          </a:xfrm>
          <a:prstGeom prst="rect">
            <a:avLst/>
          </a:prstGeom>
        </p:spPr>
        <p:txBody>
          <a:bodyPr wrap="none">
            <a:spAutoFit/>
          </a:bodyPr>
          <a:lstStyle/>
          <a:p>
            <a:pPr>
              <a:lnSpc>
                <a:spcPct val="15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For 0.2 &lt; α</a:t>
            </a:r>
            <a:r>
              <a:rPr lang="en-US" sz="2200" i="1" dirty="0" err="1">
                <a:latin typeface="Times New Roman" panose="02020603050405020304" pitchFamily="18" charset="0"/>
                <a:ea typeface="TimesNewRomanPS-ItalicMT"/>
                <a:cs typeface="Times New Roman" panose="02020603050405020304" pitchFamily="18" charset="0"/>
              </a:rPr>
              <a:t>fm</a:t>
            </a:r>
            <a:r>
              <a:rPr lang="en-US" sz="2200" i="1" dirty="0">
                <a:latin typeface="Times New Roman" panose="02020603050405020304" pitchFamily="18" charset="0"/>
                <a:ea typeface="TimesNewRomanPS-ItalicMT"/>
                <a:cs typeface="Times New Roman" panose="02020603050405020304" pitchFamily="18" charset="0"/>
              </a:rPr>
              <a:t> </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 2.0 </a:t>
            </a:r>
          </a:p>
        </p:txBody>
      </p:sp>
      <mc:AlternateContent xmlns:mc="http://schemas.openxmlformats.org/markup-compatibility/2006">
        <mc:Choice xmlns:a14="http://schemas.microsoft.com/office/drawing/2010/main" Requires="a14">
          <p:sp>
            <p:nvSpPr>
              <p:cNvPr id="6" name="Rectangle 5">
                <a:extLst>
                  <a:ext uri="{FF2B5EF4-FFF2-40B4-BE49-F238E27FC236}">
                    <a16:creationId xmlns:a16="http://schemas.microsoft.com/office/drawing/2014/main" id="{7C8F8E90-C731-4665-A2B1-F6F8AE0ECA2F}"/>
                  </a:ext>
                </a:extLst>
              </p:cNvPr>
              <p:cNvSpPr/>
              <p:nvPr/>
            </p:nvSpPr>
            <p:spPr>
              <a:xfrm>
                <a:off x="1736653" y="2484874"/>
                <a:ext cx="4347729" cy="1076000"/>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a:latin typeface="Cambria Math" panose="02040503050406030204" pitchFamily="18" charset="0"/>
                        </a:rPr>
                        <m:t>h</m:t>
                      </m:r>
                      <m:r>
                        <m:rPr>
                          <m:nor/>
                        </m:rPr>
                        <a:rPr lang="en-US" sz="2200" dirty="0">
                          <a:latin typeface="Times New Roman" panose="02020603050405020304" pitchFamily="18" charset="0"/>
                          <a:ea typeface="Times New Roman" panose="02020603050405020304" pitchFamily="18" charset="0"/>
                          <a:cs typeface="Times New Roman" panose="02020603050405020304" pitchFamily="18" charset="0"/>
                        </a:rPr>
                        <m:t>s</m:t>
                      </m:r>
                      <m:r>
                        <a:rPr lang="en-US" sz="2200" i="0">
                          <a:latin typeface="Cambria Math" panose="02040503050406030204" pitchFamily="18" charset="0"/>
                        </a:rPr>
                        <m:t>=</m:t>
                      </m:r>
                      <m:f>
                        <m:fPr>
                          <m:ctrlPr>
                            <a:rPr lang="en-US" sz="2200" i="1">
                              <a:latin typeface="Cambria Math" panose="02040503050406030204" pitchFamily="18" charset="0"/>
                            </a:rPr>
                          </m:ctrlPr>
                        </m:fPr>
                        <m:num>
                          <m:d>
                            <m:dPr>
                              <m:begChr m:val=""/>
                              <m:ctrlPr>
                                <a:rPr lang="en-US" sz="2200" i="1">
                                  <a:latin typeface="Cambria Math" panose="02040503050406030204" pitchFamily="18" charset="0"/>
                                </a:rPr>
                              </m:ctrlPr>
                            </m:dPr>
                            <m:e>
                              <m:r>
                                <m:rPr>
                                  <m:sty m:val="p"/>
                                </m:rPr>
                                <a:rPr lang="en-US" sz="2200" i="0">
                                  <a:latin typeface="Cambria Math" panose="02040503050406030204" pitchFamily="18" charset="0"/>
                                </a:rPr>
                                <m:t>l</m:t>
                              </m:r>
                              <m:func>
                                <m:funcPr>
                                  <m:ctrlPr>
                                    <a:rPr lang="en-US" sz="2200" i="1">
                                      <a:latin typeface="Cambria Math" panose="02040503050406030204" pitchFamily="18" charset="0"/>
                                    </a:rPr>
                                  </m:ctrlPr>
                                </m:funcPr>
                                <m:fName>
                                  <m:r>
                                    <m:rPr>
                                      <m:sty m:val="p"/>
                                    </m:rPr>
                                    <a:rPr lang="en-US" sz="2200" i="0">
                                      <a:latin typeface="Cambria Math" panose="02040503050406030204" pitchFamily="18" charset="0"/>
                                    </a:rPr>
                                    <m:t>n</m:t>
                                  </m:r>
                                </m:fName>
                                <m:e>
                                  <m:r>
                                    <a:rPr lang="en-US" sz="2200" i="0">
                                      <a:latin typeface="Cambria Math" panose="02040503050406030204" pitchFamily="18" charset="0"/>
                                    </a:rPr>
                                    <m:t>(</m:t>
                                  </m:r>
                                </m:e>
                              </m:func>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8</m:t>
                              </m:r>
                              <m:r>
                                <a:rPr lang="en-US" sz="2200" i="0">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𝑓𝑦</m:t>
                                  </m:r>
                                </m:num>
                                <m:den>
                                  <m:r>
                                    <a:rPr lang="en-US" sz="2200" i="0">
                                      <a:latin typeface="Cambria Math" panose="02040503050406030204" pitchFamily="18" charset="0"/>
                                    </a:rPr>
                                    <m:t>1400</m:t>
                                  </m:r>
                                </m:den>
                              </m:f>
                            </m:e>
                          </m:d>
                        </m:num>
                        <m:den>
                          <m:d>
                            <m:dPr>
                              <m:begChr m:val=""/>
                              <m:ctrlPr>
                                <a:rPr lang="en-US" sz="2200" i="1">
                                  <a:latin typeface="Cambria Math" panose="02040503050406030204" pitchFamily="18" charset="0"/>
                                </a:rPr>
                              </m:ctrlPr>
                            </m:dPr>
                            <m:e>
                              <m:r>
                                <a:rPr lang="en-US" sz="2200" i="0">
                                  <a:latin typeface="Cambria Math" panose="02040503050406030204" pitchFamily="18" charset="0"/>
                                </a:rPr>
                                <m:t>36</m:t>
                              </m:r>
                              <m:r>
                                <a:rPr lang="en-US" sz="2200" i="0">
                                  <a:latin typeface="Cambria Math" panose="02040503050406030204" pitchFamily="18" charset="0"/>
                                </a:rPr>
                                <m:t>+</m:t>
                              </m:r>
                              <m:r>
                                <a:rPr lang="en-US" sz="2200" i="0">
                                  <a:latin typeface="Cambria Math" panose="02040503050406030204" pitchFamily="18" charset="0"/>
                                </a:rPr>
                                <m:t>5</m:t>
                              </m:r>
                              <m:r>
                                <a:rPr lang="en-US" sz="2200" i="0">
                                  <a:latin typeface="Cambria Math" panose="02040503050406030204" pitchFamily="18" charset="0"/>
                                </a:rPr>
                                <m:t>(</m:t>
                              </m:r>
                              <m:r>
                                <a:rPr lang="en-US" sz="2200" i="1">
                                  <a:latin typeface="Cambria Math" panose="02040503050406030204" pitchFamily="18" charset="0"/>
                                </a:rPr>
                                <m:t>𝑓𝑚</m:t>
                              </m:r>
                              <m:r>
                                <a:rPr lang="en-US" sz="2200" i="0">
                                  <a:latin typeface="Cambria Math" panose="02040503050406030204" pitchFamily="18" charset="0"/>
                                </a:rPr>
                                <m:t>−</m:t>
                              </m:r>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2</m:t>
                              </m:r>
                            </m:e>
                          </m:d>
                        </m:den>
                      </m:f>
                      <m:r>
                        <a:rPr lang="en-US" sz="2200" i="0">
                          <a:latin typeface="Cambria Math" panose="02040503050406030204" pitchFamily="18" charset="0"/>
                        </a:rPr>
                        <m:t>≥</m:t>
                      </m:r>
                      <m:r>
                        <a:rPr lang="en-US" sz="2200" i="0">
                          <a:latin typeface="Cambria Math" panose="02040503050406030204" pitchFamily="18" charset="0"/>
                        </a:rPr>
                        <m:t>125</m:t>
                      </m:r>
                      <m:r>
                        <a:rPr lang="en-US" sz="2200" i="1">
                          <a:latin typeface="Cambria Math" panose="02040503050406030204" pitchFamily="18" charset="0"/>
                        </a:rPr>
                        <m:t>𝑚𝑚</m:t>
                      </m:r>
                    </m:oMath>
                  </m:oMathPara>
                </a14:m>
                <a:endParaRPr lang="en-US" sz="2200" dirty="0"/>
              </a:p>
            </p:txBody>
          </p:sp>
        </mc:Choice>
        <mc:Fallback>
          <p:sp>
            <p:nvSpPr>
              <p:cNvPr id="6" name="Rectangle 5">
                <a:extLst>
                  <a:ext uri="{FF2B5EF4-FFF2-40B4-BE49-F238E27FC236}">
                    <a16:creationId xmlns:a16="http://schemas.microsoft.com/office/drawing/2014/main" id="{7C8F8E90-C731-4665-A2B1-F6F8AE0ECA2F}"/>
                  </a:ext>
                </a:extLst>
              </p:cNvPr>
              <p:cNvSpPr>
                <a:spLocks noRot="1" noChangeAspect="1" noMove="1" noResize="1" noEditPoints="1" noAdjustHandles="1" noChangeArrowheads="1" noChangeShapeType="1" noTextEdit="1"/>
              </p:cNvSpPr>
              <p:nvPr/>
            </p:nvSpPr>
            <p:spPr>
              <a:xfrm>
                <a:off x="1736653" y="2484874"/>
                <a:ext cx="4347729" cy="107600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80799535-3DFE-4D22-9833-E4C8C480BD60}"/>
                  </a:ext>
                </a:extLst>
              </p:cNvPr>
              <p:cNvSpPr/>
              <p:nvPr/>
            </p:nvSpPr>
            <p:spPr>
              <a:xfrm>
                <a:off x="651829" y="3510669"/>
                <a:ext cx="1881862" cy="539378"/>
              </a:xfrm>
              <a:prstGeom prst="rect">
                <a:avLst/>
              </a:prstGeom>
            </p:spPr>
            <p:txBody>
              <a:bodyPr wrap="none">
                <a:spAutoFit/>
              </a:bodyPr>
              <a:lstStyle/>
              <a:p>
                <a:pPr>
                  <a:lnSpc>
                    <a:spcPct val="15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For </a:t>
                </a:r>
                <a14:m>
                  <m:oMath xmlns:m="http://purl.oclc.org/ooxml/officeDocument/math">
                    <m:r>
                      <a:rPr lang="en-US" sz="2200">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m:rPr>
                        <m:sty m:val="p"/>
                      </m:rPr>
                      <a:rPr lang="en-US" sz="2200">
                        <a:latin typeface="Cambria Math" panose="02040503050406030204" pitchFamily="18" charset="0"/>
                        <a:ea typeface="Times New Roman" panose="02020603050405020304" pitchFamily="18" charset="0"/>
                        <a:cs typeface="Times New Roman" panose="02020603050405020304" pitchFamily="18" charset="0"/>
                      </a:rPr>
                      <m:t>fm</m:t>
                    </m:r>
                    <m:r>
                      <a:rPr lang="en-US" sz="2200" i="1">
                        <a:latin typeface="Cambria Math" panose="02040503050406030204" pitchFamily="18" charset="0"/>
                        <a:ea typeface="Times New Roman" panose="02020603050405020304" pitchFamily="18" charset="0"/>
                        <a:cs typeface="Times New Roman" panose="02020603050405020304" pitchFamily="18" charset="0"/>
                      </a:rPr>
                      <m:t>≥</m:t>
                    </m:r>
                    <m:r>
                      <a:rPr lang="en-US" sz="2200">
                        <a:latin typeface="Cambria Math" panose="02040503050406030204" pitchFamily="18" charset="0"/>
                        <a:ea typeface="Times New Roman" panose="02020603050405020304" pitchFamily="18" charset="0"/>
                        <a:cs typeface="Times New Roman" panose="02020603050405020304" pitchFamily="18" charset="0"/>
                      </a:rPr>
                      <m:t>0</m:t>
                    </m:r>
                    <m:r>
                      <a:rPr lang="en-US" sz="2200">
                        <a:latin typeface="Cambria Math" panose="02040503050406030204" pitchFamily="18" charset="0"/>
                        <a:ea typeface="Times New Roman" panose="02020603050405020304" pitchFamily="18" charset="0"/>
                        <a:cs typeface="Times New Roman" panose="02020603050405020304" pitchFamily="18" charset="0"/>
                      </a:rPr>
                      <m:t>.</m:t>
                    </m:r>
                    <m:r>
                      <a:rPr lang="en-US" sz="2200">
                        <a:latin typeface="Cambria Math" panose="02040503050406030204" pitchFamily="18" charset="0"/>
                        <a:ea typeface="Times New Roman" panose="02020603050405020304" pitchFamily="18" charset="0"/>
                        <a:cs typeface="Times New Roman" panose="02020603050405020304" pitchFamily="18" charset="0"/>
                      </a:rPr>
                      <m:t>2</m:t>
                    </m:r>
                  </m:oMath>
                </a14:m>
                <a:endParaRPr lang="en-US" sz="2200"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7" name="Rectangle 6">
                <a:extLst>
                  <a:ext uri="{FF2B5EF4-FFF2-40B4-BE49-F238E27FC236}">
                    <a16:creationId xmlns:a16="http://schemas.microsoft.com/office/drawing/2014/main" id="{80799535-3DFE-4D22-9833-E4C8C480BD60}"/>
                  </a:ext>
                </a:extLst>
              </p:cNvPr>
              <p:cNvSpPr>
                <a:spLocks noRot="1" noChangeAspect="1" noMove="1" noResize="1" noEditPoints="1" noAdjustHandles="1" noChangeArrowheads="1" noChangeShapeType="1" noTextEdit="1"/>
              </p:cNvSpPr>
              <p:nvPr/>
            </p:nvSpPr>
            <p:spPr>
              <a:xfrm>
                <a:off x="651829" y="3510669"/>
                <a:ext cx="1881862" cy="539378"/>
              </a:xfrm>
              <a:prstGeom prst="rect">
                <a:avLst/>
              </a:prstGeom>
              <a:blipFill>
                <a:blip r:embed="rId3"/>
                <a:stretch>
                  <a:fillRect l="-4.207%" b="-22.72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96104063-2128-46FD-8BB2-9B4217304E0B}"/>
                  </a:ext>
                </a:extLst>
              </p:cNvPr>
              <p:cNvSpPr/>
              <p:nvPr/>
            </p:nvSpPr>
            <p:spPr>
              <a:xfrm>
                <a:off x="1757416" y="3981825"/>
                <a:ext cx="3965123" cy="1021562"/>
              </a:xfrm>
              <a:prstGeom prst="rect">
                <a:avLst/>
              </a:prstGeom>
            </p:spPr>
            <p:txBody>
              <a:bodyPr wrap="none">
                <a:spAutoFit/>
              </a:bodyPr>
              <a:lstStyle/>
              <a:p>
                <a:pPr/>
                <a14:m>
                  <m:oMathPara xmlns:m="http://purl.oclc.org/ooxml/officeDocument/math">
                    <m:oMathParaPr>
                      <m:jc m:val="centerGroup"/>
                    </m:oMathParaPr>
                    <m:oMath xmlns:m="http://purl.oclc.org/ooxml/officeDocument/math">
                      <m:r>
                        <a:rPr lang="en-US" sz="2200" i="1">
                          <a:latin typeface="Cambria Math" panose="02040503050406030204" pitchFamily="18" charset="0"/>
                        </a:rPr>
                        <m:t>h</m:t>
                      </m:r>
                      <m:r>
                        <m:rPr>
                          <m:nor/>
                        </m:rPr>
                        <a:rPr lang="en-US" sz="2200" dirty="0">
                          <a:latin typeface="Times New Roman" panose="02020603050405020304" pitchFamily="18" charset="0"/>
                          <a:ea typeface="Times New Roman" panose="02020603050405020304" pitchFamily="18" charset="0"/>
                          <a:cs typeface="Times New Roman" panose="02020603050405020304" pitchFamily="18" charset="0"/>
                        </a:rPr>
                        <m:t>s</m:t>
                      </m:r>
                      <m:r>
                        <a:rPr lang="en-US" sz="2200" i="0">
                          <a:latin typeface="Cambria Math" panose="02040503050406030204" pitchFamily="18" charset="0"/>
                        </a:rPr>
                        <m:t>=</m:t>
                      </m:r>
                      <m:f>
                        <m:fPr>
                          <m:ctrlPr>
                            <a:rPr lang="en-US" sz="2200" i="1">
                              <a:latin typeface="Cambria Math" panose="02040503050406030204" pitchFamily="18" charset="0"/>
                            </a:rPr>
                          </m:ctrlPr>
                        </m:fPr>
                        <m:num>
                          <m:d>
                            <m:dPr>
                              <m:begChr m:val=""/>
                              <m:ctrlPr>
                                <a:rPr lang="en-US" sz="2200" i="1">
                                  <a:latin typeface="Cambria Math" panose="02040503050406030204" pitchFamily="18" charset="0"/>
                                </a:rPr>
                              </m:ctrlPr>
                            </m:dPr>
                            <m:e>
                              <m:r>
                                <m:rPr>
                                  <m:sty m:val="p"/>
                                </m:rPr>
                                <a:rPr lang="en-US" sz="2200" i="0">
                                  <a:latin typeface="Cambria Math" panose="02040503050406030204" pitchFamily="18" charset="0"/>
                                </a:rPr>
                                <m:t>l</m:t>
                              </m:r>
                              <m:func>
                                <m:funcPr>
                                  <m:ctrlPr>
                                    <a:rPr lang="en-US" sz="2200" i="1">
                                      <a:latin typeface="Cambria Math" panose="02040503050406030204" pitchFamily="18" charset="0"/>
                                    </a:rPr>
                                  </m:ctrlPr>
                                </m:funcPr>
                                <m:fName>
                                  <m:r>
                                    <m:rPr>
                                      <m:sty m:val="p"/>
                                    </m:rPr>
                                    <a:rPr lang="en-US" sz="2200" i="0">
                                      <a:latin typeface="Cambria Math" panose="02040503050406030204" pitchFamily="18" charset="0"/>
                                    </a:rPr>
                                    <m:t>n</m:t>
                                  </m:r>
                                </m:fName>
                                <m:e>
                                  <m:r>
                                    <a:rPr lang="en-US" sz="2200" i="0">
                                      <a:latin typeface="Cambria Math" panose="02040503050406030204" pitchFamily="18" charset="0"/>
                                    </a:rPr>
                                    <m:t>(</m:t>
                                  </m:r>
                                </m:e>
                              </m:func>
                              <m:r>
                                <a:rPr lang="en-US" sz="2200" i="0">
                                  <a:latin typeface="Cambria Math" panose="02040503050406030204" pitchFamily="18" charset="0"/>
                                </a:rPr>
                                <m:t>0</m:t>
                              </m:r>
                              <m:r>
                                <a:rPr lang="en-US" sz="2200" i="0">
                                  <a:latin typeface="Cambria Math" panose="02040503050406030204" pitchFamily="18" charset="0"/>
                                </a:rPr>
                                <m:t>.</m:t>
                              </m:r>
                              <m:r>
                                <a:rPr lang="en-US" sz="2200" i="0">
                                  <a:latin typeface="Cambria Math" panose="02040503050406030204" pitchFamily="18" charset="0"/>
                                </a:rPr>
                                <m:t>8</m:t>
                              </m:r>
                              <m:r>
                                <a:rPr lang="en-US" sz="2200" i="0">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𝑓𝑦</m:t>
                                  </m:r>
                                </m:num>
                                <m:den>
                                  <m:r>
                                    <a:rPr lang="en-US" sz="2200" i="0">
                                      <a:latin typeface="Cambria Math" panose="02040503050406030204" pitchFamily="18" charset="0"/>
                                    </a:rPr>
                                    <m:t>1400</m:t>
                                  </m:r>
                                </m:den>
                              </m:f>
                            </m:e>
                          </m:d>
                        </m:num>
                        <m:den>
                          <m:r>
                            <a:rPr lang="en-US" sz="2200" i="0">
                              <a:latin typeface="Cambria Math" panose="02040503050406030204" pitchFamily="18" charset="0"/>
                            </a:rPr>
                            <m:t>36</m:t>
                          </m:r>
                          <m:r>
                            <a:rPr lang="en-US" sz="2200" i="0">
                              <a:latin typeface="Cambria Math" panose="02040503050406030204" pitchFamily="18" charset="0"/>
                            </a:rPr>
                            <m:t>+</m:t>
                          </m:r>
                          <m:r>
                            <a:rPr lang="en-US" sz="2200" i="0">
                              <a:latin typeface="Cambria Math" panose="02040503050406030204" pitchFamily="18" charset="0"/>
                            </a:rPr>
                            <m:t>9</m:t>
                          </m:r>
                        </m:den>
                      </m:f>
                      <m:r>
                        <a:rPr lang="en-US" sz="2200" i="0">
                          <a:latin typeface="Cambria Math" panose="02040503050406030204" pitchFamily="18" charset="0"/>
                        </a:rPr>
                        <m:t>≥</m:t>
                      </m:r>
                      <m:r>
                        <a:rPr lang="en-US" sz="2200" i="0">
                          <a:latin typeface="Cambria Math" panose="02040503050406030204" pitchFamily="18" charset="0"/>
                        </a:rPr>
                        <m:t>90</m:t>
                      </m:r>
                      <m:r>
                        <a:rPr lang="en-US" sz="2200" i="1">
                          <a:latin typeface="Cambria Math" panose="02040503050406030204" pitchFamily="18" charset="0"/>
                        </a:rPr>
                        <m:t>𝑚𝑚</m:t>
                      </m:r>
                    </m:oMath>
                  </m:oMathPara>
                </a14:m>
                <a:endParaRPr lang="en-US" sz="2200" dirty="0"/>
              </a:p>
            </p:txBody>
          </p:sp>
        </mc:Choice>
        <mc:Fallback>
          <p:sp>
            <p:nvSpPr>
              <p:cNvPr id="8" name="Rectangle 7">
                <a:extLst>
                  <a:ext uri="{FF2B5EF4-FFF2-40B4-BE49-F238E27FC236}">
                    <a16:creationId xmlns:a16="http://schemas.microsoft.com/office/drawing/2014/main" id="{96104063-2128-46FD-8BB2-9B4217304E0B}"/>
                  </a:ext>
                </a:extLst>
              </p:cNvPr>
              <p:cNvSpPr>
                <a:spLocks noRot="1" noChangeAspect="1" noMove="1" noResize="1" noEditPoints="1" noAdjustHandles="1" noChangeArrowheads="1" noChangeShapeType="1" noTextEdit="1"/>
              </p:cNvSpPr>
              <p:nvPr/>
            </p:nvSpPr>
            <p:spPr>
              <a:xfrm>
                <a:off x="1757416" y="3981825"/>
                <a:ext cx="3965123" cy="102156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72B71149-1CEB-41C0-BE45-2941FAEE1D3D}"/>
                  </a:ext>
                </a:extLst>
              </p:cNvPr>
              <p:cNvSpPr/>
              <p:nvPr/>
            </p:nvSpPr>
            <p:spPr>
              <a:xfrm>
                <a:off x="542359" y="5118175"/>
                <a:ext cx="3716723" cy="602088"/>
              </a:xfrm>
              <a:prstGeom prst="rect">
                <a:avLst/>
              </a:prstGeom>
            </p:spPr>
            <p:txBody>
              <a:bodyPr wrap="none">
                <a:spAutoFit/>
              </a:bodyPr>
              <a:lstStyle/>
              <a:p>
                <a:r>
                  <a:rPr lang="en-US" sz="2200" dirty="0">
                    <a:latin typeface="Times New Roman" panose="02020603050405020304" pitchFamily="18" charset="0"/>
                    <a:ea typeface="Times New Roman" panose="02020603050405020304" pitchFamily="18" charset="0"/>
                    <a:cs typeface="Times New Roman" panose="02020603050405020304" pitchFamily="18" charset="0"/>
                  </a:rPr>
                  <a:t>Then, </a:t>
                </a:r>
                <a:r>
                  <a:rPr lang="en-US" sz="2200" dirty="0" err="1">
                    <a:latin typeface="Times New Roman" panose="02020603050405020304" pitchFamily="18" charset="0"/>
                    <a:ea typeface="Times New Roman" panose="02020603050405020304" pitchFamily="18" charset="0"/>
                    <a:cs typeface="Times New Roman" panose="02020603050405020304" pitchFamily="18" charset="0"/>
                  </a:rPr>
                  <a:t>hs</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 = </a:t>
                </a:r>
                <a14:m>
                  <m:oMath xmlns:m="http://purl.oclc.org/ooxml/officeDocument/math">
                    <m:f>
                      <m:fPr>
                        <m:ctrlPr>
                          <a:rPr lang="en-US" sz="2300" i="1">
                            <a:latin typeface="Cambria Math" panose="02040503050406030204" pitchFamily="18" charset="0"/>
                          </a:rPr>
                        </m:ctrlPr>
                      </m:fPr>
                      <m:num>
                        <m:r>
                          <a:rPr lang="en-US" sz="2300" b="0" i="1">
                            <a:latin typeface="Cambria Math" panose="02040503050406030204" pitchFamily="18" charset="0"/>
                            <a:ea typeface="Times New Roman" panose="02020603050405020304" pitchFamily="18" charset="0"/>
                            <a:cs typeface="Times New Roman" panose="02020603050405020304" pitchFamily="18" charset="0"/>
                          </a:rPr>
                          <m:t>𝑙𝑛</m:t>
                        </m:r>
                      </m:num>
                      <m:den>
                        <m:r>
                          <a:rPr lang="en-US" sz="2300" b="0" i="1">
                            <a:latin typeface="Cambria Math" panose="02040503050406030204" pitchFamily="18" charset="0"/>
                            <a:ea typeface="Times New Roman" panose="02020603050405020304" pitchFamily="18" charset="0"/>
                            <a:cs typeface="Times New Roman" panose="02020603050405020304" pitchFamily="18" charset="0"/>
                          </a:rPr>
                          <m:t>39</m:t>
                        </m:r>
                      </m:den>
                    </m:f>
                    <m:r>
                      <a:rPr lang="ar-SA" sz="2300" b="0" i="0" smtClean="0">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300" dirty="0">
                    <a:latin typeface="Times New Roman" panose="02020603050405020304" pitchFamily="18" charset="0"/>
                    <a:cs typeface="Times New Roman" panose="02020603050405020304" pitchFamily="18" charset="0"/>
                  </a:rPr>
                  <a:t>= </a:t>
                </a:r>
                <a14:m>
                  <m:oMath xmlns:m="http://purl.oclc.org/ooxml/officeDocument/math">
                    <m:f>
                      <m:fPr>
                        <m:ctrlPr>
                          <a:rPr lang="en-US" sz="2300" i="1">
                            <a:latin typeface="Cambria Math" panose="02040503050406030204" pitchFamily="18" charset="0"/>
                          </a:rPr>
                        </m:ctrlPr>
                      </m:fPr>
                      <m:num>
                        <m:r>
                          <a:rPr lang="en-US" sz="2300" b="0" i="1">
                            <a:latin typeface="Cambria Math" panose="02040503050406030204" pitchFamily="18" charset="0"/>
                          </a:rPr>
                          <m:t>8</m:t>
                        </m:r>
                      </m:num>
                      <m:den>
                        <m:r>
                          <a:rPr lang="en-US" sz="2300" b="0" i="1">
                            <a:latin typeface="Cambria Math" panose="02040503050406030204" pitchFamily="18" charset="0"/>
                          </a:rPr>
                          <m:t>39</m:t>
                        </m:r>
                      </m:den>
                    </m:f>
                    <m:r>
                      <a:rPr lang="en-US" sz="2300" b="0" i="1">
                        <a:latin typeface="Cambria Math" panose="02040503050406030204" pitchFamily="18" charset="0"/>
                      </a:rPr>
                      <m:t>=</m:t>
                    </m:r>
                    <m:r>
                      <a:rPr lang="en-US" sz="2300" b="0" i="1">
                        <a:latin typeface="Cambria Math" panose="02040503050406030204" pitchFamily="18" charset="0"/>
                      </a:rPr>
                      <m:t>0</m:t>
                    </m:r>
                    <m:r>
                      <a:rPr lang="en-US" sz="2300" b="0" i="1">
                        <a:latin typeface="Cambria Math" panose="02040503050406030204" pitchFamily="18" charset="0"/>
                      </a:rPr>
                      <m:t>.</m:t>
                    </m:r>
                    <m:r>
                      <a:rPr lang="en-US" sz="2300" b="0" i="1">
                        <a:latin typeface="Cambria Math" panose="02040503050406030204" pitchFamily="18" charset="0"/>
                      </a:rPr>
                      <m:t>205</m:t>
                    </m:r>
                    <m:r>
                      <a:rPr lang="en-US" sz="2300" b="0" i="1">
                        <a:latin typeface="Cambria Math" panose="02040503050406030204" pitchFamily="18" charset="0"/>
                      </a:rPr>
                      <m:t>𝑚</m:t>
                    </m:r>
                    <m:r>
                      <a:rPr lang="en-US" sz="2300" b="0" i="1">
                        <a:latin typeface="Cambria Math" panose="02040503050406030204" pitchFamily="18" charset="0"/>
                      </a:rPr>
                      <m:t> </m:t>
                    </m:r>
                  </m:oMath>
                </a14:m>
                <a:endParaRPr lang="en-US" sz="2300" dirty="0">
                  <a:latin typeface="Times New Roman" panose="02020603050405020304" pitchFamily="18" charset="0"/>
                  <a:cs typeface="Times New Roman" panose="02020603050405020304" pitchFamily="18" charset="0"/>
                </a:endParaRPr>
              </a:p>
            </p:txBody>
          </p:sp>
        </mc:Choice>
        <mc:Fallback>
          <p:sp>
            <p:nvSpPr>
              <p:cNvPr id="9" name="Rectangle 8">
                <a:extLst>
                  <a:ext uri="{FF2B5EF4-FFF2-40B4-BE49-F238E27FC236}">
                    <a16:creationId xmlns:a16="http://schemas.microsoft.com/office/drawing/2014/main" id="{72B71149-1CEB-41C0-BE45-2941FAEE1D3D}"/>
                  </a:ext>
                </a:extLst>
              </p:cNvPr>
              <p:cNvSpPr>
                <a:spLocks noRot="1" noChangeAspect="1" noMove="1" noResize="1" noEditPoints="1" noAdjustHandles="1" noChangeArrowheads="1" noChangeShapeType="1" noTextEdit="1"/>
              </p:cNvSpPr>
              <p:nvPr/>
            </p:nvSpPr>
            <p:spPr>
              <a:xfrm>
                <a:off x="542359" y="5118175"/>
                <a:ext cx="3716723" cy="602088"/>
              </a:xfrm>
              <a:prstGeom prst="rect">
                <a:avLst/>
              </a:prstGeom>
              <a:blipFill>
                <a:blip r:embed="rId5"/>
                <a:stretch>
                  <a:fillRect l="-2.131%" b="-8.163%"/>
                </a:stretch>
              </a:blipFill>
            </p:spPr>
            <p:txBody>
              <a:bodyPr/>
              <a:lstStyle/>
              <a:p>
                <a:r>
                  <a:rPr lang="en-US">
                    <a:noFill/>
                  </a:rPr>
                  <a:t> </a:t>
                </a:r>
              </a:p>
            </p:txBody>
          </p:sp>
        </mc:Fallback>
      </mc:AlternateContent>
      <p:sp>
        <p:nvSpPr>
          <p:cNvPr id="10" name="Rectangle 9">
            <a:extLst>
              <a:ext uri="{FF2B5EF4-FFF2-40B4-BE49-F238E27FC236}">
                <a16:creationId xmlns:a16="http://schemas.microsoft.com/office/drawing/2014/main" id="{83B9F7AB-D4FF-47C7-830F-BEEE7ECA6D77}"/>
              </a:ext>
            </a:extLst>
          </p:cNvPr>
          <p:cNvSpPr/>
          <p:nvPr/>
        </p:nvSpPr>
        <p:spPr>
          <a:xfrm>
            <a:off x="519886" y="5797357"/>
            <a:ext cx="9366235" cy="539378"/>
          </a:xfrm>
          <a:prstGeom prst="rect">
            <a:avLst/>
          </a:prstGeom>
        </p:spPr>
        <p:txBody>
          <a:bodyPr wrap="square">
            <a:spAutoFit/>
          </a:bodyPr>
          <a:lstStyle/>
          <a:p>
            <a:pPr>
              <a:lnSpc>
                <a:spcPct val="15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To avoid excessive deflection, h will be increased by 10% then h becomes </a:t>
            </a:r>
            <a:r>
              <a:rPr lang="en-US" sz="2200" u="sng" dirty="0">
                <a:latin typeface="Times New Roman" panose="02020603050405020304" pitchFamily="18" charset="0"/>
                <a:ea typeface="Times New Roman" panose="02020603050405020304" pitchFamily="18" charset="0"/>
                <a:cs typeface="Times New Roman" panose="02020603050405020304" pitchFamily="18" charset="0"/>
              </a:rPr>
              <a:t>23cm. </a:t>
            </a:r>
          </a:p>
        </p:txBody>
      </p:sp>
      <p:sp>
        <p:nvSpPr>
          <p:cNvPr id="13" name="TextBox 12">
            <a:extLst>
              <a:ext uri="{FF2B5EF4-FFF2-40B4-BE49-F238E27FC236}">
                <a16:creationId xmlns:a16="http://schemas.microsoft.com/office/drawing/2014/main" id="{5016F894-84EA-40D0-AFFC-A97392AB9AB0}"/>
              </a:ext>
            </a:extLst>
          </p:cNvPr>
          <p:cNvSpPr txBox="1"/>
          <p:nvPr/>
        </p:nvSpPr>
        <p:spPr>
          <a:xfrm>
            <a:off x="679010" y="185067"/>
            <a:ext cx="6782642" cy="9233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02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philosophy</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811976"/>
      </p:ext>
    </p:extLst>
  </p:cSld>
  <p:clrMapOvr>
    <a:masterClrMapping/>
  </p:clrMapOvr>
</p:sld>
</file>

<file path=ppt/slides/slide27.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B61AAF5-C7EA-4556-AFF3-B8512B5E7338}"/>
              </a:ext>
            </a:extLst>
          </p:cNvPr>
          <p:cNvSpPr txBox="1"/>
          <p:nvPr/>
        </p:nvSpPr>
        <p:spPr>
          <a:xfrm>
            <a:off x="679010" y="185067"/>
            <a:ext cx="6782642" cy="9233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02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philosophy</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7A9A97C0-BB4A-4233-A1F8-2A5B1F4C7CA7}"/>
              </a:ext>
            </a:extLst>
          </p:cNvPr>
          <p:cNvSpPr txBox="1"/>
          <p:nvPr/>
        </p:nvSpPr>
        <p:spPr>
          <a:xfrm>
            <a:off x="488210" y="1168602"/>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Walls</a:t>
            </a:r>
            <a:r>
              <a:rPr lang="ar-SA" altLang="ko-KR" sz="3200" dirty="0">
                <a:latin typeface="Times New Roman" panose="02020603050405020304" pitchFamily="18" charset="0"/>
                <a:cs typeface="Times New Roman" panose="02020603050405020304" pitchFamily="18" charset="0"/>
              </a:rPr>
              <a:t> </a:t>
            </a:r>
            <a:r>
              <a:rPr lang="en-US" altLang="ko-KR" sz="3200" dirty="0">
                <a:latin typeface="Times New Roman" panose="02020603050405020304" pitchFamily="18" charset="0"/>
                <a:cs typeface="Times New Roman" panose="02020603050405020304" pitchFamily="18" charset="0"/>
              </a:rPr>
              <a:t>:- </a:t>
            </a:r>
          </a:p>
        </p:txBody>
      </p:sp>
      <p:sp>
        <p:nvSpPr>
          <p:cNvPr id="7" name="Rectangle 6">
            <a:extLst>
              <a:ext uri="{FF2B5EF4-FFF2-40B4-BE49-F238E27FC236}">
                <a16:creationId xmlns:a16="http://schemas.microsoft.com/office/drawing/2014/main" id="{3316EA40-C48B-4DDF-8461-838D7E501D34}"/>
              </a:ext>
            </a:extLst>
          </p:cNvPr>
          <p:cNvSpPr/>
          <p:nvPr/>
        </p:nvSpPr>
        <p:spPr>
          <a:xfrm>
            <a:off x="776210" y="1834260"/>
            <a:ext cx="10639579" cy="2062872"/>
          </a:xfrm>
          <a:prstGeom prst="rect">
            <a:avLst/>
          </a:prstGeom>
        </p:spPr>
        <p:txBody>
          <a:bodyPr wrap="none">
            <a:spAutoFit/>
          </a:bodyPr>
          <a:lstStyle/>
          <a:p>
            <a:pPr>
              <a:lnSpc>
                <a:spcPct val="150%"/>
              </a:lnSpc>
            </a:pPr>
            <a:r>
              <a:rPr lang="en-US" sz="2200" dirty="0">
                <a:latin typeface="Times New Roman" panose="02020603050405020304" pitchFamily="18" charset="0"/>
              </a:rPr>
              <a:t>Walls thickness will be as the following:</a:t>
            </a:r>
          </a:p>
          <a:p>
            <a:pPr>
              <a:lnSpc>
                <a:spcPct val="150%"/>
              </a:lnSpc>
            </a:pPr>
            <a:r>
              <a:rPr lang="en-US" sz="2200" dirty="0">
                <a:latin typeface="Times New Roman" panose="02020603050405020304" pitchFamily="18" charset="0"/>
              </a:rPr>
              <a:t>1- Basement wall:</a:t>
            </a:r>
          </a:p>
          <a:p>
            <a:pPr>
              <a:lnSpc>
                <a:spcPct val="150%"/>
              </a:lnSpc>
            </a:pPr>
            <a:r>
              <a:rPr lang="en-US" sz="2200" dirty="0">
                <a:latin typeface="Times New Roman" panose="02020603050405020304" pitchFamily="18" charset="0"/>
              </a:rPr>
              <a:t>With according to ACI318, minimum thickness 19cm. Which less than thickness used 40cm.</a:t>
            </a:r>
          </a:p>
          <a:p>
            <a:pPr>
              <a:lnSpc>
                <a:spcPct val="150%"/>
              </a:lnSpc>
            </a:pPr>
            <a:r>
              <a:rPr lang="en-US" sz="2200" dirty="0">
                <a:latin typeface="Times New Roman" panose="02020603050405020304" pitchFamily="18" charset="0"/>
              </a:rPr>
              <a:t> </a:t>
            </a:r>
          </a:p>
        </p:txBody>
      </p:sp>
      <p:sp>
        <p:nvSpPr>
          <p:cNvPr id="8" name="Chevron 3">
            <a:extLst>
              <a:ext uri="{FF2B5EF4-FFF2-40B4-BE49-F238E27FC236}">
                <a16:creationId xmlns:a16="http://schemas.microsoft.com/office/drawing/2014/main" id="{68CA6F01-1DBB-4AF8-A821-1E9DB5F40D04}"/>
              </a:ext>
            </a:extLst>
          </p:cNvPr>
          <p:cNvSpPr/>
          <p:nvPr/>
        </p:nvSpPr>
        <p:spPr>
          <a:xfrm>
            <a:off x="248810" y="1823921"/>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A37742B2-5F9A-47CD-8D99-D3ABD16C30C6}"/>
                  </a:ext>
                </a:extLst>
              </p:cNvPr>
              <p:cNvSpPr/>
              <p:nvPr/>
            </p:nvSpPr>
            <p:spPr>
              <a:xfrm>
                <a:off x="679010" y="3409516"/>
                <a:ext cx="14007548" cy="2672976"/>
              </a:xfrm>
              <a:prstGeom prst="rect">
                <a:avLst/>
              </a:prstGeom>
            </p:spPr>
            <p:txBody>
              <a:bodyPr wrap="square">
                <a:spAutoFit/>
              </a:bodyPr>
              <a:lstStyle/>
              <a:p>
                <a:pPr>
                  <a:lnSpc>
                    <a:spcPct val="15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2- Shear walls:</a:t>
                </a:r>
              </a:p>
              <a:p>
                <a:pPr>
                  <a:lnSpc>
                    <a:spcPct val="150%"/>
                  </a:lnSpc>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With according to ACI318, minimum thickness as the following:</a:t>
                </a:r>
                <a:endParaRPr lang="en-US" sz="2200" dirty="0">
                  <a:latin typeface="Cambria Math" panose="02040503050406030204" pitchFamily="18" charset="0"/>
                  <a:ea typeface="Times New Roman" panose="02020603050405020304" pitchFamily="18" charset="0"/>
                  <a:cs typeface="Times New Roman" panose="02020603050405020304" pitchFamily="18" charset="0"/>
                </a:endParaRPr>
              </a:p>
              <a:p>
                <a:pPr>
                  <a:spcAft>
                    <a:spcPts val="800"/>
                  </a:spcAft>
                </a:pPr>
                <a14:m>
                  <m:oMathPara xmlns:m="http://purl.oclc.org/ooxml/officeDocument/math">
                    <m:oMathParaPr>
                      <m:jc m:val="left"/>
                    </m:oMathParaPr>
                    <m:oMath xmlns:m="http://purl.oclc.org/ooxml/officeDocument/math">
                      <m:r>
                        <a:rPr lang="en-US" sz="2200" b="0" i="1" dirty="0" smtClean="0">
                          <a:latin typeface="Cambria Math" panose="02040503050406030204" pitchFamily="18" charset="0"/>
                          <a:ea typeface="Times New Roman" panose="02020603050405020304" pitchFamily="18" charset="0"/>
                          <a:cs typeface="Times New Roman" panose="02020603050405020304" pitchFamily="18" charset="0"/>
                        </a:rPr>
                        <m:t>𝐻</m:t>
                      </m:r>
                      <m:r>
                        <a:rPr lang="en-US" sz="2200" i="1" dirty="0">
                          <a:latin typeface="Cambria Math" panose="02040503050406030204" pitchFamily="18" charset="0"/>
                          <a:ea typeface="Times New Roman" panose="02020603050405020304" pitchFamily="18" charset="0"/>
                          <a:cs typeface="Times New Roman" panose="02020603050405020304" pitchFamily="18" charset="0"/>
                        </a:rPr>
                        <m:t>≥</m:t>
                      </m:r>
                      <m:r>
                        <a:rPr lang="en-US" sz="2200" b="0" i="1" dirty="0" smtClean="0">
                          <a:latin typeface="Cambria Math" panose="02040503050406030204" pitchFamily="18" charset="0"/>
                          <a:ea typeface="Times New Roman" panose="02020603050405020304" pitchFamily="18" charset="0"/>
                          <a:cs typeface="Times New Roman" panose="02020603050405020304" pitchFamily="18" charset="0"/>
                        </a:rPr>
                        <m:t>𝑚𝑎𝑥</m:t>
                      </m:r>
                      <m:r>
                        <a:rPr lang="en-US" sz="2200" b="0" i="1" smtClean="0">
                          <a:latin typeface="Cambria Math" panose="02040503050406030204" pitchFamily="18" charset="0"/>
                          <a:ea typeface="Times New Roman" panose="02020603050405020304" pitchFamily="18" charset="0"/>
                          <a:cs typeface="Times New Roman" panose="02020603050405020304" pitchFamily="18" charset="0"/>
                        </a:rPr>
                        <m:t> </m:t>
                      </m:r>
                      <m:d>
                        <m:dPr>
                          <m:begChr m:val="{"/>
                          <m:endChr m:val="}"/>
                          <m:ctrlPr>
                            <a:rPr lang="en-US" sz="2200" b="0" i="1" smtClean="0">
                              <a:latin typeface="Cambria Math" panose="02040503050406030204" pitchFamily="18" charset="0"/>
                              <a:cs typeface="Times New Roman" panose="02020603050405020304" pitchFamily="18" charset="0"/>
                            </a:rPr>
                          </m:ctrlPr>
                        </m:dPr>
                        <m:e>
                          <m:eqArr>
                            <m:eqArrPr>
                              <m:ctrlPr>
                                <a:rPr lang="en-US" sz="2200" b="0" i="1" smtClean="0">
                                  <a:latin typeface="Cambria Math" panose="02040503050406030204" pitchFamily="18" charset="0"/>
                                  <a:cs typeface="Times New Roman" panose="02020603050405020304" pitchFamily="18" charset="0"/>
                                </a:rPr>
                              </m:ctrlPr>
                            </m:eqArrPr>
                            <m:e>
                              <m:r>
                                <a:rPr lang="en-US" sz="2200" b="0" i="1" smtClean="0">
                                  <a:latin typeface="Cambria Math" panose="02040503050406030204" pitchFamily="18" charset="0"/>
                                  <a:cs typeface="Times New Roman" panose="02020603050405020304" pitchFamily="18" charset="0"/>
                                </a:rPr>
                                <m:t>10</m:t>
                              </m:r>
                              <m:r>
                                <a:rPr lang="en-US" sz="2200" b="0" i="1" smtClean="0">
                                  <a:latin typeface="Cambria Math" panose="02040503050406030204" pitchFamily="18" charset="0"/>
                                  <a:cs typeface="Times New Roman" panose="02020603050405020304" pitchFamily="18" charset="0"/>
                                </a:rPr>
                                <m:t>𝑐𝑚</m:t>
                              </m:r>
                            </m:e>
                            <m:e>
                              <m:f>
                                <m:fPr>
                                  <m:ctrlPr>
                                    <a:rPr lang="en-US" sz="2200" b="0" i="1" smtClean="0">
                                      <a:latin typeface="Cambria Math" panose="02040503050406030204" pitchFamily="18" charset="0"/>
                                      <a:cs typeface="Times New Roman" panose="02020603050405020304" pitchFamily="18" charset="0"/>
                                    </a:rPr>
                                  </m:ctrlPr>
                                </m:fPr>
                                <m:num>
                                  <m:r>
                                    <a:rPr lang="en-US" sz="2200" b="0" i="1" smtClean="0">
                                      <a:latin typeface="Cambria Math" panose="02040503050406030204" pitchFamily="18" charset="0"/>
                                      <a:cs typeface="Times New Roman" panose="02020603050405020304" pitchFamily="18" charset="0"/>
                                    </a:rPr>
                                    <m:t>𝐿</m:t>
                                  </m:r>
                                </m:num>
                                <m:den>
                                  <m:r>
                                    <a:rPr lang="en-US" sz="2200" b="0" i="1" smtClean="0">
                                      <a:latin typeface="Cambria Math" panose="02040503050406030204" pitchFamily="18" charset="0"/>
                                      <a:cs typeface="Times New Roman" panose="02020603050405020304" pitchFamily="18" charset="0"/>
                                    </a:rPr>
                                    <m:t>25</m:t>
                                  </m:r>
                                </m:den>
                              </m:f>
                              <m:r>
                                <a:rPr lang="en-US" sz="2200" b="0" i="1" smtClean="0">
                                  <a:latin typeface="Cambria Math" panose="02040503050406030204" pitchFamily="18" charset="0"/>
                                  <a:cs typeface="Times New Roman" panose="02020603050405020304" pitchFamily="18" charset="0"/>
                                </a:rPr>
                                <m:t> , </m:t>
                              </m:r>
                              <m:r>
                                <a:rPr lang="en-US" sz="2200" b="0" i="1" smtClean="0">
                                  <a:latin typeface="Cambria Math" panose="02040503050406030204" pitchFamily="18" charset="0"/>
                                  <a:cs typeface="Times New Roman" panose="02020603050405020304" pitchFamily="18" charset="0"/>
                                </a:rPr>
                                <m:t>𝑤</m:t>
                              </m:r>
                              <m:r>
                                <a:rPr lang="en-US" sz="2200" b="0" i="1" smtClean="0">
                                  <a:latin typeface="Cambria Math" panose="02040503050406030204" pitchFamily="18" charset="0"/>
                                  <a:cs typeface="Times New Roman" panose="02020603050405020304" pitchFamily="18" charset="0"/>
                                </a:rPr>
                                <m:t>h</m:t>
                              </m:r>
                              <m:r>
                                <a:rPr lang="en-US" sz="2200" b="0" i="1" smtClean="0">
                                  <a:latin typeface="Cambria Math" panose="02040503050406030204" pitchFamily="18" charset="0"/>
                                  <a:cs typeface="Times New Roman" panose="02020603050405020304" pitchFamily="18" charset="0"/>
                                </a:rPr>
                                <m:t>𝑒𝑟𝑒</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𝐿</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𝑖𝑠</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𝑡</m:t>
                              </m:r>
                              <m:r>
                                <a:rPr lang="en-US" sz="2200" b="0" i="1" smtClean="0">
                                  <a:latin typeface="Cambria Math" panose="02040503050406030204" pitchFamily="18" charset="0"/>
                                  <a:cs typeface="Times New Roman" panose="02020603050405020304" pitchFamily="18" charset="0"/>
                                </a:rPr>
                                <m:t>h</m:t>
                              </m:r>
                              <m:r>
                                <a:rPr lang="en-US" sz="2200" b="0" i="1" smtClean="0">
                                  <a:latin typeface="Cambria Math" panose="02040503050406030204" pitchFamily="18" charset="0"/>
                                  <a:cs typeface="Times New Roman" panose="02020603050405020304" pitchFamily="18" charset="0"/>
                                </a:rPr>
                                <m:t>𝑒</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𝑠</m:t>
                              </m:r>
                              <m:r>
                                <a:rPr lang="en-US" sz="2200" b="0" i="1" smtClean="0">
                                  <a:latin typeface="Cambria Math" panose="02040503050406030204" pitchFamily="18" charset="0"/>
                                  <a:cs typeface="Times New Roman" panose="02020603050405020304" pitchFamily="18" charset="0"/>
                                </a:rPr>
                                <m:t>h</m:t>
                              </m:r>
                              <m:r>
                                <a:rPr lang="en-US" sz="2200" b="0" i="1" smtClean="0">
                                  <a:latin typeface="Cambria Math" panose="02040503050406030204" pitchFamily="18" charset="0"/>
                                  <a:cs typeface="Times New Roman" panose="02020603050405020304" pitchFamily="18" charset="0"/>
                                </a:rPr>
                                <m:t>𝑜𝑟𝑡𝑒𝑟</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𝑜𝑓</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𝑤𝑎𝑙𝑙</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𝑙𝑒𝑛𝑔𝑡</m:t>
                              </m:r>
                              <m:r>
                                <a:rPr lang="en-US" sz="2200" b="0" i="1" smtClean="0">
                                  <a:latin typeface="Cambria Math" panose="02040503050406030204" pitchFamily="18" charset="0"/>
                                  <a:cs typeface="Times New Roman" panose="02020603050405020304" pitchFamily="18" charset="0"/>
                                </a:rPr>
                                <m:t>h</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𝑎𝑛𝑑</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𝑠𝑢𝑝𝑝𝑜𝑟𝑡𝑒𝑑</m:t>
                              </m:r>
                              <m:r>
                                <a:rPr lang="en-US" sz="2200" b="0" i="1" smtClean="0">
                                  <a:latin typeface="Cambria Math" panose="02040503050406030204" pitchFamily="18" charset="0"/>
                                  <a:cs typeface="Times New Roman" panose="02020603050405020304" pitchFamily="18" charset="0"/>
                                </a:rPr>
                                <m:t> </m:t>
                              </m:r>
                              <m:r>
                                <a:rPr lang="en-US" sz="2200" b="0" i="1" smtClean="0">
                                  <a:latin typeface="Cambria Math" panose="02040503050406030204" pitchFamily="18" charset="0"/>
                                  <a:cs typeface="Times New Roman" panose="02020603050405020304" pitchFamily="18" charset="0"/>
                                </a:rPr>
                                <m:t>𝑙𝑒𝑛𝑔𝑡</m:t>
                              </m:r>
                              <m:r>
                                <a:rPr lang="en-US" sz="2200" b="0" i="1" smtClean="0">
                                  <a:latin typeface="Cambria Math" panose="02040503050406030204" pitchFamily="18" charset="0"/>
                                  <a:cs typeface="Times New Roman" panose="02020603050405020304" pitchFamily="18" charset="0"/>
                                </a:rPr>
                                <m:t>h</m:t>
                              </m:r>
                              <m:r>
                                <a:rPr lang="en-US" sz="2200" b="0" i="1" smtClean="0">
                                  <a:latin typeface="Cambria Math" panose="02040503050406030204" pitchFamily="18" charset="0"/>
                                  <a:cs typeface="Times New Roman" panose="02020603050405020304" pitchFamily="18" charset="0"/>
                                </a:rPr>
                                <m:t>=</m:t>
                              </m:r>
                              <m:f>
                                <m:fPr>
                                  <m:ctrlPr>
                                    <a:rPr lang="en-US" sz="2200" b="0" i="1" smtClean="0">
                                      <a:latin typeface="Cambria Math" panose="02040503050406030204" pitchFamily="18" charset="0"/>
                                      <a:cs typeface="Times New Roman" panose="02020603050405020304" pitchFamily="18" charset="0"/>
                                    </a:rPr>
                                  </m:ctrlPr>
                                </m:fPr>
                                <m:num>
                                  <m:r>
                                    <a:rPr lang="en-US" sz="2200" b="0" i="1" smtClean="0">
                                      <a:latin typeface="Cambria Math" panose="02040503050406030204" pitchFamily="18" charset="0"/>
                                      <a:cs typeface="Times New Roman" panose="02020603050405020304" pitchFamily="18" charset="0"/>
                                    </a:rPr>
                                    <m:t>4</m:t>
                                  </m:r>
                                  <m:r>
                                    <a:rPr lang="en-US" sz="2200" b="0" i="1" smtClean="0">
                                      <a:latin typeface="Cambria Math" panose="02040503050406030204" pitchFamily="18" charset="0"/>
                                      <a:cs typeface="Times New Roman" panose="02020603050405020304" pitchFamily="18" charset="0"/>
                                    </a:rPr>
                                    <m:t>.</m:t>
                                  </m:r>
                                  <m:r>
                                    <a:rPr lang="en-US" sz="2200" b="0" i="1" smtClean="0">
                                      <a:latin typeface="Cambria Math" panose="02040503050406030204" pitchFamily="18" charset="0"/>
                                      <a:cs typeface="Times New Roman" panose="02020603050405020304" pitchFamily="18" charset="0"/>
                                    </a:rPr>
                                    <m:t>2</m:t>
                                  </m:r>
                                </m:num>
                                <m:den>
                                  <m:r>
                                    <a:rPr lang="en-US" sz="2200" b="0" i="1" smtClean="0">
                                      <a:latin typeface="Cambria Math" panose="02040503050406030204" pitchFamily="18" charset="0"/>
                                      <a:cs typeface="Times New Roman" panose="02020603050405020304" pitchFamily="18" charset="0"/>
                                    </a:rPr>
                                    <m:t>25</m:t>
                                  </m:r>
                                </m:den>
                              </m:f>
                              <m:r>
                                <a:rPr lang="en-US" sz="2200" b="0" i="1" smtClean="0">
                                  <a:latin typeface="Cambria Math" panose="02040503050406030204" pitchFamily="18" charset="0"/>
                                  <a:cs typeface="Times New Roman" panose="02020603050405020304" pitchFamily="18" charset="0"/>
                                </a:rPr>
                                <m:t>=</m:t>
                              </m:r>
                              <m:r>
                                <a:rPr lang="en-US" sz="2200" b="0" i="1" smtClean="0">
                                  <a:latin typeface="Cambria Math" panose="02040503050406030204" pitchFamily="18" charset="0"/>
                                  <a:cs typeface="Times New Roman" panose="02020603050405020304" pitchFamily="18" charset="0"/>
                                </a:rPr>
                                <m:t>16</m:t>
                              </m:r>
                              <m:r>
                                <a:rPr lang="en-US" sz="2200" b="0" i="1" smtClean="0">
                                  <a:latin typeface="Cambria Math" panose="02040503050406030204" pitchFamily="18" charset="0"/>
                                  <a:cs typeface="Times New Roman" panose="02020603050405020304" pitchFamily="18" charset="0"/>
                                </a:rPr>
                                <m:t>.</m:t>
                              </m:r>
                              <m:r>
                                <a:rPr lang="en-US" sz="2200" b="0" i="1" smtClean="0">
                                  <a:latin typeface="Cambria Math" panose="02040503050406030204" pitchFamily="18" charset="0"/>
                                  <a:cs typeface="Times New Roman" panose="02020603050405020304" pitchFamily="18" charset="0"/>
                                </a:rPr>
                                <m:t>8</m:t>
                              </m:r>
                              <m:r>
                                <a:rPr lang="en-US" sz="2200" b="0" i="1" smtClean="0">
                                  <a:latin typeface="Cambria Math" panose="02040503050406030204" pitchFamily="18" charset="0"/>
                                  <a:cs typeface="Times New Roman" panose="02020603050405020304" pitchFamily="18" charset="0"/>
                                </a:rPr>
                                <m:t>𝑐𝑚</m:t>
                              </m:r>
                            </m:e>
                          </m:eqArr>
                        </m:e>
                      </m:d>
                      <m:r>
                        <a:rPr lang="en-US" sz="2200" b="0" i="1" smtClean="0">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2200"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r>
                  <a:rPr lang="en-US" sz="2200" dirty="0">
                    <a:latin typeface="Times New Roman" panose="02020603050405020304" pitchFamily="18" charset="0"/>
                    <a:ea typeface="Times New Roman" panose="02020603050405020304" pitchFamily="18" charset="0"/>
                    <a:cs typeface="Times New Roman" panose="02020603050405020304" pitchFamily="18" charset="0"/>
                  </a:rPr>
                  <a:t>Then, used thickness 30cm more than 16.8cm, ok.</a:t>
                </a:r>
              </a:p>
            </p:txBody>
          </p:sp>
        </mc:Choice>
        <mc:Fallback>
          <p:sp>
            <p:nvSpPr>
              <p:cNvPr id="9" name="Rectangle 8">
                <a:extLst>
                  <a:ext uri="{FF2B5EF4-FFF2-40B4-BE49-F238E27FC236}">
                    <a16:creationId xmlns:a16="http://schemas.microsoft.com/office/drawing/2014/main" id="{A37742B2-5F9A-47CD-8D99-D3ABD16C30C6}"/>
                  </a:ext>
                </a:extLst>
              </p:cNvPr>
              <p:cNvSpPr>
                <a:spLocks noRot="1" noChangeAspect="1" noMove="1" noResize="1" noEditPoints="1" noAdjustHandles="1" noChangeArrowheads="1" noChangeShapeType="1" noTextEdit="1"/>
              </p:cNvSpPr>
              <p:nvPr/>
            </p:nvSpPr>
            <p:spPr>
              <a:xfrm>
                <a:off x="679010" y="3409516"/>
                <a:ext cx="14007548" cy="2672976"/>
              </a:xfrm>
              <a:prstGeom prst="rect">
                <a:avLst/>
              </a:prstGeom>
              <a:blipFill>
                <a:blip r:embed="rId2"/>
                <a:stretch>
                  <a:fillRect l="-0.566%" b="-3.645%"/>
                </a:stretch>
              </a:blipFill>
            </p:spPr>
            <p:txBody>
              <a:bodyPr/>
              <a:lstStyle/>
              <a:p>
                <a:r>
                  <a:rPr lang="en-US">
                    <a:noFill/>
                  </a:rPr>
                  <a:t> </a:t>
                </a:r>
              </a:p>
            </p:txBody>
          </p:sp>
        </mc:Fallback>
      </mc:AlternateContent>
    </p:spTree>
    <p:extLst>
      <p:ext uri="{BB962C8B-B14F-4D97-AF65-F5344CB8AC3E}">
        <p14:creationId xmlns:p14="http://schemas.microsoft.com/office/powerpoint/2010/main" val="1794082999"/>
      </p:ext>
    </p:extLst>
  </p:cSld>
  <p:clrMapOvr>
    <a:masterClrMapping/>
  </p:clrMapOvr>
</p:sld>
</file>

<file path=ppt/slides/slide28.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C994865-9DE6-49F0-BF4A-D0570A140E50}"/>
              </a:ext>
            </a:extLst>
          </p:cNvPr>
          <p:cNvSpPr txBox="1"/>
          <p:nvPr/>
        </p:nvSpPr>
        <p:spPr>
          <a:xfrm>
            <a:off x="753253" y="373472"/>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Walls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4" name="Picture 3">
            <a:extLst>
              <a:ext uri="{FF2B5EF4-FFF2-40B4-BE49-F238E27FC236}">
                <a16:creationId xmlns:a16="http://schemas.microsoft.com/office/drawing/2014/main" id="{3A39FD2F-1EC0-4291-984C-FD92CDB1AB59}"/>
              </a:ext>
            </a:extLst>
          </p:cNvPr>
          <p:cNvPicPr>
            <a:picLocks noChangeAspect="1"/>
          </p:cNvPicPr>
          <p:nvPr/>
        </p:nvPicPr>
        <p:blipFill>
          <a:blip r:embed="rId2"/>
          <a:stretch>
            <a:fillRect/>
          </a:stretch>
        </p:blipFill>
        <p:spPr>
          <a:xfrm>
            <a:off x="3001679" y="51502"/>
            <a:ext cx="5742540" cy="6433026"/>
          </a:xfrm>
          <a:prstGeom prst="rect">
            <a:avLst/>
          </a:prstGeom>
        </p:spPr>
      </p:pic>
      <p:sp>
        <p:nvSpPr>
          <p:cNvPr id="5" name="Rectangle 4">
            <a:extLst>
              <a:ext uri="{FF2B5EF4-FFF2-40B4-BE49-F238E27FC236}">
                <a16:creationId xmlns:a16="http://schemas.microsoft.com/office/drawing/2014/main" id="{A7711FBE-0AC3-44F3-8F6E-4968363688FC}"/>
              </a:ext>
            </a:extLst>
          </p:cNvPr>
          <p:cNvSpPr/>
          <p:nvPr/>
        </p:nvSpPr>
        <p:spPr>
          <a:xfrm>
            <a:off x="3835060" y="6406388"/>
            <a:ext cx="5355261" cy="400110"/>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rPr>
              <a:t>Figure-6: Walls distribution plan.</a:t>
            </a:r>
            <a:endParaRPr lang="en-US" sz="2000" dirty="0"/>
          </a:p>
        </p:txBody>
      </p:sp>
    </p:spTree>
    <p:extLst>
      <p:ext uri="{BB962C8B-B14F-4D97-AF65-F5344CB8AC3E}">
        <p14:creationId xmlns:p14="http://schemas.microsoft.com/office/powerpoint/2010/main" val="3495410601"/>
      </p:ext>
    </p:extLst>
  </p:cSld>
  <p:clrMapOvr>
    <a:masterClrMapping/>
  </p:clrMapOvr>
</p:sld>
</file>

<file path=ppt/slides/slide29.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60E4B96-94E3-4752-9B3D-F13518A3AF40}"/>
              </a:ext>
            </a:extLst>
          </p:cNvPr>
          <p:cNvPicPr>
            <a:picLocks noChangeAspect="1"/>
          </p:cNvPicPr>
          <p:nvPr/>
        </p:nvPicPr>
        <p:blipFill>
          <a:blip r:embed="rId2"/>
          <a:stretch>
            <a:fillRect/>
          </a:stretch>
        </p:blipFill>
        <p:spPr>
          <a:xfrm>
            <a:off x="1980162" y="130030"/>
            <a:ext cx="5624721" cy="6235155"/>
          </a:xfrm>
          <a:prstGeom prst="rect">
            <a:avLst/>
          </a:prstGeom>
        </p:spPr>
      </p:pic>
      <p:sp>
        <p:nvSpPr>
          <p:cNvPr id="4" name="Rectangle 3">
            <a:extLst>
              <a:ext uri="{FF2B5EF4-FFF2-40B4-BE49-F238E27FC236}">
                <a16:creationId xmlns:a16="http://schemas.microsoft.com/office/drawing/2014/main" id="{0D03D605-04B3-43D1-9218-E61ECFD4A1E5}"/>
              </a:ext>
            </a:extLst>
          </p:cNvPr>
          <p:cNvSpPr/>
          <p:nvPr/>
        </p:nvSpPr>
        <p:spPr>
          <a:xfrm>
            <a:off x="725302" y="385503"/>
            <a:ext cx="1565621"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Walls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6" name="Picture 5">
            <a:extLst>
              <a:ext uri="{FF2B5EF4-FFF2-40B4-BE49-F238E27FC236}">
                <a16:creationId xmlns:a16="http://schemas.microsoft.com/office/drawing/2014/main" id="{16499C38-73C7-4368-BB61-9464B34EBEFA}"/>
              </a:ext>
            </a:extLst>
          </p:cNvPr>
          <p:cNvPicPr>
            <a:picLocks noChangeAspect="1"/>
          </p:cNvPicPr>
          <p:nvPr/>
        </p:nvPicPr>
        <p:blipFill>
          <a:blip r:embed="rId3"/>
          <a:stretch>
            <a:fillRect/>
          </a:stretch>
        </p:blipFill>
        <p:spPr>
          <a:xfrm>
            <a:off x="7345736" y="677890"/>
            <a:ext cx="4846264" cy="5052001"/>
          </a:xfrm>
          <a:prstGeom prst="rect">
            <a:avLst/>
          </a:prstGeom>
        </p:spPr>
      </p:pic>
      <p:sp>
        <p:nvSpPr>
          <p:cNvPr id="8" name="Rectangle 7">
            <a:extLst>
              <a:ext uri="{FF2B5EF4-FFF2-40B4-BE49-F238E27FC236}">
                <a16:creationId xmlns:a16="http://schemas.microsoft.com/office/drawing/2014/main" id="{B25B410E-81AB-4CCD-A10F-E7AE4598855E}"/>
              </a:ext>
            </a:extLst>
          </p:cNvPr>
          <p:cNvSpPr/>
          <p:nvPr/>
        </p:nvSpPr>
        <p:spPr>
          <a:xfrm>
            <a:off x="4483546" y="6306732"/>
            <a:ext cx="5355261" cy="400110"/>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rPr>
              <a:t>Figure-7: Walls Grid A .</a:t>
            </a:r>
            <a:endParaRPr lang="en-US" sz="2000" dirty="0"/>
          </a:p>
        </p:txBody>
      </p:sp>
    </p:spTree>
    <p:extLst>
      <p:ext uri="{BB962C8B-B14F-4D97-AF65-F5344CB8AC3E}">
        <p14:creationId xmlns:p14="http://schemas.microsoft.com/office/powerpoint/2010/main" val="1457179440"/>
      </p:ext>
    </p:extLst>
  </p:cSld>
  <p:clrMapOvr>
    <a:masterClrMapping/>
  </p:clrMapOvr>
</p:sld>
</file>

<file path=ppt/slides/slide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Chevron 3">
            <a:extLst>
              <a:ext uri="{FF2B5EF4-FFF2-40B4-BE49-F238E27FC236}">
                <a16:creationId xmlns:a16="http://schemas.microsoft.com/office/drawing/2014/main" id="{86603496-DE52-4CB0-B9E5-AD9536E101A5}"/>
              </a:ext>
            </a:extLst>
          </p:cNvPr>
          <p:cNvSpPr/>
          <p:nvPr/>
        </p:nvSpPr>
        <p:spPr>
          <a:xfrm>
            <a:off x="424639" y="2585196"/>
            <a:ext cx="478800" cy="558600"/>
          </a:xfrm>
          <a:prstGeom prst="chevron">
            <a:avLst/>
          </a:prstGeom>
          <a:solidFill>
            <a:schemeClr val="accent2">
              <a:lumMod val="20%"/>
              <a:lumOff val="80%"/>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5" name="Chevron 4">
            <a:extLst>
              <a:ext uri="{FF2B5EF4-FFF2-40B4-BE49-F238E27FC236}">
                <a16:creationId xmlns:a16="http://schemas.microsoft.com/office/drawing/2014/main" id="{FECE6228-3A37-497B-A04D-A4C0878BC7C6}"/>
              </a:ext>
            </a:extLst>
          </p:cNvPr>
          <p:cNvSpPr/>
          <p:nvPr/>
        </p:nvSpPr>
        <p:spPr>
          <a:xfrm>
            <a:off x="424639" y="3927554"/>
            <a:ext cx="478800" cy="558600"/>
          </a:xfrm>
          <a:prstGeom prst="chevron">
            <a:avLst/>
          </a:prstGeom>
          <a:solidFill>
            <a:schemeClr val="accent2">
              <a:lumMod val="20%"/>
              <a:lumOff val="80%"/>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5C20FBB-545D-48A6-BE17-90786B637724}"/>
                  </a:ext>
                </a:extLst>
              </p:cNvPr>
              <p:cNvSpPr txBox="1"/>
              <p:nvPr/>
            </p:nvSpPr>
            <p:spPr>
              <a:xfrm>
                <a:off x="1026163" y="3980253"/>
                <a:ext cx="6501072" cy="1107996"/>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 Hospital consist of </a:t>
                </a:r>
                <a:r>
                  <a:rPr lang="ar-SA" altLang="ko-KR" sz="2200" dirty="0">
                    <a:solidFill>
                      <a:schemeClr val="bg1"/>
                    </a:solidFill>
                    <a:latin typeface="Times New Roman" panose="02020603050405020304" pitchFamily="18" charset="0"/>
                    <a:cs typeface="Times New Roman" panose="02020603050405020304" pitchFamily="18" charset="0"/>
                  </a:rPr>
                  <a:t>8</a:t>
                </a:r>
                <a:r>
                  <a:rPr lang="en-US" altLang="ko-KR" sz="2200" dirty="0">
                    <a:solidFill>
                      <a:schemeClr val="bg1"/>
                    </a:solidFill>
                    <a:latin typeface="Times New Roman" panose="02020603050405020304" pitchFamily="18" charset="0"/>
                    <a:cs typeface="Times New Roman" panose="02020603050405020304" pitchFamily="18" charset="0"/>
                  </a:rPr>
                  <a:t> floors, once as basement floor, with total area of building  4291</a:t>
                </a:r>
                <a14:m>
                  <m:oMath xmlns:m="http://purl.oclc.org/ooxml/officeDocument/math">
                    <m:sSup>
                      <m:sSupPr>
                        <m:ctrlPr>
                          <a:rPr lang="en-US" sz="2200" i="1">
                            <a:solidFill>
                              <a:schemeClr val="bg1"/>
                            </a:solidFill>
                            <a:latin typeface="Cambria Math" panose="02040503050406030204" pitchFamily="18" charset="0"/>
                          </a:rPr>
                        </m:ctrlPr>
                      </m:sSupPr>
                      <m:e>
                        <m:r>
                          <a:rPr lang="en-US" sz="2200" i="1">
                            <a:solidFill>
                              <a:schemeClr val="bg1"/>
                            </a:solidFill>
                            <a:latin typeface="Cambria Math" panose="02040503050406030204" pitchFamily="18" charset="0"/>
                          </a:rPr>
                          <m:t>𝑚</m:t>
                        </m:r>
                      </m:e>
                      <m:sup>
                        <m:r>
                          <a:rPr lang="en-US" sz="2200" i="1">
                            <a:solidFill>
                              <a:schemeClr val="bg1"/>
                            </a:solidFill>
                            <a:latin typeface="Cambria Math" panose="02040503050406030204" pitchFamily="18" charset="0"/>
                          </a:rPr>
                          <m:t>2</m:t>
                        </m:r>
                      </m:sup>
                    </m:sSup>
                  </m:oMath>
                </a14:m>
                <a:r>
                  <a:rPr lang="en-US" altLang="ko-KR" sz="2200" dirty="0">
                    <a:solidFill>
                      <a:schemeClr val="bg1"/>
                    </a:solidFill>
                    <a:latin typeface="Times New Roman" panose="02020603050405020304" pitchFamily="18" charset="0"/>
                    <a:cs typeface="Times New Roman" panose="02020603050405020304" pitchFamily="18" charset="0"/>
                  </a:rPr>
                  <a:t> with area as shown in the table.</a:t>
                </a:r>
                <a:endParaRPr lang="ko-KR" altLang="en-US" sz="2200" dirty="0">
                  <a:solidFill>
                    <a:schemeClr val="bg1"/>
                  </a:solidFill>
                  <a:latin typeface="Times New Roman" panose="02020603050405020304" pitchFamily="18" charset="0"/>
                  <a:cs typeface="Times New Roman" panose="02020603050405020304" pitchFamily="18" charset="0"/>
                </a:endParaRPr>
              </a:p>
            </p:txBody>
          </p:sp>
        </mc:Choice>
        <mc:Fallback xmlns="" xmlns:p="http://schemas.openxmlformats.org/presentationml/2006/main" xmlns:r="http://schemas.openxmlformats.org/officeDocument/2006/relationships" xmlns:a="http://schemas.openxmlformats.org/drawingml/2006/main">
          <p:sp>
            <p:nvSpPr>
              <p:cNvPr id="18" name="TextBox 17">
                <a:extLst>
                  <a:ext uri="{FF2B5EF4-FFF2-40B4-BE49-F238E27FC236}">
                    <a16:creationId xmlns:a16="http://schemas.microsoft.com/office/drawing/2014/main" id="{55C20FBB-545D-48A6-BE17-90786B637724}"/>
                  </a:ext>
                </a:extLst>
              </p:cNvPr>
              <p:cNvSpPr txBox="1">
                <a:spLocks noRot="1" noChangeAspect="1" noMove="1" noResize="1" noEditPoints="1" noAdjustHandles="1" noChangeArrowheads="1" noChangeShapeType="1" noTextEdit="1"/>
              </p:cNvSpPr>
              <p:nvPr/>
            </p:nvSpPr>
            <p:spPr>
              <a:xfrm>
                <a:off x="1026163" y="3980253"/>
                <a:ext cx="6501072" cy="1107996"/>
              </a:xfrm>
              <a:prstGeom prst="rect">
                <a:avLst/>
              </a:prstGeom>
              <a:blipFill>
                <a:blip r:embed="rId2"/>
                <a:stretch>
                  <a:fillRect l="-1218" t="-3297" r="-94" b="-10440"/>
                </a:stretch>
              </a:blipFill>
            </p:spPr>
            <p:txBody>
              <a:bodyPr/>
              <a:lstStyle/>
              <a:p>
                <a:r>
                  <a:rPr lang="en-US">
                    <a:noFill/>
                  </a:rPr>
                  <a:t> </a:t>
                </a:r>
              </a:p>
            </p:txBody>
          </p:sp>
        </mc:Fallback>
      </mc:AlternateContent>
      <p:sp>
        <p:nvSpPr>
          <p:cNvPr id="27" name="TextBox 26">
            <a:extLst>
              <a:ext uri="{FF2B5EF4-FFF2-40B4-BE49-F238E27FC236}">
                <a16:creationId xmlns:a16="http://schemas.microsoft.com/office/drawing/2014/main" id="{E94CBBE7-AA58-4178-AF3E-E7E445BE3DFF}"/>
              </a:ext>
            </a:extLst>
          </p:cNvPr>
          <p:cNvSpPr txBox="1"/>
          <p:nvPr/>
        </p:nvSpPr>
        <p:spPr>
          <a:xfrm>
            <a:off x="424639" y="679072"/>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73245"/>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Project description:- </a:t>
            </a:r>
          </a:p>
        </p:txBody>
      </p:sp>
      <p:sp>
        <p:nvSpPr>
          <p:cNvPr id="13" name="TextBox 12">
            <a:extLst>
              <a:ext uri="{FF2B5EF4-FFF2-40B4-BE49-F238E27FC236}">
                <a16:creationId xmlns:a16="http://schemas.microsoft.com/office/drawing/2014/main" id="{FE5290D6-34A6-4B4A-9ADB-C4CB78F1F2FE}"/>
              </a:ext>
            </a:extLst>
          </p:cNvPr>
          <p:cNvSpPr txBox="1"/>
          <p:nvPr/>
        </p:nvSpPr>
        <p:spPr>
          <a:xfrm>
            <a:off x="903439" y="2633688"/>
            <a:ext cx="10582741" cy="769441"/>
          </a:xfrm>
          <a:prstGeom prst="rect">
            <a:avLst/>
          </a:prstGeom>
          <a:noFill/>
        </p:spPr>
        <p:txBody>
          <a:bodyPr wrap="square" rtlCol="0" anchor="ctr">
            <a:spAutoFit/>
          </a:bodyPr>
          <a:lstStyle/>
          <a:p>
            <a:r>
              <a:rPr lang="en-US" sz="2200" dirty="0">
                <a:solidFill>
                  <a:schemeClr val="bg1"/>
                </a:solidFill>
                <a:latin typeface="Times New Roman" panose="02020603050405020304" pitchFamily="18" charset="0"/>
                <a:cs typeface="Times New Roman" panose="02020603050405020304" pitchFamily="18" charset="0"/>
              </a:rPr>
              <a:t> Hebron hospital project, is proposed to be built in Hebron city, near Palestine Polytechnic University in Wadi al-</a:t>
            </a:r>
            <a:r>
              <a:rPr lang="en-US" sz="2200" dirty="0" err="1">
                <a:solidFill>
                  <a:schemeClr val="bg1"/>
                </a:solidFill>
                <a:latin typeface="Times New Roman" panose="02020603050405020304" pitchFamily="18" charset="0"/>
                <a:cs typeface="Times New Roman" panose="02020603050405020304" pitchFamily="18" charset="0"/>
              </a:rPr>
              <a:t>haria</a:t>
            </a:r>
            <a:r>
              <a:rPr lang="en-US" sz="2200" dirty="0">
                <a:solidFill>
                  <a:schemeClr val="bg1"/>
                </a:solidFill>
                <a:latin typeface="Times New Roman" panose="02020603050405020304" pitchFamily="18" charset="0"/>
                <a:cs typeface="Times New Roman" panose="02020603050405020304" pitchFamily="18" charset="0"/>
              </a:rPr>
              <a:t>.</a:t>
            </a:r>
            <a:endParaRPr lang="ko-KR" altLang="en-US" sz="2200" b="1" dirty="0">
              <a:solidFill>
                <a:schemeClr val="bg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70464D67-85D5-45E8-B163-DE338ECB7A0D}"/>
                  </a:ext>
                </a:extLst>
              </p:cNvPr>
              <p:cNvGraphicFramePr>
                <a:graphicFrameLocks noGrp="1"/>
              </p:cNvGraphicFramePr>
              <p:nvPr>
                <p:extLst>
                  <p:ext uri="{D42A27DB-BD31-4B8C-83A1-F6EECF244321}">
                    <p14:modId xmlns:p14="http://schemas.microsoft.com/office/powerpoint/2010/main" val="1106377189"/>
                  </p:ext>
                </p:extLst>
              </p:nvPr>
            </p:nvGraphicFramePr>
            <p:xfrm>
              <a:off x="8019195" y="3450571"/>
              <a:ext cx="2902225" cy="3368453"/>
            </p:xfrm>
            <a:graphic>
              <a:graphicData uri="http://purl.oclc.org/ooxml/drawingml/table">
                <a:tbl>
                  <a:tblPr firstRow="1" firstCol="1" bandRow="1">
                    <a:tableStyleId>{5C22544A-7EE6-4342-B048-85BDC9FD1C3A}</a:tableStyleId>
                  </a:tblPr>
                  <a:tblGrid>
                    <a:gridCol w="1448181">
                      <a:extLst>
                        <a:ext uri="{9D8B030D-6E8A-4147-A177-3AD203B41FA5}">
                          <a16:colId xmlns:a16="http://schemas.microsoft.com/office/drawing/2014/main" val="2711885621"/>
                        </a:ext>
                      </a:extLst>
                    </a:gridCol>
                    <a:gridCol w="1454044">
                      <a:extLst>
                        <a:ext uri="{9D8B030D-6E8A-4147-A177-3AD203B41FA5}">
                          <a16:colId xmlns:a16="http://schemas.microsoft.com/office/drawing/2014/main" val="2157364003"/>
                        </a:ext>
                      </a:extLst>
                    </a:gridCol>
                  </a:tblGrid>
                  <a:tr h="396709">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Floor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Area</a:t>
                          </a:r>
                          <a14:m>
                            <m:oMath xmlns:m="http://purl.oclc.org/ooxml/officeDocument/math">
                              <m:r>
                                <a:rPr lang="en-US" sz="2000">
                                  <a:effectLst/>
                                  <a:latin typeface="Cambria Math" panose="02040503050406030204" pitchFamily="18" charset="0"/>
                                </a:rPr>
                                <m:t> </m:t>
                              </m:r>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𝑚</m:t>
                                  </m:r>
                                </m:e>
                                <m:sup>
                                  <m:r>
                                    <a:rPr lang="en-US" sz="2000">
                                      <a:effectLst/>
                                      <a:latin typeface="Cambria Math" panose="02040503050406030204" pitchFamily="18" charset="0"/>
                                    </a:rPr>
                                    <m:t>2</m:t>
                                  </m:r>
                                </m:sup>
                              </m:sSup>
                            </m:oMath>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7608681"/>
                      </a:ext>
                    </a:extLst>
                  </a:tr>
                  <a:tr h="371468">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BF</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4291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6146210"/>
                      </a:ext>
                    </a:extLst>
                  </a:tr>
                  <a:tr h="371468">
                    <a:tc>
                      <a:txBody>
                        <a:bodyPr/>
                        <a:lstStyle/>
                        <a:p>
                          <a:pPr>
                            <a:lnSpc>
                              <a:spcPct val="107%"/>
                            </a:lnSpc>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GF</a:t>
                          </a:r>
                        </a:p>
                      </a:txBody>
                      <a:tcPr marL="68580" marR="68580" marT="0" marB="0"/>
                    </a:tc>
                    <a:tc>
                      <a:txBody>
                        <a:bodyPr/>
                        <a:lstStyle/>
                        <a:p>
                          <a:pPr>
                            <a:lnSpc>
                              <a:spcPct val="107%"/>
                            </a:lnSpc>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4191</a:t>
                          </a:r>
                        </a:p>
                      </a:txBody>
                      <a:tcPr marL="68580" marR="68580" marT="0" marB="0"/>
                    </a:tc>
                    <a:extLst>
                      <a:ext uri="{0D108BD9-81ED-4DB2-BD59-A6C34878D82A}">
                        <a16:rowId xmlns:a16="http://schemas.microsoft.com/office/drawing/2014/main" val="4052985667"/>
                      </a:ext>
                    </a:extLst>
                  </a:tr>
                  <a:tr h="371468">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F1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4191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69402837"/>
                      </a:ext>
                    </a:extLst>
                  </a:tr>
                  <a:tr h="371468">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F2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4191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06182572"/>
                      </a:ext>
                    </a:extLst>
                  </a:tr>
                  <a:tr h="371468">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F3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3981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38670213"/>
                      </a:ext>
                    </a:extLst>
                  </a:tr>
                  <a:tr h="371468">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F4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3816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4885412"/>
                      </a:ext>
                    </a:extLst>
                  </a:tr>
                  <a:tr h="371468">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F5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3412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4429865"/>
                      </a:ext>
                    </a:extLst>
                  </a:tr>
                  <a:tr h="371468">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F6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
                            </a:lnSpc>
                            <a:spcAft>
                              <a:spcPts val="0"/>
                            </a:spcAft>
                          </a:pPr>
                          <a:r>
                            <a:rPr lang="en-US" sz="2000" dirty="0">
                              <a:effectLst/>
                              <a:latin typeface="Times New Roman" panose="02020603050405020304" pitchFamily="18" charset="0"/>
                              <a:cs typeface="Times New Roman" panose="02020603050405020304" pitchFamily="18" charset="0"/>
                            </a:rPr>
                            <a:t>1528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08370853"/>
                      </a:ext>
                    </a:extLst>
                  </a:tr>
                </a:tbl>
              </a:graphicData>
            </a:graphic>
          </p:graphicFrame>
        </mc:Choice>
        <mc:Fallback xmlns="" xmlns:p="http://schemas.openxmlformats.org/presentationml/2006/main" xmlns:r="http://schemas.openxmlformats.org/officeDocument/2006/relationships" xmlns:a="http://schemas.openxmlformats.org/drawingml/2006/main">
          <p:graphicFrame>
            <p:nvGraphicFramePr>
              <p:cNvPr id="16" name="Table 15">
                <a:extLst>
                  <a:ext uri="{FF2B5EF4-FFF2-40B4-BE49-F238E27FC236}">
                    <a16:creationId xmlns:a16="http://schemas.microsoft.com/office/drawing/2014/main" id="{70464D67-85D5-45E8-B163-DE338ECB7A0D}"/>
                  </a:ext>
                </a:extLst>
              </p:cNvPr>
              <p:cNvGraphicFramePr>
                <a:graphicFrameLocks noGrp="1"/>
              </p:cNvGraphicFramePr>
              <p:nvPr>
                <p:extLst>
                  <p:ext uri="{D42A27DB-BD31-4B8C-83A1-F6EECF244321}">
                    <p14:modId xmlns:p14="http://schemas.microsoft.com/office/powerpoint/2010/main" val="1106377189"/>
                  </p:ext>
                </p:extLst>
              </p:nvPr>
            </p:nvGraphicFramePr>
            <p:xfrm>
              <a:off x="8019195" y="3450571"/>
              <a:ext cx="2902225" cy="3368453"/>
            </p:xfrm>
            <a:graphic>
              <a:graphicData uri="http://schemas.openxmlformats.org/drawingml/2006/table">
                <a:tbl>
                  <a:tblPr firstRow="1" firstCol="1" bandRow="1">
                    <a:tableStyleId>{5C22544A-7EE6-4342-B048-85BDC9FD1C3A}</a:tableStyleId>
                  </a:tblPr>
                  <a:tblGrid>
                    <a:gridCol w="1448181">
                      <a:extLst>
                        <a:ext uri="{9D8B030D-6E8A-4147-A177-3AD203B41FA5}">
                          <a16:colId xmlns:a16="http://schemas.microsoft.com/office/drawing/2014/main" val="2711885621"/>
                        </a:ext>
                      </a:extLst>
                    </a:gridCol>
                    <a:gridCol w="1454044">
                      <a:extLst>
                        <a:ext uri="{9D8B030D-6E8A-4147-A177-3AD203B41FA5}">
                          <a16:colId xmlns:a16="http://schemas.microsoft.com/office/drawing/2014/main" val="2157364003"/>
                        </a:ext>
                      </a:extLst>
                    </a:gridCol>
                  </a:tblGrid>
                  <a:tr h="396709">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Floor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3"/>
                          <a:stretch>
                            <a:fillRect l="-100000" t="-20000" r="-1674" b="-772308"/>
                          </a:stretch>
                        </a:blipFill>
                      </a:tcPr>
                    </a:tc>
                    <a:extLst>
                      <a:ext uri="{0D108BD9-81ED-4DB2-BD59-A6C34878D82A}">
                        <a16:rowId xmlns:a16="http://schemas.microsoft.com/office/drawing/2014/main" val="2687608681"/>
                      </a:ext>
                    </a:extLst>
                  </a:tr>
                  <a:tr h="371468">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BF</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4291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6146210"/>
                      </a:ext>
                    </a:extLst>
                  </a:tr>
                  <a:tr h="371468">
                    <a:tc>
                      <a:txBody>
                        <a:bodyPr/>
                        <a:lstStyle/>
                        <a:p>
                          <a:pPr>
                            <a:lnSpc>
                              <a:spcPct val="107000"/>
                            </a:lnSpc>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GF</a:t>
                          </a:r>
                        </a:p>
                      </a:txBody>
                      <a:tcPr marL="68580" marR="68580" marT="0" marB="0"/>
                    </a:tc>
                    <a:tc>
                      <a:txBody>
                        <a:bodyPr/>
                        <a:lstStyle/>
                        <a:p>
                          <a:pPr>
                            <a:lnSpc>
                              <a:spcPct val="107000"/>
                            </a:lnSpc>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4191</a:t>
                          </a:r>
                        </a:p>
                      </a:txBody>
                      <a:tcPr marL="68580" marR="68580" marT="0" marB="0"/>
                    </a:tc>
                    <a:extLst>
                      <a:ext uri="{0D108BD9-81ED-4DB2-BD59-A6C34878D82A}">
                        <a16:rowId xmlns:a16="http://schemas.microsoft.com/office/drawing/2014/main" val="4052985667"/>
                      </a:ext>
                    </a:extLst>
                  </a:tr>
                  <a:tr h="371468">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F1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4191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69402837"/>
                      </a:ext>
                    </a:extLst>
                  </a:tr>
                  <a:tr h="371468">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F2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4191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06182572"/>
                      </a:ext>
                    </a:extLst>
                  </a:tr>
                  <a:tr h="371468">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F3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3981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38670213"/>
                      </a:ext>
                    </a:extLst>
                  </a:tr>
                  <a:tr h="371468">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F4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3816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4885412"/>
                      </a:ext>
                    </a:extLst>
                  </a:tr>
                  <a:tr h="371468">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F5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3412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4429865"/>
                      </a:ext>
                    </a:extLst>
                  </a:tr>
                  <a:tr h="371468">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F6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2000" dirty="0">
                              <a:effectLst/>
                              <a:latin typeface="Times New Roman" panose="02020603050405020304" pitchFamily="18" charset="0"/>
                              <a:cs typeface="Times New Roman" panose="02020603050405020304" pitchFamily="18" charset="0"/>
                            </a:rPr>
                            <a:t>1528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08370853"/>
                      </a:ext>
                    </a:extLst>
                  </a:tr>
                </a:tbl>
              </a:graphicData>
            </a:graphic>
          </p:graphicFrame>
        </mc:Fallback>
      </mc:AlternateContent>
      <p:sp>
        <p:nvSpPr>
          <p:cNvPr id="2" name="Rectangle 1">
            <a:extLst>
              <a:ext uri="{FF2B5EF4-FFF2-40B4-BE49-F238E27FC236}">
                <a16:creationId xmlns:a16="http://schemas.microsoft.com/office/drawing/2014/main" id="{C1A75AD1-538D-46D6-BDD4-88C2562859D5}"/>
              </a:ext>
            </a:extLst>
          </p:cNvPr>
          <p:cNvSpPr/>
          <p:nvPr/>
        </p:nvSpPr>
        <p:spPr>
          <a:xfrm>
            <a:off x="8287933" y="3050461"/>
            <a:ext cx="2364750" cy="400110"/>
          </a:xfrm>
          <a:prstGeom prst="rect">
            <a:avLst/>
          </a:prstGeom>
        </p:spPr>
        <p:txBody>
          <a:bodyPr wrap="none">
            <a:spAutoFit/>
          </a:bodyPr>
          <a:lstStyle/>
          <a:p>
            <a:r>
              <a:rPr lang="en-US" altLang="ko-KR" sz="2000" dirty="0">
                <a:solidFill>
                  <a:schemeClr val="bg1"/>
                </a:solidFill>
                <a:latin typeface="Times New Roman" panose="02020603050405020304" pitchFamily="18" charset="0"/>
                <a:cs typeface="Times New Roman" panose="02020603050405020304" pitchFamily="18" charset="0"/>
              </a:rPr>
              <a:t>Table-1: Floors Area.</a:t>
            </a:r>
            <a:endParaRPr lang="ko-KR" altLang="en-US" sz="2000" dirty="0">
              <a:solidFill>
                <a:schemeClr val="bg1"/>
              </a:solidFill>
              <a:latin typeface="Times New Roman" panose="02020603050405020304" pitchFamily="18" charset="0"/>
              <a:cs typeface="Times New Roman" panose="02020603050405020304" pitchFamily="18" charset="0"/>
            </a:endParaRPr>
          </a:p>
        </p:txBody>
      </p:sp>
      <p:sp>
        <p:nvSpPr>
          <p:cNvPr id="10" name="Chevron 3">
            <a:extLst>
              <a:ext uri="{FF2B5EF4-FFF2-40B4-BE49-F238E27FC236}">
                <a16:creationId xmlns:a16="http://schemas.microsoft.com/office/drawing/2014/main" id="{9972D51F-61AB-4873-A47D-67F752E0CC33}"/>
              </a:ext>
            </a:extLst>
          </p:cNvPr>
          <p:cNvSpPr/>
          <p:nvPr/>
        </p:nvSpPr>
        <p:spPr>
          <a:xfrm>
            <a:off x="414842" y="5266716"/>
            <a:ext cx="478800" cy="558600"/>
          </a:xfrm>
          <a:prstGeom prst="chevron">
            <a:avLst/>
          </a:prstGeom>
          <a:solidFill>
            <a:schemeClr val="accent2">
              <a:lumMod val="20%"/>
              <a:lumOff val="80%"/>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CC6522A-AF89-4332-A6D2-1C3459A1F55B}"/>
                  </a:ext>
                </a:extLst>
              </p:cNvPr>
              <p:cNvSpPr txBox="1"/>
              <p:nvPr/>
            </p:nvSpPr>
            <p:spPr>
              <a:xfrm>
                <a:off x="903439" y="5379040"/>
                <a:ext cx="10582741" cy="430887"/>
              </a:xfrm>
              <a:prstGeom prst="rect">
                <a:avLst/>
              </a:prstGeom>
              <a:noFill/>
            </p:spPr>
            <p:txBody>
              <a:bodyPr wrap="square" rtlCol="0" anchor="ctr">
                <a:spAutoFit/>
              </a:bodyPr>
              <a:lstStyle/>
              <a:p>
                <a:r>
                  <a:rPr lang="en-US" altLang="ko-KR" sz="2200" dirty="0">
                    <a:solidFill>
                      <a:schemeClr val="bg1"/>
                    </a:solidFill>
                    <a:latin typeface="Times New Roman" panose="02020603050405020304" pitchFamily="18" charset="0"/>
                    <a:cs typeface="Times New Roman" panose="02020603050405020304" pitchFamily="18" charset="0"/>
                  </a:rPr>
                  <a:t>Soil bearing capacity= 500KN/</a:t>
                </a:r>
                <a:r>
                  <a:rPr lang="en-US" sz="2200" dirty="0">
                    <a:solidFill>
                      <a:schemeClr val="bg1"/>
                    </a:solidFill>
                  </a:rPr>
                  <a:t> </a:t>
                </a:r>
                <a14:m>
                  <m:oMath xmlns:m="http://purl.oclc.org/ooxml/officeDocument/math">
                    <m:sSup>
                      <m:sSupPr>
                        <m:ctrlPr>
                          <a:rPr lang="en-US" sz="2200" i="1">
                            <a:solidFill>
                              <a:schemeClr val="bg1"/>
                            </a:solidFill>
                            <a:latin typeface="Cambria Math" panose="02040503050406030204" pitchFamily="18" charset="0"/>
                          </a:rPr>
                        </m:ctrlPr>
                      </m:sSupPr>
                      <m:e>
                        <m:r>
                          <a:rPr lang="en-US" sz="2200" b="0" i="1">
                            <a:solidFill>
                              <a:schemeClr val="bg1"/>
                            </a:solidFill>
                            <a:latin typeface="Cambria Math" panose="02040503050406030204" pitchFamily="18" charset="0"/>
                          </a:rPr>
                          <m:t>𝑚</m:t>
                        </m:r>
                      </m:e>
                      <m:sup>
                        <m:r>
                          <a:rPr lang="en-US" sz="2200" b="0" i="1">
                            <a:solidFill>
                              <a:schemeClr val="bg1"/>
                            </a:solidFill>
                            <a:latin typeface="Cambria Math" panose="02040503050406030204" pitchFamily="18" charset="0"/>
                          </a:rPr>
                          <m:t>2</m:t>
                        </m:r>
                      </m:sup>
                    </m:sSup>
                  </m:oMath>
                </a14:m>
                <a:r>
                  <a:rPr lang="en-US" altLang="ko-KR" sz="2200" dirty="0">
                    <a:solidFill>
                      <a:schemeClr val="bg1"/>
                    </a:solidFill>
                    <a:latin typeface="Times New Roman" panose="02020603050405020304" pitchFamily="18" charset="0"/>
                    <a:cs typeface="Times New Roman" panose="02020603050405020304" pitchFamily="18" charset="0"/>
                  </a:rPr>
                  <a:t> </a:t>
                </a:r>
                <a:endParaRPr lang="ko-KR" altLang="en-US" sz="2200" dirty="0">
                  <a:solidFill>
                    <a:schemeClr val="bg1"/>
                  </a:solidFill>
                  <a:latin typeface="Times New Roman" panose="02020603050405020304" pitchFamily="18" charset="0"/>
                  <a:cs typeface="Times New Roman" panose="02020603050405020304" pitchFamily="18" charset="0"/>
                </a:endParaRPr>
              </a:p>
            </p:txBody>
          </p:sp>
        </mc:Choice>
        <mc:Fallback xmlns="" xmlns:p="http://schemas.openxmlformats.org/presentationml/2006/main" xmlns:r="http://schemas.openxmlformats.org/officeDocument/2006/relationships" xmlns:a="http://schemas.openxmlformats.org/drawingml/2006/main">
          <p:sp>
            <p:nvSpPr>
              <p:cNvPr id="11" name="TextBox 10">
                <a:extLst>
                  <a:ext uri="{FF2B5EF4-FFF2-40B4-BE49-F238E27FC236}">
                    <a16:creationId xmlns:a16="http://schemas.microsoft.com/office/drawing/2014/main" id="{9CC6522A-AF89-4332-A6D2-1C3459A1F55B}"/>
                  </a:ext>
                </a:extLst>
              </p:cNvPr>
              <p:cNvSpPr txBox="1">
                <a:spLocks noRot="1" noChangeAspect="1" noMove="1" noResize="1" noEditPoints="1" noAdjustHandles="1" noChangeArrowheads="1" noChangeShapeType="1" noTextEdit="1"/>
              </p:cNvSpPr>
              <p:nvPr/>
            </p:nvSpPr>
            <p:spPr>
              <a:xfrm>
                <a:off x="903439" y="5379040"/>
                <a:ext cx="10582741" cy="430887"/>
              </a:xfrm>
              <a:prstGeom prst="rect">
                <a:avLst/>
              </a:prstGeom>
              <a:blipFill>
                <a:blip r:embed="rId4"/>
                <a:stretch>
                  <a:fillRect l="-749" t="-8451" b="-28169"/>
                </a:stretch>
              </a:blipFill>
            </p:spPr>
            <p:txBody>
              <a:bodyPr/>
              <a:lstStyle/>
              <a:p>
                <a:r>
                  <a:rPr lang="en-US">
                    <a:noFill/>
                  </a:rPr>
                  <a:t> </a:t>
                </a:r>
              </a:p>
            </p:txBody>
          </p:sp>
        </mc:Fallback>
      </mc:AlternateContent>
    </p:spTree>
    <p:extLst>
      <p:ext uri="{BB962C8B-B14F-4D97-AF65-F5344CB8AC3E}">
        <p14:creationId xmlns:p14="http://schemas.microsoft.com/office/powerpoint/2010/main" val="3277015159"/>
      </p:ext>
    </p:extLst>
  </p:cSld>
  <p:clrMapOvr>
    <a:masterClrMapping/>
  </p:clrMapOvr>
</p:sld>
</file>

<file path=ppt/slides/slide30.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39D53DD-F718-4312-9FD5-1BAFADE1EA05}"/>
              </a:ext>
            </a:extLst>
          </p:cNvPr>
          <p:cNvPicPr>
            <a:picLocks noChangeAspect="1"/>
          </p:cNvPicPr>
          <p:nvPr/>
        </p:nvPicPr>
        <p:blipFill>
          <a:blip r:embed="rId2"/>
          <a:stretch>
            <a:fillRect/>
          </a:stretch>
        </p:blipFill>
        <p:spPr>
          <a:xfrm>
            <a:off x="2353193" y="71577"/>
            <a:ext cx="5443212" cy="6235155"/>
          </a:xfrm>
          <a:prstGeom prst="rect">
            <a:avLst/>
          </a:prstGeom>
        </p:spPr>
      </p:pic>
      <p:sp>
        <p:nvSpPr>
          <p:cNvPr id="4" name="Rectangle 3">
            <a:extLst>
              <a:ext uri="{FF2B5EF4-FFF2-40B4-BE49-F238E27FC236}">
                <a16:creationId xmlns:a16="http://schemas.microsoft.com/office/drawing/2014/main" id="{89334C2B-CAD9-49D4-B1A5-AC7A1440A60C}"/>
              </a:ext>
            </a:extLst>
          </p:cNvPr>
          <p:cNvSpPr/>
          <p:nvPr/>
        </p:nvSpPr>
        <p:spPr>
          <a:xfrm>
            <a:off x="725302" y="385503"/>
            <a:ext cx="1565621"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Walls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5" name="Picture 4">
            <a:extLst>
              <a:ext uri="{FF2B5EF4-FFF2-40B4-BE49-F238E27FC236}">
                <a16:creationId xmlns:a16="http://schemas.microsoft.com/office/drawing/2014/main" id="{CC8DFE04-BCAE-4E04-B0E5-64E4ED1789C0}"/>
              </a:ext>
            </a:extLst>
          </p:cNvPr>
          <p:cNvPicPr>
            <a:picLocks noChangeAspect="1"/>
          </p:cNvPicPr>
          <p:nvPr/>
        </p:nvPicPr>
        <p:blipFill>
          <a:blip r:embed="rId3"/>
          <a:stretch>
            <a:fillRect/>
          </a:stretch>
        </p:blipFill>
        <p:spPr>
          <a:xfrm>
            <a:off x="7684397" y="551268"/>
            <a:ext cx="4308820" cy="5222497"/>
          </a:xfrm>
          <a:prstGeom prst="rect">
            <a:avLst/>
          </a:prstGeom>
        </p:spPr>
      </p:pic>
      <p:sp>
        <p:nvSpPr>
          <p:cNvPr id="6" name="Rectangle 5">
            <a:extLst>
              <a:ext uri="{FF2B5EF4-FFF2-40B4-BE49-F238E27FC236}">
                <a16:creationId xmlns:a16="http://schemas.microsoft.com/office/drawing/2014/main" id="{1127D482-205C-4497-9E01-D984BCB01FC9}"/>
              </a:ext>
            </a:extLst>
          </p:cNvPr>
          <p:cNvSpPr/>
          <p:nvPr/>
        </p:nvSpPr>
        <p:spPr>
          <a:xfrm>
            <a:off x="4483546" y="6306732"/>
            <a:ext cx="5355261" cy="400110"/>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rPr>
              <a:t>Figure-7: Walls Grid I .</a:t>
            </a:r>
            <a:endParaRPr lang="en-US" sz="2000" dirty="0"/>
          </a:p>
        </p:txBody>
      </p:sp>
    </p:spTree>
    <p:extLst>
      <p:ext uri="{BB962C8B-B14F-4D97-AF65-F5344CB8AC3E}">
        <p14:creationId xmlns:p14="http://schemas.microsoft.com/office/powerpoint/2010/main" val="420214823"/>
      </p:ext>
    </p:extLst>
  </p:cSld>
  <p:clrMapOvr>
    <a:masterClrMapping/>
  </p:clrMapOvr>
</p:sld>
</file>

<file path=ppt/slides/slide3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87FE9CE-5138-45F9-8351-DED6BF5251E3}"/>
              </a:ext>
            </a:extLst>
          </p:cNvPr>
          <p:cNvPicPr>
            <a:picLocks noChangeAspect="1"/>
          </p:cNvPicPr>
          <p:nvPr/>
        </p:nvPicPr>
        <p:blipFill>
          <a:blip r:embed="rId2"/>
          <a:stretch>
            <a:fillRect/>
          </a:stretch>
        </p:blipFill>
        <p:spPr>
          <a:xfrm>
            <a:off x="6984126" y="834490"/>
            <a:ext cx="5076825" cy="4857750"/>
          </a:xfrm>
          <a:prstGeom prst="rect">
            <a:avLst/>
          </a:prstGeom>
        </p:spPr>
      </p:pic>
      <p:sp>
        <p:nvSpPr>
          <p:cNvPr id="4" name="Rectangle 3">
            <a:extLst>
              <a:ext uri="{FF2B5EF4-FFF2-40B4-BE49-F238E27FC236}">
                <a16:creationId xmlns:a16="http://schemas.microsoft.com/office/drawing/2014/main" id="{83727767-4BD4-43E8-AEDD-72FD98AC19B3}"/>
              </a:ext>
            </a:extLst>
          </p:cNvPr>
          <p:cNvSpPr/>
          <p:nvPr/>
        </p:nvSpPr>
        <p:spPr>
          <a:xfrm>
            <a:off x="725302" y="385503"/>
            <a:ext cx="1565621"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Walls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5" name="Picture 4">
            <a:extLst>
              <a:ext uri="{FF2B5EF4-FFF2-40B4-BE49-F238E27FC236}">
                <a16:creationId xmlns:a16="http://schemas.microsoft.com/office/drawing/2014/main" id="{8F27F4D1-A0D7-4231-8EF5-A7B9E403227C}"/>
              </a:ext>
            </a:extLst>
          </p:cNvPr>
          <p:cNvPicPr>
            <a:picLocks noChangeAspect="1"/>
          </p:cNvPicPr>
          <p:nvPr/>
        </p:nvPicPr>
        <p:blipFill>
          <a:blip r:embed="rId3"/>
          <a:stretch>
            <a:fillRect/>
          </a:stretch>
        </p:blipFill>
        <p:spPr>
          <a:xfrm>
            <a:off x="725302" y="834490"/>
            <a:ext cx="6464369" cy="5189019"/>
          </a:xfrm>
          <a:prstGeom prst="rect">
            <a:avLst/>
          </a:prstGeom>
        </p:spPr>
      </p:pic>
      <p:sp>
        <p:nvSpPr>
          <p:cNvPr id="6" name="Rectangle 5">
            <a:extLst>
              <a:ext uri="{FF2B5EF4-FFF2-40B4-BE49-F238E27FC236}">
                <a16:creationId xmlns:a16="http://schemas.microsoft.com/office/drawing/2014/main" id="{BF55F3C9-73E0-43DC-AB7C-539AA0014309}"/>
              </a:ext>
            </a:extLst>
          </p:cNvPr>
          <p:cNvSpPr/>
          <p:nvPr/>
        </p:nvSpPr>
        <p:spPr>
          <a:xfrm>
            <a:off x="4483546" y="6306732"/>
            <a:ext cx="5355261" cy="400110"/>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rPr>
              <a:t>Figure-8: Walls Grid 7 .</a:t>
            </a:r>
            <a:endParaRPr lang="en-US" sz="2000" dirty="0"/>
          </a:p>
        </p:txBody>
      </p:sp>
    </p:spTree>
    <p:extLst>
      <p:ext uri="{BB962C8B-B14F-4D97-AF65-F5344CB8AC3E}">
        <p14:creationId xmlns:p14="http://schemas.microsoft.com/office/powerpoint/2010/main" val="1665251701"/>
      </p:ext>
    </p:extLst>
  </p:cSld>
  <p:clrMapOvr>
    <a:masterClrMapping/>
  </p:clrMapOvr>
</p:sld>
</file>

<file path=ppt/slides/slide3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7A788B-3D79-40BF-A1B7-CC3F4AED493D}"/>
              </a:ext>
            </a:extLst>
          </p:cNvPr>
          <p:cNvSpPr txBox="1"/>
          <p:nvPr/>
        </p:nvSpPr>
        <p:spPr>
          <a:xfrm>
            <a:off x="741141" y="364502"/>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Walls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4" name="Picture 3">
            <a:extLst>
              <a:ext uri="{FF2B5EF4-FFF2-40B4-BE49-F238E27FC236}">
                <a16:creationId xmlns:a16="http://schemas.microsoft.com/office/drawing/2014/main" id="{D5901C52-6E15-494B-B17C-81D5599BAABE}"/>
              </a:ext>
            </a:extLst>
          </p:cNvPr>
          <p:cNvPicPr>
            <a:picLocks noChangeAspect="1"/>
          </p:cNvPicPr>
          <p:nvPr/>
        </p:nvPicPr>
        <p:blipFill>
          <a:blip r:embed="rId2"/>
          <a:stretch>
            <a:fillRect/>
          </a:stretch>
        </p:blipFill>
        <p:spPr>
          <a:xfrm>
            <a:off x="0" y="4876800"/>
            <a:ext cx="12192000" cy="1981200"/>
          </a:xfrm>
          <a:prstGeom prst="rect">
            <a:avLst/>
          </a:prstGeom>
        </p:spPr>
      </p:pic>
      <p:pic>
        <p:nvPicPr>
          <p:cNvPr id="5" name="Picture 4">
            <a:extLst>
              <a:ext uri="{FF2B5EF4-FFF2-40B4-BE49-F238E27FC236}">
                <a16:creationId xmlns:a16="http://schemas.microsoft.com/office/drawing/2014/main" id="{B092594F-5D7C-477C-B1E8-178F3C1B3AAF}"/>
              </a:ext>
            </a:extLst>
          </p:cNvPr>
          <p:cNvPicPr>
            <a:picLocks noChangeAspect="1"/>
          </p:cNvPicPr>
          <p:nvPr/>
        </p:nvPicPr>
        <p:blipFill>
          <a:blip r:embed="rId3"/>
          <a:stretch>
            <a:fillRect/>
          </a:stretch>
        </p:blipFill>
        <p:spPr>
          <a:xfrm>
            <a:off x="2742058" y="656889"/>
            <a:ext cx="7250079" cy="3656087"/>
          </a:xfrm>
          <a:prstGeom prst="rect">
            <a:avLst/>
          </a:prstGeom>
        </p:spPr>
      </p:pic>
      <p:sp>
        <p:nvSpPr>
          <p:cNvPr id="7" name="Rectangle 6">
            <a:extLst>
              <a:ext uri="{FF2B5EF4-FFF2-40B4-BE49-F238E27FC236}">
                <a16:creationId xmlns:a16="http://schemas.microsoft.com/office/drawing/2014/main" id="{D15A6E21-C3A1-4CC5-A534-3ACE038771D5}"/>
              </a:ext>
            </a:extLst>
          </p:cNvPr>
          <p:cNvSpPr/>
          <p:nvPr/>
        </p:nvSpPr>
        <p:spPr>
          <a:xfrm>
            <a:off x="4227125" y="256779"/>
            <a:ext cx="5355261" cy="400110"/>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rPr>
              <a:t>Table-</a:t>
            </a:r>
            <a:r>
              <a:rPr lang="ar-SA" sz="2000" dirty="0">
                <a:latin typeface="Times New Roman" panose="02020603050405020304" pitchFamily="18" charset="0"/>
                <a:ea typeface="Times New Roman" panose="02020603050405020304" pitchFamily="18" charset="0"/>
              </a:rPr>
              <a:t>1</a:t>
            </a:r>
            <a:r>
              <a:rPr lang="en-US" sz="2000" dirty="0">
                <a:latin typeface="Times New Roman" panose="02020603050405020304" pitchFamily="18" charset="0"/>
                <a:ea typeface="Times New Roman" panose="02020603050405020304" pitchFamily="18" charset="0"/>
              </a:rPr>
              <a:t>: Story max/avg drift.</a:t>
            </a:r>
            <a:endParaRPr lang="en-US" sz="2000" dirty="0"/>
          </a:p>
        </p:txBody>
      </p:sp>
      <p:sp>
        <p:nvSpPr>
          <p:cNvPr id="8" name="Rectangle 7">
            <a:extLst>
              <a:ext uri="{FF2B5EF4-FFF2-40B4-BE49-F238E27FC236}">
                <a16:creationId xmlns:a16="http://schemas.microsoft.com/office/drawing/2014/main" id="{3E393205-7C3A-4B1C-A0A8-8B166B25E282}"/>
              </a:ext>
            </a:extLst>
          </p:cNvPr>
          <p:cNvSpPr/>
          <p:nvPr/>
        </p:nvSpPr>
        <p:spPr>
          <a:xfrm>
            <a:off x="4174328" y="4476690"/>
            <a:ext cx="6056350" cy="400110"/>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rPr>
              <a:t>Table-2: Story center of mass and center of rigidity.</a:t>
            </a:r>
            <a:endParaRPr lang="en-US" sz="2000" dirty="0"/>
          </a:p>
        </p:txBody>
      </p:sp>
    </p:spTree>
    <p:extLst>
      <p:ext uri="{BB962C8B-B14F-4D97-AF65-F5344CB8AC3E}">
        <p14:creationId xmlns:p14="http://schemas.microsoft.com/office/powerpoint/2010/main" val="718594970"/>
      </p:ext>
    </p:extLst>
  </p:cSld>
  <p:clrMapOvr>
    <a:masterClrMapping/>
  </p:clrMapOvr>
</p:sld>
</file>

<file path=ppt/slides/slide3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020D73C-480E-4F5D-A52F-1F2FE2BB7F23}"/>
              </a:ext>
            </a:extLst>
          </p:cNvPr>
          <p:cNvSpPr txBox="1"/>
          <p:nvPr/>
        </p:nvSpPr>
        <p:spPr>
          <a:xfrm>
            <a:off x="679010" y="224823"/>
            <a:ext cx="6782642" cy="9233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02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philosophy</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C54F6437-48B7-4850-BEB5-97CED02DAB41}"/>
              </a:ext>
            </a:extLst>
          </p:cNvPr>
          <p:cNvSpPr txBox="1"/>
          <p:nvPr/>
        </p:nvSpPr>
        <p:spPr>
          <a:xfrm>
            <a:off x="488210" y="1208358"/>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Footings</a:t>
            </a:r>
            <a:r>
              <a:rPr lang="ar-SA" altLang="ko-KR" sz="3200" dirty="0">
                <a:latin typeface="Times New Roman" panose="02020603050405020304" pitchFamily="18" charset="0"/>
                <a:cs typeface="Times New Roman" panose="02020603050405020304" pitchFamily="18" charset="0"/>
              </a:rPr>
              <a:t> </a:t>
            </a:r>
            <a:r>
              <a:rPr lang="en-US" altLang="ko-KR" sz="3200" dirty="0">
                <a:latin typeface="Times New Roman" panose="02020603050405020304" pitchFamily="18" charset="0"/>
                <a:cs typeface="Times New Roman" panose="02020603050405020304" pitchFamily="18" charset="0"/>
              </a:rPr>
              <a:t>:- </a:t>
            </a:r>
          </a:p>
        </p:txBody>
      </p:sp>
      <p:pic>
        <p:nvPicPr>
          <p:cNvPr id="7" name="Picture 6">
            <a:extLst>
              <a:ext uri="{FF2B5EF4-FFF2-40B4-BE49-F238E27FC236}">
                <a16:creationId xmlns:a16="http://schemas.microsoft.com/office/drawing/2014/main" id="{6EFCB54E-CFB6-4C5E-8AB0-D7D5DBF5E4CA}"/>
              </a:ext>
            </a:extLst>
          </p:cNvPr>
          <p:cNvPicPr/>
          <p:nvPr/>
        </p:nvPicPr>
        <p:blipFill>
          <a:blip r:embed="rId2"/>
          <a:stretch>
            <a:fillRect/>
          </a:stretch>
        </p:blipFill>
        <p:spPr>
          <a:xfrm>
            <a:off x="4057649" y="1148152"/>
            <a:ext cx="4755047" cy="5252647"/>
          </a:xfrm>
          <a:prstGeom prst="rect">
            <a:avLst/>
          </a:prstGeom>
        </p:spPr>
      </p:pic>
      <p:sp>
        <p:nvSpPr>
          <p:cNvPr id="8" name="Rectangle 7">
            <a:extLst>
              <a:ext uri="{FF2B5EF4-FFF2-40B4-BE49-F238E27FC236}">
                <a16:creationId xmlns:a16="http://schemas.microsoft.com/office/drawing/2014/main" id="{515935D0-A49E-4A62-9D64-DE1643BD42DB}"/>
              </a:ext>
            </a:extLst>
          </p:cNvPr>
          <p:cNvSpPr/>
          <p:nvPr/>
        </p:nvSpPr>
        <p:spPr>
          <a:xfrm>
            <a:off x="5241672" y="6276338"/>
            <a:ext cx="2929007" cy="400110"/>
          </a:xfrm>
          <a:prstGeom prst="rect">
            <a:avLst/>
          </a:prstGeom>
        </p:spPr>
        <p:txBody>
          <a:bodyPr wrap="none">
            <a:spAutoFit/>
          </a:bodyPr>
          <a:lstStyle/>
          <a:p>
            <a:r>
              <a:rPr lang="en-US" sz="2000" dirty="0">
                <a:latin typeface="Times New Roman" panose="02020603050405020304" pitchFamily="18" charset="0"/>
                <a:ea typeface="Times New Roman" panose="02020603050405020304" pitchFamily="18" charset="0"/>
              </a:rPr>
              <a:t>Figure-9: Footings layout .</a:t>
            </a:r>
            <a:endParaRPr lang="en-US" sz="2000" dirty="0"/>
          </a:p>
        </p:txBody>
      </p:sp>
    </p:spTree>
    <p:extLst>
      <p:ext uri="{BB962C8B-B14F-4D97-AF65-F5344CB8AC3E}">
        <p14:creationId xmlns:p14="http://schemas.microsoft.com/office/powerpoint/2010/main" val="2993707322"/>
      </p:ext>
    </p:extLst>
  </p:cSld>
  <p:clrMapOvr>
    <a:masterClrMapping/>
  </p:clrMapOvr>
</p:sld>
</file>

<file path=ppt/slides/slide34.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60AEDA8-1CD8-472C-BC6B-5F51E97BAE1B}"/>
              </a:ext>
            </a:extLst>
          </p:cNvPr>
          <p:cNvSpPr/>
          <p:nvPr/>
        </p:nvSpPr>
        <p:spPr>
          <a:xfrm>
            <a:off x="713940" y="315604"/>
            <a:ext cx="2076209"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Footings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4" name="Rectangle 3">
            <a:extLst>
              <a:ext uri="{FF2B5EF4-FFF2-40B4-BE49-F238E27FC236}">
                <a16:creationId xmlns:a16="http://schemas.microsoft.com/office/drawing/2014/main" id="{5596ED25-ED61-4666-8D03-90118706E394}"/>
              </a:ext>
            </a:extLst>
          </p:cNvPr>
          <p:cNvSpPr/>
          <p:nvPr/>
        </p:nvSpPr>
        <p:spPr>
          <a:xfrm>
            <a:off x="417822" y="1003913"/>
            <a:ext cx="2517164" cy="523220"/>
          </a:xfrm>
          <a:prstGeom prst="rect">
            <a:avLst/>
          </a:prstGeom>
        </p:spPr>
        <p:txBody>
          <a:bodyPr wrap="none">
            <a:spAutoFit/>
          </a:bodyPr>
          <a:lstStyle/>
          <a:p>
            <a:r>
              <a:rPr lang="en-US" altLang="ko-KR" sz="2800" dirty="0">
                <a:latin typeface="Times New Roman" panose="02020603050405020304" pitchFamily="18" charset="0"/>
                <a:cs typeface="Times New Roman" panose="02020603050405020304" pitchFamily="18" charset="0"/>
              </a:rPr>
              <a:t>Wall footings</a:t>
            </a:r>
            <a:r>
              <a:rPr lang="ar-SA" altLang="ko-KR" sz="2800" dirty="0">
                <a:latin typeface="Times New Roman" panose="02020603050405020304" pitchFamily="18" charset="0"/>
                <a:cs typeface="Times New Roman" panose="02020603050405020304" pitchFamily="18" charset="0"/>
              </a:rPr>
              <a:t> </a:t>
            </a:r>
            <a:r>
              <a:rPr lang="en-US" altLang="ko-KR" sz="2800" dirty="0">
                <a:latin typeface="Times New Roman" panose="02020603050405020304" pitchFamily="18" charset="0"/>
                <a:cs typeface="Times New Roman" panose="02020603050405020304" pitchFamily="18" charset="0"/>
              </a:rPr>
              <a:t>:- </a:t>
            </a:r>
          </a:p>
        </p:txBody>
      </p:sp>
      <p:pic>
        <p:nvPicPr>
          <p:cNvPr id="5" name="Picture 4">
            <a:extLst>
              <a:ext uri="{FF2B5EF4-FFF2-40B4-BE49-F238E27FC236}">
                <a16:creationId xmlns:a16="http://schemas.microsoft.com/office/drawing/2014/main" id="{6294B886-E808-4E5A-8BB8-42887DD8BC2F}"/>
              </a:ext>
            </a:extLst>
          </p:cNvPr>
          <p:cNvPicPr/>
          <p:nvPr/>
        </p:nvPicPr>
        <p:blipFill>
          <a:blip r:embed="rId2"/>
          <a:stretch>
            <a:fillRect/>
          </a:stretch>
        </p:blipFill>
        <p:spPr>
          <a:xfrm>
            <a:off x="3693826" y="1208238"/>
            <a:ext cx="8428383" cy="4141723"/>
          </a:xfrm>
          <a:prstGeom prst="rect">
            <a:avLst/>
          </a:prstGeom>
        </p:spPr>
      </p:pic>
      <p:sp>
        <p:nvSpPr>
          <p:cNvPr id="6" name="Rectangle 5">
            <a:extLst>
              <a:ext uri="{FF2B5EF4-FFF2-40B4-BE49-F238E27FC236}">
                <a16:creationId xmlns:a16="http://schemas.microsoft.com/office/drawing/2014/main" id="{437F5E34-C408-459D-A2C8-86D577200A52}"/>
              </a:ext>
            </a:extLst>
          </p:cNvPr>
          <p:cNvSpPr/>
          <p:nvPr/>
        </p:nvSpPr>
        <p:spPr>
          <a:xfrm>
            <a:off x="6872836" y="5205132"/>
            <a:ext cx="2957861" cy="400110"/>
          </a:xfrm>
          <a:prstGeom prst="rect">
            <a:avLst/>
          </a:prstGeom>
        </p:spPr>
        <p:txBody>
          <a:bodyPr wrap="none">
            <a:spAutoFit/>
          </a:bodyPr>
          <a:lstStyle/>
          <a:p>
            <a:r>
              <a:rPr lang="en-US" sz="2000" dirty="0">
                <a:latin typeface="Times New Roman" panose="02020603050405020304" pitchFamily="18" charset="0"/>
                <a:ea typeface="Times New Roman" panose="02020603050405020304" pitchFamily="18" charset="0"/>
              </a:rPr>
              <a:t>Figure-10: Footing layout .</a:t>
            </a:r>
            <a:endParaRPr lang="en-US" sz="2000" dirty="0"/>
          </a:p>
        </p:txBody>
      </p:sp>
      <mc:AlternateContent xmlns:mc="http://schemas.openxmlformats.org/markup-compatibility/2006">
        <mc:Choice xmlns:a14="http://schemas.microsoft.com/office/drawing/2010/main" Requires="a14">
          <p:sp>
            <p:nvSpPr>
              <p:cNvPr id="10" name="Rectangle 1">
                <a:extLst>
                  <a:ext uri="{FF2B5EF4-FFF2-40B4-BE49-F238E27FC236}">
                    <a16:creationId xmlns:a16="http://schemas.microsoft.com/office/drawing/2014/main" id="{261AB575-B166-48A7-97A0-0EC97BE89580}"/>
                  </a:ext>
                </a:extLst>
              </p:cNvPr>
              <p:cNvSpPr>
                <a:spLocks noChangeArrowheads="1"/>
              </p:cNvSpPr>
              <p:nvPr/>
            </p:nvSpPr>
            <p:spPr bwMode="auto">
              <a:xfrm>
                <a:off x="6500" y="3790485"/>
                <a:ext cx="3194997" cy="88973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14:m>
                  <m:oMathPara xmlns:m="http://purl.oclc.org/ooxml/officeDocument/math">
                    <m:oMathParaPr>
                      <m:jc m:val="centerGroup"/>
                    </m:oMathParaPr>
                    <m:oMath xmlns:m="http://purl.oclc.org/ooxml/officeDocument/math">
                      <m:r>
                        <m:rPr>
                          <m:sty m:val="p"/>
                        </m:rPr>
                        <a:rPr lang="en-US"/>
                        <m:t>Pservice</m:t>
                      </m:r>
                      <m:r>
                        <a:rPr lang="en-US"/>
                        <m:t> </m:t>
                      </m:r>
                      <m:r>
                        <m:rPr>
                          <m:sty m:val="p"/>
                        </m:rPr>
                        <a:rPr lang="en-US"/>
                        <m:t>per</m:t>
                      </m:r>
                      <m:r>
                        <a:rPr lang="en-US"/>
                        <m:t> </m:t>
                      </m:r>
                      <m:r>
                        <m:rPr>
                          <m:sty m:val="p"/>
                        </m:rPr>
                        <a:rPr lang="en-US"/>
                        <m:t>m</m:t>
                      </m:r>
                      <m:r>
                        <a:rPr lang="en-US"/>
                        <m:t>=</m:t>
                      </m:r>
                      <m:f>
                        <m:fPr>
                          <m:ctrlPr>
                            <a:rPr lang="en-US" i="1"/>
                          </m:ctrlPr>
                        </m:fPr>
                        <m:num>
                          <m:r>
                            <a:rPr lang="en-US"/>
                            <m:t>21132</m:t>
                          </m:r>
                          <m:r>
                            <a:rPr lang="en-US"/>
                            <m:t>  </m:t>
                          </m:r>
                          <m:r>
                            <a:rPr lang="en-US"/>
                            <m:t>1</m:t>
                          </m:r>
                          <m:r>
                            <a:rPr lang="en-US"/>
                            <m:t>.</m:t>
                          </m:r>
                          <m:r>
                            <a:rPr lang="en-US"/>
                            <m:t>1</m:t>
                          </m:r>
                        </m:num>
                        <m:den>
                          <m:r>
                            <a:rPr lang="en-US"/>
                            <m:t>36</m:t>
                          </m:r>
                          <m:r>
                            <a:rPr lang="en-US"/>
                            <m:t>.</m:t>
                          </m:r>
                          <m:r>
                            <a:rPr lang="en-US"/>
                            <m:t>4</m:t>
                          </m:r>
                        </m:den>
                      </m:f>
                      <m:r>
                        <a:rPr lang="en-US"/>
                        <m:t> =</m:t>
                      </m:r>
                      <m:r>
                        <a:rPr lang="en-US"/>
                        <m:t>638</m:t>
                      </m:r>
                      <m:r>
                        <a:rPr lang="en-US"/>
                        <m:t>.</m:t>
                      </m:r>
                      <m:r>
                        <a:rPr lang="en-US"/>
                        <m:t>6</m:t>
                      </m:r>
                      <m:r>
                        <a:rPr lang="en-US"/>
                        <m:t> </m:t>
                      </m:r>
                      <m:r>
                        <m:rPr>
                          <m:sty m:val="p"/>
                        </m:rPr>
                        <a:rPr lang="en-US"/>
                        <m:t>KN</m:t>
                      </m:r>
                      <m:r>
                        <a:rPr lang="en-US"/>
                        <m:t>/</m:t>
                      </m:r>
                      <m:r>
                        <m:rPr>
                          <m:sty m:val="p"/>
                        </m:rPr>
                        <a:rPr lang="en-US"/>
                        <m:t>m</m:t>
                      </m:r>
                    </m:oMath>
                  </m:oMathPara>
                </a14:m>
                <a:endParaRPr lang="en-US" dirty="0"/>
              </a:p>
            </p:txBody>
          </p:sp>
        </mc:Choice>
        <mc:Fallback>
          <p:sp>
            <p:nvSpPr>
              <p:cNvPr id="10" name="Rectangle 1">
                <a:extLst>
                  <a:ext uri="{FF2B5EF4-FFF2-40B4-BE49-F238E27FC236}">
                    <a16:creationId xmlns:a16="http://schemas.microsoft.com/office/drawing/2014/main" id="{261AB575-B166-48A7-97A0-0EC97BE89580}"/>
                  </a:ext>
                </a:extLst>
              </p:cNvPr>
              <p:cNvSpPr>
                <a:spLocks noRot="1" noChangeAspect="1" noMove="1" noResize="1" noEditPoints="1" noAdjustHandles="1" noChangeArrowheads="1" noChangeShapeType="1" noTextEdit="1"/>
              </p:cNvSpPr>
              <p:nvPr/>
            </p:nvSpPr>
            <p:spPr bwMode="auto">
              <a:xfrm>
                <a:off x="6500" y="3790485"/>
                <a:ext cx="3194997" cy="889731"/>
              </a:xfrm>
              <a:prstGeom prst="rect">
                <a:avLst/>
              </a:prstGeom>
              <a:blipFill>
                <a:blip r:embed="rId3"/>
                <a:stretch>
                  <a:fillRect b="-6.16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Rectangle 10">
                <a:extLst>
                  <a:ext uri="{FF2B5EF4-FFF2-40B4-BE49-F238E27FC236}">
                    <a16:creationId xmlns:a16="http://schemas.microsoft.com/office/drawing/2014/main" id="{4EE26EA4-A4BD-421C-BF5C-5902FAB6E6BF}"/>
                  </a:ext>
                </a:extLst>
              </p:cNvPr>
              <p:cNvSpPr/>
              <p:nvPr/>
            </p:nvSpPr>
            <p:spPr>
              <a:xfrm>
                <a:off x="0" y="1890517"/>
                <a:ext cx="2710999" cy="954236"/>
              </a:xfrm>
              <a:prstGeom prst="rect">
                <a:avLst/>
              </a:prstGeom>
            </p:spPr>
            <p:txBody>
              <a:bodyPr wrap="none">
                <a:spAutoFit/>
              </a:bodyPr>
              <a:lstStyle/>
              <a:p>
                <a:pPr>
                  <a:lnSpc>
                    <a:spcPct val="150%"/>
                  </a:lnSpc>
                  <a:spcAft>
                    <a:spcPts val="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Pservice</m:t>
                      </m:r>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Ptotal</m:t>
                          </m:r>
                        </m:num>
                        <m:den>
                          <m:r>
                            <m:rPr>
                              <m:sty m:val="p"/>
                            </m:rPr>
                            <a:rPr lang="en-US" smtClean="0">
                              <a:latin typeface="Cambria Math" panose="02040503050406030204" pitchFamily="18" charset="0"/>
                            </a:rPr>
                            <m:t>length</m:t>
                          </m:r>
                          <m:r>
                            <a:rPr lang="en-US">
                              <a:latin typeface="Cambria Math" panose="02040503050406030204" pitchFamily="18" charset="0"/>
                            </a:rPr>
                            <m:t> </m:t>
                          </m:r>
                          <m:r>
                            <m:rPr>
                              <m:sty m:val="p"/>
                            </m:rPr>
                            <a:rPr lang="en-US">
                              <a:latin typeface="Cambria Math" panose="02040503050406030204" pitchFamily="18" charset="0"/>
                            </a:rPr>
                            <m:t>of</m:t>
                          </m:r>
                          <m:r>
                            <a:rPr lang="en-US">
                              <a:latin typeface="Cambria Math" panose="02040503050406030204" pitchFamily="18" charset="0"/>
                            </a:rPr>
                            <m:t> </m:t>
                          </m:r>
                          <m:r>
                            <m:rPr>
                              <m:sty m:val="p"/>
                            </m:rPr>
                            <a:rPr lang="en-US">
                              <a:latin typeface="Cambria Math" panose="02040503050406030204" pitchFamily="18" charset="0"/>
                            </a:rPr>
                            <m:t>wall</m:t>
                          </m:r>
                        </m:den>
                      </m:f>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11" name="Rectangle 10">
                <a:extLst>
                  <a:ext uri="{FF2B5EF4-FFF2-40B4-BE49-F238E27FC236}">
                    <a16:creationId xmlns:a16="http://schemas.microsoft.com/office/drawing/2014/main" id="{4EE26EA4-A4BD-421C-BF5C-5902FAB6E6BF}"/>
                  </a:ext>
                </a:extLst>
              </p:cNvPr>
              <p:cNvSpPr>
                <a:spLocks noRot="1" noChangeAspect="1" noMove="1" noResize="1" noEditPoints="1" noAdjustHandles="1" noChangeArrowheads="1" noChangeShapeType="1" noTextEdit="1"/>
              </p:cNvSpPr>
              <p:nvPr/>
            </p:nvSpPr>
            <p:spPr>
              <a:xfrm>
                <a:off x="0" y="1890517"/>
                <a:ext cx="2710999" cy="954236"/>
              </a:xfrm>
              <a:prstGeom prst="rect">
                <a:avLst/>
              </a:prstGeom>
              <a:blipFill>
                <a:blip r:embed="rId4"/>
                <a:stretch>
                  <a:fillRect/>
                </a:stretch>
              </a:blipFill>
            </p:spPr>
            <p:txBody>
              <a:bodyPr/>
              <a:lstStyle/>
              <a:p>
                <a:r>
                  <a:rPr lang="en-US">
                    <a:noFill/>
                  </a:rPr>
                  <a:t> </a:t>
                </a:r>
              </a:p>
            </p:txBody>
          </p:sp>
        </mc:Fallback>
      </mc:AlternateContent>
      <p:sp>
        <p:nvSpPr>
          <p:cNvPr id="12" name="Rectangle 11">
            <a:extLst>
              <a:ext uri="{FF2B5EF4-FFF2-40B4-BE49-F238E27FC236}">
                <a16:creationId xmlns:a16="http://schemas.microsoft.com/office/drawing/2014/main" id="{B71E0E4C-C58C-4A54-8253-A2891C7D1FFC}"/>
              </a:ext>
            </a:extLst>
          </p:cNvPr>
          <p:cNvSpPr/>
          <p:nvPr/>
        </p:nvSpPr>
        <p:spPr>
          <a:xfrm>
            <a:off x="2893607" y="2078903"/>
            <a:ext cx="800219" cy="458074"/>
          </a:xfrm>
          <a:prstGeom prst="rect">
            <a:avLst/>
          </a:prstGeom>
        </p:spPr>
        <p:txBody>
          <a:bodyPr wrap="none">
            <a:spAutoFit/>
          </a:bodyPr>
          <a:lstStyle/>
          <a:p>
            <a:pPr algn="ctr">
              <a:lnSpc>
                <a:spcPct val="150%"/>
              </a:lnSpc>
              <a:spcAft>
                <a:spcPts val="0"/>
              </a:spcAft>
            </a:pPr>
            <a:r>
              <a:rPr lang="en-US" dirty="0">
                <a:latin typeface="Times New Roman" panose="02020603050405020304" pitchFamily="18" charset="0"/>
                <a:cs typeface="Times New Roman" panose="02020603050405020304" pitchFamily="18" charset="0"/>
              </a:rPr>
              <a:t>( </a:t>
            </a:r>
            <a:r>
              <a:rPr lang="ar-S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4.27)</a:t>
            </a: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3" name="Rectangle 12">
                <a:extLst>
                  <a:ext uri="{FF2B5EF4-FFF2-40B4-BE49-F238E27FC236}">
                    <a16:creationId xmlns:a16="http://schemas.microsoft.com/office/drawing/2014/main" id="{0F92AEB1-75DF-433A-BE9A-1CDE8D00AF2A}"/>
                  </a:ext>
                </a:extLst>
              </p:cNvPr>
              <p:cNvSpPr/>
              <p:nvPr/>
            </p:nvSpPr>
            <p:spPr>
              <a:xfrm>
                <a:off x="0" y="2980226"/>
                <a:ext cx="2565125" cy="657552"/>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smtClean="0">
                          <a:latin typeface="Cambria Math" panose="02040503050406030204" pitchFamily="18" charset="0"/>
                        </a:rPr>
                        <m:t>Wall</m:t>
                      </m:r>
                      <m:r>
                        <a:rPr lang="en-US" smtClean="0">
                          <a:latin typeface="Cambria Math" panose="02040503050406030204" pitchFamily="18" charset="0"/>
                        </a:rPr>
                        <m:t> </m:t>
                      </m:r>
                      <m:r>
                        <m:rPr>
                          <m:sty m:val="p"/>
                        </m:rPr>
                        <a:rPr lang="en-US" smtClean="0">
                          <a:latin typeface="Cambria Math" panose="02040503050406030204" pitchFamily="18" charset="0"/>
                        </a:rPr>
                        <m:t>width</m:t>
                      </m:r>
                      <m:r>
                        <a:rPr lang="en-US" smtClean="0">
                          <a:latin typeface="Cambria Math" panose="02040503050406030204" pitchFamily="18" charset="0"/>
                        </a:rPr>
                        <m:t>= </m:t>
                      </m:r>
                      <m:f>
                        <m:fPr>
                          <m:ctrlPr>
                            <a:rPr lang="en-US" i="1">
                              <a:latin typeface="Cambria Math" panose="02040503050406030204" pitchFamily="18" charset="0"/>
                            </a:rPr>
                          </m:ctrlPr>
                        </m:fPr>
                        <m:num>
                          <m:r>
                            <m:rPr>
                              <m:sty m:val="p"/>
                            </m:rPr>
                            <a:rPr lang="en-US">
                              <a:latin typeface="Cambria Math" panose="02040503050406030204" pitchFamily="18" charset="0"/>
                            </a:rPr>
                            <m:t>Pservice</m:t>
                          </m:r>
                          <m:r>
                            <a:rPr lang="en-US">
                              <a:latin typeface="Cambria Math" panose="02040503050406030204" pitchFamily="18" charset="0"/>
                            </a:rPr>
                            <m:t> </m:t>
                          </m:r>
                        </m:num>
                        <m:den>
                          <m:r>
                            <m:rPr>
                              <m:sty m:val="p"/>
                            </m:rPr>
                            <a:rPr lang="en-US">
                              <a:latin typeface="Cambria Math" panose="02040503050406030204" pitchFamily="18" charset="0"/>
                            </a:rPr>
                            <m:t>q</m:t>
                          </m:r>
                        </m:den>
                      </m:f>
                    </m:oMath>
                  </m:oMathPara>
                </a14:m>
                <a:endParaRPr lang="en-US" dirty="0"/>
              </a:p>
            </p:txBody>
          </p:sp>
        </mc:Choice>
        <mc:Fallback>
          <p:sp>
            <p:nvSpPr>
              <p:cNvPr id="13" name="Rectangle 12">
                <a:extLst>
                  <a:ext uri="{FF2B5EF4-FFF2-40B4-BE49-F238E27FC236}">
                    <a16:creationId xmlns:a16="http://schemas.microsoft.com/office/drawing/2014/main" id="{0F92AEB1-75DF-433A-BE9A-1CDE8D00AF2A}"/>
                  </a:ext>
                </a:extLst>
              </p:cNvPr>
              <p:cNvSpPr>
                <a:spLocks noRot="1" noChangeAspect="1" noMove="1" noResize="1" noEditPoints="1" noAdjustHandles="1" noChangeArrowheads="1" noChangeShapeType="1" noTextEdit="1"/>
              </p:cNvSpPr>
              <p:nvPr/>
            </p:nvSpPr>
            <p:spPr>
              <a:xfrm>
                <a:off x="0" y="2980226"/>
                <a:ext cx="2565125" cy="65755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Rectangle 13">
                <a:extLst>
                  <a:ext uri="{FF2B5EF4-FFF2-40B4-BE49-F238E27FC236}">
                    <a16:creationId xmlns:a16="http://schemas.microsoft.com/office/drawing/2014/main" id="{A9896551-0B77-4A71-B57E-BA2F8BD8D102}"/>
                  </a:ext>
                </a:extLst>
              </p:cNvPr>
              <p:cNvSpPr/>
              <p:nvPr/>
            </p:nvSpPr>
            <p:spPr>
              <a:xfrm>
                <a:off x="21143" y="4863120"/>
                <a:ext cx="3310522" cy="618374"/>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B</m:t>
                      </m:r>
                      <m:r>
                        <a:rPr lang="en-US" i="0">
                          <a:latin typeface="Cambria Math" panose="02040503050406030204" pitchFamily="18" charset="0"/>
                        </a:rPr>
                        <m:t>1</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580</m:t>
                          </m:r>
                          <m:r>
                            <a:rPr lang="en-US" i="0">
                              <a:latin typeface="Cambria Math" panose="02040503050406030204" pitchFamily="18" charset="0"/>
                            </a:rPr>
                            <m:t>.</m:t>
                          </m:r>
                          <m:r>
                            <a:rPr lang="en-US" i="0">
                              <a:latin typeface="Cambria Math" panose="02040503050406030204" pitchFamily="18" charset="0"/>
                            </a:rPr>
                            <m:t>54</m:t>
                          </m:r>
                        </m:num>
                        <m:den>
                          <m:r>
                            <a:rPr lang="en-US" i="0">
                              <a:latin typeface="Cambria Math" panose="02040503050406030204" pitchFamily="18" charset="0"/>
                            </a:rPr>
                            <m:t>500</m:t>
                          </m:r>
                        </m:den>
                      </m:f>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27</m:t>
                      </m:r>
                      <m:r>
                        <a:rPr lang="en-US" i="0">
                          <a:latin typeface="Cambria Math" panose="02040503050406030204" pitchFamily="18" charset="0"/>
                        </a:rPr>
                        <m:t> </m:t>
                      </m:r>
                      <m:r>
                        <m:rPr>
                          <m:sty m:val="p"/>
                        </m:rPr>
                        <a:rPr lang="en-US" i="0">
                          <a:latin typeface="Cambria Math" panose="02040503050406030204" pitchFamily="18" charset="0"/>
                        </a:rPr>
                        <m:t>use</m:t>
                      </m:r>
                      <m:r>
                        <a:rPr lang="en-US" i="0">
                          <a:latin typeface="Cambria Math" panose="02040503050406030204" pitchFamily="18" charset="0"/>
                        </a:rPr>
                        <m:t> </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45</m:t>
                      </m:r>
                      <m:r>
                        <m:rPr>
                          <m:sty m:val="p"/>
                        </m:rPr>
                        <a:rPr lang="en-US" i="0">
                          <a:latin typeface="Cambria Math" panose="02040503050406030204" pitchFamily="18" charset="0"/>
                        </a:rPr>
                        <m:t>m</m:t>
                      </m:r>
                    </m:oMath>
                  </m:oMathPara>
                </a14:m>
                <a:endParaRPr lang="en-US" dirty="0"/>
              </a:p>
            </p:txBody>
          </p:sp>
        </mc:Choice>
        <mc:Fallback>
          <p:sp>
            <p:nvSpPr>
              <p:cNvPr id="14" name="Rectangle 13">
                <a:extLst>
                  <a:ext uri="{FF2B5EF4-FFF2-40B4-BE49-F238E27FC236}">
                    <a16:creationId xmlns:a16="http://schemas.microsoft.com/office/drawing/2014/main" id="{A9896551-0B77-4A71-B57E-BA2F8BD8D102}"/>
                  </a:ext>
                </a:extLst>
              </p:cNvPr>
              <p:cNvSpPr>
                <a:spLocks noRot="1" noChangeAspect="1" noMove="1" noResize="1" noEditPoints="1" noAdjustHandles="1" noChangeArrowheads="1" noChangeShapeType="1" noTextEdit="1"/>
              </p:cNvSpPr>
              <p:nvPr/>
            </p:nvSpPr>
            <p:spPr>
              <a:xfrm>
                <a:off x="21143" y="4863120"/>
                <a:ext cx="3310522" cy="61837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Rectangle 15">
                <a:extLst>
                  <a:ext uri="{FF2B5EF4-FFF2-40B4-BE49-F238E27FC236}">
                    <a16:creationId xmlns:a16="http://schemas.microsoft.com/office/drawing/2014/main" id="{A7E9765B-7744-409A-A763-545358CCDBE6}"/>
                  </a:ext>
                </a:extLst>
              </p:cNvPr>
              <p:cNvSpPr/>
              <p:nvPr/>
            </p:nvSpPr>
            <p:spPr>
              <a:xfrm>
                <a:off x="21143" y="5854087"/>
                <a:ext cx="4035977" cy="400110"/>
              </a:xfrm>
              <a:prstGeom prst="rect">
                <a:avLst/>
              </a:prstGeom>
            </p:spPr>
            <p:txBody>
              <a:bodyPr wrap="none">
                <a:spAutoFit/>
              </a:bodyPr>
              <a:lstStyle/>
              <a:p>
                <a14:m>
                  <m:oMathPara xmlns:m="http://purl.oclc.org/ooxml/officeDocument/math">
                    <m:oMathParaPr>
                      <m:jc m:val="centerGroup"/>
                    </m:oMathParaPr>
                    <m:oMath xmlns:m="http://purl.oclc.org/ooxml/officeDocument/math">
                      <m:r>
                        <a:rPr lang="en-US" sz="2000" b="1" i="1" smtClean="0">
                          <a:latin typeface="Cambria Math" panose="02040503050406030204" pitchFamily="18" charset="0"/>
                        </a:rPr>
                        <m:t>𝐁</m:t>
                      </m:r>
                      <m:r>
                        <a:rPr lang="en-US" sz="2000" b="1" i="0" smtClean="0">
                          <a:latin typeface="Cambria Math" panose="02040503050406030204" pitchFamily="18" charset="0"/>
                        </a:rPr>
                        <m:t>=</m:t>
                      </m:r>
                      <m:r>
                        <a:rPr lang="en-US" sz="2000" b="1" i="0" smtClean="0">
                          <a:latin typeface="Cambria Math" panose="02040503050406030204" pitchFamily="18" charset="0"/>
                        </a:rPr>
                        <m:t>𝟏</m:t>
                      </m:r>
                      <m:r>
                        <a:rPr lang="en-US" sz="2000" b="1" i="0" smtClean="0">
                          <a:latin typeface="Cambria Math" panose="02040503050406030204" pitchFamily="18" charset="0"/>
                        </a:rPr>
                        <m:t>.</m:t>
                      </m:r>
                      <m:r>
                        <a:rPr lang="en-US" sz="2000" b="1" i="0" smtClean="0">
                          <a:latin typeface="Cambria Math" panose="02040503050406030204" pitchFamily="18" charset="0"/>
                        </a:rPr>
                        <m:t>𝟒𝟓𝐦</m:t>
                      </m:r>
                      <m:r>
                        <a:rPr lang="en-US" sz="2000" b="1" i="0" smtClean="0">
                          <a:latin typeface="Cambria Math" panose="02040503050406030204" pitchFamily="18" charset="0"/>
                        </a:rPr>
                        <m:t> </m:t>
                      </m:r>
                      <m:r>
                        <a:rPr lang="en-US" sz="2000" b="1" i="0" smtClean="0">
                          <a:latin typeface="Cambria Math" panose="02040503050406030204" pitchFamily="18" charset="0"/>
                        </a:rPr>
                        <m:t>𝐟𝐨𝐫</m:t>
                      </m:r>
                      <m:r>
                        <a:rPr lang="en-US" sz="2000" b="1" i="0" smtClean="0">
                          <a:latin typeface="Cambria Math" panose="02040503050406030204" pitchFamily="18" charset="0"/>
                        </a:rPr>
                        <m:t> </m:t>
                      </m:r>
                      <m:r>
                        <a:rPr lang="en-US" sz="2000" b="1" i="0" smtClean="0">
                          <a:latin typeface="Cambria Math" panose="02040503050406030204" pitchFamily="18" charset="0"/>
                        </a:rPr>
                        <m:t>𝐚𝐥𝐥</m:t>
                      </m:r>
                      <m:r>
                        <a:rPr lang="en-US" sz="2000" b="1" i="0" smtClean="0">
                          <a:latin typeface="Cambria Math" panose="02040503050406030204" pitchFamily="18" charset="0"/>
                        </a:rPr>
                        <m:t> </m:t>
                      </m:r>
                      <m:r>
                        <a:rPr lang="en-US" sz="2000" b="1" i="0" smtClean="0">
                          <a:latin typeface="Cambria Math" panose="02040503050406030204" pitchFamily="18" charset="0"/>
                        </a:rPr>
                        <m:t>𝐰𝐚𝐥𝐥</m:t>
                      </m:r>
                      <m:r>
                        <a:rPr lang="en-US" sz="2000" b="1" i="0" smtClean="0">
                          <a:latin typeface="Cambria Math" panose="02040503050406030204" pitchFamily="18" charset="0"/>
                        </a:rPr>
                        <m:t> </m:t>
                      </m:r>
                      <m:r>
                        <a:rPr lang="en-US" sz="2000" b="1" i="0" smtClean="0">
                          <a:latin typeface="Cambria Math" panose="02040503050406030204" pitchFamily="18" charset="0"/>
                        </a:rPr>
                        <m:t>𝐟𝐨𝐨𝐭𝐢𝐧𝐠𝐬</m:t>
                      </m:r>
                      <m:r>
                        <a:rPr lang="en-US" sz="2000" b="1" i="0" smtClean="0">
                          <a:latin typeface="Cambria Math" panose="02040503050406030204" pitchFamily="18" charset="0"/>
                        </a:rPr>
                        <m:t>.</m:t>
                      </m:r>
                    </m:oMath>
                  </m:oMathPara>
                </a14:m>
                <a:endParaRPr lang="en-US" sz="2000" b="1" dirty="0"/>
              </a:p>
            </p:txBody>
          </p:sp>
        </mc:Choice>
        <mc:Fallback>
          <p:sp>
            <p:nvSpPr>
              <p:cNvPr id="16" name="Rectangle 15">
                <a:extLst>
                  <a:ext uri="{FF2B5EF4-FFF2-40B4-BE49-F238E27FC236}">
                    <a16:creationId xmlns:a16="http://schemas.microsoft.com/office/drawing/2014/main" id="{A7E9765B-7744-409A-A763-545358CCDBE6}"/>
                  </a:ext>
                </a:extLst>
              </p:cNvPr>
              <p:cNvSpPr>
                <a:spLocks noRot="1" noChangeAspect="1" noMove="1" noResize="1" noEditPoints="1" noAdjustHandles="1" noChangeArrowheads="1" noChangeShapeType="1" noTextEdit="1"/>
              </p:cNvSpPr>
              <p:nvPr/>
            </p:nvSpPr>
            <p:spPr>
              <a:xfrm>
                <a:off x="21143" y="5854087"/>
                <a:ext cx="4035977" cy="400110"/>
              </a:xfrm>
              <a:prstGeom prst="rect">
                <a:avLst/>
              </a:prstGeom>
              <a:blipFill>
                <a:blip r:embed="rId7"/>
                <a:stretch>
                  <a:fillRect b="-16.667%"/>
                </a:stretch>
              </a:blipFill>
            </p:spPr>
            <p:txBody>
              <a:bodyPr/>
              <a:lstStyle/>
              <a:p>
                <a:r>
                  <a:rPr lang="en-US">
                    <a:noFill/>
                  </a:rPr>
                  <a:t> </a:t>
                </a:r>
              </a:p>
            </p:txBody>
          </p:sp>
        </mc:Fallback>
      </mc:AlternateContent>
    </p:spTree>
    <p:extLst>
      <p:ext uri="{BB962C8B-B14F-4D97-AF65-F5344CB8AC3E}">
        <p14:creationId xmlns:p14="http://schemas.microsoft.com/office/powerpoint/2010/main" val="3365151136"/>
      </p:ext>
    </p:extLst>
  </p:cSld>
  <p:clrMapOvr>
    <a:masterClrMapping/>
  </p:clrMapOvr>
</p:sld>
</file>

<file path=ppt/slides/slide35.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7650BB-DC0D-45F9-8F74-01B70094F2BA}"/>
              </a:ext>
            </a:extLst>
          </p:cNvPr>
          <p:cNvSpPr/>
          <p:nvPr/>
        </p:nvSpPr>
        <p:spPr>
          <a:xfrm>
            <a:off x="713940" y="315604"/>
            <a:ext cx="2076209"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Footings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4A4B9F0A-8B1B-47F0-A929-FA51A5041275}"/>
              </a:ext>
            </a:extLst>
          </p:cNvPr>
          <p:cNvSpPr/>
          <p:nvPr/>
        </p:nvSpPr>
        <p:spPr>
          <a:xfrm>
            <a:off x="417822" y="1003913"/>
            <a:ext cx="2856872" cy="523220"/>
          </a:xfrm>
          <a:prstGeom prst="rect">
            <a:avLst/>
          </a:prstGeom>
        </p:spPr>
        <p:txBody>
          <a:bodyPr wrap="none">
            <a:spAutoFit/>
          </a:bodyPr>
          <a:lstStyle/>
          <a:p>
            <a:r>
              <a:rPr lang="en-US" altLang="ko-KR" sz="2800" dirty="0">
                <a:latin typeface="Times New Roman" panose="02020603050405020304" pitchFamily="18" charset="0"/>
                <a:cs typeface="Times New Roman" panose="02020603050405020304" pitchFamily="18" charset="0"/>
              </a:rPr>
              <a:t>Single footings</a:t>
            </a:r>
            <a:r>
              <a:rPr lang="ar-SA" altLang="ko-KR" sz="2800" dirty="0">
                <a:latin typeface="Times New Roman" panose="02020603050405020304" pitchFamily="18" charset="0"/>
                <a:cs typeface="Times New Roman" panose="02020603050405020304" pitchFamily="18" charset="0"/>
              </a:rPr>
              <a:t> </a:t>
            </a:r>
            <a:r>
              <a:rPr lang="en-US" altLang="ko-KR" sz="2800" dirty="0">
                <a:latin typeface="Times New Roman" panose="02020603050405020304" pitchFamily="18" charset="0"/>
                <a:cs typeface="Times New Roman" panose="02020603050405020304" pitchFamily="18" charset="0"/>
              </a:rPr>
              <a:t>:- </a:t>
            </a:r>
          </a:p>
        </p:txBody>
      </p:sp>
      <p:sp>
        <p:nvSpPr>
          <p:cNvPr id="21" name="Rectangle 20">
            <a:extLst>
              <a:ext uri="{FF2B5EF4-FFF2-40B4-BE49-F238E27FC236}">
                <a16:creationId xmlns:a16="http://schemas.microsoft.com/office/drawing/2014/main" id="{CE75F23C-320C-4EAA-9641-7744B11FD4BB}"/>
              </a:ext>
            </a:extLst>
          </p:cNvPr>
          <p:cNvSpPr/>
          <p:nvPr/>
        </p:nvSpPr>
        <p:spPr>
          <a:xfrm>
            <a:off x="586854" y="1527134"/>
            <a:ext cx="11605146" cy="873572"/>
          </a:xfrm>
          <a:prstGeom prst="rect">
            <a:avLst/>
          </a:prstGeom>
        </p:spPr>
        <p:txBody>
          <a:bodyPr wrap="square">
            <a:spAutoFit/>
          </a:bodyPr>
          <a:lstStyle/>
          <a:p>
            <a:pPr marL="342900" lvl="0" indent="-342900">
              <a:lnSpc>
                <a:spcPct val="150%"/>
              </a:lnSpc>
              <a:spcAft>
                <a:spcPts val="800"/>
              </a:spcAft>
              <a:buFont typeface="+mj-lt"/>
              <a:buAutoNum type="arabicPeriod"/>
            </a:pPr>
            <a:r>
              <a:rPr lang="en-US" dirty="0">
                <a:latin typeface="Times New Roman" panose="02020603050405020304" pitchFamily="18" charset="0"/>
                <a:ea typeface="Times New Roman" panose="02020603050405020304" pitchFamily="18" charset="0"/>
                <a:cs typeface="Times New Roman" panose="02020603050405020304" pitchFamily="18" charset="0"/>
              </a:rPr>
              <a:t>Loads at bottom of columns will be determined from ETABS, and service load will be enlarged by 10% to take in consideration weight of backfill and weight of footing materials.  </a:t>
            </a:r>
          </a:p>
        </p:txBody>
      </p:sp>
      <mc:AlternateContent xmlns:mc="http://schemas.openxmlformats.org/markup-compatibility/2006">
        <mc:Choice xmlns:a14="http://schemas.microsoft.com/office/drawing/2010/main" Requires="a14">
          <p:sp>
            <p:nvSpPr>
              <p:cNvPr id="24" name="Rectangle 23">
                <a:extLst>
                  <a:ext uri="{FF2B5EF4-FFF2-40B4-BE49-F238E27FC236}">
                    <a16:creationId xmlns:a16="http://schemas.microsoft.com/office/drawing/2014/main" id="{B17C9E78-46C3-42F2-B90F-A1AC2890ECFA}"/>
                  </a:ext>
                </a:extLst>
              </p:cNvPr>
              <p:cNvSpPr/>
              <p:nvPr/>
            </p:nvSpPr>
            <p:spPr>
              <a:xfrm>
                <a:off x="1424576" y="2627338"/>
                <a:ext cx="1649811" cy="657552"/>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A</m:t>
                      </m:r>
                      <m:r>
                        <m:rPr>
                          <m:sty m:val="p"/>
                        </m:rPr>
                        <a:rPr lang="en-US" i="0">
                          <a:latin typeface="Cambria Math" panose="02040503050406030204" pitchFamily="18" charset="0"/>
                        </a:rPr>
                        <m:t>f</m:t>
                      </m:r>
                      <m:r>
                        <a:rPr lang="en-US" i="0">
                          <a:latin typeface="Cambria Math" panose="02040503050406030204" pitchFamily="18" charset="0"/>
                        </a:rPr>
                        <m:t>= </m:t>
                      </m:r>
                      <m:f>
                        <m:fPr>
                          <m:ctrlPr>
                            <a:rPr lang="en-US" i="1">
                              <a:latin typeface="Cambria Math" panose="02040503050406030204" pitchFamily="18" charset="0"/>
                            </a:rPr>
                          </m:ctrlPr>
                        </m:fPr>
                        <m:num>
                          <m:r>
                            <m:rPr>
                              <m:sty m:val="p"/>
                            </m:rPr>
                            <a:rPr lang="en-US" i="0">
                              <a:latin typeface="Cambria Math" panose="02040503050406030204" pitchFamily="18" charset="0"/>
                            </a:rPr>
                            <m:t>Pservice</m:t>
                          </m:r>
                        </m:num>
                        <m:den>
                          <m:r>
                            <m:rPr>
                              <m:sty m:val="p"/>
                            </m:rPr>
                            <a:rPr lang="en-US" i="0">
                              <a:latin typeface="Cambria Math" panose="02040503050406030204" pitchFamily="18" charset="0"/>
                            </a:rPr>
                            <m:t>q</m:t>
                          </m:r>
                        </m:den>
                      </m:f>
                    </m:oMath>
                  </m:oMathPara>
                </a14:m>
                <a:endParaRPr lang="en-US" dirty="0"/>
              </a:p>
            </p:txBody>
          </p:sp>
        </mc:Choice>
        <mc:Fallback>
          <p:sp>
            <p:nvSpPr>
              <p:cNvPr id="24" name="Rectangle 23">
                <a:extLst>
                  <a:ext uri="{FF2B5EF4-FFF2-40B4-BE49-F238E27FC236}">
                    <a16:creationId xmlns:a16="http://schemas.microsoft.com/office/drawing/2014/main" id="{B17C9E78-46C3-42F2-B90F-A1AC2890ECFA}"/>
                  </a:ext>
                </a:extLst>
              </p:cNvPr>
              <p:cNvSpPr>
                <a:spLocks noRot="1" noChangeAspect="1" noMove="1" noResize="1" noEditPoints="1" noAdjustHandles="1" noChangeArrowheads="1" noChangeShapeType="1" noTextEdit="1"/>
              </p:cNvSpPr>
              <p:nvPr/>
            </p:nvSpPr>
            <p:spPr>
              <a:xfrm>
                <a:off x="1424576" y="2627338"/>
                <a:ext cx="1649811" cy="657552"/>
              </a:xfrm>
              <a:prstGeom prst="rect">
                <a:avLst/>
              </a:prstGeom>
              <a:blipFill>
                <a:blip r:embed="rId2"/>
                <a:stretch>
                  <a:fillRect/>
                </a:stretch>
              </a:blipFill>
            </p:spPr>
            <p:txBody>
              <a:bodyPr/>
              <a:lstStyle/>
              <a:p>
                <a:r>
                  <a:rPr lang="en-US">
                    <a:noFill/>
                  </a:rPr>
                  <a:t> </a:t>
                </a:r>
              </a:p>
            </p:txBody>
          </p:sp>
        </mc:Fallback>
      </mc:AlternateContent>
      <p:sp>
        <p:nvSpPr>
          <p:cNvPr id="25" name="Rectangle 24">
            <a:extLst>
              <a:ext uri="{FF2B5EF4-FFF2-40B4-BE49-F238E27FC236}">
                <a16:creationId xmlns:a16="http://schemas.microsoft.com/office/drawing/2014/main" id="{F3F2485A-F874-4C9F-9EB4-7B4D5C95367D}"/>
              </a:ext>
            </a:extLst>
          </p:cNvPr>
          <p:cNvSpPr/>
          <p:nvPr/>
        </p:nvSpPr>
        <p:spPr>
          <a:xfrm>
            <a:off x="3911727" y="2771448"/>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4.29)</a:t>
            </a:r>
            <a:endParaRPr lang="en-US" dirty="0"/>
          </a:p>
        </p:txBody>
      </p:sp>
      <p:sp>
        <p:nvSpPr>
          <p:cNvPr id="26" name="Rectangle 25">
            <a:extLst>
              <a:ext uri="{FF2B5EF4-FFF2-40B4-BE49-F238E27FC236}">
                <a16:creationId xmlns:a16="http://schemas.microsoft.com/office/drawing/2014/main" id="{C96C945F-80F1-4AEE-91AD-3031E81C0BC3}"/>
              </a:ext>
            </a:extLst>
          </p:cNvPr>
          <p:cNvSpPr/>
          <p:nvPr/>
        </p:nvSpPr>
        <p:spPr>
          <a:xfrm>
            <a:off x="586854" y="2771448"/>
            <a:ext cx="357790" cy="369332"/>
          </a:xfrm>
          <a:prstGeom prst="rect">
            <a:avLst/>
          </a:prstGeom>
        </p:spPr>
        <p:txBody>
          <a:bodyPr wrap="none">
            <a:spAutoFit/>
          </a:bodyPr>
          <a:lstStyle/>
          <a:p>
            <a:r>
              <a:rPr lang="en-US" dirty="0">
                <a:latin typeface="Times New Roman" panose="02020603050405020304" pitchFamily="18" charset="0"/>
              </a:rPr>
              <a:t>2.</a:t>
            </a:r>
            <a:endParaRPr lang="en-US" dirty="0"/>
          </a:p>
        </p:txBody>
      </p:sp>
      <mc:AlternateContent xmlns:mc="http://schemas.openxmlformats.org/markup-compatibility/2006">
        <mc:Choice xmlns:a14="http://schemas.microsoft.com/office/drawing/2010/main" Requires="a14">
          <p:sp>
            <p:nvSpPr>
              <p:cNvPr id="27" name="Rectangle 26">
                <a:extLst>
                  <a:ext uri="{FF2B5EF4-FFF2-40B4-BE49-F238E27FC236}">
                    <a16:creationId xmlns:a16="http://schemas.microsoft.com/office/drawing/2014/main" id="{7480D87C-F171-43C5-9CA0-B46B1A1DEF34}"/>
                  </a:ext>
                </a:extLst>
              </p:cNvPr>
              <p:cNvSpPr/>
              <p:nvPr/>
            </p:nvSpPr>
            <p:spPr>
              <a:xfrm>
                <a:off x="1232949" y="3429000"/>
                <a:ext cx="2263760" cy="659476"/>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q</m:t>
                      </m:r>
                      <m:r>
                        <m:rPr>
                          <m:sty m:val="p"/>
                        </m:rPr>
                        <a:rPr lang="en-US" i="0">
                          <a:latin typeface="Cambria Math" panose="02040503050406030204" pitchFamily="18" charset="0"/>
                        </a:rPr>
                        <m:t>u</m:t>
                      </m: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Pu</m:t>
                          </m:r>
                        </m:num>
                        <m:den>
                          <m:r>
                            <m:rPr>
                              <m:sty m:val="p"/>
                            </m:rPr>
                            <a:rPr lang="en-US" i="0">
                              <a:latin typeface="Cambria Math" panose="02040503050406030204" pitchFamily="18" charset="0"/>
                            </a:rPr>
                            <m:t>Area</m:t>
                          </m:r>
                          <m:r>
                            <a:rPr lang="en-US" i="0">
                              <a:latin typeface="Cambria Math" panose="02040503050406030204" pitchFamily="18" charset="0"/>
                            </a:rPr>
                            <m:t> </m:t>
                          </m:r>
                          <m:r>
                            <m:rPr>
                              <m:sty m:val="p"/>
                            </m:rPr>
                            <a:rPr lang="en-US" i="0">
                              <a:latin typeface="Cambria Math" panose="02040503050406030204" pitchFamily="18" charset="0"/>
                            </a:rPr>
                            <m:t>of</m:t>
                          </m:r>
                          <m:r>
                            <a:rPr lang="en-US" i="0">
                              <a:latin typeface="Cambria Math" panose="02040503050406030204" pitchFamily="18" charset="0"/>
                            </a:rPr>
                            <m:t> </m:t>
                          </m:r>
                          <m:r>
                            <m:rPr>
                              <m:sty m:val="p"/>
                            </m:rPr>
                            <a:rPr lang="en-US" i="0">
                              <a:latin typeface="Cambria Math" panose="02040503050406030204" pitchFamily="18" charset="0"/>
                            </a:rPr>
                            <m:t>footing</m:t>
                          </m:r>
                        </m:den>
                      </m:f>
                    </m:oMath>
                  </m:oMathPara>
                </a14:m>
                <a:endParaRPr lang="en-US" dirty="0"/>
              </a:p>
            </p:txBody>
          </p:sp>
        </mc:Choice>
        <mc:Fallback>
          <p:sp>
            <p:nvSpPr>
              <p:cNvPr id="27" name="Rectangle 26">
                <a:extLst>
                  <a:ext uri="{FF2B5EF4-FFF2-40B4-BE49-F238E27FC236}">
                    <a16:creationId xmlns:a16="http://schemas.microsoft.com/office/drawing/2014/main" id="{7480D87C-F171-43C5-9CA0-B46B1A1DEF34}"/>
                  </a:ext>
                </a:extLst>
              </p:cNvPr>
              <p:cNvSpPr>
                <a:spLocks noRot="1" noChangeAspect="1" noMove="1" noResize="1" noEditPoints="1" noAdjustHandles="1" noChangeArrowheads="1" noChangeShapeType="1" noTextEdit="1"/>
              </p:cNvSpPr>
              <p:nvPr/>
            </p:nvSpPr>
            <p:spPr>
              <a:xfrm>
                <a:off x="1232949" y="3429000"/>
                <a:ext cx="2263760" cy="659476"/>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Rectangle 27">
                <a:extLst>
                  <a:ext uri="{FF2B5EF4-FFF2-40B4-BE49-F238E27FC236}">
                    <a16:creationId xmlns:a16="http://schemas.microsoft.com/office/drawing/2014/main" id="{63BFFE5A-63A4-4902-9156-61BB94FBAF91}"/>
                  </a:ext>
                </a:extLst>
              </p:cNvPr>
              <p:cNvSpPr/>
              <p:nvPr/>
            </p:nvSpPr>
            <p:spPr>
              <a:xfrm>
                <a:off x="1088243" y="4454846"/>
                <a:ext cx="2891624" cy="612732"/>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q</m:t>
                      </m:r>
                      <m:r>
                        <m:rPr>
                          <m:sty m:val="p"/>
                        </m:rPr>
                        <a:rPr lang="en-US" i="0">
                          <a:latin typeface="Cambria Math" panose="02040503050406030204" pitchFamily="18" charset="0"/>
                        </a:rPr>
                        <m:t>u</m:t>
                      </m:r>
                      <m:d>
                        <m:dPr>
                          <m:ctrlPr>
                            <a:rPr lang="en-US" i="1">
                              <a:latin typeface="Cambria Math" panose="02040503050406030204" pitchFamily="18" charset="0"/>
                            </a:rPr>
                          </m:ctrlPr>
                        </m:dPr>
                        <m:e>
                          <m:r>
                            <m:rPr>
                              <m:sty m:val="p"/>
                            </m:rPr>
                            <a:rPr lang="en-US" i="0">
                              <a:latin typeface="Cambria Math" panose="02040503050406030204" pitchFamily="18" charset="0"/>
                            </a:rPr>
                            <m:t>C</m:t>
                          </m:r>
                          <m:r>
                            <a:rPr lang="en-US" i="0">
                              <a:latin typeface="Cambria Math" panose="02040503050406030204" pitchFamily="18" charset="0"/>
                            </a:rPr>
                            <m:t>−</m:t>
                          </m:r>
                          <m:r>
                            <m:rPr>
                              <m:sty m:val="p"/>
                            </m:rPr>
                            <a:rPr lang="en-US" i="0">
                              <a:latin typeface="Cambria Math" panose="02040503050406030204" pitchFamily="18" charset="0"/>
                            </a:rPr>
                            <m:t>d</m:t>
                          </m:r>
                        </m:e>
                      </m:d>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a:rPr lang="en-US" i="0">
                              <a:latin typeface="Cambria Math" panose="02040503050406030204" pitchFamily="18" charset="0"/>
                            </a:rPr>
                            <m:t>6</m:t>
                          </m:r>
                        </m:den>
                      </m:f>
                      <m:r>
                        <a:rPr lang="en-US" i="0">
                          <a:latin typeface="Cambria Math" panose="02040503050406030204" pitchFamily="18" charset="0"/>
                        </a:rPr>
                        <m:t>  </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m:rPr>
                                  <m:sty m:val="p"/>
                                </m:rPr>
                                <a:rPr lang="en-US" i="0">
                                  <a:latin typeface="Cambria Math" panose="02040503050406030204" pitchFamily="18" charset="0"/>
                                </a:rPr>
                                <m:t>fc</m:t>
                              </m:r>
                            </m:e>
                            <m:sup>
                              <m:r>
                                <a:rPr lang="en-US" i="0">
                                  <a:latin typeface="Cambria Math" panose="02040503050406030204" pitchFamily="18" charset="0"/>
                                </a:rPr>
                                <m:t>′</m:t>
                              </m:r>
                            </m:sup>
                          </m:sSup>
                        </m:e>
                      </m:rad>
                      <m:r>
                        <a:rPr lang="en-US" i="0">
                          <a:latin typeface="Cambria Math" panose="02040503050406030204" pitchFamily="18" charset="0"/>
                        </a:rPr>
                        <m:t>  </m:t>
                      </m:r>
                      <m:r>
                        <m:rPr>
                          <m:sty m:val="p"/>
                        </m:rPr>
                        <a:rPr lang="en-US" i="0">
                          <a:latin typeface="Cambria Math" panose="02040503050406030204" pitchFamily="18" charset="0"/>
                        </a:rPr>
                        <m:t>bw</m:t>
                      </m:r>
                      <m:r>
                        <a:rPr lang="en-US" i="0">
                          <a:latin typeface="Cambria Math" panose="02040503050406030204" pitchFamily="18" charset="0"/>
                        </a:rPr>
                        <m:t>  </m:t>
                      </m:r>
                      <m:r>
                        <m:rPr>
                          <m:sty m:val="p"/>
                        </m:rPr>
                        <a:rPr lang="en-US" i="0">
                          <a:latin typeface="Cambria Math" panose="02040503050406030204" pitchFamily="18" charset="0"/>
                        </a:rPr>
                        <m:t>d</m:t>
                      </m:r>
                      <m:r>
                        <a:rPr lang="en-US" i="0">
                          <a:latin typeface="Cambria Math" panose="02040503050406030204" pitchFamily="18" charset="0"/>
                        </a:rPr>
                        <m:t> </m:t>
                      </m:r>
                    </m:oMath>
                  </m:oMathPara>
                </a14:m>
                <a:endParaRPr lang="en-US" dirty="0"/>
              </a:p>
            </p:txBody>
          </p:sp>
        </mc:Choice>
        <mc:Fallback>
          <p:sp>
            <p:nvSpPr>
              <p:cNvPr id="28" name="Rectangle 27">
                <a:extLst>
                  <a:ext uri="{FF2B5EF4-FFF2-40B4-BE49-F238E27FC236}">
                    <a16:creationId xmlns:a16="http://schemas.microsoft.com/office/drawing/2014/main" id="{63BFFE5A-63A4-4902-9156-61BB94FBAF91}"/>
                  </a:ext>
                </a:extLst>
              </p:cNvPr>
              <p:cNvSpPr>
                <a:spLocks noRot="1" noChangeAspect="1" noMove="1" noResize="1" noEditPoints="1" noAdjustHandles="1" noChangeArrowheads="1" noChangeShapeType="1" noTextEdit="1"/>
              </p:cNvSpPr>
              <p:nvPr/>
            </p:nvSpPr>
            <p:spPr>
              <a:xfrm>
                <a:off x="1088243" y="4454846"/>
                <a:ext cx="2891624" cy="612732"/>
              </a:xfrm>
              <a:prstGeom prst="rect">
                <a:avLst/>
              </a:prstGeom>
              <a:blipFill>
                <a:blip r:embed="rId4"/>
                <a:stretch>
                  <a:fillRect/>
                </a:stretch>
              </a:blipFill>
            </p:spPr>
            <p:txBody>
              <a:bodyPr/>
              <a:lstStyle/>
              <a:p>
                <a:r>
                  <a:rPr lang="en-US">
                    <a:noFill/>
                  </a:rPr>
                  <a:t> </a:t>
                </a:r>
              </a:p>
            </p:txBody>
          </p:sp>
        </mc:Fallback>
      </mc:AlternateContent>
      <p:sp>
        <p:nvSpPr>
          <p:cNvPr id="30" name="Rectangle 29">
            <a:extLst>
              <a:ext uri="{FF2B5EF4-FFF2-40B4-BE49-F238E27FC236}">
                <a16:creationId xmlns:a16="http://schemas.microsoft.com/office/drawing/2014/main" id="{F980ED42-5AE5-4F43-A864-FB6747ACE6DC}"/>
              </a:ext>
            </a:extLst>
          </p:cNvPr>
          <p:cNvSpPr/>
          <p:nvPr/>
        </p:nvSpPr>
        <p:spPr>
          <a:xfrm>
            <a:off x="3979867" y="3714772"/>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4.30)</a:t>
            </a:r>
            <a:endParaRPr lang="en-US" dirty="0"/>
          </a:p>
        </p:txBody>
      </p:sp>
      <p:sp>
        <p:nvSpPr>
          <p:cNvPr id="31" name="Rectangle 30">
            <a:extLst>
              <a:ext uri="{FF2B5EF4-FFF2-40B4-BE49-F238E27FC236}">
                <a16:creationId xmlns:a16="http://schemas.microsoft.com/office/drawing/2014/main" id="{FB7D157E-4235-4FEB-A48A-27A6F61F1F31}"/>
              </a:ext>
            </a:extLst>
          </p:cNvPr>
          <p:cNvSpPr/>
          <p:nvPr/>
        </p:nvSpPr>
        <p:spPr>
          <a:xfrm>
            <a:off x="4124573" y="4655647"/>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4.31)</a:t>
            </a:r>
            <a:endParaRPr lang="en-US" dirty="0"/>
          </a:p>
        </p:txBody>
      </p:sp>
      <mc:AlternateContent xmlns:mc="http://schemas.openxmlformats.org/markup-compatibility/2006">
        <mc:Choice xmlns:a14="http://schemas.microsoft.com/office/drawing/2010/main" Requires="a14">
          <p:sp>
            <p:nvSpPr>
              <p:cNvPr id="32" name="Rectangle 31">
                <a:extLst>
                  <a:ext uri="{FF2B5EF4-FFF2-40B4-BE49-F238E27FC236}">
                    <a16:creationId xmlns:a16="http://schemas.microsoft.com/office/drawing/2014/main" id="{3A60D5A1-5495-438E-A899-02D887A98C04}"/>
                  </a:ext>
                </a:extLst>
              </p:cNvPr>
              <p:cNvSpPr/>
              <p:nvPr/>
            </p:nvSpPr>
            <p:spPr>
              <a:xfrm>
                <a:off x="5652081" y="5024979"/>
                <a:ext cx="2751907" cy="408125"/>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smtClean="0">
                          <a:latin typeface="Cambria Math" panose="02040503050406030204" pitchFamily="18" charset="0"/>
                        </a:rPr>
                        <m:t>V</m:t>
                      </m:r>
                      <m:r>
                        <m:rPr>
                          <m:sty m:val="p"/>
                        </m:rPr>
                        <a:rPr lang="en-US" i="0">
                          <a:latin typeface="Cambria Math" panose="02040503050406030204" pitchFamily="18" charset="0"/>
                        </a:rPr>
                        <m:t>c</m:t>
                      </m:r>
                      <m:r>
                        <a:rPr lang="en-US" i="0">
                          <a:latin typeface="Cambria Math" panose="02040503050406030204" pitchFamily="18" charset="0"/>
                        </a:rPr>
                        <m:t>,</m:t>
                      </m:r>
                      <m:r>
                        <m:rPr>
                          <m:sty m:val="p"/>
                        </m:rPr>
                        <a:rPr lang="en-US" i="0">
                          <a:latin typeface="Cambria Math" panose="02040503050406030204" pitchFamily="18" charset="0"/>
                        </a:rPr>
                        <m:t>p</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333</m:t>
                      </m:r>
                      <m:r>
                        <a:rPr lang="en-US" i="0">
                          <a:latin typeface="Cambria Math" panose="02040503050406030204" pitchFamily="18" charset="0"/>
                        </a:rPr>
                        <m:t>  </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m:rPr>
                                  <m:sty m:val="p"/>
                                </m:rPr>
                                <a:rPr lang="en-US" i="0">
                                  <a:latin typeface="Cambria Math" panose="02040503050406030204" pitchFamily="18" charset="0"/>
                                </a:rPr>
                                <m:t>fc</m:t>
                              </m:r>
                              <m:r>
                                <a:rPr lang="en-US" i="0">
                                  <a:latin typeface="Cambria Math" panose="02040503050406030204" pitchFamily="18" charset="0"/>
                                </a:rPr>
                                <m:t> </m:t>
                              </m:r>
                            </m:e>
                            <m:sup>
                              <m:r>
                                <a:rPr lang="en-US" i="0">
                                  <a:latin typeface="Cambria Math" panose="02040503050406030204" pitchFamily="18" charset="0"/>
                                </a:rPr>
                                <m:t>′</m:t>
                              </m:r>
                            </m:sup>
                          </m:sSup>
                        </m:e>
                      </m:rad>
                      <m:r>
                        <a:rPr lang="en-US" i="0">
                          <a:latin typeface="Cambria Math" panose="02040503050406030204" pitchFamily="18" charset="0"/>
                        </a:rPr>
                        <m:t> </m:t>
                      </m:r>
                      <m:r>
                        <m:rPr>
                          <m:sty m:val="p"/>
                        </m:rPr>
                        <a:rPr lang="en-US" i="0">
                          <a:latin typeface="Cambria Math" panose="02040503050406030204" pitchFamily="18" charset="0"/>
                        </a:rPr>
                        <m:t>bo</m:t>
                      </m:r>
                      <m:r>
                        <a:rPr lang="en-US" i="0">
                          <a:latin typeface="Cambria Math" panose="02040503050406030204" pitchFamily="18" charset="0"/>
                        </a:rPr>
                        <m:t>  </m:t>
                      </m:r>
                      <m:r>
                        <m:rPr>
                          <m:sty m:val="p"/>
                        </m:rPr>
                        <a:rPr lang="en-US" i="0">
                          <a:latin typeface="Cambria Math" panose="02040503050406030204" pitchFamily="18" charset="0"/>
                        </a:rPr>
                        <m:t>d</m:t>
                      </m:r>
                    </m:oMath>
                  </m:oMathPara>
                </a14:m>
                <a:endParaRPr lang="en-US" dirty="0"/>
              </a:p>
            </p:txBody>
          </p:sp>
        </mc:Choice>
        <mc:Fallback>
          <p:sp>
            <p:nvSpPr>
              <p:cNvPr id="32" name="Rectangle 31">
                <a:extLst>
                  <a:ext uri="{FF2B5EF4-FFF2-40B4-BE49-F238E27FC236}">
                    <a16:creationId xmlns:a16="http://schemas.microsoft.com/office/drawing/2014/main" id="{3A60D5A1-5495-438E-A899-02D887A98C04}"/>
                  </a:ext>
                </a:extLst>
              </p:cNvPr>
              <p:cNvSpPr>
                <a:spLocks noRot="1" noChangeAspect="1" noMove="1" noResize="1" noEditPoints="1" noAdjustHandles="1" noChangeArrowheads="1" noChangeShapeType="1" noTextEdit="1"/>
              </p:cNvSpPr>
              <p:nvPr/>
            </p:nvSpPr>
            <p:spPr>
              <a:xfrm>
                <a:off x="5652081" y="5024979"/>
                <a:ext cx="2751907" cy="408125"/>
              </a:xfrm>
              <a:prstGeom prst="rect">
                <a:avLst/>
              </a:prstGeom>
              <a:blipFill>
                <a:blip r:embed="rId5"/>
                <a:stretch>
                  <a:fillRect b="-8.95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3" name="Rectangle 32">
                <a:extLst>
                  <a:ext uri="{FF2B5EF4-FFF2-40B4-BE49-F238E27FC236}">
                    <a16:creationId xmlns:a16="http://schemas.microsoft.com/office/drawing/2014/main" id="{25FF5A71-A81F-4CE2-9541-0A81E9E5BDFB}"/>
                  </a:ext>
                </a:extLst>
              </p:cNvPr>
              <p:cNvSpPr/>
              <p:nvPr/>
            </p:nvSpPr>
            <p:spPr>
              <a:xfrm>
                <a:off x="5652081" y="5478093"/>
                <a:ext cx="3585469" cy="610936"/>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V</m:t>
                      </m:r>
                      <m:r>
                        <m:rPr>
                          <m:sty m:val="p"/>
                        </m:rPr>
                        <a:rPr lang="en-US" i="0">
                          <a:latin typeface="Cambria Math" panose="02040503050406030204" pitchFamily="18" charset="0"/>
                        </a:rPr>
                        <m:t>c</m:t>
                      </m:r>
                      <m:r>
                        <a:rPr lang="en-US" i="0">
                          <a:latin typeface="Cambria Math" panose="02040503050406030204" pitchFamily="18" charset="0"/>
                        </a:rPr>
                        <m:t>,</m:t>
                      </m:r>
                      <m:r>
                        <m:rPr>
                          <m:sty m:val="p"/>
                        </m:rPr>
                        <a:rPr lang="en-US" i="0">
                          <a:latin typeface="Cambria Math" panose="02040503050406030204" pitchFamily="18" charset="0"/>
                        </a:rPr>
                        <m:t>p</m:t>
                      </m:r>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17</m:t>
                      </m:r>
                      <m:r>
                        <a:rPr lang="en-US" i="0">
                          <a:latin typeface="Cambria Math" panose="02040503050406030204" pitchFamily="18" charset="0"/>
                        </a:rPr>
                        <m:t>    </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m:rPr>
                                  <m:sty m:val="p"/>
                                </m:rPr>
                                <a:rPr lang="en-US" i="0">
                                  <a:latin typeface="Cambria Math" panose="02040503050406030204" pitchFamily="18" charset="0"/>
                                </a:rPr>
                                <m:t>fc</m:t>
                              </m:r>
                              <m:r>
                                <a:rPr lang="en-US" i="0">
                                  <a:latin typeface="Cambria Math" panose="02040503050406030204" pitchFamily="18" charset="0"/>
                                </a:rPr>
                                <m:t> </m:t>
                              </m:r>
                            </m:e>
                            <m:sup>
                              <m:r>
                                <a:rPr lang="en-US" i="0">
                                  <a:latin typeface="Cambria Math" panose="02040503050406030204" pitchFamily="18" charset="0"/>
                                </a:rPr>
                                <m:t>′</m:t>
                              </m:r>
                            </m:sup>
                          </m:sSup>
                        </m:e>
                      </m:rad>
                      <m:r>
                        <a:rPr lang="en-US" i="0">
                          <a:latin typeface="Cambria Math" panose="02040503050406030204" pitchFamily="18" charset="0"/>
                        </a:rPr>
                        <m:t> </m:t>
                      </m:r>
                      <m:r>
                        <m:rPr>
                          <m:sty m:val="p"/>
                        </m:rPr>
                        <a:rPr lang="en-US" i="0">
                          <a:latin typeface="Cambria Math" panose="02040503050406030204" pitchFamily="18" charset="0"/>
                        </a:rPr>
                        <m:t>bo</m:t>
                      </m:r>
                      <m:r>
                        <a:rPr lang="en-US" i="0">
                          <a:latin typeface="Cambria Math" panose="02040503050406030204" pitchFamily="18" charset="0"/>
                        </a:rPr>
                        <m:t>  </m:t>
                      </m:r>
                      <m:r>
                        <m:rPr>
                          <m:sty m:val="p"/>
                        </m:rPr>
                        <a:rPr lang="en-US" i="0">
                          <a:latin typeface="Cambria Math" panose="02040503050406030204" pitchFamily="18" charset="0"/>
                        </a:rPr>
                        <m:t>d</m:t>
                      </m:r>
                      <m:r>
                        <a:rPr lang="en-US" i="0">
                          <a:latin typeface="Cambria Math" panose="02040503050406030204" pitchFamily="18" charset="0"/>
                        </a:rPr>
                        <m:t>  (</m:t>
                      </m:r>
                      <m:r>
                        <a:rPr lang="en-US" i="0">
                          <a:latin typeface="Cambria Math" panose="02040503050406030204" pitchFamily="18" charset="0"/>
                        </a:rPr>
                        <m:t>1</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2</m:t>
                          </m:r>
                        </m:num>
                        <m:den>
                          <m:r>
                            <m:rPr>
                              <m:sty m:val="p"/>
                            </m:rPr>
                            <a:rPr lang="en-US" i="0">
                              <a:latin typeface="Cambria Math" panose="02040503050406030204" pitchFamily="18" charset="0"/>
                            </a:rPr>
                            <m:t>B</m:t>
                          </m:r>
                        </m:den>
                      </m:f>
                      <m:r>
                        <a:rPr lang="en-US" i="0">
                          <a:latin typeface="Cambria Math" panose="02040503050406030204" pitchFamily="18" charset="0"/>
                        </a:rPr>
                        <m:t>)</m:t>
                      </m:r>
                    </m:oMath>
                  </m:oMathPara>
                </a14:m>
                <a:endParaRPr lang="en-US" dirty="0"/>
              </a:p>
            </p:txBody>
          </p:sp>
        </mc:Choice>
        <mc:Fallback>
          <p:sp>
            <p:nvSpPr>
              <p:cNvPr id="33" name="Rectangle 32">
                <a:extLst>
                  <a:ext uri="{FF2B5EF4-FFF2-40B4-BE49-F238E27FC236}">
                    <a16:creationId xmlns:a16="http://schemas.microsoft.com/office/drawing/2014/main" id="{25FF5A71-A81F-4CE2-9541-0A81E9E5BDFB}"/>
                  </a:ext>
                </a:extLst>
              </p:cNvPr>
              <p:cNvSpPr>
                <a:spLocks noRot="1" noChangeAspect="1" noMove="1" noResize="1" noEditPoints="1" noAdjustHandles="1" noChangeArrowheads="1" noChangeShapeType="1" noTextEdit="1"/>
              </p:cNvSpPr>
              <p:nvPr/>
            </p:nvSpPr>
            <p:spPr>
              <a:xfrm>
                <a:off x="5652081" y="5478093"/>
                <a:ext cx="3585469" cy="610936"/>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5" name="Rectangle 34">
                <a:extLst>
                  <a:ext uri="{FF2B5EF4-FFF2-40B4-BE49-F238E27FC236}">
                    <a16:creationId xmlns:a16="http://schemas.microsoft.com/office/drawing/2014/main" id="{11F47A2F-2411-4188-9C95-4165B7F9CFCE}"/>
                  </a:ext>
                </a:extLst>
              </p:cNvPr>
              <p:cNvSpPr/>
              <p:nvPr/>
            </p:nvSpPr>
            <p:spPr>
              <a:xfrm>
                <a:off x="5652081" y="6007741"/>
                <a:ext cx="3821111" cy="618374"/>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V</m:t>
                      </m:r>
                      <m:r>
                        <m:rPr>
                          <m:sty m:val="p"/>
                        </m:rPr>
                        <a:rPr lang="en-US" i="0">
                          <a:latin typeface="Cambria Math" panose="02040503050406030204" pitchFamily="18" charset="0"/>
                        </a:rPr>
                        <m:t>c</m:t>
                      </m:r>
                      <m:r>
                        <a:rPr lang="en-US" i="0">
                          <a:latin typeface="Cambria Math" panose="02040503050406030204" pitchFamily="18" charset="0"/>
                        </a:rPr>
                        <m:t>,</m:t>
                      </m:r>
                      <m:r>
                        <m:rPr>
                          <m:sty m:val="p"/>
                        </m:rPr>
                        <a:rPr lang="en-US" i="0">
                          <a:latin typeface="Cambria Math" panose="02040503050406030204" pitchFamily="18" charset="0"/>
                        </a:rPr>
                        <m:t>p</m:t>
                      </m:r>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083</m:t>
                      </m:r>
                      <m:r>
                        <a:rPr lang="en-US" i="0">
                          <a:latin typeface="Cambria Math" panose="02040503050406030204" pitchFamily="18" charset="0"/>
                        </a:rPr>
                        <m:t>    </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m:rPr>
                                  <m:sty m:val="p"/>
                                </m:rPr>
                                <a:rPr lang="en-US" i="0">
                                  <a:latin typeface="Cambria Math" panose="02040503050406030204" pitchFamily="18" charset="0"/>
                                </a:rPr>
                                <m:t>fc</m:t>
                              </m:r>
                              <m:r>
                                <a:rPr lang="en-US" i="0">
                                  <a:latin typeface="Cambria Math" panose="02040503050406030204" pitchFamily="18" charset="0"/>
                                </a:rPr>
                                <m:t> </m:t>
                              </m:r>
                            </m:e>
                            <m:sup>
                              <m:r>
                                <a:rPr lang="en-US" i="0">
                                  <a:latin typeface="Cambria Math" panose="02040503050406030204" pitchFamily="18" charset="0"/>
                                </a:rPr>
                                <m:t>′</m:t>
                              </m:r>
                            </m:sup>
                          </m:sSup>
                        </m:e>
                      </m:rad>
                      <m:r>
                        <a:rPr lang="en-US" i="0">
                          <a:latin typeface="Cambria Math" panose="02040503050406030204" pitchFamily="18" charset="0"/>
                        </a:rPr>
                        <m:t> </m:t>
                      </m:r>
                      <m:r>
                        <m:rPr>
                          <m:sty m:val="p"/>
                        </m:rPr>
                        <a:rPr lang="en-US" i="0">
                          <a:latin typeface="Cambria Math" panose="02040503050406030204" pitchFamily="18" charset="0"/>
                        </a:rPr>
                        <m:t>bo</m:t>
                      </m:r>
                      <m:r>
                        <a:rPr lang="en-US" i="0">
                          <a:latin typeface="Cambria Math" panose="02040503050406030204" pitchFamily="18" charset="0"/>
                        </a:rPr>
                        <m:t>  </m:t>
                      </m:r>
                      <m:r>
                        <m:rPr>
                          <m:sty m:val="p"/>
                        </m:rPr>
                        <a:rPr lang="en-US" i="0">
                          <a:latin typeface="Cambria Math" panose="02040503050406030204" pitchFamily="18" charset="0"/>
                        </a:rPr>
                        <m:t>d</m:t>
                      </m:r>
                      <m:r>
                        <a:rPr lang="en-US" i="0">
                          <a:latin typeface="Cambria Math" panose="02040503050406030204" pitchFamily="18" charset="0"/>
                        </a:rPr>
                        <m:t>  (</m:t>
                      </m:r>
                      <m:r>
                        <a:rPr lang="en-US" i="0">
                          <a:latin typeface="Cambria Math" panose="02040503050406030204" pitchFamily="18" charset="0"/>
                        </a:rPr>
                        <m:t>2</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  </m:t>
                          </m:r>
                          <m:r>
                            <m:rPr>
                              <m:sty m:val="p"/>
                            </m:rPr>
                            <a:rPr lang="en-US" i="0">
                              <a:latin typeface="Cambria Math" panose="02040503050406030204" pitchFamily="18" charset="0"/>
                            </a:rPr>
                            <m:t>d</m:t>
                          </m:r>
                        </m:num>
                        <m:den>
                          <m:r>
                            <m:rPr>
                              <m:sty m:val="p"/>
                            </m:rPr>
                            <a:rPr lang="en-US" i="0">
                              <a:latin typeface="Cambria Math" panose="02040503050406030204" pitchFamily="18" charset="0"/>
                            </a:rPr>
                            <m:t>bo</m:t>
                          </m:r>
                        </m:den>
                      </m:f>
                      <m:r>
                        <a:rPr lang="en-US" i="0">
                          <a:latin typeface="Cambria Math" panose="02040503050406030204" pitchFamily="18" charset="0"/>
                        </a:rPr>
                        <m:t>)</m:t>
                      </m:r>
                    </m:oMath>
                  </m:oMathPara>
                </a14:m>
                <a:endParaRPr lang="en-US" dirty="0"/>
              </a:p>
            </p:txBody>
          </p:sp>
        </mc:Choice>
        <mc:Fallback>
          <p:sp>
            <p:nvSpPr>
              <p:cNvPr id="35" name="Rectangle 34">
                <a:extLst>
                  <a:ext uri="{FF2B5EF4-FFF2-40B4-BE49-F238E27FC236}">
                    <a16:creationId xmlns:a16="http://schemas.microsoft.com/office/drawing/2014/main" id="{11F47A2F-2411-4188-9C95-4165B7F9CFCE}"/>
                  </a:ext>
                </a:extLst>
              </p:cNvPr>
              <p:cNvSpPr>
                <a:spLocks noRot="1" noChangeAspect="1" noMove="1" noResize="1" noEditPoints="1" noAdjustHandles="1" noChangeArrowheads="1" noChangeShapeType="1" noTextEdit="1"/>
              </p:cNvSpPr>
              <p:nvPr/>
            </p:nvSpPr>
            <p:spPr>
              <a:xfrm>
                <a:off x="5652081" y="6007741"/>
                <a:ext cx="3821111" cy="61837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 name="Rectangle 35">
                <a:extLst>
                  <a:ext uri="{FF2B5EF4-FFF2-40B4-BE49-F238E27FC236}">
                    <a16:creationId xmlns:a16="http://schemas.microsoft.com/office/drawing/2014/main" id="{AB1E7F7A-A8F9-4889-827E-34EE011EE07B}"/>
                  </a:ext>
                </a:extLst>
              </p:cNvPr>
              <p:cNvSpPr/>
              <p:nvPr/>
            </p:nvSpPr>
            <p:spPr>
              <a:xfrm>
                <a:off x="1212494" y="5507587"/>
                <a:ext cx="2304670" cy="369332"/>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P</m:t>
                      </m:r>
                      <m:r>
                        <m:rPr>
                          <m:sty m:val="p"/>
                        </m:rPr>
                        <a:rPr lang="en-US" i="0">
                          <a:latin typeface="Cambria Math" panose="02040503050406030204" pitchFamily="18" charset="0"/>
                        </a:rPr>
                        <m:t>u</m:t>
                      </m:r>
                      <m:r>
                        <a:rPr lang="en-US" i="0">
                          <a:latin typeface="Cambria Math" panose="02040503050406030204" pitchFamily="18" charset="0"/>
                        </a:rPr>
                        <m:t>−</m:t>
                      </m:r>
                      <m:r>
                        <m:rPr>
                          <m:sty m:val="p"/>
                        </m:rPr>
                        <a:rPr lang="en-US" i="0">
                          <a:latin typeface="Cambria Math" panose="02040503050406030204" pitchFamily="18" charset="0"/>
                        </a:rPr>
                        <m:t>qu</m:t>
                      </m:r>
                      <m:d>
                        <m:dPr>
                          <m:ctrlPr>
                            <a:rPr lang="en-US" i="1">
                              <a:latin typeface="Cambria Math" panose="02040503050406030204" pitchFamily="18" charset="0"/>
                            </a:rPr>
                          </m:ctrlPr>
                        </m:dPr>
                        <m:e>
                          <m:r>
                            <m:rPr>
                              <m:sty m:val="p"/>
                            </m:rPr>
                            <a:rPr lang="en-US" i="0">
                              <a:latin typeface="Cambria Math" panose="02040503050406030204" pitchFamily="18" charset="0"/>
                            </a:rPr>
                            <m:t>Ao</m:t>
                          </m:r>
                        </m:e>
                      </m:d>
                      <m:r>
                        <a:rPr lang="en-US" i="0">
                          <a:latin typeface="Cambria Math" panose="02040503050406030204" pitchFamily="18" charset="0"/>
                        </a:rPr>
                        <m:t>≤ </m:t>
                      </m:r>
                      <m:r>
                        <m:rPr>
                          <m:sty m:val="p"/>
                        </m:rPr>
                        <a:rPr lang="en-US" i="0">
                          <a:latin typeface="Cambria Math" panose="02040503050406030204" pitchFamily="18" charset="0"/>
                        </a:rPr>
                        <m:t>Vc</m:t>
                      </m:r>
                      <m:r>
                        <a:rPr lang="en-US" i="0">
                          <a:latin typeface="Cambria Math" panose="02040503050406030204" pitchFamily="18" charset="0"/>
                        </a:rPr>
                        <m:t>,</m:t>
                      </m:r>
                      <m:r>
                        <m:rPr>
                          <m:sty m:val="p"/>
                        </m:rPr>
                        <a:rPr lang="en-US" i="0">
                          <a:latin typeface="Cambria Math" panose="02040503050406030204" pitchFamily="18" charset="0"/>
                        </a:rPr>
                        <m:t>p</m:t>
                      </m:r>
                    </m:oMath>
                  </m:oMathPara>
                </a14:m>
                <a:endParaRPr lang="en-US" dirty="0"/>
              </a:p>
            </p:txBody>
          </p:sp>
        </mc:Choice>
        <mc:Fallback>
          <p:sp>
            <p:nvSpPr>
              <p:cNvPr id="36" name="Rectangle 35">
                <a:extLst>
                  <a:ext uri="{FF2B5EF4-FFF2-40B4-BE49-F238E27FC236}">
                    <a16:creationId xmlns:a16="http://schemas.microsoft.com/office/drawing/2014/main" id="{AB1E7F7A-A8F9-4889-827E-34EE011EE07B}"/>
                  </a:ext>
                </a:extLst>
              </p:cNvPr>
              <p:cNvSpPr>
                <a:spLocks noRot="1" noChangeAspect="1" noMove="1" noResize="1" noEditPoints="1" noAdjustHandles="1" noChangeArrowheads="1" noChangeShapeType="1" noTextEdit="1"/>
              </p:cNvSpPr>
              <p:nvPr/>
            </p:nvSpPr>
            <p:spPr>
              <a:xfrm>
                <a:off x="1212494" y="5507587"/>
                <a:ext cx="2304670" cy="369332"/>
              </a:xfrm>
              <a:prstGeom prst="rect">
                <a:avLst/>
              </a:prstGeom>
              <a:blipFill>
                <a:blip r:embed="rId8"/>
                <a:stretch>
                  <a:fillRect b="-8.197%"/>
                </a:stretch>
              </a:blipFill>
            </p:spPr>
            <p:txBody>
              <a:bodyPr/>
              <a:lstStyle/>
              <a:p>
                <a:r>
                  <a:rPr lang="en-US">
                    <a:noFill/>
                  </a:rPr>
                  <a:t> </a:t>
                </a:r>
              </a:p>
            </p:txBody>
          </p:sp>
        </mc:Fallback>
      </mc:AlternateContent>
      <p:sp>
        <p:nvSpPr>
          <p:cNvPr id="37" name="Rectangle 36">
            <a:extLst>
              <a:ext uri="{FF2B5EF4-FFF2-40B4-BE49-F238E27FC236}">
                <a16:creationId xmlns:a16="http://schemas.microsoft.com/office/drawing/2014/main" id="{A822988E-BA4B-447E-A4A7-0092DA649918}"/>
              </a:ext>
            </a:extLst>
          </p:cNvPr>
          <p:cNvSpPr/>
          <p:nvPr/>
        </p:nvSpPr>
        <p:spPr>
          <a:xfrm>
            <a:off x="586854" y="3572297"/>
            <a:ext cx="357790" cy="369332"/>
          </a:xfrm>
          <a:prstGeom prst="rect">
            <a:avLst/>
          </a:prstGeom>
        </p:spPr>
        <p:txBody>
          <a:bodyPr wrap="square">
            <a:spAutoFit/>
          </a:bodyPr>
          <a:lstStyle/>
          <a:p>
            <a:r>
              <a:rPr lang="en-US" dirty="0">
                <a:latin typeface="Times New Roman" panose="02020603050405020304" pitchFamily="18" charset="0"/>
              </a:rPr>
              <a:t>3.</a:t>
            </a:r>
            <a:endParaRPr lang="en-US" dirty="0"/>
          </a:p>
        </p:txBody>
      </p:sp>
      <p:sp>
        <p:nvSpPr>
          <p:cNvPr id="38" name="Rectangle 37">
            <a:extLst>
              <a:ext uri="{FF2B5EF4-FFF2-40B4-BE49-F238E27FC236}">
                <a16:creationId xmlns:a16="http://schemas.microsoft.com/office/drawing/2014/main" id="{5762F61C-2528-428E-B618-823EB2E3CDC1}"/>
              </a:ext>
            </a:extLst>
          </p:cNvPr>
          <p:cNvSpPr/>
          <p:nvPr/>
        </p:nvSpPr>
        <p:spPr>
          <a:xfrm>
            <a:off x="586854" y="4576546"/>
            <a:ext cx="357790" cy="369332"/>
          </a:xfrm>
          <a:prstGeom prst="rect">
            <a:avLst/>
          </a:prstGeom>
        </p:spPr>
        <p:txBody>
          <a:bodyPr wrap="none">
            <a:spAutoFit/>
          </a:bodyPr>
          <a:lstStyle/>
          <a:p>
            <a:r>
              <a:rPr lang="en-US" dirty="0">
                <a:latin typeface="Times New Roman" panose="02020603050405020304" pitchFamily="18" charset="0"/>
              </a:rPr>
              <a:t>4.</a:t>
            </a:r>
            <a:endParaRPr lang="en-US" dirty="0"/>
          </a:p>
        </p:txBody>
      </p:sp>
      <p:sp>
        <p:nvSpPr>
          <p:cNvPr id="39" name="Rectangle 38">
            <a:extLst>
              <a:ext uri="{FF2B5EF4-FFF2-40B4-BE49-F238E27FC236}">
                <a16:creationId xmlns:a16="http://schemas.microsoft.com/office/drawing/2014/main" id="{DEBD95CF-84E9-4B8E-9DC4-6B0D4A5A7078}"/>
              </a:ext>
            </a:extLst>
          </p:cNvPr>
          <p:cNvSpPr/>
          <p:nvPr/>
        </p:nvSpPr>
        <p:spPr>
          <a:xfrm>
            <a:off x="586854" y="5484755"/>
            <a:ext cx="357790" cy="369332"/>
          </a:xfrm>
          <a:prstGeom prst="rect">
            <a:avLst/>
          </a:prstGeom>
        </p:spPr>
        <p:txBody>
          <a:bodyPr wrap="none">
            <a:spAutoFit/>
          </a:bodyPr>
          <a:lstStyle/>
          <a:p>
            <a:r>
              <a:rPr lang="en-US" dirty="0">
                <a:latin typeface="Times New Roman" panose="02020603050405020304" pitchFamily="18" charset="0"/>
              </a:rPr>
              <a:t>5.</a:t>
            </a:r>
            <a:endParaRPr lang="en-US" dirty="0"/>
          </a:p>
        </p:txBody>
      </p:sp>
      <p:sp>
        <p:nvSpPr>
          <p:cNvPr id="40" name="Rectangle 39">
            <a:extLst>
              <a:ext uri="{FF2B5EF4-FFF2-40B4-BE49-F238E27FC236}">
                <a16:creationId xmlns:a16="http://schemas.microsoft.com/office/drawing/2014/main" id="{7C0EDFFB-D1B3-4FEF-BCF7-09F146A41568}"/>
              </a:ext>
            </a:extLst>
          </p:cNvPr>
          <p:cNvSpPr/>
          <p:nvPr/>
        </p:nvSpPr>
        <p:spPr>
          <a:xfrm>
            <a:off x="3955582" y="5507587"/>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4.35)</a:t>
            </a:r>
            <a:endParaRPr lang="en-US" dirty="0"/>
          </a:p>
        </p:txBody>
      </p:sp>
      <p:sp>
        <p:nvSpPr>
          <p:cNvPr id="41" name="Rectangle 40">
            <a:extLst>
              <a:ext uri="{FF2B5EF4-FFF2-40B4-BE49-F238E27FC236}">
                <a16:creationId xmlns:a16="http://schemas.microsoft.com/office/drawing/2014/main" id="{D96D5D46-DE94-4C01-9A83-2750F598E2CF}"/>
              </a:ext>
            </a:extLst>
          </p:cNvPr>
          <p:cNvSpPr/>
          <p:nvPr/>
        </p:nvSpPr>
        <p:spPr>
          <a:xfrm>
            <a:off x="9884349" y="5004289"/>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4.32)</a:t>
            </a:r>
            <a:endParaRPr lang="en-US" dirty="0"/>
          </a:p>
        </p:txBody>
      </p:sp>
      <p:sp>
        <p:nvSpPr>
          <p:cNvPr id="42" name="Rectangle 41">
            <a:extLst>
              <a:ext uri="{FF2B5EF4-FFF2-40B4-BE49-F238E27FC236}">
                <a16:creationId xmlns:a16="http://schemas.microsoft.com/office/drawing/2014/main" id="{782310AB-A211-4A8B-A4C8-1B7632A1E60E}"/>
              </a:ext>
            </a:extLst>
          </p:cNvPr>
          <p:cNvSpPr/>
          <p:nvPr/>
        </p:nvSpPr>
        <p:spPr>
          <a:xfrm>
            <a:off x="9884348" y="5598895"/>
            <a:ext cx="851515" cy="369332"/>
          </a:xfrm>
          <a:prstGeom prst="rect">
            <a:avLst/>
          </a:prstGeom>
        </p:spPr>
        <p:txBody>
          <a:bodyPr wrap="none">
            <a:spAutoFit/>
          </a:bodyPr>
          <a:lstStyle/>
          <a:p>
            <a:r>
              <a:rPr lang="en-US" dirty="0"/>
              <a:t>( </a:t>
            </a:r>
            <a:r>
              <a:rPr lang="ar-SA" dirty="0"/>
              <a:t>‎</a:t>
            </a:r>
            <a:r>
              <a:rPr lang="en-US" dirty="0"/>
              <a:t>4.33)</a:t>
            </a:r>
          </a:p>
        </p:txBody>
      </p:sp>
      <p:sp>
        <p:nvSpPr>
          <p:cNvPr id="43" name="Rectangle 42">
            <a:extLst>
              <a:ext uri="{FF2B5EF4-FFF2-40B4-BE49-F238E27FC236}">
                <a16:creationId xmlns:a16="http://schemas.microsoft.com/office/drawing/2014/main" id="{15BC6B04-D07B-4B60-882B-F7DCA1216573}"/>
              </a:ext>
            </a:extLst>
          </p:cNvPr>
          <p:cNvSpPr/>
          <p:nvPr/>
        </p:nvSpPr>
        <p:spPr>
          <a:xfrm>
            <a:off x="9884348" y="6201079"/>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4.34)</a:t>
            </a:r>
            <a:endParaRPr lang="en-US" dirty="0"/>
          </a:p>
        </p:txBody>
      </p:sp>
      <p:sp>
        <p:nvSpPr>
          <p:cNvPr id="44" name="Arrow: Right 43">
            <a:extLst>
              <a:ext uri="{FF2B5EF4-FFF2-40B4-BE49-F238E27FC236}">
                <a16:creationId xmlns:a16="http://schemas.microsoft.com/office/drawing/2014/main" id="{6E25C8F0-4F8B-46F0-BFDE-0A4A620125AF}"/>
              </a:ext>
            </a:extLst>
          </p:cNvPr>
          <p:cNvSpPr/>
          <p:nvPr/>
        </p:nvSpPr>
        <p:spPr>
          <a:xfrm>
            <a:off x="5062329" y="2851362"/>
            <a:ext cx="800219" cy="263300"/>
          </a:xfrm>
          <a:prstGeom prst="rightArrow">
            <a:avLst/>
          </a:prstGeom>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rrow: Right 44">
            <a:extLst>
              <a:ext uri="{FF2B5EF4-FFF2-40B4-BE49-F238E27FC236}">
                <a16:creationId xmlns:a16="http://schemas.microsoft.com/office/drawing/2014/main" id="{109793BC-19BA-4D9C-84AD-00C84AF6508F}"/>
              </a:ext>
            </a:extLst>
          </p:cNvPr>
          <p:cNvSpPr/>
          <p:nvPr/>
        </p:nvSpPr>
        <p:spPr>
          <a:xfrm>
            <a:off x="4883456" y="5537771"/>
            <a:ext cx="646798" cy="263300"/>
          </a:xfrm>
          <a:prstGeom prst="rightArrow">
            <a:avLst/>
          </a:prstGeom>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46" name="Rectangle 45">
                <a:extLst>
                  <a:ext uri="{FF2B5EF4-FFF2-40B4-BE49-F238E27FC236}">
                    <a16:creationId xmlns:a16="http://schemas.microsoft.com/office/drawing/2014/main" id="{99A98509-E82B-48D4-B771-859FBCE7BA8D}"/>
                  </a:ext>
                </a:extLst>
              </p:cNvPr>
              <p:cNvSpPr/>
              <p:nvPr/>
            </p:nvSpPr>
            <p:spPr>
              <a:xfrm>
                <a:off x="5918745" y="2771448"/>
                <a:ext cx="3102581" cy="369332"/>
              </a:xfrm>
              <a:prstGeom prst="rect">
                <a:avLst/>
              </a:prstGeom>
            </p:spPr>
            <p:txBody>
              <a:bodyPr wrap="none">
                <a:spAutoFit/>
              </a:bodyPr>
              <a:lstStyle/>
              <a:p>
                <a14:m>
                  <m:oMathPara xmlns:m="http://purl.oclc.org/ooxml/officeDocument/math">
                    <m:oMathParaPr>
                      <m:jc m:val="centerGroup"/>
                    </m:oMathParaPr>
                    <m:oMath xmlns:m="http://purl.oclc.org/ooxml/officeDocument/math">
                      <m:d>
                        <m:dPr>
                          <m:begChr m:val=""/>
                          <m:ctrlPr>
                            <a:rPr lang="en-US" smtClean="0">
                              <a:latin typeface="Cambria Math" panose="02040503050406030204" pitchFamily="18" charset="0"/>
                            </a:rPr>
                          </m:ctrlPr>
                        </m:dPr>
                        <m:e>
                          <m:r>
                            <m:rPr>
                              <m:sty m:val="p"/>
                            </m:rPr>
                            <a:rPr lang="en-US">
                              <a:latin typeface="Cambria Math" panose="02040503050406030204" pitchFamily="18" charset="0"/>
                            </a:rPr>
                            <m:t>A</m:t>
                          </m:r>
                          <m:r>
                            <m:rPr>
                              <m:sty m:val="p"/>
                            </m:rPr>
                            <a:rPr lang="en-US" b="0" i="0" smtClean="0">
                              <a:latin typeface="Cambria Math" panose="02040503050406030204" pitchFamily="18" charset="0"/>
                            </a:rPr>
                            <m:t>f</m:t>
                          </m:r>
                          <m:r>
                            <a:rPr lang="en-US" i="0">
                              <a:latin typeface="Cambria Math" panose="02040503050406030204" pitchFamily="18" charset="0"/>
                            </a:rPr>
                            <m:t>=</m:t>
                          </m:r>
                          <m:d>
                            <m:dPr>
                              <m:ctrlPr>
                                <a:rPr lang="en-US" i="1">
                                  <a:latin typeface="Cambria Math" panose="02040503050406030204" pitchFamily="18" charset="0"/>
                                </a:rPr>
                              </m:ctrlPr>
                            </m:dPr>
                            <m:e>
                              <m:r>
                                <m:rPr>
                                  <m:sty m:val="p"/>
                                </m:rPr>
                                <a:rPr lang="en-US" b="0" i="0" smtClean="0">
                                  <a:latin typeface="Cambria Math" panose="02040503050406030204" pitchFamily="18" charset="0"/>
                                </a:rPr>
                                <m:t>C</m:t>
                              </m:r>
                              <m:r>
                                <a:rPr lang="en-US" b="0" i="0" smtClean="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2</m:t>
                              </m:r>
                              <m:r>
                                <m:rPr>
                                  <m:sty m:val="p"/>
                                </m:rPr>
                                <a:rPr lang="en-US" i="0">
                                  <a:latin typeface="Cambria Math" panose="02040503050406030204" pitchFamily="18" charset="0"/>
                                </a:rPr>
                                <m:t>C</m:t>
                              </m:r>
                            </m:e>
                          </m:d>
                          <m:r>
                            <a:rPr lang="en-US" i="0">
                              <a:latin typeface="Cambria Math" panose="02040503050406030204" pitchFamily="18" charset="0"/>
                            </a:rPr>
                            <m:t> </m:t>
                          </m:r>
                          <m:r>
                            <a:rPr lang="en-US" i="1" smtClean="0">
                              <a:latin typeface="Cambria Math" panose="02040503050406030204" pitchFamily="18" charset="0"/>
                              <a:ea typeface="Cambria Math" panose="02040503050406030204" pitchFamily="18" charset="0"/>
                            </a:rPr>
                            <m:t>×</m:t>
                          </m:r>
                          <m:r>
                            <a:rPr lang="en-US" i="0">
                              <a:latin typeface="Cambria Math" panose="02040503050406030204" pitchFamily="18" charset="0"/>
                            </a:rPr>
                            <m:t> (</m:t>
                          </m:r>
                          <m:r>
                            <m:rPr>
                              <m:sty m:val="p"/>
                            </m:rPr>
                            <a:rPr lang="en-US" b="0" i="0" smtClean="0">
                              <a:latin typeface="Cambria Math" panose="02040503050406030204" pitchFamily="18" charset="0"/>
                            </a:rPr>
                            <m:t>C</m:t>
                          </m:r>
                          <m:r>
                            <a:rPr lang="en-US" b="0" i="0" smtClean="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2</m:t>
                          </m:r>
                          <m:r>
                            <m:rPr>
                              <m:sty m:val="p"/>
                            </m:rPr>
                            <a:rPr lang="en-US" i="0">
                              <a:latin typeface="Cambria Math" panose="02040503050406030204" pitchFamily="18" charset="0"/>
                            </a:rPr>
                            <m:t>C</m:t>
                          </m:r>
                        </m:e>
                      </m:d>
                    </m:oMath>
                  </m:oMathPara>
                </a14:m>
                <a:endParaRPr lang="en-US" dirty="0"/>
              </a:p>
            </p:txBody>
          </p:sp>
        </mc:Choice>
        <mc:Fallback>
          <p:sp>
            <p:nvSpPr>
              <p:cNvPr id="46" name="Rectangle 45">
                <a:extLst>
                  <a:ext uri="{FF2B5EF4-FFF2-40B4-BE49-F238E27FC236}">
                    <a16:creationId xmlns:a16="http://schemas.microsoft.com/office/drawing/2014/main" id="{99A98509-E82B-48D4-B771-859FBCE7BA8D}"/>
                  </a:ext>
                </a:extLst>
              </p:cNvPr>
              <p:cNvSpPr>
                <a:spLocks noRot="1" noChangeAspect="1" noMove="1" noResize="1" noEditPoints="1" noAdjustHandles="1" noChangeArrowheads="1" noChangeShapeType="1" noTextEdit="1"/>
              </p:cNvSpPr>
              <p:nvPr/>
            </p:nvSpPr>
            <p:spPr>
              <a:xfrm>
                <a:off x="5918745" y="2771448"/>
                <a:ext cx="3102581" cy="369332"/>
              </a:xfrm>
              <a:prstGeom prst="rect">
                <a:avLst/>
              </a:prstGeom>
              <a:blipFill>
                <a:blip r:embed="rId9"/>
                <a:stretch>
                  <a:fillRect t="-120%" r="-15.717%" b="-190%"/>
                </a:stretch>
              </a:blipFill>
            </p:spPr>
            <p:txBody>
              <a:bodyPr/>
              <a:lstStyle/>
              <a:p>
                <a:r>
                  <a:rPr lang="en-US">
                    <a:noFill/>
                  </a:rPr>
                  <a:t> </a:t>
                </a:r>
              </a:p>
            </p:txBody>
          </p:sp>
        </mc:Fallback>
      </mc:AlternateContent>
      <p:pic>
        <p:nvPicPr>
          <p:cNvPr id="47" name="Picture 46">
            <a:extLst>
              <a:ext uri="{FF2B5EF4-FFF2-40B4-BE49-F238E27FC236}">
                <a16:creationId xmlns:a16="http://schemas.microsoft.com/office/drawing/2014/main" id="{2F60AB63-3E8B-4A2E-9FA7-8D48684EA4D6}"/>
              </a:ext>
            </a:extLst>
          </p:cNvPr>
          <p:cNvPicPr>
            <a:picLocks noChangeAspect="1"/>
          </p:cNvPicPr>
          <p:nvPr/>
        </p:nvPicPr>
        <p:blipFill>
          <a:blip r:embed="rId10"/>
          <a:stretch>
            <a:fillRect/>
          </a:stretch>
        </p:blipFill>
        <p:spPr>
          <a:xfrm>
            <a:off x="9261501" y="2114026"/>
            <a:ext cx="2654712" cy="2821675"/>
          </a:xfrm>
          <a:prstGeom prst="rect">
            <a:avLst/>
          </a:prstGeom>
        </p:spPr>
      </p:pic>
    </p:spTree>
    <p:extLst>
      <p:ext uri="{BB962C8B-B14F-4D97-AF65-F5344CB8AC3E}">
        <p14:creationId xmlns:p14="http://schemas.microsoft.com/office/powerpoint/2010/main" val="2468225453"/>
      </p:ext>
    </p:extLst>
  </p:cSld>
  <p:clrMapOvr>
    <a:masterClrMapping/>
  </p:clrMapOvr>
</p:sld>
</file>

<file path=ppt/slides/slide36.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70FC36B-B0BD-4543-91EE-506E1D54C1E1}"/>
              </a:ext>
            </a:extLst>
          </p:cNvPr>
          <p:cNvPicPr>
            <a:picLocks noChangeAspect="1"/>
          </p:cNvPicPr>
          <p:nvPr/>
        </p:nvPicPr>
        <p:blipFill>
          <a:blip r:embed="rId2"/>
          <a:stretch>
            <a:fillRect/>
          </a:stretch>
        </p:blipFill>
        <p:spPr>
          <a:xfrm>
            <a:off x="-8011" y="982640"/>
            <a:ext cx="12209304" cy="5875360"/>
          </a:xfrm>
          <a:prstGeom prst="rect">
            <a:avLst/>
          </a:prstGeom>
        </p:spPr>
      </p:pic>
      <p:sp>
        <p:nvSpPr>
          <p:cNvPr id="4" name="Rectangle 3">
            <a:extLst>
              <a:ext uri="{FF2B5EF4-FFF2-40B4-BE49-F238E27FC236}">
                <a16:creationId xmlns:a16="http://schemas.microsoft.com/office/drawing/2014/main" id="{0770C788-0AAC-41C9-874E-02906656B4C4}"/>
              </a:ext>
            </a:extLst>
          </p:cNvPr>
          <p:cNvSpPr/>
          <p:nvPr/>
        </p:nvSpPr>
        <p:spPr>
          <a:xfrm>
            <a:off x="745369" y="404830"/>
            <a:ext cx="3894015" cy="523220"/>
          </a:xfrm>
          <a:prstGeom prst="rect">
            <a:avLst/>
          </a:prstGeom>
        </p:spPr>
        <p:txBody>
          <a:bodyPr wrap="none">
            <a:spAutoFit/>
          </a:bodyPr>
          <a:lstStyle/>
          <a:p>
            <a:r>
              <a:rPr lang="en-US" altLang="ko-KR" sz="2800" dirty="0">
                <a:solidFill>
                  <a:schemeClr val="accent1"/>
                </a:solidFill>
                <a:latin typeface="Times New Roman" panose="02020603050405020304" pitchFamily="18" charset="0"/>
                <a:cs typeface="Times New Roman" panose="02020603050405020304" pitchFamily="18" charset="0"/>
              </a:rPr>
              <a:t>Single footing footings</a:t>
            </a:r>
            <a:r>
              <a:rPr lang="ar-SA" altLang="ko-KR" sz="2800" dirty="0">
                <a:solidFill>
                  <a:schemeClr val="accent1"/>
                </a:solidFill>
                <a:latin typeface="Times New Roman" panose="02020603050405020304" pitchFamily="18" charset="0"/>
                <a:cs typeface="Times New Roman" panose="02020603050405020304" pitchFamily="18" charset="0"/>
              </a:rPr>
              <a:t> </a:t>
            </a:r>
            <a:r>
              <a:rPr lang="en-US" altLang="ko-KR" sz="2800" dirty="0">
                <a:solidFill>
                  <a:schemeClr val="accent1"/>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87956317-B682-4F42-8EA0-EEAAB6D36DE9}"/>
              </a:ext>
            </a:extLst>
          </p:cNvPr>
          <p:cNvSpPr/>
          <p:nvPr/>
        </p:nvSpPr>
        <p:spPr>
          <a:xfrm>
            <a:off x="4976004" y="524566"/>
            <a:ext cx="4015779" cy="458074"/>
          </a:xfrm>
          <a:prstGeom prst="rect">
            <a:avLst/>
          </a:prstGeom>
        </p:spPr>
        <p:txBody>
          <a:bodyPr wrap="none">
            <a:spAutoFit/>
          </a:bodyPr>
          <a:lstStyle/>
          <a:p>
            <a:pPr algn="ctr">
              <a:lnSpc>
                <a:spcPct val="15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Table-3:Single footings calculations data.</a:t>
            </a:r>
          </a:p>
        </p:txBody>
      </p:sp>
    </p:spTree>
    <p:extLst>
      <p:ext uri="{BB962C8B-B14F-4D97-AF65-F5344CB8AC3E}">
        <p14:creationId xmlns:p14="http://schemas.microsoft.com/office/powerpoint/2010/main" val="1489167111"/>
      </p:ext>
    </p:extLst>
  </p:cSld>
  <p:clrMapOvr>
    <a:masterClrMapping/>
  </p:clrMapOvr>
</p:sld>
</file>

<file path=ppt/slides/slide37.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00120-024E-4E6E-9B41-21727376D84D}"/>
              </a:ext>
            </a:extLst>
          </p:cNvPr>
          <p:cNvPicPr>
            <a:picLocks noChangeAspect="1"/>
          </p:cNvPicPr>
          <p:nvPr/>
        </p:nvPicPr>
        <p:blipFill>
          <a:blip r:embed="rId2"/>
          <a:stretch>
            <a:fillRect/>
          </a:stretch>
        </p:blipFill>
        <p:spPr>
          <a:xfrm>
            <a:off x="4069758" y="1083406"/>
            <a:ext cx="4052484" cy="2450617"/>
          </a:xfrm>
          <a:prstGeom prst="rect">
            <a:avLst/>
          </a:prstGeom>
        </p:spPr>
      </p:pic>
      <p:sp>
        <p:nvSpPr>
          <p:cNvPr id="4" name="Rectangle 3">
            <a:extLst>
              <a:ext uri="{FF2B5EF4-FFF2-40B4-BE49-F238E27FC236}">
                <a16:creationId xmlns:a16="http://schemas.microsoft.com/office/drawing/2014/main" id="{5194EDFE-5CC5-42B8-A69E-1242AB497950}"/>
              </a:ext>
            </a:extLst>
          </p:cNvPr>
          <p:cNvSpPr/>
          <p:nvPr/>
        </p:nvSpPr>
        <p:spPr>
          <a:xfrm>
            <a:off x="626099" y="404830"/>
            <a:ext cx="3894015" cy="523220"/>
          </a:xfrm>
          <a:prstGeom prst="rect">
            <a:avLst/>
          </a:prstGeom>
        </p:spPr>
        <p:txBody>
          <a:bodyPr wrap="none">
            <a:spAutoFit/>
          </a:bodyPr>
          <a:lstStyle/>
          <a:p>
            <a:r>
              <a:rPr lang="en-US" altLang="ko-KR" sz="2800" dirty="0">
                <a:solidFill>
                  <a:schemeClr val="accent1"/>
                </a:solidFill>
                <a:latin typeface="Times New Roman" panose="02020603050405020304" pitchFamily="18" charset="0"/>
                <a:cs typeface="Times New Roman" panose="02020603050405020304" pitchFamily="18" charset="0"/>
              </a:rPr>
              <a:t>Single footing footings</a:t>
            </a:r>
            <a:r>
              <a:rPr lang="ar-SA" altLang="ko-KR" sz="2800" dirty="0">
                <a:solidFill>
                  <a:schemeClr val="accent1"/>
                </a:solidFill>
                <a:latin typeface="Times New Roman" panose="02020603050405020304" pitchFamily="18" charset="0"/>
                <a:cs typeface="Times New Roman" panose="02020603050405020304" pitchFamily="18" charset="0"/>
              </a:rPr>
              <a:t> </a:t>
            </a:r>
            <a:r>
              <a:rPr lang="en-US" altLang="ko-KR" sz="2800" dirty="0">
                <a:solidFill>
                  <a:schemeClr val="accent1"/>
                </a:solidFill>
                <a:latin typeface="Times New Roman" panose="02020603050405020304" pitchFamily="18" charset="0"/>
                <a:cs typeface="Times New Roman" panose="02020603050405020304" pitchFamily="18" charset="0"/>
              </a:rPr>
              <a:t>:- </a:t>
            </a:r>
          </a:p>
        </p:txBody>
      </p:sp>
      <p:pic>
        <p:nvPicPr>
          <p:cNvPr id="5" name="Picture 4">
            <a:extLst>
              <a:ext uri="{FF2B5EF4-FFF2-40B4-BE49-F238E27FC236}">
                <a16:creationId xmlns:a16="http://schemas.microsoft.com/office/drawing/2014/main" id="{304122C8-7FD0-4BDE-9589-7B2F9EF145B7}"/>
              </a:ext>
            </a:extLst>
          </p:cNvPr>
          <p:cNvPicPr>
            <a:picLocks noChangeAspect="1"/>
          </p:cNvPicPr>
          <p:nvPr/>
        </p:nvPicPr>
        <p:blipFill>
          <a:blip r:embed="rId3"/>
          <a:stretch>
            <a:fillRect/>
          </a:stretch>
        </p:blipFill>
        <p:spPr>
          <a:xfrm>
            <a:off x="1701660" y="4002553"/>
            <a:ext cx="9441717" cy="2450617"/>
          </a:xfrm>
          <a:prstGeom prst="rect">
            <a:avLst/>
          </a:prstGeom>
        </p:spPr>
      </p:pic>
      <p:sp>
        <p:nvSpPr>
          <p:cNvPr id="6" name="Rectangle 5">
            <a:extLst>
              <a:ext uri="{FF2B5EF4-FFF2-40B4-BE49-F238E27FC236}">
                <a16:creationId xmlns:a16="http://schemas.microsoft.com/office/drawing/2014/main" id="{90E47683-A7D1-4480-A1C5-126C9D9C684B}"/>
              </a:ext>
            </a:extLst>
          </p:cNvPr>
          <p:cNvSpPr/>
          <p:nvPr/>
        </p:nvSpPr>
        <p:spPr>
          <a:xfrm>
            <a:off x="4192405" y="3534023"/>
            <a:ext cx="3515642" cy="458074"/>
          </a:xfrm>
          <a:prstGeom prst="rect">
            <a:avLst/>
          </a:prstGeom>
        </p:spPr>
        <p:txBody>
          <a:bodyPr wrap="none">
            <a:spAutoFit/>
          </a:bodyPr>
          <a:lstStyle/>
          <a:p>
            <a:pPr algn="ctr">
              <a:lnSpc>
                <a:spcPct val="15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Table-5: Footing depth calculations.</a:t>
            </a:r>
          </a:p>
        </p:txBody>
      </p:sp>
      <p:sp>
        <p:nvSpPr>
          <p:cNvPr id="7" name="Rectangle 6">
            <a:extLst>
              <a:ext uri="{FF2B5EF4-FFF2-40B4-BE49-F238E27FC236}">
                <a16:creationId xmlns:a16="http://schemas.microsoft.com/office/drawing/2014/main" id="{79D47D7D-EE55-442A-BEC3-99E60192A39E}"/>
              </a:ext>
            </a:extLst>
          </p:cNvPr>
          <p:cNvSpPr/>
          <p:nvPr/>
        </p:nvSpPr>
        <p:spPr>
          <a:xfrm>
            <a:off x="4609186" y="666440"/>
            <a:ext cx="2682080" cy="458074"/>
          </a:xfrm>
          <a:prstGeom prst="rect">
            <a:avLst/>
          </a:prstGeom>
        </p:spPr>
        <p:txBody>
          <a:bodyPr wrap="none">
            <a:spAutoFit/>
          </a:bodyPr>
          <a:lstStyle/>
          <a:p>
            <a:pPr algn="ctr">
              <a:lnSpc>
                <a:spcPct val="15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Table-4: </a:t>
            </a:r>
            <a:r>
              <a:rPr lang="en-US" dirty="0">
                <a:latin typeface="Times New Roman" panose="02020603050405020304" pitchFamily="18" charset="0"/>
                <a:cs typeface="Times New Roman" panose="02020603050405020304" pitchFamily="18" charset="0"/>
              </a:rPr>
              <a:t>Footing type data.</a:t>
            </a: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7966120"/>
      </p:ext>
    </p:extLst>
  </p:cSld>
  <p:clrMapOvr>
    <a:masterClrMapping/>
  </p:clrMapOvr>
</p:sld>
</file>

<file path=ppt/slides/slide38.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AEB7A3D-1A99-427F-8134-B0BA4B91FABF}"/>
              </a:ext>
            </a:extLst>
          </p:cNvPr>
          <p:cNvSpPr/>
          <p:nvPr/>
        </p:nvSpPr>
        <p:spPr>
          <a:xfrm>
            <a:off x="766948" y="315604"/>
            <a:ext cx="2076209"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Footings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4" name="Rectangle 3">
            <a:extLst>
              <a:ext uri="{FF2B5EF4-FFF2-40B4-BE49-F238E27FC236}">
                <a16:creationId xmlns:a16="http://schemas.microsoft.com/office/drawing/2014/main" id="{ABB66310-B9A9-44D7-8307-34DD1428D3BD}"/>
              </a:ext>
            </a:extLst>
          </p:cNvPr>
          <p:cNvSpPr/>
          <p:nvPr/>
        </p:nvSpPr>
        <p:spPr>
          <a:xfrm>
            <a:off x="417822" y="1003913"/>
            <a:ext cx="3433953" cy="523220"/>
          </a:xfrm>
          <a:prstGeom prst="rect">
            <a:avLst/>
          </a:prstGeom>
        </p:spPr>
        <p:txBody>
          <a:bodyPr wrap="none">
            <a:spAutoFit/>
          </a:bodyPr>
          <a:lstStyle/>
          <a:p>
            <a:r>
              <a:rPr lang="en-US" altLang="ko-KR" sz="2800" dirty="0">
                <a:latin typeface="Times New Roman" panose="02020603050405020304" pitchFamily="18" charset="0"/>
                <a:cs typeface="Times New Roman" panose="02020603050405020304" pitchFamily="18" charset="0"/>
              </a:rPr>
              <a:t>Combined  footings</a:t>
            </a:r>
            <a:r>
              <a:rPr lang="ar-SA" altLang="ko-KR" sz="2800" dirty="0">
                <a:latin typeface="Times New Roman" panose="02020603050405020304" pitchFamily="18" charset="0"/>
                <a:cs typeface="Times New Roman" panose="02020603050405020304" pitchFamily="18" charset="0"/>
              </a:rPr>
              <a:t> </a:t>
            </a:r>
            <a:r>
              <a:rPr lang="en-US" altLang="ko-KR" sz="2800" dirty="0">
                <a:latin typeface="Times New Roman" panose="02020603050405020304" pitchFamily="18" charset="0"/>
                <a:cs typeface="Times New Roman" panose="02020603050405020304" pitchFamily="18" charset="0"/>
              </a:rPr>
              <a:t>:- </a:t>
            </a:r>
          </a:p>
        </p:txBody>
      </p:sp>
      <p:pic>
        <p:nvPicPr>
          <p:cNvPr id="5" name="Picture 4">
            <a:extLst>
              <a:ext uri="{FF2B5EF4-FFF2-40B4-BE49-F238E27FC236}">
                <a16:creationId xmlns:a16="http://schemas.microsoft.com/office/drawing/2014/main" id="{D74E3379-AB0A-4172-904C-8B3A88C64365}"/>
              </a:ext>
            </a:extLst>
          </p:cNvPr>
          <p:cNvPicPr/>
          <p:nvPr/>
        </p:nvPicPr>
        <p:blipFill>
          <a:blip r:embed="rId2"/>
          <a:stretch>
            <a:fillRect/>
          </a:stretch>
        </p:blipFill>
        <p:spPr>
          <a:xfrm>
            <a:off x="6930530" y="328088"/>
            <a:ext cx="4494522" cy="4960101"/>
          </a:xfrm>
          <a:prstGeom prst="rect">
            <a:avLst/>
          </a:prstGeom>
        </p:spPr>
      </p:pic>
      <p:pic>
        <p:nvPicPr>
          <p:cNvPr id="6" name="Picture 5">
            <a:extLst>
              <a:ext uri="{FF2B5EF4-FFF2-40B4-BE49-F238E27FC236}">
                <a16:creationId xmlns:a16="http://schemas.microsoft.com/office/drawing/2014/main" id="{307E9C01-B6F6-4ED5-8458-89EC71B7D744}"/>
              </a:ext>
            </a:extLst>
          </p:cNvPr>
          <p:cNvPicPr>
            <a:picLocks noChangeAspect="1"/>
          </p:cNvPicPr>
          <p:nvPr/>
        </p:nvPicPr>
        <p:blipFill>
          <a:blip r:embed="rId3"/>
          <a:stretch>
            <a:fillRect/>
          </a:stretch>
        </p:blipFill>
        <p:spPr>
          <a:xfrm>
            <a:off x="2883271" y="2458521"/>
            <a:ext cx="2878266" cy="1309687"/>
          </a:xfrm>
          <a:prstGeom prst="rect">
            <a:avLst/>
          </a:prstGeom>
        </p:spPr>
      </p:pic>
      <p:sp>
        <p:nvSpPr>
          <p:cNvPr id="7" name="Rectangle 6">
            <a:extLst>
              <a:ext uri="{FF2B5EF4-FFF2-40B4-BE49-F238E27FC236}">
                <a16:creationId xmlns:a16="http://schemas.microsoft.com/office/drawing/2014/main" id="{F5DC7AD5-33B9-49A8-9EB4-B2CF94226FC1}"/>
              </a:ext>
            </a:extLst>
          </p:cNvPr>
          <p:cNvSpPr/>
          <p:nvPr/>
        </p:nvSpPr>
        <p:spPr>
          <a:xfrm>
            <a:off x="3067559" y="1933204"/>
            <a:ext cx="243201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Table-5: Column forces.</a:t>
            </a:r>
            <a:endParaRPr lang="en-US" dirty="0"/>
          </a:p>
        </p:txBody>
      </p:sp>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A51819FB-E807-4015-85C9-F316DDE7BD16}"/>
                  </a:ext>
                </a:extLst>
              </p:cNvPr>
              <p:cNvSpPr/>
              <p:nvPr/>
            </p:nvSpPr>
            <p:spPr>
              <a:xfrm>
                <a:off x="766948" y="4339650"/>
                <a:ext cx="4935967" cy="458074"/>
              </a:xfrm>
              <a:prstGeom prst="rect">
                <a:avLst/>
              </a:prstGeom>
            </p:spPr>
            <p:txBody>
              <a:bodyPr wrap="none">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Combined footing dimensions </a:t>
                </a:r>
                <a:r>
                  <a:rPr lang="en-GB" b="1" dirty="0">
                    <a:latin typeface="Times New Roman" panose="02020603050405020304" pitchFamily="18" charset="0"/>
                    <a:ea typeface="Times New Roman" panose="02020603050405020304" pitchFamily="18" charset="0"/>
                    <a:cs typeface="Times New Roman" panose="02020603050405020304" pitchFamily="18" charset="0"/>
                  </a:rPr>
                  <a:t>7.5</a:t>
                </a:r>
                <a14:m>
                  <m:oMath xmlns:m="http://purl.oclc.org/ooxml/officeDocument/math">
                    <m:r>
                      <a:rPr lang="en-GB" b="1">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a:rPr lang="en-US" b="1">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𝟐</m:t>
                    </m:r>
                    <m:r>
                      <a:rPr lang="en-US" b="1">
                        <a:latin typeface="Cambria Math" panose="02040503050406030204" pitchFamily="18" charset="0"/>
                        <a:ea typeface="Times New Roman" panose="02020603050405020304" pitchFamily="18" charset="0"/>
                        <a:cs typeface="Times New Roman" panose="02020603050405020304" pitchFamily="18" charset="0"/>
                      </a:rPr>
                      <m:t>.</m:t>
                    </m:r>
                    <m:r>
                      <a:rPr lang="en-US" b="1" i="1">
                        <a:latin typeface="Cambria Math" panose="02040503050406030204" pitchFamily="18" charset="0"/>
                        <a:ea typeface="Times New Roman" panose="02020603050405020304" pitchFamily="18" charset="0"/>
                        <a:cs typeface="Times New Roman" panose="02020603050405020304" pitchFamily="18" charset="0"/>
                      </a:rPr>
                      <m:t>𝟓</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𝟏</m:t>
                    </m:r>
                    <m:r>
                      <a:rPr lang="en-US" b="1">
                        <a:latin typeface="Cambria Math" panose="02040503050406030204" pitchFamily="18" charset="0"/>
                        <a:ea typeface="Times New Roman" panose="02020603050405020304" pitchFamily="18" charset="0"/>
                        <a:cs typeface="Times New Roman" panose="02020603050405020304" pitchFamily="18" charset="0"/>
                      </a:rPr>
                      <m:t>.</m:t>
                    </m:r>
                    <m:r>
                      <a:rPr lang="en-US" b="1" i="1">
                        <a:latin typeface="Cambria Math" panose="02040503050406030204" pitchFamily="18" charset="0"/>
                        <a:ea typeface="Times New Roman" panose="02020603050405020304" pitchFamily="18" charset="0"/>
                        <a:cs typeface="Times New Roman" panose="02020603050405020304" pitchFamily="18" charset="0"/>
                      </a:rPr>
                      <m:t>𝟐</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𝒎</m:t>
                    </m:r>
                  </m:oMath>
                </a14:m>
                <a:r>
                  <a:rPr lang="en-GB" b="1" dirty="0">
                    <a:latin typeface="Times New Roman" panose="02020603050405020304" pitchFamily="18" charset="0"/>
                    <a:ea typeface="Times New Roman" panose="02020603050405020304" pitchFamily="18" charset="0"/>
                    <a:cs typeface="Times New Roman" panose="02020603050405020304" pitchFamily="18" charset="0"/>
                  </a:rPr>
                  <a:t> </a:t>
                </a:r>
                <a:r>
                  <a:rPr lang="en-GB" dirty="0">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9" name="Rectangle 8">
                <a:extLst>
                  <a:ext uri="{FF2B5EF4-FFF2-40B4-BE49-F238E27FC236}">
                    <a16:creationId xmlns:a16="http://schemas.microsoft.com/office/drawing/2014/main" id="{A51819FB-E807-4015-85C9-F316DDE7BD16}"/>
                  </a:ext>
                </a:extLst>
              </p:cNvPr>
              <p:cNvSpPr>
                <a:spLocks noRot="1" noChangeAspect="1" noMove="1" noResize="1" noEditPoints="1" noAdjustHandles="1" noChangeArrowheads="1" noChangeShapeType="1" noTextEdit="1"/>
              </p:cNvSpPr>
              <p:nvPr/>
            </p:nvSpPr>
            <p:spPr>
              <a:xfrm>
                <a:off x="766948" y="4339650"/>
                <a:ext cx="4935967" cy="458074"/>
              </a:xfrm>
              <a:prstGeom prst="rect">
                <a:avLst/>
              </a:prstGeom>
              <a:blipFill>
                <a:blip r:embed="rId4"/>
                <a:stretch>
                  <a:fillRect l="-1.111%" r="-0.247%" b="-21.333%"/>
                </a:stretch>
              </a:blipFill>
            </p:spPr>
            <p:txBody>
              <a:bodyPr/>
              <a:lstStyle/>
              <a:p>
                <a:r>
                  <a:rPr lang="en-US">
                    <a:noFill/>
                  </a:rPr>
                  <a:t> </a:t>
                </a:r>
              </a:p>
            </p:txBody>
          </p:sp>
        </mc:Fallback>
      </mc:AlternateContent>
      <p:sp>
        <p:nvSpPr>
          <p:cNvPr id="10" name="Chevron 3">
            <a:extLst>
              <a:ext uri="{FF2B5EF4-FFF2-40B4-BE49-F238E27FC236}">
                <a16:creationId xmlns:a16="http://schemas.microsoft.com/office/drawing/2014/main" id="{8B832FFF-760B-49C0-98A6-8300A4D5B2A1}"/>
              </a:ext>
            </a:extLst>
          </p:cNvPr>
          <p:cNvSpPr/>
          <p:nvPr/>
        </p:nvSpPr>
        <p:spPr>
          <a:xfrm>
            <a:off x="288148" y="4339650"/>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1" name="Rectangle 10">
            <a:extLst>
              <a:ext uri="{FF2B5EF4-FFF2-40B4-BE49-F238E27FC236}">
                <a16:creationId xmlns:a16="http://schemas.microsoft.com/office/drawing/2014/main" id="{3AE98AE2-3773-438F-8B1A-EA26C5C3AFE9}"/>
              </a:ext>
            </a:extLst>
          </p:cNvPr>
          <p:cNvSpPr/>
          <p:nvPr/>
        </p:nvSpPr>
        <p:spPr>
          <a:xfrm>
            <a:off x="7703605" y="5275508"/>
            <a:ext cx="3047757" cy="400110"/>
          </a:xfrm>
          <a:prstGeom prst="rect">
            <a:avLst/>
          </a:prstGeom>
        </p:spPr>
        <p:txBody>
          <a:bodyPr wrap="none">
            <a:spAutoFit/>
          </a:bodyPr>
          <a:lstStyle/>
          <a:p>
            <a:r>
              <a:rPr lang="en-US" sz="2000" dirty="0">
                <a:latin typeface="Times New Roman" panose="02020603050405020304" pitchFamily="18" charset="0"/>
                <a:ea typeface="Times New Roman" panose="02020603050405020304" pitchFamily="18" charset="0"/>
              </a:rPr>
              <a:t>Figure-11: Footings layout .</a:t>
            </a:r>
            <a:endParaRPr lang="en-US" sz="2000" dirty="0"/>
          </a:p>
        </p:txBody>
      </p:sp>
    </p:spTree>
    <p:extLst>
      <p:ext uri="{BB962C8B-B14F-4D97-AF65-F5344CB8AC3E}">
        <p14:creationId xmlns:p14="http://schemas.microsoft.com/office/powerpoint/2010/main" val="625252793"/>
      </p:ext>
    </p:extLst>
  </p:cSld>
  <p:clrMapOvr>
    <a:masterClrMapping/>
  </p:clrMapOvr>
</p:sld>
</file>

<file path=ppt/slides/slide39.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EEACD15-DD1F-4B31-A7E9-BA9E4EDB0EEB}"/>
              </a:ext>
            </a:extLst>
          </p:cNvPr>
          <p:cNvSpPr/>
          <p:nvPr/>
        </p:nvSpPr>
        <p:spPr>
          <a:xfrm>
            <a:off x="766948" y="315604"/>
            <a:ext cx="2076209"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Footings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4" name="Rectangle 3">
            <a:extLst>
              <a:ext uri="{FF2B5EF4-FFF2-40B4-BE49-F238E27FC236}">
                <a16:creationId xmlns:a16="http://schemas.microsoft.com/office/drawing/2014/main" id="{B50C9325-E298-4CCB-9DB3-2632056F294A}"/>
              </a:ext>
            </a:extLst>
          </p:cNvPr>
          <p:cNvSpPr/>
          <p:nvPr/>
        </p:nvSpPr>
        <p:spPr>
          <a:xfrm>
            <a:off x="417822" y="1003913"/>
            <a:ext cx="2715808" cy="523220"/>
          </a:xfrm>
          <a:prstGeom prst="rect">
            <a:avLst/>
          </a:prstGeom>
        </p:spPr>
        <p:txBody>
          <a:bodyPr wrap="none">
            <a:spAutoFit/>
          </a:bodyPr>
          <a:lstStyle/>
          <a:p>
            <a:r>
              <a:rPr lang="en-US" altLang="ko-KR" sz="2800" dirty="0">
                <a:latin typeface="Times New Roman" panose="02020603050405020304" pitchFamily="18" charset="0"/>
                <a:cs typeface="Times New Roman" panose="02020603050405020304" pitchFamily="18" charset="0"/>
              </a:rPr>
              <a:t>Mat foundation:- </a:t>
            </a:r>
          </a:p>
        </p:txBody>
      </p:sp>
      <p:pic>
        <p:nvPicPr>
          <p:cNvPr id="5" name="Picture 4">
            <a:extLst>
              <a:ext uri="{FF2B5EF4-FFF2-40B4-BE49-F238E27FC236}">
                <a16:creationId xmlns:a16="http://schemas.microsoft.com/office/drawing/2014/main" id="{E45D6C40-D10A-4B7F-8D8F-5866828277C3}"/>
              </a:ext>
            </a:extLst>
          </p:cNvPr>
          <p:cNvPicPr/>
          <p:nvPr/>
        </p:nvPicPr>
        <p:blipFill>
          <a:blip r:embed="rId2"/>
          <a:stretch>
            <a:fillRect/>
          </a:stretch>
        </p:blipFill>
        <p:spPr>
          <a:xfrm>
            <a:off x="6930530" y="328088"/>
            <a:ext cx="4494522" cy="4960101"/>
          </a:xfrm>
          <a:prstGeom prst="rect">
            <a:avLst/>
          </a:prstGeom>
        </p:spPr>
      </p:pic>
      <p:sp>
        <p:nvSpPr>
          <p:cNvPr id="6" name="Rectangle 5">
            <a:extLst>
              <a:ext uri="{FF2B5EF4-FFF2-40B4-BE49-F238E27FC236}">
                <a16:creationId xmlns:a16="http://schemas.microsoft.com/office/drawing/2014/main" id="{3F77B83D-88BE-49F6-A400-0725725C54FB}"/>
              </a:ext>
            </a:extLst>
          </p:cNvPr>
          <p:cNvSpPr/>
          <p:nvPr/>
        </p:nvSpPr>
        <p:spPr>
          <a:xfrm>
            <a:off x="7703605" y="5275508"/>
            <a:ext cx="3057247" cy="400110"/>
          </a:xfrm>
          <a:prstGeom prst="rect">
            <a:avLst/>
          </a:prstGeom>
        </p:spPr>
        <p:txBody>
          <a:bodyPr wrap="none">
            <a:spAutoFit/>
          </a:bodyPr>
          <a:lstStyle/>
          <a:p>
            <a:r>
              <a:rPr lang="en-US" sz="2000" dirty="0">
                <a:latin typeface="Times New Roman" panose="02020603050405020304" pitchFamily="18" charset="0"/>
                <a:ea typeface="Times New Roman" panose="02020603050405020304" pitchFamily="18" charset="0"/>
              </a:rPr>
              <a:t>Figure-12: Footings layout .</a:t>
            </a:r>
            <a:endParaRPr lang="en-US" sz="2000" dirty="0"/>
          </a:p>
        </p:txBody>
      </p:sp>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091F4F06-B852-4ACC-BF42-8E63DC08EDAC}"/>
                  </a:ext>
                </a:extLst>
              </p:cNvPr>
              <p:cNvSpPr/>
              <p:nvPr/>
            </p:nvSpPr>
            <p:spPr>
              <a:xfrm>
                <a:off x="589743" y="1761386"/>
                <a:ext cx="6340787" cy="1015663"/>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rPr>
                  <a:t> Mat thickness will be calculated with conceptual rule say each story supported by mat will need 10cm, thickness of mat. Then, preliminary thickness will be 7 </a:t>
                </a:r>
                <a14:m>
                  <m:oMath xmlns:m="http://purl.oclc.org/ooxml/officeDocument/math">
                    <m:r>
                      <a:rPr lang="en-US" sz="2000">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sz="2000">
                        <a:latin typeface="Cambria Math" panose="02040503050406030204" pitchFamily="18" charset="0"/>
                        <a:ea typeface="Times New Roman" panose="02020603050405020304" pitchFamily="18" charset="0"/>
                        <a:cs typeface="Times New Roman" panose="02020603050405020304" pitchFamily="18" charset="0"/>
                      </a:rPr>
                      <m:t> </m:t>
                    </m:r>
                    <m:r>
                      <a:rPr lang="en-US" sz="2000">
                        <a:latin typeface="Cambria Math" panose="02040503050406030204" pitchFamily="18" charset="0"/>
                        <a:ea typeface="Times New Roman" panose="02020603050405020304" pitchFamily="18" charset="0"/>
                        <a:cs typeface="Times New Roman" panose="02020603050405020304" pitchFamily="18" charset="0"/>
                      </a:rPr>
                      <m:t>10</m:t>
                    </m:r>
                  </m:oMath>
                </a14:m>
                <a:r>
                  <a:rPr lang="en-US" sz="2000" dirty="0">
                    <a:latin typeface="Times New Roman" panose="02020603050405020304" pitchFamily="18" charset="0"/>
                    <a:ea typeface="Times New Roman" panose="02020603050405020304" pitchFamily="18" charset="0"/>
                  </a:rPr>
                  <a:t> = 70cm.</a:t>
                </a:r>
                <a:endParaRPr lang="en-US" sz="2000" dirty="0"/>
              </a:p>
            </p:txBody>
          </p:sp>
        </mc:Choice>
        <mc:Fallback>
          <p:sp>
            <p:nvSpPr>
              <p:cNvPr id="7" name="Rectangle 6">
                <a:extLst>
                  <a:ext uri="{FF2B5EF4-FFF2-40B4-BE49-F238E27FC236}">
                    <a16:creationId xmlns:a16="http://schemas.microsoft.com/office/drawing/2014/main" id="{091F4F06-B852-4ACC-BF42-8E63DC08EDAC}"/>
                  </a:ext>
                </a:extLst>
              </p:cNvPr>
              <p:cNvSpPr>
                <a:spLocks noRot="1" noChangeAspect="1" noMove="1" noResize="1" noEditPoints="1" noAdjustHandles="1" noChangeArrowheads="1" noChangeShapeType="1" noTextEdit="1"/>
              </p:cNvSpPr>
              <p:nvPr/>
            </p:nvSpPr>
            <p:spPr>
              <a:xfrm>
                <a:off x="589743" y="1761386"/>
                <a:ext cx="6340787" cy="1015663"/>
              </a:xfrm>
              <a:prstGeom prst="rect">
                <a:avLst/>
              </a:prstGeom>
              <a:blipFill>
                <a:blip r:embed="rId3"/>
                <a:stretch>
                  <a:fillRect l="-1.058%" t="-3.593%" b="-9.581%"/>
                </a:stretch>
              </a:blipFill>
            </p:spPr>
            <p:txBody>
              <a:bodyPr/>
              <a:lstStyle/>
              <a:p>
                <a:r>
                  <a:rPr lang="en-US">
                    <a:noFill/>
                  </a:rPr>
                  <a:t> </a:t>
                </a:r>
              </a:p>
            </p:txBody>
          </p:sp>
        </mc:Fallback>
      </mc:AlternateContent>
      <p:sp>
        <p:nvSpPr>
          <p:cNvPr id="8" name="Chevron 3">
            <a:extLst>
              <a:ext uri="{FF2B5EF4-FFF2-40B4-BE49-F238E27FC236}">
                <a16:creationId xmlns:a16="http://schemas.microsoft.com/office/drawing/2014/main" id="{9FA7A963-2425-4952-8E7B-B43397DB3F50}"/>
              </a:ext>
            </a:extLst>
          </p:cNvPr>
          <p:cNvSpPr/>
          <p:nvPr/>
        </p:nvSpPr>
        <p:spPr>
          <a:xfrm>
            <a:off x="144452" y="1762473"/>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9" name="Chevron 3">
            <a:extLst>
              <a:ext uri="{FF2B5EF4-FFF2-40B4-BE49-F238E27FC236}">
                <a16:creationId xmlns:a16="http://schemas.microsoft.com/office/drawing/2014/main" id="{219F5308-A57B-44C0-BD59-E91A4E88B404}"/>
              </a:ext>
            </a:extLst>
          </p:cNvPr>
          <p:cNvSpPr/>
          <p:nvPr/>
        </p:nvSpPr>
        <p:spPr>
          <a:xfrm>
            <a:off x="110943" y="3522352"/>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0" name="Rectangle 9">
            <a:extLst>
              <a:ext uri="{FF2B5EF4-FFF2-40B4-BE49-F238E27FC236}">
                <a16:creationId xmlns:a16="http://schemas.microsoft.com/office/drawing/2014/main" id="{B56F929F-0C20-4FD4-BD53-56D24C2BD8C9}"/>
              </a:ext>
            </a:extLst>
          </p:cNvPr>
          <p:cNvSpPr/>
          <p:nvPr/>
        </p:nvSpPr>
        <p:spPr>
          <a:xfrm>
            <a:off x="623252" y="3540800"/>
            <a:ext cx="6096000" cy="873572"/>
          </a:xfrm>
          <a:prstGeom prst="rect">
            <a:avLst/>
          </a:prstGeom>
        </p:spPr>
        <p:txBody>
          <a:bodyPr>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For mat dimension, mat boundaries will be placed 0.7m offset from face of basement shear wall.</a:t>
            </a:r>
          </a:p>
        </p:txBody>
      </p:sp>
    </p:spTree>
    <p:extLst>
      <p:ext uri="{BB962C8B-B14F-4D97-AF65-F5344CB8AC3E}">
        <p14:creationId xmlns:p14="http://schemas.microsoft.com/office/powerpoint/2010/main" val="3688075964"/>
      </p:ext>
    </p:extLst>
  </p:cSld>
  <p:clrMapOvr>
    <a:masterClrMapping/>
  </p:clrMapOvr>
</p:sld>
</file>

<file path=ppt/slides/slide4.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1AE3FB-4EB9-4FE6-8E65-B5FAA422F121}"/>
              </a:ext>
            </a:extLst>
          </p:cNvPr>
          <p:cNvSpPr>
            <a:spLocks noGrp="1"/>
          </p:cNvSpPr>
          <p:nvPr>
            <p:ph type="body" sz="quarter" idx="10"/>
          </p:nvPr>
        </p:nvSpPr>
        <p:spPr>
          <a:xfrm>
            <a:off x="641140" y="287255"/>
            <a:ext cx="11219558" cy="724247"/>
          </a:xfrm>
        </p:spPr>
        <p:txBody>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19" name="TextBox 18">
            <a:extLst>
              <a:ext uri="{FF2B5EF4-FFF2-40B4-BE49-F238E27FC236}">
                <a16:creationId xmlns:a16="http://schemas.microsoft.com/office/drawing/2014/main" id="{7F1AC96C-CA01-486C-9BAD-F4CA8BC99D53}"/>
              </a:ext>
            </a:extLst>
          </p:cNvPr>
          <p:cNvSpPr txBox="1"/>
          <p:nvPr/>
        </p:nvSpPr>
        <p:spPr>
          <a:xfrm>
            <a:off x="4586509" y="5608823"/>
            <a:ext cx="3258778"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Figure-1: Basement floor plan.</a:t>
            </a:r>
            <a:endParaRPr lang="ko-KR" altLang="en-US" sz="20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68620F59-C46E-40DB-AD6E-D23FBD3A90F2}"/>
              </a:ext>
            </a:extLst>
          </p:cNvPr>
          <p:cNvPicPr>
            <a:picLocks noChangeAspect="1"/>
          </p:cNvPicPr>
          <p:nvPr/>
        </p:nvPicPr>
        <p:blipFill>
          <a:blip r:embed="rId2"/>
          <a:stretch>
            <a:fillRect/>
          </a:stretch>
        </p:blipFill>
        <p:spPr>
          <a:xfrm>
            <a:off x="1513313" y="1392456"/>
            <a:ext cx="8961120" cy="4269375"/>
          </a:xfrm>
          <a:prstGeom prst="rect">
            <a:avLst/>
          </a:prstGeom>
        </p:spPr>
      </p:pic>
    </p:spTree>
    <p:extLst>
      <p:ext uri="{BB962C8B-B14F-4D97-AF65-F5344CB8AC3E}">
        <p14:creationId xmlns:p14="http://schemas.microsoft.com/office/powerpoint/2010/main" val="1610760232"/>
      </p:ext>
    </p:extLst>
  </p:cSld>
  <p:clrMapOvr>
    <a:masterClrMapping/>
  </p:clrMapOvr>
</p:sld>
</file>

<file path=ppt/slides/slide40.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CAE91E-37D9-4017-8C66-69CE4E2B0094}"/>
              </a:ext>
            </a:extLst>
          </p:cNvPr>
          <p:cNvSpPr txBox="1">
            <a:spLocks noGrp="1"/>
          </p:cNvSpPr>
          <p:nvPr>
            <p:ph type="body" sz="quarter" idx="10"/>
          </p:nvPr>
        </p:nvSpPr>
        <p:spPr>
          <a:xfrm>
            <a:off x="655086" y="268930"/>
            <a:ext cx="11218862" cy="8402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03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a:t>
            </a:r>
            <a:r>
              <a:rPr lang="en-US" altLang="ko-KR" dirty="0">
                <a:solidFill>
                  <a:schemeClr val="accent1"/>
                </a:solidFill>
                <a:latin typeface="Times New Roman" panose="02020603050405020304" pitchFamily="18" charset="0"/>
                <a:cs typeface="Times New Roman" panose="02020603050405020304" pitchFamily="18" charset="0"/>
              </a:rPr>
              <a:t>checks</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AE014C6-E16D-4E83-8ABE-C91AD3C06F21}"/>
              </a:ext>
            </a:extLst>
          </p:cNvPr>
          <p:cNvSpPr txBox="1"/>
          <p:nvPr/>
        </p:nvSpPr>
        <p:spPr>
          <a:xfrm>
            <a:off x="655086" y="997076"/>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Beams</a:t>
            </a:r>
            <a:r>
              <a:rPr lang="ar-SA" altLang="ko-KR" sz="3200" dirty="0">
                <a:latin typeface="Times New Roman" panose="02020603050405020304" pitchFamily="18" charset="0"/>
                <a:cs typeface="Times New Roman" panose="02020603050405020304" pitchFamily="18" charset="0"/>
              </a:rPr>
              <a:t> </a:t>
            </a:r>
            <a:r>
              <a:rPr lang="en-US" altLang="ko-KR" sz="3200" dirty="0">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D0F0F83D-46E6-4F50-8224-1B8B46FD2670}"/>
              </a:ext>
            </a:extLst>
          </p:cNvPr>
          <p:cNvSpPr/>
          <p:nvPr/>
        </p:nvSpPr>
        <p:spPr>
          <a:xfrm>
            <a:off x="655086" y="1631340"/>
            <a:ext cx="2675732"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Longitudinal steel:- </a:t>
            </a:r>
          </a:p>
        </p:txBody>
      </p:sp>
      <p:sp>
        <p:nvSpPr>
          <p:cNvPr id="6" name="Chevron 3">
            <a:extLst>
              <a:ext uri="{FF2B5EF4-FFF2-40B4-BE49-F238E27FC236}">
                <a16:creationId xmlns:a16="http://schemas.microsoft.com/office/drawing/2014/main" id="{7D50D7B7-000C-435F-A799-2DFC3EAFB3AF}"/>
              </a:ext>
            </a:extLst>
          </p:cNvPr>
          <p:cNvSpPr/>
          <p:nvPr/>
        </p:nvSpPr>
        <p:spPr>
          <a:xfrm>
            <a:off x="176286" y="1622930"/>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7" name="Rectangle 6">
            <a:extLst>
              <a:ext uri="{FF2B5EF4-FFF2-40B4-BE49-F238E27FC236}">
                <a16:creationId xmlns:a16="http://schemas.microsoft.com/office/drawing/2014/main" id="{AF494B69-7069-450F-B936-AE3F087770DA}"/>
              </a:ext>
            </a:extLst>
          </p:cNvPr>
          <p:cNvSpPr/>
          <p:nvPr/>
        </p:nvSpPr>
        <p:spPr>
          <a:xfrm>
            <a:off x="722700" y="2181530"/>
            <a:ext cx="7003317" cy="369332"/>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Selected beam is beam-38 in second floor with section 650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300</a:t>
            </a:r>
            <a:r>
              <a:rPr lang="en-US" dirty="0">
                <a:latin typeface="Times New Roman" panose="02020603050405020304" pitchFamily="18" charset="0"/>
                <a:ea typeface="Times New Roman" panose="02020603050405020304" pitchFamily="18" charset="0"/>
                <a:cs typeface="Times New Roman" panose="02020603050405020304" pitchFamily="18" charset="0"/>
              </a:rPr>
              <a:t>mm</a:t>
            </a:r>
            <a:endParaRPr lang="en-US" dirty="0"/>
          </a:p>
        </p:txBody>
      </p:sp>
      <p:pic>
        <p:nvPicPr>
          <p:cNvPr id="8" name="Picture 7">
            <a:extLst>
              <a:ext uri="{FF2B5EF4-FFF2-40B4-BE49-F238E27FC236}">
                <a16:creationId xmlns:a16="http://schemas.microsoft.com/office/drawing/2014/main" id="{4B975CCC-6398-49B1-A54D-A8B88992FB6A}"/>
              </a:ext>
            </a:extLst>
          </p:cNvPr>
          <p:cNvPicPr>
            <a:picLocks noChangeAspect="1"/>
          </p:cNvPicPr>
          <p:nvPr/>
        </p:nvPicPr>
        <p:blipFill>
          <a:blip r:embed="rId2"/>
          <a:stretch>
            <a:fillRect/>
          </a:stretch>
        </p:blipFill>
        <p:spPr>
          <a:xfrm>
            <a:off x="8048239" y="393191"/>
            <a:ext cx="3680902" cy="4709087"/>
          </a:xfrm>
          <a:prstGeom prst="rect">
            <a:avLst/>
          </a:prstGeom>
        </p:spPr>
      </p:pic>
      <p:sp>
        <p:nvSpPr>
          <p:cNvPr id="9" name="Rectangle 8">
            <a:extLst>
              <a:ext uri="{FF2B5EF4-FFF2-40B4-BE49-F238E27FC236}">
                <a16:creationId xmlns:a16="http://schemas.microsoft.com/office/drawing/2014/main" id="{499452D1-498B-4409-B241-5B31F8EAEF22}"/>
              </a:ext>
            </a:extLst>
          </p:cNvPr>
          <p:cNvSpPr/>
          <p:nvPr/>
        </p:nvSpPr>
        <p:spPr>
          <a:xfrm>
            <a:off x="8871545" y="5089217"/>
            <a:ext cx="2537874"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Figure-12: </a:t>
            </a:r>
            <a:r>
              <a:rPr lang="en-US" dirty="0">
                <a:latin typeface="Times New Roman" panose="02020603050405020304" pitchFamily="18" charset="0"/>
                <a:ea typeface="Times New Roman" panose="02020603050405020304" pitchFamily="18" charset="0"/>
                <a:cs typeface="Times New Roman" panose="02020603050405020304" pitchFamily="18" charset="0"/>
              </a:rPr>
              <a:t>Beams</a:t>
            </a:r>
            <a:r>
              <a:rPr lang="en-US" dirty="0">
                <a:latin typeface="Times New Roman" panose="02020603050405020304" pitchFamily="18" charset="0"/>
                <a:ea typeface="Times New Roman" panose="02020603050405020304" pitchFamily="18" charset="0"/>
              </a:rPr>
              <a:t> layout </a:t>
            </a:r>
            <a:endParaRPr lang="en-US" dirty="0"/>
          </a:p>
        </p:txBody>
      </p:sp>
      <p:sp>
        <p:nvSpPr>
          <p:cNvPr id="10" name="Rectangle 9">
            <a:extLst>
              <a:ext uri="{FF2B5EF4-FFF2-40B4-BE49-F238E27FC236}">
                <a16:creationId xmlns:a16="http://schemas.microsoft.com/office/drawing/2014/main" id="{A844A759-BC50-4E49-8AFA-D924D288CA2B}"/>
              </a:ext>
            </a:extLst>
          </p:cNvPr>
          <p:cNvSpPr/>
          <p:nvPr/>
        </p:nvSpPr>
        <p:spPr>
          <a:xfrm>
            <a:off x="462859" y="2492975"/>
            <a:ext cx="6096000" cy="1494255"/>
          </a:xfrm>
          <a:prstGeom prst="rect">
            <a:avLst/>
          </a:prstGeom>
        </p:spPr>
        <p:txBody>
          <a:bodyPr>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M- right side = 168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KN.m</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M+ = 115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KN.m</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M- Left side = 128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KN.m</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1" name="Rectangle 10">
                <a:extLst>
                  <a:ext uri="{FF2B5EF4-FFF2-40B4-BE49-F238E27FC236}">
                    <a16:creationId xmlns:a16="http://schemas.microsoft.com/office/drawing/2014/main" id="{8C41512D-890C-4ED3-8842-603DCBCF325E}"/>
                  </a:ext>
                </a:extLst>
              </p:cNvPr>
              <p:cNvSpPr/>
              <p:nvPr/>
            </p:nvSpPr>
            <p:spPr>
              <a:xfrm>
                <a:off x="413742" y="3931850"/>
                <a:ext cx="3883884" cy="910699"/>
              </a:xfrm>
              <a:prstGeom prst="rect">
                <a:avLst/>
              </a:prstGeom>
            </p:spPr>
            <p:txBody>
              <a:bodyPr wrap="none">
                <a:spAutoFit/>
              </a:bodyPr>
              <a:lstStyle/>
              <a:p>
                <a14:m>
                  <m:oMathPara xmlns:m="http://purl.oclc.org/ooxml/officeDocument/math">
                    <m:oMathParaPr>
                      <m:jc m:val="centerGroup"/>
                    </m:oMathParaPr>
                    <m:oMath xmlns:m="http://purl.oclc.org/ooxml/officeDocument/math">
                      <m:r>
                        <a:rPr lang="en-US" smtClean="0">
                          <a:sym typeface="Symbol" panose="05050102010706020507" pitchFamily="18" charset="2"/>
                        </a:rPr>
                        <m:t></m:t>
                      </m:r>
                      <m:r>
                        <a:rPr lang="en-US"/>
                        <m:t>=</m:t>
                      </m:r>
                      <m:r>
                        <a:rPr lang="en-US"/>
                        <m:t>0</m:t>
                      </m:r>
                      <m:r>
                        <a:rPr lang="en-US"/>
                        <m:t>.</m:t>
                      </m:r>
                      <m:r>
                        <a:rPr lang="en-US"/>
                        <m:t>85</m:t>
                      </m:r>
                      <m:r>
                        <a:rPr lang="en-US" b="0" i="1" smtClean="0">
                          <a:latin typeface="Cambria Math" panose="02040503050406030204" pitchFamily="18" charset="0"/>
                        </a:rPr>
                        <m:t> </m:t>
                      </m:r>
                      <m:r>
                        <a:rPr lang="en-US" i="1">
                          <a:latin typeface="Cambria Math" panose="02040503050406030204" pitchFamily="18" charset="0"/>
                          <a:sym typeface="Symbol" panose="05050102010706020507" pitchFamily="18" charset="2"/>
                        </a:rPr>
                        <m:t></m:t>
                      </m:r>
                      <m:r>
                        <a:rPr lang="en-US" b="0" i="1" smtClean="0">
                          <a:latin typeface="Cambria Math" panose="02040503050406030204" pitchFamily="18" charset="0"/>
                          <a:sym typeface="Symbol" panose="05050102010706020507" pitchFamily="18" charset="2"/>
                        </a:rPr>
                        <m:t> </m:t>
                      </m:r>
                      <m:f>
                        <m:fPr>
                          <m:ctrlPr>
                            <a:rPr lang="en-US" i="1"/>
                          </m:ctrlPr>
                        </m:fPr>
                        <m:num>
                          <m:r>
                            <m:rPr>
                              <m:sty m:val="p"/>
                            </m:rPr>
                            <a:rPr lang="en-US"/>
                            <m:t>f</m:t>
                          </m:r>
                          <m:sSup>
                            <m:sSupPr>
                              <m:ctrlPr>
                                <a:rPr lang="en-US" i="1"/>
                              </m:ctrlPr>
                            </m:sSupPr>
                            <m:e>
                              <m:r>
                                <m:rPr>
                                  <m:sty m:val="p"/>
                                </m:rPr>
                                <a:rPr lang="en-US"/>
                                <m:t>c</m:t>
                              </m:r>
                            </m:e>
                            <m:sup>
                              <m:r>
                                <a:rPr lang="en-US" i="1"/>
                                <m:t>′</m:t>
                              </m:r>
                            </m:sup>
                          </m:sSup>
                        </m:num>
                        <m:den>
                          <m:r>
                            <m:rPr>
                              <m:sty m:val="p"/>
                            </m:rPr>
                            <a:rPr lang="en-US"/>
                            <m:t>Fy</m:t>
                          </m:r>
                        </m:den>
                      </m:f>
                      <m:r>
                        <a:rPr lang="en-US"/>
                        <m:t>(</m:t>
                      </m:r>
                      <m:r>
                        <a:rPr lang="en-US"/>
                        <m:t>1</m:t>
                      </m:r>
                      <m:r>
                        <a:rPr lang="en-US" i="1"/>
                        <m:t>−</m:t>
                      </m:r>
                      <m:rad>
                        <m:radPr>
                          <m:degHide m:val="on"/>
                          <m:ctrlPr>
                            <a:rPr lang="en-US" i="1"/>
                          </m:ctrlPr>
                        </m:radPr>
                        <m:deg/>
                        <m:e>
                          <m:r>
                            <a:rPr lang="en-US"/>
                            <m:t>1</m:t>
                          </m:r>
                          <m:r>
                            <a:rPr lang="en-US" i="1"/>
                            <m:t>−</m:t>
                          </m:r>
                          <m:f>
                            <m:fPr>
                              <m:ctrlPr>
                                <a:rPr lang="en-US" i="1"/>
                              </m:ctrlPr>
                            </m:fPr>
                            <m:num>
                              <m:r>
                                <a:rPr lang="en-US"/>
                                <m:t>2</m:t>
                              </m:r>
                              <m:r>
                                <a:rPr lang="en-US"/>
                                <m:t>.</m:t>
                              </m:r>
                              <m:r>
                                <a:rPr lang="en-US"/>
                                <m:t>61</m:t>
                              </m:r>
                              <m:r>
                                <a:rPr lang="en-US" b="0" i="0" smtClean="0">
                                  <a:latin typeface="Cambria Math" panose="02040503050406030204" pitchFamily="18" charset="0"/>
                                </a:rPr>
                                <m:t> </m:t>
                              </m:r>
                              <m:r>
                                <a:rPr lang="en-US" i="1" smtClean="0">
                                  <a:sym typeface="Symbol" panose="05050102010706020507" pitchFamily="18" charset="2"/>
                                </a:rPr>
                                <m:t></m:t>
                              </m:r>
                              <m:r>
                                <a:rPr lang="en-US" b="0" i="1" smtClean="0">
                                  <a:latin typeface="Cambria Math" panose="02040503050406030204" pitchFamily="18" charset="0"/>
                                  <a:sym typeface="Symbol" panose="05050102010706020507" pitchFamily="18" charset="2"/>
                                </a:rPr>
                                <m:t> </m:t>
                              </m:r>
                              <m:r>
                                <m:rPr>
                                  <m:sty m:val="p"/>
                                </m:rPr>
                                <a:rPr lang="en-US"/>
                                <m:t>M</m:t>
                              </m:r>
                              <m:r>
                                <m:rPr>
                                  <m:sty m:val="p"/>
                                </m:rPr>
                                <a:rPr lang="en-US" b="0" i="0" smtClean="0">
                                  <a:latin typeface="Cambria Math" panose="02040503050406030204" pitchFamily="18" charset="0"/>
                                </a:rPr>
                                <m:t>u</m:t>
                              </m:r>
                            </m:num>
                            <m:den>
                              <m:sSup>
                                <m:sSupPr>
                                  <m:ctrlPr>
                                    <a:rPr lang="en-US" i="1"/>
                                  </m:ctrlPr>
                                </m:sSupPr>
                                <m:e>
                                  <m:r>
                                    <m:rPr>
                                      <m:sty m:val="p"/>
                                    </m:rPr>
                                    <a:rPr lang="en-US"/>
                                    <m:t>f</m:t>
                                  </m:r>
                                  <m:sSup>
                                    <m:sSupPr>
                                      <m:ctrlPr>
                                        <a:rPr lang="en-US" i="1"/>
                                      </m:ctrlPr>
                                    </m:sSupPr>
                                    <m:e>
                                      <m:r>
                                        <m:rPr>
                                          <m:sty m:val="p"/>
                                        </m:rPr>
                                        <a:rPr lang="en-US"/>
                                        <m:t>c</m:t>
                                      </m:r>
                                    </m:e>
                                    <m:sup>
                                      <m:r>
                                        <a:rPr lang="en-US" i="1"/>
                                        <m:t>′</m:t>
                                      </m:r>
                                    </m:sup>
                                  </m:sSup>
                                  <m:r>
                                    <a:rPr lang="en-US" b="0" i="1" smtClean="0">
                                      <a:latin typeface="Cambria Math" panose="02040503050406030204" pitchFamily="18" charset="0"/>
                                    </a:rPr>
                                    <m:t> </m:t>
                                  </m:r>
                                  <m:r>
                                    <a:rPr lang="en-US" i="1">
                                      <a:latin typeface="Cambria Math" panose="02040503050406030204" pitchFamily="18" charset="0"/>
                                      <a:sym typeface="Symbol" panose="05050102010706020507" pitchFamily="18" charset="2"/>
                                    </a:rPr>
                                    <m:t></m:t>
                                  </m:r>
                                  <m:r>
                                    <a:rPr lang="en-US" b="0" i="0" smtClean="0">
                                      <a:latin typeface="Cambria Math" panose="02040503050406030204" pitchFamily="18" charset="0"/>
                                      <a:sym typeface="Symbol" panose="05050102010706020507" pitchFamily="18" charset="2"/>
                                    </a:rPr>
                                    <m:t> </m:t>
                                  </m:r>
                                  <m:r>
                                    <m:rPr>
                                      <m:sty m:val="p"/>
                                    </m:rPr>
                                    <a:rPr lang="en-US"/>
                                    <m:t>b</m:t>
                                  </m:r>
                                  <m:r>
                                    <a:rPr lang="en-US" b="0" i="0" smtClean="0">
                                      <a:latin typeface="Cambria Math" panose="02040503050406030204" pitchFamily="18" charset="0"/>
                                    </a:rPr>
                                    <m:t> </m:t>
                                  </m:r>
                                  <m:r>
                                    <a:rPr lang="en-US" i="1">
                                      <a:latin typeface="Cambria Math" panose="02040503050406030204" pitchFamily="18" charset="0"/>
                                      <a:sym typeface="Symbol" panose="05050102010706020507" pitchFamily="18" charset="2"/>
                                    </a:rPr>
                                    <m:t></m:t>
                                  </m:r>
                                  <m:r>
                                    <a:rPr lang="en-US" b="0" i="0" smtClean="0">
                                      <a:latin typeface="Cambria Math" panose="02040503050406030204" pitchFamily="18" charset="0"/>
                                      <a:sym typeface="Symbol" panose="05050102010706020507" pitchFamily="18" charset="2"/>
                                    </a:rPr>
                                    <m:t> </m:t>
                                  </m:r>
                                  <m:r>
                                    <m:rPr>
                                      <m:sty m:val="p"/>
                                    </m:rPr>
                                    <a:rPr lang="en-US"/>
                                    <m:t>d</m:t>
                                  </m:r>
                                </m:e>
                                <m:sup>
                                  <m:r>
                                    <a:rPr lang="en-US"/>
                                    <m:t>2</m:t>
                                  </m:r>
                                </m:sup>
                              </m:sSup>
                            </m:den>
                          </m:f>
                        </m:e>
                      </m:rad>
                      <m:r>
                        <a:rPr lang="en-US"/>
                        <m:t>)</m:t>
                      </m:r>
                    </m:oMath>
                  </m:oMathPara>
                </a14:m>
                <a:endParaRPr lang="en-US" dirty="0"/>
              </a:p>
            </p:txBody>
          </p:sp>
        </mc:Choice>
        <mc:Fallback>
          <p:sp>
            <p:nvSpPr>
              <p:cNvPr id="11" name="Rectangle 10">
                <a:extLst>
                  <a:ext uri="{FF2B5EF4-FFF2-40B4-BE49-F238E27FC236}">
                    <a16:creationId xmlns:a16="http://schemas.microsoft.com/office/drawing/2014/main" id="{8C41512D-890C-4ED3-8842-603DCBCF325E}"/>
                  </a:ext>
                </a:extLst>
              </p:cNvPr>
              <p:cNvSpPr>
                <a:spLocks noRot="1" noChangeAspect="1" noMove="1" noResize="1" noEditPoints="1" noAdjustHandles="1" noChangeArrowheads="1" noChangeShapeType="1" noTextEdit="1"/>
              </p:cNvSpPr>
              <p:nvPr/>
            </p:nvSpPr>
            <p:spPr>
              <a:xfrm>
                <a:off x="413742" y="3931850"/>
                <a:ext cx="3883884" cy="910699"/>
              </a:xfrm>
              <a:prstGeom prst="rect">
                <a:avLst/>
              </a:prstGeom>
              <a:blipFill>
                <a:blip r:embed="rId3"/>
                <a:stretch>
                  <a:fillRect/>
                </a:stretch>
              </a:blipFill>
            </p:spPr>
            <p:txBody>
              <a:bodyPr/>
              <a:lstStyle/>
              <a:p>
                <a:r>
                  <a:rPr lang="en-US">
                    <a:noFill/>
                  </a:rPr>
                  <a:t> </a:t>
                </a:r>
              </a:p>
            </p:txBody>
          </p:sp>
        </mc:Fallback>
      </mc:AlternateContent>
      <p:sp>
        <p:nvSpPr>
          <p:cNvPr id="12" name="Rectangle 11">
            <a:extLst>
              <a:ext uri="{FF2B5EF4-FFF2-40B4-BE49-F238E27FC236}">
                <a16:creationId xmlns:a16="http://schemas.microsoft.com/office/drawing/2014/main" id="{81C2999F-E59E-4846-8D7F-9CF0E2F579A8}"/>
              </a:ext>
            </a:extLst>
          </p:cNvPr>
          <p:cNvSpPr/>
          <p:nvPr/>
        </p:nvSpPr>
        <p:spPr>
          <a:xfrm>
            <a:off x="4537341" y="4114009"/>
            <a:ext cx="68480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4.1)</a:t>
            </a:r>
            <a:endParaRPr lang="en-US" dirty="0"/>
          </a:p>
        </p:txBody>
      </p:sp>
      <p:pic>
        <p:nvPicPr>
          <p:cNvPr id="13" name="Picture 12">
            <a:extLst>
              <a:ext uri="{FF2B5EF4-FFF2-40B4-BE49-F238E27FC236}">
                <a16:creationId xmlns:a16="http://schemas.microsoft.com/office/drawing/2014/main" id="{FA0E3B83-BE1C-4391-B8CF-098BFEEA43E0}"/>
              </a:ext>
            </a:extLst>
          </p:cNvPr>
          <p:cNvPicPr>
            <a:picLocks noChangeAspect="1"/>
          </p:cNvPicPr>
          <p:nvPr/>
        </p:nvPicPr>
        <p:blipFill>
          <a:blip r:embed="rId4"/>
          <a:stretch>
            <a:fillRect/>
          </a:stretch>
        </p:blipFill>
        <p:spPr>
          <a:xfrm>
            <a:off x="921509" y="4934140"/>
            <a:ext cx="6444505" cy="1347284"/>
          </a:xfrm>
          <a:prstGeom prst="rect">
            <a:avLst/>
          </a:prstGeom>
        </p:spPr>
      </p:pic>
      <p:sp>
        <p:nvSpPr>
          <p:cNvPr id="14" name="Rectangle 13">
            <a:extLst>
              <a:ext uri="{FF2B5EF4-FFF2-40B4-BE49-F238E27FC236}">
                <a16:creationId xmlns:a16="http://schemas.microsoft.com/office/drawing/2014/main" id="{8278E7BF-1D57-4C17-AA77-52338A83F256}"/>
              </a:ext>
            </a:extLst>
          </p:cNvPr>
          <p:cNvSpPr/>
          <p:nvPr/>
        </p:nvSpPr>
        <p:spPr>
          <a:xfrm>
            <a:off x="2239727" y="6281423"/>
            <a:ext cx="346761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Figure-13: Beam longitudinal steel.</a:t>
            </a:r>
            <a:endParaRPr lang="en-US" dirty="0"/>
          </a:p>
        </p:txBody>
      </p:sp>
    </p:spTree>
    <p:extLst>
      <p:ext uri="{BB962C8B-B14F-4D97-AF65-F5344CB8AC3E}">
        <p14:creationId xmlns:p14="http://schemas.microsoft.com/office/powerpoint/2010/main" val="2073014880"/>
      </p:ext>
    </p:extLst>
  </p:cSld>
  <p:clrMapOvr>
    <a:masterClrMapping/>
  </p:clrMapOvr>
</p:sld>
</file>

<file path=ppt/slides/slide4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6296E7A-81B0-4E33-BD30-F4000A91F007}"/>
              </a:ext>
            </a:extLst>
          </p:cNvPr>
          <p:cNvSpPr txBox="1"/>
          <p:nvPr/>
        </p:nvSpPr>
        <p:spPr>
          <a:xfrm>
            <a:off x="687523" y="293922"/>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Beams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45DAF53B-5466-4AE0-9A7A-824DF2E84F14}"/>
              </a:ext>
            </a:extLst>
          </p:cNvPr>
          <p:cNvSpPr/>
          <p:nvPr/>
        </p:nvSpPr>
        <p:spPr>
          <a:xfrm>
            <a:off x="837500" y="1355800"/>
            <a:ext cx="2949846"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Shear reinforcement:- </a:t>
            </a:r>
          </a:p>
        </p:txBody>
      </p:sp>
      <p:sp>
        <p:nvSpPr>
          <p:cNvPr id="6" name="Chevron 3">
            <a:extLst>
              <a:ext uri="{FF2B5EF4-FFF2-40B4-BE49-F238E27FC236}">
                <a16:creationId xmlns:a16="http://schemas.microsoft.com/office/drawing/2014/main" id="{28546D70-6F03-4154-B931-1F7F122EF5A6}"/>
              </a:ext>
            </a:extLst>
          </p:cNvPr>
          <p:cNvSpPr/>
          <p:nvPr/>
        </p:nvSpPr>
        <p:spPr>
          <a:xfrm>
            <a:off x="208723" y="1325667"/>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7" name="Picture 6">
            <a:extLst>
              <a:ext uri="{FF2B5EF4-FFF2-40B4-BE49-F238E27FC236}">
                <a16:creationId xmlns:a16="http://schemas.microsoft.com/office/drawing/2014/main" id="{DD0F5F13-CA0F-4251-B8D3-36F2AE3D8966}"/>
              </a:ext>
            </a:extLst>
          </p:cNvPr>
          <p:cNvPicPr/>
          <p:nvPr/>
        </p:nvPicPr>
        <p:blipFill>
          <a:blip r:embed="rId2"/>
          <a:stretch>
            <a:fillRect/>
          </a:stretch>
        </p:blipFill>
        <p:spPr>
          <a:xfrm>
            <a:off x="7412749" y="268930"/>
            <a:ext cx="3867150" cy="5000625"/>
          </a:xfrm>
          <a:prstGeom prst="rect">
            <a:avLst/>
          </a:prstGeom>
        </p:spPr>
      </p:pic>
      <p:sp>
        <p:nvSpPr>
          <p:cNvPr id="8" name="Rectangle 7">
            <a:extLst>
              <a:ext uri="{FF2B5EF4-FFF2-40B4-BE49-F238E27FC236}">
                <a16:creationId xmlns:a16="http://schemas.microsoft.com/office/drawing/2014/main" id="{2FEF18BB-ECAE-443B-AA48-3AA237839B34}"/>
              </a:ext>
            </a:extLst>
          </p:cNvPr>
          <p:cNvSpPr/>
          <p:nvPr/>
        </p:nvSpPr>
        <p:spPr>
          <a:xfrm>
            <a:off x="8080267" y="5470699"/>
            <a:ext cx="3833101"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Figure-14: </a:t>
            </a:r>
            <a:r>
              <a:rPr lang="en-GB" dirty="0">
                <a:latin typeface="Times New Roman" panose="02020603050405020304" pitchFamily="18" charset="0"/>
                <a:ea typeface="Times New Roman" panose="02020603050405020304" pitchFamily="18" charset="0"/>
              </a:rPr>
              <a:t>Design shear force for beam</a:t>
            </a:r>
            <a:endParaRPr lang="en-US" dirty="0"/>
          </a:p>
        </p:txBody>
      </p:sp>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CCB19CD5-4A70-4465-BDA4-9981AE0D10FF}"/>
                  </a:ext>
                </a:extLst>
              </p:cNvPr>
              <p:cNvSpPr/>
              <p:nvPr/>
            </p:nvSpPr>
            <p:spPr>
              <a:xfrm>
                <a:off x="837500" y="3648572"/>
                <a:ext cx="1968809" cy="362984"/>
              </a:xfrm>
              <a:prstGeom prst="rect">
                <a:avLst/>
              </a:prstGeom>
            </p:spPr>
            <p:txBody>
              <a:bodyPr wrap="none">
                <a:spAutoFit/>
              </a:bodyPr>
              <a:lstStyle/>
              <a:p>
                <a14:m>
                  <m:oMath xmlns:m="http://purl.oclc.org/ooxml/officeDocument/math">
                    <m:r>
                      <m:rPr>
                        <m:sty m:val="p"/>
                      </m:rPr>
                      <a:rPr lang="en-US" smtClean="0">
                        <a:latin typeface="Cambria Math" panose="02040503050406030204" pitchFamily="18" charset="0"/>
                        <a:ea typeface="Times New Roman" panose="02020603050405020304" pitchFamily="18" charset="0"/>
                        <a:cs typeface="Times New Roman" panose="02020603050405020304" pitchFamily="18" charset="0"/>
                      </a:rPr>
                      <m:t>Ve</m:t>
                    </m:r>
                    <m:r>
                      <a:rPr lang="en-US" smtClean="0">
                        <a:latin typeface="Cambria Math" panose="02040503050406030204" pitchFamily="18" charset="0"/>
                        <a:ea typeface="Times New Roman" panose="02020603050405020304" pitchFamily="18" charset="0"/>
                        <a:cs typeface="Times New Roman" panose="02020603050405020304" pitchFamily="18" charset="0"/>
                      </a:rPr>
                      <m:t>1</m:t>
                    </m:r>
                    <m:r>
                      <a:rPr lang="en-US" smtClean="0">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mtClean="0">
                        <a:latin typeface="Cambria Math" panose="02040503050406030204" pitchFamily="18" charset="0"/>
                        <a:ea typeface="Times New Roman" panose="02020603050405020304" pitchFamily="18" charset="0"/>
                        <a:cs typeface="Times New Roman" panose="02020603050405020304" pitchFamily="18" charset="0"/>
                      </a:rPr>
                      <m:t>Vp</m:t>
                    </m:r>
                    <m:r>
                      <a:rPr lang="en-US" smtClean="0">
                        <a:latin typeface="Cambria Math" panose="02040503050406030204" pitchFamily="18" charset="0"/>
                        <a:ea typeface="Times New Roman" panose="02020603050405020304" pitchFamily="18" charset="0"/>
                        <a:cs typeface="Times New Roman" panose="02020603050405020304" pitchFamily="18" charset="0"/>
                      </a:rPr>
                      <m:t>1</m:t>
                    </m:r>
                    <m:r>
                      <a:rPr lang="en-US" smtClean="0">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mtClean="0">
                        <a:latin typeface="Cambria Math" panose="02040503050406030204" pitchFamily="18" charset="0"/>
                        <a:ea typeface="Times New Roman" panose="02020603050405020304" pitchFamily="18" charset="0"/>
                        <a:cs typeface="Times New Roman" panose="02020603050405020304" pitchFamily="18" charset="0"/>
                      </a:rPr>
                      <m:t>V</m:t>
                    </m:r>
                  </m:oMath>
                </a14:m>
                <a:r>
                  <a:rPr lang="en-GB" sz="1200" dirty="0">
                    <a:effectLst/>
                    <a:latin typeface="Times New Roman" panose="02020603050405020304" pitchFamily="18" charset="0"/>
                    <a:ea typeface="Times New Roman" panose="02020603050405020304" pitchFamily="18" charset="0"/>
                  </a:rPr>
                  <a:t>D+L</a:t>
                </a:r>
                <a:endParaRPr lang="en-US" dirty="0"/>
              </a:p>
            </p:txBody>
          </p:sp>
        </mc:Choice>
        <mc:Fallback>
          <p:sp>
            <p:nvSpPr>
              <p:cNvPr id="9" name="Rectangle 8">
                <a:extLst>
                  <a:ext uri="{FF2B5EF4-FFF2-40B4-BE49-F238E27FC236}">
                    <a16:creationId xmlns:a16="http://schemas.microsoft.com/office/drawing/2014/main" id="{CCB19CD5-4A70-4465-BDA4-9981AE0D10FF}"/>
                  </a:ext>
                </a:extLst>
              </p:cNvPr>
              <p:cNvSpPr>
                <a:spLocks noRot="1" noChangeAspect="1" noMove="1" noResize="1" noEditPoints="1" noAdjustHandles="1" noChangeArrowheads="1" noChangeShapeType="1" noTextEdit="1"/>
              </p:cNvSpPr>
              <p:nvPr/>
            </p:nvSpPr>
            <p:spPr>
              <a:xfrm>
                <a:off x="837500" y="3648572"/>
                <a:ext cx="1968809" cy="362984"/>
              </a:xfrm>
              <a:prstGeom prst="rect">
                <a:avLst/>
              </a:prstGeom>
              <a:blipFill>
                <a:blip r:embed="rId3"/>
                <a:stretch>
                  <a:fillRect b="-16.94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Rectangle 9">
                <a:extLst>
                  <a:ext uri="{FF2B5EF4-FFF2-40B4-BE49-F238E27FC236}">
                    <a16:creationId xmlns:a16="http://schemas.microsoft.com/office/drawing/2014/main" id="{14131EB8-56A5-4FFC-B139-0B43B3C16FA4}"/>
                  </a:ext>
                </a:extLst>
              </p:cNvPr>
              <p:cNvSpPr/>
              <p:nvPr/>
            </p:nvSpPr>
            <p:spPr>
              <a:xfrm>
                <a:off x="388207" y="4141878"/>
                <a:ext cx="2430474" cy="448136"/>
              </a:xfrm>
              <a:prstGeom prst="rect">
                <a:avLst/>
              </a:prstGeom>
            </p:spPr>
            <p:txBody>
              <a:bodyPr wrap="none">
                <a:spAutoFit/>
              </a:bodyPr>
              <a:lstStyle/>
              <a:p>
                <a:pPr marL="457200">
                  <a:lnSpc>
                    <a:spcPct val="150%"/>
                  </a:lnSpc>
                  <a:spcAft>
                    <a:spcPts val="800"/>
                  </a:spcAft>
                </a:pPr>
                <a14:m>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Ve</m:t>
                    </m:r>
                    <m:r>
                      <a:rPr lang="en-US">
                        <a:latin typeface="Cambria Math" panose="02040503050406030204" pitchFamily="18" charset="0"/>
                        <a:ea typeface="Times New Roman" panose="02020603050405020304" pitchFamily="18" charset="0"/>
                        <a:cs typeface="Times New Roman" panose="02020603050405020304" pitchFamily="18" charset="0"/>
                      </a:rPr>
                      <m:t>2</m:t>
                    </m:r>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Vp</m:t>
                    </m:r>
                    <m:r>
                      <a:rPr lang="en-US">
                        <a:latin typeface="Cambria Math" panose="02040503050406030204" pitchFamily="18" charset="0"/>
                        <a:ea typeface="Times New Roman" panose="02020603050405020304" pitchFamily="18" charset="0"/>
                        <a:cs typeface="Times New Roman" panose="02020603050405020304" pitchFamily="18" charset="0"/>
                      </a:rPr>
                      <m:t>2</m:t>
                    </m:r>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m:t>
                    </m:r>
                  </m:oMath>
                </a14:m>
                <a:r>
                  <a:rPr lang="en-GB" sz="1200" dirty="0">
                    <a:effectLst/>
                    <a:latin typeface="Times New Roman" panose="02020603050405020304" pitchFamily="18" charset="0"/>
                    <a:ea typeface="Times New Roman" panose="02020603050405020304" pitchFamily="18" charset="0"/>
                    <a:cs typeface="Times New Roman" panose="02020603050405020304" pitchFamily="18" charset="0"/>
                  </a:rPr>
                  <a:t>D+L</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10" name="Rectangle 9">
                <a:extLst>
                  <a:ext uri="{FF2B5EF4-FFF2-40B4-BE49-F238E27FC236}">
                    <a16:creationId xmlns:a16="http://schemas.microsoft.com/office/drawing/2014/main" id="{14131EB8-56A5-4FFC-B139-0B43B3C16FA4}"/>
                  </a:ext>
                </a:extLst>
              </p:cNvPr>
              <p:cNvSpPr>
                <a:spLocks noRot="1" noChangeAspect="1" noMove="1" noResize="1" noEditPoints="1" noAdjustHandles="1" noChangeArrowheads="1" noChangeShapeType="1" noTextEdit="1"/>
              </p:cNvSpPr>
              <p:nvPr/>
            </p:nvSpPr>
            <p:spPr>
              <a:xfrm>
                <a:off x="388207" y="4141878"/>
                <a:ext cx="2430474" cy="448136"/>
              </a:xfrm>
              <a:prstGeom prst="rect">
                <a:avLst/>
              </a:prstGeom>
              <a:blipFill>
                <a:blip r:embed="rId4"/>
                <a:stretch>
                  <a:fillRect b="-10.811%"/>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0C57B3AD-F65A-45AE-B7F3-252440FB8C5E}"/>
              </a:ext>
            </a:extLst>
          </p:cNvPr>
          <p:cNvSpPr/>
          <p:nvPr/>
        </p:nvSpPr>
        <p:spPr>
          <a:xfrm>
            <a:off x="3769332" y="3608710"/>
            <a:ext cx="68480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4.3)</a:t>
            </a:r>
            <a:endParaRPr lang="en-US" dirty="0"/>
          </a:p>
        </p:txBody>
      </p:sp>
      <p:sp>
        <p:nvSpPr>
          <p:cNvPr id="12" name="Rectangle 11">
            <a:extLst>
              <a:ext uri="{FF2B5EF4-FFF2-40B4-BE49-F238E27FC236}">
                <a16:creationId xmlns:a16="http://schemas.microsoft.com/office/drawing/2014/main" id="{AA12A510-CDB3-4EA6-8F90-E57406EC09FE}"/>
              </a:ext>
            </a:extLst>
          </p:cNvPr>
          <p:cNvSpPr/>
          <p:nvPr/>
        </p:nvSpPr>
        <p:spPr>
          <a:xfrm>
            <a:off x="3769332" y="4158494"/>
            <a:ext cx="68480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4.4)</a:t>
            </a:r>
            <a:endParaRPr lang="en-US" dirty="0"/>
          </a:p>
        </p:txBody>
      </p:sp>
      <mc:AlternateContent xmlns:mc="http://schemas.openxmlformats.org/markup-compatibility/2006">
        <mc:Choice xmlns:a14="http://schemas.microsoft.com/office/drawing/2010/main" Requires="a14">
          <p:sp>
            <p:nvSpPr>
              <p:cNvPr id="13" name="Rectangle 12">
                <a:extLst>
                  <a:ext uri="{FF2B5EF4-FFF2-40B4-BE49-F238E27FC236}">
                    <a16:creationId xmlns:a16="http://schemas.microsoft.com/office/drawing/2014/main" id="{3429A604-0074-40FF-87B3-6A9ABC5AACBC}"/>
                  </a:ext>
                </a:extLst>
              </p:cNvPr>
              <p:cNvSpPr/>
              <p:nvPr/>
            </p:nvSpPr>
            <p:spPr>
              <a:xfrm>
                <a:off x="760771" y="4889061"/>
                <a:ext cx="1976695" cy="637482"/>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smtClean="0">
                          <a:latin typeface="Cambria Math" panose="02040503050406030204" pitchFamily="18" charset="0"/>
                        </a:rPr>
                        <m:t>V</m:t>
                      </m:r>
                      <m:r>
                        <m:rPr>
                          <m:sty m:val="p"/>
                        </m:rPr>
                        <a:rPr lang="en-US" i="0">
                          <a:latin typeface="Cambria Math" panose="02040503050406030204" pitchFamily="18" charset="0"/>
                        </a:rPr>
                        <m:t>p</m:t>
                      </m:r>
                      <m:r>
                        <a:rPr lang="en-US" i="0">
                          <a:latin typeface="Cambria Math" panose="02040503050406030204" pitchFamily="18" charset="0"/>
                        </a:rPr>
                        <m:t>1</m:t>
                      </m:r>
                      <m:r>
                        <a:rPr lang="en-US" i="0">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m:rPr>
                                  <m:sty m:val="p"/>
                                </m:rPr>
                                <a:rPr lang="en-US" i="0">
                                  <a:latin typeface="Cambria Math" panose="02040503050406030204" pitchFamily="18" charset="0"/>
                                </a:rPr>
                                <m:t>Mi</m:t>
                              </m:r>
                            </m:e>
                            <m:sup>
                              <m:r>
                                <a:rPr lang="en-US" i="0">
                                  <a:latin typeface="Cambria Math" panose="02040503050406030204" pitchFamily="18" charset="0"/>
                                </a:rPr>
                                <m:t>−</m:t>
                              </m:r>
                            </m:sup>
                          </m:sSup>
                          <m:r>
                            <a:rPr lang="en-US" i="0">
                              <a:latin typeface="Cambria Math" panose="02040503050406030204" pitchFamily="18" charset="0"/>
                            </a:rPr>
                            <m:t>+</m:t>
                          </m:r>
                          <m:sSup>
                            <m:sSupPr>
                              <m:ctrlPr>
                                <a:rPr lang="en-US" i="1">
                                  <a:latin typeface="Cambria Math" panose="02040503050406030204" pitchFamily="18" charset="0"/>
                                </a:rPr>
                              </m:ctrlPr>
                            </m:sSupPr>
                            <m:e>
                              <m:r>
                                <m:rPr>
                                  <m:sty m:val="p"/>
                                </m:rPr>
                                <a:rPr lang="en-US" i="0">
                                  <a:latin typeface="Cambria Math" panose="02040503050406030204" pitchFamily="18" charset="0"/>
                                </a:rPr>
                                <m:t>Mj</m:t>
                              </m:r>
                            </m:e>
                            <m:sup>
                              <m:r>
                                <a:rPr lang="en-US" i="0">
                                  <a:latin typeface="Cambria Math" panose="02040503050406030204" pitchFamily="18" charset="0"/>
                                </a:rPr>
                                <m:t>+</m:t>
                              </m:r>
                            </m:sup>
                          </m:sSup>
                        </m:num>
                        <m:den>
                          <m:r>
                            <m:rPr>
                              <m:sty m:val="p"/>
                            </m:rPr>
                            <a:rPr lang="en-US" i="0">
                              <a:latin typeface="Cambria Math" panose="02040503050406030204" pitchFamily="18" charset="0"/>
                            </a:rPr>
                            <m:t>Ln</m:t>
                          </m:r>
                        </m:den>
                      </m:f>
                    </m:oMath>
                  </m:oMathPara>
                </a14:m>
                <a:endParaRPr lang="en-US" dirty="0"/>
              </a:p>
            </p:txBody>
          </p:sp>
        </mc:Choice>
        <mc:Fallback>
          <p:sp>
            <p:nvSpPr>
              <p:cNvPr id="13" name="Rectangle 12">
                <a:extLst>
                  <a:ext uri="{FF2B5EF4-FFF2-40B4-BE49-F238E27FC236}">
                    <a16:creationId xmlns:a16="http://schemas.microsoft.com/office/drawing/2014/main" id="{3429A604-0074-40FF-87B3-6A9ABC5AACBC}"/>
                  </a:ext>
                </a:extLst>
              </p:cNvPr>
              <p:cNvSpPr>
                <a:spLocks noRot="1" noChangeAspect="1" noMove="1" noResize="1" noEditPoints="1" noAdjustHandles="1" noChangeArrowheads="1" noChangeShapeType="1" noTextEdit="1"/>
              </p:cNvSpPr>
              <p:nvPr/>
            </p:nvSpPr>
            <p:spPr>
              <a:xfrm>
                <a:off x="760771" y="4889061"/>
                <a:ext cx="1976695" cy="63748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Rectangle 13">
                <a:extLst>
                  <a:ext uri="{FF2B5EF4-FFF2-40B4-BE49-F238E27FC236}">
                    <a16:creationId xmlns:a16="http://schemas.microsoft.com/office/drawing/2014/main" id="{914B5068-AE74-4912-9096-E17BA25DC8FC}"/>
                  </a:ext>
                </a:extLst>
              </p:cNvPr>
              <p:cNvSpPr/>
              <p:nvPr/>
            </p:nvSpPr>
            <p:spPr>
              <a:xfrm>
                <a:off x="760770" y="5653265"/>
                <a:ext cx="1976695" cy="637482"/>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V</m:t>
                      </m:r>
                      <m:r>
                        <m:rPr>
                          <m:sty m:val="p"/>
                        </m:rPr>
                        <a:rPr lang="en-US" i="0">
                          <a:latin typeface="Cambria Math" panose="02040503050406030204" pitchFamily="18" charset="0"/>
                        </a:rPr>
                        <m:t>p</m:t>
                      </m:r>
                      <m:r>
                        <a:rPr lang="en-US" i="0">
                          <a:latin typeface="Cambria Math" panose="02040503050406030204" pitchFamily="18" charset="0"/>
                        </a:rPr>
                        <m:t>2</m:t>
                      </m:r>
                      <m:r>
                        <a:rPr lang="en-US" i="0">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m:rPr>
                                  <m:sty m:val="p"/>
                                </m:rPr>
                                <a:rPr lang="en-US" i="0">
                                  <a:latin typeface="Cambria Math" panose="02040503050406030204" pitchFamily="18" charset="0"/>
                                </a:rPr>
                                <m:t>Mj</m:t>
                              </m:r>
                            </m:e>
                            <m:sup>
                              <m:r>
                                <a:rPr lang="en-US" i="0">
                                  <a:latin typeface="Cambria Math" panose="02040503050406030204" pitchFamily="18" charset="0"/>
                                </a:rPr>
                                <m:t>−</m:t>
                              </m:r>
                            </m:sup>
                          </m:sSup>
                          <m:r>
                            <a:rPr lang="en-US" i="0">
                              <a:latin typeface="Cambria Math" panose="02040503050406030204" pitchFamily="18" charset="0"/>
                            </a:rPr>
                            <m:t>+</m:t>
                          </m:r>
                          <m:sSup>
                            <m:sSupPr>
                              <m:ctrlPr>
                                <a:rPr lang="en-US" i="1">
                                  <a:latin typeface="Cambria Math" panose="02040503050406030204" pitchFamily="18" charset="0"/>
                                </a:rPr>
                              </m:ctrlPr>
                            </m:sSupPr>
                            <m:e>
                              <m:r>
                                <m:rPr>
                                  <m:sty m:val="p"/>
                                </m:rPr>
                                <a:rPr lang="en-US" i="0">
                                  <a:latin typeface="Cambria Math" panose="02040503050406030204" pitchFamily="18" charset="0"/>
                                </a:rPr>
                                <m:t>Mi</m:t>
                              </m:r>
                            </m:e>
                            <m:sup>
                              <m:r>
                                <a:rPr lang="en-US" i="0">
                                  <a:latin typeface="Cambria Math" panose="02040503050406030204" pitchFamily="18" charset="0"/>
                                </a:rPr>
                                <m:t>+</m:t>
                              </m:r>
                            </m:sup>
                          </m:sSup>
                        </m:num>
                        <m:den>
                          <m:r>
                            <m:rPr>
                              <m:sty m:val="p"/>
                            </m:rPr>
                            <a:rPr lang="en-US" i="0">
                              <a:latin typeface="Cambria Math" panose="02040503050406030204" pitchFamily="18" charset="0"/>
                            </a:rPr>
                            <m:t>Ln</m:t>
                          </m:r>
                        </m:den>
                      </m:f>
                    </m:oMath>
                  </m:oMathPara>
                </a14:m>
                <a:endParaRPr lang="en-US" dirty="0"/>
              </a:p>
            </p:txBody>
          </p:sp>
        </mc:Choice>
        <mc:Fallback>
          <p:sp>
            <p:nvSpPr>
              <p:cNvPr id="14" name="Rectangle 13">
                <a:extLst>
                  <a:ext uri="{FF2B5EF4-FFF2-40B4-BE49-F238E27FC236}">
                    <a16:creationId xmlns:a16="http://schemas.microsoft.com/office/drawing/2014/main" id="{914B5068-AE74-4912-9096-E17BA25DC8FC}"/>
                  </a:ext>
                </a:extLst>
              </p:cNvPr>
              <p:cNvSpPr>
                <a:spLocks noRot="1" noChangeAspect="1" noMove="1" noResize="1" noEditPoints="1" noAdjustHandles="1" noChangeArrowheads="1" noChangeShapeType="1" noTextEdit="1"/>
              </p:cNvSpPr>
              <p:nvPr/>
            </p:nvSpPr>
            <p:spPr>
              <a:xfrm>
                <a:off x="760770" y="5653265"/>
                <a:ext cx="1976695" cy="637482"/>
              </a:xfrm>
              <a:prstGeom prst="rect">
                <a:avLst/>
              </a:prstGeom>
              <a:blipFill>
                <a:blip r:embed="rId6"/>
                <a:stretch>
                  <a:fillRect/>
                </a:stretch>
              </a:blipFill>
            </p:spPr>
            <p:txBody>
              <a:bodyPr/>
              <a:lstStyle/>
              <a:p>
                <a:r>
                  <a:rPr lang="en-US">
                    <a:noFill/>
                  </a:rPr>
                  <a:t> </a:t>
                </a:r>
              </a:p>
            </p:txBody>
          </p:sp>
        </mc:Fallback>
      </mc:AlternateContent>
      <p:sp>
        <p:nvSpPr>
          <p:cNvPr id="17" name="Rectangle 16">
            <a:extLst>
              <a:ext uri="{FF2B5EF4-FFF2-40B4-BE49-F238E27FC236}">
                <a16:creationId xmlns:a16="http://schemas.microsoft.com/office/drawing/2014/main" id="{53FC552A-F8A3-4C6A-BEBC-612E70C45FCB}"/>
              </a:ext>
            </a:extLst>
          </p:cNvPr>
          <p:cNvSpPr/>
          <p:nvPr/>
        </p:nvSpPr>
        <p:spPr>
          <a:xfrm>
            <a:off x="3769331" y="4995255"/>
            <a:ext cx="68480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4.5)</a:t>
            </a:r>
            <a:endParaRPr lang="en-US" dirty="0"/>
          </a:p>
        </p:txBody>
      </p:sp>
      <p:sp>
        <p:nvSpPr>
          <p:cNvPr id="18" name="Rectangle 17">
            <a:extLst>
              <a:ext uri="{FF2B5EF4-FFF2-40B4-BE49-F238E27FC236}">
                <a16:creationId xmlns:a16="http://schemas.microsoft.com/office/drawing/2014/main" id="{388C8252-4B06-40DF-A743-F01281290DC1}"/>
              </a:ext>
            </a:extLst>
          </p:cNvPr>
          <p:cNvSpPr/>
          <p:nvPr/>
        </p:nvSpPr>
        <p:spPr>
          <a:xfrm>
            <a:off x="3769331" y="5779800"/>
            <a:ext cx="68480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4.6)</a:t>
            </a:r>
            <a:endParaRPr lang="en-US" dirty="0"/>
          </a:p>
        </p:txBody>
      </p:sp>
      <mc:AlternateContent xmlns:mc="http://schemas.openxmlformats.org/markup-compatibility/2006">
        <mc:Choice xmlns:a14="http://schemas.microsoft.com/office/drawing/2010/main" Requires="a14">
          <p:sp>
            <p:nvSpPr>
              <p:cNvPr id="20" name="Rectangle 19">
                <a:extLst>
                  <a:ext uri="{FF2B5EF4-FFF2-40B4-BE49-F238E27FC236}">
                    <a16:creationId xmlns:a16="http://schemas.microsoft.com/office/drawing/2014/main" id="{A658509E-D9D3-47EF-AE5E-D362E4E0C847}"/>
                  </a:ext>
                </a:extLst>
              </p:cNvPr>
              <p:cNvSpPr/>
              <p:nvPr/>
            </p:nvSpPr>
            <p:spPr>
              <a:xfrm>
                <a:off x="837500" y="1760149"/>
                <a:ext cx="6096000" cy="1564531"/>
              </a:xfrm>
              <a:prstGeom prst="rect">
                <a:avLst/>
              </a:prstGeom>
            </p:spPr>
            <p:txBody>
              <a:bodyPr>
                <a:spAutoFit/>
              </a:bodyPr>
              <a:lstStyle/>
              <a:p>
                <a:pPr>
                  <a:lnSpc>
                    <a:spcPct val="150%"/>
                  </a:lnSpc>
                </a:pPr>
                <a14:m>
                  <m:oMathPara xmlns:m="http://purl.oclc.org/ooxml/officeDocument/math">
                    <m:oMathParaPr>
                      <m:jc m:val="left"/>
                    </m:oMathParaPr>
                    <m:oMath xmlns:m="http://purl.oclc.org/ooxml/officeDocument/math">
                      <m:r>
                        <m:rPr>
                          <m:sty m:val="p"/>
                        </m:rPr>
                        <a:rPr lang="en-US" smtClean="0">
                          <a:latin typeface="Cambria Math" panose="02040503050406030204" pitchFamily="18" charset="0"/>
                          <a:ea typeface="Times New Roman" panose="02020603050405020304" pitchFamily="18" charset="0"/>
                          <a:cs typeface="Times New Roman" panose="02020603050405020304" pitchFamily="18" charset="0"/>
                        </a:rPr>
                        <m:t>Design</m:t>
                      </m:r>
                      <m:r>
                        <a:rPr lang="en-US" b="0" i="0" smtClean="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b="0" i="0" smtClean="0">
                          <a:latin typeface="Cambria Math" panose="02040503050406030204" pitchFamily="18" charset="0"/>
                          <a:ea typeface="Times New Roman" panose="02020603050405020304" pitchFamily="18" charset="0"/>
                          <a:cs typeface="Times New Roman" panose="02020603050405020304" pitchFamily="18" charset="0"/>
                        </a:rPr>
                        <m:t>shear</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force</m:t>
                      </m:r>
                      <m:r>
                        <a:rPr lang="en-US" b="0" i="0" smtClean="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b="0" i="0" smtClean="0">
                          <a:latin typeface="Cambria Math" panose="02040503050406030204" pitchFamily="18" charset="0"/>
                          <a:ea typeface="Times New Roman" panose="02020603050405020304" pitchFamily="18" charset="0"/>
                          <a:cs typeface="Times New Roman" panose="02020603050405020304" pitchFamily="18" charset="0"/>
                        </a:rPr>
                        <m:t>for</m:t>
                      </m:r>
                      <m:r>
                        <a:rPr lang="en-US" b="0" i="0" smtClean="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b="0" i="0" smtClean="0">
                          <a:latin typeface="Cambria Math" panose="02040503050406030204" pitchFamily="18" charset="0"/>
                          <a:ea typeface="Times New Roman" panose="02020603050405020304" pitchFamily="18" charset="0"/>
                          <a:cs typeface="Times New Roman" panose="02020603050405020304" pitchFamily="18" charset="0"/>
                        </a:rPr>
                        <m:t>beam</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the</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following</m:t>
                      </m:r>
                      <m:r>
                        <a:rPr lang="en-US">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dirty="0">
                  <a:latin typeface="Cambria Math" panose="02040503050406030204" pitchFamily="18" charset="0"/>
                  <a:ea typeface="Times New Roman" panose="02020603050405020304" pitchFamily="18" charset="0"/>
                  <a:cs typeface="Times New Roman" panose="02020603050405020304" pitchFamily="18" charset="0"/>
                </a:endParaRPr>
              </a:p>
              <a:p>
                <a:pPr>
                  <a:lnSpc>
                    <a:spcPct val="150%"/>
                  </a:lnSpc>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ax</m:t>
                      </m:r>
                      <m:d>
                        <m:dPr>
                          <m:begChr m:val="{"/>
                          <m:endChr m:val="}"/>
                          <m:ctrlPr>
                            <a:rPr lang="en-US" i="1">
                              <a:latin typeface="Cambria Math" panose="02040503050406030204" pitchFamily="18" charset="0"/>
                              <a:cs typeface="Times New Roman" panose="02020603050405020304" pitchFamily="18" charset="0"/>
                            </a:rPr>
                          </m:ctrlPr>
                        </m:dPr>
                        <m:e>
                          <m:eqArr>
                            <m:eqArrPr>
                              <m:ctrlPr>
                                <a:rPr lang="en-US" i="1">
                                  <a:latin typeface="Cambria Math" panose="02040503050406030204" pitchFamily="18" charset="0"/>
                                  <a:ea typeface="Times New Roman" panose="02020603050405020304" pitchFamily="18" charset="0"/>
                                  <a:cs typeface="Times New Roman" panose="02020603050405020304" pitchFamily="18" charset="0"/>
                                </a:rPr>
                              </m:ctrlPr>
                            </m:eqArr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Ve</m:t>
                              </m:r>
                              <m:r>
                                <a:rPr lang="en-US">
                                  <a:latin typeface="Cambria Math" panose="02040503050406030204" pitchFamily="18" charset="0"/>
                                  <a:ea typeface="Times New Roman" panose="02020603050405020304" pitchFamily="18" charset="0"/>
                                  <a:cs typeface="Times New Roman" panose="02020603050405020304" pitchFamily="18" charset="0"/>
                                </a:rPr>
                                <m:t>1</m:t>
                              </m:r>
                            </m:e>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Ve</m:t>
                              </m:r>
                              <m:r>
                                <a:rPr lang="en-US" i="1">
                                  <a:latin typeface="Cambria Math" panose="02040503050406030204" pitchFamily="18" charset="0"/>
                                  <a:ea typeface="Times New Roman" panose="02020603050405020304" pitchFamily="18" charset="0"/>
                                  <a:cs typeface="Times New Roman" panose="02020603050405020304" pitchFamily="18" charset="0"/>
                                </a:rPr>
                                <m:t>2</m:t>
                              </m:r>
                            </m:e>
                          </m:eqArr>
                        </m:e>
                      </m:d>
                      <m:r>
                        <a:rPr lang="en-US">
                          <a:latin typeface="Cambria Math" panose="02040503050406030204" pitchFamily="18" charset="0"/>
                          <a:cs typeface="Times New Roman" panose="02020603050405020304" pitchFamily="18" charset="0"/>
                        </a:rPr>
                        <m:t>≥</m:t>
                      </m:r>
                      <m:r>
                        <m:rPr>
                          <m:sty m:val="p"/>
                        </m:rPr>
                        <a:rPr lang="en-US">
                          <a:latin typeface="Cambria Math" panose="02040503050406030204" pitchFamily="18" charset="0"/>
                          <a:cs typeface="Times New Roman" panose="02020603050405020304" pitchFamily="18" charset="0"/>
                        </a:rPr>
                        <m:t>Vufactored</m:t>
                      </m:r>
                    </m:oMath>
                  </m:oMathPara>
                </a14:m>
                <a:endParaRPr lang="en-US" dirty="0">
                  <a:cs typeface="Times New Roman" panose="02020603050405020304" pitchFamily="18" charset="0"/>
                </a:endParaRPr>
              </a:p>
              <a:p>
                <a:pPr>
                  <a:lnSpc>
                    <a:spcPct val="150%"/>
                  </a:lnSpc>
                </a:pPr>
                <a:r>
                  <a:rPr lang="en-US" dirty="0">
                    <a:latin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cs typeface="Times New Roman" panose="02020603050405020304" pitchFamily="18" charset="0"/>
                  </a:rPr>
                  <a:t>=1, and α</a:t>
                </a:r>
                <a:r>
                  <a:rPr lang="en-US" dirty="0" err="1">
                    <a:latin typeface="Times New Roman" panose="02020603050405020304" pitchFamily="18" charset="0"/>
                    <a:cs typeface="Times New Roman" panose="02020603050405020304" pitchFamily="18" charset="0"/>
                  </a:rPr>
                  <a:t>fy</a:t>
                </a:r>
                <a:r>
                  <a:rPr lang="en-US" dirty="0">
                    <a:latin typeface="Times New Roman" panose="02020603050405020304" pitchFamily="18" charset="0"/>
                    <a:cs typeface="Times New Roman" panose="02020603050405020304" pitchFamily="18" charset="0"/>
                  </a:rPr>
                  <a:t>, where α is set equal to 1.25.</a:t>
                </a:r>
              </a:p>
            </p:txBody>
          </p:sp>
        </mc:Choice>
        <mc:Fallback>
          <p:sp>
            <p:nvSpPr>
              <p:cNvPr id="20" name="Rectangle 19">
                <a:extLst>
                  <a:ext uri="{FF2B5EF4-FFF2-40B4-BE49-F238E27FC236}">
                    <a16:creationId xmlns:a16="http://schemas.microsoft.com/office/drawing/2014/main" id="{A658509E-D9D3-47EF-AE5E-D362E4E0C847}"/>
                  </a:ext>
                </a:extLst>
              </p:cNvPr>
              <p:cNvSpPr>
                <a:spLocks noRot="1" noChangeAspect="1" noMove="1" noResize="1" noEditPoints="1" noAdjustHandles="1" noChangeArrowheads="1" noChangeShapeType="1" noTextEdit="1"/>
              </p:cNvSpPr>
              <p:nvPr/>
            </p:nvSpPr>
            <p:spPr>
              <a:xfrm>
                <a:off x="837500" y="1760149"/>
                <a:ext cx="6096000" cy="1564531"/>
              </a:xfrm>
              <a:prstGeom prst="rect">
                <a:avLst/>
              </a:prstGeom>
              <a:blipFill>
                <a:blip r:embed="rId7"/>
                <a:stretch>
                  <a:fillRect l="-0.8%" b="-5.859%"/>
                </a:stretch>
              </a:blipFill>
            </p:spPr>
            <p:txBody>
              <a:bodyPr/>
              <a:lstStyle/>
              <a:p>
                <a:r>
                  <a:rPr lang="en-US">
                    <a:noFill/>
                  </a:rPr>
                  <a:t> </a:t>
                </a:r>
              </a:p>
            </p:txBody>
          </p:sp>
        </mc:Fallback>
      </mc:AlternateContent>
    </p:spTree>
    <p:extLst>
      <p:ext uri="{BB962C8B-B14F-4D97-AF65-F5344CB8AC3E}">
        <p14:creationId xmlns:p14="http://schemas.microsoft.com/office/powerpoint/2010/main" val="806625160"/>
      </p:ext>
    </p:extLst>
  </p:cSld>
  <p:clrMapOvr>
    <a:masterClrMapping/>
  </p:clrMapOvr>
</p:sld>
</file>

<file path=ppt/slides/slide4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6296E7A-81B0-4E33-BD30-F4000A91F007}"/>
              </a:ext>
            </a:extLst>
          </p:cNvPr>
          <p:cNvSpPr txBox="1"/>
          <p:nvPr/>
        </p:nvSpPr>
        <p:spPr>
          <a:xfrm>
            <a:off x="655086" y="371784"/>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Beams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45DAF53B-5466-4AE0-9A7A-824DF2E84F14}"/>
              </a:ext>
            </a:extLst>
          </p:cNvPr>
          <p:cNvSpPr/>
          <p:nvPr/>
        </p:nvSpPr>
        <p:spPr>
          <a:xfrm>
            <a:off x="655086" y="1631340"/>
            <a:ext cx="2949846"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Shear reinforcement:- </a:t>
            </a:r>
          </a:p>
        </p:txBody>
      </p:sp>
      <p:sp>
        <p:nvSpPr>
          <p:cNvPr id="6" name="Chevron 3">
            <a:extLst>
              <a:ext uri="{FF2B5EF4-FFF2-40B4-BE49-F238E27FC236}">
                <a16:creationId xmlns:a16="http://schemas.microsoft.com/office/drawing/2014/main" id="{28546D70-6F03-4154-B931-1F7F122EF5A6}"/>
              </a:ext>
            </a:extLst>
          </p:cNvPr>
          <p:cNvSpPr/>
          <p:nvPr/>
        </p:nvSpPr>
        <p:spPr>
          <a:xfrm>
            <a:off x="176286" y="1622930"/>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16" name="Picture 15">
            <a:extLst>
              <a:ext uri="{FF2B5EF4-FFF2-40B4-BE49-F238E27FC236}">
                <a16:creationId xmlns:a16="http://schemas.microsoft.com/office/drawing/2014/main" id="{91D67822-EE90-425A-ADA1-D594CC9AB307}"/>
              </a:ext>
            </a:extLst>
          </p:cNvPr>
          <p:cNvPicPr>
            <a:picLocks noChangeAspect="1"/>
          </p:cNvPicPr>
          <p:nvPr/>
        </p:nvPicPr>
        <p:blipFill>
          <a:blip r:embed="rId2"/>
          <a:stretch>
            <a:fillRect/>
          </a:stretch>
        </p:blipFill>
        <p:spPr>
          <a:xfrm>
            <a:off x="5944808" y="2565695"/>
            <a:ext cx="6127923" cy="1399485"/>
          </a:xfrm>
          <a:prstGeom prst="rect">
            <a:avLst/>
          </a:prstGeom>
        </p:spPr>
      </p:pic>
      <p:sp>
        <p:nvSpPr>
          <p:cNvPr id="2" name="Rectangle 1">
            <a:extLst>
              <a:ext uri="{FF2B5EF4-FFF2-40B4-BE49-F238E27FC236}">
                <a16:creationId xmlns:a16="http://schemas.microsoft.com/office/drawing/2014/main" id="{0BA46320-3E9F-4FDC-9634-D5CE9D491C27}"/>
              </a:ext>
            </a:extLst>
          </p:cNvPr>
          <p:cNvSpPr/>
          <p:nvPr/>
        </p:nvSpPr>
        <p:spPr>
          <a:xfrm>
            <a:off x="5812815" y="2093005"/>
            <a:ext cx="6379185" cy="458074"/>
          </a:xfrm>
          <a:prstGeom prst="rect">
            <a:avLst/>
          </a:prstGeom>
        </p:spPr>
        <p:txBody>
          <a:bodyPr wrap="square">
            <a:spAutoFit/>
          </a:bodyPr>
          <a:lstStyle/>
          <a:p>
            <a:pPr algn="ctr">
              <a:lnSpc>
                <a:spcPct val="15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Table-6: Probable moment capacity at end of beam from ETABS.</a:t>
            </a:r>
          </a:p>
        </p:txBody>
      </p:sp>
      <mc:AlternateContent xmlns:mc="http://schemas.openxmlformats.org/markup-compatibility/2006">
        <mc:Choice xmlns:a14="http://schemas.microsoft.com/office/drawing/2010/main" Requires="a14">
          <p:sp>
            <p:nvSpPr>
              <p:cNvPr id="15" name="Rectangle 14">
                <a:extLst>
                  <a:ext uri="{FF2B5EF4-FFF2-40B4-BE49-F238E27FC236}">
                    <a16:creationId xmlns:a16="http://schemas.microsoft.com/office/drawing/2014/main" id="{5CD22DB9-56C1-4420-86AB-2DD69EA87551}"/>
                  </a:ext>
                </a:extLst>
              </p:cNvPr>
              <p:cNvSpPr/>
              <p:nvPr/>
            </p:nvSpPr>
            <p:spPr>
              <a:xfrm>
                <a:off x="384292" y="2510634"/>
                <a:ext cx="2314673" cy="369332"/>
              </a:xfrm>
              <a:prstGeom prst="rect">
                <a:avLst/>
              </a:prstGeom>
            </p:spPr>
            <p:txBody>
              <a:bodyPr wrap="none">
                <a:spAutoFit/>
              </a:bodyPr>
              <a:lstStyle/>
              <a:p>
                <a14:m>
                  <m:oMathPara xmlns:m="http://purl.oclc.org/ooxml/officeDocument/math">
                    <m:oMathParaPr>
                      <m:jc m:val="centerGroup"/>
                    </m:oMathParaPr>
                    <m:oMath xmlns:m="http://purl.oclc.org/ooxml/officeDocument/math">
                      <m:d>
                        <m:dPr>
                          <m:begChr m:val=""/>
                          <m:ctrlPr>
                            <a:rPr lang="en-US">
                              <a:latin typeface="Cambria Math" panose="02040503050406030204" pitchFamily="18" charset="0"/>
                            </a:rPr>
                          </m:ctrlPr>
                        </m:dPr>
                        <m:e>
                          <m:r>
                            <m:rPr>
                              <m:sty m:val="p"/>
                            </m:rPr>
                            <a:rPr lang="en-US">
                              <a:latin typeface="Cambria Math" panose="02040503050406030204" pitchFamily="18" charset="0"/>
                            </a:rPr>
                            <m:t>M</m:t>
                          </m:r>
                          <m:r>
                            <m:rPr>
                              <m:sty m:val="p"/>
                            </m:rPr>
                            <a:rPr lang="en-US" i="0">
                              <a:latin typeface="Cambria Math" panose="02040503050406030204" pitchFamily="18" charset="0"/>
                            </a:rPr>
                            <m:t>n</m:t>
                          </m:r>
                          <m:r>
                            <a:rPr lang="en-US" i="0">
                              <a:latin typeface="Cambria Math" panose="02040503050406030204" pitchFamily="18" charset="0"/>
                            </a:rPr>
                            <m:t>=</m:t>
                          </m:r>
                          <m:r>
                            <m:rPr>
                              <m:sty m:val="p"/>
                            </m:rPr>
                            <a:rPr lang="en-US" i="0">
                              <a:latin typeface="Cambria Math" panose="02040503050406030204" pitchFamily="18" charset="0"/>
                            </a:rPr>
                            <m:t>Fy</m:t>
                          </m:r>
                          <m:r>
                            <a:rPr lang="en-US" i="0">
                              <a:latin typeface="Cambria Math" panose="02040503050406030204" pitchFamily="18" charset="0"/>
                            </a:rPr>
                            <m:t>  </m:t>
                          </m:r>
                          <m:r>
                            <m:rPr>
                              <m:sty m:val="p"/>
                            </m:rPr>
                            <a:rPr lang="en-US" i="0">
                              <a:latin typeface="Cambria Math" panose="02040503050406030204" pitchFamily="18" charset="0"/>
                            </a:rPr>
                            <m:t>As</m:t>
                          </m:r>
                          <m:r>
                            <a:rPr lang="en-US" i="0">
                              <a:latin typeface="Cambria Math" panose="02040503050406030204" pitchFamily="18" charset="0"/>
                            </a:rPr>
                            <m:t>   (</m:t>
                          </m:r>
                          <m:r>
                            <m:rPr>
                              <m:sty m:val="p"/>
                            </m:rPr>
                            <a:rPr lang="en-US" i="0">
                              <a:latin typeface="Cambria Math" panose="02040503050406030204" pitchFamily="18" charset="0"/>
                            </a:rPr>
                            <m:t>d</m:t>
                          </m:r>
                          <m:r>
                            <a:rPr lang="en-US" i="0">
                              <a:latin typeface="Cambria Math" panose="02040503050406030204" pitchFamily="18" charset="0"/>
                            </a:rPr>
                            <m:t>−</m:t>
                          </m:r>
                          <m:r>
                            <m:rPr>
                              <m:sty m:val="p"/>
                            </m:rPr>
                            <a:rPr lang="en-US" i="0">
                              <a:latin typeface="Cambria Math" panose="02040503050406030204" pitchFamily="18" charset="0"/>
                            </a:rPr>
                            <m:t>a</m:t>
                          </m:r>
                        </m:e>
                      </m:d>
                    </m:oMath>
                  </m:oMathPara>
                </a14:m>
                <a:endParaRPr lang="en-US" dirty="0"/>
              </a:p>
            </p:txBody>
          </p:sp>
        </mc:Choice>
        <mc:Fallback>
          <p:sp>
            <p:nvSpPr>
              <p:cNvPr id="15" name="Rectangle 14">
                <a:extLst>
                  <a:ext uri="{FF2B5EF4-FFF2-40B4-BE49-F238E27FC236}">
                    <a16:creationId xmlns:a16="http://schemas.microsoft.com/office/drawing/2014/main" id="{5CD22DB9-56C1-4420-86AB-2DD69EA87551}"/>
                  </a:ext>
                </a:extLst>
              </p:cNvPr>
              <p:cNvSpPr>
                <a:spLocks noRot="1" noChangeAspect="1" noMove="1" noResize="1" noEditPoints="1" noAdjustHandles="1" noChangeArrowheads="1" noChangeShapeType="1" noTextEdit="1"/>
              </p:cNvSpPr>
              <p:nvPr/>
            </p:nvSpPr>
            <p:spPr>
              <a:xfrm>
                <a:off x="384292" y="2510634"/>
                <a:ext cx="2314673" cy="369332"/>
              </a:xfrm>
              <a:prstGeom prst="rect">
                <a:avLst/>
              </a:prstGeom>
              <a:blipFill>
                <a:blip r:embed="rId3"/>
                <a:stretch>
                  <a:fillRect t="-120%" r="-21.579%" b="-190%"/>
                </a:stretch>
              </a:blipFill>
            </p:spPr>
            <p:txBody>
              <a:bodyPr/>
              <a:lstStyle/>
              <a:p>
                <a:r>
                  <a:rPr lang="en-US">
                    <a:noFill/>
                  </a:rPr>
                  <a:t> </a:t>
                </a:r>
              </a:p>
            </p:txBody>
          </p:sp>
        </mc:Fallback>
      </mc:AlternateContent>
      <p:sp>
        <p:nvSpPr>
          <p:cNvPr id="17" name="Rectangle 16">
            <a:extLst>
              <a:ext uri="{FF2B5EF4-FFF2-40B4-BE49-F238E27FC236}">
                <a16:creationId xmlns:a16="http://schemas.microsoft.com/office/drawing/2014/main" id="{4F320A44-34C3-451F-BADB-49AA7AD0C95C}"/>
              </a:ext>
            </a:extLst>
          </p:cNvPr>
          <p:cNvSpPr/>
          <p:nvPr/>
        </p:nvSpPr>
        <p:spPr>
          <a:xfrm>
            <a:off x="3228685" y="2521597"/>
            <a:ext cx="68480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4.7)</a:t>
            </a:r>
            <a:endParaRPr lang="en-US" dirty="0"/>
          </a:p>
        </p:txBody>
      </p:sp>
      <mc:AlternateContent xmlns:mc="http://schemas.openxmlformats.org/markup-compatibility/2006">
        <mc:Choice xmlns:a14="http://schemas.microsoft.com/office/drawing/2010/main" Requires="a14">
          <p:sp>
            <p:nvSpPr>
              <p:cNvPr id="18" name="Rectangle 17">
                <a:extLst>
                  <a:ext uri="{FF2B5EF4-FFF2-40B4-BE49-F238E27FC236}">
                    <a16:creationId xmlns:a16="http://schemas.microsoft.com/office/drawing/2014/main" id="{302E4492-498D-4E73-AAC0-061E832A60E0}"/>
                  </a:ext>
                </a:extLst>
              </p:cNvPr>
              <p:cNvSpPr/>
              <p:nvPr/>
            </p:nvSpPr>
            <p:spPr>
              <a:xfrm>
                <a:off x="415686" y="2991197"/>
                <a:ext cx="1714892" cy="612796"/>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a</m:t>
                      </m: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As</m:t>
                          </m:r>
                          <m:r>
                            <a:rPr lang="en-US" i="0">
                              <a:latin typeface="Cambria Math" panose="02040503050406030204" pitchFamily="18" charset="0"/>
                            </a:rPr>
                            <m:t>  </m:t>
                          </m:r>
                          <m:r>
                            <m:rPr>
                              <m:sty m:val="p"/>
                            </m:rPr>
                            <a:rPr lang="en-US" i="0">
                              <a:latin typeface="Cambria Math" panose="02040503050406030204" pitchFamily="18" charset="0"/>
                            </a:rPr>
                            <m:t>Fy</m:t>
                          </m:r>
                        </m:num>
                        <m:den>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85</m:t>
                          </m:r>
                          <m:r>
                            <a:rPr lang="en-US" i="0">
                              <a:latin typeface="Cambria Math" panose="02040503050406030204" pitchFamily="18" charset="0"/>
                            </a:rPr>
                            <m:t>  </m:t>
                          </m:r>
                          <m:sSup>
                            <m:sSupPr>
                              <m:ctrlPr>
                                <a:rPr lang="en-US" i="1">
                                  <a:latin typeface="Cambria Math" panose="02040503050406030204" pitchFamily="18" charset="0"/>
                                </a:rPr>
                              </m:ctrlPr>
                            </m:sSupPr>
                            <m:e>
                              <m:r>
                                <m:rPr>
                                  <m:sty m:val="p"/>
                                </m:rPr>
                                <a:rPr lang="en-US" i="0">
                                  <a:latin typeface="Cambria Math" panose="02040503050406030204" pitchFamily="18" charset="0"/>
                                </a:rPr>
                                <m:t>Fc</m:t>
                              </m:r>
                            </m:e>
                            <m:sup>
                              <m:r>
                                <a:rPr lang="en-US" i="0">
                                  <a:latin typeface="Cambria Math" panose="02040503050406030204" pitchFamily="18" charset="0"/>
                                </a:rPr>
                                <m:t>′</m:t>
                              </m:r>
                              <m:r>
                                <a:rPr lang="en-US" i="0">
                                  <a:latin typeface="Cambria Math" panose="02040503050406030204" pitchFamily="18" charset="0"/>
                                </a:rPr>
                                <m:t> </m:t>
                              </m:r>
                            </m:sup>
                          </m:sSup>
                          <m:r>
                            <a:rPr lang="en-US" i="0">
                              <a:latin typeface="Cambria Math" panose="02040503050406030204" pitchFamily="18" charset="0"/>
                            </a:rPr>
                            <m:t> </m:t>
                          </m:r>
                          <m:r>
                            <m:rPr>
                              <m:sty m:val="p"/>
                            </m:rPr>
                            <a:rPr lang="en-US" i="0">
                              <a:latin typeface="Cambria Math" panose="02040503050406030204" pitchFamily="18" charset="0"/>
                            </a:rPr>
                            <m:t>b</m:t>
                          </m:r>
                        </m:den>
                      </m:f>
                    </m:oMath>
                  </m:oMathPara>
                </a14:m>
                <a:endParaRPr lang="en-US" dirty="0"/>
              </a:p>
            </p:txBody>
          </p:sp>
        </mc:Choice>
        <mc:Fallback>
          <p:sp>
            <p:nvSpPr>
              <p:cNvPr id="18" name="Rectangle 17">
                <a:extLst>
                  <a:ext uri="{FF2B5EF4-FFF2-40B4-BE49-F238E27FC236}">
                    <a16:creationId xmlns:a16="http://schemas.microsoft.com/office/drawing/2014/main" id="{302E4492-498D-4E73-AAC0-061E832A60E0}"/>
                  </a:ext>
                </a:extLst>
              </p:cNvPr>
              <p:cNvSpPr>
                <a:spLocks noRot="1" noChangeAspect="1" noMove="1" noResize="1" noEditPoints="1" noAdjustHandles="1" noChangeArrowheads="1" noChangeShapeType="1" noTextEdit="1"/>
              </p:cNvSpPr>
              <p:nvPr/>
            </p:nvSpPr>
            <p:spPr>
              <a:xfrm>
                <a:off x="415686" y="2991197"/>
                <a:ext cx="1714892" cy="612796"/>
              </a:xfrm>
              <a:prstGeom prst="rect">
                <a:avLst/>
              </a:prstGeom>
              <a:blipFill>
                <a:blip r:embed="rId4"/>
                <a:stretch>
                  <a:fillRect/>
                </a:stretch>
              </a:blipFill>
            </p:spPr>
            <p:txBody>
              <a:bodyPr/>
              <a:lstStyle/>
              <a:p>
                <a:r>
                  <a:rPr lang="en-US">
                    <a:noFill/>
                  </a:rPr>
                  <a:t> </a:t>
                </a:r>
              </a:p>
            </p:txBody>
          </p:sp>
        </mc:Fallback>
      </mc:AlternateContent>
      <p:sp>
        <p:nvSpPr>
          <p:cNvPr id="19" name="Rectangle 18">
            <a:extLst>
              <a:ext uri="{FF2B5EF4-FFF2-40B4-BE49-F238E27FC236}">
                <a16:creationId xmlns:a16="http://schemas.microsoft.com/office/drawing/2014/main" id="{987B6D24-D813-4A1E-9C72-12C425E70586}"/>
              </a:ext>
            </a:extLst>
          </p:cNvPr>
          <p:cNvSpPr/>
          <p:nvPr/>
        </p:nvSpPr>
        <p:spPr>
          <a:xfrm>
            <a:off x="3228685" y="3275422"/>
            <a:ext cx="68480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4.8)</a:t>
            </a:r>
            <a:endParaRPr lang="en-US" dirty="0"/>
          </a:p>
        </p:txBody>
      </p:sp>
      <mc:AlternateContent xmlns:mc="http://schemas.openxmlformats.org/markup-compatibility/2006">
        <mc:Choice xmlns:a14="http://schemas.microsoft.com/office/drawing/2010/main" Requires="a14">
          <p:sp>
            <p:nvSpPr>
              <p:cNvPr id="20" name="Rectangle 19">
                <a:extLst>
                  <a:ext uri="{FF2B5EF4-FFF2-40B4-BE49-F238E27FC236}">
                    <a16:creationId xmlns:a16="http://schemas.microsoft.com/office/drawing/2014/main" id="{B8F61FC5-C597-456B-83CB-39E60601AA54}"/>
                  </a:ext>
                </a:extLst>
              </p:cNvPr>
              <p:cNvSpPr/>
              <p:nvPr/>
            </p:nvSpPr>
            <p:spPr>
              <a:xfrm>
                <a:off x="-428206" y="3644754"/>
                <a:ext cx="7998583" cy="1399486"/>
              </a:xfrm>
              <a:prstGeom prst="rect">
                <a:avLst/>
              </a:prstGeom>
            </p:spPr>
            <p:txBody>
              <a:bodyPr wrap="square">
                <a:spAutoFit/>
              </a:bodyPr>
              <a:lstStyle/>
              <a:p>
                <a:pPr marL="457200">
                  <a:lnSpc>
                    <a:spcPct val="15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For positive moment at left side:</a:t>
                </a:r>
              </a:p>
              <a:p>
                <a:pPr marL="457200">
                  <a:lnSpc>
                    <a:spcPct val="150%"/>
                  </a:lnSpc>
                  <a:spcAft>
                    <a:spcPts val="800"/>
                  </a:spcAft>
                </a:pPr>
                <a14:m>
                  <m:oMathPara xmlns:m="http://purl.oclc.org/ooxml/officeDocument/math">
                    <m:oMathParaPr>
                      <m:jc m:val="center"/>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m:t>
                      </m:r>
                      <m:r>
                        <a:rPr lang="en-US">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529</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1</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25</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420</m:t>
                          </m:r>
                          <m:r>
                            <a:rPr lang="en-US">
                              <a:latin typeface="Cambria Math" panose="02040503050406030204" pitchFamily="18" charset="0"/>
                              <a:ea typeface="Times New Roman" panose="02020603050405020304" pitchFamily="18" charset="0"/>
                              <a:cs typeface="Times New Roman" panose="02020603050405020304" pitchFamily="18" charset="0"/>
                            </a:rPr>
                            <m:t> </m:t>
                          </m:r>
                        </m:num>
                        <m:den>
                          <m:r>
                            <a:rPr lang="en-US">
                              <a:latin typeface="Cambria Math" panose="02040503050406030204" pitchFamily="18" charset="0"/>
                              <a:ea typeface="Times New Roman" panose="02020603050405020304" pitchFamily="18" charset="0"/>
                              <a:cs typeface="Times New Roman" panose="02020603050405020304" pitchFamily="18" charset="0"/>
                            </a:rPr>
                            <m:t>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85</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28</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300</m:t>
                          </m:r>
                        </m:den>
                      </m:f>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58</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6</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20" name="Rectangle 19">
                <a:extLst>
                  <a:ext uri="{FF2B5EF4-FFF2-40B4-BE49-F238E27FC236}">
                    <a16:creationId xmlns:a16="http://schemas.microsoft.com/office/drawing/2014/main" id="{B8F61FC5-C597-456B-83CB-39E60601AA54}"/>
                  </a:ext>
                </a:extLst>
              </p:cNvPr>
              <p:cNvSpPr>
                <a:spLocks noRot="1" noChangeAspect="1" noMove="1" noResize="1" noEditPoints="1" noAdjustHandles="1" noChangeArrowheads="1" noChangeShapeType="1" noTextEdit="1"/>
              </p:cNvSpPr>
              <p:nvPr/>
            </p:nvSpPr>
            <p:spPr>
              <a:xfrm>
                <a:off x="-428206" y="3644754"/>
                <a:ext cx="7998583" cy="1399486"/>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1" name="Rectangle 20">
                <a:extLst>
                  <a:ext uri="{FF2B5EF4-FFF2-40B4-BE49-F238E27FC236}">
                    <a16:creationId xmlns:a16="http://schemas.microsoft.com/office/drawing/2014/main" id="{BDD1AD9F-C702-48F7-8108-8FEF15C69861}"/>
                  </a:ext>
                </a:extLst>
              </p:cNvPr>
              <p:cNvSpPr/>
              <p:nvPr/>
            </p:nvSpPr>
            <p:spPr>
              <a:xfrm>
                <a:off x="198312" y="5044240"/>
                <a:ext cx="7998584" cy="923330"/>
              </a:xfrm>
              <a:prstGeom prst="rect">
                <a:avLst/>
              </a:prstGeom>
            </p:spPr>
            <p:txBody>
              <a:bodyPr wrap="square">
                <a:spAutoFit/>
              </a:bodyPr>
              <a:lstStyle/>
              <a:p>
                <a:pPr>
                  <a:lnSpc>
                    <a:spcPct val="150%"/>
                  </a:lnSpc>
                </a:pPr>
                <a14:m>
                  <m:oMathPara xmlns:m="http://purl.oclc.org/ooxml/officeDocument/math">
                    <m:oMathParaPr>
                      <m:jc m:val="center"/>
                    </m:oMathParaPr>
                    <m:oMath xmlns:m="http://purl.oclc.org/ooxml/officeDocument/math">
                      <m:r>
                        <m:rPr>
                          <m:sty m:val="p"/>
                        </m:rPr>
                        <a:rPr lang="en-US" smtClean="0">
                          <a:latin typeface="Cambria Math" panose="02040503050406030204" pitchFamily="18" charset="0"/>
                        </a:rPr>
                        <m:t>M</m:t>
                      </m:r>
                      <m:r>
                        <m:rPr>
                          <m:sty m:val="p"/>
                        </m:rPr>
                        <a:rPr lang="en-US" i="0">
                          <a:latin typeface="Cambria Math" panose="02040503050406030204" pitchFamily="18" charset="0"/>
                        </a:rPr>
                        <m:t>n</m:t>
                      </m:r>
                      <m:r>
                        <a:rPr lang="en-US" i="0">
                          <a:latin typeface="Cambria Math" panose="02040503050406030204" pitchFamily="18" charset="0"/>
                        </a:rPr>
                        <m:t>=</m:t>
                      </m:r>
                      <m:r>
                        <a:rPr lang="en-US" i="0">
                          <a:latin typeface="Cambria Math" panose="02040503050406030204" pitchFamily="18" charset="0"/>
                        </a:rPr>
                        <m:t>1</m:t>
                      </m:r>
                      <m:r>
                        <a:rPr lang="en-US" i="0">
                          <a:latin typeface="Cambria Math" panose="02040503050406030204" pitchFamily="18" charset="0"/>
                        </a:rPr>
                        <m:t>  </m:t>
                      </m:r>
                      <m:r>
                        <a:rPr lang="en-US" i="0">
                          <a:latin typeface="Cambria Math" panose="02040503050406030204" pitchFamily="18" charset="0"/>
                        </a:rPr>
                        <m:t>420</m:t>
                      </m:r>
                      <m:r>
                        <a:rPr lang="en-US" i="0">
                          <a:latin typeface="Cambria Math" panose="02040503050406030204" pitchFamily="18" charset="0"/>
                        </a:rPr>
                        <m:t>  </m:t>
                      </m:r>
                      <m:r>
                        <a:rPr lang="en-US" i="0">
                          <a:latin typeface="Cambria Math" panose="02040503050406030204" pitchFamily="18" charset="0"/>
                        </a:rPr>
                        <m:t>1</m:t>
                      </m:r>
                      <m:r>
                        <a:rPr lang="en-US" i="0">
                          <a:latin typeface="Cambria Math" panose="02040503050406030204" pitchFamily="18" charset="0"/>
                        </a:rPr>
                        <m:t>.</m:t>
                      </m:r>
                      <m:r>
                        <a:rPr lang="en-US" i="0">
                          <a:latin typeface="Cambria Math" panose="02040503050406030204" pitchFamily="18" charset="0"/>
                        </a:rPr>
                        <m:t>25</m:t>
                      </m:r>
                      <m:r>
                        <a:rPr lang="en-US" i="0">
                          <a:latin typeface="Cambria Math" panose="02040503050406030204" pitchFamily="18" charset="0"/>
                        </a:rPr>
                        <m:t>  </m:t>
                      </m:r>
                      <m:r>
                        <a:rPr lang="en-US" i="0">
                          <a:latin typeface="Cambria Math" panose="02040503050406030204" pitchFamily="18" charset="0"/>
                        </a:rPr>
                        <m:t>529</m:t>
                      </m:r>
                      <m:r>
                        <a:rPr lang="en-US" i="0">
                          <a:latin typeface="Cambria Math" panose="02040503050406030204" pitchFamily="18" charset="0"/>
                        </a:rPr>
                        <m:t>  </m:t>
                      </m:r>
                      <m:d>
                        <m:dPr>
                          <m:ctrlPr>
                            <a:rPr lang="en-US" i="1">
                              <a:latin typeface="Cambria Math" panose="02040503050406030204" pitchFamily="18" charset="0"/>
                            </a:rPr>
                          </m:ctrlPr>
                        </m:dPr>
                        <m:e>
                          <m:r>
                            <a:rPr lang="en-US" i="0">
                              <a:latin typeface="Cambria Math" panose="02040503050406030204" pitchFamily="18" charset="0"/>
                            </a:rPr>
                            <m:t>580</m:t>
                          </m:r>
                          <m:r>
                            <a:rPr lang="en-US" i="0">
                              <a:latin typeface="Cambria Math" panose="02040503050406030204" pitchFamily="18" charset="0"/>
                            </a:rPr>
                            <m:t>−</m:t>
                          </m:r>
                          <m:r>
                            <a:rPr lang="en-US" i="0">
                              <a:latin typeface="Cambria Math" panose="02040503050406030204" pitchFamily="18" charset="0"/>
                            </a:rPr>
                            <m:t>58</m:t>
                          </m:r>
                          <m:r>
                            <a:rPr lang="en-US" i="0">
                              <a:latin typeface="Cambria Math" panose="02040503050406030204" pitchFamily="18" charset="0"/>
                            </a:rPr>
                            <m:t>.</m:t>
                          </m:r>
                          <m:r>
                            <a:rPr lang="en-US" i="0">
                              <a:latin typeface="Cambria Math" panose="02040503050406030204" pitchFamily="18" charset="0"/>
                            </a:rPr>
                            <m:t>6</m:t>
                          </m:r>
                        </m:e>
                      </m:d>
                      <m:r>
                        <a:rPr lang="en-US" i="0">
                          <a:latin typeface="Cambria Math" panose="02040503050406030204" pitchFamily="18" charset="0"/>
                        </a:rPr>
                        <m:t>=</m:t>
                      </m:r>
                      <m:r>
                        <a:rPr lang="en-US" i="0">
                          <a:latin typeface="Cambria Math" panose="02040503050406030204" pitchFamily="18" charset="0"/>
                        </a:rPr>
                        <m:t>150</m:t>
                      </m:r>
                      <m:r>
                        <a:rPr lang="en-US" i="0">
                          <a:latin typeface="Cambria Math" panose="02040503050406030204" pitchFamily="18" charset="0"/>
                        </a:rPr>
                        <m:t> </m:t>
                      </m:r>
                      <m:r>
                        <m:rPr>
                          <m:sty m:val="p"/>
                        </m:rPr>
                        <a:rPr lang="en-US" i="0">
                          <a:latin typeface="Cambria Math" panose="02040503050406030204" pitchFamily="18" charset="0"/>
                        </a:rPr>
                        <m:t>KN</m:t>
                      </m:r>
                      <m:r>
                        <a:rPr lang="en-US" i="0">
                          <a:latin typeface="Cambria Math" panose="02040503050406030204" pitchFamily="18" charset="0"/>
                        </a:rPr>
                        <m:t>.</m:t>
                      </m:r>
                      <m:r>
                        <m:rPr>
                          <m:sty m:val="p"/>
                        </m:rPr>
                        <a:rPr lang="en-US" i="0">
                          <a:latin typeface="Cambria Math" panose="02040503050406030204" pitchFamily="18" charset="0"/>
                        </a:rPr>
                        <m:t>m</m:t>
                      </m:r>
                      <m:r>
                        <a:rPr lang="en-US" i="0">
                          <a:latin typeface="Cambria Math" panose="02040503050406030204" pitchFamily="18" charset="0"/>
                        </a:rPr>
                        <m:t>. </m:t>
                      </m:r>
                    </m:oMath>
                  </m:oMathPara>
                </a14:m>
                <a:endParaRPr lang="en-US" i="0" dirty="0">
                  <a:latin typeface="Cambria Math" panose="02040503050406030204" pitchFamily="18" charset="0"/>
                </a:endParaRPr>
              </a:p>
              <a:p>
                <a:pPr>
                  <a:lnSpc>
                    <a:spcPct val="150%"/>
                  </a:lnSpc>
                </a:pPr>
                <a14:m>
                  <m:oMathPara xmlns:m="http://purl.oclc.org/ooxml/officeDocument/math">
                    <m:oMathParaPr>
                      <m:jc m:val="left"/>
                    </m:oMathParaPr>
                    <m:oMath xmlns:m="http://purl.oclc.org/ooxml/officeDocument/math">
                      <m:r>
                        <m:rPr>
                          <m:sty m:val="p"/>
                        </m:rPr>
                        <a:rPr lang="en-US" i="0">
                          <a:latin typeface="Cambria Math" panose="02040503050406030204" pitchFamily="18" charset="0"/>
                        </a:rPr>
                        <m:t>defferace</m:t>
                      </m:r>
                      <m:r>
                        <a:rPr lang="en-US" i="0">
                          <a:latin typeface="Cambria Math" panose="02040503050406030204" pitchFamily="18" charset="0"/>
                        </a:rPr>
                        <m:t>&lt;</m:t>
                      </m:r>
                      <m:r>
                        <a:rPr lang="en-US" i="0">
                          <a:latin typeface="Cambria Math" panose="02040503050406030204" pitchFamily="18" charset="0"/>
                        </a:rPr>
                        <m:t>10</m:t>
                      </m:r>
                      <m:r>
                        <a:rPr lang="en-US" i="0">
                          <a:latin typeface="Cambria Math" panose="02040503050406030204" pitchFamily="18" charset="0"/>
                        </a:rPr>
                        <m:t>%. </m:t>
                      </m:r>
                      <m:r>
                        <m:rPr>
                          <m:sty m:val="p"/>
                        </m:rPr>
                        <a:rPr lang="en-US" i="0">
                          <a:latin typeface="Cambria Math" panose="02040503050406030204" pitchFamily="18" charset="0"/>
                        </a:rPr>
                        <m:t>acceptable</m:t>
                      </m:r>
                      <m:r>
                        <a:rPr lang="en-US" b="0" i="0" smtClean="0">
                          <a:latin typeface="Cambria Math" panose="02040503050406030204" pitchFamily="18" charset="0"/>
                        </a:rPr>
                        <m:t>.</m:t>
                      </m:r>
                    </m:oMath>
                  </m:oMathPara>
                </a14:m>
                <a:endParaRPr lang="en-US" dirty="0"/>
              </a:p>
            </p:txBody>
          </p:sp>
        </mc:Choice>
        <mc:Fallback>
          <p:sp>
            <p:nvSpPr>
              <p:cNvPr id="21" name="Rectangle 20">
                <a:extLst>
                  <a:ext uri="{FF2B5EF4-FFF2-40B4-BE49-F238E27FC236}">
                    <a16:creationId xmlns:a16="http://schemas.microsoft.com/office/drawing/2014/main" id="{BDD1AD9F-C702-48F7-8108-8FEF15C69861}"/>
                  </a:ext>
                </a:extLst>
              </p:cNvPr>
              <p:cNvSpPr>
                <a:spLocks noRot="1" noChangeAspect="1" noMove="1" noResize="1" noEditPoints="1" noAdjustHandles="1" noChangeArrowheads="1" noChangeShapeType="1" noTextEdit="1"/>
              </p:cNvSpPr>
              <p:nvPr/>
            </p:nvSpPr>
            <p:spPr>
              <a:xfrm>
                <a:off x="198312" y="5044240"/>
                <a:ext cx="7998584" cy="923330"/>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45254686"/>
      </p:ext>
    </p:extLst>
  </p:cSld>
  <p:clrMapOvr>
    <a:masterClrMapping/>
  </p:clrMapOvr>
</p:sld>
</file>

<file path=ppt/slides/slide4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6296E7A-81B0-4E33-BD30-F4000A91F007}"/>
              </a:ext>
            </a:extLst>
          </p:cNvPr>
          <p:cNvSpPr txBox="1"/>
          <p:nvPr/>
        </p:nvSpPr>
        <p:spPr>
          <a:xfrm>
            <a:off x="655086" y="387620"/>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Beams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45DAF53B-5466-4AE0-9A7A-824DF2E84F14}"/>
              </a:ext>
            </a:extLst>
          </p:cNvPr>
          <p:cNvSpPr/>
          <p:nvPr/>
        </p:nvSpPr>
        <p:spPr>
          <a:xfrm>
            <a:off x="655086" y="1631340"/>
            <a:ext cx="2949846"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Shear reinforcement:- </a:t>
            </a:r>
          </a:p>
        </p:txBody>
      </p:sp>
      <p:sp>
        <p:nvSpPr>
          <p:cNvPr id="6" name="Chevron 3">
            <a:extLst>
              <a:ext uri="{FF2B5EF4-FFF2-40B4-BE49-F238E27FC236}">
                <a16:creationId xmlns:a16="http://schemas.microsoft.com/office/drawing/2014/main" id="{28546D70-6F03-4154-B931-1F7F122EF5A6}"/>
              </a:ext>
            </a:extLst>
          </p:cNvPr>
          <p:cNvSpPr/>
          <p:nvPr/>
        </p:nvSpPr>
        <p:spPr>
          <a:xfrm>
            <a:off x="176286" y="1622930"/>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16" name="Picture 15">
            <a:extLst>
              <a:ext uri="{FF2B5EF4-FFF2-40B4-BE49-F238E27FC236}">
                <a16:creationId xmlns:a16="http://schemas.microsoft.com/office/drawing/2014/main" id="{91D67822-EE90-425A-ADA1-D594CC9AB307}"/>
              </a:ext>
            </a:extLst>
          </p:cNvPr>
          <p:cNvPicPr>
            <a:picLocks noChangeAspect="1"/>
          </p:cNvPicPr>
          <p:nvPr/>
        </p:nvPicPr>
        <p:blipFill>
          <a:blip r:embed="rId2"/>
          <a:stretch>
            <a:fillRect/>
          </a:stretch>
        </p:blipFill>
        <p:spPr>
          <a:xfrm>
            <a:off x="5944808" y="1851922"/>
            <a:ext cx="6127923" cy="1399485"/>
          </a:xfrm>
          <a:prstGeom prst="rect">
            <a:avLst/>
          </a:prstGeom>
        </p:spPr>
      </p:pic>
      <p:sp>
        <p:nvSpPr>
          <p:cNvPr id="2" name="Rectangle 1">
            <a:extLst>
              <a:ext uri="{FF2B5EF4-FFF2-40B4-BE49-F238E27FC236}">
                <a16:creationId xmlns:a16="http://schemas.microsoft.com/office/drawing/2014/main" id="{0BA46320-3E9F-4FDC-9634-D5CE9D491C27}"/>
              </a:ext>
            </a:extLst>
          </p:cNvPr>
          <p:cNvSpPr/>
          <p:nvPr/>
        </p:nvSpPr>
        <p:spPr>
          <a:xfrm>
            <a:off x="5812815" y="1379232"/>
            <a:ext cx="6379185" cy="458074"/>
          </a:xfrm>
          <a:prstGeom prst="rect">
            <a:avLst/>
          </a:prstGeom>
        </p:spPr>
        <p:txBody>
          <a:bodyPr wrap="square">
            <a:spAutoFit/>
          </a:bodyPr>
          <a:lstStyle/>
          <a:p>
            <a:pPr algn="ctr">
              <a:lnSpc>
                <a:spcPct val="15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Table-6: Probable moment capacity at end of beam from ETABS.</a:t>
            </a:r>
          </a:p>
        </p:txBody>
      </p:sp>
      <p:sp>
        <p:nvSpPr>
          <p:cNvPr id="7" name="Rectangle 6">
            <a:extLst>
              <a:ext uri="{FF2B5EF4-FFF2-40B4-BE49-F238E27FC236}">
                <a16:creationId xmlns:a16="http://schemas.microsoft.com/office/drawing/2014/main" id="{234CDF9C-A06C-4CB2-92E8-14976E34870A}"/>
              </a:ext>
            </a:extLst>
          </p:cNvPr>
          <p:cNvSpPr/>
          <p:nvPr/>
        </p:nvSpPr>
        <p:spPr>
          <a:xfrm>
            <a:off x="415686" y="2336658"/>
            <a:ext cx="2515432" cy="458074"/>
          </a:xfrm>
          <a:prstGeom prst="rect">
            <a:avLst/>
          </a:prstGeom>
        </p:spPr>
        <p:txBody>
          <a:bodyPr wrap="none">
            <a:spAutoFit/>
          </a:bodyPr>
          <a:lstStyle/>
          <a:p>
            <a:pPr marL="457200">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Ln = 7.3-0.9 = 6.6m</a:t>
            </a:r>
          </a:p>
        </p:txBody>
      </p:sp>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A52A35B0-2AA7-48AF-9E5E-52A237C40197}"/>
                  </a:ext>
                </a:extLst>
              </p:cNvPr>
              <p:cNvSpPr/>
              <p:nvPr/>
            </p:nvSpPr>
            <p:spPr>
              <a:xfrm>
                <a:off x="984774" y="2897832"/>
                <a:ext cx="3453189" cy="618311"/>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V</m:t>
                      </m:r>
                      <m:r>
                        <m:rPr>
                          <m:sty m:val="p"/>
                        </m:rPr>
                        <a:rPr lang="en-US" i="0">
                          <a:latin typeface="Cambria Math" panose="02040503050406030204" pitchFamily="18" charset="0"/>
                        </a:rPr>
                        <m:t>p</m:t>
                      </m:r>
                      <m:r>
                        <a:rPr lang="en-US" i="0">
                          <a:latin typeface="Cambria Math" panose="02040503050406030204" pitchFamily="18" charset="0"/>
                        </a:rPr>
                        <m:t>1</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158</m:t>
                          </m:r>
                          <m:r>
                            <a:rPr lang="en-US" i="0">
                              <a:latin typeface="Cambria Math" panose="02040503050406030204" pitchFamily="18" charset="0"/>
                            </a:rPr>
                            <m:t>.</m:t>
                          </m:r>
                          <m:r>
                            <a:rPr lang="en-US" i="0">
                              <a:latin typeface="Cambria Math" panose="02040503050406030204" pitchFamily="18" charset="0"/>
                            </a:rPr>
                            <m:t>39</m:t>
                          </m:r>
                          <m:r>
                            <a:rPr lang="en-US" i="0">
                              <a:latin typeface="Cambria Math" panose="02040503050406030204" pitchFamily="18" charset="0"/>
                            </a:rPr>
                            <m:t>+</m:t>
                          </m:r>
                          <m:r>
                            <a:rPr lang="en-US" i="0">
                              <a:latin typeface="Cambria Math" panose="02040503050406030204" pitchFamily="18" charset="0"/>
                            </a:rPr>
                            <m:t>185</m:t>
                          </m:r>
                          <m:r>
                            <a:rPr lang="en-US" i="0">
                              <a:latin typeface="Cambria Math" panose="02040503050406030204" pitchFamily="18" charset="0"/>
                            </a:rPr>
                            <m:t>.</m:t>
                          </m:r>
                          <m:r>
                            <a:rPr lang="en-US" i="0">
                              <a:latin typeface="Cambria Math" panose="02040503050406030204" pitchFamily="18" charset="0"/>
                            </a:rPr>
                            <m:t>46</m:t>
                          </m:r>
                        </m:num>
                        <m:den>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6</m:t>
                          </m:r>
                        </m:den>
                      </m:f>
                      <m:r>
                        <a:rPr lang="en-US" i="0">
                          <a:latin typeface="Cambria Math" panose="02040503050406030204" pitchFamily="18" charset="0"/>
                        </a:rPr>
                        <m:t>=</m:t>
                      </m:r>
                      <m:r>
                        <a:rPr lang="en-US" i="0">
                          <a:latin typeface="Cambria Math" panose="02040503050406030204" pitchFamily="18" charset="0"/>
                        </a:rPr>
                        <m:t>52</m:t>
                      </m:r>
                      <m:r>
                        <m:rPr>
                          <m:sty m:val="p"/>
                        </m:rPr>
                        <a:rPr lang="en-US" i="0">
                          <a:latin typeface="Cambria Math" panose="02040503050406030204" pitchFamily="18" charset="0"/>
                        </a:rPr>
                        <m:t>KN</m:t>
                      </m:r>
                    </m:oMath>
                  </m:oMathPara>
                </a14:m>
                <a:endParaRPr lang="en-US" dirty="0"/>
              </a:p>
            </p:txBody>
          </p:sp>
        </mc:Choice>
        <mc:Fallback>
          <p:sp>
            <p:nvSpPr>
              <p:cNvPr id="8" name="Rectangle 7">
                <a:extLst>
                  <a:ext uri="{FF2B5EF4-FFF2-40B4-BE49-F238E27FC236}">
                    <a16:creationId xmlns:a16="http://schemas.microsoft.com/office/drawing/2014/main" id="{A52A35B0-2AA7-48AF-9E5E-52A237C40197}"/>
                  </a:ext>
                </a:extLst>
              </p:cNvPr>
              <p:cNvSpPr>
                <a:spLocks noRot="1" noChangeAspect="1" noMove="1" noResize="1" noEditPoints="1" noAdjustHandles="1" noChangeArrowheads="1" noChangeShapeType="1" noTextEdit="1"/>
              </p:cNvSpPr>
              <p:nvPr/>
            </p:nvSpPr>
            <p:spPr>
              <a:xfrm>
                <a:off x="984774" y="2897832"/>
                <a:ext cx="3453189" cy="61831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F23C3401-05E0-4845-BFEC-1C5D9B1BD859}"/>
                  </a:ext>
                </a:extLst>
              </p:cNvPr>
              <p:cNvSpPr/>
              <p:nvPr/>
            </p:nvSpPr>
            <p:spPr>
              <a:xfrm>
                <a:off x="984774" y="3682714"/>
                <a:ext cx="3373038" cy="612732"/>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V</m:t>
                      </m:r>
                      <m:r>
                        <m:rPr>
                          <m:sty m:val="p"/>
                        </m:rPr>
                        <a:rPr lang="en-US" i="0">
                          <a:latin typeface="Cambria Math" panose="02040503050406030204" pitchFamily="18" charset="0"/>
                        </a:rPr>
                        <m:t>p</m:t>
                      </m:r>
                      <m:r>
                        <a:rPr lang="en-US" i="0">
                          <a:latin typeface="Cambria Math" panose="02040503050406030204" pitchFamily="18" charset="0"/>
                        </a:rPr>
                        <m:t>2</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234</m:t>
                          </m:r>
                          <m:r>
                            <a:rPr lang="en-US" i="0">
                              <a:latin typeface="Cambria Math" panose="02040503050406030204" pitchFamily="18" charset="0"/>
                            </a:rPr>
                            <m:t>.</m:t>
                          </m:r>
                          <m:r>
                            <a:rPr lang="en-US" i="0">
                              <a:latin typeface="Cambria Math" panose="02040503050406030204" pitchFamily="18" charset="0"/>
                            </a:rPr>
                            <m:t>7</m:t>
                          </m:r>
                          <m:r>
                            <a:rPr lang="en-US" i="0">
                              <a:latin typeface="Cambria Math" panose="02040503050406030204" pitchFamily="18" charset="0"/>
                            </a:rPr>
                            <m:t>+</m:t>
                          </m:r>
                          <m:r>
                            <a:rPr lang="en-US" i="0">
                              <a:latin typeface="Cambria Math" panose="02040503050406030204" pitchFamily="18" charset="0"/>
                            </a:rPr>
                            <m:t>130</m:t>
                          </m:r>
                          <m:r>
                            <a:rPr lang="en-US" i="0">
                              <a:latin typeface="Cambria Math" panose="02040503050406030204" pitchFamily="18" charset="0"/>
                            </a:rPr>
                            <m:t>.</m:t>
                          </m:r>
                          <m:r>
                            <a:rPr lang="en-US" i="0">
                              <a:latin typeface="Cambria Math" panose="02040503050406030204" pitchFamily="18" charset="0"/>
                            </a:rPr>
                            <m:t>6</m:t>
                          </m:r>
                        </m:num>
                        <m:den>
                          <m:r>
                            <a:rPr lang="en-US" i="0">
                              <a:latin typeface="Cambria Math" panose="02040503050406030204" pitchFamily="18" charset="0"/>
                            </a:rPr>
                            <m:t>6</m:t>
                          </m:r>
                          <m:r>
                            <a:rPr lang="en-US" i="0">
                              <a:latin typeface="Cambria Math" panose="02040503050406030204" pitchFamily="18" charset="0"/>
                            </a:rPr>
                            <m:t>.</m:t>
                          </m:r>
                          <m:r>
                            <a:rPr lang="en-US" i="0">
                              <a:latin typeface="Cambria Math" panose="02040503050406030204" pitchFamily="18" charset="0"/>
                            </a:rPr>
                            <m:t>6</m:t>
                          </m:r>
                        </m:den>
                      </m:f>
                      <m:r>
                        <a:rPr lang="en-US" i="0">
                          <a:latin typeface="Cambria Math" panose="02040503050406030204" pitchFamily="18" charset="0"/>
                        </a:rPr>
                        <m:t>=</m:t>
                      </m:r>
                      <m:r>
                        <a:rPr lang="en-US" i="0">
                          <a:latin typeface="Cambria Math" panose="02040503050406030204" pitchFamily="18" charset="0"/>
                        </a:rPr>
                        <m:t>55</m:t>
                      </m:r>
                      <m:r>
                        <a:rPr lang="en-US" i="0">
                          <a:latin typeface="Cambria Math" panose="02040503050406030204" pitchFamily="18" charset="0"/>
                        </a:rPr>
                        <m:t>.</m:t>
                      </m:r>
                      <m:r>
                        <a:rPr lang="en-US" i="0">
                          <a:latin typeface="Cambria Math" panose="02040503050406030204" pitchFamily="18" charset="0"/>
                        </a:rPr>
                        <m:t>3</m:t>
                      </m:r>
                      <m:r>
                        <m:rPr>
                          <m:sty m:val="p"/>
                        </m:rPr>
                        <a:rPr lang="en-US" i="0">
                          <a:latin typeface="Cambria Math" panose="02040503050406030204" pitchFamily="18" charset="0"/>
                        </a:rPr>
                        <m:t>KN</m:t>
                      </m:r>
                    </m:oMath>
                  </m:oMathPara>
                </a14:m>
                <a:endParaRPr lang="en-US" dirty="0"/>
              </a:p>
            </p:txBody>
          </p:sp>
        </mc:Choice>
        <mc:Fallback>
          <p:sp>
            <p:nvSpPr>
              <p:cNvPr id="9" name="Rectangle 8">
                <a:extLst>
                  <a:ext uri="{FF2B5EF4-FFF2-40B4-BE49-F238E27FC236}">
                    <a16:creationId xmlns:a16="http://schemas.microsoft.com/office/drawing/2014/main" id="{F23C3401-05E0-4845-BFEC-1C5D9B1BD859}"/>
                  </a:ext>
                </a:extLst>
              </p:cNvPr>
              <p:cNvSpPr>
                <a:spLocks noRot="1" noChangeAspect="1" noMove="1" noResize="1" noEditPoints="1" noAdjustHandles="1" noChangeArrowheads="1" noChangeShapeType="1" noTextEdit="1"/>
              </p:cNvSpPr>
              <p:nvPr/>
            </p:nvSpPr>
            <p:spPr>
              <a:xfrm>
                <a:off x="984774" y="3682714"/>
                <a:ext cx="3373038" cy="612732"/>
              </a:xfrm>
              <a:prstGeom prst="rect">
                <a:avLst/>
              </a:prstGeom>
              <a:blipFill>
                <a:blip r:embed="rId4"/>
                <a:stretch>
                  <a:fillRect/>
                </a:stretch>
              </a:blipFill>
            </p:spPr>
            <p:txBody>
              <a:bodyPr/>
              <a:lstStyle/>
              <a:p>
                <a:r>
                  <a:rPr lang="en-US">
                    <a:noFill/>
                  </a:rPr>
                  <a:t> </a:t>
                </a:r>
              </a:p>
            </p:txBody>
          </p:sp>
        </mc:Fallback>
      </mc:AlternateContent>
      <p:sp>
        <p:nvSpPr>
          <p:cNvPr id="10" name="Rectangle 9">
            <a:extLst>
              <a:ext uri="{FF2B5EF4-FFF2-40B4-BE49-F238E27FC236}">
                <a16:creationId xmlns:a16="http://schemas.microsoft.com/office/drawing/2014/main" id="{0B611AC8-AFE3-4200-81C2-6CAF476BB2FD}"/>
              </a:ext>
            </a:extLst>
          </p:cNvPr>
          <p:cNvSpPr/>
          <p:nvPr/>
        </p:nvSpPr>
        <p:spPr>
          <a:xfrm>
            <a:off x="318864" y="4462017"/>
            <a:ext cx="2612254" cy="458074"/>
          </a:xfrm>
          <a:prstGeom prst="rect">
            <a:avLst/>
          </a:prstGeom>
        </p:spPr>
        <p:txBody>
          <a:bodyPr wrap="none">
            <a:spAutoFit/>
          </a:bodyPr>
          <a:lstStyle/>
          <a:p>
            <a:pPr marL="457200">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Then, Vp = 55.3 KN.</a:t>
            </a:r>
          </a:p>
        </p:txBody>
      </p:sp>
      <p:pic>
        <p:nvPicPr>
          <p:cNvPr id="23" name="Picture 22">
            <a:extLst>
              <a:ext uri="{FF2B5EF4-FFF2-40B4-BE49-F238E27FC236}">
                <a16:creationId xmlns:a16="http://schemas.microsoft.com/office/drawing/2014/main" id="{8B11BEE0-C010-4D9C-9FA0-F5F6BBEE7431}"/>
              </a:ext>
            </a:extLst>
          </p:cNvPr>
          <p:cNvPicPr/>
          <p:nvPr/>
        </p:nvPicPr>
        <p:blipFill rotWithShape="1">
          <a:blip r:embed="rId5"/>
          <a:srcRect t="17.857%" b="6.701%"/>
          <a:stretch/>
        </p:blipFill>
        <p:spPr bwMode="auto">
          <a:xfrm>
            <a:off x="6648253" y="4263200"/>
            <a:ext cx="4875758" cy="1399485"/>
          </a:xfrm>
          <a:prstGeom prst="rect">
            <a:avLst/>
          </a:prstGeom>
          <a:ln>
            <a:noFill/>
          </a:ln>
          <a:extLst>
            <a:ext uri="{53640926-AAD7-44D8-BBD7-CCE9431645EC}">
              <a14:shadowObscured xmlns:a14="http://schemas.microsoft.com/office/drawing/2010/main"/>
            </a:ext>
          </a:extLst>
        </p:spPr>
      </p:pic>
      <p:sp>
        <p:nvSpPr>
          <p:cNvPr id="11" name="Rectangle 10">
            <a:extLst>
              <a:ext uri="{FF2B5EF4-FFF2-40B4-BE49-F238E27FC236}">
                <a16:creationId xmlns:a16="http://schemas.microsoft.com/office/drawing/2014/main" id="{E073D2EC-3F4C-4700-B486-7E0A5B919D53}"/>
              </a:ext>
            </a:extLst>
          </p:cNvPr>
          <p:cNvSpPr/>
          <p:nvPr/>
        </p:nvSpPr>
        <p:spPr>
          <a:xfrm>
            <a:off x="6513541" y="3926114"/>
            <a:ext cx="487575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Table-7: Design Forces from ETABS at right side. </a:t>
            </a:r>
            <a:endParaRPr lang="en-US" dirty="0"/>
          </a:p>
        </p:txBody>
      </p:sp>
      <p:sp>
        <p:nvSpPr>
          <p:cNvPr id="24" name="Rectangle 23">
            <a:extLst>
              <a:ext uri="{FF2B5EF4-FFF2-40B4-BE49-F238E27FC236}">
                <a16:creationId xmlns:a16="http://schemas.microsoft.com/office/drawing/2014/main" id="{577CEDF3-1400-4D00-B8C3-3A0A705D0AD7}"/>
              </a:ext>
            </a:extLst>
          </p:cNvPr>
          <p:cNvSpPr/>
          <p:nvPr/>
        </p:nvSpPr>
        <p:spPr>
          <a:xfrm>
            <a:off x="-184407" y="4954391"/>
            <a:ext cx="4628831" cy="458074"/>
          </a:xfrm>
          <a:prstGeom prst="rect">
            <a:avLst/>
          </a:prstGeom>
        </p:spPr>
        <p:txBody>
          <a:bodyPr wrap="none">
            <a:spAutoFit/>
          </a:bodyPr>
          <a:lstStyle/>
          <a:p>
            <a:pPr marL="457200">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Then, Vdesign = 55.3 + 109.9 = 165.2 KN.</a:t>
            </a:r>
          </a:p>
        </p:txBody>
      </p:sp>
    </p:spTree>
    <p:extLst>
      <p:ext uri="{BB962C8B-B14F-4D97-AF65-F5344CB8AC3E}">
        <p14:creationId xmlns:p14="http://schemas.microsoft.com/office/powerpoint/2010/main" val="3770652272"/>
      </p:ext>
    </p:extLst>
  </p:cSld>
  <p:clrMapOvr>
    <a:masterClrMapping/>
  </p:clrMapOvr>
</p:sld>
</file>

<file path=ppt/slides/slide44.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6296E7A-81B0-4E33-BD30-F4000A91F007}"/>
              </a:ext>
            </a:extLst>
          </p:cNvPr>
          <p:cNvSpPr txBox="1"/>
          <p:nvPr/>
        </p:nvSpPr>
        <p:spPr>
          <a:xfrm>
            <a:off x="669313" y="351014"/>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Beams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45DAF53B-5466-4AE0-9A7A-824DF2E84F14}"/>
              </a:ext>
            </a:extLst>
          </p:cNvPr>
          <p:cNvSpPr/>
          <p:nvPr/>
        </p:nvSpPr>
        <p:spPr>
          <a:xfrm>
            <a:off x="620547" y="1504460"/>
            <a:ext cx="2949846"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Shear reinforcement:- </a:t>
            </a:r>
          </a:p>
        </p:txBody>
      </p:sp>
      <p:sp>
        <p:nvSpPr>
          <p:cNvPr id="6" name="Chevron 3">
            <a:extLst>
              <a:ext uri="{FF2B5EF4-FFF2-40B4-BE49-F238E27FC236}">
                <a16:creationId xmlns:a16="http://schemas.microsoft.com/office/drawing/2014/main" id="{28546D70-6F03-4154-B931-1F7F122EF5A6}"/>
              </a:ext>
            </a:extLst>
          </p:cNvPr>
          <p:cNvSpPr/>
          <p:nvPr/>
        </p:nvSpPr>
        <p:spPr>
          <a:xfrm>
            <a:off x="141747" y="1496050"/>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23" name="Picture 22">
            <a:extLst>
              <a:ext uri="{FF2B5EF4-FFF2-40B4-BE49-F238E27FC236}">
                <a16:creationId xmlns:a16="http://schemas.microsoft.com/office/drawing/2014/main" id="{8B11BEE0-C010-4D9C-9FA0-F5F6BBEE7431}"/>
              </a:ext>
            </a:extLst>
          </p:cNvPr>
          <p:cNvPicPr/>
          <p:nvPr/>
        </p:nvPicPr>
        <p:blipFill rotWithShape="1">
          <a:blip r:embed="rId2"/>
          <a:srcRect t="17.857%" b="6.701%"/>
          <a:stretch/>
        </p:blipFill>
        <p:spPr bwMode="auto">
          <a:xfrm>
            <a:off x="6541886" y="1775350"/>
            <a:ext cx="4875758" cy="1399485"/>
          </a:xfrm>
          <a:prstGeom prst="rect">
            <a:avLst/>
          </a:prstGeom>
          <a:ln>
            <a:noFill/>
          </a:ln>
          <a:extLst>
            <a:ext uri="{53640926-AAD7-44D8-BBD7-CCE9431645EC}">
              <a14:shadowObscured xmlns:a14="http://schemas.microsoft.com/office/drawing/2010/main"/>
            </a:ext>
          </a:extLst>
        </p:spPr>
      </p:pic>
      <p:sp>
        <p:nvSpPr>
          <p:cNvPr id="11" name="Rectangle 10">
            <a:extLst>
              <a:ext uri="{FF2B5EF4-FFF2-40B4-BE49-F238E27FC236}">
                <a16:creationId xmlns:a16="http://schemas.microsoft.com/office/drawing/2014/main" id="{E073D2EC-3F4C-4700-B486-7E0A5B919D53}"/>
              </a:ext>
            </a:extLst>
          </p:cNvPr>
          <p:cNvSpPr/>
          <p:nvPr/>
        </p:nvSpPr>
        <p:spPr>
          <a:xfrm>
            <a:off x="6407174" y="1438264"/>
            <a:ext cx="487575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Table-7: Design Forces from ETABS at right side. </a:t>
            </a:r>
            <a:endParaRPr lang="en-US" dirty="0"/>
          </a:p>
        </p:txBody>
      </p:sp>
      <mc:AlternateContent xmlns:mc="http://schemas.openxmlformats.org/markup-compatibility/2006">
        <mc:Choice xmlns:a14="http://schemas.microsoft.com/office/drawing/2010/main" Requires="a14">
          <p:sp>
            <p:nvSpPr>
              <p:cNvPr id="12" name="Rectangle 11">
                <a:extLst>
                  <a:ext uri="{FF2B5EF4-FFF2-40B4-BE49-F238E27FC236}">
                    <a16:creationId xmlns:a16="http://schemas.microsoft.com/office/drawing/2014/main" id="{D448B0AF-0DD2-4C5C-B7B7-DF5A0E8270AE}"/>
                  </a:ext>
                </a:extLst>
              </p:cNvPr>
              <p:cNvSpPr/>
              <p:nvPr/>
            </p:nvSpPr>
            <p:spPr>
              <a:xfrm>
                <a:off x="1264383" y="2430091"/>
                <a:ext cx="1128834" cy="628890"/>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V</m:t>
                      </m:r>
                      <m:r>
                        <m:rPr>
                          <m:sty m:val="p"/>
                        </m:rPr>
                        <a:rPr lang="en-US" i="0">
                          <a:latin typeface="Cambria Math" panose="02040503050406030204" pitchFamily="18" charset="0"/>
                        </a:rPr>
                        <m:t>n</m:t>
                      </m:r>
                      <m:r>
                        <a:rPr lang="en-US" i="0">
                          <a:latin typeface="Cambria Math" panose="02040503050406030204" pitchFamily="18" charset="0"/>
                        </a:rPr>
                        <m:t> =</m:t>
                      </m:r>
                      <m:f>
                        <m:fPr>
                          <m:ctrlPr>
                            <a:rPr lang="en-US" i="1">
                              <a:latin typeface="Cambria Math" panose="02040503050406030204" pitchFamily="18" charset="0"/>
                            </a:rPr>
                          </m:ctrlPr>
                        </m:fPr>
                        <m:num>
                          <m:r>
                            <m:rPr>
                              <m:sty m:val="p"/>
                            </m:rPr>
                            <a:rPr lang="en-US" i="0">
                              <a:latin typeface="Cambria Math" panose="02040503050406030204" pitchFamily="18" charset="0"/>
                            </a:rPr>
                            <m:t>Vu</m:t>
                          </m:r>
                        </m:num>
                        <m:den>
                          <m:r>
                            <a:rPr lang="en-US" i="0">
                              <a:latin typeface="Cambria Math" panose="02040503050406030204" pitchFamily="18" charset="0"/>
                            </a:rPr>
                            <m:t>∅</m:t>
                          </m:r>
                        </m:den>
                      </m:f>
                    </m:oMath>
                  </m:oMathPara>
                </a14:m>
                <a:endParaRPr lang="en-US" dirty="0"/>
              </a:p>
            </p:txBody>
          </p:sp>
        </mc:Choice>
        <mc:Fallback>
          <p:sp>
            <p:nvSpPr>
              <p:cNvPr id="12" name="Rectangle 11">
                <a:extLst>
                  <a:ext uri="{FF2B5EF4-FFF2-40B4-BE49-F238E27FC236}">
                    <a16:creationId xmlns:a16="http://schemas.microsoft.com/office/drawing/2014/main" id="{D448B0AF-0DD2-4C5C-B7B7-DF5A0E8270AE}"/>
                  </a:ext>
                </a:extLst>
              </p:cNvPr>
              <p:cNvSpPr>
                <a:spLocks noRot="1" noChangeAspect="1" noMove="1" noResize="1" noEditPoints="1" noAdjustHandles="1" noChangeArrowheads="1" noChangeShapeType="1" noTextEdit="1"/>
              </p:cNvSpPr>
              <p:nvPr/>
            </p:nvSpPr>
            <p:spPr>
              <a:xfrm>
                <a:off x="1264383" y="2430091"/>
                <a:ext cx="1128834" cy="628890"/>
              </a:xfrm>
              <a:prstGeom prst="rect">
                <a:avLst/>
              </a:prstGeom>
              <a:blipFill>
                <a:blip r:embed="rId3"/>
                <a:stretch>
                  <a:fillRect/>
                </a:stretch>
              </a:blipFill>
            </p:spPr>
            <p:txBody>
              <a:bodyPr/>
              <a:lstStyle/>
              <a:p>
                <a:r>
                  <a:rPr lang="en-US">
                    <a:noFill/>
                  </a:rPr>
                  <a:t> </a:t>
                </a:r>
              </a:p>
            </p:txBody>
          </p:sp>
        </mc:Fallback>
      </mc:AlternateContent>
      <p:sp>
        <p:nvSpPr>
          <p:cNvPr id="13" name="Rectangle 12">
            <a:extLst>
              <a:ext uri="{FF2B5EF4-FFF2-40B4-BE49-F238E27FC236}">
                <a16:creationId xmlns:a16="http://schemas.microsoft.com/office/drawing/2014/main" id="{1E91B9C9-D852-4CB8-8B5C-9EDC05F9399C}"/>
              </a:ext>
            </a:extLst>
          </p:cNvPr>
          <p:cNvSpPr/>
          <p:nvPr/>
        </p:nvSpPr>
        <p:spPr>
          <a:xfrm>
            <a:off x="3248364" y="2462337"/>
            <a:ext cx="68480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4.9)</a:t>
            </a:r>
            <a:endParaRPr lang="en-US" dirty="0"/>
          </a:p>
        </p:txBody>
      </p:sp>
      <mc:AlternateContent xmlns:mc="http://schemas.openxmlformats.org/markup-compatibility/2006">
        <mc:Choice xmlns:a14="http://schemas.microsoft.com/office/drawing/2010/main" Requires="a14">
          <p:sp>
            <p:nvSpPr>
              <p:cNvPr id="14" name="Rectangle 13">
                <a:extLst>
                  <a:ext uri="{FF2B5EF4-FFF2-40B4-BE49-F238E27FC236}">
                    <a16:creationId xmlns:a16="http://schemas.microsoft.com/office/drawing/2014/main" id="{E290A3F0-5F39-43AF-AAB3-6123B707F062}"/>
                  </a:ext>
                </a:extLst>
              </p:cNvPr>
              <p:cNvSpPr/>
              <p:nvPr/>
            </p:nvSpPr>
            <p:spPr>
              <a:xfrm>
                <a:off x="1035313" y="3201001"/>
                <a:ext cx="2715808" cy="618374"/>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V</m:t>
                      </m:r>
                      <m:r>
                        <m:rPr>
                          <m:sty m:val="p"/>
                        </m:rPr>
                        <a:rPr lang="en-US" i="0">
                          <a:latin typeface="Cambria Math" panose="02040503050406030204" pitchFamily="18" charset="0"/>
                        </a:rPr>
                        <m:t>n</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165</m:t>
                          </m:r>
                          <m:r>
                            <a:rPr lang="en-US" i="0">
                              <a:latin typeface="Cambria Math" panose="02040503050406030204" pitchFamily="18" charset="0"/>
                            </a:rPr>
                            <m:t>.</m:t>
                          </m:r>
                          <m:r>
                            <a:rPr lang="en-US" i="0">
                              <a:latin typeface="Cambria Math" panose="02040503050406030204" pitchFamily="18" charset="0"/>
                            </a:rPr>
                            <m:t>23</m:t>
                          </m:r>
                        </m:num>
                        <m:den>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75</m:t>
                          </m:r>
                        </m:den>
                      </m:f>
                      <m:r>
                        <a:rPr lang="en-US" i="0">
                          <a:latin typeface="Cambria Math" panose="02040503050406030204" pitchFamily="18" charset="0"/>
                        </a:rPr>
                        <m:t>=</m:t>
                      </m:r>
                      <m:r>
                        <a:rPr lang="en-US" i="0">
                          <a:latin typeface="Cambria Math" panose="02040503050406030204" pitchFamily="18" charset="0"/>
                        </a:rPr>
                        <m:t>220</m:t>
                      </m:r>
                      <m:r>
                        <a:rPr lang="en-US" i="0">
                          <a:latin typeface="Cambria Math" panose="02040503050406030204" pitchFamily="18" charset="0"/>
                        </a:rPr>
                        <m:t>.</m:t>
                      </m:r>
                      <m:r>
                        <a:rPr lang="en-US" i="0">
                          <a:latin typeface="Cambria Math" panose="02040503050406030204" pitchFamily="18" charset="0"/>
                        </a:rPr>
                        <m:t>3</m:t>
                      </m:r>
                      <m:r>
                        <a:rPr lang="en-US" i="0">
                          <a:latin typeface="Cambria Math" panose="02040503050406030204" pitchFamily="18" charset="0"/>
                        </a:rPr>
                        <m:t> </m:t>
                      </m:r>
                      <m:r>
                        <m:rPr>
                          <m:sty m:val="p"/>
                        </m:rPr>
                        <a:rPr lang="en-US" i="0">
                          <a:latin typeface="Cambria Math" panose="02040503050406030204" pitchFamily="18" charset="0"/>
                        </a:rPr>
                        <m:t>KN</m:t>
                      </m:r>
                    </m:oMath>
                  </m:oMathPara>
                </a14:m>
                <a:endParaRPr lang="en-US" dirty="0"/>
              </a:p>
            </p:txBody>
          </p:sp>
        </mc:Choice>
        <mc:Fallback>
          <p:sp>
            <p:nvSpPr>
              <p:cNvPr id="14" name="Rectangle 13">
                <a:extLst>
                  <a:ext uri="{FF2B5EF4-FFF2-40B4-BE49-F238E27FC236}">
                    <a16:creationId xmlns:a16="http://schemas.microsoft.com/office/drawing/2014/main" id="{E290A3F0-5F39-43AF-AAB3-6123B707F062}"/>
                  </a:ext>
                </a:extLst>
              </p:cNvPr>
              <p:cNvSpPr>
                <a:spLocks noRot="1" noChangeAspect="1" noMove="1" noResize="1" noEditPoints="1" noAdjustHandles="1" noChangeArrowheads="1" noChangeShapeType="1" noTextEdit="1"/>
              </p:cNvSpPr>
              <p:nvPr/>
            </p:nvSpPr>
            <p:spPr>
              <a:xfrm>
                <a:off x="1035313" y="3201001"/>
                <a:ext cx="2715808" cy="61837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Rectangle 14">
                <a:extLst>
                  <a:ext uri="{FF2B5EF4-FFF2-40B4-BE49-F238E27FC236}">
                    <a16:creationId xmlns:a16="http://schemas.microsoft.com/office/drawing/2014/main" id="{1A0F149E-C289-40BF-BDF6-90B5F3327041}"/>
                  </a:ext>
                </a:extLst>
              </p:cNvPr>
              <p:cNvSpPr/>
              <p:nvPr/>
            </p:nvSpPr>
            <p:spPr>
              <a:xfrm>
                <a:off x="620547" y="3926016"/>
                <a:ext cx="5553669" cy="1125180"/>
              </a:xfrm>
              <a:prstGeom prst="rect">
                <a:avLst/>
              </a:prstGeom>
            </p:spPr>
            <p:txBody>
              <a:bodyPr wrap="square">
                <a:spAutoFit/>
              </a:bodyPr>
              <a:lstStyle/>
              <a:p>
                <a:pPr>
                  <a:lnSpc>
                    <a:spcPct val="150%"/>
                  </a:lnSpc>
                  <a:spcAft>
                    <a:spcPts val="800"/>
                  </a:spcAft>
                </a:pPr>
                <a14:m>
                  <m:oMath xmlns:m="http://purl.oclc.org/ooxml/officeDocument/math">
                    <m:f>
                      <m:fPr>
                        <m:ctrlPr>
                          <a:rPr lang="en-US" sz="2000" i="1">
                            <a:latin typeface="Cambria Math" panose="02040503050406030204" pitchFamily="18" charset="0"/>
                            <a:ea typeface="Times New Roman" panose="02020603050405020304" pitchFamily="18" charset="0"/>
                            <a:cs typeface="Times New Roman" panose="02020603050405020304" pitchFamily="18" charset="0"/>
                          </a:rPr>
                        </m:ctrlPr>
                      </m:fPr>
                      <m:num>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Av</m:t>
                        </m:r>
                      </m:num>
                      <m:den>
                        <m:r>
                          <m:rPr>
                            <m:sty m:val="p"/>
                          </m:rPr>
                          <a:rPr lang="en-US" sz="2000">
                            <a:effectLst/>
                            <a:latin typeface="Cambria Math" panose="02040503050406030204" pitchFamily="18" charset="0"/>
                            <a:ea typeface="Times New Roman" panose="02020603050405020304" pitchFamily="18" charset="0"/>
                            <a:cs typeface="Times New Roman" panose="02020603050405020304" pitchFamily="18" charset="0"/>
                          </a:rPr>
                          <m:t>s</m:t>
                        </m:r>
                      </m:den>
                    </m:f>
                    <m:r>
                      <a:rPr lang="en-US" sz="2000">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275 mm</a:t>
                </a:r>
                <a:r>
                  <a:rPr lang="en-US" baseline="30%" dirty="0">
                    <a:latin typeface="Times New Roman" panose="02020603050405020304" pitchFamily="18" charset="0"/>
                    <a:ea typeface="Times New Roman" panose="02020603050405020304" pitchFamily="18" charset="0"/>
                    <a:cs typeface="Times New Roman" panose="02020603050405020304" pitchFamily="18" charset="0"/>
                  </a:rPr>
                  <a:t>2</a:t>
                </a:r>
                <a:r>
                  <a:rPr lang="en-US" dirty="0">
                    <a:latin typeface="Times New Roman" panose="02020603050405020304" pitchFamily="18" charset="0"/>
                    <a:ea typeface="Times New Roman" panose="02020603050405020304" pitchFamily="18" charset="0"/>
                    <a:cs typeface="Times New Roman" panose="02020603050405020304" pitchFamily="18" charset="0"/>
                  </a:rPr>
                  <a:t>/m from program as shown in the next figure 265.6, difference less than 10%, it’s ok. </a:t>
                </a:r>
              </a:p>
            </p:txBody>
          </p:sp>
        </mc:Choice>
        <mc:Fallback>
          <p:sp>
            <p:nvSpPr>
              <p:cNvPr id="15" name="Rectangle 14">
                <a:extLst>
                  <a:ext uri="{FF2B5EF4-FFF2-40B4-BE49-F238E27FC236}">
                    <a16:creationId xmlns:a16="http://schemas.microsoft.com/office/drawing/2014/main" id="{1A0F149E-C289-40BF-BDF6-90B5F3327041}"/>
                  </a:ext>
                </a:extLst>
              </p:cNvPr>
              <p:cNvSpPr>
                <a:spLocks noRot="1" noChangeAspect="1" noMove="1" noResize="1" noEditPoints="1" noAdjustHandles="1" noChangeArrowheads="1" noChangeShapeType="1" noTextEdit="1"/>
              </p:cNvSpPr>
              <p:nvPr/>
            </p:nvSpPr>
            <p:spPr>
              <a:xfrm>
                <a:off x="620547" y="3926016"/>
                <a:ext cx="5553669" cy="1125180"/>
              </a:xfrm>
              <a:prstGeom prst="rect">
                <a:avLst/>
              </a:prstGeom>
              <a:blipFill>
                <a:blip r:embed="rId5"/>
                <a:stretch>
                  <a:fillRect l="-0.988%" b="-7.568%"/>
                </a:stretch>
              </a:blipFill>
            </p:spPr>
            <p:txBody>
              <a:bodyPr/>
              <a:lstStyle/>
              <a:p>
                <a:r>
                  <a:rPr lang="en-US">
                    <a:noFill/>
                  </a:rPr>
                  <a:t> </a:t>
                </a:r>
              </a:p>
            </p:txBody>
          </p:sp>
        </mc:Fallback>
      </mc:AlternateContent>
      <p:pic>
        <p:nvPicPr>
          <p:cNvPr id="19" name="Picture 18">
            <a:extLst>
              <a:ext uri="{FF2B5EF4-FFF2-40B4-BE49-F238E27FC236}">
                <a16:creationId xmlns:a16="http://schemas.microsoft.com/office/drawing/2014/main" id="{DB985CEE-7133-4AD5-AB12-A3EFA031DA13}"/>
              </a:ext>
            </a:extLst>
          </p:cNvPr>
          <p:cNvPicPr/>
          <p:nvPr/>
        </p:nvPicPr>
        <p:blipFill rotWithShape="1">
          <a:blip r:embed="rId6">
            <a:extLst>
              <a:ext uri="{28A0092B-C50C-407E-A947-70E740481C1C}">
                <a14:useLocalDpi xmlns:a14="http://schemas.microsoft.com/office/drawing/2010/main" val="0"/>
              </a:ext>
            </a:extLst>
          </a:blip>
          <a:srcRect t="16.267%" b="40.608%"/>
          <a:stretch/>
        </p:blipFill>
        <p:spPr bwMode="auto">
          <a:xfrm>
            <a:off x="6407174" y="3510188"/>
            <a:ext cx="5466774" cy="896785"/>
          </a:xfrm>
          <a:prstGeom prst="rect">
            <a:avLst/>
          </a:prstGeom>
          <a:ln>
            <a:noFill/>
          </a:ln>
          <a:extLst>
            <a:ext uri="{53640926-AAD7-44D8-BBD7-CCE9431645EC}">
              <a14:shadowObscured xmlns:a14="http://schemas.microsoft.com/office/drawing/2010/main"/>
            </a:ext>
          </a:extLst>
        </p:spPr>
      </p:pic>
      <p:sp>
        <p:nvSpPr>
          <p:cNvPr id="17" name="Rectangle 16">
            <a:extLst>
              <a:ext uri="{FF2B5EF4-FFF2-40B4-BE49-F238E27FC236}">
                <a16:creationId xmlns:a16="http://schemas.microsoft.com/office/drawing/2014/main" id="{48E56941-86E7-4A92-8C9C-66A0B61ACD6A}"/>
              </a:ext>
            </a:extLst>
          </p:cNvPr>
          <p:cNvSpPr/>
          <p:nvPr/>
        </p:nvSpPr>
        <p:spPr>
          <a:xfrm>
            <a:off x="6640133" y="4145371"/>
            <a:ext cx="5000857" cy="45807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Figure-15: Shear reinforcement result from ETABS.</a:t>
            </a:r>
          </a:p>
        </p:txBody>
      </p:sp>
    </p:spTree>
    <p:extLst>
      <p:ext uri="{BB962C8B-B14F-4D97-AF65-F5344CB8AC3E}">
        <p14:creationId xmlns:p14="http://schemas.microsoft.com/office/powerpoint/2010/main" val="578010358"/>
      </p:ext>
    </p:extLst>
  </p:cSld>
  <p:clrMapOvr>
    <a:masterClrMapping/>
  </p:clrMapOvr>
</p:sld>
</file>

<file path=ppt/slides/slide45.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7E8D80A-67D8-4D9A-A491-5EEE919DCAD4}"/>
              </a:ext>
            </a:extLst>
          </p:cNvPr>
          <p:cNvSpPr txBox="1">
            <a:spLocks noGrp="1"/>
          </p:cNvSpPr>
          <p:nvPr>
            <p:ph type="body" sz="quarter" idx="10"/>
          </p:nvPr>
        </p:nvSpPr>
        <p:spPr>
          <a:xfrm>
            <a:off x="655086" y="268930"/>
            <a:ext cx="11218862" cy="8402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03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a:t>
            </a:r>
            <a:r>
              <a:rPr lang="en-US" altLang="ko-KR" dirty="0">
                <a:solidFill>
                  <a:schemeClr val="accent1"/>
                </a:solidFill>
                <a:latin typeface="Times New Roman" panose="02020603050405020304" pitchFamily="18" charset="0"/>
                <a:cs typeface="Times New Roman" panose="02020603050405020304" pitchFamily="18" charset="0"/>
              </a:rPr>
              <a:t>checks</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46C0F991-03D1-4557-B783-5E97B186E5CF}"/>
              </a:ext>
            </a:extLst>
          </p:cNvPr>
          <p:cNvSpPr txBox="1"/>
          <p:nvPr/>
        </p:nvSpPr>
        <p:spPr>
          <a:xfrm>
            <a:off x="655086" y="997076"/>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Columns</a:t>
            </a:r>
            <a:r>
              <a:rPr lang="ar-SA" altLang="ko-KR" sz="3200" dirty="0">
                <a:latin typeface="Times New Roman" panose="02020603050405020304" pitchFamily="18" charset="0"/>
                <a:cs typeface="Times New Roman" panose="02020603050405020304" pitchFamily="18" charset="0"/>
              </a:rPr>
              <a:t> </a:t>
            </a:r>
            <a:r>
              <a:rPr lang="en-US" altLang="ko-KR" sz="3200" dirty="0">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F17889DD-30FF-4FBD-B9FD-08336C83C56A}"/>
              </a:ext>
            </a:extLst>
          </p:cNvPr>
          <p:cNvSpPr/>
          <p:nvPr/>
        </p:nvSpPr>
        <p:spPr>
          <a:xfrm>
            <a:off x="655086" y="1631340"/>
            <a:ext cx="2675732"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Longitudinal steel:- </a:t>
            </a:r>
          </a:p>
        </p:txBody>
      </p:sp>
      <p:sp>
        <p:nvSpPr>
          <p:cNvPr id="6" name="Chevron 3">
            <a:extLst>
              <a:ext uri="{FF2B5EF4-FFF2-40B4-BE49-F238E27FC236}">
                <a16:creationId xmlns:a16="http://schemas.microsoft.com/office/drawing/2014/main" id="{900ED579-07C5-476E-80BF-06D40747A942}"/>
              </a:ext>
            </a:extLst>
          </p:cNvPr>
          <p:cNvSpPr/>
          <p:nvPr/>
        </p:nvSpPr>
        <p:spPr>
          <a:xfrm>
            <a:off x="176286" y="1622930"/>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87B868BE-650A-4DE7-9BBA-72DA324954AD}"/>
                  </a:ext>
                </a:extLst>
              </p:cNvPr>
              <p:cNvSpPr/>
              <p:nvPr/>
            </p:nvSpPr>
            <p:spPr>
              <a:xfrm>
                <a:off x="921599" y="4358043"/>
                <a:ext cx="2699777" cy="610936"/>
              </a:xfrm>
              <a:prstGeom prst="rect">
                <a:avLst/>
              </a:prstGeom>
            </p:spPr>
            <p:txBody>
              <a:bodyPr wrap="none">
                <a:spAutoFit/>
              </a:bodyPr>
              <a:lstStyle/>
              <a:p>
                <a14:m>
                  <m:oMathPara xmlns:m="http://purl.oclc.org/ooxml/officeDocument/math">
                    <m:oMathParaPr>
                      <m:jc m:val="centerGroup"/>
                    </m:oMathParaPr>
                    <m:oMath xmlns:m="http://purl.oclc.org/ooxml/officeDocument/math">
                      <m:f>
                        <m:fPr>
                          <m:ctrlPr>
                            <a:rPr lang="en-US">
                              <a:latin typeface="Cambria Math" panose="02040503050406030204" pitchFamily="18" charset="0"/>
                            </a:rPr>
                          </m:ctrlPr>
                        </m:fPr>
                        <m:num>
                          <m:r>
                            <m:rPr>
                              <m:sty m:val="p"/>
                            </m:rPr>
                            <a:rPr lang="en-US">
                              <a:latin typeface="Cambria Math" panose="02040503050406030204" pitchFamily="18" charset="0"/>
                            </a:rPr>
                            <m:t>K</m:t>
                          </m:r>
                          <m:r>
                            <a:rPr lang="en-US" i="0">
                              <a:latin typeface="Cambria Math" panose="02040503050406030204" pitchFamily="18" charset="0"/>
                            </a:rPr>
                            <m:t> </m:t>
                          </m:r>
                          <m:r>
                            <m:rPr>
                              <m:sty m:val="p"/>
                            </m:rPr>
                            <a:rPr lang="en-US" i="0">
                              <a:latin typeface="Cambria Math" panose="02040503050406030204" pitchFamily="18" charset="0"/>
                            </a:rPr>
                            <m:t>Lu</m:t>
                          </m:r>
                        </m:num>
                        <m:den>
                          <m:r>
                            <m:rPr>
                              <m:sty m:val="p"/>
                            </m:rPr>
                            <a:rPr lang="en-US" i="0">
                              <a:latin typeface="Cambria Math" panose="02040503050406030204" pitchFamily="18" charset="0"/>
                            </a:rPr>
                            <m:t>r</m:t>
                          </m:r>
                        </m:den>
                      </m:f>
                      <m:r>
                        <a:rPr lang="en-US" i="0">
                          <a:latin typeface="Cambria Math" panose="02040503050406030204" pitchFamily="18" charset="0"/>
                        </a:rPr>
                        <m:t>≤</m:t>
                      </m:r>
                      <m:r>
                        <a:rPr lang="en-US" i="0">
                          <a:latin typeface="Cambria Math" panose="02040503050406030204" pitchFamily="18" charset="0"/>
                        </a:rPr>
                        <m:t>34</m:t>
                      </m:r>
                      <m:r>
                        <a:rPr lang="en-US" i="0">
                          <a:latin typeface="Cambria Math" panose="02040503050406030204" pitchFamily="18" charset="0"/>
                        </a:rPr>
                        <m:t>−</m:t>
                      </m:r>
                      <m:r>
                        <a:rPr lang="en-US" i="0">
                          <a:latin typeface="Cambria Math" panose="02040503050406030204" pitchFamily="18" charset="0"/>
                        </a:rPr>
                        <m:t>12</m:t>
                      </m:r>
                      <m:f>
                        <m:fPr>
                          <m:ctrlPr>
                            <a:rPr lang="en-US" i="1">
                              <a:latin typeface="Cambria Math" panose="02040503050406030204" pitchFamily="18" charset="0"/>
                            </a:rPr>
                          </m:ctrlPr>
                        </m:fPr>
                        <m:num>
                          <m:r>
                            <m:rPr>
                              <m:sty m:val="p"/>
                            </m:rPr>
                            <a:rPr lang="en-US" i="0">
                              <a:latin typeface="Cambria Math" panose="02040503050406030204" pitchFamily="18" charset="0"/>
                            </a:rPr>
                            <m:t>M</m:t>
                          </m:r>
                          <m:r>
                            <a:rPr lang="en-US" i="0">
                              <a:latin typeface="Cambria Math" panose="02040503050406030204" pitchFamily="18" charset="0"/>
                            </a:rPr>
                            <m:t>1</m:t>
                          </m:r>
                        </m:num>
                        <m:den>
                          <m:r>
                            <m:rPr>
                              <m:sty m:val="p"/>
                            </m:rPr>
                            <a:rPr lang="en-US" i="0">
                              <a:latin typeface="Cambria Math" panose="02040503050406030204" pitchFamily="18" charset="0"/>
                            </a:rPr>
                            <m:t>M</m:t>
                          </m:r>
                          <m:r>
                            <a:rPr lang="en-US" i="0">
                              <a:latin typeface="Cambria Math" panose="02040503050406030204" pitchFamily="18" charset="0"/>
                            </a:rPr>
                            <m:t>2</m:t>
                          </m:r>
                        </m:den>
                      </m:f>
                      <m:r>
                        <a:rPr lang="en-US" i="0">
                          <a:latin typeface="Cambria Math" panose="02040503050406030204" pitchFamily="18" charset="0"/>
                        </a:rPr>
                        <m:t>≤</m:t>
                      </m:r>
                      <m:r>
                        <a:rPr lang="en-US" i="0">
                          <a:latin typeface="Cambria Math" panose="02040503050406030204" pitchFamily="18" charset="0"/>
                        </a:rPr>
                        <m:t>40</m:t>
                      </m:r>
                    </m:oMath>
                  </m:oMathPara>
                </a14:m>
                <a:endParaRPr lang="en-US" dirty="0"/>
              </a:p>
            </p:txBody>
          </p:sp>
        </mc:Choice>
        <mc:Fallback>
          <p:sp>
            <p:nvSpPr>
              <p:cNvPr id="7" name="Rectangle 6">
                <a:extLst>
                  <a:ext uri="{FF2B5EF4-FFF2-40B4-BE49-F238E27FC236}">
                    <a16:creationId xmlns:a16="http://schemas.microsoft.com/office/drawing/2014/main" id="{87B868BE-650A-4DE7-9BBA-72DA324954AD}"/>
                  </a:ext>
                </a:extLst>
              </p:cNvPr>
              <p:cNvSpPr>
                <a:spLocks noRot="1" noChangeAspect="1" noMove="1" noResize="1" noEditPoints="1" noAdjustHandles="1" noChangeArrowheads="1" noChangeShapeType="1" noTextEdit="1"/>
              </p:cNvSpPr>
              <p:nvPr/>
            </p:nvSpPr>
            <p:spPr>
              <a:xfrm>
                <a:off x="921599" y="4358043"/>
                <a:ext cx="2699777" cy="610936"/>
              </a:xfrm>
              <a:prstGeom prst="rect">
                <a:avLst/>
              </a:prstGeom>
              <a:blipFill>
                <a:blip r:embed="rId2"/>
                <a:stretch>
                  <a:fillRect/>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56230DED-4217-42D1-B778-DF1C5FC01F43}"/>
              </a:ext>
            </a:extLst>
          </p:cNvPr>
          <p:cNvSpPr/>
          <p:nvPr/>
        </p:nvSpPr>
        <p:spPr>
          <a:xfrm>
            <a:off x="4025608" y="4405873"/>
            <a:ext cx="791627"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4.11)</a:t>
            </a:r>
            <a:endParaRPr lang="en-US" dirty="0"/>
          </a:p>
        </p:txBody>
      </p:sp>
      <p:sp>
        <p:nvSpPr>
          <p:cNvPr id="9" name="Rectangle 8">
            <a:extLst>
              <a:ext uri="{FF2B5EF4-FFF2-40B4-BE49-F238E27FC236}">
                <a16:creationId xmlns:a16="http://schemas.microsoft.com/office/drawing/2014/main" id="{A85DFF83-E636-46C2-9F27-D027AD182A5F}"/>
              </a:ext>
            </a:extLst>
          </p:cNvPr>
          <p:cNvSpPr/>
          <p:nvPr/>
        </p:nvSpPr>
        <p:spPr>
          <a:xfrm>
            <a:off x="269636" y="5063230"/>
            <a:ext cx="1819729" cy="458074"/>
          </a:xfrm>
          <a:prstGeom prst="rect">
            <a:avLst/>
          </a:prstGeom>
        </p:spPr>
        <p:txBody>
          <a:bodyPr wrap="non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For side</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400</a:t>
            </a:r>
            <a:r>
              <a:rPr lang="en-US" dirty="0">
                <a:latin typeface="Times New Roman" panose="02020603050405020304" pitchFamily="18" charset="0"/>
                <a:ea typeface="Times New Roman" panose="02020603050405020304" pitchFamily="18" charset="0"/>
                <a:cs typeface="Times New Roman" panose="02020603050405020304" pitchFamily="18" charset="0"/>
              </a:rPr>
              <a:t>mm:</a:t>
            </a:r>
          </a:p>
        </p:txBody>
      </p:sp>
      <p:sp>
        <p:nvSpPr>
          <p:cNvPr id="10" name="Rectangle 9">
            <a:extLst>
              <a:ext uri="{FF2B5EF4-FFF2-40B4-BE49-F238E27FC236}">
                <a16:creationId xmlns:a16="http://schemas.microsoft.com/office/drawing/2014/main" id="{37D0A2FF-9A7C-49A4-9306-82CE678DAC86}"/>
              </a:ext>
            </a:extLst>
          </p:cNvPr>
          <p:cNvSpPr/>
          <p:nvPr/>
        </p:nvSpPr>
        <p:spPr>
          <a:xfrm>
            <a:off x="227475" y="2269402"/>
            <a:ext cx="7082388" cy="2012026"/>
          </a:xfrm>
          <a:prstGeom prst="rect">
            <a:avLst/>
          </a:prstGeom>
        </p:spPr>
        <p:txBody>
          <a:bodyPr wrap="non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Selected column is column-28 in second floor with section 900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400</a:t>
            </a:r>
            <a:r>
              <a:rPr lang="en-US" dirty="0">
                <a:latin typeface="Times New Roman" panose="02020603050405020304" pitchFamily="18" charset="0"/>
                <a:ea typeface="Times New Roman" panose="02020603050405020304" pitchFamily="18" charset="0"/>
                <a:cs typeface="Times New Roman" panose="02020603050405020304" pitchFamily="18" charset="0"/>
              </a:rPr>
              <a:t>mm:</a:t>
            </a: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Slenderness effect check:</a:t>
            </a: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Braced system. </a:t>
            </a:r>
            <a:r>
              <a:rPr lang="en-US" dirty="0">
                <a:latin typeface="Times New Roman" panose="02020603050405020304" pitchFamily="18" charset="0"/>
                <a:cs typeface="Times New Roman" panose="02020603050405020304" pitchFamily="18" charset="0"/>
              </a:rPr>
              <a:t>The lateral stiffness of shear walls elements </a:t>
            </a:r>
          </a:p>
          <a:p>
            <a:pPr>
              <a:lnSpc>
                <a:spcPct val="150%"/>
              </a:lnSpc>
              <a:spcAft>
                <a:spcPts val="800"/>
              </a:spcAft>
            </a:pPr>
            <a:r>
              <a:rPr lang="en-US" dirty="0">
                <a:latin typeface="Times New Roman" panose="02020603050405020304" pitchFamily="18" charset="0"/>
                <a:cs typeface="Times New Roman" panose="02020603050405020304" pitchFamily="18" charset="0"/>
              </a:rPr>
              <a:t>are more than 12 times the stiffness of columns.</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2" name="Picture 11">
            <a:extLst>
              <a:ext uri="{FF2B5EF4-FFF2-40B4-BE49-F238E27FC236}">
                <a16:creationId xmlns:a16="http://schemas.microsoft.com/office/drawing/2014/main" id="{9DC4E70F-8EB5-4835-8390-84EF6647B46D}"/>
              </a:ext>
            </a:extLst>
          </p:cNvPr>
          <p:cNvPicPr>
            <a:picLocks noChangeAspect="1"/>
          </p:cNvPicPr>
          <p:nvPr/>
        </p:nvPicPr>
        <p:blipFill>
          <a:blip r:embed="rId3"/>
          <a:stretch>
            <a:fillRect/>
          </a:stretch>
        </p:blipFill>
        <p:spPr>
          <a:xfrm>
            <a:off x="7155733" y="132305"/>
            <a:ext cx="4381181" cy="5393765"/>
          </a:xfrm>
          <a:prstGeom prst="rect">
            <a:avLst/>
          </a:prstGeom>
        </p:spPr>
      </p:pic>
      <p:sp>
        <p:nvSpPr>
          <p:cNvPr id="13" name="Rectangle 12">
            <a:extLst>
              <a:ext uri="{FF2B5EF4-FFF2-40B4-BE49-F238E27FC236}">
                <a16:creationId xmlns:a16="http://schemas.microsoft.com/office/drawing/2014/main" id="{D6DFC5A8-6B41-4C37-B97B-E631301459FD}"/>
              </a:ext>
            </a:extLst>
          </p:cNvPr>
          <p:cNvSpPr/>
          <p:nvPr/>
        </p:nvSpPr>
        <p:spPr>
          <a:xfrm>
            <a:off x="7990691" y="5516362"/>
            <a:ext cx="2800767"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Figure-16: </a:t>
            </a:r>
            <a:r>
              <a:rPr lang="en-US" dirty="0">
                <a:latin typeface="Times New Roman" panose="02020603050405020304" pitchFamily="18" charset="0"/>
                <a:ea typeface="Times New Roman" panose="02020603050405020304" pitchFamily="18" charset="0"/>
                <a:cs typeface="Times New Roman" panose="02020603050405020304" pitchFamily="18" charset="0"/>
              </a:rPr>
              <a:t>Columns</a:t>
            </a:r>
            <a:r>
              <a:rPr lang="en-US" dirty="0">
                <a:latin typeface="Times New Roman" panose="02020603050405020304" pitchFamily="18" charset="0"/>
                <a:ea typeface="Times New Roman" panose="02020603050405020304" pitchFamily="18" charset="0"/>
              </a:rPr>
              <a:t> layout .</a:t>
            </a:r>
            <a:endParaRPr lang="en-US" dirty="0"/>
          </a:p>
        </p:txBody>
      </p:sp>
      <mc:AlternateContent xmlns:mc="http://schemas.openxmlformats.org/markup-compatibility/2006">
        <mc:Choice xmlns:a14="http://schemas.microsoft.com/office/drawing/2010/main" Requires="a14">
          <p:sp>
            <p:nvSpPr>
              <p:cNvPr id="14" name="Rectangle 13">
                <a:extLst>
                  <a:ext uri="{FF2B5EF4-FFF2-40B4-BE49-F238E27FC236}">
                    <a16:creationId xmlns:a16="http://schemas.microsoft.com/office/drawing/2014/main" id="{64AAFD3C-D2B6-40C7-9EFF-78CDE02F78BC}"/>
                  </a:ext>
                </a:extLst>
              </p:cNvPr>
              <p:cNvSpPr/>
              <p:nvPr/>
            </p:nvSpPr>
            <p:spPr>
              <a:xfrm>
                <a:off x="1039419" y="5615555"/>
                <a:ext cx="5349541" cy="498919"/>
              </a:xfrm>
              <a:prstGeom prst="rect">
                <a:avLst/>
              </a:prstGeom>
            </p:spPr>
            <p:txBody>
              <a:bodyPr wrap="none">
                <a:spAutoFit/>
              </a:bodyPr>
              <a:lstStyle/>
              <a:p>
                <a14:m>
                  <m:oMath xmlns:m="http://purl.oclc.org/ooxml/officeDocument/math">
                    <m:f>
                      <m:fPr>
                        <m:ctrlPr>
                          <a:rPr lang="en-US" smtClean="0">
                            <a:latin typeface="Cambria Math" panose="02040503050406030204" pitchFamily="18" charset="0"/>
                          </a:rPr>
                        </m:ctrlPr>
                      </m:fPr>
                      <m:num>
                        <m:r>
                          <m:rPr>
                            <m:sty m:val="p"/>
                          </m:rPr>
                          <a:rPr lang="en-US">
                            <a:latin typeface="Cambria Math" panose="02040503050406030204" pitchFamily="18" charset="0"/>
                          </a:rPr>
                          <m:t>K</m:t>
                        </m:r>
                        <m:r>
                          <a:rPr lang="en-US" i="0">
                            <a:latin typeface="Cambria Math" panose="02040503050406030204" pitchFamily="18" charset="0"/>
                          </a:rPr>
                          <m:t> </m:t>
                        </m:r>
                        <m:r>
                          <m:rPr>
                            <m:sty m:val="p"/>
                          </m:rPr>
                          <a:rPr lang="en-US" i="0">
                            <a:latin typeface="Cambria Math" panose="02040503050406030204" pitchFamily="18" charset="0"/>
                          </a:rPr>
                          <m:t>lu</m:t>
                        </m:r>
                      </m:num>
                      <m:den>
                        <m:r>
                          <m:rPr>
                            <m:sty m:val="p"/>
                          </m:rPr>
                          <a:rPr lang="en-US" i="0">
                            <a:latin typeface="Cambria Math" panose="02040503050406030204" pitchFamily="18" charset="0"/>
                          </a:rPr>
                          <m:t>r</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76</m:t>
                        </m:r>
                        <m:r>
                          <a:rPr lang="en-US" i="0">
                            <a:latin typeface="Cambria Math" panose="02040503050406030204" pitchFamily="18" charset="0"/>
                          </a:rPr>
                          <m:t>  </m:t>
                        </m:r>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55</m:t>
                        </m:r>
                      </m:num>
                      <m:den>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1</m:t>
                        </m:r>
                      </m:den>
                    </m:f>
                    <m:r>
                      <a:rPr lang="en-US" i="0">
                        <a:latin typeface="Cambria Math" panose="02040503050406030204" pitchFamily="18" charset="0"/>
                      </a:rPr>
                      <m:t>=</m:t>
                    </m:r>
                    <m:r>
                      <a:rPr lang="en-US" i="0">
                        <a:latin typeface="Cambria Math" panose="02040503050406030204" pitchFamily="18" charset="0"/>
                      </a:rPr>
                      <m:t>27</m:t>
                    </m:r>
                    <m:r>
                      <a:rPr lang="en-US">
                        <a:latin typeface="Cambria Math" panose="02040503050406030204" pitchFamily="18" charset="0"/>
                      </a:rPr>
                      <m:t>≤</m:t>
                    </m:r>
                    <m:r>
                      <a:rPr lang="en-US">
                        <a:latin typeface="Cambria Math" panose="02040503050406030204" pitchFamily="18" charset="0"/>
                      </a:rPr>
                      <m:t>34</m:t>
                    </m:r>
                    <m:r>
                      <a:rPr lang="en-US">
                        <a:latin typeface="Cambria Math" panose="02040503050406030204" pitchFamily="18" charset="0"/>
                      </a:rPr>
                      <m:t>−</m:t>
                    </m:r>
                    <m:r>
                      <a:rPr lang="en-US">
                        <a:latin typeface="Cambria Math" panose="02040503050406030204" pitchFamily="18" charset="0"/>
                      </a:rPr>
                      <m:t>12</m:t>
                    </m:r>
                    <m:f>
                      <m:fPr>
                        <m:ctrlPr>
                          <a:rPr lang="en-US" i="1">
                            <a:latin typeface="Cambria Math" panose="02040503050406030204" pitchFamily="18" charset="0"/>
                          </a:rPr>
                        </m:ctrlPr>
                      </m:fPr>
                      <m:num>
                        <m:r>
                          <m:rPr>
                            <m:sty m:val="p"/>
                          </m:rPr>
                          <a:rPr lang="en-US">
                            <a:latin typeface="Cambria Math" panose="02040503050406030204" pitchFamily="18" charset="0"/>
                          </a:rPr>
                          <m:t>M</m:t>
                        </m:r>
                        <m:r>
                          <a:rPr lang="en-US">
                            <a:latin typeface="Cambria Math" panose="02040503050406030204" pitchFamily="18" charset="0"/>
                          </a:rPr>
                          <m:t>1</m:t>
                        </m:r>
                      </m:num>
                      <m:den>
                        <m:r>
                          <m:rPr>
                            <m:sty m:val="p"/>
                          </m:rPr>
                          <a:rPr lang="en-US">
                            <a:latin typeface="Cambria Math" panose="02040503050406030204" pitchFamily="18" charset="0"/>
                          </a:rPr>
                          <m:t>M</m:t>
                        </m:r>
                        <m:r>
                          <a:rPr lang="en-US">
                            <a:latin typeface="Cambria Math" panose="02040503050406030204" pitchFamily="18" charset="0"/>
                          </a:rPr>
                          <m:t>2</m:t>
                        </m:r>
                      </m:den>
                    </m:f>
                  </m:oMath>
                </a14:m>
                <a:r>
                  <a:rPr lang="en-US" dirty="0"/>
                  <a:t> </a:t>
                </a:r>
                <a:r>
                  <a:rPr lang="en-US" dirty="0">
                    <a:latin typeface="Times New Roman" panose="02020603050405020304" pitchFamily="18" charset="0"/>
                    <a:cs typeface="Times New Roman" panose="02020603050405020304" pitchFamily="18" charset="0"/>
                  </a:rPr>
                  <a:t>, ok short column</a:t>
                </a:r>
                <a:r>
                  <a:rPr lang="en-US" dirty="0"/>
                  <a:t>.</a:t>
                </a:r>
              </a:p>
            </p:txBody>
          </p:sp>
        </mc:Choice>
        <mc:Fallback>
          <p:sp>
            <p:nvSpPr>
              <p:cNvPr id="14" name="Rectangle 13">
                <a:extLst>
                  <a:ext uri="{FF2B5EF4-FFF2-40B4-BE49-F238E27FC236}">
                    <a16:creationId xmlns:a16="http://schemas.microsoft.com/office/drawing/2014/main" id="{64AAFD3C-D2B6-40C7-9EFF-78CDE02F78BC}"/>
                  </a:ext>
                </a:extLst>
              </p:cNvPr>
              <p:cNvSpPr>
                <a:spLocks noRot="1" noChangeAspect="1" noMove="1" noResize="1" noEditPoints="1" noAdjustHandles="1" noChangeArrowheads="1" noChangeShapeType="1" noTextEdit="1"/>
              </p:cNvSpPr>
              <p:nvPr/>
            </p:nvSpPr>
            <p:spPr>
              <a:xfrm>
                <a:off x="1039419" y="5615555"/>
                <a:ext cx="5349541" cy="498919"/>
              </a:xfrm>
              <a:prstGeom prst="rect">
                <a:avLst/>
              </a:prstGeom>
              <a:blipFill>
                <a:blip r:embed="rId4"/>
                <a:stretch>
                  <a:fillRect b="-6.098%"/>
                </a:stretch>
              </a:blipFill>
            </p:spPr>
            <p:txBody>
              <a:bodyPr/>
              <a:lstStyle/>
              <a:p>
                <a:r>
                  <a:rPr lang="en-US">
                    <a:noFill/>
                  </a:rPr>
                  <a:t> </a:t>
                </a:r>
              </a:p>
            </p:txBody>
          </p:sp>
        </mc:Fallback>
      </mc:AlternateContent>
    </p:spTree>
    <p:extLst>
      <p:ext uri="{BB962C8B-B14F-4D97-AF65-F5344CB8AC3E}">
        <p14:creationId xmlns:p14="http://schemas.microsoft.com/office/powerpoint/2010/main" val="1025444997"/>
      </p:ext>
    </p:extLst>
  </p:cSld>
  <p:clrMapOvr>
    <a:masterClrMapping/>
  </p:clrMapOvr>
</p:sld>
</file>

<file path=ppt/slides/slide46.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C0F991-03D1-4557-B783-5E97B186E5CF}"/>
              </a:ext>
            </a:extLst>
          </p:cNvPr>
          <p:cNvSpPr txBox="1"/>
          <p:nvPr/>
        </p:nvSpPr>
        <p:spPr>
          <a:xfrm>
            <a:off x="649091" y="373598"/>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Columns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F17889DD-30FF-4FBD-B9FD-08336C83C56A}"/>
              </a:ext>
            </a:extLst>
          </p:cNvPr>
          <p:cNvSpPr/>
          <p:nvPr/>
        </p:nvSpPr>
        <p:spPr>
          <a:xfrm>
            <a:off x="655086" y="1256792"/>
            <a:ext cx="2675732"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Longitudinal steel:- </a:t>
            </a:r>
          </a:p>
        </p:txBody>
      </p:sp>
      <p:sp>
        <p:nvSpPr>
          <p:cNvPr id="6" name="Chevron 3">
            <a:extLst>
              <a:ext uri="{FF2B5EF4-FFF2-40B4-BE49-F238E27FC236}">
                <a16:creationId xmlns:a16="http://schemas.microsoft.com/office/drawing/2014/main" id="{900ED579-07C5-476E-80BF-06D40747A942}"/>
              </a:ext>
            </a:extLst>
          </p:cNvPr>
          <p:cNvSpPr/>
          <p:nvPr/>
        </p:nvSpPr>
        <p:spPr>
          <a:xfrm>
            <a:off x="176286" y="1248382"/>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0" name="Rectangle 9">
            <a:extLst>
              <a:ext uri="{FF2B5EF4-FFF2-40B4-BE49-F238E27FC236}">
                <a16:creationId xmlns:a16="http://schemas.microsoft.com/office/drawing/2014/main" id="{37D0A2FF-9A7C-49A4-9306-82CE678DAC86}"/>
              </a:ext>
            </a:extLst>
          </p:cNvPr>
          <p:cNvSpPr/>
          <p:nvPr/>
        </p:nvSpPr>
        <p:spPr>
          <a:xfrm>
            <a:off x="-76990" y="1960322"/>
            <a:ext cx="7479672" cy="2012346"/>
          </a:xfrm>
          <a:prstGeom prst="rect">
            <a:avLst/>
          </a:prstGeom>
        </p:spPr>
        <p:txBody>
          <a:bodyPr wrap="squar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Selected column is column-28 in second floor with section 900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400cm</a:t>
            </a: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 </a:t>
            </a:r>
            <a:r>
              <a:rPr lang="en-US" dirty="0">
                <a:latin typeface="Times New Roman" panose="02020603050405020304" pitchFamily="18" charset="0"/>
                <a:cs typeface="Times New Roman" panose="02020603050405020304" pitchFamily="18" charset="0"/>
              </a:rPr>
              <a:t>Using </a:t>
            </a:r>
            <a:r>
              <a:rPr lang="en-US" dirty="0" err="1">
                <a:latin typeface="Times New Roman" panose="02020603050405020304" pitchFamily="18" charset="0"/>
                <a:cs typeface="Times New Roman" panose="02020603050405020304" pitchFamily="18" charset="0"/>
              </a:rPr>
              <a:t>Bresler</a:t>
            </a:r>
            <a:r>
              <a:rPr lang="en-US" dirty="0">
                <a:latin typeface="Times New Roman" panose="02020603050405020304" pitchFamily="18" charset="0"/>
                <a:cs typeface="Times New Roman" panose="02020603050405020304" pitchFamily="18" charset="0"/>
              </a:rPr>
              <a:t> equation, check adequacy will performed on ETABS</a:t>
            </a:r>
          </a:p>
          <a:p>
            <a:pPr>
              <a:lnSpc>
                <a:spcPct val="150%"/>
              </a:lnSpc>
              <a:spcAft>
                <a:spcPts val="800"/>
              </a:spcAft>
            </a:pPr>
            <a:r>
              <a:rPr lang="en-US" dirty="0">
                <a:latin typeface="Times New Roman" panose="02020603050405020304" pitchFamily="18" charset="0"/>
                <a:cs typeface="Times New Roman" panose="02020603050405020304" pitchFamily="18" charset="0"/>
              </a:rPr>
              <a:t> reinforcing design result which is 1% for column-28</a:t>
            </a:r>
          </a:p>
          <a:p>
            <a:pPr>
              <a:lnSpc>
                <a:spcPct val="150%"/>
              </a:lnSpc>
              <a:spcAft>
                <a:spcPts val="800"/>
              </a:spcAft>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D6DFC5A8-6B41-4C37-B97B-E631301459FD}"/>
              </a:ext>
            </a:extLst>
          </p:cNvPr>
          <p:cNvSpPr/>
          <p:nvPr/>
        </p:nvSpPr>
        <p:spPr>
          <a:xfrm>
            <a:off x="8247928" y="3087839"/>
            <a:ext cx="3038011"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Figure-17: </a:t>
            </a:r>
            <a:r>
              <a:rPr lang="en-US" dirty="0">
                <a:latin typeface="Times New Roman" panose="02020603050405020304" pitchFamily="18" charset="0"/>
                <a:ea typeface="Times New Roman" panose="02020603050405020304" pitchFamily="18" charset="0"/>
                <a:cs typeface="Times New Roman" panose="02020603050405020304" pitchFamily="18" charset="0"/>
              </a:rPr>
              <a:t>Columns-28 forces</a:t>
            </a:r>
            <a:r>
              <a:rPr lang="en-US" dirty="0">
                <a:latin typeface="Times New Roman" panose="02020603050405020304" pitchFamily="18" charset="0"/>
                <a:ea typeface="Times New Roman" panose="02020603050405020304" pitchFamily="18" charset="0"/>
              </a:rPr>
              <a:t>.</a:t>
            </a:r>
            <a:endParaRPr lang="en-US" dirty="0"/>
          </a:p>
        </p:txBody>
      </p:sp>
      <p:pic>
        <p:nvPicPr>
          <p:cNvPr id="15" name="Picture 14">
            <a:extLst>
              <a:ext uri="{FF2B5EF4-FFF2-40B4-BE49-F238E27FC236}">
                <a16:creationId xmlns:a16="http://schemas.microsoft.com/office/drawing/2014/main" id="{116933F9-03CB-430C-8510-20FE3428E82F}"/>
              </a:ext>
            </a:extLst>
          </p:cNvPr>
          <p:cNvPicPr/>
          <p:nvPr/>
        </p:nvPicPr>
        <p:blipFill>
          <a:blip r:embed="rId2"/>
          <a:stretch>
            <a:fillRect/>
          </a:stretch>
        </p:blipFill>
        <p:spPr>
          <a:xfrm>
            <a:off x="6806710" y="385636"/>
            <a:ext cx="5324475" cy="2743200"/>
          </a:xfrm>
          <a:prstGeom prst="rect">
            <a:avLst/>
          </a:prstGeom>
        </p:spPr>
      </p:pic>
      <p:graphicFrame>
        <p:nvGraphicFramePr>
          <p:cNvPr id="16" name="Chart 15">
            <a:extLst>
              <a:ext uri="{FF2B5EF4-FFF2-40B4-BE49-F238E27FC236}">
                <a16:creationId xmlns:a16="http://schemas.microsoft.com/office/drawing/2014/main" id="{041529C0-C53C-4F8B-B326-D9D3EF91CBA7}"/>
              </a:ext>
            </a:extLst>
          </p:cNvPr>
          <p:cNvGraphicFramePr/>
          <p:nvPr>
            <p:extLst>
              <p:ext uri="{D42A27DB-BD31-4B8C-83A1-F6EECF244321}">
                <p14:modId xmlns:p14="http://schemas.microsoft.com/office/powerpoint/2010/main" val="4202470141"/>
              </p:ext>
            </p:extLst>
          </p:nvPr>
        </p:nvGraphicFramePr>
        <p:xfrm>
          <a:off x="6534643" y="3485884"/>
          <a:ext cx="5778872" cy="2743200"/>
        </p:xfrm>
        <a:graphic>
          <a:graphicData uri="http://purl.oclc.org/ooxml/drawingml/chart">
            <c:chart xmlns:c="http://purl.oclc.org/ooxml/drawingml/chart" xmlns:r="http://purl.oclc.org/ooxml/officeDocument/relationships" r:id="rId3"/>
          </a:graphicData>
        </a:graphic>
      </p:graphicFrame>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E42B829E-7F1E-496F-A1E7-599DA6184610}"/>
                  </a:ext>
                </a:extLst>
              </p:cNvPr>
              <p:cNvSpPr/>
              <p:nvPr/>
            </p:nvSpPr>
            <p:spPr>
              <a:xfrm>
                <a:off x="415686" y="3665722"/>
                <a:ext cx="2518638" cy="612732"/>
              </a:xfrm>
              <a:prstGeom prst="rect">
                <a:avLst/>
              </a:prstGeom>
            </p:spPr>
            <p:txBody>
              <a:bodyPr wrap="none">
                <a:spAutoFit/>
              </a:bodyPr>
              <a:lstStyle/>
              <a:p>
                <a14:m>
                  <m:oMathPara xmlns:m="http://purl.oclc.org/ooxml/officeDocument/math">
                    <m:oMathParaPr>
                      <m:jc m:val="centerGroup"/>
                    </m:oMathParaPr>
                    <m:oMath xmlns:m="http://purl.oclc.org/ooxml/officeDocument/math">
                      <m:f>
                        <m:fPr>
                          <m:ctrlPr>
                            <a:rPr lang="en-US">
                              <a:latin typeface="Cambria Math" panose="02040503050406030204" pitchFamily="18" charset="0"/>
                            </a:rPr>
                          </m:ctrlPr>
                        </m:fPr>
                        <m:num>
                          <m:r>
                            <a:rPr lang="en-US">
                              <a:latin typeface="Cambria Math" panose="02040503050406030204" pitchFamily="18" charset="0"/>
                            </a:rPr>
                            <m:t>1</m:t>
                          </m:r>
                        </m:num>
                        <m:den>
                          <m:r>
                            <m:rPr>
                              <m:sty m:val="p"/>
                            </m:rPr>
                            <a:rPr lang="en-US" i="0">
                              <a:latin typeface="Cambria Math" panose="02040503050406030204" pitchFamily="18" charset="0"/>
                            </a:rPr>
                            <m:t>Pn</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m:rPr>
                              <m:sty m:val="p"/>
                            </m:rPr>
                            <a:rPr lang="en-US" i="0">
                              <a:latin typeface="Cambria Math" panose="02040503050406030204" pitchFamily="18" charset="0"/>
                            </a:rPr>
                            <m:t>Pn</m:t>
                          </m:r>
                          <m:r>
                            <a:rPr lang="en-US" i="0">
                              <a:latin typeface="Cambria Math" panose="02040503050406030204" pitchFamily="18" charset="0"/>
                            </a:rPr>
                            <m:t>3</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m:rPr>
                              <m:sty m:val="p"/>
                            </m:rPr>
                            <a:rPr lang="en-US" i="0">
                              <a:latin typeface="Cambria Math" panose="02040503050406030204" pitchFamily="18" charset="0"/>
                            </a:rPr>
                            <m:t>Pn</m:t>
                          </m:r>
                          <m:r>
                            <a:rPr lang="en-US" i="0">
                              <a:latin typeface="Cambria Math" panose="02040503050406030204" pitchFamily="18" charset="0"/>
                            </a:rPr>
                            <m:t>2</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m:rPr>
                              <m:sty m:val="p"/>
                            </m:rPr>
                            <a:rPr lang="en-US" i="0">
                              <a:latin typeface="Cambria Math" panose="02040503050406030204" pitchFamily="18" charset="0"/>
                            </a:rPr>
                            <m:t>Pno</m:t>
                          </m:r>
                        </m:den>
                      </m:f>
                    </m:oMath>
                  </m:oMathPara>
                </a14:m>
                <a:endParaRPr lang="en-US" dirty="0"/>
              </a:p>
            </p:txBody>
          </p:sp>
        </mc:Choice>
        <mc:Fallback>
          <p:sp>
            <p:nvSpPr>
              <p:cNvPr id="2" name="Rectangle 1">
                <a:extLst>
                  <a:ext uri="{FF2B5EF4-FFF2-40B4-BE49-F238E27FC236}">
                    <a16:creationId xmlns:a16="http://schemas.microsoft.com/office/drawing/2014/main" id="{E42B829E-7F1E-496F-A1E7-599DA6184610}"/>
                  </a:ext>
                </a:extLst>
              </p:cNvPr>
              <p:cNvSpPr>
                <a:spLocks noRot="1" noChangeAspect="1" noMove="1" noResize="1" noEditPoints="1" noAdjustHandles="1" noChangeArrowheads="1" noChangeShapeType="1" noTextEdit="1"/>
              </p:cNvSpPr>
              <p:nvPr/>
            </p:nvSpPr>
            <p:spPr>
              <a:xfrm>
                <a:off x="415686" y="3665722"/>
                <a:ext cx="2518638" cy="612732"/>
              </a:xfrm>
              <a:prstGeom prst="rect">
                <a:avLst/>
              </a:prstGeom>
              <a:blipFill>
                <a:blip r:embed="rId4"/>
                <a:stretch>
                  <a:fillRect/>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5BA6C1EE-EB8C-498D-9602-84BC4C7C83BF}"/>
              </a:ext>
            </a:extLst>
          </p:cNvPr>
          <p:cNvSpPr/>
          <p:nvPr/>
        </p:nvSpPr>
        <p:spPr>
          <a:xfrm>
            <a:off x="4092377" y="3787422"/>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4.16)</a:t>
            </a:r>
            <a:endParaRPr lang="en-US" dirty="0"/>
          </a:p>
        </p:txBody>
      </p:sp>
      <mc:AlternateContent xmlns:mc="http://schemas.openxmlformats.org/markup-compatibility/2006">
        <mc:Choice xmlns:a14="http://schemas.microsoft.com/office/drawing/2010/main" Requires="a14">
          <p:sp>
            <p:nvSpPr>
              <p:cNvPr id="17" name="Rectangle 16">
                <a:extLst>
                  <a:ext uri="{FF2B5EF4-FFF2-40B4-BE49-F238E27FC236}">
                    <a16:creationId xmlns:a16="http://schemas.microsoft.com/office/drawing/2014/main" id="{16F980A7-945D-4301-8D4A-1478B7D190C8}"/>
                  </a:ext>
                </a:extLst>
              </p:cNvPr>
              <p:cNvSpPr/>
              <p:nvPr/>
            </p:nvSpPr>
            <p:spPr>
              <a:xfrm>
                <a:off x="260622" y="4493925"/>
                <a:ext cx="6238183" cy="646331"/>
              </a:xfrm>
              <a:prstGeom prst="rect">
                <a:avLst/>
              </a:prstGeom>
            </p:spPr>
            <p:txBody>
              <a:bodyPr wrap="none">
                <a:spAutoFit/>
              </a:bodyPr>
              <a:lstStyle/>
              <a:p>
                <a14:m>
                  <m:oMath xmlns:m="http://purl.oclc.org/ooxml/officeDocument/math">
                    <m:d>
                      <m:dPr>
                        <m:begChr m:val=""/>
                        <m:ctrlPr>
                          <a:rPr lang="en-US" smtClean="0">
                            <a:latin typeface="Cambria Math" panose="02040503050406030204" pitchFamily="18" charset="0"/>
                          </a:rPr>
                        </m:ctrlPr>
                      </m:dPr>
                      <m:e>
                        <m:r>
                          <m:rPr>
                            <m:sty m:val="p"/>
                          </m:rPr>
                          <a:rPr lang="en-US">
                            <a:latin typeface="Cambria Math" panose="02040503050406030204" pitchFamily="18" charset="0"/>
                          </a:rPr>
                          <m:t>P</m:t>
                        </m:r>
                        <m:r>
                          <m:rPr>
                            <m:sty m:val="p"/>
                          </m:rPr>
                          <a:rPr lang="en-US" i="0">
                            <a:latin typeface="Cambria Math" panose="02040503050406030204" pitchFamily="18" charset="0"/>
                          </a:rPr>
                          <m:t>no</m:t>
                        </m:r>
                        <m:r>
                          <a:rPr lang="en-US" i="0">
                            <a:latin typeface="Cambria Math" panose="02040503050406030204" pitchFamily="18" charset="0"/>
                          </a:rPr>
                          <m:t>=0.65 0.8(0.</m:t>
                        </m:r>
                        <m:r>
                          <a:rPr lang="en-US" i="0">
                            <a:latin typeface="Cambria Math" panose="02040503050406030204" pitchFamily="18" charset="0"/>
                          </a:rPr>
                          <m:t>85</m:t>
                        </m:r>
                        <m:r>
                          <m:rPr>
                            <m:sty m:val="p"/>
                          </m:rPr>
                          <a:rPr lang="en-US" i="0">
                            <a:latin typeface="Cambria Math" panose="02040503050406030204" pitchFamily="18" charset="0"/>
                          </a:rPr>
                          <m:t>f</m:t>
                        </m:r>
                        <m:sSup>
                          <m:sSupPr>
                            <m:ctrlPr>
                              <a:rPr lang="en-US" i="1">
                                <a:latin typeface="Cambria Math" panose="02040503050406030204" pitchFamily="18" charset="0"/>
                              </a:rPr>
                            </m:ctrlPr>
                          </m:sSupPr>
                          <m:e>
                            <m:r>
                              <m:rPr>
                                <m:sty m:val="p"/>
                              </m:rPr>
                              <a:rPr lang="en-US" i="0">
                                <a:latin typeface="Cambria Math" panose="02040503050406030204" pitchFamily="18" charset="0"/>
                              </a:rPr>
                              <m:t>c</m:t>
                            </m:r>
                          </m:e>
                          <m:sup>
                            <m:r>
                              <a:rPr lang="en-US" i="0">
                                <a:latin typeface="Cambria Math" panose="02040503050406030204" pitchFamily="18" charset="0"/>
                              </a:rPr>
                              <m:t>′</m:t>
                            </m:r>
                          </m:sup>
                        </m:sSup>
                        <m:r>
                          <a:rPr lang="en-US">
                            <a:latin typeface="Cambria Math" panose="02040503050406030204" pitchFamily="18" charset="0"/>
                            <a:sym typeface="Symbol" panose="05050102010706020507" pitchFamily="18" charset="2"/>
                          </a:rPr>
                          <m:t></m:t>
                        </m:r>
                        <m:r>
                          <m:rPr>
                            <m:sty m:val="p"/>
                          </m:rPr>
                          <a:rPr lang="en-US" i="0">
                            <a:latin typeface="Cambria Math" panose="02040503050406030204" pitchFamily="18" charset="0"/>
                          </a:rPr>
                          <m:t>Ag</m:t>
                        </m:r>
                        <m:r>
                          <a:rPr lang="en-US" i="0">
                            <a:latin typeface="Cambria Math" panose="02040503050406030204" pitchFamily="18" charset="0"/>
                          </a:rPr>
                          <m:t>(1−</m:t>
                        </m:r>
                        <m:r>
                          <m:rPr>
                            <m:nor/>
                          </m:rPr>
                          <a:rPr lang="en-US">
                            <a:sym typeface="Symbol" panose="05050102010706020507" pitchFamily="18" charset="2"/>
                          </a:rPr>
                          <m:t></m:t>
                        </m:r>
                        <m:r>
                          <a:rPr lang="en-US" i="0">
                            <a:latin typeface="Cambria Math" panose="02040503050406030204" pitchFamily="18" charset="0"/>
                          </a:rPr>
                          <m:t>)+</m:t>
                        </m:r>
                        <m:r>
                          <m:rPr>
                            <m:sty m:val="p"/>
                          </m:rPr>
                          <a:rPr lang="en-US" i="0">
                            <a:latin typeface="Cambria Math" panose="02040503050406030204" pitchFamily="18" charset="0"/>
                          </a:rPr>
                          <m:t>fy</m:t>
                        </m:r>
                        <m:r>
                          <a:rPr lang="en-US" b="0" i="0" smtClean="0">
                            <a:latin typeface="Cambria Math" panose="02040503050406030204" pitchFamily="18" charset="0"/>
                          </a:rPr>
                          <m:t> </m:t>
                        </m:r>
                        <m:r>
                          <a:rPr lang="en-US">
                            <a:sym typeface="Symbol" panose="05050102010706020507" pitchFamily="18" charset="2"/>
                          </a:rPr>
                          <m:t></m:t>
                        </m:r>
                        <m:r>
                          <a:rPr lang="en-US"/>
                          <m:t> </m:t>
                        </m:r>
                        <m:r>
                          <a:rPr lang="en-US">
                            <a:sym typeface="Symbol" panose="05050102010706020507" pitchFamily="18" charset="2"/>
                          </a:rPr>
                          <m:t></m:t>
                        </m:r>
                        <m:r>
                          <a:rPr lang="en-US"/>
                          <m:t>  </m:t>
                        </m:r>
                        <m:r>
                          <m:rPr>
                            <m:nor/>
                          </m:rPr>
                          <a:rPr lang="en-US">
                            <a:sym typeface="Symbol" panose="05050102010706020507" pitchFamily="18" charset="2"/>
                          </a:rPr>
                          <m:t></m:t>
                        </m:r>
                        <m:r>
                          <m:rPr>
                            <m:sty m:val="p"/>
                          </m:rPr>
                          <a:rPr lang="en-US" i="0">
                            <a:latin typeface="Cambria Math" panose="02040503050406030204" pitchFamily="18" charset="0"/>
                          </a:rPr>
                          <m:t>Ag</m:t>
                        </m:r>
                      </m:e>
                    </m:d>
                    <m:r>
                      <a:rPr lang="en-US" b="0" i="0" smtClean="0">
                        <a:latin typeface="Cambria Math" panose="02040503050406030204" pitchFamily="18" charset="0"/>
                      </a:rPr>
                      <m:t> </m:t>
                    </m:r>
                  </m:oMath>
                </a14:m>
                <a:r>
                  <a:rPr lang="en-US" dirty="0">
                    <a:latin typeface="Times New Roman" panose="02020603050405020304" pitchFamily="18" charset="0"/>
                    <a:cs typeface="Times New Roman" panose="02020603050405020304" pitchFamily="18" charset="0"/>
                  </a:rPr>
                  <a:t>= 5197 KN</a:t>
                </a:r>
              </a:p>
              <a:p>
                <a:endParaRPr lang="en-US" dirty="0"/>
              </a:p>
            </p:txBody>
          </p:sp>
        </mc:Choice>
        <mc:Fallback>
          <p:sp>
            <p:nvSpPr>
              <p:cNvPr id="17" name="Rectangle 16">
                <a:extLst>
                  <a:ext uri="{FF2B5EF4-FFF2-40B4-BE49-F238E27FC236}">
                    <a16:creationId xmlns:a16="http://schemas.microsoft.com/office/drawing/2014/main" id="{16F980A7-945D-4301-8D4A-1478B7D190C8}"/>
                  </a:ext>
                </a:extLst>
              </p:cNvPr>
              <p:cNvSpPr>
                <a:spLocks noRot="1" noChangeAspect="1" noMove="1" noResize="1" noEditPoints="1" noAdjustHandles="1" noChangeArrowheads="1" noChangeShapeType="1" noTextEdit="1"/>
              </p:cNvSpPr>
              <p:nvPr/>
            </p:nvSpPr>
            <p:spPr>
              <a:xfrm>
                <a:off x="260622" y="4493925"/>
                <a:ext cx="6238183" cy="646331"/>
              </a:xfrm>
              <a:prstGeom prst="rect">
                <a:avLst/>
              </a:prstGeom>
              <a:blipFill>
                <a:blip r:embed="rId5"/>
                <a:stretch>
                  <a:fillRect t="-67.925%" r="-0.684%" b="-64.15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Rectangle 17">
                <a:extLst>
                  <a:ext uri="{FF2B5EF4-FFF2-40B4-BE49-F238E27FC236}">
                    <a16:creationId xmlns:a16="http://schemas.microsoft.com/office/drawing/2014/main" id="{06AC23C6-2C5D-4836-84DB-C3B0D19F2D01}"/>
                  </a:ext>
                </a:extLst>
              </p:cNvPr>
              <p:cNvSpPr/>
              <p:nvPr/>
            </p:nvSpPr>
            <p:spPr>
              <a:xfrm>
                <a:off x="415686" y="4913282"/>
                <a:ext cx="2900153" cy="612796"/>
              </a:xfrm>
              <a:prstGeom prst="rect">
                <a:avLst/>
              </a:prstGeom>
            </p:spPr>
            <p:txBody>
              <a:bodyPr wrap="none">
                <a:spAutoFit/>
              </a:bodyPr>
              <a:lstStyle/>
              <a:p>
                <a14:m>
                  <m:oMathPara xmlns:m="http://purl.oclc.org/ooxml/officeDocument/math">
                    <m:oMathParaPr>
                      <m:jc m:val="centerGroup"/>
                    </m:oMathParaPr>
                    <m:oMath xmlns:m="http://purl.oclc.org/ooxml/officeDocument/math">
                      <m:f>
                        <m:fPr>
                          <m:ctrlPr>
                            <a:rPr lang="en-US">
                              <a:latin typeface="Cambria Math" panose="02040503050406030204" pitchFamily="18" charset="0"/>
                            </a:rPr>
                          </m:ctrlPr>
                        </m:fPr>
                        <m:num>
                          <m:r>
                            <a:rPr lang="en-US">
                              <a:latin typeface="Cambria Math" panose="02040503050406030204" pitchFamily="18" charset="0"/>
                            </a:rPr>
                            <m:t>1</m:t>
                          </m:r>
                        </m:num>
                        <m:den>
                          <m:r>
                            <m:rPr>
                              <m:sty m:val="p"/>
                            </m:rPr>
                            <a:rPr lang="en-US" i="0">
                              <a:latin typeface="Cambria Math" panose="02040503050406030204" pitchFamily="18" charset="0"/>
                            </a:rPr>
                            <m:t>Pn</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a:rPr lang="en-US" i="0">
                              <a:latin typeface="Cambria Math" panose="02040503050406030204" pitchFamily="18" charset="0"/>
                            </a:rPr>
                            <m:t>5197</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a:rPr lang="en-US" i="0">
                              <a:latin typeface="Cambria Math" panose="02040503050406030204" pitchFamily="18" charset="0"/>
                            </a:rPr>
                            <m:t>5197</m:t>
                          </m:r>
                        </m:den>
                      </m:f>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a:rPr lang="en-US" i="0">
                              <a:latin typeface="Cambria Math" panose="02040503050406030204" pitchFamily="18" charset="0"/>
                            </a:rPr>
                            <m:t>5197</m:t>
                          </m:r>
                        </m:den>
                      </m:f>
                    </m:oMath>
                  </m:oMathPara>
                </a14:m>
                <a:endParaRPr lang="en-US" dirty="0"/>
              </a:p>
            </p:txBody>
          </p:sp>
        </mc:Choice>
        <mc:Fallback>
          <p:sp>
            <p:nvSpPr>
              <p:cNvPr id="18" name="Rectangle 17">
                <a:extLst>
                  <a:ext uri="{FF2B5EF4-FFF2-40B4-BE49-F238E27FC236}">
                    <a16:creationId xmlns:a16="http://schemas.microsoft.com/office/drawing/2014/main" id="{06AC23C6-2C5D-4836-84DB-C3B0D19F2D01}"/>
                  </a:ext>
                </a:extLst>
              </p:cNvPr>
              <p:cNvSpPr>
                <a:spLocks noRot="1" noChangeAspect="1" noMove="1" noResize="1" noEditPoints="1" noAdjustHandles="1" noChangeArrowheads="1" noChangeShapeType="1" noTextEdit="1"/>
              </p:cNvSpPr>
              <p:nvPr/>
            </p:nvSpPr>
            <p:spPr>
              <a:xfrm>
                <a:off x="415686" y="4913282"/>
                <a:ext cx="2900153" cy="612796"/>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9" name="Rectangle 18">
                <a:extLst>
                  <a:ext uri="{FF2B5EF4-FFF2-40B4-BE49-F238E27FC236}">
                    <a16:creationId xmlns:a16="http://schemas.microsoft.com/office/drawing/2014/main" id="{F253E9C2-5C04-4285-8C69-83469AA99281}"/>
                  </a:ext>
                </a:extLst>
              </p:cNvPr>
              <p:cNvSpPr/>
              <p:nvPr/>
            </p:nvSpPr>
            <p:spPr>
              <a:xfrm>
                <a:off x="-121515" y="5560660"/>
                <a:ext cx="6656158" cy="458074"/>
              </a:xfrm>
              <a:prstGeom prst="rect">
                <a:avLst/>
              </a:prstGeom>
            </p:spPr>
            <p:txBody>
              <a:bodyPr wrap="square">
                <a:spAutoFit/>
              </a:bodyPr>
              <a:lstStyle/>
              <a:p>
                <a:pPr marL="457200">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Then, </a:t>
                </a:r>
                <a14:m>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Pn</m:t>
                    </m:r>
                    <m:r>
                      <a:rPr lang="en-US">
                        <a:latin typeface="Cambria Math" panose="02040503050406030204" pitchFamily="18" charset="0"/>
                        <a:ea typeface="Times New Roman" panose="02020603050405020304" pitchFamily="18" charset="0"/>
                        <a:cs typeface="Times New Roman" panose="02020603050405020304" pitchFamily="18" charset="0"/>
                      </a:rPr>
                      <m:t>=5197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KN</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more</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than</m:t>
                    </m:r>
                    <m:r>
                      <a:rPr lang="en-US">
                        <a:latin typeface="Cambria Math" panose="02040503050406030204" pitchFamily="18" charset="0"/>
                        <a:ea typeface="Times New Roman" panose="02020603050405020304" pitchFamily="18" charset="0"/>
                        <a:cs typeface="Times New Roman" panose="02020603050405020304" pitchFamily="18" charset="0"/>
                      </a:rPr>
                      <m:t> 2773,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then</m:t>
                    </m:r>
                    <m:r>
                      <a:rPr lang="en-US">
                        <a:latin typeface="Cambria Math" panose="02040503050406030204" pitchFamily="18" charset="0"/>
                        <a:ea typeface="Times New Roman" panose="02020603050405020304" pitchFamily="18" charset="0"/>
                        <a:cs typeface="Times New Roman" panose="02020603050405020304" pitchFamily="18" charset="0"/>
                      </a:rPr>
                      <m:t> 1%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is</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adequate</m:t>
                    </m:r>
                    <m:r>
                      <a:rPr lang="en-US">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19" name="Rectangle 18">
                <a:extLst>
                  <a:ext uri="{FF2B5EF4-FFF2-40B4-BE49-F238E27FC236}">
                    <a16:creationId xmlns:a16="http://schemas.microsoft.com/office/drawing/2014/main" id="{F253E9C2-5C04-4285-8C69-83469AA99281}"/>
                  </a:ext>
                </a:extLst>
              </p:cNvPr>
              <p:cNvSpPr>
                <a:spLocks noRot="1" noChangeAspect="1" noMove="1" noResize="1" noEditPoints="1" noAdjustHandles="1" noChangeArrowheads="1" noChangeShapeType="1" noTextEdit="1"/>
              </p:cNvSpPr>
              <p:nvPr/>
            </p:nvSpPr>
            <p:spPr>
              <a:xfrm>
                <a:off x="-121515" y="5560660"/>
                <a:ext cx="6656158" cy="458074"/>
              </a:xfrm>
              <a:prstGeom prst="rect">
                <a:avLst/>
              </a:prstGeom>
              <a:blipFill>
                <a:blip r:embed="rId7"/>
                <a:stretch>
                  <a:fillRect b="-21.333%"/>
                </a:stretch>
              </a:blipFill>
            </p:spPr>
            <p:txBody>
              <a:bodyPr/>
              <a:lstStyle/>
              <a:p>
                <a:r>
                  <a:rPr lang="en-US">
                    <a:noFill/>
                  </a:rPr>
                  <a:t> </a:t>
                </a:r>
              </a:p>
            </p:txBody>
          </p:sp>
        </mc:Fallback>
      </mc:AlternateContent>
      <p:sp>
        <p:nvSpPr>
          <p:cNvPr id="20" name="Rectangle 19">
            <a:extLst>
              <a:ext uri="{FF2B5EF4-FFF2-40B4-BE49-F238E27FC236}">
                <a16:creationId xmlns:a16="http://schemas.microsoft.com/office/drawing/2014/main" id="{A7F90525-AB78-4B06-BF98-65D29555B14D}"/>
              </a:ext>
            </a:extLst>
          </p:cNvPr>
          <p:cNvSpPr/>
          <p:nvPr/>
        </p:nvSpPr>
        <p:spPr>
          <a:xfrm>
            <a:off x="7377748" y="6018734"/>
            <a:ext cx="365997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Figure-18: </a:t>
            </a:r>
            <a:r>
              <a:rPr lang="en-US" dirty="0">
                <a:latin typeface="Times New Roman" panose="02020603050405020304" pitchFamily="18" charset="0"/>
                <a:ea typeface="Times New Roman" panose="02020603050405020304" pitchFamily="18" charset="0"/>
                <a:cs typeface="Times New Roman" panose="02020603050405020304" pitchFamily="18" charset="0"/>
              </a:rPr>
              <a:t>P-M2 interaction diagram</a:t>
            </a:r>
            <a:r>
              <a:rPr lang="en-US" dirty="0">
                <a:latin typeface="Times New Roman" panose="02020603050405020304" pitchFamily="18" charset="0"/>
                <a:ea typeface="Times New Roman" panose="02020603050405020304" pitchFamily="18" charset="0"/>
              </a:rPr>
              <a:t>.</a:t>
            </a:r>
            <a:endParaRPr lang="en-US" dirty="0"/>
          </a:p>
        </p:txBody>
      </p:sp>
    </p:spTree>
    <p:extLst>
      <p:ext uri="{BB962C8B-B14F-4D97-AF65-F5344CB8AC3E}">
        <p14:creationId xmlns:p14="http://schemas.microsoft.com/office/powerpoint/2010/main" val="603750704"/>
      </p:ext>
    </p:extLst>
  </p:cSld>
  <p:clrMapOvr>
    <a:masterClrMapping/>
  </p:clrMapOvr>
</p:sld>
</file>

<file path=ppt/slides/slide47.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C0F991-03D1-4557-B783-5E97B186E5CF}"/>
              </a:ext>
            </a:extLst>
          </p:cNvPr>
          <p:cNvSpPr txBox="1"/>
          <p:nvPr/>
        </p:nvSpPr>
        <p:spPr>
          <a:xfrm>
            <a:off x="655085" y="363181"/>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Columns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F17889DD-30FF-4FBD-B9FD-08336C83C56A}"/>
              </a:ext>
            </a:extLst>
          </p:cNvPr>
          <p:cNvSpPr/>
          <p:nvPr/>
        </p:nvSpPr>
        <p:spPr>
          <a:xfrm>
            <a:off x="655086" y="1518032"/>
            <a:ext cx="2675732"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Longitudinal steel:- </a:t>
            </a:r>
          </a:p>
        </p:txBody>
      </p:sp>
      <p:sp>
        <p:nvSpPr>
          <p:cNvPr id="6" name="Chevron 3">
            <a:extLst>
              <a:ext uri="{FF2B5EF4-FFF2-40B4-BE49-F238E27FC236}">
                <a16:creationId xmlns:a16="http://schemas.microsoft.com/office/drawing/2014/main" id="{900ED579-07C5-476E-80BF-06D40747A942}"/>
              </a:ext>
            </a:extLst>
          </p:cNvPr>
          <p:cNvSpPr/>
          <p:nvPr/>
        </p:nvSpPr>
        <p:spPr>
          <a:xfrm>
            <a:off x="176286" y="1509622"/>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FBFA7714-ECBD-4DE1-A9F3-2EF39A6C623D}"/>
                  </a:ext>
                </a:extLst>
              </p:cNvPr>
              <p:cNvSpPr/>
              <p:nvPr/>
            </p:nvSpPr>
            <p:spPr>
              <a:xfrm>
                <a:off x="988958" y="2403009"/>
                <a:ext cx="2341860" cy="369332"/>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Σ</m:t>
                      </m:r>
                      <m:r>
                        <m:rPr>
                          <m:sty m:val="p"/>
                        </m:rPr>
                        <a:rPr lang="en-US" i="0">
                          <a:latin typeface="Cambria Math" panose="02040503050406030204" pitchFamily="18" charset="0"/>
                        </a:rPr>
                        <m:t>Mnc</m:t>
                      </m:r>
                      <m:r>
                        <a:rPr lang="en-US" i="0">
                          <a:latin typeface="Cambria Math" panose="02040503050406030204" pitchFamily="18" charset="0"/>
                        </a:rPr>
                        <m:t> ≥ (</m:t>
                      </m:r>
                      <m:f>
                        <m:fPr>
                          <m:type m:val="lin"/>
                          <m:ctrlPr>
                            <a:rPr lang="en-US" i="1">
                              <a:latin typeface="Cambria Math" panose="02040503050406030204" pitchFamily="18" charset="0"/>
                            </a:rPr>
                          </m:ctrlPr>
                        </m:fPr>
                        <m:num>
                          <m:r>
                            <a:rPr lang="en-US" i="0">
                              <a:latin typeface="Cambria Math" panose="02040503050406030204" pitchFamily="18" charset="0"/>
                            </a:rPr>
                            <m:t>6</m:t>
                          </m:r>
                        </m:num>
                        <m:den>
                          <m:r>
                            <a:rPr lang="en-US" i="0">
                              <a:latin typeface="Cambria Math" panose="02040503050406030204" pitchFamily="18" charset="0"/>
                            </a:rPr>
                            <m:t>5</m:t>
                          </m:r>
                        </m:den>
                      </m:f>
                      <m:r>
                        <a:rPr lang="en-US" i="0">
                          <a:latin typeface="Cambria Math" panose="02040503050406030204" pitchFamily="18" charset="0"/>
                        </a:rPr>
                        <m:t>)</m:t>
                      </m:r>
                      <m:r>
                        <m:rPr>
                          <m:sty m:val="p"/>
                        </m:rPr>
                        <a:rPr lang="en-US" i="0">
                          <a:latin typeface="Cambria Math" panose="02040503050406030204" pitchFamily="18" charset="0"/>
                        </a:rPr>
                        <m:t>ΣMnb</m:t>
                      </m:r>
                    </m:oMath>
                  </m:oMathPara>
                </a14:m>
                <a:endParaRPr lang="en-US" dirty="0"/>
              </a:p>
            </p:txBody>
          </p:sp>
        </mc:Choice>
        <mc:Fallback>
          <p:sp>
            <p:nvSpPr>
              <p:cNvPr id="7" name="Rectangle 6">
                <a:extLst>
                  <a:ext uri="{FF2B5EF4-FFF2-40B4-BE49-F238E27FC236}">
                    <a16:creationId xmlns:a16="http://schemas.microsoft.com/office/drawing/2014/main" id="{FBFA7714-ECBD-4DE1-A9F3-2EF39A6C623D}"/>
                  </a:ext>
                </a:extLst>
              </p:cNvPr>
              <p:cNvSpPr>
                <a:spLocks noRot="1" noChangeAspect="1" noMove="1" noResize="1" noEditPoints="1" noAdjustHandles="1" noChangeArrowheads="1" noChangeShapeType="1" noTextEdit="1"/>
              </p:cNvSpPr>
              <p:nvPr/>
            </p:nvSpPr>
            <p:spPr>
              <a:xfrm>
                <a:off x="988958" y="2403009"/>
                <a:ext cx="2341860" cy="369332"/>
              </a:xfrm>
              <a:prstGeom prst="rect">
                <a:avLst/>
              </a:prstGeom>
              <a:blipFill>
                <a:blip r:embed="rId2"/>
                <a:stretch>
                  <a:fillRect t="-114.754%" b="-177.049%"/>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9D823112-9E53-4120-A2B3-03B763124735}"/>
              </a:ext>
            </a:extLst>
          </p:cNvPr>
          <p:cNvSpPr/>
          <p:nvPr/>
        </p:nvSpPr>
        <p:spPr>
          <a:xfrm>
            <a:off x="3736893" y="2403009"/>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4.17)</a:t>
            </a:r>
            <a:endParaRPr lang="en-US" dirty="0"/>
          </a:p>
        </p:txBody>
      </p:sp>
      <p:sp>
        <p:nvSpPr>
          <p:cNvPr id="9" name="Rectangle 8">
            <a:extLst>
              <a:ext uri="{FF2B5EF4-FFF2-40B4-BE49-F238E27FC236}">
                <a16:creationId xmlns:a16="http://schemas.microsoft.com/office/drawing/2014/main" id="{DA73FF24-7B2A-457B-8BD0-EA63165B0E8F}"/>
              </a:ext>
            </a:extLst>
          </p:cNvPr>
          <p:cNvSpPr/>
          <p:nvPr/>
        </p:nvSpPr>
        <p:spPr>
          <a:xfrm>
            <a:off x="6818701" y="3408417"/>
            <a:ext cx="4818050" cy="458074"/>
          </a:xfrm>
          <a:prstGeom prst="rect">
            <a:avLst/>
          </a:prstGeom>
        </p:spPr>
        <p:txBody>
          <a:bodyPr wrap="none">
            <a:spAutoFit/>
          </a:bodyPr>
          <a:lstStyle/>
          <a:p>
            <a:pPr algn="ctr">
              <a:lnSpc>
                <a:spcPct val="15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Table-8: 6/5(beam/column capacity) from ETABS</a:t>
            </a:r>
          </a:p>
        </p:txBody>
      </p:sp>
      <p:pic>
        <p:nvPicPr>
          <p:cNvPr id="21" name="Picture 20">
            <a:extLst>
              <a:ext uri="{FF2B5EF4-FFF2-40B4-BE49-F238E27FC236}">
                <a16:creationId xmlns:a16="http://schemas.microsoft.com/office/drawing/2014/main" id="{9DBBA1C2-A4FD-4781-A5A6-635BA915AA41}"/>
              </a:ext>
            </a:extLst>
          </p:cNvPr>
          <p:cNvPicPr/>
          <p:nvPr/>
        </p:nvPicPr>
        <p:blipFill>
          <a:blip r:embed="rId3"/>
          <a:stretch>
            <a:fillRect/>
          </a:stretch>
        </p:blipFill>
        <p:spPr>
          <a:xfrm>
            <a:off x="7998029" y="3913497"/>
            <a:ext cx="2453102" cy="699289"/>
          </a:xfrm>
          <a:prstGeom prst="rect">
            <a:avLst/>
          </a:prstGeom>
        </p:spPr>
      </p:pic>
      <p:sp>
        <p:nvSpPr>
          <p:cNvPr id="12" name="Rectangle 11">
            <a:extLst>
              <a:ext uri="{FF2B5EF4-FFF2-40B4-BE49-F238E27FC236}">
                <a16:creationId xmlns:a16="http://schemas.microsoft.com/office/drawing/2014/main" id="{501567B2-A266-4B9F-A9E6-081A8E528A90}"/>
              </a:ext>
            </a:extLst>
          </p:cNvPr>
          <p:cNvSpPr/>
          <p:nvPr/>
        </p:nvSpPr>
        <p:spPr>
          <a:xfrm>
            <a:off x="282818" y="3060366"/>
            <a:ext cx="6096000" cy="1493422"/>
          </a:xfrm>
          <a:prstGeom prst="rect">
            <a:avLst/>
          </a:prstGeom>
        </p:spPr>
        <p:txBody>
          <a:bodyPr>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Manually:</a:t>
            </a: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For major axis ration = 6/5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 (228/836.9) = 0.326</a:t>
            </a: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For major axis ration = 6/5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 (244.5/1885) = 0.155</a:t>
            </a:r>
          </a:p>
        </p:txBody>
      </p:sp>
      <p:sp>
        <p:nvSpPr>
          <p:cNvPr id="14" name="Rectangle 13">
            <a:extLst>
              <a:ext uri="{FF2B5EF4-FFF2-40B4-BE49-F238E27FC236}">
                <a16:creationId xmlns:a16="http://schemas.microsoft.com/office/drawing/2014/main" id="{88ACBF65-8AE8-42D5-A86B-1BB2E974D1B9}"/>
              </a:ext>
            </a:extLst>
          </p:cNvPr>
          <p:cNvSpPr/>
          <p:nvPr/>
        </p:nvSpPr>
        <p:spPr>
          <a:xfrm>
            <a:off x="282818" y="5006033"/>
            <a:ext cx="4792722" cy="458074"/>
          </a:xfrm>
          <a:prstGeom prst="rect">
            <a:avLst/>
          </a:prstGeom>
        </p:spPr>
        <p:txBody>
          <a:bodyPr wrap="non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Then, program calculate the ration in correct way.</a:t>
            </a:r>
          </a:p>
        </p:txBody>
      </p:sp>
      <p:sp>
        <p:nvSpPr>
          <p:cNvPr id="24" name="Rectangle 23">
            <a:extLst>
              <a:ext uri="{FF2B5EF4-FFF2-40B4-BE49-F238E27FC236}">
                <a16:creationId xmlns:a16="http://schemas.microsoft.com/office/drawing/2014/main" id="{E65F5C6E-F3CC-42E7-8144-1DE52F3F6D86}"/>
              </a:ext>
            </a:extLst>
          </p:cNvPr>
          <p:cNvSpPr/>
          <p:nvPr/>
        </p:nvSpPr>
        <p:spPr>
          <a:xfrm>
            <a:off x="6118115" y="3060366"/>
            <a:ext cx="961289" cy="458074"/>
          </a:xfrm>
          <a:prstGeom prst="rect">
            <a:avLst/>
          </a:prstGeom>
        </p:spPr>
        <p:txBody>
          <a:bodyPr wrap="non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ETABS:</a:t>
            </a:r>
          </a:p>
        </p:txBody>
      </p:sp>
    </p:spTree>
    <p:extLst>
      <p:ext uri="{BB962C8B-B14F-4D97-AF65-F5344CB8AC3E}">
        <p14:creationId xmlns:p14="http://schemas.microsoft.com/office/powerpoint/2010/main" val="2576210541"/>
      </p:ext>
    </p:extLst>
  </p:cSld>
  <p:clrMapOvr>
    <a:masterClrMapping/>
  </p:clrMapOvr>
</p:sld>
</file>

<file path=ppt/slides/slide48.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9C657DD-5504-477E-80CD-086249B17566}"/>
              </a:ext>
            </a:extLst>
          </p:cNvPr>
          <p:cNvSpPr txBox="1"/>
          <p:nvPr/>
        </p:nvSpPr>
        <p:spPr>
          <a:xfrm>
            <a:off x="655085" y="363181"/>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Columns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4" name="Rectangle 3">
            <a:extLst>
              <a:ext uri="{FF2B5EF4-FFF2-40B4-BE49-F238E27FC236}">
                <a16:creationId xmlns:a16="http://schemas.microsoft.com/office/drawing/2014/main" id="{C03F6B28-9848-413C-86F2-CEC4F75DF98C}"/>
              </a:ext>
            </a:extLst>
          </p:cNvPr>
          <p:cNvSpPr/>
          <p:nvPr/>
        </p:nvSpPr>
        <p:spPr>
          <a:xfrm>
            <a:off x="620130" y="1171372"/>
            <a:ext cx="2949846"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Shear reinforcement:- </a:t>
            </a:r>
          </a:p>
        </p:txBody>
      </p:sp>
      <p:sp>
        <p:nvSpPr>
          <p:cNvPr id="5" name="Chevron 3">
            <a:extLst>
              <a:ext uri="{FF2B5EF4-FFF2-40B4-BE49-F238E27FC236}">
                <a16:creationId xmlns:a16="http://schemas.microsoft.com/office/drawing/2014/main" id="{5EBB3A9F-7B6A-4BAC-A3BD-C2C8D9F2CD26}"/>
              </a:ext>
            </a:extLst>
          </p:cNvPr>
          <p:cNvSpPr/>
          <p:nvPr/>
        </p:nvSpPr>
        <p:spPr>
          <a:xfrm>
            <a:off x="141330" y="1162962"/>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6" name="Rectangle 5">
                <a:extLst>
                  <a:ext uri="{FF2B5EF4-FFF2-40B4-BE49-F238E27FC236}">
                    <a16:creationId xmlns:a16="http://schemas.microsoft.com/office/drawing/2014/main" id="{D8C77238-DDD9-453A-A1AD-51B91D6B197B}"/>
                  </a:ext>
                </a:extLst>
              </p:cNvPr>
              <p:cNvSpPr/>
              <p:nvPr/>
            </p:nvSpPr>
            <p:spPr>
              <a:xfrm>
                <a:off x="674808" y="1618319"/>
                <a:ext cx="4727576" cy="646331"/>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smtClean="0">
                          <a:latin typeface="Cambria Math" panose="02040503050406030204" pitchFamily="18" charset="0"/>
                          <a:ea typeface="Times New Roman" panose="02020603050405020304" pitchFamily="18" charset="0"/>
                          <a:cs typeface="Times New Roman" panose="02020603050405020304" pitchFamily="18" charset="0"/>
                        </a:rPr>
                        <m:t>Design</m:t>
                      </m:r>
                      <m:r>
                        <a:rPr lang="en-US" smtClean="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mtClean="0">
                          <a:latin typeface="Cambria Math" panose="02040503050406030204" pitchFamily="18" charset="0"/>
                          <a:ea typeface="Times New Roman" panose="02020603050405020304" pitchFamily="18" charset="0"/>
                          <a:cs typeface="Times New Roman" panose="02020603050405020304" pitchFamily="18" charset="0"/>
                        </a:rPr>
                        <m:t>shear</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force</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for</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beam</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the</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following</m:t>
                      </m:r>
                      <m:r>
                        <a:rPr lang="en-US" b="0" i="0" smtClean="0">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b="0" dirty="0">
                  <a:ea typeface="Times New Roman" panose="02020603050405020304" pitchFamily="18" charset="0"/>
                  <a:cs typeface="Times New Roman" panose="02020603050405020304" pitchFamily="18" charset="0"/>
                </a:endParaRPr>
              </a:p>
              <a:p>
                <a:endParaRPr lang="en-US" dirty="0"/>
              </a:p>
            </p:txBody>
          </p:sp>
        </mc:Choice>
        <mc:Fallback>
          <p:sp>
            <p:nvSpPr>
              <p:cNvPr id="6" name="Rectangle 5">
                <a:extLst>
                  <a:ext uri="{FF2B5EF4-FFF2-40B4-BE49-F238E27FC236}">
                    <a16:creationId xmlns:a16="http://schemas.microsoft.com/office/drawing/2014/main" id="{D8C77238-DDD9-453A-A1AD-51B91D6B197B}"/>
                  </a:ext>
                </a:extLst>
              </p:cNvPr>
              <p:cNvSpPr>
                <a:spLocks noRot="1" noChangeAspect="1" noMove="1" noResize="1" noEditPoints="1" noAdjustHandles="1" noChangeArrowheads="1" noChangeShapeType="1" noTextEdit="1"/>
              </p:cNvSpPr>
              <p:nvPr/>
            </p:nvSpPr>
            <p:spPr>
              <a:xfrm>
                <a:off x="674808" y="1618319"/>
                <a:ext cx="4727576" cy="646331"/>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91D99D76-BFB9-4963-B907-393DCBAC45A6}"/>
                  </a:ext>
                </a:extLst>
              </p:cNvPr>
              <p:cNvSpPr/>
              <p:nvPr/>
            </p:nvSpPr>
            <p:spPr>
              <a:xfrm>
                <a:off x="1208833" y="2189430"/>
                <a:ext cx="3659527" cy="403637"/>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V</m:t>
                      </m:r>
                      <m:r>
                        <m:rPr>
                          <m:sty m:val="p"/>
                        </m:rPr>
                        <a:rPr lang="en-US" i="0">
                          <a:latin typeface="Cambria Math" panose="02040503050406030204" pitchFamily="18" charset="0"/>
                        </a:rPr>
                        <m:t>u</m:t>
                      </m:r>
                      <m:r>
                        <a:rPr lang="en-US" i="0">
                          <a:latin typeface="Cambria Math" panose="02040503050406030204" pitchFamily="18" charset="0"/>
                        </a:rPr>
                        <m:t>=</m:t>
                      </m:r>
                      <m:func>
                        <m:funcPr>
                          <m:ctrlPr>
                            <a:rPr lang="en-US" i="1">
                              <a:latin typeface="Cambria Math" panose="02040503050406030204" pitchFamily="18" charset="0"/>
                            </a:rPr>
                          </m:ctrlPr>
                        </m:funcPr>
                        <m:fName>
                          <m:r>
                            <m:rPr>
                              <m:sty m:val="p"/>
                            </m:rPr>
                            <a:rPr lang="en-US" i="0">
                              <a:latin typeface="Cambria Math" panose="02040503050406030204" pitchFamily="18" charset="0"/>
                            </a:rPr>
                            <m:t>min</m:t>
                          </m:r>
                        </m:fName>
                        <m:e>
                          <m:d>
                            <m:dPr>
                              <m:begChr m:val="{"/>
                              <m:endChr m:val="}"/>
                              <m:ctrlPr>
                                <a:rPr lang="en-US" i="1">
                                  <a:latin typeface="Cambria Math" panose="02040503050406030204" pitchFamily="18" charset="0"/>
                                </a:rPr>
                              </m:ctrlPr>
                            </m:dPr>
                            <m:e>
                              <m:sSup>
                                <m:sSupPr>
                                  <m:ctrlPr>
                                    <a:rPr lang="en-US" i="1">
                                      <a:latin typeface="Cambria Math" panose="02040503050406030204" pitchFamily="18" charset="0"/>
                                    </a:rPr>
                                  </m:ctrlPr>
                                </m:sSupPr>
                                <m:e>
                                  <m:r>
                                    <m:rPr>
                                      <m:sty m:val="p"/>
                                    </m:rPr>
                                    <a:rPr lang="en-US" i="0">
                                      <a:latin typeface="Cambria Math" panose="02040503050406030204" pitchFamily="18" charset="0"/>
                                    </a:rPr>
                                    <m:t>V</m:t>
                                  </m:r>
                                </m:e>
                                <m:sup>
                                  <m:r>
                                    <m:rPr>
                                      <m:sty m:val="p"/>
                                    </m:rPr>
                                    <a:rPr lang="en-US" i="0">
                                      <a:latin typeface="Cambria Math" panose="02040503050406030204" pitchFamily="18" charset="0"/>
                                    </a:rPr>
                                    <m:t>c</m:t>
                                  </m:r>
                                </m:sup>
                              </m:sSup>
                              <m:r>
                                <m:rPr>
                                  <m:sty m:val="p"/>
                                </m:rPr>
                                <a:rPr lang="en-US" i="0">
                                  <a:latin typeface="Cambria Math" panose="02040503050406030204" pitchFamily="18" charset="0"/>
                                </a:rPr>
                                <m:t>e</m:t>
                              </m:r>
                              <m:r>
                                <a:rPr lang="en-US" i="0">
                                  <a:latin typeface="Cambria Math" panose="02040503050406030204" pitchFamily="18" charset="0"/>
                                </a:rPr>
                                <m:t>,</m:t>
                              </m:r>
                              <m:sSup>
                                <m:sSupPr>
                                  <m:ctrlPr>
                                    <a:rPr lang="en-US" i="1">
                                      <a:latin typeface="Cambria Math" panose="02040503050406030204" pitchFamily="18" charset="0"/>
                                    </a:rPr>
                                  </m:ctrlPr>
                                </m:sSupPr>
                                <m:e>
                                  <m:r>
                                    <m:rPr>
                                      <m:sty m:val="p"/>
                                    </m:rPr>
                                    <a:rPr lang="en-US" i="0">
                                      <a:latin typeface="Cambria Math" panose="02040503050406030204" pitchFamily="18" charset="0"/>
                                    </a:rPr>
                                    <m:t>V</m:t>
                                  </m:r>
                                </m:e>
                                <m:sup>
                                  <m:r>
                                    <m:rPr>
                                      <m:sty m:val="p"/>
                                    </m:rPr>
                                    <a:rPr lang="en-US" i="0">
                                      <a:latin typeface="Cambria Math" panose="02040503050406030204" pitchFamily="18" charset="0"/>
                                    </a:rPr>
                                    <m:t>b</m:t>
                                  </m:r>
                                </m:sup>
                              </m:sSup>
                              <m:r>
                                <m:rPr>
                                  <m:sty m:val="p"/>
                                </m:rPr>
                                <a:rPr lang="en-US" i="0">
                                  <a:latin typeface="Cambria Math" panose="02040503050406030204" pitchFamily="18" charset="0"/>
                                </a:rPr>
                                <m:t>e</m:t>
                              </m:r>
                            </m:e>
                          </m:d>
                        </m:e>
                      </m:func>
                      <m:r>
                        <a:rPr lang="en-US" i="0">
                          <a:latin typeface="Cambria Math" panose="02040503050406030204" pitchFamily="18" charset="0"/>
                        </a:rPr>
                        <m:t>≥</m:t>
                      </m:r>
                      <m:r>
                        <m:rPr>
                          <m:sty m:val="p"/>
                        </m:rPr>
                        <a:rPr lang="en-US" i="0">
                          <a:latin typeface="Cambria Math" panose="02040503050406030204" pitchFamily="18" charset="0"/>
                        </a:rPr>
                        <m:t>Vu</m:t>
                      </m:r>
                      <m:r>
                        <a:rPr lang="en-US" i="0">
                          <a:latin typeface="Cambria Math" panose="02040503050406030204" pitchFamily="18" charset="0"/>
                        </a:rPr>
                        <m:t>,</m:t>
                      </m:r>
                      <m:r>
                        <m:rPr>
                          <m:sty m:val="p"/>
                        </m:rPr>
                        <a:rPr lang="en-US" i="0">
                          <a:latin typeface="Cambria Math" panose="02040503050406030204" pitchFamily="18" charset="0"/>
                        </a:rPr>
                        <m:t>factored</m:t>
                      </m:r>
                    </m:oMath>
                  </m:oMathPara>
                </a14:m>
                <a:endParaRPr lang="en-US" dirty="0"/>
              </a:p>
            </p:txBody>
          </p:sp>
        </mc:Choice>
        <mc:Fallback>
          <p:sp>
            <p:nvSpPr>
              <p:cNvPr id="7" name="Rectangle 6">
                <a:extLst>
                  <a:ext uri="{FF2B5EF4-FFF2-40B4-BE49-F238E27FC236}">
                    <a16:creationId xmlns:a16="http://schemas.microsoft.com/office/drawing/2014/main" id="{91D99D76-BFB9-4963-B907-393DCBAC45A6}"/>
                  </a:ext>
                </a:extLst>
              </p:cNvPr>
              <p:cNvSpPr>
                <a:spLocks noRot="1" noChangeAspect="1" noMove="1" noResize="1" noEditPoints="1" noAdjustHandles="1" noChangeArrowheads="1" noChangeShapeType="1" noTextEdit="1"/>
              </p:cNvSpPr>
              <p:nvPr/>
            </p:nvSpPr>
            <p:spPr>
              <a:xfrm>
                <a:off x="1208833" y="2189430"/>
                <a:ext cx="3659527" cy="40363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ED50AA50-A3A6-4A3C-A57E-59BFC25A5D22}"/>
                  </a:ext>
                </a:extLst>
              </p:cNvPr>
              <p:cNvSpPr/>
              <p:nvPr/>
            </p:nvSpPr>
            <p:spPr>
              <a:xfrm>
                <a:off x="124041" y="3190824"/>
                <a:ext cx="6887783" cy="369332"/>
              </a:xfrm>
              <a:prstGeom prst="rect">
                <a:avLst/>
              </a:prstGeom>
            </p:spPr>
            <p:txBody>
              <a:bodyPr wrap="none">
                <a:spAutoFit/>
              </a:bodyPr>
              <a:lstStyle/>
              <a:p>
                <a14:m>
                  <m:oMathPara xmlns:m="http://purl.oclc.org/ooxml/officeDocument/math">
                    <m:oMathParaPr>
                      <m:jc m:val="centerGroup"/>
                    </m:oMathParaPr>
                    <m:oMath xmlns:m="http://purl.oclc.org/ooxml/officeDocument/math">
                      <m:sSup>
                        <m:sSupPr>
                          <m:ctrlPr>
                            <a:rPr lang="en-US" i="1" smtClean="0">
                              <a:latin typeface="Cambria Math" panose="02040503050406030204" pitchFamily="18" charset="0"/>
                            </a:rPr>
                          </m:ctrlPr>
                        </m:sSupPr>
                        <m:e>
                          <m:r>
                            <m:rPr>
                              <m:sty m:val="p"/>
                            </m:rPr>
                            <a:rPr lang="en-US">
                              <a:latin typeface="Cambria Math" panose="02040503050406030204" pitchFamily="18" charset="0"/>
                            </a:rPr>
                            <m:t>V</m:t>
                          </m:r>
                        </m:e>
                        <m:sup>
                          <m:r>
                            <m:rPr>
                              <m:sty m:val="p"/>
                            </m:rPr>
                            <a:rPr lang="en-US">
                              <a:latin typeface="Cambria Math" panose="02040503050406030204" pitchFamily="18" charset="0"/>
                            </a:rPr>
                            <m:t>c</m:t>
                          </m:r>
                        </m:sup>
                      </m:sSup>
                      <m:r>
                        <m:rPr>
                          <m:sty m:val="p"/>
                        </m:rPr>
                        <a:rPr lang="en-US">
                          <a:latin typeface="Cambria Math" panose="02040503050406030204" pitchFamily="18" charset="0"/>
                        </a:rPr>
                        <m:t>e</m:t>
                      </m:r>
                      <m:r>
                        <a:rPr lang="en-US" b="0" i="0" smtClean="0">
                          <a:latin typeface="Cambria Math" panose="02040503050406030204" pitchFamily="18" charset="0"/>
                        </a:rPr>
                        <m:t>:</m:t>
                      </m:r>
                      <m:r>
                        <m:rPr>
                          <m:sty m:val="p"/>
                        </m:rPr>
                        <a:rPr lang="en-US" b="0" i="0" smtClean="0">
                          <a:latin typeface="Cambria Math" panose="02040503050406030204" pitchFamily="18" charset="0"/>
                        </a:rPr>
                        <m:t>Shear</m:t>
                      </m:r>
                      <m:r>
                        <a:rPr lang="en-US" b="0" i="0" smtClean="0">
                          <a:latin typeface="Cambria Math" panose="02040503050406030204" pitchFamily="18" charset="0"/>
                        </a:rPr>
                        <m:t> </m:t>
                      </m:r>
                      <m:r>
                        <m:rPr>
                          <m:sty m:val="p"/>
                        </m:rPr>
                        <a:rPr lang="en-US" b="0" i="0" smtClean="0">
                          <a:latin typeface="Cambria Math" panose="02040503050406030204" pitchFamily="18" charset="0"/>
                        </a:rPr>
                        <m:t>from</m:t>
                      </m:r>
                      <m:r>
                        <a:rPr lang="en-US" b="0" i="0" smtClean="0">
                          <a:latin typeface="Cambria Math" panose="02040503050406030204" pitchFamily="18" charset="0"/>
                        </a:rPr>
                        <m:t> </m:t>
                      </m:r>
                      <m:r>
                        <m:rPr>
                          <m:nor/>
                        </m:rPr>
                        <a:rPr lang="en-GB">
                          <a:latin typeface="Times New Roman" panose="02020603050405020304" pitchFamily="18" charset="0"/>
                          <a:cs typeface="Times New Roman" panose="02020603050405020304" pitchFamily="18" charset="0"/>
                        </a:rPr>
                        <m:t>the</m:t>
                      </m:r>
                      <m:r>
                        <m:rPr>
                          <m:nor/>
                        </m:rPr>
                        <a:rPr lang="en-GB">
                          <a:latin typeface="Times New Roman" panose="02020603050405020304" pitchFamily="18" charset="0"/>
                          <a:cs typeface="Times New Roman" panose="02020603050405020304" pitchFamily="18" charset="0"/>
                        </a:rPr>
                        <m:t> </m:t>
                      </m:r>
                      <m:r>
                        <m:rPr>
                          <m:nor/>
                        </m:rPr>
                        <a:rPr lang="en-GB">
                          <a:latin typeface="Times New Roman" panose="02020603050405020304" pitchFamily="18" charset="0"/>
                          <a:cs typeface="Times New Roman" panose="02020603050405020304" pitchFamily="18" charset="0"/>
                        </a:rPr>
                        <m:t>maximum</m:t>
                      </m:r>
                      <m:r>
                        <m:rPr>
                          <m:nor/>
                        </m:rPr>
                        <a:rPr lang="en-GB">
                          <a:latin typeface="Times New Roman" panose="02020603050405020304" pitchFamily="18" charset="0"/>
                          <a:cs typeface="Times New Roman" panose="02020603050405020304" pitchFamily="18" charset="0"/>
                        </a:rPr>
                        <m:t> </m:t>
                      </m:r>
                      <m:r>
                        <m:rPr>
                          <m:nor/>
                        </m:rPr>
                        <a:rPr lang="en-GB">
                          <a:latin typeface="Times New Roman" panose="02020603050405020304" pitchFamily="18" charset="0"/>
                          <a:cs typeface="Times New Roman" panose="02020603050405020304" pitchFamily="18" charset="0"/>
                        </a:rPr>
                        <m:t>probable</m:t>
                      </m:r>
                      <m:r>
                        <m:rPr>
                          <m:nor/>
                        </m:rPr>
                        <a:rPr lang="en-GB">
                          <a:latin typeface="Times New Roman" panose="02020603050405020304" pitchFamily="18" charset="0"/>
                          <a:cs typeface="Times New Roman" panose="02020603050405020304" pitchFamily="18" charset="0"/>
                        </a:rPr>
                        <m:t> </m:t>
                      </m:r>
                      <m:r>
                        <m:rPr>
                          <m:nor/>
                        </m:rPr>
                        <a:rPr lang="en-GB">
                          <a:latin typeface="Times New Roman" panose="02020603050405020304" pitchFamily="18" charset="0"/>
                          <a:cs typeface="Times New Roman" panose="02020603050405020304" pitchFamily="18" charset="0"/>
                        </a:rPr>
                        <m:t>moment</m:t>
                      </m:r>
                      <m:r>
                        <m:rPr>
                          <m:nor/>
                        </m:rPr>
                        <a:rPr lang="en-GB">
                          <a:latin typeface="Times New Roman" panose="02020603050405020304" pitchFamily="18" charset="0"/>
                          <a:cs typeface="Times New Roman" panose="02020603050405020304" pitchFamily="18" charset="0"/>
                        </a:rPr>
                        <m:t> </m:t>
                      </m:r>
                      <m:r>
                        <m:rPr>
                          <m:nor/>
                        </m:rPr>
                        <a:rPr lang="en-GB">
                          <a:latin typeface="Times New Roman" panose="02020603050405020304" pitchFamily="18" charset="0"/>
                          <a:cs typeface="Times New Roman" panose="02020603050405020304" pitchFamily="18" charset="0"/>
                        </a:rPr>
                        <m:t>strength</m:t>
                      </m:r>
                      <m:r>
                        <m:rPr>
                          <m:nor/>
                        </m:rPr>
                        <a:rPr lang="en-GB">
                          <a:latin typeface="Times New Roman" panose="02020603050405020304" pitchFamily="18" charset="0"/>
                          <a:cs typeface="Times New Roman" panose="02020603050405020304" pitchFamily="18" charset="0"/>
                        </a:rPr>
                        <m:t> </m:t>
                      </m:r>
                      <m:r>
                        <m:rPr>
                          <m:nor/>
                        </m:rPr>
                        <a:rPr lang="en-GB">
                          <a:latin typeface="Times New Roman" panose="02020603050405020304" pitchFamily="18" charset="0"/>
                          <a:cs typeface="Times New Roman" panose="02020603050405020304" pitchFamily="18" charset="0"/>
                        </a:rPr>
                        <m:t>of</m:t>
                      </m:r>
                      <m:r>
                        <m:rPr>
                          <m:nor/>
                        </m:rPr>
                        <a:rPr lang="en-GB">
                          <a:latin typeface="Times New Roman" panose="02020603050405020304" pitchFamily="18" charset="0"/>
                          <a:cs typeface="Times New Roman" panose="02020603050405020304" pitchFamily="18" charset="0"/>
                        </a:rPr>
                        <m:t> </m:t>
                      </m:r>
                      <m:r>
                        <m:rPr>
                          <m:nor/>
                        </m:rPr>
                        <a:rPr lang="en-GB">
                          <a:latin typeface="Times New Roman" panose="02020603050405020304" pitchFamily="18" charset="0"/>
                          <a:cs typeface="Times New Roman" panose="02020603050405020304" pitchFamily="18" charset="0"/>
                        </a:rPr>
                        <m:t>the</m:t>
                      </m:r>
                      <m:r>
                        <m:rPr>
                          <m:nor/>
                        </m:rPr>
                        <a:rPr lang="en-GB">
                          <a:latin typeface="Times New Roman" panose="02020603050405020304" pitchFamily="18" charset="0"/>
                          <a:cs typeface="Times New Roman" panose="02020603050405020304" pitchFamily="18" charset="0"/>
                        </a:rPr>
                        <m:t> </m:t>
                      </m:r>
                      <m:r>
                        <m:rPr>
                          <m:nor/>
                        </m:rPr>
                        <a:rPr lang="en-GB">
                          <a:latin typeface="Times New Roman" panose="02020603050405020304" pitchFamily="18" charset="0"/>
                          <a:cs typeface="Times New Roman" panose="02020603050405020304" pitchFamily="18" charset="0"/>
                        </a:rPr>
                        <m:t>column</m:t>
                      </m:r>
                    </m:oMath>
                  </m:oMathPara>
                </a14:m>
                <a:endParaRPr lang="en-US" dirty="0">
                  <a:latin typeface="Times New Roman" panose="02020603050405020304" pitchFamily="18" charset="0"/>
                  <a:cs typeface="Times New Roman" panose="02020603050405020304" pitchFamily="18" charset="0"/>
                </a:endParaRPr>
              </a:p>
            </p:txBody>
          </p:sp>
        </mc:Choice>
        <mc:Fallback>
          <p:sp>
            <p:nvSpPr>
              <p:cNvPr id="8" name="Rectangle 7">
                <a:extLst>
                  <a:ext uri="{FF2B5EF4-FFF2-40B4-BE49-F238E27FC236}">
                    <a16:creationId xmlns:a16="http://schemas.microsoft.com/office/drawing/2014/main" id="{ED50AA50-A3A6-4A3C-A57E-59BFC25A5D22}"/>
                  </a:ext>
                </a:extLst>
              </p:cNvPr>
              <p:cNvSpPr>
                <a:spLocks noRot="1" noChangeAspect="1" noMove="1" noResize="1" noEditPoints="1" noAdjustHandles="1" noChangeArrowheads="1" noChangeShapeType="1" noTextEdit="1"/>
              </p:cNvSpPr>
              <p:nvPr/>
            </p:nvSpPr>
            <p:spPr>
              <a:xfrm>
                <a:off x="124041" y="3190824"/>
                <a:ext cx="6887783" cy="369332"/>
              </a:xfrm>
              <a:prstGeom prst="rect">
                <a:avLst/>
              </a:prstGeom>
              <a:blipFill>
                <a:blip r:embed="rId4"/>
                <a:stretch>
                  <a:fillRect b="-14.75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ABC62CB6-734F-4892-945C-8AB55BB563E7}"/>
                  </a:ext>
                </a:extLst>
              </p:cNvPr>
              <p:cNvSpPr/>
              <p:nvPr/>
            </p:nvSpPr>
            <p:spPr>
              <a:xfrm>
                <a:off x="141330" y="3645215"/>
                <a:ext cx="6342063" cy="658322"/>
              </a:xfrm>
              <a:prstGeom prst="rect">
                <a:avLst/>
              </a:prstGeom>
            </p:spPr>
            <p:txBody>
              <a:bodyPr wrap="square">
                <a:spAutoFit/>
              </a:bodyPr>
              <a:lstStyle/>
              <a:p>
                <a14:m>
                  <m:oMath xmlns:m="http://purl.oclc.org/ooxml/officeDocument/math">
                    <m:sSup>
                      <m:sSupPr>
                        <m:ctrlPr>
                          <a:rPr lang="en-US" i="1" smtClean="0"/>
                        </m:ctrlPr>
                      </m:sSupPr>
                      <m:e>
                        <m:r>
                          <m:rPr>
                            <m:sty m:val="p"/>
                          </m:rPr>
                          <a:rPr lang="en-GB"/>
                          <m:t>V</m:t>
                        </m:r>
                      </m:e>
                      <m:sup>
                        <m:r>
                          <m:rPr>
                            <m:sty m:val="p"/>
                          </m:rPr>
                          <a:rPr lang="en-GB"/>
                          <m:t>b</m:t>
                        </m:r>
                      </m:sup>
                    </m:sSup>
                    <m:r>
                      <m:rPr>
                        <m:sty m:val="p"/>
                      </m:rPr>
                      <a:rPr lang="en-GB"/>
                      <m:t>e</m:t>
                    </m:r>
                    <m:r>
                      <a:rPr lang="en-US" b="0" i="1" smtClean="0">
                        <a:latin typeface="Cambria Math" panose="02040503050406030204" pitchFamily="18" charset="0"/>
                      </a:rPr>
                      <m:t>:</m:t>
                    </m:r>
                    <m:r>
                      <m:rPr>
                        <m:sty m:val="p"/>
                      </m:rPr>
                      <a:rPr lang="en-US">
                        <a:latin typeface="Cambria Math" panose="02040503050406030204" pitchFamily="18" charset="0"/>
                      </a:rPr>
                      <m:t>Shear</m:t>
                    </m:r>
                    <m:r>
                      <a:rPr lang="en-US">
                        <a:latin typeface="Cambria Math" panose="02040503050406030204" pitchFamily="18" charset="0"/>
                      </a:rPr>
                      <m:t> </m:t>
                    </m:r>
                    <m:r>
                      <m:rPr>
                        <m:sty m:val="p"/>
                      </m:rPr>
                      <a:rPr lang="en-US">
                        <a:latin typeface="Cambria Math" panose="02040503050406030204" pitchFamily="18" charset="0"/>
                      </a:rPr>
                      <m:t>from</m:t>
                    </m:r>
                  </m:oMath>
                </a14:m>
                <a:r>
                  <a:rPr lang="en-GB" dirty="0">
                    <a:latin typeface="Times New Roman" panose="02020603050405020304" pitchFamily="18" charset="0"/>
                    <a:ea typeface="Times New Roman" panose="02020603050405020304" pitchFamily="18" charset="0"/>
                  </a:rPr>
                  <a:t> the maximum probable moment strengths of the beams framing into the column</a:t>
                </a:r>
                <a:endParaRPr lang="en-US" dirty="0"/>
              </a:p>
            </p:txBody>
          </p:sp>
        </mc:Choice>
        <mc:Fallback>
          <p:sp>
            <p:nvSpPr>
              <p:cNvPr id="9" name="Rectangle 8">
                <a:extLst>
                  <a:ext uri="{FF2B5EF4-FFF2-40B4-BE49-F238E27FC236}">
                    <a16:creationId xmlns:a16="http://schemas.microsoft.com/office/drawing/2014/main" id="{ABC62CB6-734F-4892-945C-8AB55BB563E7}"/>
                  </a:ext>
                </a:extLst>
              </p:cNvPr>
              <p:cNvSpPr>
                <a:spLocks noRot="1" noChangeAspect="1" noMove="1" noResize="1" noEditPoints="1" noAdjustHandles="1" noChangeArrowheads="1" noChangeShapeType="1" noTextEdit="1"/>
              </p:cNvSpPr>
              <p:nvPr/>
            </p:nvSpPr>
            <p:spPr>
              <a:xfrm>
                <a:off x="141330" y="3645215"/>
                <a:ext cx="6342063" cy="658322"/>
              </a:xfrm>
              <a:prstGeom prst="rect">
                <a:avLst/>
              </a:prstGeom>
              <a:blipFill>
                <a:blip r:embed="rId5"/>
                <a:stretch>
                  <a:fillRect l="-0.768%" t="-3.704%" b="-13.889%"/>
                </a:stretch>
              </a:blipFill>
            </p:spPr>
            <p:txBody>
              <a:bodyPr/>
              <a:lstStyle/>
              <a:p>
                <a:r>
                  <a:rPr lang="en-US">
                    <a:noFill/>
                  </a:rPr>
                  <a:t> </a:t>
                </a:r>
              </a:p>
            </p:txBody>
          </p:sp>
        </mc:Fallback>
      </mc:AlternateContent>
      <p:sp>
        <p:nvSpPr>
          <p:cNvPr id="10" name="Rectangle 9">
            <a:extLst>
              <a:ext uri="{FF2B5EF4-FFF2-40B4-BE49-F238E27FC236}">
                <a16:creationId xmlns:a16="http://schemas.microsoft.com/office/drawing/2014/main" id="{3A48B3CC-E043-4D9E-A215-03483A78737A}"/>
              </a:ext>
            </a:extLst>
          </p:cNvPr>
          <p:cNvSpPr/>
          <p:nvPr/>
        </p:nvSpPr>
        <p:spPr>
          <a:xfrm>
            <a:off x="5117547" y="2175490"/>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4.21)</a:t>
            </a:r>
            <a:endParaRPr lang="en-US" dirty="0"/>
          </a:p>
        </p:txBody>
      </p:sp>
      <p:pic>
        <p:nvPicPr>
          <p:cNvPr id="11" name="Picture 10">
            <a:extLst>
              <a:ext uri="{FF2B5EF4-FFF2-40B4-BE49-F238E27FC236}">
                <a16:creationId xmlns:a16="http://schemas.microsoft.com/office/drawing/2014/main" id="{C2D22AA4-8FCF-4066-9262-8A36816FE768}"/>
              </a:ext>
            </a:extLst>
          </p:cNvPr>
          <p:cNvPicPr/>
          <p:nvPr/>
        </p:nvPicPr>
        <p:blipFill>
          <a:blip r:embed="rId6"/>
          <a:stretch>
            <a:fillRect/>
          </a:stretch>
        </p:blipFill>
        <p:spPr>
          <a:xfrm>
            <a:off x="7634569" y="1750360"/>
            <a:ext cx="3270450" cy="3357279"/>
          </a:xfrm>
          <a:prstGeom prst="rect">
            <a:avLst/>
          </a:prstGeom>
        </p:spPr>
      </p:pic>
      <mc:AlternateContent xmlns:mc="http://schemas.openxmlformats.org/markup-compatibility/2006">
        <mc:Choice xmlns:a14="http://schemas.microsoft.com/office/drawing/2010/main" Requires="a14">
          <p:sp>
            <p:nvSpPr>
              <p:cNvPr id="12" name="Rectangle 11">
                <a:extLst>
                  <a:ext uri="{FF2B5EF4-FFF2-40B4-BE49-F238E27FC236}">
                    <a16:creationId xmlns:a16="http://schemas.microsoft.com/office/drawing/2014/main" id="{EA3F6322-9B0B-4CEA-A31C-3DBA45DA8CDD}"/>
                  </a:ext>
                </a:extLst>
              </p:cNvPr>
              <p:cNvSpPr/>
              <p:nvPr/>
            </p:nvSpPr>
            <p:spPr>
              <a:xfrm>
                <a:off x="808181" y="5063660"/>
                <a:ext cx="2123530" cy="639342"/>
              </a:xfrm>
              <a:prstGeom prst="rect">
                <a:avLst/>
              </a:prstGeom>
            </p:spPr>
            <p:txBody>
              <a:bodyPr wrap="none">
                <a:spAutoFit/>
              </a:bodyPr>
              <a:lstStyle/>
              <a:p>
                <a14:m>
                  <m:oMathPara xmlns:m="http://purl.oclc.org/ooxml/officeDocument/math">
                    <m:oMathParaPr>
                      <m:jc m:val="centerGroup"/>
                    </m:oMathParaPr>
                    <m:oMath xmlns:m="http://purl.oclc.org/ooxml/officeDocument/math">
                      <m:sSup>
                        <m:sSupPr>
                          <m:ctrlPr>
                            <a:rPr lang="en-US">
                              <a:latin typeface="Cambria Math" panose="02040503050406030204" pitchFamily="18" charset="0"/>
                            </a:rPr>
                          </m:ctrlPr>
                        </m:sSupPr>
                        <m:e>
                          <m:r>
                            <m:rPr>
                              <m:sty m:val="p"/>
                            </m:rPr>
                            <a:rPr lang="en-US">
                              <a:latin typeface="Cambria Math" panose="02040503050406030204" pitchFamily="18" charset="0"/>
                            </a:rPr>
                            <m:t>V</m:t>
                          </m:r>
                        </m:e>
                        <m:sup>
                          <m:r>
                            <m:rPr>
                              <m:sty m:val="p"/>
                            </m:rPr>
                            <a:rPr lang="en-US" i="0">
                              <a:latin typeface="Cambria Math" panose="02040503050406030204" pitchFamily="18" charset="0"/>
                            </a:rPr>
                            <m:t>c</m:t>
                          </m:r>
                        </m:sup>
                      </m:sSup>
                      <m:r>
                        <m:rPr>
                          <m:sty m:val="p"/>
                        </m:rPr>
                        <a:rPr lang="en-US" i="0">
                          <a:latin typeface="Cambria Math" panose="02040503050406030204" pitchFamily="18" charset="0"/>
                        </a:rPr>
                        <m:t>e</m:t>
                      </m:r>
                      <m:r>
                        <a:rPr lang="en-US" i="0">
                          <a:latin typeface="Cambria Math" panose="02040503050406030204" pitchFamily="18" charset="0"/>
                        </a:rPr>
                        <m:t>1 =</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m:rPr>
                                  <m:sty m:val="p"/>
                                </m:rPr>
                                <a:rPr lang="en-US" i="0">
                                  <a:latin typeface="Cambria Math" panose="02040503050406030204" pitchFamily="18" charset="0"/>
                                </a:rPr>
                                <m:t>Mi</m:t>
                              </m:r>
                            </m:e>
                            <m:sup>
                              <m:r>
                                <a:rPr lang="en-US" i="0">
                                  <a:latin typeface="Cambria Math" panose="02040503050406030204" pitchFamily="18" charset="0"/>
                                </a:rPr>
                                <m:t>−</m:t>
                              </m:r>
                            </m:sup>
                          </m:sSup>
                          <m:r>
                            <a:rPr lang="en-US" i="0">
                              <a:latin typeface="Cambria Math" panose="02040503050406030204" pitchFamily="18" charset="0"/>
                            </a:rPr>
                            <m:t>+</m:t>
                          </m:r>
                          <m:sSup>
                            <m:sSupPr>
                              <m:ctrlPr>
                                <a:rPr lang="en-US" i="1">
                                  <a:latin typeface="Cambria Math" panose="02040503050406030204" pitchFamily="18" charset="0"/>
                                </a:rPr>
                              </m:ctrlPr>
                            </m:sSupPr>
                            <m:e>
                              <m:r>
                                <m:rPr>
                                  <m:sty m:val="p"/>
                                </m:rPr>
                                <a:rPr lang="en-US" i="0">
                                  <a:latin typeface="Cambria Math" panose="02040503050406030204" pitchFamily="18" charset="0"/>
                                </a:rPr>
                                <m:t>Mj</m:t>
                              </m:r>
                            </m:e>
                            <m:sup>
                              <m:r>
                                <a:rPr lang="en-US" i="0">
                                  <a:latin typeface="Cambria Math" panose="02040503050406030204" pitchFamily="18" charset="0"/>
                                </a:rPr>
                                <m:t>+</m:t>
                              </m:r>
                            </m:sup>
                          </m:sSup>
                        </m:num>
                        <m:den>
                          <m:r>
                            <m:rPr>
                              <m:sty m:val="p"/>
                            </m:rPr>
                            <a:rPr lang="en-US" i="0">
                              <a:latin typeface="Cambria Math" panose="02040503050406030204" pitchFamily="18" charset="0"/>
                            </a:rPr>
                            <m:t>Lu</m:t>
                          </m:r>
                        </m:den>
                      </m:f>
                    </m:oMath>
                  </m:oMathPara>
                </a14:m>
                <a:endParaRPr lang="en-US" dirty="0"/>
              </a:p>
            </p:txBody>
          </p:sp>
        </mc:Choice>
        <mc:Fallback>
          <p:sp>
            <p:nvSpPr>
              <p:cNvPr id="12" name="Rectangle 11">
                <a:extLst>
                  <a:ext uri="{FF2B5EF4-FFF2-40B4-BE49-F238E27FC236}">
                    <a16:creationId xmlns:a16="http://schemas.microsoft.com/office/drawing/2014/main" id="{EA3F6322-9B0B-4CEA-A31C-3DBA45DA8CDD}"/>
                  </a:ext>
                </a:extLst>
              </p:cNvPr>
              <p:cNvSpPr>
                <a:spLocks noRot="1" noChangeAspect="1" noMove="1" noResize="1" noEditPoints="1" noAdjustHandles="1" noChangeArrowheads="1" noChangeShapeType="1" noTextEdit="1"/>
              </p:cNvSpPr>
              <p:nvPr/>
            </p:nvSpPr>
            <p:spPr>
              <a:xfrm>
                <a:off x="808181" y="5063660"/>
                <a:ext cx="2123530" cy="63934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Rectangle 12">
                <a:extLst>
                  <a:ext uri="{FF2B5EF4-FFF2-40B4-BE49-F238E27FC236}">
                    <a16:creationId xmlns:a16="http://schemas.microsoft.com/office/drawing/2014/main" id="{3F7708DB-20C5-4CA7-8347-AA23F885DEA6}"/>
                  </a:ext>
                </a:extLst>
              </p:cNvPr>
              <p:cNvSpPr/>
              <p:nvPr/>
            </p:nvSpPr>
            <p:spPr>
              <a:xfrm>
                <a:off x="808181" y="5747939"/>
                <a:ext cx="2072234" cy="639342"/>
              </a:xfrm>
              <a:prstGeom prst="rect">
                <a:avLst/>
              </a:prstGeom>
            </p:spPr>
            <p:txBody>
              <a:bodyPr wrap="none">
                <a:spAutoFit/>
              </a:bodyPr>
              <a:lstStyle/>
              <a:p>
                <a14:m>
                  <m:oMathPara xmlns:m="http://purl.oclc.org/ooxml/officeDocument/math">
                    <m:oMathParaPr>
                      <m:jc m:val="centerGroup"/>
                    </m:oMathParaPr>
                    <m:oMath xmlns:m="http://purl.oclc.org/ooxml/officeDocument/math">
                      <m:sSup>
                        <m:sSupPr>
                          <m:ctrlPr>
                            <a:rPr lang="en-US">
                              <a:latin typeface="Cambria Math" panose="02040503050406030204" pitchFamily="18" charset="0"/>
                            </a:rPr>
                          </m:ctrlPr>
                        </m:sSupPr>
                        <m:e>
                          <m:r>
                            <m:rPr>
                              <m:sty m:val="p"/>
                            </m:rPr>
                            <a:rPr lang="en-US">
                              <a:latin typeface="Cambria Math" panose="02040503050406030204" pitchFamily="18" charset="0"/>
                            </a:rPr>
                            <m:t>V</m:t>
                          </m:r>
                        </m:e>
                        <m:sup>
                          <m:r>
                            <m:rPr>
                              <m:sty m:val="p"/>
                            </m:rPr>
                            <a:rPr lang="en-US" i="0">
                              <a:latin typeface="Cambria Math" panose="02040503050406030204" pitchFamily="18" charset="0"/>
                            </a:rPr>
                            <m:t>c</m:t>
                          </m:r>
                        </m:sup>
                      </m:sSup>
                      <m:r>
                        <m:rPr>
                          <m:sty m:val="p"/>
                        </m:rPr>
                        <a:rPr lang="en-US" i="0">
                          <a:latin typeface="Cambria Math" panose="02040503050406030204" pitchFamily="18" charset="0"/>
                        </a:rPr>
                        <m:t>e</m:t>
                      </m:r>
                      <m:r>
                        <a:rPr lang="en-US" i="0">
                          <a:latin typeface="Cambria Math" panose="02040503050406030204" pitchFamily="18" charset="0"/>
                        </a:rPr>
                        <m:t>2=</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m:rPr>
                                  <m:sty m:val="p"/>
                                </m:rPr>
                                <a:rPr lang="en-US" i="0">
                                  <a:latin typeface="Cambria Math" panose="02040503050406030204" pitchFamily="18" charset="0"/>
                                </a:rPr>
                                <m:t>Mj</m:t>
                              </m:r>
                            </m:e>
                            <m:sup>
                              <m:r>
                                <a:rPr lang="en-US" i="0">
                                  <a:latin typeface="Cambria Math" panose="02040503050406030204" pitchFamily="18" charset="0"/>
                                </a:rPr>
                                <m:t>−</m:t>
                              </m:r>
                            </m:sup>
                          </m:sSup>
                          <m:r>
                            <a:rPr lang="en-US" i="0">
                              <a:latin typeface="Cambria Math" panose="02040503050406030204" pitchFamily="18" charset="0"/>
                            </a:rPr>
                            <m:t>+</m:t>
                          </m:r>
                          <m:sSup>
                            <m:sSupPr>
                              <m:ctrlPr>
                                <a:rPr lang="en-US" i="1">
                                  <a:latin typeface="Cambria Math" panose="02040503050406030204" pitchFamily="18" charset="0"/>
                                </a:rPr>
                              </m:ctrlPr>
                            </m:sSupPr>
                            <m:e>
                              <m:r>
                                <m:rPr>
                                  <m:sty m:val="p"/>
                                </m:rPr>
                                <a:rPr lang="en-US" i="0">
                                  <a:latin typeface="Cambria Math" panose="02040503050406030204" pitchFamily="18" charset="0"/>
                                </a:rPr>
                                <m:t>Mi</m:t>
                              </m:r>
                            </m:e>
                            <m:sup>
                              <m:r>
                                <a:rPr lang="en-US" i="0">
                                  <a:latin typeface="Cambria Math" panose="02040503050406030204" pitchFamily="18" charset="0"/>
                                </a:rPr>
                                <m:t>+</m:t>
                              </m:r>
                            </m:sup>
                          </m:sSup>
                        </m:num>
                        <m:den>
                          <m:r>
                            <m:rPr>
                              <m:sty m:val="p"/>
                            </m:rPr>
                            <a:rPr lang="en-US" i="0">
                              <a:latin typeface="Cambria Math" panose="02040503050406030204" pitchFamily="18" charset="0"/>
                            </a:rPr>
                            <m:t>Lu</m:t>
                          </m:r>
                        </m:den>
                      </m:f>
                    </m:oMath>
                  </m:oMathPara>
                </a14:m>
                <a:endParaRPr lang="en-US" dirty="0"/>
              </a:p>
            </p:txBody>
          </p:sp>
        </mc:Choice>
        <mc:Fallback>
          <p:sp>
            <p:nvSpPr>
              <p:cNvPr id="13" name="Rectangle 12">
                <a:extLst>
                  <a:ext uri="{FF2B5EF4-FFF2-40B4-BE49-F238E27FC236}">
                    <a16:creationId xmlns:a16="http://schemas.microsoft.com/office/drawing/2014/main" id="{3F7708DB-20C5-4CA7-8347-AA23F885DEA6}"/>
                  </a:ext>
                </a:extLst>
              </p:cNvPr>
              <p:cNvSpPr>
                <a:spLocks noRot="1" noChangeAspect="1" noMove="1" noResize="1" noEditPoints="1" noAdjustHandles="1" noChangeArrowheads="1" noChangeShapeType="1" noTextEdit="1"/>
              </p:cNvSpPr>
              <p:nvPr/>
            </p:nvSpPr>
            <p:spPr>
              <a:xfrm>
                <a:off x="808181" y="5747939"/>
                <a:ext cx="2072234" cy="639342"/>
              </a:xfrm>
              <a:prstGeom prst="rect">
                <a:avLst/>
              </a:prstGeom>
              <a:blipFill>
                <a:blip r:embed="rId8"/>
                <a:stretch>
                  <a:fillRect/>
                </a:stretch>
              </a:blipFill>
            </p:spPr>
            <p:txBody>
              <a:bodyPr/>
              <a:lstStyle/>
              <a:p>
                <a:r>
                  <a:rPr lang="en-US">
                    <a:noFill/>
                  </a:rPr>
                  <a:t> </a:t>
                </a:r>
              </a:p>
            </p:txBody>
          </p:sp>
        </mc:Fallback>
      </mc:AlternateContent>
      <p:sp>
        <p:nvSpPr>
          <p:cNvPr id="14" name="Rectangle 13">
            <a:extLst>
              <a:ext uri="{FF2B5EF4-FFF2-40B4-BE49-F238E27FC236}">
                <a16:creationId xmlns:a16="http://schemas.microsoft.com/office/drawing/2014/main" id="{1606BA7C-4566-4A6D-B7C0-86594BC3015A}"/>
              </a:ext>
            </a:extLst>
          </p:cNvPr>
          <p:cNvSpPr/>
          <p:nvPr/>
        </p:nvSpPr>
        <p:spPr>
          <a:xfrm>
            <a:off x="3167824" y="5152174"/>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4.22)</a:t>
            </a:r>
            <a:endParaRPr lang="en-US" dirty="0"/>
          </a:p>
        </p:txBody>
      </p:sp>
      <p:sp>
        <p:nvSpPr>
          <p:cNvPr id="15" name="Rectangle 14">
            <a:extLst>
              <a:ext uri="{FF2B5EF4-FFF2-40B4-BE49-F238E27FC236}">
                <a16:creationId xmlns:a16="http://schemas.microsoft.com/office/drawing/2014/main" id="{C7DDD8D6-A5E2-41DC-A5B0-B922DFE0C4B4}"/>
              </a:ext>
            </a:extLst>
          </p:cNvPr>
          <p:cNvSpPr/>
          <p:nvPr/>
        </p:nvSpPr>
        <p:spPr>
          <a:xfrm>
            <a:off x="3167825" y="5836328"/>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4.23)</a:t>
            </a:r>
            <a:endParaRPr lang="en-US" dirty="0"/>
          </a:p>
        </p:txBody>
      </p:sp>
      <p:sp>
        <p:nvSpPr>
          <p:cNvPr id="16" name="Rectangle 15">
            <a:extLst>
              <a:ext uri="{FF2B5EF4-FFF2-40B4-BE49-F238E27FC236}">
                <a16:creationId xmlns:a16="http://schemas.microsoft.com/office/drawing/2014/main" id="{5C59FD1F-0661-464C-9379-B42BA463A5F1}"/>
              </a:ext>
            </a:extLst>
          </p:cNvPr>
          <p:cNvSpPr/>
          <p:nvPr/>
        </p:nvSpPr>
        <p:spPr>
          <a:xfrm>
            <a:off x="141330" y="2723223"/>
            <a:ext cx="410984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ea typeface="Times New Roman" panose="02020603050405020304" pitchFamily="18" charset="0"/>
              </a:rPr>
              <a:t>=1, and α</a:t>
            </a:r>
            <a:r>
              <a:rPr lang="en-US" dirty="0" err="1">
                <a:latin typeface="Times New Roman" panose="02020603050405020304" pitchFamily="18" charset="0"/>
                <a:ea typeface="Times New Roman" panose="02020603050405020304" pitchFamily="18" charset="0"/>
              </a:rPr>
              <a:t>fy</a:t>
            </a:r>
            <a:r>
              <a:rPr lang="en-US" dirty="0">
                <a:latin typeface="Times New Roman" panose="02020603050405020304" pitchFamily="18" charset="0"/>
                <a:ea typeface="Times New Roman" panose="02020603050405020304" pitchFamily="18" charset="0"/>
              </a:rPr>
              <a:t>, where α is set equal to 1.25. </a:t>
            </a:r>
            <a:endParaRPr lang="en-US" dirty="0"/>
          </a:p>
        </p:txBody>
      </p:sp>
      <p:sp>
        <p:nvSpPr>
          <p:cNvPr id="17" name="Rectangle 16">
            <a:extLst>
              <a:ext uri="{FF2B5EF4-FFF2-40B4-BE49-F238E27FC236}">
                <a16:creationId xmlns:a16="http://schemas.microsoft.com/office/drawing/2014/main" id="{03B865A3-07D6-4381-9396-7D9D254877BD}"/>
              </a:ext>
            </a:extLst>
          </p:cNvPr>
          <p:cNvSpPr/>
          <p:nvPr/>
        </p:nvSpPr>
        <p:spPr>
          <a:xfrm>
            <a:off x="7539809" y="5107639"/>
            <a:ext cx="3871574" cy="45775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Figure-19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Design shears for columns.</a:t>
            </a:r>
          </a:p>
        </p:txBody>
      </p:sp>
      <mc:AlternateContent xmlns:mc="http://schemas.openxmlformats.org/markup-compatibility/2006">
        <mc:Choice xmlns:a14="http://schemas.microsoft.com/office/drawing/2010/main" Requires="a14">
          <p:sp>
            <p:nvSpPr>
              <p:cNvPr id="18" name="Rectangle 17">
                <a:extLst>
                  <a:ext uri="{FF2B5EF4-FFF2-40B4-BE49-F238E27FC236}">
                    <a16:creationId xmlns:a16="http://schemas.microsoft.com/office/drawing/2014/main" id="{C10664B3-DA76-4F07-9241-D7CF1D96431C}"/>
                  </a:ext>
                </a:extLst>
              </p:cNvPr>
              <p:cNvSpPr/>
              <p:nvPr/>
            </p:nvSpPr>
            <p:spPr>
              <a:xfrm>
                <a:off x="1208833" y="4404517"/>
                <a:ext cx="2605713" cy="369332"/>
              </a:xfrm>
              <a:prstGeom prst="rect">
                <a:avLst/>
              </a:prstGeom>
            </p:spPr>
            <p:txBody>
              <a:bodyPr wrap="none">
                <a:spAutoFit/>
              </a:bodyPr>
              <a:lstStyle/>
              <a:p>
                <a14:m>
                  <m:oMathPara xmlns:m="http://purl.oclc.org/ooxml/officeDocument/math">
                    <m:oMathParaPr>
                      <m:jc m:val="centerGroup"/>
                    </m:oMathParaPr>
                    <m:oMath xmlns:m="http://purl.oclc.org/ooxml/officeDocument/math">
                      <m:sSup>
                        <m:sSupPr>
                          <m:ctrlPr>
                            <a:rPr lang="en-US" i="1" smtClean="0">
                              <a:latin typeface="Cambria Math" panose="02040503050406030204" pitchFamily="18" charset="0"/>
                            </a:rPr>
                          </m:ctrlPr>
                        </m:sSupPr>
                        <m:e>
                          <m:r>
                            <m:rPr>
                              <m:sty m:val="p"/>
                            </m:rPr>
                            <a:rPr lang="en-US">
                              <a:latin typeface="Cambria Math" panose="02040503050406030204" pitchFamily="18" charset="0"/>
                            </a:rPr>
                            <m:t>V</m:t>
                          </m:r>
                        </m:e>
                        <m:sup>
                          <m:r>
                            <m:rPr>
                              <m:sty m:val="p"/>
                            </m:rPr>
                            <a:rPr lang="en-US">
                              <a:latin typeface="Cambria Math" panose="02040503050406030204" pitchFamily="18" charset="0"/>
                            </a:rPr>
                            <m:t>c</m:t>
                          </m:r>
                        </m:sup>
                      </m:sSup>
                      <m:r>
                        <m:rPr>
                          <m:sty m:val="p"/>
                        </m:rPr>
                        <a:rPr lang="en-US">
                          <a:latin typeface="Cambria Math" panose="02040503050406030204" pitchFamily="18" charset="0"/>
                        </a:rPr>
                        <m:t>e</m:t>
                      </m:r>
                      <m:r>
                        <a:rPr lang="en-US" b="0" i="0" smtClean="0">
                          <a:latin typeface="Cambria Math" panose="02040503050406030204" pitchFamily="18" charset="0"/>
                        </a:rPr>
                        <m:t>=</m:t>
                      </m:r>
                      <m:r>
                        <m:rPr>
                          <m:sty m:val="p"/>
                        </m:rPr>
                        <a:rPr lang="en-US" b="0" i="0" smtClean="0">
                          <a:latin typeface="Cambria Math" panose="02040503050406030204" pitchFamily="18" charset="0"/>
                        </a:rPr>
                        <m:t>max</m:t>
                      </m:r>
                      <m:d>
                        <m:dPr>
                          <m:begChr m:val="{"/>
                          <m:endChr m:val="}"/>
                          <m:ctrlPr>
                            <a:rPr lang="en-US" b="0" i="1" smtClean="0">
                              <a:latin typeface="Cambria Math" panose="02040503050406030204" pitchFamily="18" charset="0"/>
                            </a:rPr>
                          </m:ctrlPr>
                        </m:dPr>
                        <m:e>
                          <m:sSup>
                            <m:sSupPr>
                              <m:ctrlPr>
                                <a:rPr lang="en-US" i="1">
                                  <a:latin typeface="Cambria Math" panose="02040503050406030204" pitchFamily="18" charset="0"/>
                                </a:rPr>
                              </m:ctrlPr>
                            </m:sSupPr>
                            <m:e>
                              <m:r>
                                <m:rPr>
                                  <m:sty m:val="p"/>
                                </m:rPr>
                                <a:rPr lang="en-US">
                                  <a:latin typeface="Cambria Math" panose="02040503050406030204" pitchFamily="18" charset="0"/>
                                </a:rPr>
                                <m:t>V</m:t>
                              </m:r>
                            </m:e>
                            <m:sup>
                              <m:r>
                                <m:rPr>
                                  <m:sty m:val="p"/>
                                </m:rPr>
                                <a:rPr lang="en-US">
                                  <a:latin typeface="Cambria Math" panose="02040503050406030204" pitchFamily="18" charset="0"/>
                                </a:rPr>
                                <m:t>c</m:t>
                              </m:r>
                            </m:sup>
                          </m:sSup>
                          <m:r>
                            <m:rPr>
                              <m:sty m:val="p"/>
                            </m:rPr>
                            <a:rPr lang="en-US">
                              <a:latin typeface="Cambria Math" panose="02040503050406030204" pitchFamily="18" charset="0"/>
                            </a:rPr>
                            <m:t>e</m:t>
                          </m:r>
                          <m:r>
                            <a:rPr lang="en-US">
                              <a:latin typeface="Cambria Math" panose="02040503050406030204" pitchFamily="18" charset="0"/>
                            </a:rPr>
                            <m:t>1</m:t>
                          </m:r>
                          <m:r>
                            <a:rPr lang="en-US" b="0" i="1" smtClean="0">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V</m:t>
                              </m:r>
                            </m:e>
                            <m:sup>
                              <m:r>
                                <m:rPr>
                                  <m:sty m:val="p"/>
                                </m:rPr>
                                <a:rPr lang="en-US">
                                  <a:latin typeface="Cambria Math" panose="02040503050406030204" pitchFamily="18" charset="0"/>
                                </a:rPr>
                                <m:t>c</m:t>
                              </m:r>
                            </m:sup>
                          </m:sSup>
                          <m:r>
                            <m:rPr>
                              <m:sty m:val="p"/>
                            </m:rPr>
                            <a:rPr lang="en-US">
                              <a:latin typeface="Cambria Math" panose="02040503050406030204" pitchFamily="18" charset="0"/>
                            </a:rPr>
                            <m:t>e</m:t>
                          </m:r>
                          <m:r>
                            <a:rPr lang="en-US" b="0" i="1" smtClean="0">
                              <a:latin typeface="Cambria Math" panose="02040503050406030204" pitchFamily="18" charset="0"/>
                            </a:rPr>
                            <m:t>2</m:t>
                          </m:r>
                        </m:e>
                      </m:d>
                      <m:r>
                        <a:rPr lang="en-US">
                          <a:latin typeface="Cambria Math" panose="02040503050406030204" pitchFamily="18" charset="0"/>
                        </a:rPr>
                        <m:t> </m:t>
                      </m:r>
                    </m:oMath>
                  </m:oMathPara>
                </a14:m>
                <a:endParaRPr lang="en-US" dirty="0"/>
              </a:p>
            </p:txBody>
          </p:sp>
        </mc:Choice>
        <mc:Fallback>
          <p:sp>
            <p:nvSpPr>
              <p:cNvPr id="18" name="Rectangle 17">
                <a:extLst>
                  <a:ext uri="{FF2B5EF4-FFF2-40B4-BE49-F238E27FC236}">
                    <a16:creationId xmlns:a16="http://schemas.microsoft.com/office/drawing/2014/main" id="{C10664B3-DA76-4F07-9241-D7CF1D96431C}"/>
                  </a:ext>
                </a:extLst>
              </p:cNvPr>
              <p:cNvSpPr>
                <a:spLocks noRot="1" noChangeAspect="1" noMove="1" noResize="1" noEditPoints="1" noAdjustHandles="1" noChangeArrowheads="1" noChangeShapeType="1" noTextEdit="1"/>
              </p:cNvSpPr>
              <p:nvPr/>
            </p:nvSpPr>
            <p:spPr>
              <a:xfrm>
                <a:off x="1208833" y="4404517"/>
                <a:ext cx="2605713" cy="369332"/>
              </a:xfrm>
              <a:prstGeom prst="rect">
                <a:avLst/>
              </a:prstGeom>
              <a:blipFill>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44273936"/>
      </p:ext>
    </p:extLst>
  </p:cSld>
  <p:clrMapOvr>
    <a:masterClrMapping/>
  </p:clrMapOvr>
</p:sld>
</file>

<file path=ppt/slides/slide49.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8994048-40C0-4148-B417-075F558A7AA3}"/>
              </a:ext>
            </a:extLst>
          </p:cNvPr>
          <p:cNvSpPr/>
          <p:nvPr/>
        </p:nvSpPr>
        <p:spPr>
          <a:xfrm>
            <a:off x="620130" y="1332654"/>
            <a:ext cx="2949846"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Shear reinforcement:- </a:t>
            </a:r>
          </a:p>
        </p:txBody>
      </p:sp>
      <p:sp>
        <p:nvSpPr>
          <p:cNvPr id="4" name="Chevron 3">
            <a:extLst>
              <a:ext uri="{FF2B5EF4-FFF2-40B4-BE49-F238E27FC236}">
                <a16:creationId xmlns:a16="http://schemas.microsoft.com/office/drawing/2014/main" id="{F1E99B1B-4FFF-401D-B658-AFDC9A77C6B9}"/>
              </a:ext>
            </a:extLst>
          </p:cNvPr>
          <p:cNvSpPr/>
          <p:nvPr/>
        </p:nvSpPr>
        <p:spPr>
          <a:xfrm>
            <a:off x="141330" y="1324244"/>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5" name="TextBox 4">
            <a:extLst>
              <a:ext uri="{FF2B5EF4-FFF2-40B4-BE49-F238E27FC236}">
                <a16:creationId xmlns:a16="http://schemas.microsoft.com/office/drawing/2014/main" id="{8490BD1D-3699-49DC-A433-2C8AE73400C4}"/>
              </a:ext>
            </a:extLst>
          </p:cNvPr>
          <p:cNvSpPr txBox="1"/>
          <p:nvPr/>
        </p:nvSpPr>
        <p:spPr>
          <a:xfrm>
            <a:off x="655085" y="363181"/>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Columns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B05C1612-75AA-43A1-A2C3-BDFCC1AA1E65}"/>
                  </a:ext>
                </a:extLst>
              </p:cNvPr>
              <p:cNvSpPr/>
              <p:nvPr/>
            </p:nvSpPr>
            <p:spPr>
              <a:xfrm>
                <a:off x="1083992" y="2653630"/>
                <a:ext cx="1516120" cy="610936"/>
              </a:xfrm>
              <a:prstGeom prst="rect">
                <a:avLst/>
              </a:prstGeom>
            </p:spPr>
            <p:txBody>
              <a:bodyPr wrap="none">
                <a:spAutoFit/>
              </a:bodyPr>
              <a:lstStyle/>
              <a:p>
                <a14:m>
                  <m:oMathPara xmlns:m="http://purl.oclc.org/ooxml/officeDocument/math">
                    <m:oMathParaPr>
                      <m:jc m:val="centerGroup"/>
                    </m:oMathParaPr>
                    <m:oMath xmlns:m="http://purl.oclc.org/ooxml/officeDocument/math">
                      <m:sSup>
                        <m:sSupPr>
                          <m:ctrlPr>
                            <a:rPr lang="en-US">
                              <a:latin typeface="Cambria Math" panose="02040503050406030204" pitchFamily="18" charset="0"/>
                            </a:rPr>
                          </m:ctrlPr>
                        </m:sSupPr>
                        <m:e>
                          <m:r>
                            <m:rPr>
                              <m:sty m:val="p"/>
                            </m:rPr>
                            <a:rPr lang="en-US">
                              <a:latin typeface="Cambria Math" panose="02040503050406030204" pitchFamily="18" charset="0"/>
                            </a:rPr>
                            <m:t>V</m:t>
                          </m:r>
                        </m:e>
                        <m:sup>
                          <m:r>
                            <m:rPr>
                              <m:sty m:val="p"/>
                            </m:rPr>
                            <a:rPr lang="en-US" i="0">
                              <a:latin typeface="Cambria Math" panose="02040503050406030204" pitchFamily="18" charset="0"/>
                            </a:rPr>
                            <m:t>b</m:t>
                          </m:r>
                        </m:sup>
                      </m:sSup>
                      <m:r>
                        <m:rPr>
                          <m:sty m:val="p"/>
                        </m:rPr>
                        <a:rPr lang="en-US" i="0">
                          <a:latin typeface="Cambria Math" panose="02040503050406030204" pitchFamily="18" charset="0"/>
                        </a:rPr>
                        <m:t>e</m:t>
                      </m:r>
                      <m:r>
                        <a:rPr lang="en-US" i="0">
                          <a:latin typeface="Cambria Math" panose="02040503050406030204" pitchFamily="18" charset="0"/>
                        </a:rPr>
                        <m:t>1</m:t>
                      </m:r>
                      <m:r>
                        <a:rPr lang="en-US" i="0">
                          <a:latin typeface="Cambria Math" panose="02040503050406030204" pitchFamily="18" charset="0"/>
                        </a:rPr>
                        <m:t> =</m:t>
                      </m:r>
                      <m:f>
                        <m:fPr>
                          <m:ctrlPr>
                            <a:rPr lang="en-US" i="1">
                              <a:latin typeface="Cambria Math" panose="02040503050406030204" pitchFamily="18" charset="0"/>
                            </a:rPr>
                          </m:ctrlPr>
                        </m:fPr>
                        <m:num>
                          <m:r>
                            <m:rPr>
                              <m:sty m:val="p"/>
                            </m:rPr>
                            <a:rPr lang="en-US" i="0">
                              <a:latin typeface="Cambria Math" panose="02040503050406030204" pitchFamily="18" charset="0"/>
                            </a:rPr>
                            <m:t>Mr</m:t>
                          </m:r>
                          <m:r>
                            <a:rPr lang="en-US" i="0">
                              <a:latin typeface="Cambria Math" panose="02040503050406030204" pitchFamily="18" charset="0"/>
                            </a:rPr>
                            <m:t>1</m:t>
                          </m:r>
                        </m:num>
                        <m:den>
                          <m:r>
                            <m:rPr>
                              <m:sty m:val="p"/>
                            </m:rPr>
                            <a:rPr lang="en-US" i="0">
                              <a:latin typeface="Cambria Math" panose="02040503050406030204" pitchFamily="18" charset="0"/>
                            </a:rPr>
                            <m:t>H</m:t>
                          </m:r>
                        </m:den>
                      </m:f>
                    </m:oMath>
                  </m:oMathPara>
                </a14:m>
                <a:endParaRPr lang="en-US" dirty="0"/>
              </a:p>
            </p:txBody>
          </p:sp>
        </mc:Choice>
        <mc:Fallback>
          <p:sp>
            <p:nvSpPr>
              <p:cNvPr id="7" name="Rectangle 6">
                <a:extLst>
                  <a:ext uri="{FF2B5EF4-FFF2-40B4-BE49-F238E27FC236}">
                    <a16:creationId xmlns:a16="http://schemas.microsoft.com/office/drawing/2014/main" id="{B05C1612-75AA-43A1-A2C3-BDFCC1AA1E65}"/>
                  </a:ext>
                </a:extLst>
              </p:cNvPr>
              <p:cNvSpPr>
                <a:spLocks noRot="1" noChangeAspect="1" noMove="1" noResize="1" noEditPoints="1" noAdjustHandles="1" noChangeArrowheads="1" noChangeShapeType="1" noTextEdit="1"/>
              </p:cNvSpPr>
              <p:nvPr/>
            </p:nvSpPr>
            <p:spPr>
              <a:xfrm>
                <a:off x="1083992" y="2653630"/>
                <a:ext cx="1516120" cy="610936"/>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31AFC41B-E29E-4643-8BDC-9F8115F38CF8}"/>
                  </a:ext>
                </a:extLst>
              </p:cNvPr>
              <p:cNvSpPr/>
              <p:nvPr/>
            </p:nvSpPr>
            <p:spPr>
              <a:xfrm>
                <a:off x="1083992" y="2016706"/>
                <a:ext cx="2714718" cy="414537"/>
              </a:xfrm>
              <a:prstGeom prst="rect">
                <a:avLst/>
              </a:prstGeom>
            </p:spPr>
            <p:txBody>
              <a:bodyPr wrap="none">
                <a:spAutoFit/>
              </a:bodyPr>
              <a:lstStyle/>
              <a:p>
                <a14:m>
                  <m:oMathPara xmlns:m="http://purl.oclc.org/ooxml/officeDocument/math">
                    <m:oMathParaPr>
                      <m:jc m:val="centerGroup"/>
                    </m:oMathParaPr>
                    <m:oMath xmlns:m="http://purl.oclc.org/ooxml/officeDocument/math">
                      <m:sSup>
                        <m:sSupPr>
                          <m:ctrlPr>
                            <a:rPr lang="en-US" i="1" smtClean="0">
                              <a:latin typeface="Cambria Math" panose="02040503050406030204" pitchFamily="18" charset="0"/>
                            </a:rPr>
                          </m:ctrlPr>
                        </m:sSupPr>
                        <m:e>
                          <m:r>
                            <m:rPr>
                              <m:sty m:val="p"/>
                            </m:rPr>
                            <a:rPr lang="en-US">
                              <a:latin typeface="Cambria Math" panose="02040503050406030204" pitchFamily="18" charset="0"/>
                            </a:rPr>
                            <m:t>V</m:t>
                          </m:r>
                        </m:e>
                        <m:sup>
                          <m:r>
                            <m:rPr>
                              <m:sty m:val="p"/>
                            </m:rPr>
                            <a:rPr lang="en-US" b="0" i="0" smtClean="0">
                              <a:latin typeface="Cambria Math" panose="02040503050406030204" pitchFamily="18" charset="0"/>
                            </a:rPr>
                            <m:t>b</m:t>
                          </m:r>
                        </m:sup>
                      </m:sSup>
                      <m:r>
                        <m:rPr>
                          <m:sty m:val="p"/>
                        </m:rPr>
                        <a:rPr lang="en-US">
                          <a:latin typeface="Cambria Math" panose="02040503050406030204" pitchFamily="18" charset="0"/>
                        </a:rPr>
                        <m:t>e</m:t>
                      </m:r>
                      <m:r>
                        <a:rPr lang="en-US" b="0" i="0" smtClean="0">
                          <a:latin typeface="Cambria Math" panose="02040503050406030204" pitchFamily="18" charset="0"/>
                        </a:rPr>
                        <m:t>=</m:t>
                      </m:r>
                      <m:r>
                        <m:rPr>
                          <m:sty m:val="p"/>
                        </m:rPr>
                        <a:rPr lang="en-US" b="0" i="0" smtClean="0">
                          <a:latin typeface="Cambria Math" panose="02040503050406030204" pitchFamily="18" charset="0"/>
                        </a:rPr>
                        <m:t>max</m:t>
                      </m:r>
                      <m:d>
                        <m:dPr>
                          <m:begChr m:val="{"/>
                          <m:endChr m:val="}"/>
                          <m:ctrlPr>
                            <a:rPr lang="en-US" b="0" i="1" smtClean="0">
                              <a:latin typeface="Cambria Math" panose="02040503050406030204" pitchFamily="18" charset="0"/>
                            </a:rPr>
                          </m:ctrlPr>
                        </m:dPr>
                        <m:e>
                          <m:sSup>
                            <m:sSupPr>
                              <m:ctrlPr>
                                <a:rPr lang="en-US" i="1">
                                  <a:latin typeface="Cambria Math" panose="02040503050406030204" pitchFamily="18" charset="0"/>
                                </a:rPr>
                              </m:ctrlPr>
                            </m:sSupPr>
                            <m:e>
                              <m:r>
                                <m:rPr>
                                  <m:sty m:val="p"/>
                                </m:rPr>
                                <a:rPr lang="en-US">
                                  <a:latin typeface="Cambria Math" panose="02040503050406030204" pitchFamily="18" charset="0"/>
                                </a:rPr>
                                <m:t>V</m:t>
                              </m:r>
                            </m:e>
                            <m:sup>
                              <m:r>
                                <m:rPr>
                                  <m:sty m:val="p"/>
                                </m:rPr>
                                <a:rPr lang="en-US" b="0" i="0" smtClean="0">
                                  <a:latin typeface="Cambria Math" panose="02040503050406030204" pitchFamily="18" charset="0"/>
                                </a:rPr>
                                <m:t>b</m:t>
                              </m:r>
                            </m:sup>
                          </m:sSup>
                          <m:r>
                            <m:rPr>
                              <m:sty m:val="p"/>
                            </m:rPr>
                            <a:rPr lang="en-US">
                              <a:latin typeface="Cambria Math" panose="02040503050406030204" pitchFamily="18" charset="0"/>
                            </a:rPr>
                            <m:t>e</m:t>
                          </m:r>
                          <m:r>
                            <a:rPr lang="en-US">
                              <a:latin typeface="Cambria Math" panose="02040503050406030204" pitchFamily="18" charset="0"/>
                            </a:rPr>
                            <m:t>1</m:t>
                          </m:r>
                          <m:r>
                            <a:rPr lang="en-US" b="0" i="1" smtClean="0">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V</m:t>
                              </m:r>
                            </m:e>
                            <m:sup>
                              <m:r>
                                <m:rPr>
                                  <m:sty m:val="p"/>
                                </m:rPr>
                                <a:rPr lang="en-US" b="0" i="0" smtClean="0">
                                  <a:latin typeface="Cambria Math" panose="02040503050406030204" pitchFamily="18" charset="0"/>
                                </a:rPr>
                                <m:t>b</m:t>
                              </m:r>
                            </m:sup>
                          </m:sSup>
                          <m:r>
                            <m:rPr>
                              <m:sty m:val="p"/>
                            </m:rPr>
                            <a:rPr lang="en-US">
                              <a:latin typeface="Cambria Math" panose="02040503050406030204" pitchFamily="18" charset="0"/>
                            </a:rPr>
                            <m:t>e</m:t>
                          </m:r>
                          <m:r>
                            <a:rPr lang="en-US" b="0" i="1" smtClean="0">
                              <a:latin typeface="Cambria Math" panose="02040503050406030204" pitchFamily="18" charset="0"/>
                            </a:rPr>
                            <m:t>2</m:t>
                          </m:r>
                        </m:e>
                      </m:d>
                      <m:r>
                        <a:rPr lang="en-US">
                          <a:latin typeface="Cambria Math" panose="02040503050406030204" pitchFamily="18" charset="0"/>
                        </a:rPr>
                        <m:t> </m:t>
                      </m:r>
                    </m:oMath>
                  </m:oMathPara>
                </a14:m>
                <a:endParaRPr lang="en-US" dirty="0"/>
              </a:p>
            </p:txBody>
          </p:sp>
        </mc:Choice>
        <mc:Fallback>
          <p:sp>
            <p:nvSpPr>
              <p:cNvPr id="8" name="Rectangle 7">
                <a:extLst>
                  <a:ext uri="{FF2B5EF4-FFF2-40B4-BE49-F238E27FC236}">
                    <a16:creationId xmlns:a16="http://schemas.microsoft.com/office/drawing/2014/main" id="{31AFC41B-E29E-4643-8BDC-9F8115F38CF8}"/>
                  </a:ext>
                </a:extLst>
              </p:cNvPr>
              <p:cNvSpPr>
                <a:spLocks noRot="1" noChangeAspect="1" noMove="1" noResize="1" noEditPoints="1" noAdjustHandles="1" noChangeArrowheads="1" noChangeShapeType="1" noTextEdit="1"/>
              </p:cNvSpPr>
              <p:nvPr/>
            </p:nvSpPr>
            <p:spPr>
              <a:xfrm>
                <a:off x="1083992" y="2016706"/>
                <a:ext cx="2714718" cy="41453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773C78F7-FF96-4997-B55E-BFC7CB339967}"/>
                  </a:ext>
                </a:extLst>
              </p:cNvPr>
              <p:cNvSpPr/>
              <p:nvPr/>
            </p:nvSpPr>
            <p:spPr>
              <a:xfrm>
                <a:off x="1083992" y="3287967"/>
                <a:ext cx="1516120" cy="610936"/>
              </a:xfrm>
              <a:prstGeom prst="rect">
                <a:avLst/>
              </a:prstGeom>
            </p:spPr>
            <p:txBody>
              <a:bodyPr wrap="none">
                <a:spAutoFit/>
              </a:bodyPr>
              <a:lstStyle/>
              <a:p>
                <a14:m>
                  <m:oMathPara xmlns:m="http://purl.oclc.org/ooxml/officeDocument/math">
                    <m:oMathParaPr>
                      <m:jc m:val="centerGroup"/>
                    </m:oMathParaPr>
                    <m:oMath xmlns:m="http://purl.oclc.org/ooxml/officeDocument/math">
                      <m:sSup>
                        <m:sSupPr>
                          <m:ctrlPr>
                            <a:rPr lang="en-US">
                              <a:latin typeface="Cambria Math" panose="02040503050406030204" pitchFamily="18" charset="0"/>
                            </a:rPr>
                          </m:ctrlPr>
                        </m:sSupPr>
                        <m:e>
                          <m:r>
                            <m:rPr>
                              <m:sty m:val="p"/>
                            </m:rPr>
                            <a:rPr lang="en-US">
                              <a:latin typeface="Cambria Math" panose="02040503050406030204" pitchFamily="18" charset="0"/>
                            </a:rPr>
                            <m:t>V</m:t>
                          </m:r>
                        </m:e>
                        <m:sup>
                          <m:r>
                            <m:rPr>
                              <m:sty m:val="p"/>
                            </m:rPr>
                            <a:rPr lang="en-US" i="0">
                              <a:latin typeface="Cambria Math" panose="02040503050406030204" pitchFamily="18" charset="0"/>
                            </a:rPr>
                            <m:t>b</m:t>
                          </m:r>
                        </m:sup>
                      </m:sSup>
                      <m:r>
                        <m:rPr>
                          <m:sty m:val="p"/>
                        </m:rPr>
                        <a:rPr lang="en-US" i="0">
                          <a:latin typeface="Cambria Math" panose="02040503050406030204" pitchFamily="18" charset="0"/>
                        </a:rPr>
                        <m:t>e</m:t>
                      </m:r>
                      <m:r>
                        <a:rPr lang="en-US" i="0">
                          <a:latin typeface="Cambria Math" panose="02040503050406030204" pitchFamily="18" charset="0"/>
                        </a:rPr>
                        <m:t>2</m:t>
                      </m:r>
                      <m:r>
                        <a:rPr lang="en-US" i="0">
                          <a:latin typeface="Cambria Math" panose="02040503050406030204" pitchFamily="18" charset="0"/>
                        </a:rPr>
                        <m:t> =</m:t>
                      </m:r>
                      <m:f>
                        <m:fPr>
                          <m:ctrlPr>
                            <a:rPr lang="en-US" i="1">
                              <a:latin typeface="Cambria Math" panose="02040503050406030204" pitchFamily="18" charset="0"/>
                            </a:rPr>
                          </m:ctrlPr>
                        </m:fPr>
                        <m:num>
                          <m:r>
                            <m:rPr>
                              <m:sty m:val="p"/>
                            </m:rPr>
                            <a:rPr lang="en-US" i="0">
                              <a:latin typeface="Cambria Math" panose="02040503050406030204" pitchFamily="18" charset="0"/>
                            </a:rPr>
                            <m:t>Mr</m:t>
                          </m:r>
                          <m:r>
                            <a:rPr lang="en-US" i="0">
                              <a:latin typeface="Cambria Math" panose="02040503050406030204" pitchFamily="18" charset="0"/>
                            </a:rPr>
                            <m:t>2</m:t>
                          </m:r>
                        </m:num>
                        <m:den>
                          <m:r>
                            <m:rPr>
                              <m:sty m:val="p"/>
                            </m:rPr>
                            <a:rPr lang="en-US" i="0">
                              <a:latin typeface="Cambria Math" panose="02040503050406030204" pitchFamily="18" charset="0"/>
                            </a:rPr>
                            <m:t>H</m:t>
                          </m:r>
                        </m:den>
                      </m:f>
                    </m:oMath>
                  </m:oMathPara>
                </a14:m>
                <a:endParaRPr lang="en-US" dirty="0"/>
              </a:p>
            </p:txBody>
          </p:sp>
        </mc:Choice>
        <mc:Fallback>
          <p:sp>
            <p:nvSpPr>
              <p:cNvPr id="9" name="Rectangle 8">
                <a:extLst>
                  <a:ext uri="{FF2B5EF4-FFF2-40B4-BE49-F238E27FC236}">
                    <a16:creationId xmlns:a16="http://schemas.microsoft.com/office/drawing/2014/main" id="{773C78F7-FF96-4997-B55E-BFC7CB339967}"/>
                  </a:ext>
                </a:extLst>
              </p:cNvPr>
              <p:cNvSpPr>
                <a:spLocks noRot="1" noChangeAspect="1" noMove="1" noResize="1" noEditPoints="1" noAdjustHandles="1" noChangeArrowheads="1" noChangeShapeType="1" noTextEdit="1"/>
              </p:cNvSpPr>
              <p:nvPr/>
            </p:nvSpPr>
            <p:spPr>
              <a:xfrm>
                <a:off x="1083992" y="3287967"/>
                <a:ext cx="1516120" cy="610936"/>
              </a:xfrm>
              <a:prstGeom prst="rect">
                <a:avLst/>
              </a:prstGeom>
              <a:blipFill>
                <a:blip r:embed="rId4"/>
                <a:stretch>
                  <a:fillRect/>
                </a:stretch>
              </a:blipFill>
            </p:spPr>
            <p:txBody>
              <a:bodyPr/>
              <a:lstStyle/>
              <a:p>
                <a:r>
                  <a:rPr lang="en-US">
                    <a:noFill/>
                  </a:rPr>
                  <a:t> </a:t>
                </a:r>
              </a:p>
            </p:txBody>
          </p:sp>
        </mc:Fallback>
      </mc:AlternateContent>
      <p:sp>
        <p:nvSpPr>
          <p:cNvPr id="10" name="Rectangle 9">
            <a:extLst>
              <a:ext uri="{FF2B5EF4-FFF2-40B4-BE49-F238E27FC236}">
                <a16:creationId xmlns:a16="http://schemas.microsoft.com/office/drawing/2014/main" id="{E1D07858-13AF-4A20-867D-2BA940F79E1E}"/>
              </a:ext>
            </a:extLst>
          </p:cNvPr>
          <p:cNvSpPr/>
          <p:nvPr/>
        </p:nvSpPr>
        <p:spPr>
          <a:xfrm>
            <a:off x="3169866" y="2692722"/>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4.24)</a:t>
            </a:r>
            <a:endParaRPr lang="en-US" dirty="0"/>
          </a:p>
        </p:txBody>
      </p:sp>
      <p:sp>
        <p:nvSpPr>
          <p:cNvPr id="11" name="Rectangle 10">
            <a:extLst>
              <a:ext uri="{FF2B5EF4-FFF2-40B4-BE49-F238E27FC236}">
                <a16:creationId xmlns:a16="http://schemas.microsoft.com/office/drawing/2014/main" id="{B5688EC8-A20C-48AF-AFDE-C3E96B518419}"/>
              </a:ext>
            </a:extLst>
          </p:cNvPr>
          <p:cNvSpPr/>
          <p:nvPr/>
        </p:nvSpPr>
        <p:spPr>
          <a:xfrm>
            <a:off x="3169866" y="3408769"/>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4.25)</a:t>
            </a:r>
            <a:endParaRPr lang="en-US" dirty="0"/>
          </a:p>
        </p:txBody>
      </p:sp>
      <p:pic>
        <p:nvPicPr>
          <p:cNvPr id="12" name="Picture 11">
            <a:extLst>
              <a:ext uri="{FF2B5EF4-FFF2-40B4-BE49-F238E27FC236}">
                <a16:creationId xmlns:a16="http://schemas.microsoft.com/office/drawing/2014/main" id="{FC66623F-A548-40F0-8DF5-E0EAB7A1261F}"/>
              </a:ext>
            </a:extLst>
          </p:cNvPr>
          <p:cNvPicPr/>
          <p:nvPr/>
        </p:nvPicPr>
        <p:blipFill>
          <a:blip r:embed="rId5"/>
          <a:stretch>
            <a:fillRect/>
          </a:stretch>
        </p:blipFill>
        <p:spPr>
          <a:xfrm>
            <a:off x="7256021" y="206371"/>
            <a:ext cx="3571004" cy="4449743"/>
          </a:xfrm>
          <a:prstGeom prst="rect">
            <a:avLst/>
          </a:prstGeom>
        </p:spPr>
      </p:pic>
      <p:sp>
        <p:nvSpPr>
          <p:cNvPr id="13" name="Rectangle 12">
            <a:extLst>
              <a:ext uri="{FF2B5EF4-FFF2-40B4-BE49-F238E27FC236}">
                <a16:creationId xmlns:a16="http://schemas.microsoft.com/office/drawing/2014/main" id="{E90EFDD6-614D-4E4B-8CDC-FEC00AED920D}"/>
              </a:ext>
            </a:extLst>
          </p:cNvPr>
          <p:cNvSpPr/>
          <p:nvPr/>
        </p:nvSpPr>
        <p:spPr>
          <a:xfrm>
            <a:off x="5142511" y="4619426"/>
            <a:ext cx="7160936" cy="45807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Figure-20: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Column shear force from maximum probable moment in beams.</a:t>
            </a:r>
          </a:p>
        </p:txBody>
      </p:sp>
    </p:spTree>
    <p:extLst>
      <p:ext uri="{BB962C8B-B14F-4D97-AF65-F5344CB8AC3E}">
        <p14:creationId xmlns:p14="http://schemas.microsoft.com/office/powerpoint/2010/main" val="1926403860"/>
      </p:ext>
    </p:extLst>
  </p:cSld>
  <p:clrMapOvr>
    <a:masterClrMapping/>
  </p:clrMapOvr>
</p:sld>
</file>

<file path=ppt/slides/slide5.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1AE3FB-4EB9-4FE6-8E65-B5FAA422F121}"/>
              </a:ext>
            </a:extLst>
          </p:cNvPr>
          <p:cNvSpPr>
            <a:spLocks noGrp="1"/>
          </p:cNvSpPr>
          <p:nvPr>
            <p:ph type="body" sz="quarter" idx="10"/>
          </p:nvPr>
        </p:nvSpPr>
        <p:spPr>
          <a:xfrm>
            <a:off x="654392" y="287255"/>
            <a:ext cx="11219558" cy="724247"/>
          </a:xfrm>
        </p:spPr>
        <p:txBody>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19" name="TextBox 18">
            <a:extLst>
              <a:ext uri="{FF2B5EF4-FFF2-40B4-BE49-F238E27FC236}">
                <a16:creationId xmlns:a16="http://schemas.microsoft.com/office/drawing/2014/main" id="{7F1AC96C-CA01-486C-9BAD-F4CA8BC99D53}"/>
              </a:ext>
            </a:extLst>
          </p:cNvPr>
          <p:cNvSpPr txBox="1"/>
          <p:nvPr/>
        </p:nvSpPr>
        <p:spPr>
          <a:xfrm>
            <a:off x="4327463" y="6201413"/>
            <a:ext cx="3537074"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Figure-2: </a:t>
            </a:r>
            <a:r>
              <a:rPr lang="en-US" sz="2000" dirty="0">
                <a:latin typeface="Times New Roman" panose="02020603050405020304" pitchFamily="18" charset="0"/>
                <a:cs typeface="Times New Roman" panose="02020603050405020304" pitchFamily="18" charset="0"/>
              </a:rPr>
              <a:t>south-west site view</a:t>
            </a:r>
            <a:r>
              <a:rPr lang="en-US" altLang="ko-KR" sz="2000" dirty="0">
                <a:latin typeface="Times New Roman" panose="02020603050405020304" pitchFamily="18" charset="0"/>
                <a:cs typeface="Times New Roman" panose="02020603050405020304" pitchFamily="18" charset="0"/>
              </a:rPr>
              <a:t>.</a:t>
            </a:r>
            <a:endParaRPr lang="ko-KR" altLang="en-US" sz="20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5D0BA412-5DA5-48E1-9CE6-E71F406D2C72}"/>
              </a:ext>
            </a:extLst>
          </p:cNvPr>
          <p:cNvPicPr/>
          <p:nvPr/>
        </p:nvPicPr>
        <p:blipFill>
          <a:blip r:embed="rId2"/>
          <a:stretch>
            <a:fillRect/>
          </a:stretch>
        </p:blipFill>
        <p:spPr>
          <a:xfrm>
            <a:off x="1729407" y="1138901"/>
            <a:ext cx="8229600" cy="5120640"/>
          </a:xfrm>
          <a:prstGeom prst="rect">
            <a:avLst/>
          </a:prstGeom>
        </p:spPr>
      </p:pic>
    </p:spTree>
    <p:extLst>
      <p:ext uri="{BB962C8B-B14F-4D97-AF65-F5344CB8AC3E}">
        <p14:creationId xmlns:p14="http://schemas.microsoft.com/office/powerpoint/2010/main" val="3587047031"/>
      </p:ext>
    </p:extLst>
  </p:cSld>
  <p:clrMapOvr>
    <a:masterClrMapping/>
  </p:clrMapOvr>
</p:sld>
</file>

<file path=ppt/slides/slide50.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5E4D77A-18FF-4788-A3DB-F17421FD4045}"/>
              </a:ext>
            </a:extLst>
          </p:cNvPr>
          <p:cNvSpPr/>
          <p:nvPr/>
        </p:nvSpPr>
        <p:spPr>
          <a:xfrm>
            <a:off x="620130" y="1332654"/>
            <a:ext cx="2949846" cy="461665"/>
          </a:xfrm>
          <a:prstGeom prst="rect">
            <a:avLst/>
          </a:prstGeom>
        </p:spPr>
        <p:txBody>
          <a:bodyPr wrap="none">
            <a:spAutoFit/>
          </a:bodyPr>
          <a:lstStyle/>
          <a:p>
            <a:r>
              <a:rPr lang="en-US" altLang="ko-KR" sz="2400" dirty="0">
                <a:latin typeface="Times New Roman" panose="02020603050405020304" pitchFamily="18" charset="0"/>
                <a:cs typeface="Times New Roman" panose="02020603050405020304" pitchFamily="18" charset="0"/>
              </a:rPr>
              <a:t>Shear reinforcement:- </a:t>
            </a:r>
          </a:p>
        </p:txBody>
      </p:sp>
      <p:sp>
        <p:nvSpPr>
          <p:cNvPr id="4" name="Chevron 3">
            <a:extLst>
              <a:ext uri="{FF2B5EF4-FFF2-40B4-BE49-F238E27FC236}">
                <a16:creationId xmlns:a16="http://schemas.microsoft.com/office/drawing/2014/main" id="{9F9F77B4-5F41-4174-841E-80D195130F3C}"/>
              </a:ext>
            </a:extLst>
          </p:cNvPr>
          <p:cNvSpPr/>
          <p:nvPr/>
        </p:nvSpPr>
        <p:spPr>
          <a:xfrm>
            <a:off x="141330" y="1324244"/>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5" name="TextBox 4">
            <a:extLst>
              <a:ext uri="{FF2B5EF4-FFF2-40B4-BE49-F238E27FC236}">
                <a16:creationId xmlns:a16="http://schemas.microsoft.com/office/drawing/2014/main" id="{E70F20AA-5FF2-42CD-8CCA-4331E5E9B67F}"/>
              </a:ext>
            </a:extLst>
          </p:cNvPr>
          <p:cNvSpPr txBox="1"/>
          <p:nvPr/>
        </p:nvSpPr>
        <p:spPr>
          <a:xfrm>
            <a:off x="655085" y="363181"/>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Columns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6" name="Rectangle 5">
            <a:extLst>
              <a:ext uri="{FF2B5EF4-FFF2-40B4-BE49-F238E27FC236}">
                <a16:creationId xmlns:a16="http://schemas.microsoft.com/office/drawing/2014/main" id="{48A15E4E-4F7F-42C2-8705-B8FAA799E8E4}"/>
              </a:ext>
            </a:extLst>
          </p:cNvPr>
          <p:cNvSpPr/>
          <p:nvPr/>
        </p:nvSpPr>
        <p:spPr>
          <a:xfrm>
            <a:off x="655085" y="2179017"/>
            <a:ext cx="1133644" cy="458074"/>
          </a:xfrm>
          <a:prstGeom prst="rect">
            <a:avLst/>
          </a:prstGeom>
        </p:spPr>
        <p:txBody>
          <a:bodyPr wrap="non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Manually:</a:t>
            </a:r>
          </a:p>
        </p:txBody>
      </p:sp>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86A37102-A1EB-4BDA-956A-D39E3486B153}"/>
                  </a:ext>
                </a:extLst>
              </p:cNvPr>
              <p:cNvSpPr/>
              <p:nvPr/>
            </p:nvSpPr>
            <p:spPr>
              <a:xfrm>
                <a:off x="380730" y="2637091"/>
                <a:ext cx="6096000" cy="976165"/>
              </a:xfrm>
              <a:prstGeom prst="rect">
                <a:avLst/>
              </a:prstGeom>
            </p:spPr>
            <p:txBody>
              <a:bodyPr>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Vu2 = </a:t>
                </a:r>
                <a14:m>
                  <m:oMath xmlns:m="http://purl.oclc.org/ooxml/officeDocument/math">
                    <m:func>
                      <m:funcPr>
                        <m:ctrlPr>
                          <a:rPr lang="en-US" i="1">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min</m:t>
                        </m:r>
                      </m:fName>
                      <m:e>
                        <m:d>
                          <m:dPr>
                            <m:begChr m:val="{"/>
                            <m:endChr m:val="}"/>
                            <m:ctrlPr>
                              <a:rPr lang="en-US" i="1">
                                <a:latin typeface="Cambria Math" panose="02040503050406030204" pitchFamily="18" charset="0"/>
                                <a:ea typeface="Times New Roman" panose="02020603050405020304" pitchFamily="18" charset="0"/>
                                <a:cs typeface="Times New Roman" panose="02020603050405020304" pitchFamily="18" charset="0"/>
                              </a:rPr>
                            </m:ctrlPr>
                          </m:dPr>
                          <m:e>
                            <m:r>
                              <a:rPr lang="en-GB">
                                <a:latin typeface="Cambria Math" panose="02040503050406030204" pitchFamily="18" charset="0"/>
                                <a:ea typeface="Times New Roman" panose="02020603050405020304" pitchFamily="18" charset="0"/>
                                <a:cs typeface="Times New Roman" panose="02020603050405020304" pitchFamily="18" charset="0"/>
                              </a:rPr>
                              <m:t>274</m:t>
                            </m:r>
                            <m:r>
                              <a:rPr lang="en-GB">
                                <a:latin typeface="Cambria Math" panose="02040503050406030204" pitchFamily="18" charset="0"/>
                                <a:ea typeface="Times New Roman" panose="02020603050405020304" pitchFamily="18" charset="0"/>
                                <a:cs typeface="Times New Roman" panose="02020603050405020304" pitchFamily="18" charset="0"/>
                              </a:rPr>
                              <m:t>.</m:t>
                            </m:r>
                            <m:r>
                              <a:rPr lang="en-GB">
                                <a:latin typeface="Cambria Math" panose="02040503050406030204" pitchFamily="18" charset="0"/>
                                <a:ea typeface="Times New Roman" panose="02020603050405020304" pitchFamily="18" charset="0"/>
                                <a:cs typeface="Times New Roman" panose="02020603050405020304" pitchFamily="18" charset="0"/>
                              </a:rPr>
                              <m:t>15</m:t>
                            </m:r>
                            <m:r>
                              <a:rPr lang="en-GB">
                                <a:latin typeface="Cambria Math" panose="02040503050406030204" pitchFamily="18" charset="0"/>
                                <a:ea typeface="Times New Roman" panose="02020603050405020304" pitchFamily="18" charset="0"/>
                                <a:cs typeface="Times New Roman" panose="02020603050405020304" pitchFamily="18" charset="0"/>
                              </a:rPr>
                              <m:t> , </m:t>
                            </m:r>
                            <m:r>
                              <a:rPr lang="en-GB">
                                <a:latin typeface="Cambria Math" panose="02040503050406030204" pitchFamily="18" charset="0"/>
                                <a:ea typeface="Times New Roman" panose="02020603050405020304" pitchFamily="18" charset="0"/>
                                <a:cs typeface="Times New Roman" panose="02020603050405020304" pitchFamily="18" charset="0"/>
                              </a:rPr>
                              <m:t>69</m:t>
                            </m:r>
                            <m:r>
                              <a:rPr lang="en-GB">
                                <a:latin typeface="Cambria Math" panose="02040503050406030204" pitchFamily="18" charset="0"/>
                                <a:ea typeface="Times New Roman" panose="02020603050405020304" pitchFamily="18" charset="0"/>
                                <a:cs typeface="Times New Roman" panose="02020603050405020304" pitchFamily="18" charset="0"/>
                              </a:rPr>
                              <m:t>.</m:t>
                            </m:r>
                            <m:r>
                              <a:rPr lang="en-GB">
                                <a:latin typeface="Cambria Math" panose="02040503050406030204" pitchFamily="18" charset="0"/>
                                <a:ea typeface="Times New Roman" panose="02020603050405020304" pitchFamily="18" charset="0"/>
                                <a:cs typeface="Times New Roman" panose="02020603050405020304" pitchFamily="18" charset="0"/>
                              </a:rPr>
                              <m:t>2</m:t>
                            </m:r>
                          </m:e>
                        </m:d>
                      </m:e>
                    </m:func>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en-US" u="sng" dirty="0">
                    <a:latin typeface="Times New Roman" panose="02020603050405020304" pitchFamily="18" charset="0"/>
                    <a:ea typeface="Times New Roman" panose="02020603050405020304" pitchFamily="18" charset="0"/>
                    <a:cs typeface="Times New Roman" panose="02020603050405020304" pitchFamily="18" charset="0"/>
                  </a:rPr>
                  <a:t>69.2 KN</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Vu3 = </a:t>
                </a:r>
                <a14:m>
                  <m:oMath xmlns:m="http://purl.oclc.org/ooxml/officeDocument/math">
                    <m:func>
                      <m:funcPr>
                        <m:ctrlPr>
                          <a:rPr lang="en-US" i="1">
                            <a:latin typeface="Cambria Math" panose="02040503050406030204" pitchFamily="18" charset="0"/>
                            <a:ea typeface="Times New Roman" panose="02020603050405020304" pitchFamily="18" charset="0"/>
                            <a:cs typeface="Times New Roman" panose="02020603050405020304" pitchFamily="18" charset="0"/>
                          </a:rPr>
                        </m:ctrlPr>
                      </m:funcPr>
                      <m:fNa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min</m:t>
                        </m:r>
                      </m:fName>
                      <m:e>
                        <m:d>
                          <m:dPr>
                            <m:begChr m:val="{"/>
                            <m:endChr m:val="}"/>
                            <m:ctrlPr>
                              <a:rPr lang="en-US" i="1">
                                <a:latin typeface="Cambria Math" panose="02040503050406030204" pitchFamily="18" charset="0"/>
                                <a:ea typeface="Times New Roman" panose="02020603050405020304" pitchFamily="18" charset="0"/>
                                <a:cs typeface="Times New Roman" panose="02020603050405020304" pitchFamily="18" charset="0"/>
                              </a:rPr>
                            </m:ctrlPr>
                          </m:dPr>
                          <m:e>
                            <m:r>
                              <a:rPr lang="en-GB">
                                <a:latin typeface="Cambria Math" panose="02040503050406030204" pitchFamily="18" charset="0"/>
                                <a:ea typeface="Times New Roman" panose="02020603050405020304" pitchFamily="18" charset="0"/>
                                <a:cs typeface="Times New Roman" panose="02020603050405020304" pitchFamily="18" charset="0"/>
                              </a:rPr>
                              <m:t>606</m:t>
                            </m:r>
                            <m:r>
                              <a:rPr lang="en-GB">
                                <a:latin typeface="Cambria Math" panose="02040503050406030204" pitchFamily="18" charset="0"/>
                                <a:ea typeface="Times New Roman" panose="02020603050405020304" pitchFamily="18" charset="0"/>
                                <a:cs typeface="Times New Roman" panose="02020603050405020304" pitchFamily="18" charset="0"/>
                              </a:rPr>
                              <m:t> , </m:t>
                            </m:r>
                            <m:r>
                              <a:rPr lang="en-GB">
                                <a:latin typeface="Cambria Math" panose="02040503050406030204" pitchFamily="18" charset="0"/>
                                <a:ea typeface="Times New Roman" panose="02020603050405020304" pitchFamily="18" charset="0"/>
                                <a:cs typeface="Times New Roman" panose="02020603050405020304" pitchFamily="18" charset="0"/>
                              </a:rPr>
                              <m:t>72</m:t>
                            </m:r>
                            <m:r>
                              <a:rPr lang="en-GB">
                                <a:latin typeface="Cambria Math" panose="02040503050406030204" pitchFamily="18" charset="0"/>
                                <a:ea typeface="Times New Roman" panose="02020603050405020304" pitchFamily="18" charset="0"/>
                                <a:cs typeface="Times New Roman" panose="02020603050405020304" pitchFamily="18" charset="0"/>
                              </a:rPr>
                              <m:t>.</m:t>
                            </m:r>
                            <m:r>
                              <a:rPr lang="en-GB">
                                <a:latin typeface="Cambria Math" panose="02040503050406030204" pitchFamily="18" charset="0"/>
                                <a:ea typeface="Times New Roman" panose="02020603050405020304" pitchFamily="18" charset="0"/>
                                <a:cs typeface="Times New Roman" panose="02020603050405020304" pitchFamily="18" charset="0"/>
                              </a:rPr>
                              <m:t>3</m:t>
                            </m:r>
                          </m:e>
                        </m:d>
                      </m:e>
                    </m:func>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en-US" u="sng" dirty="0">
                    <a:latin typeface="Times New Roman" panose="02020603050405020304" pitchFamily="18" charset="0"/>
                    <a:ea typeface="Times New Roman" panose="02020603050405020304" pitchFamily="18" charset="0"/>
                    <a:cs typeface="Times New Roman" panose="02020603050405020304" pitchFamily="18" charset="0"/>
                  </a:rPr>
                  <a:t>72.3 KN</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7" name="Rectangle 6">
                <a:extLst>
                  <a:ext uri="{FF2B5EF4-FFF2-40B4-BE49-F238E27FC236}">
                    <a16:creationId xmlns:a16="http://schemas.microsoft.com/office/drawing/2014/main" id="{86A37102-A1EB-4BDA-956A-D39E3486B153}"/>
                  </a:ext>
                </a:extLst>
              </p:cNvPr>
              <p:cNvSpPr>
                <a:spLocks noRot="1" noChangeAspect="1" noMove="1" noResize="1" noEditPoints="1" noAdjustHandles="1" noChangeArrowheads="1" noChangeShapeType="1" noTextEdit="1"/>
              </p:cNvSpPr>
              <p:nvPr/>
            </p:nvSpPr>
            <p:spPr>
              <a:xfrm>
                <a:off x="380730" y="2637091"/>
                <a:ext cx="6096000" cy="976165"/>
              </a:xfrm>
              <a:prstGeom prst="rect">
                <a:avLst/>
              </a:prstGeom>
              <a:blipFill>
                <a:blip r:embed="rId2"/>
                <a:stretch>
                  <a:fillRect l="-0.8%" b="-9.37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551C85BC-9969-47F5-985F-4620A0038378}"/>
                  </a:ext>
                </a:extLst>
              </p:cNvPr>
              <p:cNvSpPr/>
              <p:nvPr/>
            </p:nvSpPr>
            <p:spPr>
              <a:xfrm>
                <a:off x="5851341" y="2112374"/>
                <a:ext cx="4422877" cy="659476"/>
              </a:xfrm>
              <a:prstGeom prst="rect">
                <a:avLst/>
              </a:prstGeom>
            </p:spPr>
            <p:txBody>
              <a:bodyPr wrap="none">
                <a:spAutoFit/>
              </a:bodyPr>
              <a:lstStyle/>
              <a:p>
                <a14:m>
                  <m:oMathPara xmlns:m="http://purl.oclc.org/ooxml/officeDocument/math">
                    <m:oMathParaPr>
                      <m:jc m:val="centerGroup"/>
                    </m:oMathParaPr>
                    <m:oMath xmlns:m="http://purl.oclc.org/ooxml/officeDocument/math">
                      <m:r>
                        <a:rPr lang="en-US">
                          <a:latin typeface="Cambria Math" panose="02040503050406030204" pitchFamily="18" charset="0"/>
                          <a:sym typeface="Symbol" panose="05050102010706020507" pitchFamily="18" charset="2"/>
                        </a:rPr>
                        <m:t></m:t>
                      </m:r>
                      <m:r>
                        <m:rPr>
                          <m:sty m:val="p"/>
                        </m:rPr>
                        <a:rPr lang="en-US"/>
                        <m:t>Vc</m:t>
                      </m:r>
                      <m:r>
                        <a:rPr lang="en-US"/>
                        <m:t>=</m:t>
                      </m:r>
                      <m:r>
                        <a:rPr lang="en-US"/>
                        <m:t>0</m:t>
                      </m:r>
                      <m:r>
                        <a:rPr lang="en-US"/>
                        <m:t>.</m:t>
                      </m:r>
                      <m:r>
                        <a:rPr lang="en-US"/>
                        <m:t>17</m:t>
                      </m:r>
                      <m:r>
                        <a:rPr lang="en-US"/>
                        <m:t>    </m:t>
                      </m:r>
                      <m:rad>
                        <m:radPr>
                          <m:degHide m:val="on"/>
                          <m:ctrlPr>
                            <a:rPr lang="en-US" i="1"/>
                          </m:ctrlPr>
                        </m:radPr>
                        <m:deg/>
                        <m:e>
                          <m:sSup>
                            <m:sSupPr>
                              <m:ctrlPr>
                                <a:rPr lang="en-US" i="1"/>
                              </m:ctrlPr>
                            </m:sSupPr>
                            <m:e>
                              <m:r>
                                <m:rPr>
                                  <m:sty m:val="p"/>
                                </m:rPr>
                                <a:rPr lang="en-US"/>
                                <m:t>fc</m:t>
                              </m:r>
                              <m:r>
                                <a:rPr lang="en-US"/>
                                <m:t> </m:t>
                              </m:r>
                            </m:e>
                            <m:sup>
                              <m:r>
                                <a:rPr lang="en-US" i="1"/>
                                <m:t>′</m:t>
                              </m:r>
                            </m:sup>
                          </m:sSup>
                        </m:e>
                      </m:rad>
                      <m:r>
                        <a:rPr lang="en-US">
                          <a:sym typeface="Symbol" panose="05050102010706020507" pitchFamily="18" charset="2"/>
                        </a:rPr>
                        <m:t></m:t>
                      </m:r>
                      <m:r>
                        <a:rPr lang="en-US"/>
                        <m:t> </m:t>
                      </m:r>
                      <m:r>
                        <m:rPr>
                          <m:sty m:val="p"/>
                        </m:rPr>
                        <a:rPr lang="en-US"/>
                        <m:t>b</m:t>
                      </m:r>
                      <m:r>
                        <a:rPr lang="en-US"/>
                        <m:t>  </m:t>
                      </m:r>
                      <m:r>
                        <m:rPr>
                          <m:sty m:val="p"/>
                        </m:rPr>
                        <a:rPr lang="en-US"/>
                        <m:t>d</m:t>
                      </m:r>
                      <m:r>
                        <a:rPr lang="en-US"/>
                        <m:t>  (</m:t>
                      </m:r>
                      <m:r>
                        <a:rPr lang="en-US"/>
                        <m:t>1</m:t>
                      </m:r>
                      <m:r>
                        <a:rPr lang="en-US"/>
                        <m:t>+</m:t>
                      </m:r>
                      <m:f>
                        <m:fPr>
                          <m:ctrlPr>
                            <a:rPr lang="en-US" i="1"/>
                          </m:ctrlPr>
                        </m:fPr>
                        <m:num>
                          <m:r>
                            <m:rPr>
                              <m:sty m:val="p"/>
                            </m:rPr>
                            <a:rPr lang="en-US"/>
                            <m:t>Nu</m:t>
                          </m:r>
                        </m:num>
                        <m:den>
                          <m:r>
                            <a:rPr lang="en-US"/>
                            <m:t>14</m:t>
                          </m:r>
                          <m:r>
                            <a:rPr lang="en-US"/>
                            <m:t> </m:t>
                          </m:r>
                          <m:r>
                            <m:rPr>
                              <m:sty m:val="p"/>
                            </m:rPr>
                            <a:rPr lang="en-US"/>
                            <m:t>Ag</m:t>
                          </m:r>
                        </m:den>
                      </m:f>
                      <m:r>
                        <a:rPr lang="en-US"/>
                        <m:t>)</m:t>
                      </m:r>
                    </m:oMath>
                  </m:oMathPara>
                </a14:m>
                <a:endParaRPr lang="en-US" dirty="0"/>
              </a:p>
            </p:txBody>
          </p:sp>
        </mc:Choice>
        <mc:Fallback>
          <p:sp>
            <p:nvSpPr>
              <p:cNvPr id="8" name="Rectangle 7">
                <a:extLst>
                  <a:ext uri="{FF2B5EF4-FFF2-40B4-BE49-F238E27FC236}">
                    <a16:creationId xmlns:a16="http://schemas.microsoft.com/office/drawing/2014/main" id="{551C85BC-9969-47F5-985F-4620A0038378}"/>
                  </a:ext>
                </a:extLst>
              </p:cNvPr>
              <p:cNvSpPr>
                <a:spLocks noRot="1" noChangeAspect="1" noMove="1" noResize="1" noEditPoints="1" noAdjustHandles="1" noChangeArrowheads="1" noChangeShapeType="1" noTextEdit="1"/>
              </p:cNvSpPr>
              <p:nvPr/>
            </p:nvSpPr>
            <p:spPr>
              <a:xfrm>
                <a:off x="5851341" y="2112374"/>
                <a:ext cx="4422877" cy="659476"/>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A01AFC14-7DFB-44D2-A95F-BDF7AB7CDCD5}"/>
                  </a:ext>
                </a:extLst>
              </p:cNvPr>
              <p:cNvSpPr/>
              <p:nvPr/>
            </p:nvSpPr>
            <p:spPr>
              <a:xfrm>
                <a:off x="4581041" y="2892931"/>
                <a:ext cx="7235687" cy="720325"/>
              </a:xfrm>
              <a:prstGeom prst="rect">
                <a:avLst/>
              </a:prstGeom>
            </p:spPr>
            <p:txBody>
              <a:bodyPr wrap="square">
                <a:spAutoFit/>
              </a:bodyPr>
              <a:lstStyle/>
              <a:p>
                <a14:m>
                  <m:oMathPara xmlns:m="http://purl.oclc.org/ooxml/officeDocument/math">
                    <m:oMathParaPr>
                      <m:jc m:val="centerGroup"/>
                    </m:oMathParaPr>
                    <m:oMath xmlns:m="http://purl.oclc.org/ooxml/officeDocument/math">
                      <m:r>
                        <a:rPr lang="en-US">
                          <a:latin typeface="Cambria Math" panose="02040503050406030204" pitchFamily="18" charset="0"/>
                          <a:sym typeface="Symbol" panose="05050102010706020507" pitchFamily="18" charset="2"/>
                        </a:rPr>
                        <m:t></m:t>
                      </m:r>
                      <m:r>
                        <m:rPr>
                          <m:sty m:val="p"/>
                        </m:rPr>
                        <a:rPr lang="en-US">
                          <a:latin typeface="Cambria Math" panose="02040503050406030204" pitchFamily="18" charset="0"/>
                        </a:rPr>
                        <m:t>V</m:t>
                      </m:r>
                      <m:r>
                        <m:rPr>
                          <m:sty m:val="p"/>
                        </m:rPr>
                        <a:rPr lang="en-US" i="0">
                          <a:latin typeface="Cambria Math" panose="02040503050406030204" pitchFamily="18" charset="0"/>
                        </a:rPr>
                        <m:t>c</m:t>
                      </m:r>
                      <m:r>
                        <a:rPr lang="en-US" i="0">
                          <a:latin typeface="Cambria Math" panose="02040503050406030204" pitchFamily="18" charset="0"/>
                        </a:rPr>
                        <m:t>3</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17</m:t>
                      </m:r>
                      <m:r>
                        <a:rPr lang="en-US">
                          <a:latin typeface="Cambria Math" panose="02040503050406030204" pitchFamily="18" charset="0"/>
                          <a:sym typeface="Symbol" panose="05050102010706020507" pitchFamily="18" charset="2"/>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75</m:t>
                      </m:r>
                      <m:r>
                        <a:rPr lang="en-US">
                          <a:latin typeface="Cambria Math" panose="02040503050406030204" pitchFamily="18" charset="0"/>
                          <a:sym typeface="Symbol" panose="05050102010706020507" pitchFamily="18" charset="2"/>
                        </a:rPr>
                        <m:t></m:t>
                      </m:r>
                      <m:rad>
                        <m:radPr>
                          <m:degHide m:val="on"/>
                          <m:ctrlPr>
                            <a:rPr lang="en-US" i="1">
                              <a:latin typeface="Cambria Math" panose="02040503050406030204" pitchFamily="18" charset="0"/>
                            </a:rPr>
                          </m:ctrlPr>
                        </m:radPr>
                        <m:deg/>
                        <m:e>
                          <m:r>
                            <a:rPr lang="en-US" i="0">
                              <a:latin typeface="Cambria Math" panose="02040503050406030204" pitchFamily="18" charset="0"/>
                            </a:rPr>
                            <m:t>28</m:t>
                          </m:r>
                        </m:e>
                      </m:rad>
                      <m:r>
                        <a:rPr lang="en-US">
                          <a:latin typeface="Cambria Math" panose="02040503050406030204" pitchFamily="18" charset="0"/>
                          <a:sym typeface="Symbol" panose="05050102010706020507" pitchFamily="18" charset="2"/>
                        </a:rPr>
                        <m:t></m:t>
                      </m:r>
                      <m:r>
                        <a:rPr lang="en-US" i="0">
                          <a:latin typeface="Cambria Math" panose="02040503050406030204" pitchFamily="18" charset="0"/>
                        </a:rPr>
                        <m:t>400</m:t>
                      </m:r>
                      <m:r>
                        <a:rPr lang="en-US">
                          <a:latin typeface="Cambria Math" panose="02040503050406030204" pitchFamily="18" charset="0"/>
                          <a:sym typeface="Symbol" panose="05050102010706020507" pitchFamily="18" charset="2"/>
                        </a:rPr>
                        <m:t></m:t>
                      </m:r>
                      <m:r>
                        <a:rPr lang="en-US" i="0">
                          <a:latin typeface="Cambria Math" panose="02040503050406030204" pitchFamily="18" charset="0"/>
                        </a:rPr>
                        <m:t>840</m:t>
                      </m:r>
                      <m:r>
                        <a:rPr lang="en-US" i="0">
                          <a:latin typeface="Cambria Math" panose="02040503050406030204" pitchFamily="18" charset="0"/>
                        </a:rPr>
                        <m:t>  </m:t>
                      </m:r>
                      <m:d>
                        <m:dPr>
                          <m:ctrlPr>
                            <a:rPr lang="en-US" i="1">
                              <a:latin typeface="Cambria Math" panose="02040503050406030204" pitchFamily="18" charset="0"/>
                            </a:rPr>
                          </m:ctrlPr>
                        </m:dPr>
                        <m:e>
                          <m:r>
                            <a:rPr lang="en-US" i="0">
                              <a:latin typeface="Cambria Math" panose="02040503050406030204" pitchFamily="18" charset="0"/>
                            </a:rPr>
                            <m:t>1</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1432</m:t>
                              </m:r>
                              <m:r>
                                <a:rPr lang="en-US" i="0">
                                  <a:latin typeface="Cambria Math" panose="02040503050406030204" pitchFamily="18" charset="0"/>
                                </a:rPr>
                                <m:t>  </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3</m:t>
                                  </m:r>
                                </m:sup>
                              </m:sSup>
                              <m:r>
                                <a:rPr lang="en-US" i="0">
                                  <a:latin typeface="Cambria Math" panose="02040503050406030204" pitchFamily="18" charset="0"/>
                                </a:rPr>
                                <m:t>  </m:t>
                              </m:r>
                            </m:num>
                            <m:den>
                              <m:r>
                                <a:rPr lang="en-US" i="0">
                                  <a:latin typeface="Cambria Math" panose="02040503050406030204" pitchFamily="18" charset="0"/>
                                </a:rPr>
                                <m:t>14</m:t>
                              </m:r>
                              <m:r>
                                <a:rPr lang="en-US" i="0">
                                  <a:latin typeface="Cambria Math" panose="02040503050406030204" pitchFamily="18" charset="0"/>
                                </a:rPr>
                                <m:t>  </m:t>
                              </m:r>
                              <m:r>
                                <a:rPr lang="en-US" i="0">
                                  <a:latin typeface="Cambria Math" panose="02040503050406030204" pitchFamily="18" charset="0"/>
                                </a:rPr>
                                <m:t>3600</m:t>
                              </m:r>
                            </m:den>
                          </m:f>
                        </m:e>
                      </m:d>
                      <m:r>
                        <a:rPr lang="en-US" i="0">
                          <a:latin typeface="Cambria Math" panose="02040503050406030204" pitchFamily="18" charset="0"/>
                        </a:rPr>
                        <m:t>=</m:t>
                      </m:r>
                      <m:r>
                        <a:rPr lang="en-US" i="0">
                          <a:latin typeface="Cambria Math" panose="02040503050406030204" pitchFamily="18" charset="0"/>
                        </a:rPr>
                        <m:t>292</m:t>
                      </m:r>
                      <m:r>
                        <a:rPr lang="en-US" i="0">
                          <a:latin typeface="Cambria Math" panose="02040503050406030204" pitchFamily="18" charset="0"/>
                        </a:rPr>
                        <m:t> </m:t>
                      </m:r>
                      <m:r>
                        <m:rPr>
                          <m:sty m:val="p"/>
                        </m:rPr>
                        <a:rPr lang="en-US" i="0">
                          <a:latin typeface="Cambria Math" panose="02040503050406030204" pitchFamily="18" charset="0"/>
                        </a:rPr>
                        <m:t>KN</m:t>
                      </m:r>
                    </m:oMath>
                  </m:oMathPara>
                </a14:m>
                <a:endParaRPr lang="en-US" dirty="0"/>
              </a:p>
            </p:txBody>
          </p:sp>
        </mc:Choice>
        <mc:Fallback>
          <p:sp>
            <p:nvSpPr>
              <p:cNvPr id="9" name="Rectangle 8">
                <a:extLst>
                  <a:ext uri="{FF2B5EF4-FFF2-40B4-BE49-F238E27FC236}">
                    <a16:creationId xmlns:a16="http://schemas.microsoft.com/office/drawing/2014/main" id="{A01AFC14-7DFB-44D2-A95F-BDF7AB7CDCD5}"/>
                  </a:ext>
                </a:extLst>
              </p:cNvPr>
              <p:cNvSpPr>
                <a:spLocks noRot="1" noChangeAspect="1" noMove="1" noResize="1" noEditPoints="1" noAdjustHandles="1" noChangeArrowheads="1" noChangeShapeType="1" noTextEdit="1"/>
              </p:cNvSpPr>
              <p:nvPr/>
            </p:nvSpPr>
            <p:spPr>
              <a:xfrm>
                <a:off x="4581041" y="2892931"/>
                <a:ext cx="7235687" cy="72032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Rectangle 9">
                <a:extLst>
                  <a:ext uri="{FF2B5EF4-FFF2-40B4-BE49-F238E27FC236}">
                    <a16:creationId xmlns:a16="http://schemas.microsoft.com/office/drawing/2014/main" id="{8FBC5A3E-1286-4B29-9940-893D76EFA1CF}"/>
                  </a:ext>
                </a:extLst>
              </p:cNvPr>
              <p:cNvSpPr/>
              <p:nvPr/>
            </p:nvSpPr>
            <p:spPr>
              <a:xfrm>
                <a:off x="4564207" y="3578198"/>
                <a:ext cx="7235686" cy="720325"/>
              </a:xfrm>
              <a:prstGeom prst="rect">
                <a:avLst/>
              </a:prstGeom>
            </p:spPr>
            <p:txBody>
              <a:bodyPr wrap="square">
                <a:spAutoFit/>
              </a:bodyPr>
              <a:lstStyle/>
              <a:p>
                <a14:m>
                  <m:oMathPara xmlns:m="http://purl.oclc.org/ooxml/officeDocument/math">
                    <m:oMathParaPr>
                      <m:jc m:val="centerGroup"/>
                    </m:oMathParaPr>
                    <m:oMath xmlns:m="http://purl.oclc.org/ooxml/officeDocument/math">
                      <m:r>
                        <a:rPr lang="en-US" smtClean="0">
                          <a:latin typeface="Cambria Math" panose="02040503050406030204" pitchFamily="18" charset="0"/>
                          <a:sym typeface="Symbol" panose="05050102010706020507" pitchFamily="18" charset="2"/>
                        </a:rPr>
                        <m:t></m:t>
                      </m:r>
                      <m:r>
                        <m:rPr>
                          <m:sty m:val="p"/>
                        </m:rPr>
                        <a:rPr lang="en-US">
                          <a:latin typeface="Cambria Math" panose="02040503050406030204" pitchFamily="18" charset="0"/>
                        </a:rPr>
                        <m:t>V</m:t>
                      </m:r>
                      <m:r>
                        <m:rPr>
                          <m:sty m:val="p"/>
                        </m:rPr>
                        <a:rPr lang="en-US" i="0">
                          <a:latin typeface="Cambria Math" panose="02040503050406030204" pitchFamily="18" charset="0"/>
                        </a:rPr>
                        <m:t>c</m:t>
                      </m:r>
                      <m:r>
                        <a:rPr lang="en-US" b="0" i="0" smtClean="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17</m:t>
                      </m:r>
                      <m:r>
                        <a:rPr lang="en-US">
                          <a:latin typeface="Cambria Math" panose="02040503050406030204" pitchFamily="18" charset="0"/>
                          <a:sym typeface="Symbol" panose="05050102010706020507" pitchFamily="18" charset="2"/>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75</m:t>
                      </m:r>
                      <m:r>
                        <a:rPr lang="en-US">
                          <a:latin typeface="Cambria Math" panose="02040503050406030204" pitchFamily="18" charset="0"/>
                          <a:sym typeface="Symbol" panose="05050102010706020507" pitchFamily="18" charset="2"/>
                        </a:rPr>
                        <m:t></m:t>
                      </m:r>
                      <m:rad>
                        <m:radPr>
                          <m:degHide m:val="on"/>
                          <m:ctrlPr>
                            <a:rPr lang="en-US" i="1">
                              <a:latin typeface="Cambria Math" panose="02040503050406030204" pitchFamily="18" charset="0"/>
                            </a:rPr>
                          </m:ctrlPr>
                        </m:radPr>
                        <m:deg/>
                        <m:e>
                          <m:r>
                            <a:rPr lang="en-US" i="0">
                              <a:latin typeface="Cambria Math" panose="02040503050406030204" pitchFamily="18" charset="0"/>
                            </a:rPr>
                            <m:t>28</m:t>
                          </m:r>
                        </m:e>
                      </m:rad>
                      <m:r>
                        <a:rPr lang="en-US">
                          <a:latin typeface="Cambria Math" panose="02040503050406030204" pitchFamily="18" charset="0"/>
                          <a:sym typeface="Symbol" panose="05050102010706020507" pitchFamily="18" charset="2"/>
                        </a:rPr>
                        <m:t></m:t>
                      </m:r>
                      <m:r>
                        <a:rPr lang="en-US" i="0">
                          <a:latin typeface="Cambria Math" panose="02040503050406030204" pitchFamily="18" charset="0"/>
                        </a:rPr>
                        <m:t>900</m:t>
                      </m:r>
                      <m:r>
                        <a:rPr lang="en-US">
                          <a:latin typeface="Cambria Math" panose="02040503050406030204" pitchFamily="18" charset="0"/>
                          <a:sym typeface="Symbol" panose="05050102010706020507" pitchFamily="18" charset="2"/>
                        </a:rPr>
                        <m:t></m:t>
                      </m:r>
                      <m:r>
                        <a:rPr lang="en-US" i="0">
                          <a:latin typeface="Cambria Math" panose="02040503050406030204" pitchFamily="18" charset="0"/>
                        </a:rPr>
                        <m:t>340</m:t>
                      </m:r>
                      <m:r>
                        <a:rPr lang="en-US" i="0">
                          <a:latin typeface="Cambria Math" panose="02040503050406030204" pitchFamily="18" charset="0"/>
                        </a:rPr>
                        <m:t>  </m:t>
                      </m:r>
                      <m:d>
                        <m:dPr>
                          <m:ctrlPr>
                            <a:rPr lang="en-US" i="1">
                              <a:latin typeface="Cambria Math" panose="02040503050406030204" pitchFamily="18" charset="0"/>
                            </a:rPr>
                          </m:ctrlPr>
                        </m:dPr>
                        <m:e>
                          <m:r>
                            <a:rPr lang="en-US" i="0">
                              <a:latin typeface="Cambria Math" panose="02040503050406030204" pitchFamily="18" charset="0"/>
                            </a:rPr>
                            <m:t>1</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1432</m:t>
                              </m:r>
                              <m:r>
                                <a:rPr lang="en-US" i="0">
                                  <a:latin typeface="Cambria Math" panose="02040503050406030204" pitchFamily="18" charset="0"/>
                                </a:rPr>
                                <m:t>  </m:t>
                              </m:r>
                              <m:sSup>
                                <m:sSupPr>
                                  <m:ctrlPr>
                                    <a:rPr lang="en-US" i="1">
                                      <a:latin typeface="Cambria Math" panose="02040503050406030204" pitchFamily="18" charset="0"/>
                                    </a:rPr>
                                  </m:ctrlPr>
                                </m:sSupPr>
                                <m:e>
                                  <m:r>
                                    <a:rPr lang="en-US" i="0">
                                      <a:latin typeface="Cambria Math" panose="02040503050406030204" pitchFamily="18" charset="0"/>
                                    </a:rPr>
                                    <m:t>10</m:t>
                                  </m:r>
                                </m:e>
                                <m:sup>
                                  <m:r>
                                    <a:rPr lang="en-US" i="0">
                                      <a:latin typeface="Cambria Math" panose="02040503050406030204" pitchFamily="18" charset="0"/>
                                    </a:rPr>
                                    <m:t>3</m:t>
                                  </m:r>
                                </m:sup>
                              </m:sSup>
                              <m:r>
                                <a:rPr lang="en-US" i="0">
                                  <a:latin typeface="Cambria Math" panose="02040503050406030204" pitchFamily="18" charset="0"/>
                                </a:rPr>
                                <m:t>  </m:t>
                              </m:r>
                            </m:num>
                            <m:den>
                              <m:r>
                                <a:rPr lang="en-US" i="0">
                                  <a:latin typeface="Cambria Math" panose="02040503050406030204" pitchFamily="18" charset="0"/>
                                </a:rPr>
                                <m:t>14</m:t>
                              </m:r>
                              <m:r>
                                <a:rPr lang="en-US" i="0">
                                  <a:latin typeface="Cambria Math" panose="02040503050406030204" pitchFamily="18" charset="0"/>
                                </a:rPr>
                                <m:t>  </m:t>
                              </m:r>
                              <m:r>
                                <a:rPr lang="en-US" i="0">
                                  <a:latin typeface="Cambria Math" panose="02040503050406030204" pitchFamily="18" charset="0"/>
                                </a:rPr>
                                <m:t>3600</m:t>
                              </m:r>
                            </m:den>
                          </m:f>
                        </m:e>
                      </m:d>
                      <m:r>
                        <a:rPr lang="en-US" i="0">
                          <a:latin typeface="Cambria Math" panose="02040503050406030204" pitchFamily="18" charset="0"/>
                        </a:rPr>
                        <m:t>=</m:t>
                      </m:r>
                      <m:r>
                        <a:rPr lang="en-US" i="0">
                          <a:latin typeface="Cambria Math" panose="02040503050406030204" pitchFamily="18" charset="0"/>
                        </a:rPr>
                        <m:t>266</m:t>
                      </m:r>
                      <m:r>
                        <a:rPr lang="en-US" i="0">
                          <a:latin typeface="Cambria Math" panose="02040503050406030204" pitchFamily="18" charset="0"/>
                        </a:rPr>
                        <m:t> </m:t>
                      </m:r>
                      <m:r>
                        <m:rPr>
                          <m:sty m:val="p"/>
                        </m:rPr>
                        <a:rPr lang="en-US" i="0">
                          <a:latin typeface="Cambria Math" panose="02040503050406030204" pitchFamily="18" charset="0"/>
                        </a:rPr>
                        <m:t>KN</m:t>
                      </m:r>
                    </m:oMath>
                  </m:oMathPara>
                </a14:m>
                <a:endParaRPr lang="en-US" dirty="0"/>
              </a:p>
            </p:txBody>
          </p:sp>
        </mc:Choice>
        <mc:Fallback>
          <p:sp>
            <p:nvSpPr>
              <p:cNvPr id="10" name="Rectangle 9">
                <a:extLst>
                  <a:ext uri="{FF2B5EF4-FFF2-40B4-BE49-F238E27FC236}">
                    <a16:creationId xmlns:a16="http://schemas.microsoft.com/office/drawing/2014/main" id="{8FBC5A3E-1286-4B29-9940-893D76EFA1CF}"/>
                  </a:ext>
                </a:extLst>
              </p:cNvPr>
              <p:cNvSpPr>
                <a:spLocks noRot="1" noChangeAspect="1" noMove="1" noResize="1" noEditPoints="1" noAdjustHandles="1" noChangeArrowheads="1" noChangeShapeType="1" noTextEdit="1"/>
              </p:cNvSpPr>
              <p:nvPr/>
            </p:nvSpPr>
            <p:spPr>
              <a:xfrm>
                <a:off x="4564207" y="3578198"/>
                <a:ext cx="7235686" cy="720325"/>
              </a:xfrm>
              <a:prstGeom prst="rect">
                <a:avLst/>
              </a:prstGeom>
              <a:blipFill>
                <a:blip r:embed="rId5"/>
                <a:stretch>
                  <a:fillRect/>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3C2E9C7E-C15A-42BC-BCD1-B1A77A56AA05}"/>
              </a:ext>
            </a:extLst>
          </p:cNvPr>
          <p:cNvPicPr>
            <a:picLocks noChangeAspect="1"/>
          </p:cNvPicPr>
          <p:nvPr/>
        </p:nvPicPr>
        <p:blipFill>
          <a:blip r:embed="rId6"/>
          <a:stretch>
            <a:fillRect/>
          </a:stretch>
        </p:blipFill>
        <p:spPr>
          <a:xfrm>
            <a:off x="1302913" y="4945139"/>
            <a:ext cx="7840425" cy="1568085"/>
          </a:xfrm>
          <a:prstGeom prst="rect">
            <a:avLst/>
          </a:prstGeom>
        </p:spPr>
      </p:pic>
      <p:sp>
        <p:nvSpPr>
          <p:cNvPr id="12" name="Rectangle 11">
            <a:extLst>
              <a:ext uri="{FF2B5EF4-FFF2-40B4-BE49-F238E27FC236}">
                <a16:creationId xmlns:a16="http://schemas.microsoft.com/office/drawing/2014/main" id="{068B0238-4B18-4403-9D57-28E303F5BA7A}"/>
              </a:ext>
            </a:extLst>
          </p:cNvPr>
          <p:cNvSpPr/>
          <p:nvPr/>
        </p:nvSpPr>
        <p:spPr>
          <a:xfrm>
            <a:off x="341624" y="4141560"/>
            <a:ext cx="96128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ETABS:</a:t>
            </a:r>
            <a:endParaRPr lang="en-US" dirty="0"/>
          </a:p>
        </p:txBody>
      </p:sp>
      <p:sp>
        <p:nvSpPr>
          <p:cNvPr id="13" name="Rectangle 12">
            <a:extLst>
              <a:ext uri="{FF2B5EF4-FFF2-40B4-BE49-F238E27FC236}">
                <a16:creationId xmlns:a16="http://schemas.microsoft.com/office/drawing/2014/main" id="{71A8BBA5-B168-49AD-B19A-FA45BA905C7A}"/>
              </a:ext>
            </a:extLst>
          </p:cNvPr>
          <p:cNvSpPr/>
          <p:nvPr/>
        </p:nvSpPr>
        <p:spPr>
          <a:xfrm>
            <a:off x="3724680" y="4499710"/>
            <a:ext cx="300986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Table-9: ETABS design result.</a:t>
            </a:r>
            <a:endParaRPr lang="en-US" dirty="0"/>
          </a:p>
        </p:txBody>
      </p:sp>
      <p:sp>
        <p:nvSpPr>
          <p:cNvPr id="15" name="Rectangle 14">
            <a:extLst>
              <a:ext uri="{FF2B5EF4-FFF2-40B4-BE49-F238E27FC236}">
                <a16:creationId xmlns:a16="http://schemas.microsoft.com/office/drawing/2014/main" id="{D2F7C09A-6AA4-44A6-918A-88A250E8CD07}"/>
              </a:ext>
            </a:extLst>
          </p:cNvPr>
          <p:cNvSpPr/>
          <p:nvPr/>
        </p:nvSpPr>
        <p:spPr>
          <a:xfrm>
            <a:off x="10393488" y="2322412"/>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4.26)</a:t>
            </a:r>
            <a:endParaRPr lang="en-US" dirty="0"/>
          </a:p>
        </p:txBody>
      </p:sp>
    </p:spTree>
    <p:extLst>
      <p:ext uri="{BB962C8B-B14F-4D97-AF65-F5344CB8AC3E}">
        <p14:creationId xmlns:p14="http://schemas.microsoft.com/office/powerpoint/2010/main" val="3978677221"/>
      </p:ext>
    </p:extLst>
  </p:cSld>
  <p:clrMapOvr>
    <a:masterClrMapping/>
  </p:clrMapOvr>
</p:sld>
</file>

<file path=ppt/slides/slide5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E50568C-4D82-4697-B910-7031AE66B247}"/>
              </a:ext>
            </a:extLst>
          </p:cNvPr>
          <p:cNvPicPr/>
          <p:nvPr/>
        </p:nvPicPr>
        <p:blipFill rotWithShape="1">
          <a:blip r:embed="rId2"/>
          <a:srcRect b="2.099%"/>
          <a:stretch/>
        </p:blipFill>
        <p:spPr bwMode="auto">
          <a:xfrm>
            <a:off x="8099315" y="0"/>
            <a:ext cx="3655363" cy="3999951"/>
          </a:xfrm>
          <a:prstGeom prst="rect">
            <a:avLst/>
          </a:prstGeom>
          <a:ln>
            <a:noFill/>
          </a:ln>
          <a:extLst>
            <a:ext uri="{53640926-AAD7-44D8-BBD7-CCE9431645EC}">
              <a14:shadowObscured xmlns:a14="http://schemas.microsoft.com/office/drawing/2010/main"/>
            </a:ext>
          </a:extLst>
        </p:spPr>
      </p:pic>
      <p:sp>
        <p:nvSpPr>
          <p:cNvPr id="4" name="Text Placeholder 2">
            <a:extLst>
              <a:ext uri="{FF2B5EF4-FFF2-40B4-BE49-F238E27FC236}">
                <a16:creationId xmlns:a16="http://schemas.microsoft.com/office/drawing/2014/main" id="{BC3A80E1-0107-420E-8615-E0EF746237EA}"/>
              </a:ext>
            </a:extLst>
          </p:cNvPr>
          <p:cNvSpPr txBox="1">
            <a:spLocks noGrp="1"/>
          </p:cNvSpPr>
          <p:nvPr>
            <p:ph type="body" sz="quarter" idx="10"/>
          </p:nvPr>
        </p:nvSpPr>
        <p:spPr>
          <a:xfrm>
            <a:off x="655086" y="268930"/>
            <a:ext cx="11218862" cy="8402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03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a:t>
            </a:r>
            <a:r>
              <a:rPr lang="en-US" altLang="ko-KR" dirty="0">
                <a:solidFill>
                  <a:schemeClr val="accent1"/>
                </a:solidFill>
                <a:latin typeface="Times New Roman" panose="02020603050405020304" pitchFamily="18" charset="0"/>
                <a:cs typeface="Times New Roman" panose="02020603050405020304" pitchFamily="18" charset="0"/>
              </a:rPr>
              <a:t>checks</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AAB617C0-5EC6-4CEC-B0CA-77CB2AA7860D}"/>
              </a:ext>
            </a:extLst>
          </p:cNvPr>
          <p:cNvSpPr txBox="1"/>
          <p:nvPr/>
        </p:nvSpPr>
        <p:spPr>
          <a:xfrm>
            <a:off x="655086" y="997076"/>
            <a:ext cx="6163615" cy="584775"/>
          </a:xfrm>
          <a:prstGeom prst="rect">
            <a:avLst/>
          </a:prstGeom>
          <a:noFill/>
        </p:spPr>
        <p:txBody>
          <a:bodyPr wrap="square" rtlCol="0">
            <a:spAutoFit/>
          </a:bodyPr>
          <a:lstStyle/>
          <a:p>
            <a:r>
              <a:rPr lang="en-US" altLang="ko-KR" sz="3200" dirty="0">
                <a:latin typeface="Times New Roman" panose="02020603050405020304" pitchFamily="18" charset="0"/>
                <a:cs typeface="Times New Roman" panose="02020603050405020304" pitchFamily="18" charset="0"/>
              </a:rPr>
              <a:t>Walls</a:t>
            </a:r>
            <a:r>
              <a:rPr lang="ar-SA" altLang="ko-KR" sz="3200" dirty="0">
                <a:latin typeface="Times New Roman" panose="02020603050405020304" pitchFamily="18" charset="0"/>
                <a:cs typeface="Times New Roman" panose="02020603050405020304" pitchFamily="18" charset="0"/>
              </a:rPr>
              <a:t> </a:t>
            </a:r>
            <a:r>
              <a:rPr lang="en-US" altLang="ko-KR" sz="3200" dirty="0">
                <a:latin typeface="Times New Roman" panose="02020603050405020304" pitchFamily="18" charset="0"/>
                <a:cs typeface="Times New Roman" panose="02020603050405020304" pitchFamily="18" charset="0"/>
              </a:rPr>
              <a:t>:- </a:t>
            </a:r>
          </a:p>
        </p:txBody>
      </p:sp>
      <p:pic>
        <p:nvPicPr>
          <p:cNvPr id="6" name="Picture 5">
            <a:extLst>
              <a:ext uri="{FF2B5EF4-FFF2-40B4-BE49-F238E27FC236}">
                <a16:creationId xmlns:a16="http://schemas.microsoft.com/office/drawing/2014/main" id="{E9C78D73-E2D3-4F61-9A1D-41A9E275AEBE}"/>
              </a:ext>
            </a:extLst>
          </p:cNvPr>
          <p:cNvPicPr/>
          <p:nvPr/>
        </p:nvPicPr>
        <p:blipFill rotWithShape="1">
          <a:blip r:embed="rId3"/>
          <a:srcRect t="8.902%"/>
          <a:stretch/>
        </p:blipFill>
        <p:spPr bwMode="auto">
          <a:xfrm>
            <a:off x="6818700" y="4559392"/>
            <a:ext cx="5427989" cy="1108196"/>
          </a:xfrm>
          <a:prstGeom prst="rect">
            <a:avLst/>
          </a:prstGeom>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C2C519FB-C69B-4B3F-9C89-575B21746151}"/>
              </a:ext>
            </a:extLst>
          </p:cNvPr>
          <p:cNvSpPr/>
          <p:nvPr/>
        </p:nvSpPr>
        <p:spPr>
          <a:xfrm>
            <a:off x="8340160" y="5667588"/>
            <a:ext cx="2508828" cy="45807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Figure-22 </a:t>
            </a:r>
            <a:r>
              <a:rPr lang="en-GB"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Wall-5 plane.</a:t>
            </a: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5C08B78C-F008-4015-9F6F-23567EDADE4D}"/>
              </a:ext>
            </a:extLst>
          </p:cNvPr>
          <p:cNvSpPr/>
          <p:nvPr/>
        </p:nvSpPr>
        <p:spPr>
          <a:xfrm>
            <a:off x="8673386" y="3933755"/>
            <a:ext cx="2425472" cy="45807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Figure-21: </a:t>
            </a:r>
            <a:r>
              <a:rPr lang="en-GB"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Walls layout.</a:t>
            </a: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84EDBCFE-D8FD-42A9-95A8-933B200FA9DC}"/>
              </a:ext>
            </a:extLst>
          </p:cNvPr>
          <p:cNvSpPr/>
          <p:nvPr/>
        </p:nvSpPr>
        <p:spPr>
          <a:xfrm>
            <a:off x="208802" y="1688404"/>
            <a:ext cx="6718853" cy="2530436"/>
          </a:xfrm>
          <a:prstGeom prst="rect">
            <a:avLst/>
          </a:prstGeom>
        </p:spPr>
        <p:txBody>
          <a:bodyPr wrap="square">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      Wall-5 dimensions: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r>
              <a:rPr lang="en-GB" dirty="0" err="1">
                <a:latin typeface="Times New Roman" panose="02020603050405020304" pitchFamily="18" charset="0"/>
                <a:ea typeface="Times New Roman" panose="02020603050405020304" pitchFamily="18" charset="0"/>
                <a:cs typeface="Times New Roman" panose="02020603050405020304" pitchFamily="18" charset="0"/>
              </a:rPr>
              <a:t>Lw</a:t>
            </a:r>
            <a:r>
              <a:rPr lang="en-GB" dirty="0">
                <a:latin typeface="Times New Roman" panose="02020603050405020304" pitchFamily="18" charset="0"/>
                <a:ea typeface="Times New Roman" panose="02020603050405020304" pitchFamily="18" charset="0"/>
                <a:cs typeface="Times New Roman" panose="02020603050405020304" pitchFamily="18" charset="0"/>
              </a:rPr>
              <a:t> = 5 m</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h = 30cm</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r>
              <a:rPr lang="en-GB" dirty="0" err="1">
                <a:latin typeface="Times New Roman" panose="02020603050405020304" pitchFamily="18" charset="0"/>
                <a:ea typeface="Times New Roman" panose="02020603050405020304" pitchFamily="18" charset="0"/>
                <a:cs typeface="Times New Roman" panose="02020603050405020304" pitchFamily="18" charset="0"/>
              </a:rPr>
              <a:t>hw</a:t>
            </a:r>
            <a:r>
              <a:rPr lang="en-GB" dirty="0">
                <a:latin typeface="Times New Roman" panose="02020603050405020304" pitchFamily="18" charset="0"/>
                <a:ea typeface="Times New Roman" panose="02020603050405020304" pitchFamily="18" charset="0"/>
                <a:cs typeface="Times New Roman" panose="02020603050405020304" pitchFamily="18" charset="0"/>
              </a:rPr>
              <a:t> = 4.2m</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d with accordance to section 11.9.4 ACI318-11 = 0.8 </a:t>
            </a:r>
            <a:r>
              <a:rPr lang="en-GB" dirty="0" err="1">
                <a:latin typeface="Times New Roman" panose="02020603050405020304" pitchFamily="18" charset="0"/>
                <a:ea typeface="Times New Roman" panose="02020603050405020304" pitchFamily="18" charset="0"/>
                <a:cs typeface="Times New Roman" panose="02020603050405020304" pitchFamily="18" charset="0"/>
              </a:rPr>
              <a:t>Lw</a:t>
            </a:r>
            <a:r>
              <a:rPr lang="en-GB" dirty="0">
                <a:latin typeface="Times New Roman" panose="02020603050405020304" pitchFamily="18" charset="0"/>
                <a:ea typeface="Times New Roman" panose="02020603050405020304" pitchFamily="18" charset="0"/>
                <a:cs typeface="Times New Roman" panose="02020603050405020304" pitchFamily="18" charset="0"/>
              </a:rPr>
              <a:t>. then, d= 4m.</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4" name="Rectangle 13">
                <a:extLst>
                  <a:ext uri="{FF2B5EF4-FFF2-40B4-BE49-F238E27FC236}">
                    <a16:creationId xmlns:a16="http://schemas.microsoft.com/office/drawing/2014/main" id="{D9B83C5B-4AEA-4D62-AB6F-E79DF71D9E66}"/>
                  </a:ext>
                </a:extLst>
              </p:cNvPr>
              <p:cNvSpPr/>
              <p:nvPr/>
            </p:nvSpPr>
            <p:spPr>
              <a:xfrm>
                <a:off x="109573" y="4957539"/>
                <a:ext cx="6818082" cy="1047403"/>
              </a:xfrm>
              <a:prstGeom prst="rect">
                <a:avLst/>
              </a:prstGeom>
            </p:spPr>
            <p:txBody>
              <a:bodyPr wrap="square">
                <a:spAutoFit/>
              </a:bodyPr>
              <a:lstStyle/>
              <a:p>
                <a:pPr>
                  <a:lnSpc>
                    <a:spcPct val="150%"/>
                  </a:lnSpc>
                  <a:spcAft>
                    <a:spcPts val="800"/>
                  </a:spcAft>
                </a:pPr>
                <a14:m>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Vc</m:t>
                    </m:r>
                    <m:r>
                      <a:rPr lang="en-US">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1</m:t>
                        </m:r>
                      </m:num>
                      <m:den>
                        <m:r>
                          <a:rPr lang="en-US">
                            <a:latin typeface="Cambria Math" panose="02040503050406030204" pitchFamily="18" charset="0"/>
                            <a:ea typeface="Times New Roman" panose="02020603050405020304" pitchFamily="18" charset="0"/>
                            <a:cs typeface="Times New Roman" panose="02020603050405020304" pitchFamily="18" charset="0"/>
                          </a:rPr>
                          <m:t>6</m:t>
                        </m:r>
                      </m:den>
                    </m:f>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i="1">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ctrlPr>
                      </m:radPr>
                      <m:deg/>
                      <m:e>
                        <m:sSup>
                          <m:sSupPr>
                            <m:ctrlPr>
                              <a:rPr lang="en-US" i="1">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fc</m:t>
                            </m:r>
                          </m:e>
                          <m:sup>
                            <m:r>
                              <a:rPr lang="en-US" i="1">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m:t>
                            </m:r>
                          </m:sup>
                        </m:sSup>
                      </m:e>
                    </m:rad>
                    <m:r>
                      <a:rPr lang="en-US">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bw</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 </m:t>
                    </m:r>
                    <m:r>
                      <m:rPr>
                        <m:sty m:val="p"/>
                      </m:rP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d</m:t>
                    </m:r>
                  </m:oMath>
                </a14:m>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14:m>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Vc</m:t>
                    </m:r>
                    <m:r>
                      <a:rPr lang="en-US">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1</m:t>
                        </m:r>
                      </m:num>
                      <m:den>
                        <m:r>
                          <a:rPr lang="en-US">
                            <a:latin typeface="Cambria Math" panose="02040503050406030204" pitchFamily="18" charset="0"/>
                            <a:ea typeface="Times New Roman" panose="02020603050405020304" pitchFamily="18" charset="0"/>
                            <a:cs typeface="Times New Roman" panose="02020603050405020304" pitchFamily="18" charset="0"/>
                          </a:rPr>
                          <m:t>6</m:t>
                        </m:r>
                      </m:den>
                    </m:f>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0.75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i="1">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28</m:t>
                        </m:r>
                      </m:e>
                    </m:rad>
                    <m:r>
                      <a:rPr lang="en-US">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5000</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260=859.8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KN</m:t>
                    </m:r>
                    <m:r>
                      <a:rPr lang="en-US">
                        <a:latin typeface="Cambria Math" panose="02040503050406030204" pitchFamily="18" charset="0"/>
                        <a:ea typeface="Times New Roman" panose="02020603050405020304" pitchFamily="18" charset="0"/>
                        <a:cs typeface="Times New Roman" panose="02020603050405020304" pitchFamily="18" charset="0"/>
                      </a:rPr>
                      <m:t>≥14.5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OK</m:t>
                    </m:r>
                  </m:oMath>
                </a14:m>
                <a:r>
                  <a:rPr lang="en-US"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14" name="Rectangle 13">
                <a:extLst>
                  <a:ext uri="{FF2B5EF4-FFF2-40B4-BE49-F238E27FC236}">
                    <a16:creationId xmlns:a16="http://schemas.microsoft.com/office/drawing/2014/main" id="{D9B83C5B-4AEA-4D62-AB6F-E79DF71D9E66}"/>
                  </a:ext>
                </a:extLst>
              </p:cNvPr>
              <p:cNvSpPr>
                <a:spLocks noRot="1" noChangeAspect="1" noMove="1" noResize="1" noEditPoints="1" noAdjustHandles="1" noChangeArrowheads="1" noChangeShapeType="1" noTextEdit="1"/>
              </p:cNvSpPr>
              <p:nvPr/>
            </p:nvSpPr>
            <p:spPr>
              <a:xfrm>
                <a:off x="109573" y="4957539"/>
                <a:ext cx="6818082" cy="1047403"/>
              </a:xfrm>
              <a:prstGeom prst="rect">
                <a:avLst/>
              </a:prstGeom>
              <a:blipFill>
                <a:blip r:embed="rId4"/>
                <a:stretch>
                  <a:fillRect l="-0.268%"/>
                </a:stretch>
              </a:blipFill>
            </p:spPr>
            <p:txBody>
              <a:bodyPr/>
              <a:lstStyle/>
              <a:p>
                <a:r>
                  <a:rPr lang="en-US">
                    <a:noFill/>
                  </a:rPr>
                  <a:t> </a:t>
                </a:r>
              </a:p>
            </p:txBody>
          </p:sp>
        </mc:Fallback>
      </mc:AlternateContent>
      <p:sp>
        <p:nvSpPr>
          <p:cNvPr id="15" name="Rectangle 14">
            <a:extLst>
              <a:ext uri="{FF2B5EF4-FFF2-40B4-BE49-F238E27FC236}">
                <a16:creationId xmlns:a16="http://schemas.microsoft.com/office/drawing/2014/main" id="{2F2728A5-1A2B-4F66-BBB6-8D8BA6ED7A8B}"/>
              </a:ext>
            </a:extLst>
          </p:cNvPr>
          <p:cNvSpPr/>
          <p:nvPr/>
        </p:nvSpPr>
        <p:spPr>
          <a:xfrm>
            <a:off x="493886" y="4499465"/>
            <a:ext cx="2332690" cy="458074"/>
          </a:xfrm>
          <a:prstGeom prst="rect">
            <a:avLst/>
          </a:prstGeom>
        </p:spPr>
        <p:txBody>
          <a:bodyPr wrap="none">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For out of plane shear: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6" name="Chevron 3">
            <a:extLst>
              <a:ext uri="{FF2B5EF4-FFF2-40B4-BE49-F238E27FC236}">
                <a16:creationId xmlns:a16="http://schemas.microsoft.com/office/drawing/2014/main" id="{ABA6357C-6A79-4ED5-80E1-C00F61B9B3A9}"/>
              </a:ext>
            </a:extLst>
          </p:cNvPr>
          <p:cNvSpPr/>
          <p:nvPr/>
        </p:nvSpPr>
        <p:spPr>
          <a:xfrm>
            <a:off x="66583" y="1688404"/>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7" name="Chevron 3">
            <a:extLst>
              <a:ext uri="{FF2B5EF4-FFF2-40B4-BE49-F238E27FC236}">
                <a16:creationId xmlns:a16="http://schemas.microsoft.com/office/drawing/2014/main" id="{8BDD2CA6-6BC9-422A-B6A5-0741E8C0768E}"/>
              </a:ext>
            </a:extLst>
          </p:cNvPr>
          <p:cNvSpPr/>
          <p:nvPr/>
        </p:nvSpPr>
        <p:spPr>
          <a:xfrm>
            <a:off x="62330" y="4494719"/>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Tree>
    <p:extLst>
      <p:ext uri="{BB962C8B-B14F-4D97-AF65-F5344CB8AC3E}">
        <p14:creationId xmlns:p14="http://schemas.microsoft.com/office/powerpoint/2010/main" val="2279499213"/>
      </p:ext>
    </p:extLst>
  </p:cSld>
  <p:clrMapOvr>
    <a:masterClrMapping/>
  </p:clrMapOvr>
</p:sld>
</file>

<file path=ppt/slides/slide5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E50568C-4D82-4697-B910-7031AE66B247}"/>
              </a:ext>
            </a:extLst>
          </p:cNvPr>
          <p:cNvPicPr/>
          <p:nvPr/>
        </p:nvPicPr>
        <p:blipFill rotWithShape="1">
          <a:blip r:embed="rId2"/>
          <a:srcRect b="2.099%"/>
          <a:stretch/>
        </p:blipFill>
        <p:spPr bwMode="auto">
          <a:xfrm>
            <a:off x="8099315" y="0"/>
            <a:ext cx="3655363" cy="3999951"/>
          </a:xfrm>
          <a:prstGeom prst="rect">
            <a:avLst/>
          </a:prstGeom>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AAB617C0-5EC6-4CEC-B0CA-77CB2AA7860D}"/>
              </a:ext>
            </a:extLst>
          </p:cNvPr>
          <p:cNvSpPr txBox="1"/>
          <p:nvPr/>
        </p:nvSpPr>
        <p:spPr>
          <a:xfrm>
            <a:off x="747852" y="399471"/>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Walls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6" name="Picture 5">
            <a:extLst>
              <a:ext uri="{FF2B5EF4-FFF2-40B4-BE49-F238E27FC236}">
                <a16:creationId xmlns:a16="http://schemas.microsoft.com/office/drawing/2014/main" id="{E9C78D73-E2D3-4F61-9A1D-41A9E275AEBE}"/>
              </a:ext>
            </a:extLst>
          </p:cNvPr>
          <p:cNvPicPr/>
          <p:nvPr/>
        </p:nvPicPr>
        <p:blipFill rotWithShape="1">
          <a:blip r:embed="rId3"/>
          <a:srcRect t="8.902%"/>
          <a:stretch/>
        </p:blipFill>
        <p:spPr bwMode="auto">
          <a:xfrm>
            <a:off x="6818700" y="4559392"/>
            <a:ext cx="5427989" cy="1108196"/>
          </a:xfrm>
          <a:prstGeom prst="rect">
            <a:avLst/>
          </a:prstGeom>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C2C519FB-C69B-4B3F-9C89-575B21746151}"/>
              </a:ext>
            </a:extLst>
          </p:cNvPr>
          <p:cNvSpPr/>
          <p:nvPr/>
        </p:nvSpPr>
        <p:spPr>
          <a:xfrm>
            <a:off x="8340160" y="5667588"/>
            <a:ext cx="2508828" cy="45807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Figure-22 </a:t>
            </a:r>
            <a:r>
              <a:rPr lang="en-GB"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Wall-5 plane.</a:t>
            </a: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5C08B78C-F008-4015-9F6F-23567EDADE4D}"/>
              </a:ext>
            </a:extLst>
          </p:cNvPr>
          <p:cNvSpPr/>
          <p:nvPr/>
        </p:nvSpPr>
        <p:spPr>
          <a:xfrm>
            <a:off x="8673386" y="3933755"/>
            <a:ext cx="2425472" cy="45807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Figure-21: </a:t>
            </a:r>
            <a:r>
              <a:rPr lang="en-GB"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Walls layout.</a:t>
            </a: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B53DA14B-1A1A-4E43-B4EB-531EECD9DCB7}"/>
                  </a:ext>
                </a:extLst>
              </p:cNvPr>
              <p:cNvSpPr/>
              <p:nvPr/>
            </p:nvSpPr>
            <p:spPr>
              <a:xfrm>
                <a:off x="553201" y="1704544"/>
                <a:ext cx="4130939" cy="618374"/>
              </a:xfrm>
              <a:prstGeom prst="rect">
                <a:avLst/>
              </a:prstGeom>
            </p:spPr>
            <p:txBody>
              <a:bodyPr wrap="none">
                <a:spAutoFit/>
              </a:bodyPr>
              <a:lstStyle/>
              <a:p>
                <a14:m>
                  <m:oMathPara xmlns:m="http://purl.oclc.org/ooxml/officeDocument/math">
                    <m:oMathParaPr>
                      <m:jc m:val="centerGroup"/>
                    </m:oMathParaPr>
                    <m:oMath xmlns:m="http://purl.oclc.org/ooxml/officeDocument/math">
                      <m:r>
                        <m:rPr>
                          <m:nor/>
                        </m:rPr>
                        <a:rPr lang="en-US" smtClean="0">
                          <a:sym typeface="Symbol" panose="05050102010706020507" pitchFamily="18" charset="2"/>
                        </a:rPr>
                        <m:t></m:t>
                      </m:r>
                      <m:r>
                        <m:rPr>
                          <m:sty m:val="p"/>
                        </m:rPr>
                        <a:rPr lang="en-US" b="0" i="0" smtClean="0">
                          <a:latin typeface="Cambria Math" panose="02040503050406030204" pitchFamily="18" charset="0"/>
                          <a:sym typeface="Symbol" panose="05050102010706020507" pitchFamily="18" charset="2"/>
                        </a:rPr>
                        <m:t>V</m:t>
                      </m:r>
                      <m:r>
                        <m:rPr>
                          <m:sty m:val="p"/>
                        </m:rPr>
                        <a:rPr lang="en-US" i="0">
                          <a:latin typeface="Cambria Math" panose="02040503050406030204" pitchFamily="18" charset="0"/>
                        </a:rPr>
                        <m:t>c</m:t>
                      </m:r>
                      <m:r>
                        <a:rPr lang="en-US" i="0">
                          <a:latin typeface="Cambria Math" panose="02040503050406030204" pitchFamily="18" charset="0"/>
                        </a:rPr>
                        <m:t>= </m:t>
                      </m:r>
                      <m:r>
                        <m:rPr>
                          <m:nor/>
                        </m:rPr>
                        <a:rPr lang="en-US">
                          <a:sym typeface="Symbol" panose="05050102010706020507" pitchFamily="18" charset="2"/>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27</m:t>
                      </m:r>
                      <m:r>
                        <a:rPr lang="en-US" i="1">
                          <a:latin typeface="Cambria Math" panose="02040503050406030204" pitchFamily="18" charset="0"/>
                          <a:ea typeface="Cambria Math" panose="02040503050406030204" pitchFamily="18" charset="0"/>
                        </a:rPr>
                        <m:t>×</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m:rPr>
                                  <m:sty m:val="p"/>
                                </m:rPr>
                                <a:rPr lang="en-US" i="0">
                                  <a:latin typeface="Cambria Math" panose="02040503050406030204" pitchFamily="18" charset="0"/>
                                </a:rPr>
                                <m:t>fc</m:t>
                              </m:r>
                            </m:e>
                            <m:sup>
                              <m:r>
                                <a:rPr lang="en-US" i="0">
                                  <a:latin typeface="Cambria Math" panose="02040503050406030204" pitchFamily="18" charset="0"/>
                                </a:rPr>
                                <m:t>′</m:t>
                              </m:r>
                            </m:sup>
                          </m:sSup>
                        </m:e>
                      </m:rad>
                      <m:r>
                        <a:rPr lang="en-US" i="1">
                          <a:latin typeface="Cambria Math" panose="02040503050406030204" pitchFamily="18" charset="0"/>
                          <a:ea typeface="Cambria Math" panose="02040503050406030204" pitchFamily="18" charset="0"/>
                        </a:rPr>
                        <m:t>×</m:t>
                      </m:r>
                      <m:r>
                        <m:rPr>
                          <m:sty m:val="p"/>
                        </m:rPr>
                        <a:rPr lang="en-US" i="0">
                          <a:latin typeface="Cambria Math" panose="02040503050406030204" pitchFamily="18" charset="0"/>
                        </a:rPr>
                        <m:t>h</m:t>
                      </m:r>
                      <m:r>
                        <a:rPr lang="en-US" i="1">
                          <a:latin typeface="Cambria Math" panose="02040503050406030204" pitchFamily="18" charset="0"/>
                          <a:ea typeface="Cambria Math" panose="02040503050406030204" pitchFamily="18" charset="0"/>
                        </a:rPr>
                        <m:t>×</m:t>
                      </m:r>
                      <m:r>
                        <m:rPr>
                          <m:sty m:val="p"/>
                        </m:rPr>
                        <a:rPr lang="en-US" i="0">
                          <a:latin typeface="Cambria Math" panose="02040503050406030204" pitchFamily="18" charset="0"/>
                        </a:rPr>
                        <m:t>d</m:t>
                      </m:r>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𝑁𝑢</m:t>
                          </m:r>
                          <m:r>
                            <a:rPr lang="en-US" i="1" smtClean="0">
                              <a:latin typeface="Cambria Math" panose="02040503050406030204" pitchFamily="18" charset="0"/>
                              <a:ea typeface="Cambria Math" panose="02040503050406030204" pitchFamily="18" charset="0"/>
                            </a:rPr>
                            <m:t>×</m:t>
                          </m:r>
                          <m:r>
                            <a:rPr lang="en-US" i="0">
                              <a:latin typeface="Cambria Math" panose="02040503050406030204" pitchFamily="18" charset="0"/>
                            </a:rPr>
                            <m:t> </m:t>
                          </m:r>
                          <m:r>
                            <m:rPr>
                              <m:sty m:val="p"/>
                            </m:rPr>
                            <a:rPr lang="en-US" i="0">
                              <a:latin typeface="Cambria Math" panose="02040503050406030204" pitchFamily="18" charset="0"/>
                            </a:rPr>
                            <m:t>d</m:t>
                          </m:r>
                        </m:num>
                        <m:den>
                          <m:r>
                            <a:rPr lang="en-US" i="0">
                              <a:latin typeface="Cambria Math" panose="02040503050406030204" pitchFamily="18" charset="0"/>
                            </a:rPr>
                            <m:t>4</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rPr>
                            <m:t>𝑙𝑤</m:t>
                          </m:r>
                        </m:den>
                      </m:f>
                    </m:oMath>
                  </m:oMathPara>
                </a14:m>
                <a:endParaRPr lang="en-US" dirty="0"/>
              </a:p>
            </p:txBody>
          </p:sp>
        </mc:Choice>
        <mc:Fallback>
          <p:sp>
            <p:nvSpPr>
              <p:cNvPr id="9" name="Rectangle 8">
                <a:extLst>
                  <a:ext uri="{FF2B5EF4-FFF2-40B4-BE49-F238E27FC236}">
                    <a16:creationId xmlns:a16="http://schemas.microsoft.com/office/drawing/2014/main" id="{B53DA14B-1A1A-4E43-B4EB-531EECD9DCB7}"/>
                  </a:ext>
                </a:extLst>
              </p:cNvPr>
              <p:cNvSpPr>
                <a:spLocks noRot="1" noChangeAspect="1" noMove="1" noResize="1" noEditPoints="1" noAdjustHandles="1" noChangeArrowheads="1" noChangeShapeType="1" noTextEdit="1"/>
              </p:cNvSpPr>
              <p:nvPr/>
            </p:nvSpPr>
            <p:spPr>
              <a:xfrm>
                <a:off x="553201" y="1704544"/>
                <a:ext cx="4130939" cy="618374"/>
              </a:xfrm>
              <a:prstGeom prst="rect">
                <a:avLst/>
              </a:prstGeom>
              <a:blipFill>
                <a:blip r:embed="rId4"/>
                <a:stretch>
                  <a:fillRect/>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715A83F2-4DC7-4852-985F-7FD7B77E3952}"/>
              </a:ext>
            </a:extLst>
          </p:cNvPr>
          <p:cNvSpPr/>
          <p:nvPr/>
        </p:nvSpPr>
        <p:spPr>
          <a:xfrm>
            <a:off x="4892674" y="1829065"/>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4.36)</a:t>
            </a:r>
            <a:endParaRPr lang="en-US" dirty="0"/>
          </a:p>
        </p:txBody>
      </p:sp>
      <p:sp>
        <p:nvSpPr>
          <p:cNvPr id="2" name="Rectangle 1">
            <a:extLst>
              <a:ext uri="{FF2B5EF4-FFF2-40B4-BE49-F238E27FC236}">
                <a16:creationId xmlns:a16="http://schemas.microsoft.com/office/drawing/2014/main" id="{F5E41B78-71E9-4754-B57C-3923AA34D03F}"/>
              </a:ext>
            </a:extLst>
          </p:cNvPr>
          <p:cNvSpPr/>
          <p:nvPr/>
        </p:nvSpPr>
        <p:spPr>
          <a:xfrm>
            <a:off x="489817" y="1270279"/>
            <a:ext cx="1986441" cy="458074"/>
          </a:xfrm>
          <a:prstGeom prst="rect">
            <a:avLst/>
          </a:prstGeom>
        </p:spPr>
        <p:txBody>
          <a:bodyPr wrap="none">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For in-plane shear: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A1CCCFDD-FB95-42EA-BFBA-500D4B3E1DD0}"/>
              </a:ext>
            </a:extLst>
          </p:cNvPr>
          <p:cNvSpPr/>
          <p:nvPr/>
        </p:nvSpPr>
        <p:spPr>
          <a:xfrm>
            <a:off x="282116" y="2396535"/>
            <a:ext cx="4610558" cy="458074"/>
          </a:xfrm>
          <a:prstGeom prst="rect">
            <a:avLst/>
          </a:prstGeom>
        </p:spPr>
        <p:txBody>
          <a:bodyPr wrap="non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Nu for this combination will be used =2385 KN</a:t>
            </a:r>
          </a:p>
        </p:txBody>
      </p:sp>
      <mc:AlternateContent xmlns:mc="http://schemas.openxmlformats.org/markup-compatibility/2006">
        <mc:Choice xmlns:a14="http://schemas.microsoft.com/office/drawing/2010/main" Requires="a14">
          <p:sp>
            <p:nvSpPr>
              <p:cNvPr id="12" name="Rectangle 11">
                <a:extLst>
                  <a:ext uri="{FF2B5EF4-FFF2-40B4-BE49-F238E27FC236}">
                    <a16:creationId xmlns:a16="http://schemas.microsoft.com/office/drawing/2014/main" id="{450CD1D2-08AA-4F4C-A25E-B18A08EDB051}"/>
                  </a:ext>
                </a:extLst>
              </p:cNvPr>
              <p:cNvSpPr/>
              <p:nvPr/>
            </p:nvSpPr>
            <p:spPr>
              <a:xfrm>
                <a:off x="553201" y="2994740"/>
                <a:ext cx="1835759" cy="646331"/>
              </a:xfrm>
              <a:prstGeom prst="rect">
                <a:avLst/>
              </a:prstGeom>
            </p:spPr>
            <p:txBody>
              <a:bodyPr wrap="none">
                <a:spAutoFit/>
              </a:bodyPr>
              <a:lstStyle/>
              <a:p>
                <a14:m>
                  <m:oMathPara xmlns:m="http://purl.oclc.org/ooxml/officeDocument/math">
                    <m:oMathParaPr>
                      <m:jc m:val="centerGroup"/>
                    </m:oMathParaPr>
                    <m:oMath xmlns:m="http://purl.oclc.org/ooxml/officeDocument/math">
                      <m:r>
                        <m:rPr>
                          <m:nor/>
                        </m:rPr>
                        <a:rPr lang="en-US">
                          <a:sym typeface="Symbol" panose="05050102010706020507" pitchFamily="18" charset="2"/>
                        </a:rPr>
                        <m:t></m:t>
                      </m:r>
                      <m:r>
                        <m:rPr>
                          <m:sty m:val="p"/>
                        </m:rPr>
                        <a:rPr lang="en-US" i="0">
                          <a:latin typeface="Cambria Math" panose="02040503050406030204" pitchFamily="18" charset="0"/>
                        </a:rPr>
                        <m:t>Vc</m:t>
                      </m:r>
                      <m:r>
                        <a:rPr lang="en-US"/>
                        <m:t>=</m:t>
                      </m:r>
                      <m:r>
                        <a:rPr lang="en-US"/>
                        <m:t>1664</m:t>
                      </m:r>
                      <m:r>
                        <a:rPr lang="en-US"/>
                        <m:t> </m:t>
                      </m:r>
                      <m:r>
                        <m:rPr>
                          <m:sty m:val="p"/>
                        </m:rPr>
                        <a:rPr lang="en-US"/>
                        <m:t>KN</m:t>
                      </m:r>
                    </m:oMath>
                  </m:oMathPara>
                </a14:m>
                <a:endParaRPr lang="en-US" dirty="0"/>
              </a:p>
              <a:p>
                <a:endParaRPr lang="en-US" dirty="0"/>
              </a:p>
            </p:txBody>
          </p:sp>
        </mc:Choice>
        <mc:Fallback>
          <p:sp>
            <p:nvSpPr>
              <p:cNvPr id="12" name="Rectangle 11">
                <a:extLst>
                  <a:ext uri="{FF2B5EF4-FFF2-40B4-BE49-F238E27FC236}">
                    <a16:creationId xmlns:a16="http://schemas.microsoft.com/office/drawing/2014/main" id="{450CD1D2-08AA-4F4C-A25E-B18A08EDB051}"/>
                  </a:ext>
                </a:extLst>
              </p:cNvPr>
              <p:cNvSpPr>
                <a:spLocks noRot="1" noChangeAspect="1" noMove="1" noResize="1" noEditPoints="1" noAdjustHandles="1" noChangeArrowheads="1" noChangeShapeType="1" noTextEdit="1"/>
              </p:cNvSpPr>
              <p:nvPr/>
            </p:nvSpPr>
            <p:spPr>
              <a:xfrm>
                <a:off x="553201" y="2994740"/>
                <a:ext cx="1835759" cy="646331"/>
              </a:xfrm>
              <a:prstGeom prst="rect">
                <a:avLst/>
              </a:prstGeom>
              <a:blipFill>
                <a:blip r:embed="rId5"/>
                <a:stretch>
                  <a:fillRect/>
                </a:stretch>
              </a:blipFill>
            </p:spPr>
            <p:txBody>
              <a:bodyPr/>
              <a:lstStyle/>
              <a:p>
                <a:r>
                  <a:rPr lang="en-US">
                    <a:noFill/>
                  </a:rPr>
                  <a:t> </a:t>
                </a:r>
              </a:p>
            </p:txBody>
          </p:sp>
        </mc:Fallback>
      </mc:AlternateContent>
      <p:sp>
        <p:nvSpPr>
          <p:cNvPr id="13" name="Chevron 3">
            <a:extLst>
              <a:ext uri="{FF2B5EF4-FFF2-40B4-BE49-F238E27FC236}">
                <a16:creationId xmlns:a16="http://schemas.microsoft.com/office/drawing/2014/main" id="{2CC3D9C7-28F0-4C5D-8ECF-83581D71145A}"/>
              </a:ext>
            </a:extLst>
          </p:cNvPr>
          <p:cNvSpPr/>
          <p:nvPr/>
        </p:nvSpPr>
        <p:spPr>
          <a:xfrm>
            <a:off x="9862" y="1233386"/>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14" name="Rectangle 13">
                <a:extLst>
                  <a:ext uri="{FF2B5EF4-FFF2-40B4-BE49-F238E27FC236}">
                    <a16:creationId xmlns:a16="http://schemas.microsoft.com/office/drawing/2014/main" id="{9D79CCB5-5CCB-4A33-A051-0571A1DF08E5}"/>
                  </a:ext>
                </a:extLst>
              </p:cNvPr>
              <p:cNvSpPr/>
              <p:nvPr/>
            </p:nvSpPr>
            <p:spPr>
              <a:xfrm>
                <a:off x="186263" y="3323128"/>
                <a:ext cx="5518818" cy="458074"/>
              </a:xfrm>
              <a:prstGeom prst="rect">
                <a:avLst/>
              </a:prstGeom>
            </p:spPr>
            <p:txBody>
              <a:bodyPr wrap="non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Then, </a:t>
                </a:r>
                <a14:m>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Vu</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676</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95</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KN</m:t>
                    </m:r>
                    <m:r>
                      <a:rPr lang="en-US">
                        <a:latin typeface="Cambria Math" panose="02040503050406030204" pitchFamily="18" charset="0"/>
                        <a:ea typeface="Times New Roman" panose="02020603050405020304" pitchFamily="18" charset="0"/>
                        <a:cs typeface="Times New Roman" panose="02020603050405020304" pitchFamily="18" charset="0"/>
                      </a:rPr>
                      <m:t>&lt; 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Vc</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1664</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KN</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then</m:t>
                    </m:r>
                    <m:r>
                      <a:rPr lang="en-US">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it</m:t>
                        </m:r>
                      </m:e>
                      <m:sup>
                        <m:r>
                          <a:rPr lang="en-US" i="1">
                            <a:latin typeface="Cambria Math" panose="02040503050406030204" pitchFamily="18" charset="0"/>
                            <a:ea typeface="Times New Roman" panose="02020603050405020304" pitchFamily="18" charset="0"/>
                            <a:cs typeface="Times New Roman" panose="02020603050405020304" pitchFamily="18" charset="0"/>
                          </a:rPr>
                          <m:t>′</m:t>
                        </m:r>
                      </m:sup>
                    </m:sSup>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s</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ok</m:t>
                    </m:r>
                  </m:oMath>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14" name="Rectangle 13">
                <a:extLst>
                  <a:ext uri="{FF2B5EF4-FFF2-40B4-BE49-F238E27FC236}">
                    <a16:creationId xmlns:a16="http://schemas.microsoft.com/office/drawing/2014/main" id="{9D79CCB5-5CCB-4A33-A051-0571A1DF08E5}"/>
                  </a:ext>
                </a:extLst>
              </p:cNvPr>
              <p:cNvSpPr>
                <a:spLocks noRot="1" noChangeAspect="1" noMove="1" noResize="1" noEditPoints="1" noAdjustHandles="1" noChangeArrowheads="1" noChangeShapeType="1" noTextEdit="1"/>
              </p:cNvSpPr>
              <p:nvPr/>
            </p:nvSpPr>
            <p:spPr>
              <a:xfrm>
                <a:off x="186263" y="3323128"/>
                <a:ext cx="5518818" cy="458074"/>
              </a:xfrm>
              <a:prstGeom prst="rect">
                <a:avLst/>
              </a:prstGeom>
              <a:blipFill>
                <a:blip r:embed="rId6"/>
                <a:stretch>
                  <a:fillRect l="-0.994%" b="-21.333%"/>
                </a:stretch>
              </a:blipFill>
            </p:spPr>
            <p:txBody>
              <a:bodyPr/>
              <a:lstStyle/>
              <a:p>
                <a:r>
                  <a:rPr lang="en-US">
                    <a:noFill/>
                  </a:rPr>
                  <a:t> </a:t>
                </a:r>
              </a:p>
            </p:txBody>
          </p:sp>
        </mc:Fallback>
      </mc:AlternateContent>
      <p:sp>
        <p:nvSpPr>
          <p:cNvPr id="15" name="Rectangle 14">
            <a:extLst>
              <a:ext uri="{FF2B5EF4-FFF2-40B4-BE49-F238E27FC236}">
                <a16:creationId xmlns:a16="http://schemas.microsoft.com/office/drawing/2014/main" id="{45211EF3-E3D7-42DA-9E3C-E3DAA362EB08}"/>
              </a:ext>
            </a:extLst>
          </p:cNvPr>
          <p:cNvSpPr/>
          <p:nvPr/>
        </p:nvSpPr>
        <p:spPr>
          <a:xfrm>
            <a:off x="515707" y="3988380"/>
            <a:ext cx="6096000" cy="677108"/>
          </a:xfrm>
          <a:prstGeom prst="rect">
            <a:avLst/>
          </a:prstGeom>
        </p:spPr>
        <p:txBody>
          <a:bodyPr>
            <a:spAutoFit/>
          </a:bodyPr>
          <a:lstStyle/>
          <a:p>
            <a:r>
              <a:rPr lang="en-US" dirty="0">
                <a:latin typeface="Times New Roman" panose="02020603050405020304" pitchFamily="18" charset="0"/>
                <a:ea typeface="Times New Roman" panose="02020603050405020304" pitchFamily="18" charset="0"/>
              </a:rPr>
              <a:t>Ratio of horizontal shear reinforcement area to gross concrete area of vertical section, </a:t>
            </a:r>
            <a:r>
              <a:rPr lang="en-US" sz="2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1050" dirty="0">
                <a:latin typeface="Times New Roman" panose="02020603050405020304" pitchFamily="18" charset="0"/>
                <a:ea typeface="Times New Roman" panose="02020603050405020304" pitchFamily="18" charset="0"/>
              </a:rPr>
              <a:t>t</a:t>
            </a:r>
            <a:r>
              <a:rPr lang="en-US" dirty="0">
                <a:latin typeface="Times New Roman" panose="02020603050405020304" pitchFamily="18" charset="0"/>
                <a:ea typeface="Times New Roman" panose="02020603050405020304" pitchFamily="18" charset="0"/>
              </a:rPr>
              <a:t>, shall not be less than 0.0025. </a:t>
            </a:r>
            <a:endParaRPr lang="en-US" dirty="0"/>
          </a:p>
        </p:txBody>
      </p:sp>
      <mc:AlternateContent xmlns:mc="http://schemas.openxmlformats.org/markup-compatibility/2006">
        <mc:Choice xmlns:a14="http://schemas.microsoft.com/office/drawing/2010/main" Requires="a14">
          <p:sp>
            <p:nvSpPr>
              <p:cNvPr id="16" name="Rectangle 15">
                <a:extLst>
                  <a:ext uri="{FF2B5EF4-FFF2-40B4-BE49-F238E27FC236}">
                    <a16:creationId xmlns:a16="http://schemas.microsoft.com/office/drawing/2014/main" id="{7368E224-C6D7-4AFD-A0C5-9D548949D061}"/>
                  </a:ext>
                </a:extLst>
              </p:cNvPr>
              <p:cNvSpPr/>
              <p:nvPr/>
            </p:nvSpPr>
            <p:spPr>
              <a:xfrm>
                <a:off x="223277" y="4692045"/>
                <a:ext cx="6181436" cy="464614"/>
              </a:xfrm>
              <a:prstGeom prst="rect">
                <a:avLst/>
              </a:prstGeom>
            </p:spPr>
            <p:txBody>
              <a:bodyPr wrap="non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Then, area of horizontal steel = 0.0025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 0.3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 4.2 = </a:t>
                </a:r>
                <a:r>
                  <a:rPr lang="en-US" b="1" dirty="0">
                    <a:latin typeface="Times New Roman" panose="02020603050405020304" pitchFamily="18" charset="0"/>
                    <a:ea typeface="Times New Roman" panose="02020603050405020304" pitchFamily="18" charset="0"/>
                    <a:cs typeface="Times New Roman" panose="02020603050405020304" pitchFamily="18" charset="0"/>
                  </a:rPr>
                  <a:t>3150</a:t>
                </a:r>
                <a14:m>
                  <m:oMath xmlns:m="http://purl.oclc.org/ooxml/officeDocument/math">
                    <m:r>
                      <a:rPr lang="en-US" b="1" i="1">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b="1" i="1">
                            <a:latin typeface="Cambria Math" panose="02040503050406030204" pitchFamily="18" charset="0"/>
                            <a:ea typeface="Times New Roman" panose="02020603050405020304" pitchFamily="18" charset="0"/>
                            <a:cs typeface="Times New Roman" panose="02020603050405020304" pitchFamily="18" charset="0"/>
                          </a:rPr>
                        </m:ctrlPr>
                      </m:sSupPr>
                      <m:e>
                        <m:r>
                          <a:rPr lang="en-US" b="1" i="1">
                            <a:latin typeface="Cambria Math" panose="02040503050406030204" pitchFamily="18" charset="0"/>
                            <a:ea typeface="Times New Roman" panose="02020603050405020304" pitchFamily="18" charset="0"/>
                            <a:cs typeface="Times New Roman" panose="02020603050405020304" pitchFamily="18" charset="0"/>
                          </a:rPr>
                          <m:t>𝒎𝒎</m:t>
                        </m:r>
                      </m:e>
                      <m:sup>
                        <m:r>
                          <a:rPr lang="en-US" b="1" i="1">
                            <a:latin typeface="Cambria Math" panose="02040503050406030204" pitchFamily="18" charset="0"/>
                            <a:ea typeface="Times New Roman" panose="02020603050405020304" pitchFamily="18" charset="0"/>
                            <a:cs typeface="Times New Roman" panose="02020603050405020304" pitchFamily="18" charset="0"/>
                          </a:rPr>
                          <m:t>𝟐</m:t>
                        </m:r>
                      </m:sup>
                    </m:sSup>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a:t>
                </a:r>
              </a:p>
            </p:txBody>
          </p:sp>
        </mc:Choice>
        <mc:Fallback>
          <p:sp>
            <p:nvSpPr>
              <p:cNvPr id="16" name="Rectangle 15">
                <a:extLst>
                  <a:ext uri="{FF2B5EF4-FFF2-40B4-BE49-F238E27FC236}">
                    <a16:creationId xmlns:a16="http://schemas.microsoft.com/office/drawing/2014/main" id="{7368E224-C6D7-4AFD-A0C5-9D548949D061}"/>
                  </a:ext>
                </a:extLst>
              </p:cNvPr>
              <p:cNvSpPr>
                <a:spLocks noRot="1" noChangeAspect="1" noMove="1" noResize="1" noEditPoints="1" noAdjustHandles="1" noChangeArrowheads="1" noChangeShapeType="1" noTextEdit="1"/>
              </p:cNvSpPr>
              <p:nvPr/>
            </p:nvSpPr>
            <p:spPr>
              <a:xfrm>
                <a:off x="223277" y="4692045"/>
                <a:ext cx="6181436" cy="464614"/>
              </a:xfrm>
              <a:prstGeom prst="rect">
                <a:avLst/>
              </a:prstGeom>
              <a:blipFill>
                <a:blip r:embed="rId7"/>
                <a:stretch>
                  <a:fillRect l="-0.888%" b="-21.053%"/>
                </a:stretch>
              </a:blipFill>
            </p:spPr>
            <p:txBody>
              <a:bodyPr/>
              <a:lstStyle/>
              <a:p>
                <a:r>
                  <a:rPr lang="en-US">
                    <a:noFill/>
                  </a:rPr>
                  <a:t> </a:t>
                </a:r>
              </a:p>
            </p:txBody>
          </p:sp>
        </mc:Fallback>
      </mc:AlternateContent>
      <p:sp>
        <p:nvSpPr>
          <p:cNvPr id="19" name="Rectangle 18">
            <a:extLst>
              <a:ext uri="{FF2B5EF4-FFF2-40B4-BE49-F238E27FC236}">
                <a16:creationId xmlns:a16="http://schemas.microsoft.com/office/drawing/2014/main" id="{3952A741-D617-4B95-8823-865D4159D9AF}"/>
              </a:ext>
            </a:extLst>
          </p:cNvPr>
          <p:cNvSpPr/>
          <p:nvPr/>
        </p:nvSpPr>
        <p:spPr>
          <a:xfrm>
            <a:off x="431334" y="5296489"/>
            <a:ext cx="6388430" cy="954107"/>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  For vertical steel, ratio of vertical shear reinforcement area to                   gross concrete area of horizontal section, </a:t>
            </a:r>
            <a:r>
              <a:rPr lang="en-US" sz="2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1050" dirty="0">
                <a:latin typeface="Times New Roman" panose="02020603050405020304" pitchFamily="18" charset="0"/>
                <a:ea typeface="Times New Roman" panose="02020603050405020304" pitchFamily="18" charset="0"/>
              </a:rPr>
              <a:t>L,</a:t>
            </a:r>
            <a:r>
              <a:rPr lang="en-US" dirty="0">
                <a:latin typeface="Times New Roman" panose="02020603050405020304" pitchFamily="18" charset="0"/>
                <a:ea typeface="Times New Roman" panose="02020603050405020304" pitchFamily="18" charset="0"/>
              </a:rPr>
              <a:t> , shall not be less than 0.0025. </a:t>
            </a:r>
          </a:p>
        </p:txBody>
      </p:sp>
      <p:sp>
        <p:nvSpPr>
          <p:cNvPr id="20" name="Chevron 3">
            <a:extLst>
              <a:ext uri="{FF2B5EF4-FFF2-40B4-BE49-F238E27FC236}">
                <a16:creationId xmlns:a16="http://schemas.microsoft.com/office/drawing/2014/main" id="{B3330B6C-280F-4C14-ADA4-979982A729AE}"/>
              </a:ext>
            </a:extLst>
          </p:cNvPr>
          <p:cNvSpPr/>
          <p:nvPr/>
        </p:nvSpPr>
        <p:spPr>
          <a:xfrm>
            <a:off x="22527" y="3883492"/>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21" name="Chevron 3">
            <a:extLst>
              <a:ext uri="{FF2B5EF4-FFF2-40B4-BE49-F238E27FC236}">
                <a16:creationId xmlns:a16="http://schemas.microsoft.com/office/drawing/2014/main" id="{A995AFF7-2057-40F4-8403-753708157327}"/>
              </a:ext>
            </a:extLst>
          </p:cNvPr>
          <p:cNvSpPr/>
          <p:nvPr/>
        </p:nvSpPr>
        <p:spPr>
          <a:xfrm>
            <a:off x="36907" y="5239786"/>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22" name="Rectangle 21">
                <a:extLst>
                  <a:ext uri="{FF2B5EF4-FFF2-40B4-BE49-F238E27FC236}">
                    <a16:creationId xmlns:a16="http://schemas.microsoft.com/office/drawing/2014/main" id="{AF81700F-3E43-4A13-9DCF-CE4079136A19}"/>
                  </a:ext>
                </a:extLst>
              </p:cNvPr>
              <p:cNvSpPr/>
              <p:nvPr/>
            </p:nvSpPr>
            <p:spPr>
              <a:xfrm>
                <a:off x="186263" y="6291406"/>
                <a:ext cx="5764655" cy="37555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Then, area of vertical steel = 0.0025 </a:t>
                </a:r>
                <a:r>
                  <a:rPr lang="en-US" dirty="0">
                    <a:latin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cs typeface="Times New Roman" panose="02020603050405020304" pitchFamily="18" charset="0"/>
                  </a:rPr>
                  <a:t> 0.3 </a:t>
                </a:r>
                <a:r>
                  <a:rPr lang="en-US" dirty="0">
                    <a:latin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cs typeface="Times New Roman" panose="02020603050405020304" pitchFamily="18" charset="0"/>
                  </a:rPr>
                  <a:t> 5 = </a:t>
                </a:r>
                <a:r>
                  <a:rPr lang="en-US" b="1" dirty="0">
                    <a:latin typeface="Times New Roman" panose="02020603050405020304" pitchFamily="18" charset="0"/>
                    <a:cs typeface="Times New Roman" panose="02020603050405020304" pitchFamily="18" charset="0"/>
                  </a:rPr>
                  <a:t>3750</a:t>
                </a:r>
                <a14:m>
                  <m:oMath xmlns:m="http://purl.oclc.org/ooxml/officeDocument/math">
                    <m:r>
                      <a:rPr lang="en-US" b="1" i="1">
                        <a:latin typeface="Cambria Math" panose="02040503050406030204" pitchFamily="18" charset="0"/>
                      </a:rPr>
                      <m:t> </m:t>
                    </m:r>
                    <m:sSup>
                      <m:sSupPr>
                        <m:ctrlPr>
                          <a:rPr lang="en-US" b="1" i="1">
                            <a:latin typeface="Cambria Math" panose="02040503050406030204" pitchFamily="18" charset="0"/>
                          </a:rPr>
                        </m:ctrlPr>
                      </m:sSupPr>
                      <m:e>
                        <m:r>
                          <a:rPr lang="en-US" b="1" i="1">
                            <a:latin typeface="Cambria Math" panose="02040503050406030204" pitchFamily="18" charset="0"/>
                          </a:rPr>
                          <m:t>𝒎𝒎</m:t>
                        </m:r>
                      </m:e>
                      <m:sup>
                        <m:r>
                          <a:rPr lang="en-US" b="1" i="1">
                            <a:latin typeface="Cambria Math" panose="02040503050406030204" pitchFamily="18" charset="0"/>
                          </a:rPr>
                          <m:t>𝟐</m:t>
                        </m:r>
                      </m:sup>
                    </m:sSup>
                  </m:oMath>
                </a14:m>
                <a:r>
                  <a:rPr lang="en-US" b="1" dirty="0">
                    <a:latin typeface="Times New Roman" panose="02020603050405020304" pitchFamily="18" charset="0"/>
                    <a:cs typeface="Times New Roman" panose="02020603050405020304" pitchFamily="18" charset="0"/>
                  </a:rPr>
                  <a:t>.</a:t>
                </a:r>
              </a:p>
            </p:txBody>
          </p:sp>
        </mc:Choice>
        <mc:Fallback>
          <p:sp>
            <p:nvSpPr>
              <p:cNvPr id="22" name="Rectangle 21">
                <a:extLst>
                  <a:ext uri="{FF2B5EF4-FFF2-40B4-BE49-F238E27FC236}">
                    <a16:creationId xmlns:a16="http://schemas.microsoft.com/office/drawing/2014/main" id="{AF81700F-3E43-4A13-9DCF-CE4079136A19}"/>
                  </a:ext>
                </a:extLst>
              </p:cNvPr>
              <p:cNvSpPr>
                <a:spLocks noRot="1" noChangeAspect="1" noMove="1" noResize="1" noEditPoints="1" noAdjustHandles="1" noChangeArrowheads="1" noChangeShapeType="1" noTextEdit="1"/>
              </p:cNvSpPr>
              <p:nvPr/>
            </p:nvSpPr>
            <p:spPr>
              <a:xfrm>
                <a:off x="186263" y="6291406"/>
                <a:ext cx="5764655" cy="375552"/>
              </a:xfrm>
              <a:prstGeom prst="rect">
                <a:avLst/>
              </a:prstGeom>
              <a:blipFill>
                <a:blip r:embed="rId8"/>
                <a:stretch>
                  <a:fillRect l="-0.952%" t="-8.065%" r="-0.106%" b="-24.194%"/>
                </a:stretch>
              </a:blipFill>
            </p:spPr>
            <p:txBody>
              <a:bodyPr/>
              <a:lstStyle/>
              <a:p>
                <a:r>
                  <a:rPr lang="en-US">
                    <a:noFill/>
                  </a:rPr>
                  <a:t> </a:t>
                </a:r>
              </a:p>
            </p:txBody>
          </p:sp>
        </mc:Fallback>
      </mc:AlternateContent>
    </p:spTree>
    <p:extLst>
      <p:ext uri="{BB962C8B-B14F-4D97-AF65-F5344CB8AC3E}">
        <p14:creationId xmlns:p14="http://schemas.microsoft.com/office/powerpoint/2010/main" val="2844908890"/>
      </p:ext>
    </p:extLst>
  </p:cSld>
  <p:clrMapOvr>
    <a:masterClrMapping/>
  </p:clrMapOvr>
</p:sld>
</file>

<file path=ppt/slides/slide5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ED9BE4B7-B05A-407D-9574-CC399EDD1468}"/>
              </a:ext>
            </a:extLst>
          </p:cNvPr>
          <p:cNvGraphicFramePr>
            <a:graphicFrameLocks/>
          </p:cNvGraphicFramePr>
          <p:nvPr>
            <p:extLst>
              <p:ext uri="{D42A27DB-BD31-4B8C-83A1-F6EECF244321}">
                <p14:modId xmlns:p14="http://schemas.microsoft.com/office/powerpoint/2010/main" val="2769421560"/>
              </p:ext>
            </p:extLst>
          </p:nvPr>
        </p:nvGraphicFramePr>
        <p:xfrm>
          <a:off x="5632173" y="631914"/>
          <a:ext cx="6467062" cy="2728042"/>
        </p:xfrm>
        <a:graphic>
          <a:graphicData uri="http://purl.oclc.org/ooxml/drawingml/chart">
            <c:chart xmlns:c="http://purl.oclc.org/ooxml/drawingml/chart" xmlns:r="http://purl.oclc.org/ooxml/officeDocument/relationships" r:id="rId2"/>
          </a:graphicData>
        </a:graphic>
      </p:graphicFrame>
      <p:sp>
        <p:nvSpPr>
          <p:cNvPr id="4" name="TextBox 3">
            <a:extLst>
              <a:ext uri="{FF2B5EF4-FFF2-40B4-BE49-F238E27FC236}">
                <a16:creationId xmlns:a16="http://schemas.microsoft.com/office/drawing/2014/main" id="{C26825FC-831F-4033-A339-DE423396C13E}"/>
              </a:ext>
            </a:extLst>
          </p:cNvPr>
          <p:cNvSpPr txBox="1"/>
          <p:nvPr/>
        </p:nvSpPr>
        <p:spPr>
          <a:xfrm>
            <a:off x="747852" y="399471"/>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Walls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mc:AlternateContent xmlns:mc="http://schemas.openxmlformats.org/markup-compatibility/2006">
        <mc:Choice xmlns:a14="http://schemas.microsoft.com/office/drawing/2010/main" Requires="a14">
          <p:sp>
            <p:nvSpPr>
              <p:cNvPr id="5" name="Rectangle 4">
                <a:extLst>
                  <a:ext uri="{FF2B5EF4-FFF2-40B4-BE49-F238E27FC236}">
                    <a16:creationId xmlns:a16="http://schemas.microsoft.com/office/drawing/2014/main" id="{0E1B0886-2DE7-4974-8631-87D445C73DDC}"/>
                  </a:ext>
                </a:extLst>
              </p:cNvPr>
              <p:cNvSpPr/>
              <p:nvPr/>
            </p:nvSpPr>
            <p:spPr>
              <a:xfrm>
                <a:off x="-38169" y="1021561"/>
                <a:ext cx="6096000" cy="2530436"/>
              </a:xfrm>
              <a:prstGeom prst="rect">
                <a:avLst/>
              </a:prstGeom>
            </p:spPr>
            <p:txBody>
              <a:bodyPr>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From program forces on the wall will be as the following:</a:t>
                </a:r>
              </a:p>
              <a:p>
                <a:pPr>
                  <a:lnSpc>
                    <a:spcPct val="150%"/>
                  </a:lnSpc>
                  <a:spcAft>
                    <a:spcPts val="800"/>
                  </a:spcAft>
                </a:pPr>
                <a14:m>
                  <m:oMathPara xmlns:m="http://purl.oclc.org/ooxml/officeDocument/math">
                    <m:oMathParaPr>
                      <m:jc m:val="centerGroup"/>
                    </m:oMathParaPr>
                    <m:oMath xmlns:m="http://purl.oclc.org/ooxml/officeDocument/math">
                      <m:r>
                        <m:rPr>
                          <m:sty m:val="p"/>
                        </m:rPr>
                        <a:rPr lang="en-US" smtClean="0">
                          <a:latin typeface="Cambria Math" panose="02040503050406030204" pitchFamily="18" charset="0"/>
                          <a:ea typeface="Times New Roman" panose="02020603050405020304" pitchFamily="18" charset="0"/>
                          <a:cs typeface="Times New Roman" panose="02020603050405020304" pitchFamily="18" charset="0"/>
                        </a:rPr>
                        <m:t>P</m:t>
                      </m:r>
                      <m:r>
                        <a:rPr lang="en-US" smtClean="0">
                          <a:latin typeface="Cambria Math" panose="02040503050406030204" pitchFamily="18" charset="0"/>
                          <a:ea typeface="Times New Roman" panose="02020603050405020304" pitchFamily="18" charset="0"/>
                          <a:cs typeface="Times New Roman" panose="02020603050405020304" pitchFamily="18" charset="0"/>
                        </a:rPr>
                        <m:t>=</m:t>
                      </m:r>
                      <m:r>
                        <a:rPr lang="en-US" smtClean="0">
                          <a:latin typeface="Cambria Math" panose="02040503050406030204" pitchFamily="18" charset="0"/>
                          <a:ea typeface="Times New Roman" panose="02020603050405020304" pitchFamily="18" charset="0"/>
                          <a:cs typeface="Times New Roman" panose="02020603050405020304" pitchFamily="18" charset="0"/>
                        </a:rPr>
                        <m:t>2384</m:t>
                      </m:r>
                      <m:r>
                        <a:rPr lang="en-US" smtClean="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mtClean="0">
                          <a:latin typeface="Cambria Math" panose="02040503050406030204" pitchFamily="18" charset="0"/>
                          <a:ea typeface="Times New Roman" panose="02020603050405020304" pitchFamily="18" charset="0"/>
                          <a:cs typeface="Times New Roman" panose="02020603050405020304" pitchFamily="18" charset="0"/>
                        </a:rPr>
                        <m:t>KN</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r>
                        <a:rPr lang="en-US">
                          <a:latin typeface="Cambria Math" panose="02040503050406030204" pitchFamily="18" charset="0"/>
                          <a:ea typeface="Times New Roman" panose="02020603050405020304" pitchFamily="18" charset="0"/>
                          <a:cs typeface="Times New Roman" panose="02020603050405020304" pitchFamily="18" charset="0"/>
                        </a:rPr>
                        <m:t>3</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1381</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KN</m:t>
                      </m:r>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r>
                        <a:rPr lang="en-US">
                          <a:latin typeface="Cambria Math" panose="02040503050406030204" pitchFamily="18" charset="0"/>
                          <a:ea typeface="Times New Roman" panose="02020603050405020304" pitchFamily="18" charset="0"/>
                          <a:cs typeface="Times New Roman" panose="02020603050405020304" pitchFamily="18" charset="0"/>
                        </a:rPr>
                        <m:t>2</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16</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KN</m:t>
                      </m:r>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In design M2 is too small, then neglect it.</a:t>
                </a:r>
                <a:endParaRPr lang="en-US" dirty="0">
                  <a:latin typeface="Times New Roman" panose="02020603050405020304" pitchFamily="18" charset="0"/>
                  <a:cs typeface="Times New Roman" panose="02020603050405020304" pitchFamily="18" charset="0"/>
                </a:endParaRPr>
              </a:p>
            </p:txBody>
          </p:sp>
        </mc:Choice>
        <mc:Fallback>
          <p:sp>
            <p:nvSpPr>
              <p:cNvPr id="5" name="Rectangle 4">
                <a:extLst>
                  <a:ext uri="{FF2B5EF4-FFF2-40B4-BE49-F238E27FC236}">
                    <a16:creationId xmlns:a16="http://schemas.microsoft.com/office/drawing/2014/main" id="{0E1B0886-2DE7-4974-8631-87D445C73DDC}"/>
                  </a:ext>
                </a:extLst>
              </p:cNvPr>
              <p:cNvSpPr>
                <a:spLocks noRot="1" noChangeAspect="1" noMove="1" noResize="1" noEditPoints="1" noAdjustHandles="1" noChangeArrowheads="1" noChangeShapeType="1" noTextEdit="1"/>
              </p:cNvSpPr>
              <p:nvPr/>
            </p:nvSpPr>
            <p:spPr>
              <a:xfrm>
                <a:off x="-38169" y="1021561"/>
                <a:ext cx="6096000" cy="2530436"/>
              </a:xfrm>
              <a:prstGeom prst="rect">
                <a:avLst/>
              </a:prstGeom>
              <a:blipFill>
                <a:blip r:embed="rId3"/>
                <a:stretch>
                  <a:fillRect b="-2.892%"/>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CB5A6A6C-9D8F-4C9E-A4C0-1D2754A928E8}"/>
              </a:ext>
            </a:extLst>
          </p:cNvPr>
          <p:cNvSpPr/>
          <p:nvPr/>
        </p:nvSpPr>
        <p:spPr>
          <a:xfrm>
            <a:off x="7314717" y="3190246"/>
            <a:ext cx="3527632" cy="45807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Figure-23: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W-5 interaction diagram.</a:t>
            </a:r>
          </a:p>
        </p:txBody>
      </p:sp>
      <p:sp>
        <p:nvSpPr>
          <p:cNvPr id="9" name="Rectangle 8">
            <a:extLst>
              <a:ext uri="{FF2B5EF4-FFF2-40B4-BE49-F238E27FC236}">
                <a16:creationId xmlns:a16="http://schemas.microsoft.com/office/drawing/2014/main" id="{9B81949E-55F7-4D22-A0A7-2F47B1197FB7}"/>
              </a:ext>
            </a:extLst>
          </p:cNvPr>
          <p:cNvSpPr/>
          <p:nvPr/>
        </p:nvSpPr>
        <p:spPr>
          <a:xfrm>
            <a:off x="0" y="3463654"/>
            <a:ext cx="2405467"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 Then, </a:t>
            </a:r>
            <a:r>
              <a:rPr lang="en-US" b="1" dirty="0">
                <a:latin typeface="Times New Roman" panose="02020603050405020304" pitchFamily="18" charset="0"/>
                <a:ea typeface="Times New Roman" panose="02020603050405020304" pitchFamily="18" charset="0"/>
                <a:cs typeface="Times New Roman" panose="02020603050405020304" pitchFamily="18" charset="0"/>
              </a:rPr>
              <a:t>0.0025 satisfied</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p>
        </p:txBody>
      </p:sp>
      <p:pic>
        <p:nvPicPr>
          <p:cNvPr id="10" name="Picture 9">
            <a:extLst>
              <a:ext uri="{FF2B5EF4-FFF2-40B4-BE49-F238E27FC236}">
                <a16:creationId xmlns:a16="http://schemas.microsoft.com/office/drawing/2014/main" id="{E09C21DA-855C-4550-BB30-A8D83261147C}"/>
              </a:ext>
            </a:extLst>
          </p:cNvPr>
          <p:cNvPicPr/>
          <p:nvPr/>
        </p:nvPicPr>
        <p:blipFill>
          <a:blip r:embed="rId4"/>
          <a:stretch>
            <a:fillRect/>
          </a:stretch>
        </p:blipFill>
        <p:spPr>
          <a:xfrm>
            <a:off x="1448456" y="4228109"/>
            <a:ext cx="8662954" cy="2640499"/>
          </a:xfrm>
          <a:prstGeom prst="rect">
            <a:avLst/>
          </a:prstGeom>
        </p:spPr>
      </p:pic>
      <p:sp>
        <p:nvSpPr>
          <p:cNvPr id="11" name="Rectangle 10">
            <a:extLst>
              <a:ext uri="{FF2B5EF4-FFF2-40B4-BE49-F238E27FC236}">
                <a16:creationId xmlns:a16="http://schemas.microsoft.com/office/drawing/2014/main" id="{2C804F3A-C9ED-474D-A28D-F19694405E56}"/>
              </a:ext>
            </a:extLst>
          </p:cNvPr>
          <p:cNvSpPr/>
          <p:nvPr/>
        </p:nvSpPr>
        <p:spPr>
          <a:xfrm>
            <a:off x="3582221" y="3832986"/>
            <a:ext cx="4099905" cy="45807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ea typeface="Times New Roman" panose="02020603050405020304" pitchFamily="18" charset="0"/>
              </a:rPr>
              <a:t>Table-10: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ETABS design result for wall-5.</a:t>
            </a:r>
          </a:p>
        </p:txBody>
      </p:sp>
      <p:sp>
        <p:nvSpPr>
          <p:cNvPr id="12" name="Rectangle 11">
            <a:extLst>
              <a:ext uri="{FF2B5EF4-FFF2-40B4-BE49-F238E27FC236}">
                <a16:creationId xmlns:a16="http://schemas.microsoft.com/office/drawing/2014/main" id="{0C3CAC44-600F-4BD5-BFAD-B7D40D7FCC96}"/>
              </a:ext>
            </a:extLst>
          </p:cNvPr>
          <p:cNvSpPr/>
          <p:nvPr/>
        </p:nvSpPr>
        <p:spPr>
          <a:xfrm>
            <a:off x="116337" y="4121350"/>
            <a:ext cx="96128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ETABS:</a:t>
            </a:r>
            <a:endParaRPr lang="en-US" dirty="0"/>
          </a:p>
        </p:txBody>
      </p:sp>
    </p:spTree>
    <p:extLst>
      <p:ext uri="{BB962C8B-B14F-4D97-AF65-F5344CB8AC3E}">
        <p14:creationId xmlns:p14="http://schemas.microsoft.com/office/powerpoint/2010/main" val="1398966748"/>
      </p:ext>
    </p:extLst>
  </p:cSld>
  <p:clrMapOvr>
    <a:masterClrMapping/>
  </p:clrMapOvr>
</p:sld>
</file>

<file path=ppt/slides/slide54.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2EFBDE05-FC0A-4A34-A5C9-8045C749A254}"/>
              </a:ext>
            </a:extLst>
          </p:cNvPr>
          <p:cNvSpPr txBox="1">
            <a:spLocks noGrp="1"/>
          </p:cNvSpPr>
          <p:nvPr>
            <p:ph type="body" sz="quarter" idx="10"/>
          </p:nvPr>
        </p:nvSpPr>
        <p:spPr>
          <a:xfrm>
            <a:off x="602077" y="238444"/>
            <a:ext cx="11218862" cy="8402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03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a:t>
            </a:r>
            <a:r>
              <a:rPr lang="en-US" altLang="ko-KR" dirty="0">
                <a:solidFill>
                  <a:schemeClr val="accent1"/>
                </a:solidFill>
                <a:latin typeface="Times New Roman" panose="02020603050405020304" pitchFamily="18" charset="0"/>
                <a:cs typeface="Times New Roman" panose="02020603050405020304" pitchFamily="18" charset="0"/>
              </a:rPr>
              <a:t>checks</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5B87EE8B-4A6A-46ED-8F7E-3981C57D9F47}"/>
              </a:ext>
            </a:extLst>
          </p:cNvPr>
          <p:cNvSpPr txBox="1"/>
          <p:nvPr/>
        </p:nvSpPr>
        <p:spPr>
          <a:xfrm>
            <a:off x="371061" y="1037801"/>
            <a:ext cx="6163615" cy="584775"/>
          </a:xfrm>
          <a:prstGeom prst="rect">
            <a:avLst/>
          </a:prstGeom>
          <a:noFill/>
        </p:spPr>
        <p:txBody>
          <a:bodyPr wrap="square" rtlCol="0">
            <a:spAutoFit/>
          </a:bodyPr>
          <a:lstStyle/>
          <a:p>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Slab:- </a:t>
            </a:r>
          </a:p>
        </p:txBody>
      </p:sp>
      <p:pic>
        <p:nvPicPr>
          <p:cNvPr id="7" name="Picture 6">
            <a:extLst>
              <a:ext uri="{FF2B5EF4-FFF2-40B4-BE49-F238E27FC236}">
                <a16:creationId xmlns:a16="http://schemas.microsoft.com/office/drawing/2014/main" id="{FCD5C5C8-98C1-4671-8DDD-6470280CADCB}"/>
              </a:ext>
            </a:extLst>
          </p:cNvPr>
          <p:cNvPicPr/>
          <p:nvPr/>
        </p:nvPicPr>
        <p:blipFill>
          <a:blip r:embed="rId2"/>
          <a:stretch>
            <a:fillRect/>
          </a:stretch>
        </p:blipFill>
        <p:spPr>
          <a:xfrm>
            <a:off x="5499651" y="2018920"/>
            <a:ext cx="6577081" cy="3182967"/>
          </a:xfrm>
          <a:prstGeom prst="rect">
            <a:avLst/>
          </a:prstGeom>
        </p:spPr>
      </p:pic>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0D8FEE96-8AC4-4668-B2DC-5679EC844870}"/>
                  </a:ext>
                </a:extLst>
              </p:cNvPr>
              <p:cNvSpPr/>
              <p:nvPr/>
            </p:nvSpPr>
            <p:spPr>
              <a:xfrm>
                <a:off x="231017" y="998823"/>
                <a:ext cx="11218862" cy="3122714"/>
              </a:xfrm>
              <a:prstGeom prst="rect">
                <a:avLst/>
              </a:prstGeom>
            </p:spPr>
            <p:txBody>
              <a:bodyPr wrap="square">
                <a:spAutoFit/>
              </a:bodyPr>
              <a:lstStyle/>
              <a:p>
                <a:pPr lvl="0">
                  <a:lnSpc>
                    <a:spcPct val="150%"/>
                  </a:lnSpc>
                  <a:spcAft>
                    <a:spcPts val="800"/>
                  </a:spcAft>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lvl="0">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Slab in all floors above the ground level with thickness 23cm. </a:t>
                </a:r>
              </a:p>
              <a:p>
                <a:pPr>
                  <a:lnSpc>
                    <a:spcPct val="107%"/>
                  </a:lnSpc>
                  <a:spcAft>
                    <a:spcPts val="800"/>
                  </a:spcAft>
                </a:pPr>
                <a:r>
                  <a:rPr lang="ar-SA"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Check adequacy on slab will be as the following:</a:t>
                </a:r>
              </a:p>
              <a:p>
                <a:pPr>
                  <a:lnSpc>
                    <a:spcPct val="107%"/>
                  </a:lnSpc>
                  <a:spcAft>
                    <a:spcPts val="800"/>
                  </a:spcAft>
                </a:pPr>
                <a14:m>
                  <m:oMathPara xmlns:m="http://purl.oclc.org/ooxml/officeDocument/math">
                    <m:oMathParaPr>
                      <m:jc m:val="left"/>
                    </m:oMathParaPr>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Vc</m:t>
                      </m:r>
                      <m:r>
                        <a:rPr lang="en-US"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1</m:t>
                          </m:r>
                        </m:num>
                        <m:den>
                          <m:r>
                            <a:rPr lang="en-US">
                              <a:latin typeface="Cambria Math" panose="02040503050406030204" pitchFamily="18" charset="0"/>
                              <a:ea typeface="Times New Roman" panose="02020603050405020304" pitchFamily="18" charset="0"/>
                              <a:cs typeface="Times New Roman" panose="02020603050405020304" pitchFamily="18" charset="0"/>
                            </a:rPr>
                            <m:t>6</m:t>
                          </m:r>
                        </m:den>
                      </m:f>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ad>
                        <m:radPr>
                          <m:degHide m:val="on"/>
                          <m:ctrlPr>
                            <a:rPr lang="en-US" i="1">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ctrlPr>
                        </m:radPr>
                        <m:deg/>
                        <m:e>
                          <m:sSup>
                            <m:sSupPr>
                              <m:ctrlPr>
                                <a:rPr lang="en-US" i="1">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fc</m:t>
                              </m:r>
                            </m:e>
                            <m:sup>
                              <m:r>
                                <a:rPr lang="en-US" i="1">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m:t>
                              </m:r>
                            </m:sup>
                          </m:sSup>
                        </m:e>
                      </m:rad>
                      <m:r>
                        <a:rPr lang="en-US">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bw</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 </m:t>
                      </m:r>
                      <m:r>
                        <m:rPr>
                          <m:sty m:val="p"/>
                        </m:rP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d</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
                  </a:lnSpc>
                  <a:spcAft>
                    <a:spcPts val="800"/>
                  </a:spcAft>
                </a:pPr>
                <a14:m>
                  <m:oMathPara xmlns:m="http://purl.oclc.org/ooxml/officeDocument/math">
                    <m:oMathParaPr>
                      <m:jc m:val="left"/>
                    </m:oMathParaPr>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Vc</m:t>
                      </m:r>
                      <m:r>
                        <a:rPr lang="en-US"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1</m:t>
                          </m:r>
                        </m:num>
                        <m:den>
                          <m:r>
                            <a:rPr lang="en-US">
                              <a:latin typeface="Cambria Math" panose="02040503050406030204" pitchFamily="18" charset="0"/>
                              <a:ea typeface="Times New Roman" panose="02020603050405020304" pitchFamily="18" charset="0"/>
                              <a:cs typeface="Times New Roman" panose="02020603050405020304" pitchFamily="18" charset="0"/>
                            </a:rPr>
                            <m:t>6</m:t>
                          </m:r>
                        </m:den>
                      </m:f>
                      <m:r>
                        <a:rPr lang="en-US">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rPr>
                        <m:t>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75</m:t>
                      </m:r>
                      <m:r>
                        <a:rPr lang="en-US">
                          <a:latin typeface="Cambria Math" panose="02040503050406030204" pitchFamily="18" charset="0"/>
                          <a:ea typeface="Times New Roman" panose="02020603050405020304" pitchFamily="18" charset="0"/>
                          <a:cs typeface="Times New Roman" panose="02020603050405020304" pitchFamily="18" charset="0"/>
                        </a:rPr>
                        <m:t>  </m:t>
                      </m:r>
                      <m:rad>
                        <m:radPr>
                          <m:degHide m:val="on"/>
                          <m:ctrlPr>
                            <a:rPr lang="en-US" i="1">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28</m:t>
                          </m:r>
                        </m:e>
                      </m:rad>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1000</m:t>
                      </m:r>
                      <m:r>
                        <a:rPr lang="en-US">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rPr>
                        <m:t>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2</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132</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KN</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
                  </a:lnSpc>
                  <a:spcAft>
                    <a:spcPts val="800"/>
                  </a:spcAft>
                </a:pPr>
                <a:r>
                  <a:rPr lang="ar-SA"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8" name="Rectangle 7">
                <a:extLst>
                  <a:ext uri="{FF2B5EF4-FFF2-40B4-BE49-F238E27FC236}">
                    <a16:creationId xmlns:a16="http://schemas.microsoft.com/office/drawing/2014/main" id="{0D8FEE96-8AC4-4668-B2DC-5679EC844870}"/>
                  </a:ext>
                </a:extLst>
              </p:cNvPr>
              <p:cNvSpPr>
                <a:spLocks noRot="1" noChangeAspect="1" noMove="1" noResize="1" noEditPoints="1" noAdjustHandles="1" noChangeArrowheads="1" noChangeShapeType="1" noTextEdit="1"/>
              </p:cNvSpPr>
              <p:nvPr/>
            </p:nvSpPr>
            <p:spPr>
              <a:xfrm>
                <a:off x="231017" y="998823"/>
                <a:ext cx="11218862" cy="3122714"/>
              </a:xfrm>
              <a:prstGeom prst="rect">
                <a:avLst/>
              </a:prstGeom>
              <a:blipFill>
                <a:blip r:embed="rId3"/>
                <a:stretch>
                  <a:fillRect l="-0.543%" b="-2.344%"/>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811FC6D7-05EB-4576-96CF-0EA9C2780A08}"/>
              </a:ext>
            </a:extLst>
          </p:cNvPr>
          <p:cNvSpPr/>
          <p:nvPr/>
        </p:nvSpPr>
        <p:spPr>
          <a:xfrm>
            <a:off x="7554520" y="5201887"/>
            <a:ext cx="2467343" cy="45807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Figure-24: </a:t>
            </a:r>
            <a:r>
              <a:rPr lang="en-GB"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Shear in slab.</a:t>
            </a: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E96A4B30-47F6-4B63-A4C5-B48C11B2D02C}"/>
              </a:ext>
            </a:extLst>
          </p:cNvPr>
          <p:cNvSpPr/>
          <p:nvPr/>
        </p:nvSpPr>
        <p:spPr>
          <a:xfrm>
            <a:off x="115508" y="3853901"/>
            <a:ext cx="6096000" cy="873572"/>
          </a:xfrm>
          <a:prstGeom prst="rect">
            <a:avLst/>
          </a:prstGeom>
        </p:spPr>
        <p:txBody>
          <a:bodyPr>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Vu= 110.84 KN less than 132 KN. Then, slab thickness is adequate for shear.</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5369903"/>
      </p:ext>
    </p:extLst>
  </p:cSld>
  <p:clrMapOvr>
    <a:masterClrMapping/>
  </p:clrMapOvr>
</p:sld>
</file>

<file path=ppt/slides/slide55.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DB73E3B-D392-4359-BB36-9281DE6687DE}"/>
              </a:ext>
            </a:extLst>
          </p:cNvPr>
          <p:cNvSpPr txBox="1">
            <a:spLocks noGrp="1"/>
          </p:cNvSpPr>
          <p:nvPr>
            <p:ph type="body" sz="quarter" idx="10"/>
          </p:nvPr>
        </p:nvSpPr>
        <p:spPr>
          <a:xfrm>
            <a:off x="602077" y="238444"/>
            <a:ext cx="11218862" cy="8402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03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a:t>
            </a:r>
            <a:r>
              <a:rPr lang="en-US" altLang="ko-KR" dirty="0">
                <a:solidFill>
                  <a:schemeClr val="accent1"/>
                </a:solidFill>
                <a:latin typeface="Times New Roman" panose="02020603050405020304" pitchFamily="18" charset="0"/>
                <a:cs typeface="Times New Roman" panose="02020603050405020304" pitchFamily="18" charset="0"/>
              </a:rPr>
              <a:t>checks</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44359BA-3EAB-48AD-B7F4-EDA9CC9BC0B4}"/>
              </a:ext>
            </a:extLst>
          </p:cNvPr>
          <p:cNvSpPr txBox="1"/>
          <p:nvPr/>
        </p:nvSpPr>
        <p:spPr>
          <a:xfrm>
            <a:off x="602077" y="985177"/>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Footings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8" name="Picture 7">
            <a:extLst>
              <a:ext uri="{FF2B5EF4-FFF2-40B4-BE49-F238E27FC236}">
                <a16:creationId xmlns:a16="http://schemas.microsoft.com/office/drawing/2014/main" id="{16548BFC-30E6-474C-9B82-E1E32FA33413}"/>
              </a:ext>
            </a:extLst>
          </p:cNvPr>
          <p:cNvPicPr/>
          <p:nvPr/>
        </p:nvPicPr>
        <p:blipFill>
          <a:blip r:embed="rId2"/>
          <a:stretch>
            <a:fillRect/>
          </a:stretch>
        </p:blipFill>
        <p:spPr>
          <a:xfrm>
            <a:off x="7922339" y="487819"/>
            <a:ext cx="4081890" cy="5403301"/>
          </a:xfrm>
          <a:prstGeom prst="rect">
            <a:avLst/>
          </a:prstGeom>
        </p:spPr>
      </p:pic>
      <p:pic>
        <p:nvPicPr>
          <p:cNvPr id="9" name="Picture 8">
            <a:extLst>
              <a:ext uri="{FF2B5EF4-FFF2-40B4-BE49-F238E27FC236}">
                <a16:creationId xmlns:a16="http://schemas.microsoft.com/office/drawing/2014/main" id="{D711BDDD-330F-4395-8761-28AE96CEC889}"/>
              </a:ext>
            </a:extLst>
          </p:cNvPr>
          <p:cNvPicPr/>
          <p:nvPr/>
        </p:nvPicPr>
        <p:blipFill>
          <a:blip r:embed="rId3"/>
          <a:stretch>
            <a:fillRect/>
          </a:stretch>
        </p:blipFill>
        <p:spPr>
          <a:xfrm>
            <a:off x="174617" y="1512230"/>
            <a:ext cx="3822700" cy="4810125"/>
          </a:xfrm>
          <a:prstGeom prst="rect">
            <a:avLst/>
          </a:prstGeom>
        </p:spPr>
      </p:pic>
      <p:pic>
        <p:nvPicPr>
          <p:cNvPr id="10" name="Picture 9">
            <a:extLst>
              <a:ext uri="{FF2B5EF4-FFF2-40B4-BE49-F238E27FC236}">
                <a16:creationId xmlns:a16="http://schemas.microsoft.com/office/drawing/2014/main" id="{E971205C-99BF-45F2-8F00-A331A7F42047}"/>
              </a:ext>
            </a:extLst>
          </p:cNvPr>
          <p:cNvPicPr/>
          <p:nvPr/>
        </p:nvPicPr>
        <p:blipFill>
          <a:blip r:embed="rId4"/>
          <a:stretch>
            <a:fillRect/>
          </a:stretch>
        </p:blipFill>
        <p:spPr>
          <a:xfrm>
            <a:off x="4021470" y="1442969"/>
            <a:ext cx="3829050" cy="4870450"/>
          </a:xfrm>
          <a:prstGeom prst="rect">
            <a:avLst/>
          </a:prstGeom>
        </p:spPr>
      </p:pic>
      <p:sp>
        <p:nvSpPr>
          <p:cNvPr id="11" name="Rectangle 10">
            <a:extLst>
              <a:ext uri="{FF2B5EF4-FFF2-40B4-BE49-F238E27FC236}">
                <a16:creationId xmlns:a16="http://schemas.microsoft.com/office/drawing/2014/main" id="{DA1EA9C1-7DD9-47CB-B0AB-777186801185}"/>
              </a:ext>
            </a:extLst>
          </p:cNvPr>
          <p:cNvSpPr/>
          <p:nvPr/>
        </p:nvSpPr>
        <p:spPr>
          <a:xfrm>
            <a:off x="501602" y="6255415"/>
            <a:ext cx="3092514" cy="376834"/>
          </a:xfrm>
          <a:prstGeom prst="rect">
            <a:avLst/>
          </a:prstGeom>
        </p:spPr>
        <p:txBody>
          <a:bodyPr wrap="none">
            <a:spAutoFit/>
          </a:bodyPr>
          <a:lstStyle/>
          <a:p>
            <a:pPr algn="ctr">
              <a:lnSpc>
                <a:spcPct val="150%"/>
              </a:lnSpc>
              <a:spcAft>
                <a:spcPts val="800"/>
              </a:spcAft>
            </a:pPr>
            <a:r>
              <a:rPr lang="en-US" sz="1400" dirty="0">
                <a:latin typeface="Times New Roman" panose="02020603050405020304" pitchFamily="18" charset="0"/>
                <a:cs typeface="Times New Roman" panose="02020603050405020304" pitchFamily="18" charset="0"/>
              </a:rPr>
              <a:t>Figure-25: </a:t>
            </a:r>
            <a:r>
              <a:rPr lang="en-GB" sz="1400" dirty="0">
                <a:latin typeface="Times New Roman" panose="02020603050405020304" pitchFamily="18" charset="0"/>
                <a:cs typeface="Times New Roman" panose="02020603050405020304" pitchFamily="18" charset="0"/>
              </a:rPr>
              <a:t>Soil pressure values Block-1.</a:t>
            </a:r>
            <a:endPar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a16="http://schemas.microsoft.com/office/drawing/2014/main" id="{BFE897DA-4752-492F-8DC1-3912051DB7E5}"/>
              </a:ext>
            </a:extLst>
          </p:cNvPr>
          <p:cNvSpPr/>
          <p:nvPr/>
        </p:nvSpPr>
        <p:spPr>
          <a:xfrm>
            <a:off x="3870366" y="6255415"/>
            <a:ext cx="4131259" cy="376834"/>
          </a:xfrm>
          <a:prstGeom prst="rect">
            <a:avLst/>
          </a:prstGeom>
        </p:spPr>
        <p:txBody>
          <a:bodyPr wrap="none">
            <a:spAutoFit/>
          </a:bodyPr>
          <a:lstStyle/>
          <a:p>
            <a:pPr algn="ctr">
              <a:lnSpc>
                <a:spcPct val="150%"/>
              </a:lnSpc>
              <a:spcAft>
                <a:spcPts val="800"/>
              </a:spcAft>
            </a:pPr>
            <a:r>
              <a:rPr lang="en-US" sz="1400" dirty="0">
                <a:latin typeface="Times New Roman" panose="02020603050405020304" pitchFamily="18" charset="0"/>
                <a:cs typeface="Times New Roman" panose="02020603050405020304" pitchFamily="18" charset="0"/>
              </a:rPr>
              <a:t>Figure-26: </a:t>
            </a:r>
            <a:r>
              <a:rPr lang="en-GB" sz="1400" dirty="0">
                <a:latin typeface="Times New Roman" panose="02020603050405020304" pitchFamily="18" charset="0"/>
                <a:cs typeface="Times New Roman" panose="02020603050405020304" pitchFamily="18" charset="0"/>
              </a:rPr>
              <a:t>Soil pressure values Block-1 second model</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p:txBody>
      </p:sp>
      <p:sp>
        <p:nvSpPr>
          <p:cNvPr id="13" name="Rectangle 12">
            <a:extLst>
              <a:ext uri="{FF2B5EF4-FFF2-40B4-BE49-F238E27FC236}">
                <a16:creationId xmlns:a16="http://schemas.microsoft.com/office/drawing/2014/main" id="{B6B14003-D6FB-4837-A54D-0C7AF313B579}"/>
              </a:ext>
            </a:extLst>
          </p:cNvPr>
          <p:cNvSpPr/>
          <p:nvPr/>
        </p:nvSpPr>
        <p:spPr>
          <a:xfrm>
            <a:off x="8537475" y="5696434"/>
            <a:ext cx="3039294" cy="376834"/>
          </a:xfrm>
          <a:prstGeom prst="rect">
            <a:avLst/>
          </a:prstGeom>
        </p:spPr>
        <p:txBody>
          <a:bodyPr wrap="none">
            <a:spAutoFit/>
          </a:bodyPr>
          <a:lstStyle/>
          <a:p>
            <a:pPr algn="ctr">
              <a:lnSpc>
                <a:spcPct val="150%"/>
              </a:lnSpc>
              <a:spcAft>
                <a:spcPts val="800"/>
              </a:spcAft>
            </a:pPr>
            <a:r>
              <a:rPr lang="en-US" sz="1400" dirty="0">
                <a:latin typeface="Times New Roman" panose="02020603050405020304" pitchFamily="18" charset="0"/>
                <a:cs typeface="Times New Roman" panose="02020603050405020304" pitchFamily="18" charset="0"/>
              </a:rPr>
              <a:t>Figure-27: </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W-5 </a:t>
            </a:r>
            <a:r>
              <a:rPr lang="en-US" sz="1400" dirty="0">
                <a:latin typeface="Times New Roman" panose="02020603050405020304" pitchFamily="18" charset="0"/>
                <a:cs typeface="Times New Roman" panose="02020603050405020304" pitchFamily="18" charset="0"/>
              </a:rPr>
              <a:t>Punching check results</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844873171"/>
      </p:ext>
    </p:extLst>
  </p:cSld>
  <p:clrMapOvr>
    <a:masterClrMapping/>
  </p:clrMapOvr>
</p:sld>
</file>

<file path=ppt/slides/slide56.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3B63523-2A14-4EA6-8516-5E3219881D1A}"/>
              </a:ext>
            </a:extLst>
          </p:cNvPr>
          <p:cNvSpPr txBox="1"/>
          <p:nvPr/>
        </p:nvSpPr>
        <p:spPr>
          <a:xfrm>
            <a:off x="814112" y="362324"/>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Footings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4" name="Picture 3">
            <a:extLst>
              <a:ext uri="{FF2B5EF4-FFF2-40B4-BE49-F238E27FC236}">
                <a16:creationId xmlns:a16="http://schemas.microsoft.com/office/drawing/2014/main" id="{9D7192EB-4EA9-4CFA-BE9E-15ADD6C03D30}"/>
              </a:ext>
            </a:extLst>
          </p:cNvPr>
          <p:cNvPicPr/>
          <p:nvPr/>
        </p:nvPicPr>
        <p:blipFill>
          <a:blip r:embed="rId2"/>
          <a:stretch>
            <a:fillRect/>
          </a:stretch>
        </p:blipFill>
        <p:spPr>
          <a:xfrm>
            <a:off x="208973" y="1054777"/>
            <a:ext cx="3957098" cy="5242117"/>
          </a:xfrm>
          <a:prstGeom prst="rect">
            <a:avLst/>
          </a:prstGeom>
        </p:spPr>
      </p:pic>
      <p:pic>
        <p:nvPicPr>
          <p:cNvPr id="5" name="Picture 4">
            <a:extLst>
              <a:ext uri="{FF2B5EF4-FFF2-40B4-BE49-F238E27FC236}">
                <a16:creationId xmlns:a16="http://schemas.microsoft.com/office/drawing/2014/main" id="{1563A303-4CD2-4CF4-8978-7C4BFEBE792A}"/>
              </a:ext>
            </a:extLst>
          </p:cNvPr>
          <p:cNvPicPr/>
          <p:nvPr/>
        </p:nvPicPr>
        <p:blipFill>
          <a:blip r:embed="rId3"/>
          <a:stretch>
            <a:fillRect/>
          </a:stretch>
        </p:blipFill>
        <p:spPr>
          <a:xfrm>
            <a:off x="4053634" y="1054777"/>
            <a:ext cx="4240696" cy="5138567"/>
          </a:xfrm>
          <a:prstGeom prst="rect">
            <a:avLst/>
          </a:prstGeom>
        </p:spPr>
      </p:pic>
      <p:pic>
        <p:nvPicPr>
          <p:cNvPr id="6" name="Picture 5">
            <a:extLst>
              <a:ext uri="{FF2B5EF4-FFF2-40B4-BE49-F238E27FC236}">
                <a16:creationId xmlns:a16="http://schemas.microsoft.com/office/drawing/2014/main" id="{89EA7E1D-43E7-4F02-8A05-B75E4C948028}"/>
              </a:ext>
            </a:extLst>
          </p:cNvPr>
          <p:cNvPicPr/>
          <p:nvPr/>
        </p:nvPicPr>
        <p:blipFill>
          <a:blip r:embed="rId4"/>
          <a:stretch>
            <a:fillRect/>
          </a:stretch>
        </p:blipFill>
        <p:spPr>
          <a:xfrm>
            <a:off x="8296275" y="1054777"/>
            <a:ext cx="3895725" cy="4743450"/>
          </a:xfrm>
          <a:prstGeom prst="rect">
            <a:avLst/>
          </a:prstGeom>
        </p:spPr>
      </p:pic>
      <p:sp>
        <p:nvSpPr>
          <p:cNvPr id="8" name="Rectangle 7">
            <a:extLst>
              <a:ext uri="{FF2B5EF4-FFF2-40B4-BE49-F238E27FC236}">
                <a16:creationId xmlns:a16="http://schemas.microsoft.com/office/drawing/2014/main" id="{9894B731-C733-4CA7-8A53-96F45634F1F4}"/>
              </a:ext>
            </a:extLst>
          </p:cNvPr>
          <p:cNvSpPr/>
          <p:nvPr/>
        </p:nvSpPr>
        <p:spPr>
          <a:xfrm>
            <a:off x="116885" y="6255415"/>
            <a:ext cx="3861956" cy="376834"/>
          </a:xfrm>
          <a:prstGeom prst="rect">
            <a:avLst/>
          </a:prstGeom>
        </p:spPr>
        <p:txBody>
          <a:bodyPr wrap="none">
            <a:spAutoFit/>
          </a:bodyPr>
          <a:lstStyle/>
          <a:p>
            <a:pPr algn="ctr">
              <a:lnSpc>
                <a:spcPct val="150%"/>
              </a:lnSpc>
              <a:spcAft>
                <a:spcPts val="800"/>
              </a:spcAft>
            </a:pPr>
            <a:r>
              <a:rPr lang="en-US" sz="1400" dirty="0">
                <a:latin typeface="Times New Roman" panose="02020603050405020304" pitchFamily="18" charset="0"/>
                <a:cs typeface="Times New Roman" panose="02020603050405020304" pitchFamily="18" charset="0"/>
              </a:rPr>
              <a:t>Figure-28: </a:t>
            </a:r>
            <a:r>
              <a:rPr lang="en-GB" sz="1400" dirty="0">
                <a:latin typeface="Times New Roman" panose="02020603050405020304" pitchFamily="18" charset="0"/>
                <a:cs typeface="Times New Roman" panose="02020603050405020304" pitchFamily="18" charset="0"/>
              </a:rPr>
              <a:t>Footing in Block-1. before modification</a:t>
            </a:r>
            <a:endPar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DB761884-4058-4A25-8F7E-892C9F6A88B2}"/>
              </a:ext>
            </a:extLst>
          </p:cNvPr>
          <p:cNvSpPr/>
          <p:nvPr/>
        </p:nvSpPr>
        <p:spPr>
          <a:xfrm>
            <a:off x="4069940" y="6255415"/>
            <a:ext cx="3732112" cy="376834"/>
          </a:xfrm>
          <a:prstGeom prst="rect">
            <a:avLst/>
          </a:prstGeom>
        </p:spPr>
        <p:txBody>
          <a:bodyPr wrap="none">
            <a:spAutoFit/>
          </a:bodyPr>
          <a:lstStyle/>
          <a:p>
            <a:pPr algn="ctr">
              <a:lnSpc>
                <a:spcPct val="150%"/>
              </a:lnSpc>
              <a:spcAft>
                <a:spcPts val="800"/>
              </a:spcAft>
            </a:pPr>
            <a:r>
              <a:rPr lang="en-US" sz="1400" dirty="0">
                <a:latin typeface="Times New Roman" panose="02020603050405020304" pitchFamily="18" charset="0"/>
                <a:cs typeface="Times New Roman" panose="02020603050405020304" pitchFamily="18" charset="0"/>
              </a:rPr>
              <a:t>Figure-29: </a:t>
            </a:r>
            <a:r>
              <a:rPr lang="en-GB" sz="1400" dirty="0">
                <a:latin typeface="Times New Roman" panose="02020603050405020304" pitchFamily="18" charset="0"/>
                <a:cs typeface="Times New Roman" panose="02020603050405020304" pitchFamily="18" charset="0"/>
              </a:rPr>
              <a:t>Footing in Block-1. after modification</a:t>
            </a:r>
            <a:endPar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476BE1CD-2FBC-4B71-ADC7-F6DF3F0FD58E}"/>
              </a:ext>
            </a:extLst>
          </p:cNvPr>
          <p:cNvSpPr/>
          <p:nvPr/>
        </p:nvSpPr>
        <p:spPr>
          <a:xfrm>
            <a:off x="8690401" y="5696434"/>
            <a:ext cx="2733441" cy="376834"/>
          </a:xfrm>
          <a:prstGeom prst="rect">
            <a:avLst/>
          </a:prstGeom>
        </p:spPr>
        <p:txBody>
          <a:bodyPr wrap="none">
            <a:spAutoFit/>
          </a:bodyPr>
          <a:lstStyle/>
          <a:p>
            <a:pPr algn="ctr">
              <a:lnSpc>
                <a:spcPct val="150%"/>
              </a:lnSpc>
              <a:spcAft>
                <a:spcPts val="800"/>
              </a:spcAft>
            </a:pPr>
            <a:r>
              <a:rPr lang="en-US" sz="1400" dirty="0">
                <a:latin typeface="Times New Roman" panose="02020603050405020304" pitchFamily="18" charset="0"/>
                <a:cs typeface="Times New Roman" panose="02020603050405020304" pitchFamily="18" charset="0"/>
              </a:rPr>
              <a:t>Figure-30: </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Punching check results</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479045823"/>
      </p:ext>
    </p:extLst>
  </p:cSld>
  <p:clrMapOvr>
    <a:masterClrMapping/>
  </p:clrMapOvr>
</p:sld>
</file>

<file path=ppt/slides/slide57.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C6CC58-F922-4955-B03C-01F9781EEA93}"/>
              </a:ext>
            </a:extLst>
          </p:cNvPr>
          <p:cNvSpPr txBox="1"/>
          <p:nvPr/>
        </p:nvSpPr>
        <p:spPr>
          <a:xfrm>
            <a:off x="814112" y="362324"/>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Footings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4" name="Rectangle 3">
            <a:extLst>
              <a:ext uri="{FF2B5EF4-FFF2-40B4-BE49-F238E27FC236}">
                <a16:creationId xmlns:a16="http://schemas.microsoft.com/office/drawing/2014/main" id="{93A7CEE7-B45F-4F51-BFBA-136649CD9D91}"/>
              </a:ext>
            </a:extLst>
          </p:cNvPr>
          <p:cNvSpPr/>
          <p:nvPr/>
        </p:nvSpPr>
        <p:spPr>
          <a:xfrm>
            <a:off x="-783784" y="1053975"/>
            <a:ext cx="6123856" cy="579967"/>
          </a:xfrm>
          <a:prstGeom prst="rect">
            <a:avLst/>
          </a:prstGeom>
        </p:spPr>
        <p:txBody>
          <a:bodyPr wrap="none">
            <a:spAutoFit/>
          </a:bodyPr>
          <a:lstStyle/>
          <a:p>
            <a:pPr marL="1371600" lvl="3">
              <a:lnSpc>
                <a:spcPct val="150%"/>
              </a:lnSpc>
              <a:spcBef>
                <a:spcPts val="200"/>
              </a:spcBef>
              <a:spcAft>
                <a:spcPts val="0"/>
              </a:spcAft>
            </a:pPr>
            <a:r>
              <a:rPr lang="en-GB"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Wide beam shear (one-way shear):</a:t>
            </a:r>
            <a:endPar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Chevron 3">
            <a:extLst>
              <a:ext uri="{FF2B5EF4-FFF2-40B4-BE49-F238E27FC236}">
                <a16:creationId xmlns:a16="http://schemas.microsoft.com/office/drawing/2014/main" id="{05D6C0ED-7CF3-4F17-ABB8-7D8A27BC31CF}"/>
              </a:ext>
            </a:extLst>
          </p:cNvPr>
          <p:cNvSpPr/>
          <p:nvPr/>
        </p:nvSpPr>
        <p:spPr>
          <a:xfrm>
            <a:off x="141330" y="1182218"/>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6" name="Picture 5">
            <a:extLst>
              <a:ext uri="{FF2B5EF4-FFF2-40B4-BE49-F238E27FC236}">
                <a16:creationId xmlns:a16="http://schemas.microsoft.com/office/drawing/2014/main" id="{3C31BCB9-DB63-4674-8165-4482EBB82983}"/>
              </a:ext>
            </a:extLst>
          </p:cNvPr>
          <p:cNvPicPr/>
          <p:nvPr/>
        </p:nvPicPr>
        <p:blipFill rotWithShape="1">
          <a:blip r:embed="rId2"/>
          <a:srcRect t="13.205%" b="8.331%"/>
          <a:stretch/>
        </p:blipFill>
        <p:spPr bwMode="auto">
          <a:xfrm>
            <a:off x="246682" y="2112838"/>
            <a:ext cx="5547061" cy="3403268"/>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9BA932DD-EF61-4193-B9E9-0D0B2A28DE8B}"/>
              </a:ext>
            </a:extLst>
          </p:cNvPr>
          <p:cNvPicPr/>
          <p:nvPr/>
        </p:nvPicPr>
        <p:blipFill>
          <a:blip r:embed="rId3"/>
          <a:stretch>
            <a:fillRect/>
          </a:stretch>
        </p:blipFill>
        <p:spPr>
          <a:xfrm>
            <a:off x="6694890" y="1571228"/>
            <a:ext cx="4171891" cy="3403269"/>
          </a:xfrm>
          <a:prstGeom prst="rect">
            <a:avLst/>
          </a:prstGeom>
        </p:spPr>
      </p:pic>
      <p:sp>
        <p:nvSpPr>
          <p:cNvPr id="8" name="Rectangle 7">
            <a:extLst>
              <a:ext uri="{FF2B5EF4-FFF2-40B4-BE49-F238E27FC236}">
                <a16:creationId xmlns:a16="http://schemas.microsoft.com/office/drawing/2014/main" id="{F8B11500-F6CD-4AC4-AEFB-3E7E518D7CB7}"/>
              </a:ext>
            </a:extLst>
          </p:cNvPr>
          <p:cNvSpPr/>
          <p:nvPr/>
        </p:nvSpPr>
        <p:spPr>
          <a:xfrm>
            <a:off x="1286183" y="5516106"/>
            <a:ext cx="2713243" cy="976165"/>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Figure-31: V13-F1 footing.</a:t>
            </a:r>
          </a:p>
          <a:p>
            <a:pPr algn="ctr">
              <a:lnSpc>
                <a:spcPct val="150%"/>
              </a:lnSpc>
              <a:spcAft>
                <a:spcPts val="800"/>
              </a:spcAft>
            </a:pPr>
            <a:r>
              <a:rPr lang="en-GB"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02B3EF32-5E77-4EEB-AFAE-EB1194F63D3F}"/>
              </a:ext>
            </a:extLst>
          </p:cNvPr>
          <p:cNvSpPr/>
          <p:nvPr/>
        </p:nvSpPr>
        <p:spPr>
          <a:xfrm>
            <a:off x="7669709" y="4947147"/>
            <a:ext cx="2713243" cy="976165"/>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Figure-32: V13-F2 footing</a:t>
            </a:r>
            <a:r>
              <a:rPr lang="ar-SA"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ctr">
              <a:lnSpc>
                <a:spcPct val="150%"/>
              </a:lnSpc>
              <a:spcAft>
                <a:spcPts val="800"/>
              </a:spcAft>
            </a:pP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F01C6FCE-808A-4E91-B725-EC3332F9A59C}"/>
              </a:ext>
            </a:extLst>
          </p:cNvPr>
          <p:cNvSpPr/>
          <p:nvPr/>
        </p:nvSpPr>
        <p:spPr>
          <a:xfrm>
            <a:off x="6096000" y="5413960"/>
            <a:ext cx="6162906" cy="369332"/>
          </a:xfrm>
          <a:prstGeom prst="rect">
            <a:avLst/>
          </a:prstGeom>
        </p:spPr>
        <p:txBody>
          <a:bodyPr wrap="none">
            <a:spAutoFit/>
          </a:bodyPr>
          <a:lstStyle/>
          <a:p>
            <a:r>
              <a:rPr lang="en-GB" dirty="0">
                <a:latin typeface="Times New Roman" panose="02020603050405020304" pitchFamily="18" charset="0"/>
                <a:ea typeface="Times New Roman" panose="02020603050405020304" pitchFamily="18" charset="0"/>
              </a:rPr>
              <a:t>Maximum value for V13 is 326.4 KN/m and allowable </a:t>
            </a:r>
            <a:r>
              <a:rPr lang="en-US" dirty="0">
                <a:solidFill>
                  <a:srgbClr val="000000"/>
                </a:solidFill>
                <a:latin typeface="Times New Roman" panose="02020603050405020304" pitchFamily="18" charset="0"/>
                <a:ea typeface="Times New Roman" panose="02020603050405020304" pitchFamily="18" charset="0"/>
              </a:rPr>
              <a:t>371 KN. </a:t>
            </a:r>
            <a:endParaRPr lang="en-US" dirty="0"/>
          </a:p>
        </p:txBody>
      </p:sp>
      <p:sp>
        <p:nvSpPr>
          <p:cNvPr id="11" name="Rectangle 10">
            <a:extLst>
              <a:ext uri="{FF2B5EF4-FFF2-40B4-BE49-F238E27FC236}">
                <a16:creationId xmlns:a16="http://schemas.microsoft.com/office/drawing/2014/main" id="{75C85DD6-1E2D-40A5-94AF-01F39D0545FE}"/>
              </a:ext>
            </a:extLst>
          </p:cNvPr>
          <p:cNvSpPr/>
          <p:nvPr/>
        </p:nvSpPr>
        <p:spPr>
          <a:xfrm>
            <a:off x="0" y="5955569"/>
            <a:ext cx="6322571" cy="369332"/>
          </a:xfrm>
          <a:prstGeom prst="rect">
            <a:avLst/>
          </a:prstGeom>
        </p:spPr>
        <p:txBody>
          <a:bodyPr wrap="square">
            <a:spAutoFit/>
          </a:bodyPr>
          <a:lstStyle/>
          <a:p>
            <a:r>
              <a:rPr lang="en-GB" dirty="0">
                <a:latin typeface="Times New Roman" panose="02020603050405020304" pitchFamily="18" charset="0"/>
                <a:ea typeface="Times New Roman" panose="02020603050405020304" pitchFamily="18" charset="0"/>
              </a:rPr>
              <a:t>Maximum value for V13 is 254KN/m and allowable </a:t>
            </a:r>
            <a:r>
              <a:rPr lang="en-US" dirty="0">
                <a:solidFill>
                  <a:srgbClr val="000000"/>
                </a:solidFill>
                <a:latin typeface="Times New Roman" panose="02020603050405020304" pitchFamily="18" charset="0"/>
                <a:ea typeface="Times New Roman" panose="02020603050405020304" pitchFamily="18" charset="0"/>
              </a:rPr>
              <a:t>303.60 KN. </a:t>
            </a:r>
            <a:endParaRPr lang="en-US" dirty="0"/>
          </a:p>
        </p:txBody>
      </p:sp>
    </p:spTree>
    <p:extLst>
      <p:ext uri="{BB962C8B-B14F-4D97-AF65-F5344CB8AC3E}">
        <p14:creationId xmlns:p14="http://schemas.microsoft.com/office/powerpoint/2010/main" val="1293666532"/>
      </p:ext>
    </p:extLst>
  </p:cSld>
  <p:clrMapOvr>
    <a:masterClrMapping/>
  </p:clrMapOvr>
</p:sld>
</file>

<file path=ppt/slides/slide58.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644273-9DB2-449D-8678-86B1B5353C47}"/>
              </a:ext>
            </a:extLst>
          </p:cNvPr>
          <p:cNvPicPr/>
          <p:nvPr/>
        </p:nvPicPr>
        <p:blipFill rotWithShape="1">
          <a:blip r:embed="rId2"/>
          <a:srcRect t="5.929%" b="10.277%"/>
          <a:stretch/>
        </p:blipFill>
        <p:spPr bwMode="auto">
          <a:xfrm>
            <a:off x="954158" y="2264034"/>
            <a:ext cx="3480288" cy="2820837"/>
          </a:xfrm>
          <a:prstGeom prst="rect">
            <a:avLst/>
          </a:prstGeom>
          <a:ln>
            <a:noFill/>
          </a:ln>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0382EF36-9B90-4AAF-BF3A-F8BCAFBA59C8}"/>
              </a:ext>
            </a:extLst>
          </p:cNvPr>
          <p:cNvPicPr/>
          <p:nvPr/>
        </p:nvPicPr>
        <p:blipFill>
          <a:blip r:embed="rId3"/>
          <a:stretch>
            <a:fillRect/>
          </a:stretch>
        </p:blipFill>
        <p:spPr>
          <a:xfrm>
            <a:off x="5045073" y="1343958"/>
            <a:ext cx="6192769" cy="3514408"/>
          </a:xfrm>
          <a:prstGeom prst="rect">
            <a:avLst/>
          </a:prstGeom>
        </p:spPr>
      </p:pic>
      <p:sp>
        <p:nvSpPr>
          <p:cNvPr id="5" name="TextBox 4">
            <a:extLst>
              <a:ext uri="{FF2B5EF4-FFF2-40B4-BE49-F238E27FC236}">
                <a16:creationId xmlns:a16="http://schemas.microsoft.com/office/drawing/2014/main" id="{C2355E7A-FD09-481F-A809-EDDCFDC6DD64}"/>
              </a:ext>
            </a:extLst>
          </p:cNvPr>
          <p:cNvSpPr txBox="1"/>
          <p:nvPr/>
        </p:nvSpPr>
        <p:spPr>
          <a:xfrm>
            <a:off x="814112" y="362324"/>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Footings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6" name="Rectangle 5">
            <a:extLst>
              <a:ext uri="{FF2B5EF4-FFF2-40B4-BE49-F238E27FC236}">
                <a16:creationId xmlns:a16="http://schemas.microsoft.com/office/drawing/2014/main" id="{64ED69A9-ABA3-407D-8060-501E25CBDDB3}"/>
              </a:ext>
            </a:extLst>
          </p:cNvPr>
          <p:cNvSpPr/>
          <p:nvPr/>
        </p:nvSpPr>
        <p:spPr>
          <a:xfrm>
            <a:off x="-783784" y="1053975"/>
            <a:ext cx="6123856" cy="579967"/>
          </a:xfrm>
          <a:prstGeom prst="rect">
            <a:avLst/>
          </a:prstGeom>
        </p:spPr>
        <p:txBody>
          <a:bodyPr wrap="none">
            <a:spAutoFit/>
          </a:bodyPr>
          <a:lstStyle/>
          <a:p>
            <a:pPr marL="1371600" lvl="3">
              <a:lnSpc>
                <a:spcPct val="150%"/>
              </a:lnSpc>
              <a:spcBef>
                <a:spcPts val="200"/>
              </a:spcBef>
              <a:spcAft>
                <a:spcPts val="0"/>
              </a:spcAft>
            </a:pPr>
            <a:r>
              <a:rPr lang="en-GB"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Wide beam shear (one-way shear):</a:t>
            </a:r>
            <a:endPar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 name="Chevron 3">
            <a:extLst>
              <a:ext uri="{FF2B5EF4-FFF2-40B4-BE49-F238E27FC236}">
                <a16:creationId xmlns:a16="http://schemas.microsoft.com/office/drawing/2014/main" id="{5E63B387-C169-404A-B385-52FA56166B9E}"/>
              </a:ext>
            </a:extLst>
          </p:cNvPr>
          <p:cNvSpPr/>
          <p:nvPr/>
        </p:nvSpPr>
        <p:spPr>
          <a:xfrm>
            <a:off x="141330" y="1182218"/>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8" name="Rectangle 7">
            <a:extLst>
              <a:ext uri="{FF2B5EF4-FFF2-40B4-BE49-F238E27FC236}">
                <a16:creationId xmlns:a16="http://schemas.microsoft.com/office/drawing/2014/main" id="{789D280C-57F5-420C-A86A-B055D444FE73}"/>
              </a:ext>
            </a:extLst>
          </p:cNvPr>
          <p:cNvSpPr/>
          <p:nvPr/>
        </p:nvSpPr>
        <p:spPr>
          <a:xfrm>
            <a:off x="1175184" y="5084871"/>
            <a:ext cx="2777363" cy="976165"/>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Figure-33: : V13-F3 footing</a:t>
            </a:r>
          </a:p>
          <a:p>
            <a:pPr algn="ctr">
              <a:lnSpc>
                <a:spcPct val="150%"/>
              </a:lnSpc>
              <a:spcAft>
                <a:spcPts val="800"/>
              </a:spcAft>
            </a:pP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F904D1E6-6F09-46A7-9540-8488962B298E}"/>
              </a:ext>
            </a:extLst>
          </p:cNvPr>
          <p:cNvSpPr/>
          <p:nvPr/>
        </p:nvSpPr>
        <p:spPr>
          <a:xfrm>
            <a:off x="6979687" y="4661721"/>
            <a:ext cx="2985948" cy="976165"/>
          </a:xfrm>
          <a:prstGeom prst="rect">
            <a:avLst/>
          </a:prstGeom>
        </p:spPr>
        <p:txBody>
          <a:bodyPr wrap="squar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Figure-34: V13-F4 footing</a:t>
            </a:r>
          </a:p>
          <a:p>
            <a:pPr algn="ctr">
              <a:lnSpc>
                <a:spcPct val="150%"/>
              </a:lnSpc>
              <a:spcAft>
                <a:spcPts val="800"/>
              </a:spcAft>
            </a:pPr>
            <a:r>
              <a:rPr lang="en-GB"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0B54FCFA-6A1E-44B7-B0B5-E67B0258E8CF}"/>
              </a:ext>
            </a:extLst>
          </p:cNvPr>
          <p:cNvSpPr/>
          <p:nvPr/>
        </p:nvSpPr>
        <p:spPr>
          <a:xfrm>
            <a:off x="322689" y="5607315"/>
            <a:ext cx="6047489" cy="369332"/>
          </a:xfrm>
          <a:prstGeom prst="rect">
            <a:avLst/>
          </a:prstGeom>
        </p:spPr>
        <p:txBody>
          <a:bodyPr wrap="none">
            <a:spAutoFit/>
          </a:bodyPr>
          <a:lstStyle/>
          <a:p>
            <a:r>
              <a:rPr lang="en-GB" dirty="0">
                <a:latin typeface="Times New Roman" panose="02020603050405020304" pitchFamily="18" charset="0"/>
                <a:ea typeface="Times New Roman" panose="02020603050405020304" pitchFamily="18" charset="0"/>
              </a:rPr>
              <a:t>Maximum value for V13 is 3</a:t>
            </a:r>
            <a:r>
              <a:rPr lang="ar-SA" dirty="0">
                <a:ea typeface="Times New Roman" panose="02020603050405020304" pitchFamily="18" charset="0"/>
                <a:cs typeface="Times New Roman" panose="02020603050405020304" pitchFamily="18" charset="0"/>
              </a:rPr>
              <a:t>95</a:t>
            </a:r>
            <a:r>
              <a:rPr lang="en-GB" dirty="0">
                <a:latin typeface="Times New Roman" panose="02020603050405020304" pitchFamily="18" charset="0"/>
                <a:ea typeface="Times New Roman" panose="02020603050405020304" pitchFamily="18" charset="0"/>
              </a:rPr>
              <a:t>.4 KN/m and allowable </a:t>
            </a:r>
            <a:r>
              <a:rPr lang="ar-SA" dirty="0">
                <a:ea typeface="Times New Roman" panose="02020603050405020304" pitchFamily="18" charset="0"/>
                <a:cs typeface="Times New Roman" panose="02020603050405020304" pitchFamily="18" charset="0"/>
              </a:rPr>
              <a:t>438</a:t>
            </a:r>
            <a:r>
              <a:rPr lang="en-US" dirty="0">
                <a:solidFill>
                  <a:srgbClr val="000000"/>
                </a:solidFill>
                <a:latin typeface="Times New Roman" panose="02020603050405020304" pitchFamily="18" charset="0"/>
                <a:ea typeface="Times New Roman" panose="02020603050405020304" pitchFamily="18" charset="0"/>
              </a:rPr>
              <a:t> KN</a:t>
            </a:r>
            <a:endParaRPr lang="en-US" dirty="0"/>
          </a:p>
        </p:txBody>
      </p:sp>
      <p:sp>
        <p:nvSpPr>
          <p:cNvPr id="11" name="Rectangle 10">
            <a:extLst>
              <a:ext uri="{FF2B5EF4-FFF2-40B4-BE49-F238E27FC236}">
                <a16:creationId xmlns:a16="http://schemas.microsoft.com/office/drawing/2014/main" id="{50B3B983-3099-4E05-9A92-3017376FEB43}"/>
              </a:ext>
            </a:extLst>
          </p:cNvPr>
          <p:cNvSpPr/>
          <p:nvPr/>
        </p:nvSpPr>
        <p:spPr>
          <a:xfrm>
            <a:off x="5214081" y="5144710"/>
            <a:ext cx="6105197" cy="369332"/>
          </a:xfrm>
          <a:prstGeom prst="rect">
            <a:avLst/>
          </a:prstGeom>
        </p:spPr>
        <p:txBody>
          <a:bodyPr wrap="none">
            <a:spAutoFit/>
          </a:bodyPr>
          <a:lstStyle/>
          <a:p>
            <a:r>
              <a:rPr lang="en-GB" dirty="0">
                <a:latin typeface="Times New Roman" panose="02020603050405020304" pitchFamily="18" charset="0"/>
                <a:ea typeface="Times New Roman" panose="02020603050405020304" pitchFamily="18" charset="0"/>
              </a:rPr>
              <a:t> Maximum value for V13 is 3</a:t>
            </a:r>
            <a:r>
              <a:rPr lang="ar-SA" dirty="0">
                <a:ea typeface="Times New Roman" panose="02020603050405020304" pitchFamily="18" charset="0"/>
                <a:cs typeface="Times New Roman" panose="02020603050405020304" pitchFamily="18" charset="0"/>
              </a:rPr>
              <a:t>34</a:t>
            </a:r>
            <a:r>
              <a:rPr lang="en-GB" dirty="0">
                <a:latin typeface="Times New Roman" panose="02020603050405020304" pitchFamily="18" charset="0"/>
                <a:ea typeface="Times New Roman" panose="02020603050405020304" pitchFamily="18" charset="0"/>
              </a:rPr>
              <a:t>.4 KN/m and allowable </a:t>
            </a:r>
            <a:r>
              <a:rPr lang="ar-SA" dirty="0">
                <a:ea typeface="Times New Roman" panose="02020603050405020304" pitchFamily="18" charset="0"/>
                <a:cs typeface="Times New Roman" panose="02020603050405020304" pitchFamily="18" charset="0"/>
              </a:rPr>
              <a:t>506</a:t>
            </a:r>
            <a:r>
              <a:rPr lang="en-US" dirty="0">
                <a:solidFill>
                  <a:srgbClr val="000000"/>
                </a:solidFill>
                <a:latin typeface="Times New Roman" panose="02020603050405020304" pitchFamily="18" charset="0"/>
                <a:ea typeface="Times New Roman" panose="02020603050405020304" pitchFamily="18" charset="0"/>
              </a:rPr>
              <a:t> KN</a:t>
            </a:r>
            <a:endParaRPr lang="en-US" dirty="0"/>
          </a:p>
        </p:txBody>
      </p:sp>
    </p:spTree>
    <p:extLst>
      <p:ext uri="{BB962C8B-B14F-4D97-AF65-F5344CB8AC3E}">
        <p14:creationId xmlns:p14="http://schemas.microsoft.com/office/powerpoint/2010/main" val="4096104713"/>
      </p:ext>
    </p:extLst>
  </p:cSld>
  <p:clrMapOvr>
    <a:masterClrMapping/>
  </p:clrMapOvr>
</p:sld>
</file>

<file path=ppt/slides/slide59.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4E1F77-210C-4148-A868-7C10CFAF7287}"/>
              </a:ext>
            </a:extLst>
          </p:cNvPr>
          <p:cNvSpPr txBox="1"/>
          <p:nvPr/>
        </p:nvSpPr>
        <p:spPr>
          <a:xfrm>
            <a:off x="814112" y="362324"/>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Footings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4" name="Rectangle 3">
            <a:extLst>
              <a:ext uri="{FF2B5EF4-FFF2-40B4-BE49-F238E27FC236}">
                <a16:creationId xmlns:a16="http://schemas.microsoft.com/office/drawing/2014/main" id="{C219A004-3C6A-4197-969E-82E3CE7EA941}"/>
              </a:ext>
            </a:extLst>
          </p:cNvPr>
          <p:cNvSpPr/>
          <p:nvPr/>
        </p:nvSpPr>
        <p:spPr>
          <a:xfrm>
            <a:off x="-783784" y="1053975"/>
            <a:ext cx="6123856" cy="579967"/>
          </a:xfrm>
          <a:prstGeom prst="rect">
            <a:avLst/>
          </a:prstGeom>
        </p:spPr>
        <p:txBody>
          <a:bodyPr wrap="none">
            <a:spAutoFit/>
          </a:bodyPr>
          <a:lstStyle/>
          <a:p>
            <a:pPr marL="1371600" lvl="3">
              <a:lnSpc>
                <a:spcPct val="150%"/>
              </a:lnSpc>
              <a:spcBef>
                <a:spcPts val="200"/>
              </a:spcBef>
              <a:spcAft>
                <a:spcPts val="0"/>
              </a:spcAft>
            </a:pPr>
            <a:r>
              <a:rPr lang="en-GB"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Wide beam shear (one-way shear):</a:t>
            </a:r>
            <a:endPar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Chevron 3">
            <a:extLst>
              <a:ext uri="{FF2B5EF4-FFF2-40B4-BE49-F238E27FC236}">
                <a16:creationId xmlns:a16="http://schemas.microsoft.com/office/drawing/2014/main" id="{ED2237A6-F720-4227-8904-5513D7747CBA}"/>
              </a:ext>
            </a:extLst>
          </p:cNvPr>
          <p:cNvSpPr/>
          <p:nvPr/>
        </p:nvSpPr>
        <p:spPr>
          <a:xfrm>
            <a:off x="141330" y="1182218"/>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6" name="Picture 5">
            <a:extLst>
              <a:ext uri="{FF2B5EF4-FFF2-40B4-BE49-F238E27FC236}">
                <a16:creationId xmlns:a16="http://schemas.microsoft.com/office/drawing/2014/main" id="{807C2E3A-A627-4B9C-B64C-7CA399306D40}"/>
              </a:ext>
            </a:extLst>
          </p:cNvPr>
          <p:cNvPicPr/>
          <p:nvPr/>
        </p:nvPicPr>
        <p:blipFill>
          <a:blip r:embed="rId2"/>
          <a:stretch>
            <a:fillRect/>
          </a:stretch>
        </p:blipFill>
        <p:spPr>
          <a:xfrm>
            <a:off x="141331" y="1943417"/>
            <a:ext cx="5480642" cy="3173766"/>
          </a:xfrm>
          <a:prstGeom prst="rect">
            <a:avLst/>
          </a:prstGeom>
        </p:spPr>
      </p:pic>
      <p:pic>
        <p:nvPicPr>
          <p:cNvPr id="7" name="Picture 6">
            <a:extLst>
              <a:ext uri="{FF2B5EF4-FFF2-40B4-BE49-F238E27FC236}">
                <a16:creationId xmlns:a16="http://schemas.microsoft.com/office/drawing/2014/main" id="{CE7DCFB1-CCF7-4359-BC9A-31B130E05CF0}"/>
              </a:ext>
            </a:extLst>
          </p:cNvPr>
          <p:cNvPicPr/>
          <p:nvPr/>
        </p:nvPicPr>
        <p:blipFill>
          <a:blip r:embed="rId3"/>
          <a:stretch>
            <a:fillRect/>
          </a:stretch>
        </p:blipFill>
        <p:spPr>
          <a:xfrm>
            <a:off x="5954669" y="1633942"/>
            <a:ext cx="6163615" cy="3316015"/>
          </a:xfrm>
          <a:prstGeom prst="rect">
            <a:avLst/>
          </a:prstGeom>
        </p:spPr>
      </p:pic>
      <p:sp>
        <p:nvSpPr>
          <p:cNvPr id="8" name="Rectangle 7">
            <a:extLst>
              <a:ext uri="{FF2B5EF4-FFF2-40B4-BE49-F238E27FC236}">
                <a16:creationId xmlns:a16="http://schemas.microsoft.com/office/drawing/2014/main" id="{59219684-2077-4855-BD20-DA39A8A06D38}"/>
              </a:ext>
            </a:extLst>
          </p:cNvPr>
          <p:cNvSpPr/>
          <p:nvPr/>
        </p:nvSpPr>
        <p:spPr>
          <a:xfrm>
            <a:off x="998723" y="5197621"/>
            <a:ext cx="2671372" cy="976165"/>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Figure-35: V13 for Wall-6.</a:t>
            </a:r>
          </a:p>
          <a:p>
            <a:pPr algn="ctr">
              <a:lnSpc>
                <a:spcPct val="150%"/>
              </a:lnSpc>
              <a:spcAft>
                <a:spcPts val="800"/>
              </a:spcAft>
            </a:pP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297EB827-A2CC-4CC9-8659-157D38A40526}"/>
              </a:ext>
            </a:extLst>
          </p:cNvPr>
          <p:cNvSpPr/>
          <p:nvPr/>
        </p:nvSpPr>
        <p:spPr>
          <a:xfrm>
            <a:off x="7287671" y="4995021"/>
            <a:ext cx="3739165" cy="458074"/>
          </a:xfrm>
          <a:prstGeom prst="rect">
            <a:avLst/>
          </a:prstGeom>
        </p:spPr>
        <p:txBody>
          <a:bodyPr wrap="none">
            <a:spAutoFit/>
          </a:bodyPr>
          <a:lstStyle/>
          <a:p>
            <a:pPr algn="ctr">
              <a:lnSpc>
                <a:spcPct val="150%"/>
              </a:lnSpc>
              <a:spcAft>
                <a:spcPts val="800"/>
              </a:spcAft>
            </a:pPr>
            <a:r>
              <a:rPr lang="en-US" dirty="0">
                <a:latin typeface="Times New Roman" panose="02020603050405020304" pitchFamily="18" charset="0"/>
                <a:cs typeface="Times New Roman" panose="02020603050405020304" pitchFamily="18" charset="0"/>
              </a:rPr>
              <a:t>Figure-36: V13 for Combined footing.</a:t>
            </a:r>
            <a:endPar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37A676F9-3F83-4FE0-96ED-BFAC9115E4CE}"/>
              </a:ext>
            </a:extLst>
          </p:cNvPr>
          <p:cNvSpPr/>
          <p:nvPr/>
        </p:nvSpPr>
        <p:spPr>
          <a:xfrm>
            <a:off x="-702897" y="5751537"/>
            <a:ext cx="6324870" cy="646331"/>
          </a:xfrm>
          <a:prstGeom prst="rect">
            <a:avLst/>
          </a:prstGeom>
        </p:spPr>
        <p:txBody>
          <a:bodyPr wrap="square">
            <a:spAutoFit/>
          </a:bodyPr>
          <a:lstStyle/>
          <a:p>
            <a:pPr algn="ctr"/>
            <a:r>
              <a:rPr lang="en-GB" dirty="0">
                <a:latin typeface="Times New Roman" panose="02020603050405020304" pitchFamily="18" charset="0"/>
                <a:ea typeface="Times New Roman" panose="02020603050405020304" pitchFamily="18" charset="0"/>
              </a:rPr>
              <a:t>Maximum value for V13 is 117.147 KN/m and </a:t>
            </a:r>
            <a:endParaRPr lang="ar-SA" dirty="0">
              <a:latin typeface="Times New Roman" panose="02020603050405020304" pitchFamily="18" charset="0"/>
              <a:ea typeface="Times New Roman" panose="02020603050405020304" pitchFamily="18" charset="0"/>
            </a:endParaRPr>
          </a:p>
          <a:p>
            <a:pPr algn="ctr"/>
            <a:r>
              <a:rPr lang="en-GB" dirty="0">
                <a:latin typeface="Times New Roman" panose="02020603050405020304" pitchFamily="18" charset="0"/>
                <a:ea typeface="Times New Roman" panose="02020603050405020304" pitchFamily="18" charset="0"/>
              </a:rPr>
              <a:t>allowable </a:t>
            </a:r>
            <a:r>
              <a:rPr lang="en-US" dirty="0">
                <a:solidFill>
                  <a:srgbClr val="000000"/>
                </a:solidFill>
                <a:latin typeface="Times New Roman" panose="02020603050405020304" pitchFamily="18" charset="0"/>
                <a:ea typeface="Times New Roman" panose="02020603050405020304" pitchFamily="18" charset="0"/>
              </a:rPr>
              <a:t>236.13 KN. </a:t>
            </a:r>
            <a:endParaRPr lang="en-US" dirty="0"/>
          </a:p>
        </p:txBody>
      </p:sp>
      <p:sp>
        <p:nvSpPr>
          <p:cNvPr id="11" name="Rectangle 10">
            <a:extLst>
              <a:ext uri="{FF2B5EF4-FFF2-40B4-BE49-F238E27FC236}">
                <a16:creationId xmlns:a16="http://schemas.microsoft.com/office/drawing/2014/main" id="{07C9294C-73C9-41D6-8F03-48E26ABD6880}"/>
              </a:ext>
            </a:extLst>
          </p:cNvPr>
          <p:cNvSpPr/>
          <p:nvPr/>
        </p:nvSpPr>
        <p:spPr>
          <a:xfrm>
            <a:off x="7287671" y="5527455"/>
            <a:ext cx="4297010" cy="646331"/>
          </a:xfrm>
          <a:prstGeom prst="rect">
            <a:avLst/>
          </a:prstGeom>
        </p:spPr>
        <p:txBody>
          <a:bodyPr wrap="none">
            <a:spAutoFit/>
          </a:bodyPr>
          <a:lstStyle/>
          <a:p>
            <a:pPr algn="ctr"/>
            <a:r>
              <a:rPr lang="en-GB" dirty="0">
                <a:latin typeface="Times New Roman" panose="02020603050405020304" pitchFamily="18" charset="0"/>
                <a:ea typeface="Times New Roman" panose="02020603050405020304" pitchFamily="18" charset="0"/>
              </a:rPr>
              <a:t>Maximum value for V13 is 737.3 KN/m and</a:t>
            </a:r>
            <a:endParaRPr lang="ar-SA" dirty="0">
              <a:latin typeface="Times New Roman" panose="02020603050405020304" pitchFamily="18" charset="0"/>
              <a:ea typeface="Times New Roman" panose="02020603050405020304" pitchFamily="18" charset="0"/>
            </a:endParaRPr>
          </a:p>
          <a:p>
            <a:pPr algn="ctr"/>
            <a:r>
              <a:rPr lang="en-GB" dirty="0">
                <a:latin typeface="Times New Roman" panose="02020603050405020304" pitchFamily="18" charset="0"/>
                <a:ea typeface="Times New Roman" panose="02020603050405020304" pitchFamily="18" charset="0"/>
              </a:rPr>
              <a:t> allowable </a:t>
            </a:r>
            <a:r>
              <a:rPr lang="en-US" dirty="0">
                <a:solidFill>
                  <a:srgbClr val="000000"/>
                </a:solidFill>
                <a:latin typeface="Times New Roman" panose="02020603050405020304" pitchFamily="18" charset="0"/>
                <a:ea typeface="Times New Roman" panose="02020603050405020304" pitchFamily="18" charset="0"/>
              </a:rPr>
              <a:t>769 KN</a:t>
            </a:r>
            <a:endParaRPr lang="en-US" dirty="0"/>
          </a:p>
        </p:txBody>
      </p:sp>
    </p:spTree>
    <p:extLst>
      <p:ext uri="{BB962C8B-B14F-4D97-AF65-F5344CB8AC3E}">
        <p14:creationId xmlns:p14="http://schemas.microsoft.com/office/powerpoint/2010/main" val="1684508166"/>
      </p:ext>
    </p:extLst>
  </p:cSld>
  <p:clrMapOvr>
    <a:masterClrMapping/>
  </p:clrMapOvr>
</p:sld>
</file>

<file path=ppt/slides/slide6.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1AE3FB-4EB9-4FE6-8E65-B5FAA422F121}"/>
              </a:ext>
            </a:extLst>
          </p:cNvPr>
          <p:cNvSpPr>
            <a:spLocks noGrp="1"/>
          </p:cNvSpPr>
          <p:nvPr>
            <p:ph type="body" sz="quarter" idx="10"/>
          </p:nvPr>
        </p:nvSpPr>
        <p:spPr>
          <a:xfrm>
            <a:off x="654394" y="287255"/>
            <a:ext cx="11219558" cy="724247"/>
          </a:xfrm>
        </p:spPr>
        <p:txBody>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sp>
        <p:nvSpPr>
          <p:cNvPr id="19" name="TextBox 18">
            <a:extLst>
              <a:ext uri="{FF2B5EF4-FFF2-40B4-BE49-F238E27FC236}">
                <a16:creationId xmlns:a16="http://schemas.microsoft.com/office/drawing/2014/main" id="{7F1AC96C-CA01-486C-9BAD-F4CA8BC99D53}"/>
              </a:ext>
            </a:extLst>
          </p:cNvPr>
          <p:cNvSpPr txBox="1"/>
          <p:nvPr/>
        </p:nvSpPr>
        <p:spPr>
          <a:xfrm>
            <a:off x="4188944" y="6241202"/>
            <a:ext cx="3457559" cy="400110"/>
          </a:xfrm>
          <a:prstGeom prst="rect">
            <a:avLst/>
          </a:prstGeom>
          <a:noFill/>
        </p:spPr>
        <p:txBody>
          <a:bodyPr wrap="square" rtlCol="0">
            <a:spAutoFit/>
          </a:bodyPr>
          <a:lstStyle/>
          <a:p>
            <a:r>
              <a:rPr lang="en-US" altLang="ko-KR" sz="2000" dirty="0">
                <a:latin typeface="Times New Roman" panose="02020603050405020304" pitchFamily="18" charset="0"/>
                <a:cs typeface="Times New Roman" panose="02020603050405020304" pitchFamily="18" charset="0"/>
              </a:rPr>
              <a:t>Figure-3:</a:t>
            </a:r>
            <a:r>
              <a:rPr lang="en-US" sz="2000" dirty="0">
                <a:latin typeface="Times New Roman" panose="02020603050405020304" pitchFamily="18" charset="0"/>
                <a:cs typeface="Times New Roman" panose="02020603050405020304" pitchFamily="18" charset="0"/>
              </a:rPr>
              <a:t> North-west site view</a:t>
            </a:r>
            <a:r>
              <a:rPr lang="en-US" altLang="ko-KR" sz="2000" dirty="0">
                <a:latin typeface="Times New Roman" panose="02020603050405020304" pitchFamily="18" charset="0"/>
                <a:cs typeface="Times New Roman" panose="02020603050405020304" pitchFamily="18" charset="0"/>
              </a:rPr>
              <a:t>.</a:t>
            </a:r>
            <a:endParaRPr lang="ko-KR" altLang="en-US" sz="20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0A1F1514-08FB-40FD-A818-681B069CD6DB}"/>
              </a:ext>
            </a:extLst>
          </p:cNvPr>
          <p:cNvPicPr/>
          <p:nvPr/>
        </p:nvPicPr>
        <p:blipFill>
          <a:blip r:embed="rId2"/>
          <a:stretch>
            <a:fillRect/>
          </a:stretch>
        </p:blipFill>
        <p:spPr>
          <a:xfrm>
            <a:off x="1676400" y="1120562"/>
            <a:ext cx="8229600" cy="5120640"/>
          </a:xfrm>
          <a:prstGeom prst="rect">
            <a:avLst/>
          </a:prstGeom>
        </p:spPr>
      </p:pic>
    </p:spTree>
    <p:extLst>
      <p:ext uri="{BB962C8B-B14F-4D97-AF65-F5344CB8AC3E}">
        <p14:creationId xmlns:p14="http://schemas.microsoft.com/office/powerpoint/2010/main" val="2167693916"/>
      </p:ext>
    </p:extLst>
  </p:cSld>
  <p:clrMapOvr>
    <a:masterClrMapping/>
  </p:clrMapOvr>
</p:sld>
</file>

<file path=ppt/slides/slide60.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219E2C7-B849-48C3-9699-D28DEABE57E2}"/>
              </a:ext>
            </a:extLst>
          </p:cNvPr>
          <p:cNvPicPr>
            <a:picLocks noChangeAspect="1"/>
          </p:cNvPicPr>
          <p:nvPr/>
        </p:nvPicPr>
        <p:blipFill>
          <a:blip r:embed="rId2"/>
          <a:stretch>
            <a:fillRect/>
          </a:stretch>
        </p:blipFill>
        <p:spPr>
          <a:xfrm>
            <a:off x="925931" y="2448601"/>
            <a:ext cx="4562475" cy="1971675"/>
          </a:xfrm>
          <a:prstGeom prst="rect">
            <a:avLst/>
          </a:prstGeom>
        </p:spPr>
      </p:pic>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E7A83CB6-F24A-44DD-A4C7-52873F5268B1}"/>
                  </a:ext>
                </a:extLst>
              </p:cNvPr>
              <p:cNvSpPr/>
              <p:nvPr/>
            </p:nvSpPr>
            <p:spPr>
              <a:xfrm>
                <a:off x="552974" y="4411643"/>
                <a:ext cx="4804520" cy="458074"/>
              </a:xfrm>
              <a:prstGeom prst="rect">
                <a:avLst/>
              </a:prstGeom>
            </p:spPr>
            <p:txBody>
              <a:bodyPr wrap="none">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Combined footing dimensions 7.5</a:t>
                </a:r>
                <a14:m>
                  <m:oMath xmlns:m="http://purl.oclc.org/ooxml/officeDocument/math">
                    <m:r>
                      <a:rPr lang="en-GB">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3.5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1.2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oMath>
                </a14:m>
                <a:r>
                  <a:rPr lang="en-GB"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4" name="Rectangle 3">
                <a:extLst>
                  <a:ext uri="{FF2B5EF4-FFF2-40B4-BE49-F238E27FC236}">
                    <a16:creationId xmlns:a16="http://schemas.microsoft.com/office/drawing/2014/main" id="{E7A83CB6-F24A-44DD-A4C7-52873F5268B1}"/>
                  </a:ext>
                </a:extLst>
              </p:cNvPr>
              <p:cNvSpPr>
                <a:spLocks noRot="1" noChangeAspect="1" noMove="1" noResize="1" noEditPoints="1" noAdjustHandles="1" noChangeArrowheads="1" noChangeShapeType="1" noTextEdit="1"/>
              </p:cNvSpPr>
              <p:nvPr/>
            </p:nvSpPr>
            <p:spPr>
              <a:xfrm>
                <a:off x="552974" y="4411643"/>
                <a:ext cx="4804520" cy="458074"/>
              </a:xfrm>
              <a:prstGeom prst="rect">
                <a:avLst/>
              </a:prstGeom>
              <a:blipFill>
                <a:blip r:embed="rId3"/>
                <a:stretch>
                  <a:fillRect l="-1.142%" r="-0.127%" b="-21.333%"/>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12658ED9-EAC1-4B8A-9960-CC6C38976022}"/>
              </a:ext>
            </a:extLst>
          </p:cNvPr>
          <p:cNvSpPr/>
          <p:nvPr/>
        </p:nvSpPr>
        <p:spPr>
          <a:xfrm>
            <a:off x="552974" y="5163703"/>
            <a:ext cx="5856860" cy="458074"/>
          </a:xfrm>
          <a:prstGeom prst="rect">
            <a:avLst/>
          </a:prstGeom>
        </p:spPr>
        <p:txBody>
          <a:bodyPr wrap="none">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Wall footing with width B = 1.</a:t>
            </a:r>
            <a:r>
              <a:rPr lang="ar-SA" dirty="0">
                <a:latin typeface="Times New Roman" panose="02020603050405020304" pitchFamily="18" charset="0"/>
                <a:ea typeface="Times New Roman" panose="02020603050405020304" pitchFamily="18" charset="0"/>
                <a:cs typeface="Times New Roman" panose="02020603050405020304" pitchFamily="18" charset="0"/>
              </a:rPr>
              <a:t>4</a:t>
            </a:r>
            <a:r>
              <a:rPr lang="en-GB" dirty="0">
                <a:latin typeface="Times New Roman" panose="02020603050405020304" pitchFamily="18" charset="0"/>
                <a:ea typeface="Times New Roman" panose="02020603050405020304" pitchFamily="18" charset="0"/>
                <a:cs typeface="Times New Roman" panose="02020603050405020304" pitchFamily="18" charset="0"/>
              </a:rPr>
              <a:t>5m, and thickness h = 0.35m.</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C14F5722-7744-491A-BFEA-44D0D8057B86}"/>
              </a:ext>
            </a:extLst>
          </p:cNvPr>
          <p:cNvSpPr/>
          <p:nvPr/>
        </p:nvSpPr>
        <p:spPr>
          <a:xfrm>
            <a:off x="552974" y="5907692"/>
            <a:ext cx="6736022" cy="458074"/>
          </a:xfrm>
          <a:prstGeom prst="rect">
            <a:avLst/>
          </a:prstGeom>
        </p:spPr>
        <p:txBody>
          <a:bodyPr wrap="square">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Mat foundation with thickness = 0.8m, and area as shown in drawings.</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 name="Chevron 3">
            <a:extLst>
              <a:ext uri="{FF2B5EF4-FFF2-40B4-BE49-F238E27FC236}">
                <a16:creationId xmlns:a16="http://schemas.microsoft.com/office/drawing/2014/main" id="{64BF2971-4375-47CE-8CE1-FF032BA2AD55}"/>
              </a:ext>
            </a:extLst>
          </p:cNvPr>
          <p:cNvSpPr/>
          <p:nvPr/>
        </p:nvSpPr>
        <p:spPr>
          <a:xfrm>
            <a:off x="74174" y="4419714"/>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8" name="Chevron 3">
            <a:extLst>
              <a:ext uri="{FF2B5EF4-FFF2-40B4-BE49-F238E27FC236}">
                <a16:creationId xmlns:a16="http://schemas.microsoft.com/office/drawing/2014/main" id="{B661CE9D-01F1-4363-A85F-293E79BA9D99}"/>
              </a:ext>
            </a:extLst>
          </p:cNvPr>
          <p:cNvSpPr/>
          <p:nvPr/>
        </p:nvSpPr>
        <p:spPr>
          <a:xfrm>
            <a:off x="74174" y="5915763"/>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9" name="Chevron 3">
            <a:extLst>
              <a:ext uri="{FF2B5EF4-FFF2-40B4-BE49-F238E27FC236}">
                <a16:creationId xmlns:a16="http://schemas.microsoft.com/office/drawing/2014/main" id="{9E931B3E-6D65-48EB-8681-D95E79B04DB1}"/>
              </a:ext>
            </a:extLst>
          </p:cNvPr>
          <p:cNvSpPr/>
          <p:nvPr/>
        </p:nvSpPr>
        <p:spPr>
          <a:xfrm>
            <a:off x="74174" y="5163703"/>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0" name="Rectangle 9">
            <a:extLst>
              <a:ext uri="{FF2B5EF4-FFF2-40B4-BE49-F238E27FC236}">
                <a16:creationId xmlns:a16="http://schemas.microsoft.com/office/drawing/2014/main" id="{DE621609-7660-4416-8C5B-84E8A6C4D20F}"/>
              </a:ext>
            </a:extLst>
          </p:cNvPr>
          <p:cNvSpPr/>
          <p:nvPr/>
        </p:nvSpPr>
        <p:spPr>
          <a:xfrm>
            <a:off x="552974" y="1524700"/>
            <a:ext cx="1614545" cy="369332"/>
          </a:xfrm>
          <a:prstGeom prst="rect">
            <a:avLst/>
          </a:prstGeom>
        </p:spPr>
        <p:txBody>
          <a:bodyPr wrap="none">
            <a:spAutoFit/>
          </a:bodyPr>
          <a:lstStyle/>
          <a:p>
            <a:r>
              <a:rPr lang="en-GB" dirty="0">
                <a:latin typeface="Times New Roman" panose="02020603050405020304" pitchFamily="18" charset="0"/>
                <a:ea typeface="Times New Roman" panose="02020603050405020304" pitchFamily="18" charset="0"/>
                <a:cs typeface="Times New Roman" panose="02020603050405020304" pitchFamily="18" charset="0"/>
              </a:rPr>
              <a:t>Single footing </a:t>
            </a:r>
            <a:endParaRPr lang="en-US" dirty="0"/>
          </a:p>
        </p:txBody>
      </p:sp>
      <p:sp>
        <p:nvSpPr>
          <p:cNvPr id="12" name="Chevron 3">
            <a:extLst>
              <a:ext uri="{FF2B5EF4-FFF2-40B4-BE49-F238E27FC236}">
                <a16:creationId xmlns:a16="http://schemas.microsoft.com/office/drawing/2014/main" id="{FAC23DDB-726F-46A1-A348-5865B9800663}"/>
              </a:ext>
            </a:extLst>
          </p:cNvPr>
          <p:cNvSpPr/>
          <p:nvPr/>
        </p:nvSpPr>
        <p:spPr>
          <a:xfrm>
            <a:off x="74174" y="1473348"/>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13" name="Rectangle 12">
            <a:extLst>
              <a:ext uri="{FF2B5EF4-FFF2-40B4-BE49-F238E27FC236}">
                <a16:creationId xmlns:a16="http://schemas.microsoft.com/office/drawing/2014/main" id="{5DB71296-D42A-4C82-A18D-6D19A5D33B7D}"/>
              </a:ext>
            </a:extLst>
          </p:cNvPr>
          <p:cNvSpPr/>
          <p:nvPr/>
        </p:nvSpPr>
        <p:spPr>
          <a:xfrm>
            <a:off x="1484919" y="1965499"/>
            <a:ext cx="3686587" cy="458074"/>
          </a:xfrm>
          <a:prstGeom prst="rect">
            <a:avLst/>
          </a:prstGeom>
        </p:spPr>
        <p:txBody>
          <a:bodyPr wrap="none">
            <a:spAutoFit/>
          </a:bodyPr>
          <a:lstStyle/>
          <a:p>
            <a:pPr algn="ctr">
              <a:lnSpc>
                <a:spcPct val="15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Table-11: Single footings dimensions.</a:t>
            </a:r>
          </a:p>
        </p:txBody>
      </p:sp>
      <p:sp>
        <p:nvSpPr>
          <p:cNvPr id="14" name="TextBox 13">
            <a:extLst>
              <a:ext uri="{FF2B5EF4-FFF2-40B4-BE49-F238E27FC236}">
                <a16:creationId xmlns:a16="http://schemas.microsoft.com/office/drawing/2014/main" id="{E550BAB1-A29A-4DDE-B1DD-3A62EED15D50}"/>
              </a:ext>
            </a:extLst>
          </p:cNvPr>
          <p:cNvSpPr txBox="1"/>
          <p:nvPr/>
        </p:nvSpPr>
        <p:spPr>
          <a:xfrm>
            <a:off x="814112" y="362324"/>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Footings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Final dimension :- </a:t>
            </a:r>
          </a:p>
        </p:txBody>
      </p:sp>
    </p:spTree>
    <p:extLst>
      <p:ext uri="{BB962C8B-B14F-4D97-AF65-F5344CB8AC3E}">
        <p14:creationId xmlns:p14="http://schemas.microsoft.com/office/powerpoint/2010/main" val="2879074171"/>
      </p:ext>
    </p:extLst>
  </p:cSld>
  <p:clrMapOvr>
    <a:masterClrMapping/>
  </p:clrMapOvr>
</p:sld>
</file>

<file path=ppt/slides/slide6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774BB54-EEE2-4765-943B-CA0CED0536BD}"/>
              </a:ext>
            </a:extLst>
          </p:cNvPr>
          <p:cNvSpPr txBox="1">
            <a:spLocks noGrp="1"/>
          </p:cNvSpPr>
          <p:nvPr>
            <p:ph type="body" sz="quarter" idx="10"/>
          </p:nvPr>
        </p:nvSpPr>
        <p:spPr>
          <a:xfrm>
            <a:off x="602077" y="238444"/>
            <a:ext cx="11218862" cy="8402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04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a:t>
            </a:r>
            <a:r>
              <a:rPr lang="en-US" altLang="ko-KR" dirty="0">
                <a:solidFill>
                  <a:schemeClr val="accent1"/>
                </a:solidFill>
                <a:latin typeface="Times New Roman" panose="02020603050405020304" pitchFamily="18" charset="0"/>
                <a:cs typeface="Times New Roman" panose="02020603050405020304" pitchFamily="18" charset="0"/>
              </a:rPr>
              <a:t>and detailing</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DFE13C87-8ABD-4E6C-98CC-29CCC43CA1CE}"/>
              </a:ext>
            </a:extLst>
          </p:cNvPr>
          <p:cNvSpPr txBox="1"/>
          <p:nvPr/>
        </p:nvSpPr>
        <p:spPr>
          <a:xfrm>
            <a:off x="371061" y="1078674"/>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columns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graphicFrame>
        <p:nvGraphicFramePr>
          <p:cNvPr id="5" name="Table 4">
            <a:extLst>
              <a:ext uri="{FF2B5EF4-FFF2-40B4-BE49-F238E27FC236}">
                <a16:creationId xmlns:a16="http://schemas.microsoft.com/office/drawing/2014/main" id="{96C95A59-06E0-4147-8217-C5FD4F7D2205}"/>
              </a:ext>
            </a:extLst>
          </p:cNvPr>
          <p:cNvGraphicFramePr>
            <a:graphicFrameLocks noGrp="1"/>
          </p:cNvGraphicFramePr>
          <p:nvPr>
            <p:extLst>
              <p:ext uri="{D42A27DB-BD31-4B8C-83A1-F6EECF244321}">
                <p14:modId xmlns:p14="http://schemas.microsoft.com/office/powerpoint/2010/main" val="3594826053"/>
              </p:ext>
            </p:extLst>
          </p:nvPr>
        </p:nvGraphicFramePr>
        <p:xfrm>
          <a:off x="3532381" y="2652025"/>
          <a:ext cx="6989846" cy="3140764"/>
        </p:xfrm>
        <a:graphic>
          <a:graphicData uri="http://purl.oclc.org/ooxml/drawingml/table">
            <a:tbl>
              <a:tblPr firstRow="1" firstCol="1" bandRow="1">
                <a:tableStyleId>{5C22544A-7EE6-4342-B048-85BDC9FD1C3A}</a:tableStyleId>
              </a:tblPr>
              <a:tblGrid>
                <a:gridCol w="2355747">
                  <a:extLst>
                    <a:ext uri="{9D8B030D-6E8A-4147-A177-3AD203B41FA5}">
                      <a16:colId xmlns:a16="http://schemas.microsoft.com/office/drawing/2014/main" val="4044125578"/>
                    </a:ext>
                  </a:extLst>
                </a:gridCol>
                <a:gridCol w="1819881">
                  <a:extLst>
                    <a:ext uri="{9D8B030D-6E8A-4147-A177-3AD203B41FA5}">
                      <a16:colId xmlns:a16="http://schemas.microsoft.com/office/drawing/2014/main" val="1715080655"/>
                    </a:ext>
                  </a:extLst>
                </a:gridCol>
                <a:gridCol w="1407109">
                  <a:extLst>
                    <a:ext uri="{9D8B030D-6E8A-4147-A177-3AD203B41FA5}">
                      <a16:colId xmlns:a16="http://schemas.microsoft.com/office/drawing/2014/main" val="3738816234"/>
                    </a:ext>
                  </a:extLst>
                </a:gridCol>
                <a:gridCol w="1407109">
                  <a:extLst>
                    <a:ext uri="{9D8B030D-6E8A-4147-A177-3AD203B41FA5}">
                      <a16:colId xmlns:a16="http://schemas.microsoft.com/office/drawing/2014/main" val="288396610"/>
                    </a:ext>
                  </a:extLst>
                </a:gridCol>
              </a:tblGrid>
              <a:tr h="601472">
                <a:tc>
                  <a:txBody>
                    <a:bodyPr/>
                    <a:lstStyle/>
                    <a:p>
                      <a:pPr algn="ctr">
                        <a:lnSpc>
                          <a:spcPct val="115%"/>
                        </a:lnSpc>
                        <a:spcAft>
                          <a:spcPts val="800"/>
                        </a:spcAft>
                      </a:pPr>
                      <a:r>
                        <a:rPr lang="en-US" sz="1400" dirty="0">
                          <a:effectLst/>
                          <a:latin typeface="Times New Roman" panose="02020603050405020304" pitchFamily="18" charset="0"/>
                          <a:cs typeface="Times New Roman" panose="02020603050405020304" pitchFamily="18" charset="0"/>
                        </a:rPr>
                        <a:t>Column dimension</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 of longitudinal steel</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No. of bars</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Section name</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340228756"/>
                  </a:ext>
                </a:extLst>
              </a:tr>
              <a:tr h="362756">
                <a:tc rowSpan="4">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600 X 400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1.00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10</a:t>
                      </a:r>
                      <a:r>
                        <a:rPr lang="en-US" sz="1400">
                          <a:effectLst/>
                          <a:latin typeface="Times New Roman" panose="02020603050405020304" pitchFamily="18" charset="0"/>
                          <a:cs typeface="Times New Roman" panose="02020603050405020304" pitchFamily="18" charset="0"/>
                          <a:sym typeface="Symbol" panose="05050102010706020507" pitchFamily="18" charset="2"/>
                        </a:rPr>
                        <a:t></a:t>
                      </a:r>
                      <a:r>
                        <a:rPr lang="en-US" sz="1400">
                          <a:effectLst/>
                          <a:latin typeface="Times New Roman" panose="02020603050405020304" pitchFamily="18" charset="0"/>
                          <a:cs typeface="Times New Roman" panose="02020603050405020304" pitchFamily="18" charset="0"/>
                        </a:rPr>
                        <a:t>18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C1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886223666"/>
                  </a:ext>
                </a:extLst>
              </a:tr>
              <a:tr h="362756">
                <a:tc vMerge="1">
                  <a:txBody>
                    <a:bodyPr/>
                    <a:lstStyle/>
                    <a:p>
                      <a:endParaRPr lang="en-US"/>
                    </a:p>
                  </a:txBody>
                  <a:tcPr/>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12</a:t>
                      </a:r>
                      <a:r>
                        <a:rPr lang="en-US" sz="1400">
                          <a:effectLst/>
                          <a:latin typeface="Times New Roman" panose="02020603050405020304" pitchFamily="18" charset="0"/>
                          <a:cs typeface="Times New Roman" panose="02020603050405020304" pitchFamily="18" charset="0"/>
                          <a:sym typeface="Symbol" panose="05050102010706020507" pitchFamily="18" charset="2"/>
                        </a:rPr>
                        <a:t></a:t>
                      </a:r>
                      <a:r>
                        <a:rPr lang="en-US" sz="1400">
                          <a:effectLst/>
                          <a:latin typeface="Times New Roman" panose="02020603050405020304" pitchFamily="18" charset="0"/>
                          <a:cs typeface="Times New Roman" panose="02020603050405020304" pitchFamily="18" charset="0"/>
                        </a:rPr>
                        <a:t>18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C2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187403276"/>
                  </a:ext>
                </a:extLst>
              </a:tr>
              <a:tr h="362756">
                <a:tc vMerge="1">
                  <a:txBody>
                    <a:bodyPr/>
                    <a:lstStyle/>
                    <a:p>
                      <a:endParaRPr lang="en-US"/>
                    </a:p>
                  </a:txBody>
                  <a:tcPr/>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14</a:t>
                      </a:r>
                      <a:r>
                        <a:rPr lang="en-US" sz="1400">
                          <a:effectLst/>
                          <a:latin typeface="Times New Roman" panose="02020603050405020304" pitchFamily="18" charset="0"/>
                          <a:cs typeface="Times New Roman" panose="02020603050405020304" pitchFamily="18" charset="0"/>
                          <a:sym typeface="Symbol" panose="05050102010706020507" pitchFamily="18" charset="2"/>
                        </a:rPr>
                        <a:t></a:t>
                      </a:r>
                      <a:r>
                        <a:rPr lang="en-US" sz="1400">
                          <a:effectLst/>
                          <a:latin typeface="Times New Roman" panose="02020603050405020304" pitchFamily="18" charset="0"/>
                          <a:cs typeface="Times New Roman" panose="02020603050405020304" pitchFamily="18" charset="0"/>
                        </a:rPr>
                        <a:t>20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C3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76025992"/>
                  </a:ext>
                </a:extLst>
              </a:tr>
              <a:tr h="362756">
                <a:tc vMerge="1">
                  <a:txBody>
                    <a:bodyPr/>
                    <a:lstStyle/>
                    <a:p>
                      <a:endParaRPr lang="en-US"/>
                    </a:p>
                  </a:txBody>
                  <a:tcPr/>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2.7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14</a:t>
                      </a:r>
                      <a:r>
                        <a:rPr lang="en-US" sz="1400">
                          <a:effectLst/>
                          <a:latin typeface="Times New Roman" panose="02020603050405020304" pitchFamily="18" charset="0"/>
                          <a:cs typeface="Times New Roman" panose="02020603050405020304" pitchFamily="18" charset="0"/>
                          <a:sym typeface="Symbol" panose="05050102010706020507" pitchFamily="18" charset="2"/>
                        </a:rPr>
                        <a:t></a:t>
                      </a:r>
                      <a:r>
                        <a:rPr lang="en-US" sz="1400">
                          <a:effectLst/>
                          <a:latin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C4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820522330"/>
                  </a:ext>
                </a:extLst>
              </a:tr>
              <a:tr h="362756">
                <a:tc rowSpan="3">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900 X 400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1.00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14</a:t>
                      </a:r>
                      <a:r>
                        <a:rPr lang="en-US" sz="1400">
                          <a:effectLst/>
                          <a:latin typeface="Times New Roman" panose="02020603050405020304" pitchFamily="18" charset="0"/>
                          <a:cs typeface="Times New Roman" panose="02020603050405020304" pitchFamily="18" charset="0"/>
                          <a:sym typeface="Symbol" panose="05050102010706020507" pitchFamily="18" charset="2"/>
                        </a:rPr>
                        <a:t></a:t>
                      </a:r>
                      <a:r>
                        <a:rPr lang="en-US" sz="1400">
                          <a:effectLst/>
                          <a:latin typeface="Times New Roman" panose="02020603050405020304" pitchFamily="18" charset="0"/>
                          <a:cs typeface="Times New Roman" panose="02020603050405020304" pitchFamily="18" charset="0"/>
                        </a:rPr>
                        <a:t>18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C5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042891921"/>
                  </a:ext>
                </a:extLst>
              </a:tr>
              <a:tr h="362756">
                <a:tc vMerge="1">
                  <a:txBody>
                    <a:bodyPr/>
                    <a:lstStyle/>
                    <a:p>
                      <a:endParaRPr lang="en-US"/>
                    </a:p>
                  </a:txBody>
                  <a:tcPr/>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16</a:t>
                      </a:r>
                      <a:r>
                        <a:rPr lang="en-US" sz="1400">
                          <a:effectLst/>
                          <a:latin typeface="Times New Roman" panose="02020603050405020304" pitchFamily="18" charset="0"/>
                          <a:cs typeface="Times New Roman" panose="02020603050405020304" pitchFamily="18" charset="0"/>
                          <a:sym typeface="Symbol" panose="05050102010706020507" pitchFamily="18" charset="2"/>
                        </a:rPr>
                        <a:t></a:t>
                      </a:r>
                      <a:r>
                        <a:rPr lang="en-US" sz="1400">
                          <a:effectLst/>
                          <a:latin typeface="Times New Roman" panose="02020603050405020304" pitchFamily="18" charset="0"/>
                          <a:cs typeface="Times New Roman" panose="02020603050405020304" pitchFamily="18" charset="0"/>
                        </a:rPr>
                        <a:t>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C6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94137492"/>
                  </a:ext>
                </a:extLst>
              </a:tr>
              <a:tr h="362756">
                <a:tc vMerge="1">
                  <a:txBody>
                    <a:bodyPr/>
                    <a:lstStyle/>
                    <a:p>
                      <a:endParaRPr lang="en-US"/>
                    </a:p>
                  </a:txBody>
                  <a:tcPr/>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15%"/>
                        </a:lnSpc>
                        <a:spcAft>
                          <a:spcPts val="800"/>
                        </a:spcAft>
                      </a:pPr>
                      <a:r>
                        <a:rPr lang="en-US" sz="1400">
                          <a:effectLst/>
                          <a:latin typeface="Times New Roman" panose="02020603050405020304" pitchFamily="18" charset="0"/>
                          <a:cs typeface="Times New Roman" panose="02020603050405020304" pitchFamily="18" charset="0"/>
                        </a:rPr>
                        <a:t>18</a:t>
                      </a:r>
                      <a:r>
                        <a:rPr lang="en-US" sz="1400">
                          <a:effectLst/>
                          <a:latin typeface="Times New Roman" panose="02020603050405020304" pitchFamily="18" charset="0"/>
                          <a:cs typeface="Times New Roman" panose="02020603050405020304" pitchFamily="18" charset="0"/>
                          <a:sym typeface="Symbol" panose="05050102010706020507" pitchFamily="18" charset="2"/>
                        </a:rPr>
                        <a:t></a:t>
                      </a:r>
                      <a:r>
                        <a:rPr lang="en-US" sz="1400">
                          <a:effectLst/>
                          <a:latin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
                        </a:lnSpc>
                        <a:spcAft>
                          <a:spcPts val="800"/>
                        </a:spcAft>
                      </a:pPr>
                      <a:r>
                        <a:rPr lang="en-US" sz="1400" dirty="0">
                          <a:effectLst/>
                          <a:latin typeface="Times New Roman" panose="02020603050405020304" pitchFamily="18" charset="0"/>
                          <a:cs typeface="Times New Roman" panose="02020603050405020304" pitchFamily="18" charset="0"/>
                        </a:rPr>
                        <a:t>C7</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1408397071"/>
                  </a:ext>
                </a:extLst>
              </a:tr>
            </a:tbl>
          </a:graphicData>
        </a:graphic>
      </p:graphicFrame>
      <p:sp>
        <p:nvSpPr>
          <p:cNvPr id="6" name="Rectangle 5">
            <a:extLst>
              <a:ext uri="{FF2B5EF4-FFF2-40B4-BE49-F238E27FC236}">
                <a16:creationId xmlns:a16="http://schemas.microsoft.com/office/drawing/2014/main" id="{5BAF80C9-0828-46BD-8548-3E8020F8A3BD}"/>
              </a:ext>
            </a:extLst>
          </p:cNvPr>
          <p:cNvSpPr/>
          <p:nvPr/>
        </p:nvSpPr>
        <p:spPr>
          <a:xfrm>
            <a:off x="5676645" y="2186993"/>
            <a:ext cx="2701317" cy="458074"/>
          </a:xfrm>
          <a:prstGeom prst="rect">
            <a:avLst/>
          </a:prstGeom>
        </p:spPr>
        <p:txBody>
          <a:bodyPr wrap="none">
            <a:spAutoFit/>
          </a:bodyPr>
          <a:lstStyle/>
          <a:p>
            <a:pPr algn="ctr">
              <a:lnSpc>
                <a:spcPct val="15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Table-1: Columns sections.</a:t>
            </a:r>
          </a:p>
        </p:txBody>
      </p:sp>
      <p:sp>
        <p:nvSpPr>
          <p:cNvPr id="7" name="Rectangle 6">
            <a:extLst>
              <a:ext uri="{FF2B5EF4-FFF2-40B4-BE49-F238E27FC236}">
                <a16:creationId xmlns:a16="http://schemas.microsoft.com/office/drawing/2014/main" id="{E887223C-1A6F-44F4-92D3-E3B4FD7869A3}"/>
              </a:ext>
            </a:extLst>
          </p:cNvPr>
          <p:cNvSpPr/>
          <p:nvPr/>
        </p:nvSpPr>
        <p:spPr>
          <a:xfrm>
            <a:off x="602077" y="1798540"/>
            <a:ext cx="2749471" cy="458074"/>
          </a:xfrm>
          <a:prstGeom prst="rect">
            <a:avLst/>
          </a:prstGeom>
        </p:spPr>
        <p:txBody>
          <a:bodyPr wrap="none">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Based on longitudinal steel.</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Chevron 3">
            <a:extLst>
              <a:ext uri="{FF2B5EF4-FFF2-40B4-BE49-F238E27FC236}">
                <a16:creationId xmlns:a16="http://schemas.microsoft.com/office/drawing/2014/main" id="{690EF9A4-524F-4A8C-A6B2-66876EF7267C}"/>
              </a:ext>
            </a:extLst>
          </p:cNvPr>
          <p:cNvSpPr/>
          <p:nvPr/>
        </p:nvSpPr>
        <p:spPr>
          <a:xfrm>
            <a:off x="123277" y="1806611"/>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Tree>
    <p:extLst>
      <p:ext uri="{BB962C8B-B14F-4D97-AF65-F5344CB8AC3E}">
        <p14:creationId xmlns:p14="http://schemas.microsoft.com/office/powerpoint/2010/main" val="544822781"/>
      </p:ext>
    </p:extLst>
  </p:cSld>
  <p:clrMapOvr>
    <a:masterClrMapping/>
  </p:clrMapOvr>
</p:sld>
</file>

<file path=ppt/slides/slide6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363F87-1D7F-4950-921B-833D674E57DD}"/>
              </a:ext>
            </a:extLst>
          </p:cNvPr>
          <p:cNvSpPr txBox="1"/>
          <p:nvPr/>
        </p:nvSpPr>
        <p:spPr>
          <a:xfrm>
            <a:off x="609600" y="257039"/>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columns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4" name="Rectangle 3">
            <a:extLst>
              <a:ext uri="{FF2B5EF4-FFF2-40B4-BE49-F238E27FC236}">
                <a16:creationId xmlns:a16="http://schemas.microsoft.com/office/drawing/2014/main" id="{5F37DEE8-B460-4E7A-BDE6-EB8847BFB251}"/>
              </a:ext>
            </a:extLst>
          </p:cNvPr>
          <p:cNvSpPr/>
          <p:nvPr/>
        </p:nvSpPr>
        <p:spPr>
          <a:xfrm>
            <a:off x="708095" y="1387723"/>
            <a:ext cx="2531975" cy="458074"/>
          </a:xfrm>
          <a:prstGeom prst="rect">
            <a:avLst/>
          </a:prstGeom>
        </p:spPr>
        <p:txBody>
          <a:bodyPr wrap="none">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Based on Transvers steel.</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Chevron 3">
            <a:extLst>
              <a:ext uri="{FF2B5EF4-FFF2-40B4-BE49-F238E27FC236}">
                <a16:creationId xmlns:a16="http://schemas.microsoft.com/office/drawing/2014/main" id="{EDC1EA76-C938-454F-AA39-42CCB8459294}"/>
              </a:ext>
            </a:extLst>
          </p:cNvPr>
          <p:cNvSpPr/>
          <p:nvPr/>
        </p:nvSpPr>
        <p:spPr>
          <a:xfrm>
            <a:off x="229295" y="1395794"/>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6" name="Rectangle 5">
                <a:extLst>
                  <a:ext uri="{FF2B5EF4-FFF2-40B4-BE49-F238E27FC236}">
                    <a16:creationId xmlns:a16="http://schemas.microsoft.com/office/drawing/2014/main" id="{7A0652B6-CF64-4036-B6B2-837A2BF1AC31}"/>
                  </a:ext>
                </a:extLst>
              </p:cNvPr>
              <p:cNvSpPr/>
              <p:nvPr/>
            </p:nvSpPr>
            <p:spPr>
              <a:xfrm>
                <a:off x="943911" y="1675094"/>
                <a:ext cx="6331533" cy="1611852"/>
              </a:xfrm>
              <a:prstGeom prst="rect">
                <a:avLst/>
              </a:prstGeom>
            </p:spPr>
            <p:txBody>
              <a:bodyPr wrap="square">
                <a:spAutoFit/>
              </a:bodyPr>
              <a:lstStyle/>
              <a:p>
                <a14:m>
                  <m:oMathPara xmlns:m="http://purl.oclc.org/ooxml/officeDocument/math">
                    <m:oMathParaPr>
                      <m:jc m:val="centerGroup"/>
                    </m:oMathParaPr>
                    <m:oMath xmlns:m="http://purl.oclc.org/ooxml/officeDocument/math">
                      <m:r>
                        <a:rPr lang="en-US" sz="2400" baseline="-25%" smtClean="0">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latin typeface="Cambria Math" panose="02040503050406030204" pitchFamily="18" charset="0"/>
                          <a:ea typeface="Times New Roman" panose="02020603050405020304" pitchFamily="18" charset="0"/>
                          <a:cs typeface="Times New Roman" panose="02020603050405020304" pitchFamily="18" charset="0"/>
                        </a:rPr>
                        <m:t>L</m:t>
                      </m:r>
                      <m:r>
                        <m:rPr>
                          <m:sty m:val="p"/>
                        </m:rPr>
                        <a:rPr lang="en-US" sz="2400" baseline="-25%">
                          <a:latin typeface="Cambria Math" panose="02040503050406030204" pitchFamily="18" charset="0"/>
                          <a:ea typeface="Times New Roman" panose="02020603050405020304" pitchFamily="18" charset="0"/>
                          <a:cs typeface="Times New Roman" panose="02020603050405020304" pitchFamily="18" charset="0"/>
                        </a:rPr>
                        <m:t>o</m:t>
                      </m:r>
                      <m:r>
                        <a:rPr lang="en-US" sz="2400" baseline="-25%">
                          <a:latin typeface="Cambria Math" panose="02040503050406030204" pitchFamily="18" charset="0"/>
                          <a:ea typeface="Times New Roman" panose="02020603050405020304" pitchFamily="18" charset="0"/>
                          <a:cs typeface="Times New Roman" panose="02020603050405020304" pitchFamily="18" charset="0"/>
                        </a:rPr>
                        <m:t>  ≥  </m:t>
                      </m:r>
                      <m:d>
                        <m:dPr>
                          <m:begChr m:val="{"/>
                          <m:endChr m:val="}"/>
                          <m:ctrlPr>
                            <a:rPr lang="en-US" sz="2400" i="1" baseline="-25%">
                              <a:latin typeface="Cambria Math" panose="02040503050406030204" pitchFamily="18" charset="0"/>
                              <a:ea typeface="Times New Roman" panose="02020603050405020304" pitchFamily="18" charset="0"/>
                              <a:cs typeface="Times New Roman" panose="02020603050405020304" pitchFamily="18" charset="0"/>
                            </a:rPr>
                          </m:ctrlPr>
                        </m:dPr>
                        <m:e>
                          <m:eqArr>
                            <m:eqArrPr>
                              <m:ctrlPr>
                                <a:rPr lang="en-US" sz="2400" i="1" baseline="-25%">
                                  <a:latin typeface="Cambria Math" panose="02040503050406030204" pitchFamily="18" charset="0"/>
                                  <a:ea typeface="Times New Roman" panose="02020603050405020304" pitchFamily="18" charset="0"/>
                                  <a:cs typeface="Times New Roman" panose="02020603050405020304" pitchFamily="18" charset="0"/>
                                </a:rPr>
                              </m:ctrlPr>
                            </m:eqArrPr>
                            <m:e>
                              <m:r>
                                <a:rPr lang="en-US" sz="2400" baseline="-25%">
                                  <a:latin typeface="Cambria Math" panose="02040503050406030204" pitchFamily="18" charset="0"/>
                                  <a:ea typeface="Times New Roman" panose="02020603050405020304" pitchFamily="18" charset="0"/>
                                  <a:cs typeface="Times New Roman" panose="02020603050405020304" pitchFamily="18" charset="0"/>
                                </a:rPr>
                                <m:t>450</m:t>
                              </m:r>
                              <m:r>
                                <a:rPr lang="en-US" sz="2400" i="1" baseline="-25%">
                                  <a:latin typeface="Cambria Math" panose="02040503050406030204" pitchFamily="18" charset="0"/>
                                  <a:ea typeface="Times New Roman" panose="02020603050405020304" pitchFamily="18" charset="0"/>
                                  <a:cs typeface="Times New Roman" panose="02020603050405020304" pitchFamily="18" charset="0"/>
                                </a:rPr>
                                <m:t>𝑚𝑚</m:t>
                              </m:r>
                            </m:e>
                            <m:e>
                              <m:f>
                                <m:fPr>
                                  <m:ctrlPr>
                                    <a:rPr lang="en-US" sz="2400" i="1" baseline="-25%">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baseline="-25%">
                                      <a:latin typeface="Cambria Math" panose="02040503050406030204" pitchFamily="18" charset="0"/>
                                      <a:ea typeface="Times New Roman" panose="02020603050405020304" pitchFamily="18" charset="0"/>
                                      <a:cs typeface="Times New Roman" panose="02020603050405020304" pitchFamily="18" charset="0"/>
                                    </a:rPr>
                                    <m:t>𝐿𝑢</m:t>
                                  </m:r>
                                </m:num>
                                <m:den>
                                  <m:r>
                                    <a:rPr lang="en-US" sz="2400" baseline="-25%">
                                      <a:latin typeface="Cambria Math" panose="02040503050406030204" pitchFamily="18" charset="0"/>
                                      <a:ea typeface="Times New Roman" panose="02020603050405020304" pitchFamily="18" charset="0"/>
                                      <a:cs typeface="Times New Roman" panose="02020603050405020304" pitchFamily="18" charset="0"/>
                                    </a:rPr>
                                    <m:t>6</m:t>
                                  </m:r>
                                </m:den>
                              </m:f>
                              <m:r>
                                <a:rPr lang="en-US" sz="2400" baseline="-25%">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baseline="-25%">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baseline="-25%">
                                      <a:latin typeface="Cambria Math" panose="02040503050406030204" pitchFamily="18" charset="0"/>
                                      <a:ea typeface="Times New Roman" panose="02020603050405020304" pitchFamily="18" charset="0"/>
                                      <a:cs typeface="Times New Roman" panose="02020603050405020304" pitchFamily="18" charset="0"/>
                                    </a:rPr>
                                    <m:t>3550</m:t>
                                  </m:r>
                                </m:num>
                                <m:den>
                                  <m:r>
                                    <a:rPr lang="en-US" sz="2400" baseline="-25%">
                                      <a:latin typeface="Cambria Math" panose="02040503050406030204" pitchFamily="18" charset="0"/>
                                      <a:ea typeface="Times New Roman" panose="02020603050405020304" pitchFamily="18" charset="0"/>
                                      <a:cs typeface="Times New Roman" panose="02020603050405020304" pitchFamily="18" charset="0"/>
                                    </a:rPr>
                                    <m:t>6</m:t>
                                  </m:r>
                                </m:den>
                              </m:f>
                              <m:r>
                                <a:rPr lang="en-US" sz="2400" baseline="-25%">
                                  <a:latin typeface="Cambria Math" panose="02040503050406030204" pitchFamily="18" charset="0"/>
                                  <a:ea typeface="Times New Roman" panose="02020603050405020304" pitchFamily="18" charset="0"/>
                                  <a:cs typeface="Times New Roman" panose="02020603050405020304" pitchFamily="18" charset="0"/>
                                </a:rPr>
                                <m:t>=</m:t>
                              </m:r>
                              <m:r>
                                <a:rPr lang="en-US" sz="2400" baseline="-25%">
                                  <a:latin typeface="Cambria Math" panose="02040503050406030204" pitchFamily="18" charset="0"/>
                                  <a:ea typeface="Times New Roman" panose="02020603050405020304" pitchFamily="18" charset="0"/>
                                  <a:cs typeface="Times New Roman" panose="02020603050405020304" pitchFamily="18" charset="0"/>
                                </a:rPr>
                                <m:t>591</m:t>
                              </m:r>
                              <m:r>
                                <a:rPr lang="en-US" sz="2400" baseline="-25%">
                                  <a:latin typeface="Cambria Math" panose="02040503050406030204" pitchFamily="18" charset="0"/>
                                  <a:ea typeface="Times New Roman" panose="02020603050405020304" pitchFamily="18" charset="0"/>
                                  <a:cs typeface="Times New Roman" panose="02020603050405020304" pitchFamily="18" charset="0"/>
                                </a:rPr>
                                <m:t>.</m:t>
                              </m:r>
                              <m:r>
                                <a:rPr lang="en-US" sz="2400" baseline="-25%">
                                  <a:latin typeface="Cambria Math" panose="02040503050406030204" pitchFamily="18" charset="0"/>
                                  <a:ea typeface="Times New Roman" panose="02020603050405020304" pitchFamily="18" charset="0"/>
                                  <a:cs typeface="Times New Roman" panose="02020603050405020304" pitchFamily="18" charset="0"/>
                                </a:rPr>
                                <m:t>6</m:t>
                              </m:r>
                              <m:r>
                                <a:rPr lang="en-US" sz="2400" i="1" baseline="-25%">
                                  <a:latin typeface="Cambria Math" panose="02040503050406030204" pitchFamily="18" charset="0"/>
                                  <a:ea typeface="Times New Roman" panose="02020603050405020304" pitchFamily="18" charset="0"/>
                                  <a:cs typeface="Times New Roman" panose="02020603050405020304" pitchFamily="18" charset="0"/>
                                </a:rPr>
                                <m:t>𝑚𝑚</m:t>
                              </m:r>
                            </m:e>
                            <m:e>
                              <m:r>
                                <a:rPr lang="en-US" sz="2400" i="1" baseline="-25%">
                                  <a:latin typeface="Cambria Math" panose="02040503050406030204" pitchFamily="18" charset="0"/>
                                  <a:ea typeface="Cambria Math" panose="02040503050406030204" pitchFamily="18" charset="0"/>
                                  <a:cs typeface="Times New Roman" panose="02020603050405020304" pitchFamily="18" charset="0"/>
                                </a:rPr>
                                <m:t>𝐷𝑒𝑝𝑡</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h</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𝑜𝑓</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𝑚𝑒𝑚𝑏𝑒𝑟</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baseline="-25%">
                                  <a:latin typeface="Cambria Math" panose="02040503050406030204" pitchFamily="18" charset="0"/>
                                  <a:ea typeface="Cambria Math" panose="02040503050406030204" pitchFamily="18" charset="0"/>
                                  <a:cs typeface="Times New Roman" panose="02020603050405020304" pitchFamily="18" charset="0"/>
                                </a:rPr>
                                <m:t>900</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𝑚𝑚</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𝑓𝑜𝑟</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𝑐𝑜𝑙𝑢𝑚𝑛</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baseline="-25%">
                                  <a:latin typeface="Cambria Math" panose="02040503050406030204" pitchFamily="18" charset="0"/>
                                  <a:ea typeface="Cambria Math" panose="02040503050406030204" pitchFamily="18" charset="0"/>
                                  <a:cs typeface="Times New Roman" panose="02020603050405020304" pitchFamily="18" charset="0"/>
                                </a:rPr>
                                <m:t>900</m:t>
                              </m:r>
                              <m:r>
                                <a:rPr lang="en-US" sz="2400" baseline="-25%">
                                  <a:latin typeface="Cambria Math" panose="02040503050406030204" pitchFamily="18" charset="0"/>
                                  <a:ea typeface="Cambria Math" panose="02040503050406030204" pitchFamily="18" charset="0"/>
                                  <a:cs typeface="Times New Roman" panose="02020603050405020304" pitchFamily="18" charset="0"/>
                                </a:rPr>
                                <m:t>×</m:t>
                              </m:r>
                              <m:r>
                                <a:rPr lang="en-US" sz="2400" baseline="-25%">
                                  <a:latin typeface="Cambria Math" panose="02040503050406030204" pitchFamily="18" charset="0"/>
                                  <a:ea typeface="Cambria Math" panose="02040503050406030204" pitchFamily="18" charset="0"/>
                                  <a:cs typeface="Times New Roman" panose="02020603050405020304" pitchFamily="18" charset="0"/>
                                </a:rPr>
                                <m:t>400</m:t>
                              </m:r>
                            </m:e>
                            <m:e>
                              <m:r>
                                <a:rPr lang="en-US" sz="2400" i="1" baseline="-25%">
                                  <a:latin typeface="Cambria Math" panose="02040503050406030204" pitchFamily="18" charset="0"/>
                                  <a:ea typeface="Cambria Math" panose="02040503050406030204" pitchFamily="18" charset="0"/>
                                  <a:cs typeface="Times New Roman" panose="02020603050405020304" pitchFamily="18" charset="0"/>
                                </a:rPr>
                                <m:t>𝐷𝑒𝑝𝑡</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h</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𝑜𝑓</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𝑚𝑒𝑚𝑏𝑒𝑟</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baseline="-25%">
                                  <a:latin typeface="Cambria Math" panose="02040503050406030204" pitchFamily="18" charset="0"/>
                                  <a:ea typeface="Cambria Math" panose="02040503050406030204" pitchFamily="18" charset="0"/>
                                  <a:cs typeface="Times New Roman" panose="02020603050405020304" pitchFamily="18" charset="0"/>
                                </a:rPr>
                                <m:t>600</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𝑚𝑚</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𝑓𝑜𝑟</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i="1" baseline="-25%">
                                  <a:latin typeface="Cambria Math" panose="02040503050406030204" pitchFamily="18" charset="0"/>
                                  <a:ea typeface="Cambria Math" panose="02040503050406030204" pitchFamily="18" charset="0"/>
                                  <a:cs typeface="Times New Roman" panose="02020603050405020304" pitchFamily="18" charset="0"/>
                                </a:rPr>
                                <m:t>𝑐𝑜𝑙𝑢𝑚𝑛</m:t>
                              </m:r>
                              <m:r>
                                <a:rPr lang="en-US" sz="2400" baseline="-25%">
                                  <a:latin typeface="Cambria Math" panose="02040503050406030204" pitchFamily="18" charset="0"/>
                                  <a:ea typeface="Cambria Math" panose="02040503050406030204" pitchFamily="18" charset="0"/>
                                  <a:cs typeface="Times New Roman" panose="02020603050405020304" pitchFamily="18" charset="0"/>
                                </a:rPr>
                                <m:t> </m:t>
                              </m:r>
                              <m:r>
                                <a:rPr lang="en-US" sz="2400" baseline="-25%">
                                  <a:latin typeface="Cambria Math" panose="02040503050406030204" pitchFamily="18" charset="0"/>
                                  <a:ea typeface="Cambria Math" panose="02040503050406030204" pitchFamily="18" charset="0"/>
                                  <a:cs typeface="Times New Roman" panose="02020603050405020304" pitchFamily="18" charset="0"/>
                                </a:rPr>
                                <m:t>600</m:t>
                              </m:r>
                              <m:r>
                                <a:rPr lang="en-US" sz="2400" baseline="-25%">
                                  <a:latin typeface="Cambria Math" panose="02040503050406030204" pitchFamily="18" charset="0"/>
                                  <a:ea typeface="Cambria Math" panose="02040503050406030204" pitchFamily="18" charset="0"/>
                                  <a:cs typeface="Times New Roman" panose="02020603050405020304" pitchFamily="18" charset="0"/>
                                </a:rPr>
                                <m:t>×</m:t>
                              </m:r>
                              <m:r>
                                <a:rPr lang="en-US" sz="2400" baseline="-25%">
                                  <a:latin typeface="Cambria Math" panose="02040503050406030204" pitchFamily="18" charset="0"/>
                                  <a:ea typeface="Cambria Math" panose="02040503050406030204" pitchFamily="18" charset="0"/>
                                  <a:cs typeface="Times New Roman" panose="02020603050405020304" pitchFamily="18" charset="0"/>
                                </a:rPr>
                                <m:t>400</m:t>
                              </m:r>
                            </m:e>
                          </m:eqArr>
                        </m:e>
                      </m:d>
                    </m:oMath>
                  </m:oMathPara>
                </a14:m>
                <a:endParaRPr lang="en-US" sz="2400" dirty="0"/>
              </a:p>
            </p:txBody>
          </p:sp>
        </mc:Choice>
        <mc:Fallback>
          <p:sp>
            <p:nvSpPr>
              <p:cNvPr id="6" name="Rectangle 5">
                <a:extLst>
                  <a:ext uri="{FF2B5EF4-FFF2-40B4-BE49-F238E27FC236}">
                    <a16:creationId xmlns:a16="http://schemas.microsoft.com/office/drawing/2014/main" id="{7A0652B6-CF64-4036-B6B2-837A2BF1AC31}"/>
                  </a:ext>
                </a:extLst>
              </p:cNvPr>
              <p:cNvSpPr>
                <a:spLocks noRot="1" noChangeAspect="1" noMove="1" noResize="1" noEditPoints="1" noAdjustHandles="1" noChangeArrowheads="1" noChangeShapeType="1" noTextEdit="1"/>
              </p:cNvSpPr>
              <p:nvPr/>
            </p:nvSpPr>
            <p:spPr>
              <a:xfrm>
                <a:off x="943911" y="1675094"/>
                <a:ext cx="6331533" cy="1611852"/>
              </a:xfrm>
              <a:prstGeom prst="rect">
                <a:avLst/>
              </a:prstGeom>
              <a:blipFill>
                <a:blip r:embed="rId2"/>
                <a:stretch>
                  <a:fillRect b="-11.36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4C52F906-C09D-4D81-AF53-B21E08877164}"/>
                  </a:ext>
                </a:extLst>
              </p:cNvPr>
              <p:cNvSpPr/>
              <p:nvPr/>
            </p:nvSpPr>
            <p:spPr>
              <a:xfrm>
                <a:off x="-6713" y="3580330"/>
                <a:ext cx="8516279" cy="458074"/>
              </a:xfrm>
              <a:prstGeom prst="rect">
                <a:avLst/>
              </a:prstGeom>
            </p:spPr>
            <p:txBody>
              <a:bodyPr wrap="squar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Then, Lo, 900mm for column 900</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400 </a:t>
                </a:r>
                <a14:m>
                  <m:oMath xmlns:m="http://purl.oclc.org/ooxml/officeDocument/math">
                    <m:r>
                      <a:rPr lang="en-US" i="1" baseline="-25%">
                        <a:latin typeface="Cambria Math" panose="02040503050406030204" pitchFamily="18" charset="0"/>
                        <a:ea typeface="Cambria Math" panose="02040503050406030204" pitchFamily="18" charset="0"/>
                        <a:cs typeface="Times New Roman" panose="02020603050405020304" pitchFamily="18" charset="0"/>
                      </a:rPr>
                      <m:t> </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and 600mm for column 600</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400</a:t>
                </a:r>
                <a:r>
                  <a:rPr lang="en-US" baseline="-25%" dirty="0">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7" name="Rectangle 6">
                <a:extLst>
                  <a:ext uri="{FF2B5EF4-FFF2-40B4-BE49-F238E27FC236}">
                    <a16:creationId xmlns:a16="http://schemas.microsoft.com/office/drawing/2014/main" id="{4C52F906-C09D-4D81-AF53-B21E08877164}"/>
                  </a:ext>
                </a:extLst>
              </p:cNvPr>
              <p:cNvSpPr>
                <a:spLocks noRot="1" noChangeAspect="1" noMove="1" noResize="1" noEditPoints="1" noAdjustHandles="1" noChangeArrowheads="1" noChangeShapeType="1" noTextEdit="1"/>
              </p:cNvSpPr>
              <p:nvPr/>
            </p:nvSpPr>
            <p:spPr>
              <a:xfrm>
                <a:off x="-6713" y="3580330"/>
                <a:ext cx="8516279" cy="458074"/>
              </a:xfrm>
              <a:prstGeom prst="rect">
                <a:avLst/>
              </a:prstGeom>
              <a:blipFill>
                <a:blip r:embed="rId3"/>
                <a:stretch>
                  <a:fillRect b="-21.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38E3CF15-6589-4895-A07B-BA216801FCD0}"/>
                  </a:ext>
                </a:extLst>
              </p:cNvPr>
              <p:cNvSpPr/>
              <p:nvPr/>
            </p:nvSpPr>
            <p:spPr>
              <a:xfrm>
                <a:off x="230798" y="4061399"/>
                <a:ext cx="6096000" cy="2427844"/>
              </a:xfrm>
              <a:prstGeom prst="rect">
                <a:avLst/>
              </a:prstGeom>
            </p:spPr>
            <p:txBody>
              <a:bodyPr>
                <a:spAutoFit/>
              </a:bodyPr>
              <a:lstStyle/>
              <a:p>
                <a:pPr>
                  <a:lnSpc>
                    <a:spcPct val="150%"/>
                  </a:lnSpc>
                  <a:spcAft>
                    <a:spcPts val="800"/>
                  </a:spcAft>
                </a:pPr>
                <a14:m>
                  <m:oMath xmlns:m="http://purl.oclc.org/ooxml/officeDocument/math">
                    <m:r>
                      <a:rPr lang="en-US" i="1" baseline="-25%">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S</m:t>
                    </m:r>
                    <m:r>
                      <a:rPr lang="en-US" i="1" baseline="-25%">
                        <a:latin typeface="Cambria Math" panose="02040503050406030204" pitchFamily="18" charset="0"/>
                        <a:ea typeface="Times New Roman" panose="02020603050405020304" pitchFamily="18" charset="0"/>
                        <a:cs typeface="Times New Roman" panose="02020603050405020304" pitchFamily="18" charset="0"/>
                      </a:rPr>
                      <m:t>&lt; </m:t>
                    </m:r>
                  </m:oMath>
                </a14:m>
                <a:r>
                  <a:rPr lang="ar-SA" dirty="0">
                    <a:latin typeface="Times New Roman" panose="02020603050405020304" pitchFamily="18" charset="0"/>
                    <a:ea typeface="Times New Roman" panose="02020603050405020304" pitchFamily="18" charset="0"/>
                    <a:cs typeface="Times New Roman" panose="02020603050405020304" pitchFamily="18" charset="0"/>
                  </a:rPr>
                  <a:t>6</a:t>
                </a:r>
                <a:r>
                  <a:rPr lang="en-US" dirty="0" err="1">
                    <a:latin typeface="Times New Roman" panose="02020603050405020304" pitchFamily="18" charset="0"/>
                    <a:ea typeface="Times New Roman" panose="02020603050405020304" pitchFamily="18" charset="0"/>
                    <a:cs typeface="Times New Roman" panose="02020603050405020304" pitchFamily="18" charset="0"/>
                  </a:rPr>
                  <a:t>d</a:t>
                </a:r>
                <a:r>
                  <a:rPr lang="en-US" baseline="-25%" dirty="0" err="1">
                    <a:latin typeface="Times New Roman" panose="02020603050405020304" pitchFamily="18" charset="0"/>
                    <a:ea typeface="Times New Roman" panose="02020603050405020304" pitchFamily="18" charset="0"/>
                    <a:cs typeface="Times New Roman" panose="02020603050405020304" pitchFamily="18" charset="0"/>
                  </a:rPr>
                  <a:t>b</a:t>
                </a:r>
                <a:r>
                  <a:rPr lang="en-US" baseline="-2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 6 (smallest bar diameter is 18mm) = 6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 18 = 108mm</a:t>
                </a:r>
              </a:p>
              <a:p>
                <a:pPr>
                  <a:lnSpc>
                    <a:spcPct val="150%"/>
                  </a:lnSpc>
                  <a:spcAft>
                    <a:spcPts val="800"/>
                  </a:spcAft>
                </a:pPr>
                <a:r>
                  <a:rPr lang="en-US" baseline="-25%" dirty="0">
                    <a:latin typeface="Times New Roman" panose="02020603050405020304" pitchFamily="18" charset="0"/>
                    <a:ea typeface="Times New Roman" panose="02020603050405020304" pitchFamily="18" charset="0"/>
                    <a:cs typeface="Times New Roman" panose="02020603050405020304" pitchFamily="18" charset="0"/>
                  </a:rPr>
                  <a:t> </a:t>
                </a:r>
                <a14:m>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S</m:t>
                    </m:r>
                    <m:r>
                      <a:rPr lang="en-US" i="1" baseline="-25%">
                        <a:latin typeface="Cambria Math" panose="02040503050406030204" pitchFamily="18" charset="0"/>
                        <a:ea typeface="Times New Roman" panose="02020603050405020304" pitchFamily="18" charset="0"/>
                        <a:cs typeface="Times New Roman" panose="02020603050405020304" pitchFamily="18" charset="0"/>
                      </a:rPr>
                      <m:t>&lt;</m:t>
                    </m:r>
                  </m:oMath>
                </a14:m>
                <a:r>
                  <a:rPr lang="en-US" baseline="-2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One quarter smallest dimension = 400/4 = 100mm        </a:t>
                </a: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S &lt; So and So shall not be less than 100mm. Then no need to calculate it.</a:t>
                </a: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Then, S shall not exceed 100mm.</a:t>
                </a:r>
              </a:p>
            </p:txBody>
          </p:sp>
        </mc:Choice>
        <mc:Fallback>
          <p:sp>
            <p:nvSpPr>
              <p:cNvPr id="8" name="Rectangle 7">
                <a:extLst>
                  <a:ext uri="{FF2B5EF4-FFF2-40B4-BE49-F238E27FC236}">
                    <a16:creationId xmlns:a16="http://schemas.microsoft.com/office/drawing/2014/main" id="{38E3CF15-6589-4895-A07B-BA216801FCD0}"/>
                  </a:ext>
                </a:extLst>
              </p:cNvPr>
              <p:cNvSpPr>
                <a:spLocks noRot="1" noChangeAspect="1" noMove="1" noResize="1" noEditPoints="1" noAdjustHandles="1" noChangeArrowheads="1" noChangeShapeType="1" noTextEdit="1"/>
              </p:cNvSpPr>
              <p:nvPr/>
            </p:nvSpPr>
            <p:spPr>
              <a:xfrm>
                <a:off x="230798" y="4061399"/>
                <a:ext cx="6096000" cy="2427844"/>
              </a:xfrm>
              <a:prstGeom prst="rect">
                <a:avLst/>
              </a:prstGeom>
              <a:blipFill>
                <a:blip r:embed="rId4"/>
                <a:stretch>
                  <a:fillRect l="-0.9%" b="-3.008%"/>
                </a:stretch>
              </a:blipFill>
            </p:spPr>
            <p:txBody>
              <a:bodyPr/>
              <a:lstStyle/>
              <a:p>
                <a:r>
                  <a:rPr lang="en-US">
                    <a:noFill/>
                  </a:rPr>
                  <a:t> </a:t>
                </a:r>
              </a:p>
            </p:txBody>
          </p:sp>
        </mc:Fallback>
      </mc:AlternateContent>
    </p:spTree>
    <p:extLst>
      <p:ext uri="{BB962C8B-B14F-4D97-AF65-F5344CB8AC3E}">
        <p14:creationId xmlns:p14="http://schemas.microsoft.com/office/powerpoint/2010/main" val="3583773332"/>
      </p:ext>
    </p:extLst>
  </p:cSld>
  <p:clrMapOvr>
    <a:masterClrMapping/>
  </p:clrMapOvr>
</p:sld>
</file>

<file path=ppt/slides/slide6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C61A0497-ABDD-4A22-A88F-CB916FF1A82D}"/>
                  </a:ext>
                </a:extLst>
              </p:cNvPr>
              <p:cNvSpPr/>
              <p:nvPr/>
            </p:nvSpPr>
            <p:spPr>
              <a:xfrm>
                <a:off x="1475907" y="2892848"/>
                <a:ext cx="3316292" cy="667490"/>
              </a:xfrm>
              <a:prstGeom prst="rect">
                <a:avLst/>
              </a:prstGeom>
            </p:spPr>
            <p:txBody>
              <a:bodyPr wrap="none">
                <a:spAutoFit/>
              </a:bodyPr>
              <a:lstStyle/>
              <a:p>
                <a14:m>
                  <m:oMathPara xmlns:m="http://purl.oclc.org/ooxml/officeDocument/math">
                    <m:oMathParaPr>
                      <m:jc m:val="centerGroup"/>
                    </m:oMathParaPr>
                    <m:oMath xmlns:m="http://purl.oclc.org/ooxml/officeDocument/math">
                      <m:r>
                        <m:rPr>
                          <m:sty m:val="p"/>
                        </m:rPr>
                        <a:rPr lang="en-US">
                          <a:latin typeface="Cambria Math" panose="02040503050406030204" pitchFamily="18" charset="0"/>
                        </a:rPr>
                        <m:t>A</m:t>
                      </m:r>
                      <m:r>
                        <m:rPr>
                          <m:sty m:val="p"/>
                        </m:rPr>
                        <a:rPr lang="en-US" i="0">
                          <a:latin typeface="Cambria Math" panose="02040503050406030204" pitchFamily="18" charset="0"/>
                        </a:rPr>
                        <m:t>sh</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3</m:t>
                      </m:r>
                      <m:r>
                        <a:rPr lang="en-US">
                          <a:sym typeface="Symbol" panose="05050102010706020507" pitchFamily="18" charset="2"/>
                        </a:rPr>
                        <m:t></m:t>
                      </m:r>
                      <m:f>
                        <m:fPr>
                          <m:ctrlPr>
                            <a:rPr lang="en-US" i="1">
                              <a:latin typeface="Cambria Math" panose="02040503050406030204" pitchFamily="18" charset="0"/>
                            </a:rPr>
                          </m:ctrlPr>
                        </m:fPr>
                        <m:num>
                          <m:r>
                            <a:rPr lang="en-US" i="1">
                              <a:latin typeface="Cambria Math" panose="02040503050406030204" pitchFamily="18" charset="0"/>
                            </a:rPr>
                            <m:t>𝑠</m:t>
                          </m:r>
                          <m:r>
                            <a:rPr lang="en-US">
                              <a:sym typeface="Symbol" panose="05050102010706020507" pitchFamily="18" charset="2"/>
                            </a:rPr>
                            <m:t></m:t>
                          </m:r>
                          <m:r>
                            <m:rPr>
                              <m:sty m:val="p"/>
                            </m:rPr>
                            <a:rPr lang="en-US" i="0">
                              <a:latin typeface="Cambria Math" panose="02040503050406030204" pitchFamily="18" charset="0"/>
                            </a:rPr>
                            <m:t>bc</m:t>
                          </m:r>
                          <m:r>
                            <a:rPr lang="en-US">
                              <a:sym typeface="Symbol" panose="05050102010706020507" pitchFamily="18" charset="2"/>
                            </a:rPr>
                            <m:t></m:t>
                          </m:r>
                          <m:r>
                            <m:rPr>
                              <m:sty m:val="p"/>
                            </m:rPr>
                            <a:rPr lang="en-US" i="0">
                              <a:latin typeface="Cambria Math" panose="02040503050406030204" pitchFamily="18" charset="0"/>
                            </a:rPr>
                            <m:t>fc</m:t>
                          </m:r>
                        </m:num>
                        <m:den>
                          <m:r>
                            <a:rPr lang="en-US" i="1">
                              <a:latin typeface="Cambria Math" panose="02040503050406030204" pitchFamily="18" charset="0"/>
                            </a:rPr>
                            <m:t>𝑓𝑦𝑡</m:t>
                          </m:r>
                        </m:den>
                      </m:f>
                      <m:r>
                        <a:rPr lang="en-US">
                          <a:sym typeface="Symbol" panose="05050102010706020507" pitchFamily="18" charset="2"/>
                        </a:rPr>
                        <m:t></m:t>
                      </m:r>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𝐴𝑔</m:t>
                              </m:r>
                            </m:num>
                            <m:den>
                              <m:r>
                                <a:rPr lang="en-US" i="1">
                                  <a:latin typeface="Cambria Math" panose="02040503050406030204" pitchFamily="18" charset="0"/>
                                </a:rPr>
                                <m:t>𝐴𝑐</m:t>
                              </m:r>
                              <m:r>
                                <a:rPr lang="en-US" i="1">
                                  <a:latin typeface="Cambria Math" panose="02040503050406030204" pitchFamily="18" charset="0"/>
                                </a:rPr>
                                <m:t>h</m:t>
                              </m:r>
                            </m:den>
                          </m:f>
                          <m:r>
                            <a:rPr lang="en-US" i="0">
                              <a:latin typeface="Cambria Math" panose="02040503050406030204" pitchFamily="18" charset="0"/>
                            </a:rPr>
                            <m:t>−</m:t>
                          </m:r>
                          <m:r>
                            <a:rPr lang="en-US" i="0">
                              <a:latin typeface="Cambria Math" panose="02040503050406030204" pitchFamily="18" charset="0"/>
                            </a:rPr>
                            <m:t>1</m:t>
                          </m:r>
                        </m:e>
                      </m:d>
                    </m:oMath>
                  </m:oMathPara>
                </a14:m>
                <a:endParaRPr lang="en-US" dirty="0"/>
              </a:p>
            </p:txBody>
          </p:sp>
        </mc:Choice>
        <mc:Fallback>
          <p:sp>
            <p:nvSpPr>
              <p:cNvPr id="3" name="Rectangle 2">
                <a:extLst>
                  <a:ext uri="{FF2B5EF4-FFF2-40B4-BE49-F238E27FC236}">
                    <a16:creationId xmlns:a16="http://schemas.microsoft.com/office/drawing/2014/main" id="{C61A0497-ABDD-4A22-A88F-CB916FF1A82D}"/>
                  </a:ext>
                </a:extLst>
              </p:cNvPr>
              <p:cNvSpPr>
                <a:spLocks noRot="1" noChangeAspect="1" noMove="1" noResize="1" noEditPoints="1" noAdjustHandles="1" noChangeArrowheads="1" noChangeShapeType="1" noTextEdit="1"/>
              </p:cNvSpPr>
              <p:nvPr/>
            </p:nvSpPr>
            <p:spPr>
              <a:xfrm>
                <a:off x="1475907" y="2892848"/>
                <a:ext cx="3316292" cy="667490"/>
              </a:xfrm>
              <a:prstGeom prst="rect">
                <a:avLst/>
              </a:prstGeom>
              <a:blipFill>
                <a:blip r:embed="rId2"/>
                <a:stretch>
                  <a:fillRect/>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EB845B05-833C-46C0-8A3F-280F96F82D70}"/>
              </a:ext>
            </a:extLst>
          </p:cNvPr>
          <p:cNvSpPr/>
          <p:nvPr/>
        </p:nvSpPr>
        <p:spPr>
          <a:xfrm>
            <a:off x="5480996" y="3041927"/>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4.19)</a:t>
            </a:r>
            <a:endParaRPr lang="en-US" dirty="0"/>
          </a:p>
        </p:txBody>
      </p:sp>
      <p:sp>
        <p:nvSpPr>
          <p:cNvPr id="5" name="TextBox 4">
            <a:extLst>
              <a:ext uri="{FF2B5EF4-FFF2-40B4-BE49-F238E27FC236}">
                <a16:creationId xmlns:a16="http://schemas.microsoft.com/office/drawing/2014/main" id="{984E952F-5276-4FF7-ACA7-194A9A9186E8}"/>
              </a:ext>
            </a:extLst>
          </p:cNvPr>
          <p:cNvSpPr txBox="1"/>
          <p:nvPr/>
        </p:nvSpPr>
        <p:spPr>
          <a:xfrm>
            <a:off x="609600" y="257039"/>
            <a:ext cx="6163615" cy="584775"/>
          </a:xfrm>
          <a:prstGeom prst="rect">
            <a:avLst/>
          </a:prstGeom>
          <a:noFill/>
        </p:spPr>
        <p:txBody>
          <a:bodyPr wrap="square" rtlCol="0">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columns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6" name="Rectangle 5">
            <a:extLst>
              <a:ext uri="{FF2B5EF4-FFF2-40B4-BE49-F238E27FC236}">
                <a16:creationId xmlns:a16="http://schemas.microsoft.com/office/drawing/2014/main" id="{3A0B63B8-493D-4BD8-98FE-6DCD7D823C33}"/>
              </a:ext>
            </a:extLst>
          </p:cNvPr>
          <p:cNvSpPr/>
          <p:nvPr/>
        </p:nvSpPr>
        <p:spPr>
          <a:xfrm>
            <a:off x="708095" y="1387723"/>
            <a:ext cx="2531975" cy="458074"/>
          </a:xfrm>
          <a:prstGeom prst="rect">
            <a:avLst/>
          </a:prstGeom>
        </p:spPr>
        <p:txBody>
          <a:bodyPr wrap="none">
            <a:spAutoFit/>
          </a:bodyPr>
          <a:lstStyle/>
          <a:p>
            <a:pPr>
              <a:lnSpc>
                <a:spcPct val="150%"/>
              </a:lnSpc>
              <a:spcAft>
                <a:spcPts val="80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Based on Transvers steel.</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D8037E20-4C79-4FCE-B791-26F504CE0CBB}"/>
                  </a:ext>
                </a:extLst>
              </p:cNvPr>
              <p:cNvSpPr/>
              <p:nvPr/>
            </p:nvSpPr>
            <p:spPr>
              <a:xfrm>
                <a:off x="1974965" y="3786388"/>
                <a:ext cx="2344680" cy="667490"/>
              </a:xfrm>
              <a:prstGeom prst="rect">
                <a:avLst/>
              </a:prstGeom>
            </p:spPr>
            <p:txBody>
              <a:bodyPr wrap="none">
                <a:spAutoFit/>
              </a:bodyPr>
              <a:lstStyle/>
              <a:p>
                <a14:m>
                  <m:oMathPara xmlns:m="http://purl.oclc.org/ooxml/officeDocument/math">
                    <m:oMathParaPr>
                      <m:jc m:val="centerGroup"/>
                    </m:oMathParaPr>
                    <m:oMath xmlns:m="http://purl.oclc.org/ooxml/officeDocument/math">
                      <m:r>
                        <a:rPr lang="en-US" i="1">
                          <a:latin typeface="Cambria Math" panose="02040503050406030204" pitchFamily="18" charset="0"/>
                        </a:rPr>
                        <m:t>𝐴𝑠</m:t>
                      </m:r>
                      <m:r>
                        <a:rPr lang="en-US" i="1">
                          <a:latin typeface="Cambria Math" panose="02040503050406030204" pitchFamily="18" charset="0"/>
                        </a:rPr>
                        <m:t>h</m:t>
                      </m:r>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09</m:t>
                      </m:r>
                      <m:r>
                        <a:rPr lang="en-US">
                          <a:latin typeface="Cambria Math" panose="02040503050406030204" pitchFamily="18" charset="0"/>
                          <a:sym typeface="Symbol" panose="05050102010706020507" pitchFamily="18" charset="2"/>
                        </a:rPr>
                        <m:t></m:t>
                      </m:r>
                      <m:f>
                        <m:fPr>
                          <m:ctrlPr>
                            <a:rPr lang="en-US" i="1">
                              <a:latin typeface="Cambria Math" panose="02040503050406030204" pitchFamily="18" charset="0"/>
                            </a:rPr>
                          </m:ctrlPr>
                        </m:fPr>
                        <m:num>
                          <m:r>
                            <a:rPr lang="en-US" i="1">
                              <a:latin typeface="Cambria Math" panose="02040503050406030204" pitchFamily="18" charset="0"/>
                            </a:rPr>
                            <m:t>𝑠</m:t>
                          </m:r>
                          <m:r>
                            <a:rPr lang="en-US">
                              <a:latin typeface="Cambria Math" panose="02040503050406030204" pitchFamily="18" charset="0"/>
                              <a:sym typeface="Symbol" panose="05050102010706020507" pitchFamily="18" charset="2"/>
                            </a:rPr>
                            <m:t></m:t>
                          </m:r>
                          <m:r>
                            <m:rPr>
                              <m:sty m:val="p"/>
                            </m:rPr>
                            <a:rPr lang="en-US" i="0">
                              <a:latin typeface="Cambria Math" panose="02040503050406030204" pitchFamily="18" charset="0"/>
                            </a:rPr>
                            <m:t>bc</m:t>
                          </m:r>
                          <m:r>
                            <a:rPr lang="en-US">
                              <a:latin typeface="Cambria Math" panose="02040503050406030204" pitchFamily="18" charset="0"/>
                              <a:sym typeface="Symbol" panose="05050102010706020507" pitchFamily="18" charset="2"/>
                            </a:rPr>
                            <m:t></m:t>
                          </m:r>
                          <m:r>
                            <m:rPr>
                              <m:sty m:val="p"/>
                            </m:rPr>
                            <a:rPr lang="en-US" i="0">
                              <a:latin typeface="Cambria Math" panose="02040503050406030204" pitchFamily="18" charset="0"/>
                            </a:rPr>
                            <m:t>fc</m:t>
                          </m:r>
                        </m:num>
                        <m:den>
                          <m:r>
                            <a:rPr lang="en-US" i="1">
                              <a:latin typeface="Cambria Math" panose="02040503050406030204" pitchFamily="18" charset="0"/>
                            </a:rPr>
                            <m:t>𝑓𝑦𝑡</m:t>
                          </m:r>
                        </m:den>
                      </m:f>
                      <m:r>
                        <a:rPr lang="en-US" i="0">
                          <a:latin typeface="Cambria Math" panose="02040503050406030204" pitchFamily="18" charset="0"/>
                        </a:rPr>
                        <m:t> </m:t>
                      </m:r>
                    </m:oMath>
                  </m:oMathPara>
                </a14:m>
                <a:endParaRPr lang="en-US" dirty="0"/>
              </a:p>
            </p:txBody>
          </p:sp>
        </mc:Choice>
        <mc:Fallback>
          <p:sp>
            <p:nvSpPr>
              <p:cNvPr id="7" name="Rectangle 6">
                <a:extLst>
                  <a:ext uri="{FF2B5EF4-FFF2-40B4-BE49-F238E27FC236}">
                    <a16:creationId xmlns:a16="http://schemas.microsoft.com/office/drawing/2014/main" id="{D8037E20-4C79-4FCE-B791-26F504CE0CBB}"/>
                  </a:ext>
                </a:extLst>
              </p:cNvPr>
              <p:cNvSpPr>
                <a:spLocks noRot="1" noChangeAspect="1" noMove="1" noResize="1" noEditPoints="1" noAdjustHandles="1" noChangeArrowheads="1" noChangeShapeType="1" noTextEdit="1"/>
              </p:cNvSpPr>
              <p:nvPr/>
            </p:nvSpPr>
            <p:spPr>
              <a:xfrm>
                <a:off x="1974965" y="3786388"/>
                <a:ext cx="2344680" cy="667490"/>
              </a:xfrm>
              <a:prstGeom prst="rect">
                <a:avLst/>
              </a:prstGeom>
              <a:blipFill>
                <a:blip r:embed="rId3"/>
                <a:stretch>
                  <a:fillRect/>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355DCE76-58AB-460B-96CF-E84E9FBEFD31}"/>
              </a:ext>
            </a:extLst>
          </p:cNvPr>
          <p:cNvSpPr/>
          <p:nvPr/>
        </p:nvSpPr>
        <p:spPr>
          <a:xfrm>
            <a:off x="5480996" y="3935467"/>
            <a:ext cx="80021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a:t>
            </a:r>
            <a:r>
              <a:rPr lang="ar-SA" dirty="0">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(4.20)</a:t>
            </a:r>
            <a:endParaRPr lang="en-US" dirty="0"/>
          </a:p>
        </p:txBody>
      </p:sp>
      <p:sp>
        <p:nvSpPr>
          <p:cNvPr id="9" name="Rectangle 8">
            <a:extLst>
              <a:ext uri="{FF2B5EF4-FFF2-40B4-BE49-F238E27FC236}">
                <a16:creationId xmlns:a16="http://schemas.microsoft.com/office/drawing/2014/main" id="{10478693-1FCC-4641-A7EE-DB0FEA144266}"/>
              </a:ext>
            </a:extLst>
          </p:cNvPr>
          <p:cNvSpPr/>
          <p:nvPr/>
        </p:nvSpPr>
        <p:spPr>
          <a:xfrm>
            <a:off x="159027" y="1888865"/>
            <a:ext cx="7779026" cy="1289071"/>
          </a:xfrm>
          <a:prstGeom prst="rect">
            <a:avLst/>
          </a:prstGeom>
        </p:spPr>
        <p:txBody>
          <a:bodyPr wrap="square">
            <a:spAutoFit/>
          </a:bodyPr>
          <a:lstStyle/>
          <a:p>
            <a:pPr>
              <a:lnSpc>
                <a:spcPct val="15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 total cross-sectional area of rectangular hoop reinforcement,</a:t>
            </a:r>
            <a:r>
              <a:rPr lang="en-US" b="1" dirty="0">
                <a:latin typeface="Times New Roman" panose="02020603050405020304" pitchFamily="18" charset="0"/>
                <a:ea typeface="Times New Roman" panose="02020603050405020304" pitchFamily="18" charset="0"/>
                <a:cs typeface="Times New Roman" panose="02020603050405020304" pitchFamily="18" charset="0"/>
              </a:rPr>
              <a:t> Ash</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5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shall not be less than required by the following equations:</a:t>
            </a:r>
          </a:p>
          <a:p>
            <a:pPr>
              <a:lnSpc>
                <a:spcPct val="15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p>
        </p:txBody>
      </p:sp>
      <p:pic>
        <p:nvPicPr>
          <p:cNvPr id="10" name="Picture 9">
            <a:extLst>
              <a:ext uri="{FF2B5EF4-FFF2-40B4-BE49-F238E27FC236}">
                <a16:creationId xmlns:a16="http://schemas.microsoft.com/office/drawing/2014/main" id="{463136D6-3594-4734-A5FA-987F382EA3B0}"/>
              </a:ext>
            </a:extLst>
          </p:cNvPr>
          <p:cNvPicPr/>
          <p:nvPr/>
        </p:nvPicPr>
        <p:blipFill>
          <a:blip r:embed="rId4"/>
          <a:stretch>
            <a:fillRect/>
          </a:stretch>
        </p:blipFill>
        <p:spPr>
          <a:xfrm>
            <a:off x="6773215" y="993914"/>
            <a:ext cx="5259758" cy="4068416"/>
          </a:xfrm>
          <a:prstGeom prst="rect">
            <a:avLst/>
          </a:prstGeom>
        </p:spPr>
      </p:pic>
      <p:sp>
        <p:nvSpPr>
          <p:cNvPr id="12" name="Chevron 3">
            <a:extLst>
              <a:ext uri="{FF2B5EF4-FFF2-40B4-BE49-F238E27FC236}">
                <a16:creationId xmlns:a16="http://schemas.microsoft.com/office/drawing/2014/main" id="{59CF5CD8-43C8-437D-9F12-01854F6137C3}"/>
              </a:ext>
            </a:extLst>
          </p:cNvPr>
          <p:cNvSpPr/>
          <p:nvPr/>
        </p:nvSpPr>
        <p:spPr>
          <a:xfrm>
            <a:off x="229295" y="1395794"/>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13" name="Rectangle 12">
                <a:extLst>
                  <a:ext uri="{FF2B5EF4-FFF2-40B4-BE49-F238E27FC236}">
                    <a16:creationId xmlns:a16="http://schemas.microsoft.com/office/drawing/2014/main" id="{39D93EB0-DEA7-4DFC-93E9-E70CF1A8F8A6}"/>
                  </a:ext>
                </a:extLst>
              </p:cNvPr>
              <p:cNvSpPr/>
              <p:nvPr/>
            </p:nvSpPr>
            <p:spPr>
              <a:xfrm>
                <a:off x="0" y="5211575"/>
                <a:ext cx="11211338" cy="457241"/>
              </a:xfrm>
              <a:prstGeom prst="rect">
                <a:avLst/>
              </a:prstGeom>
            </p:spPr>
            <p:txBody>
              <a:bodyPr wrap="squar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Then, f</a:t>
                </a:r>
                <a:r>
                  <a:rPr lang="en-US" dirty="0">
                    <a:latin typeface="Times New Roman" panose="02020603050405020304" pitchFamily="18" charset="0"/>
                    <a:cs typeface="Times New Roman" panose="02020603050405020304" pitchFamily="18" charset="0"/>
                  </a:rPr>
                  <a:t>or column 600 </a:t>
                </a:r>
                <a14:m>
                  <m:oMath xmlns:m="http://purl.oclc.org/ooxml/officeDocument/math">
                    <m:r>
                      <a:rPr lang="en-US">
                        <a:sym typeface="Symbol" panose="05050102010706020507" pitchFamily="18" charset="2"/>
                      </a:rPr>
                      <m:t></m:t>
                    </m:r>
                    <m:r>
                      <a:rPr lang="en-US"/>
                      <m:t> </m:t>
                    </m:r>
                    <m:r>
                      <a:rPr lang="en-US"/>
                      <m:t>400</m:t>
                    </m:r>
                  </m:oMath>
                </a14:m>
                <a:r>
                  <a:rPr lang="en-US" dirty="0">
                    <a:latin typeface="Times New Roman" panose="02020603050405020304" pitchFamily="18" charset="0"/>
                    <a:cs typeface="Times New Roman" panose="02020603050405020304" pitchFamily="18" charset="0"/>
                  </a:rPr>
                  <a:t>mm</a:t>
                </a:r>
                <a:r>
                  <a:rPr lang="en-US" dirty="0">
                    <a:latin typeface="Times New Roman" panose="02020603050405020304" pitchFamily="18" charset="0"/>
                    <a:ea typeface="Times New Roman" panose="02020603050405020304" pitchFamily="18" charset="0"/>
                    <a:cs typeface="Times New Roman" panose="02020603050405020304" pitchFamily="18" charset="0"/>
                  </a:rPr>
                  <a:t>, Ash = </a:t>
                </a:r>
                <a:r>
                  <a:rPr lang="ar-SA" dirty="0">
                    <a:latin typeface="Times New Roman" panose="02020603050405020304" pitchFamily="18" charset="0"/>
                    <a:ea typeface="Times New Roman" panose="02020603050405020304" pitchFamily="18" charset="0"/>
                    <a:cs typeface="Times New Roman" panose="02020603050405020304" pitchFamily="18" charset="0"/>
                  </a:rPr>
                  <a:t>528.36</a:t>
                </a:r>
                <a:r>
                  <a:rPr lang="en-US" dirty="0">
                    <a:latin typeface="Times New Roman" panose="02020603050405020304" pitchFamily="18" charset="0"/>
                    <a:ea typeface="Times New Roman" panose="02020603050405020304" pitchFamily="18" charset="0"/>
                    <a:cs typeface="Times New Roman" panose="02020603050405020304" pitchFamily="18" charset="0"/>
                  </a:rPr>
                  <a:t> mm</a:t>
                </a:r>
                <a:r>
                  <a:rPr lang="en-US" baseline="30%" dirty="0">
                    <a:latin typeface="Times New Roman" panose="02020603050405020304" pitchFamily="18" charset="0"/>
                    <a:ea typeface="Times New Roman" panose="02020603050405020304" pitchFamily="18" charset="0"/>
                    <a:cs typeface="Times New Roman" panose="02020603050405020304" pitchFamily="18" charset="0"/>
                  </a:rPr>
                  <a:t>2 </a:t>
                </a:r>
                <a:r>
                  <a:rPr lang="en-US" dirty="0">
                    <a:latin typeface="Times New Roman" panose="02020603050405020304" pitchFamily="18" charset="0"/>
                    <a:ea typeface="Times New Roman" panose="02020603050405020304" pitchFamily="18" charset="0"/>
                    <a:cs typeface="Times New Roman" panose="02020603050405020304" pitchFamily="18" charset="0"/>
                  </a:rPr>
                  <a:t>. Therefore minimum No. of legs needed </a:t>
                </a:r>
                <a:r>
                  <a:rPr lang="ar-SA" dirty="0">
                    <a:latin typeface="Times New Roman" panose="02020603050405020304" pitchFamily="18" charset="0"/>
                    <a:ea typeface="Times New Roman" panose="02020603050405020304" pitchFamily="18" charset="0"/>
                    <a:cs typeface="Times New Roman" panose="02020603050405020304" pitchFamily="18" charset="0"/>
                  </a:rPr>
                  <a:t>2</a:t>
                </a:r>
                <a:r>
                  <a:rPr lang="en-US" dirty="0">
                    <a:latin typeface="Times New Roman" panose="02020603050405020304" pitchFamily="18" charset="0"/>
                    <a:ea typeface="Times New Roman" panose="02020603050405020304" pitchFamily="18" charset="0"/>
                    <a:cs typeface="Times New Roman" panose="02020603050405020304" pitchFamily="18" charset="0"/>
                  </a:rPr>
                  <a:t> legs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1</a:t>
                </a:r>
                <a:r>
                  <a:rPr lang="ar-SA" dirty="0">
                    <a:latin typeface="Times New Roman" panose="02020603050405020304" pitchFamily="18" charset="0"/>
                    <a:ea typeface="Times New Roman" panose="02020603050405020304" pitchFamily="18" charset="0"/>
                    <a:cs typeface="Times New Roman" panose="02020603050405020304" pitchFamily="18" charset="0"/>
                  </a:rPr>
                  <a:t>2</a:t>
                </a:r>
                <a:r>
                  <a:rPr lang="en-US" dirty="0">
                    <a:latin typeface="Times New Roman" panose="02020603050405020304" pitchFamily="18" charset="0"/>
                    <a:ea typeface="Times New Roman" panose="02020603050405020304" pitchFamily="18" charset="0"/>
                    <a:cs typeface="Times New Roman" panose="02020603050405020304" pitchFamily="18" charset="0"/>
                  </a:rPr>
                  <a:t> and 2 legs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14.</a:t>
                </a:r>
              </a:p>
            </p:txBody>
          </p:sp>
        </mc:Choice>
        <mc:Fallback>
          <p:sp>
            <p:nvSpPr>
              <p:cNvPr id="13" name="Rectangle 12">
                <a:extLst>
                  <a:ext uri="{FF2B5EF4-FFF2-40B4-BE49-F238E27FC236}">
                    <a16:creationId xmlns:a16="http://schemas.microsoft.com/office/drawing/2014/main" id="{39D93EB0-DEA7-4DFC-93E9-E70CF1A8F8A6}"/>
                  </a:ext>
                </a:extLst>
              </p:cNvPr>
              <p:cNvSpPr>
                <a:spLocks noRot="1" noChangeAspect="1" noMove="1" noResize="1" noEditPoints="1" noAdjustHandles="1" noChangeArrowheads="1" noChangeShapeType="1" noTextEdit="1"/>
              </p:cNvSpPr>
              <p:nvPr/>
            </p:nvSpPr>
            <p:spPr>
              <a:xfrm>
                <a:off x="0" y="5211575"/>
                <a:ext cx="11211338" cy="457241"/>
              </a:xfrm>
              <a:prstGeom prst="rect">
                <a:avLst/>
              </a:prstGeom>
              <a:blipFill>
                <a:blip r:embed="rId5"/>
                <a:stretch>
                  <a:fillRect l="-0.435%" r="-0.218%" b="-21.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Rectangle 13">
                <a:extLst>
                  <a:ext uri="{FF2B5EF4-FFF2-40B4-BE49-F238E27FC236}">
                    <a16:creationId xmlns:a16="http://schemas.microsoft.com/office/drawing/2014/main" id="{33F5B1CB-EEA5-4B9D-AB5D-6BE54FDF5FC4}"/>
                  </a:ext>
                </a:extLst>
              </p:cNvPr>
              <p:cNvSpPr/>
              <p:nvPr/>
            </p:nvSpPr>
            <p:spPr>
              <a:xfrm>
                <a:off x="0" y="5728660"/>
                <a:ext cx="9980241" cy="457241"/>
              </a:xfrm>
              <a:prstGeom prst="rect">
                <a:avLst/>
              </a:prstGeom>
            </p:spPr>
            <p:txBody>
              <a:bodyPr wrap="square">
                <a:spAutoFit/>
              </a:bodyPr>
              <a:lstStyle/>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Then, f</a:t>
                </a:r>
                <a:r>
                  <a:rPr lang="en-US" dirty="0">
                    <a:latin typeface="Times New Roman" panose="02020603050405020304" pitchFamily="18" charset="0"/>
                    <a:cs typeface="Times New Roman" panose="02020603050405020304" pitchFamily="18" charset="0"/>
                  </a:rPr>
                  <a:t>or column 900 </a:t>
                </a:r>
                <a14:m>
                  <m:oMath xmlns:m="http://purl.oclc.org/ooxml/officeDocument/math">
                    <m:r>
                      <a:rPr lang="en-US">
                        <a:latin typeface="Cambria Math" panose="02040503050406030204" pitchFamily="18" charset="0"/>
                        <a:sym typeface="Symbol" panose="05050102010706020507" pitchFamily="18" charset="2"/>
                      </a:rPr>
                      <m:t></m:t>
                    </m:r>
                    <m:r>
                      <a:rPr lang="en-US">
                        <a:latin typeface="Cambria Math" panose="02040503050406030204" pitchFamily="18" charset="0"/>
                      </a:rPr>
                      <m:t> </m:t>
                    </m:r>
                    <m:r>
                      <a:rPr lang="en-US">
                        <a:latin typeface="Cambria Math" panose="02040503050406030204" pitchFamily="18" charset="0"/>
                      </a:rPr>
                      <m:t>400</m:t>
                    </m:r>
                  </m:oMath>
                </a14:m>
                <a:r>
                  <a:rPr lang="en-US" dirty="0">
                    <a:latin typeface="Times New Roman" panose="02020603050405020304" pitchFamily="18" charset="0"/>
                    <a:cs typeface="Times New Roman" panose="02020603050405020304" pitchFamily="18" charset="0"/>
                  </a:rPr>
                  <a:t>mm</a:t>
                </a:r>
                <a:r>
                  <a:rPr lang="en-US" dirty="0">
                    <a:latin typeface="Times New Roman" panose="02020603050405020304" pitchFamily="18" charset="0"/>
                    <a:ea typeface="Times New Roman" panose="02020603050405020304" pitchFamily="18" charset="0"/>
                    <a:cs typeface="Times New Roman" panose="02020603050405020304" pitchFamily="18" charset="0"/>
                  </a:rPr>
                  <a:t>, Ash = </a:t>
                </a:r>
                <a:r>
                  <a:rPr lang="ar-SA" dirty="0">
                    <a:latin typeface="Times New Roman" panose="02020603050405020304" pitchFamily="18" charset="0"/>
                    <a:ea typeface="Times New Roman" panose="02020603050405020304" pitchFamily="18" charset="0"/>
                    <a:cs typeface="Times New Roman" panose="02020603050405020304" pitchFamily="18" charset="0"/>
                  </a:rPr>
                  <a:t>2</a:t>
                </a:r>
                <a:r>
                  <a:rPr lang="en-US" dirty="0">
                    <a:latin typeface="Times New Roman" panose="02020603050405020304" pitchFamily="18" charset="0"/>
                    <a:ea typeface="Times New Roman" panose="02020603050405020304" pitchFamily="18" charset="0"/>
                    <a:cs typeface="Times New Roman" panose="02020603050405020304" pitchFamily="18" charset="0"/>
                  </a:rPr>
                  <a:t>15 mm</a:t>
                </a:r>
                <a:r>
                  <a:rPr lang="en-US" baseline="30%" dirty="0">
                    <a:latin typeface="Times New Roman" panose="02020603050405020304" pitchFamily="18" charset="0"/>
                    <a:ea typeface="Times New Roman" panose="02020603050405020304" pitchFamily="18" charset="0"/>
                    <a:cs typeface="Times New Roman" panose="02020603050405020304" pitchFamily="18" charset="0"/>
                  </a:rPr>
                  <a:t>2 </a:t>
                </a:r>
                <a:r>
                  <a:rPr lang="en-US" dirty="0">
                    <a:latin typeface="Times New Roman" panose="02020603050405020304" pitchFamily="18" charset="0"/>
                    <a:ea typeface="Times New Roman" panose="02020603050405020304" pitchFamily="18" charset="0"/>
                    <a:cs typeface="Times New Roman" panose="02020603050405020304" pitchFamily="18" charset="0"/>
                  </a:rPr>
                  <a:t>. Therefore minimum No. of legs needed </a:t>
                </a:r>
                <a:r>
                  <a:rPr lang="ar-SA" dirty="0">
                    <a:latin typeface="Times New Roman" panose="02020603050405020304" pitchFamily="18" charset="0"/>
                    <a:ea typeface="Times New Roman" panose="02020603050405020304" pitchFamily="18" charset="0"/>
                    <a:cs typeface="Times New Roman" panose="02020603050405020304" pitchFamily="18" charset="0"/>
                  </a:rPr>
                  <a:t>2</a:t>
                </a:r>
                <a:r>
                  <a:rPr lang="en-US" dirty="0">
                    <a:latin typeface="Times New Roman" panose="02020603050405020304" pitchFamily="18" charset="0"/>
                    <a:ea typeface="Times New Roman" panose="02020603050405020304" pitchFamily="18" charset="0"/>
                    <a:cs typeface="Times New Roman" panose="02020603050405020304" pitchFamily="18" charset="0"/>
                  </a:rPr>
                  <a:t> legs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ea typeface="Times New Roman" panose="02020603050405020304" pitchFamily="18" charset="0"/>
                    <a:cs typeface="Times New Roman" panose="02020603050405020304" pitchFamily="18" charset="0"/>
                  </a:rPr>
                  <a:t>1</a:t>
                </a:r>
                <a:r>
                  <a:rPr lang="ar-SA" dirty="0">
                    <a:latin typeface="Times New Roman" panose="02020603050405020304" pitchFamily="18" charset="0"/>
                    <a:ea typeface="Times New Roman" panose="02020603050405020304" pitchFamily="18" charset="0"/>
                    <a:cs typeface="Times New Roman" panose="02020603050405020304" pitchFamily="18" charset="0"/>
                  </a:rPr>
                  <a:t>2</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p>
            </p:txBody>
          </p:sp>
        </mc:Choice>
        <mc:Fallback>
          <p:sp>
            <p:nvSpPr>
              <p:cNvPr id="14" name="Rectangle 13">
                <a:extLst>
                  <a:ext uri="{FF2B5EF4-FFF2-40B4-BE49-F238E27FC236}">
                    <a16:creationId xmlns:a16="http://schemas.microsoft.com/office/drawing/2014/main" id="{33F5B1CB-EEA5-4B9D-AB5D-6BE54FDF5FC4}"/>
                  </a:ext>
                </a:extLst>
              </p:cNvPr>
              <p:cNvSpPr>
                <a:spLocks noRot="1" noChangeAspect="1" noMove="1" noResize="1" noEditPoints="1" noAdjustHandles="1" noChangeArrowheads="1" noChangeShapeType="1" noTextEdit="1"/>
              </p:cNvSpPr>
              <p:nvPr/>
            </p:nvSpPr>
            <p:spPr>
              <a:xfrm>
                <a:off x="0" y="5728660"/>
                <a:ext cx="9980241" cy="457241"/>
              </a:xfrm>
              <a:prstGeom prst="rect">
                <a:avLst/>
              </a:prstGeom>
              <a:blipFill>
                <a:blip r:embed="rId6"/>
                <a:stretch>
                  <a:fillRect l="-0.489%" b="-21.333%"/>
                </a:stretch>
              </a:blipFill>
            </p:spPr>
            <p:txBody>
              <a:bodyPr/>
              <a:lstStyle/>
              <a:p>
                <a:r>
                  <a:rPr lang="en-US">
                    <a:noFill/>
                  </a:rPr>
                  <a:t> </a:t>
                </a:r>
              </a:p>
            </p:txBody>
          </p:sp>
        </mc:Fallback>
      </mc:AlternateContent>
    </p:spTree>
    <p:extLst>
      <p:ext uri="{BB962C8B-B14F-4D97-AF65-F5344CB8AC3E}">
        <p14:creationId xmlns:p14="http://schemas.microsoft.com/office/powerpoint/2010/main" val="2251000419"/>
      </p:ext>
    </p:extLst>
  </p:cSld>
  <p:clrMapOvr>
    <a:masterClrMapping/>
  </p:clrMapOvr>
</p:sld>
</file>

<file path=ppt/slides/slide64.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F4AAD72-7166-4EC9-8185-144A2700453C}"/>
              </a:ext>
            </a:extLst>
          </p:cNvPr>
          <p:cNvSpPr/>
          <p:nvPr/>
        </p:nvSpPr>
        <p:spPr>
          <a:xfrm>
            <a:off x="687007" y="355361"/>
            <a:ext cx="2031325"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columns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6" name="Picture 5">
            <a:extLst>
              <a:ext uri="{FF2B5EF4-FFF2-40B4-BE49-F238E27FC236}">
                <a16:creationId xmlns:a16="http://schemas.microsoft.com/office/drawing/2014/main" id="{E2C6C3E2-D9A7-46DC-B88A-3E76B1833FB1}"/>
              </a:ext>
            </a:extLst>
          </p:cNvPr>
          <p:cNvPicPr>
            <a:picLocks noChangeAspect="1"/>
          </p:cNvPicPr>
          <p:nvPr/>
        </p:nvPicPr>
        <p:blipFill>
          <a:blip r:embed="rId2"/>
          <a:stretch>
            <a:fillRect/>
          </a:stretch>
        </p:blipFill>
        <p:spPr>
          <a:xfrm>
            <a:off x="319087" y="1095375"/>
            <a:ext cx="11553825" cy="4667250"/>
          </a:xfrm>
          <a:prstGeom prst="rect">
            <a:avLst/>
          </a:prstGeom>
        </p:spPr>
      </p:pic>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94977F8A-4090-4561-98A4-648D189D1673}"/>
                  </a:ext>
                </a:extLst>
              </p:cNvPr>
              <p:cNvSpPr/>
              <p:nvPr/>
            </p:nvSpPr>
            <p:spPr>
              <a:xfrm>
                <a:off x="4236852" y="5929046"/>
                <a:ext cx="4036682"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Figure-1: column 600 </a:t>
                </a:r>
                <a14:m>
                  <m:oMath xmlns:m="http://purl.oclc.org/ooxml/officeDocument/math">
                    <m:r>
                      <a:rPr lang="en-US">
                        <a:latin typeface="Cambria Math" panose="02040503050406030204" pitchFamily="18" charset="0"/>
                        <a:sym typeface="Symbol" panose="05050102010706020507" pitchFamily="18" charset="2"/>
                      </a:rPr>
                      <m:t></m:t>
                    </m:r>
                    <m:r>
                      <a:rPr lang="en-US">
                        <a:latin typeface="Cambria Math" panose="02040503050406030204" pitchFamily="18" charset="0"/>
                      </a:rPr>
                      <m:t> 400</m:t>
                    </m:r>
                  </m:oMath>
                </a14:m>
                <a:r>
                  <a:rPr lang="en-US" dirty="0">
                    <a:latin typeface="Times New Roman" panose="02020603050405020304" pitchFamily="18" charset="0"/>
                    <a:cs typeface="Times New Roman" panose="02020603050405020304" pitchFamily="18" charset="0"/>
                  </a:rPr>
                  <a:t>mm sections.</a:t>
                </a:r>
                <a:endParaRPr lang="en-US" dirty="0"/>
              </a:p>
            </p:txBody>
          </p:sp>
        </mc:Choice>
        <mc:Fallback>
          <p:sp>
            <p:nvSpPr>
              <p:cNvPr id="8" name="Rectangle 7">
                <a:extLst>
                  <a:ext uri="{FF2B5EF4-FFF2-40B4-BE49-F238E27FC236}">
                    <a16:creationId xmlns:a16="http://schemas.microsoft.com/office/drawing/2014/main" id="{94977F8A-4090-4561-98A4-648D189D1673}"/>
                  </a:ext>
                </a:extLst>
              </p:cNvPr>
              <p:cNvSpPr>
                <a:spLocks noRot="1" noChangeAspect="1" noMove="1" noResize="1" noEditPoints="1" noAdjustHandles="1" noChangeArrowheads="1" noChangeShapeType="1" noTextEdit="1"/>
              </p:cNvSpPr>
              <p:nvPr/>
            </p:nvSpPr>
            <p:spPr>
              <a:xfrm>
                <a:off x="4236852" y="5929046"/>
                <a:ext cx="4036682" cy="369332"/>
              </a:xfrm>
              <a:prstGeom prst="rect">
                <a:avLst/>
              </a:prstGeom>
              <a:blipFill>
                <a:blip r:embed="rId3"/>
                <a:stretch>
                  <a:fillRect l="-1.208%" t="-10%" r="-0.604%" b="-26.667%"/>
                </a:stretch>
              </a:blipFill>
            </p:spPr>
            <p:txBody>
              <a:bodyPr/>
              <a:lstStyle/>
              <a:p>
                <a:r>
                  <a:rPr lang="en-US">
                    <a:noFill/>
                  </a:rPr>
                  <a:t> </a:t>
                </a:r>
              </a:p>
            </p:txBody>
          </p:sp>
        </mc:Fallback>
      </mc:AlternateContent>
    </p:spTree>
    <p:extLst>
      <p:ext uri="{BB962C8B-B14F-4D97-AF65-F5344CB8AC3E}">
        <p14:creationId xmlns:p14="http://schemas.microsoft.com/office/powerpoint/2010/main" val="2770600752"/>
      </p:ext>
    </p:extLst>
  </p:cSld>
  <p:clrMapOvr>
    <a:masterClrMapping/>
  </p:clrMapOvr>
</p:sld>
</file>

<file path=ppt/slides/slide65.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3FBD3EC-34A7-4392-B95D-ED7A6E3706E8}"/>
              </a:ext>
            </a:extLst>
          </p:cNvPr>
          <p:cNvSpPr/>
          <p:nvPr/>
        </p:nvSpPr>
        <p:spPr>
          <a:xfrm>
            <a:off x="687007" y="355361"/>
            <a:ext cx="2031325"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columns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4" name="Picture 3">
            <a:extLst>
              <a:ext uri="{FF2B5EF4-FFF2-40B4-BE49-F238E27FC236}">
                <a16:creationId xmlns:a16="http://schemas.microsoft.com/office/drawing/2014/main" id="{2CC74870-8FB4-4AD5-A8C3-D089CF7678A2}"/>
              </a:ext>
            </a:extLst>
          </p:cNvPr>
          <p:cNvPicPr>
            <a:picLocks noChangeAspect="1"/>
          </p:cNvPicPr>
          <p:nvPr/>
        </p:nvPicPr>
        <p:blipFill>
          <a:blip r:embed="rId2"/>
          <a:stretch>
            <a:fillRect/>
          </a:stretch>
        </p:blipFill>
        <p:spPr>
          <a:xfrm>
            <a:off x="581025" y="985837"/>
            <a:ext cx="11499780" cy="5094462"/>
          </a:xfrm>
          <a:prstGeom prst="rect">
            <a:avLst/>
          </a:prstGeom>
        </p:spPr>
      </p:pic>
      <mc:AlternateContent xmlns:mc="http://schemas.openxmlformats.org/markup-compatibility/2006">
        <mc:Choice xmlns:a14="http://schemas.microsoft.com/office/drawing/2010/main" Requires="a14">
          <p:sp>
            <p:nvSpPr>
              <p:cNvPr id="5" name="Rectangle 4">
                <a:extLst>
                  <a:ext uri="{FF2B5EF4-FFF2-40B4-BE49-F238E27FC236}">
                    <a16:creationId xmlns:a16="http://schemas.microsoft.com/office/drawing/2014/main" id="{F368A01D-3205-4A83-A66D-210C5D170885}"/>
                  </a:ext>
                </a:extLst>
              </p:cNvPr>
              <p:cNvSpPr/>
              <p:nvPr/>
            </p:nvSpPr>
            <p:spPr>
              <a:xfrm>
                <a:off x="3839120" y="6080299"/>
                <a:ext cx="4036682"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Figure-2: column 900 </a:t>
                </a:r>
                <a14:m>
                  <m:oMath xmlns:m="http://purl.oclc.org/ooxml/officeDocument/math">
                    <m:r>
                      <a:rPr lang="en-US">
                        <a:latin typeface="Cambria Math" panose="02040503050406030204" pitchFamily="18" charset="0"/>
                        <a:sym typeface="Symbol" panose="05050102010706020507" pitchFamily="18" charset="2"/>
                      </a:rPr>
                      <m:t></m:t>
                    </m:r>
                    <m:r>
                      <a:rPr lang="en-US">
                        <a:latin typeface="Cambria Math" panose="02040503050406030204" pitchFamily="18" charset="0"/>
                      </a:rPr>
                      <m:t> </m:t>
                    </m:r>
                    <m:r>
                      <a:rPr lang="en-US">
                        <a:latin typeface="Cambria Math" panose="02040503050406030204" pitchFamily="18" charset="0"/>
                      </a:rPr>
                      <m:t>400</m:t>
                    </m:r>
                  </m:oMath>
                </a14:m>
                <a:r>
                  <a:rPr lang="en-US" dirty="0">
                    <a:latin typeface="Times New Roman" panose="02020603050405020304" pitchFamily="18" charset="0"/>
                    <a:cs typeface="Times New Roman" panose="02020603050405020304" pitchFamily="18" charset="0"/>
                  </a:rPr>
                  <a:t>mm sections.</a:t>
                </a:r>
                <a:endParaRPr lang="en-US" dirty="0"/>
              </a:p>
            </p:txBody>
          </p:sp>
        </mc:Choice>
        <mc:Fallback>
          <p:sp>
            <p:nvSpPr>
              <p:cNvPr id="5" name="Rectangle 4">
                <a:extLst>
                  <a:ext uri="{FF2B5EF4-FFF2-40B4-BE49-F238E27FC236}">
                    <a16:creationId xmlns:a16="http://schemas.microsoft.com/office/drawing/2014/main" id="{F368A01D-3205-4A83-A66D-210C5D170885}"/>
                  </a:ext>
                </a:extLst>
              </p:cNvPr>
              <p:cNvSpPr>
                <a:spLocks noRot="1" noChangeAspect="1" noMove="1" noResize="1" noEditPoints="1" noAdjustHandles="1" noChangeArrowheads="1" noChangeShapeType="1" noTextEdit="1"/>
              </p:cNvSpPr>
              <p:nvPr/>
            </p:nvSpPr>
            <p:spPr>
              <a:xfrm>
                <a:off x="3839120" y="6080299"/>
                <a:ext cx="4036682" cy="369332"/>
              </a:xfrm>
              <a:prstGeom prst="rect">
                <a:avLst/>
              </a:prstGeom>
              <a:blipFill>
                <a:blip r:embed="rId3"/>
                <a:stretch>
                  <a:fillRect l="-1.36%" t="-8.197%" r="-0.453%" b="-24.59%"/>
                </a:stretch>
              </a:blipFill>
            </p:spPr>
            <p:txBody>
              <a:bodyPr/>
              <a:lstStyle/>
              <a:p>
                <a:r>
                  <a:rPr lang="en-US">
                    <a:noFill/>
                  </a:rPr>
                  <a:t> </a:t>
                </a:r>
              </a:p>
            </p:txBody>
          </p:sp>
        </mc:Fallback>
      </mc:AlternateContent>
    </p:spTree>
    <p:extLst>
      <p:ext uri="{BB962C8B-B14F-4D97-AF65-F5344CB8AC3E}">
        <p14:creationId xmlns:p14="http://schemas.microsoft.com/office/powerpoint/2010/main" val="3437413176"/>
      </p:ext>
    </p:extLst>
  </p:cSld>
  <p:clrMapOvr>
    <a:masterClrMapping/>
  </p:clrMapOvr>
</p:sld>
</file>

<file path=ppt/slides/slide66.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AEA3BF8-3CCA-4BEA-A134-2E440753A642}"/>
              </a:ext>
            </a:extLst>
          </p:cNvPr>
          <p:cNvSpPr/>
          <p:nvPr/>
        </p:nvSpPr>
        <p:spPr>
          <a:xfrm>
            <a:off x="371061" y="1675719"/>
            <a:ext cx="6096000" cy="873572"/>
          </a:xfrm>
          <a:prstGeom prst="rect">
            <a:avLst/>
          </a:prstGeom>
        </p:spPr>
        <p:txBody>
          <a:bodyPr>
            <a:spAutoFit/>
          </a:bodyPr>
          <a:lstStyle/>
          <a:p>
            <a:pPr marL="342900" lvl="0" indent="-342900">
              <a:lnSpc>
                <a:spcPct val="150%"/>
              </a:lnSpc>
              <a:buFont typeface="+mj-lt"/>
              <a:buAutoNum type="arabicPeriod"/>
            </a:pPr>
            <a:r>
              <a:rPr lang="en-US" dirty="0">
                <a:latin typeface="Times New Roman" panose="02020603050405020304" pitchFamily="18" charset="0"/>
                <a:ea typeface="Times New Roman" panose="02020603050405020304" pitchFamily="18" charset="0"/>
                <a:cs typeface="Times New Roman" panose="02020603050405020304" pitchFamily="18" charset="0"/>
              </a:rPr>
              <a:t>Group one: Tie beams. </a:t>
            </a:r>
          </a:p>
          <a:p>
            <a:pPr marL="342900" lvl="0" indent="-342900">
              <a:lnSpc>
                <a:spcPct val="150%"/>
              </a:lnSpc>
              <a:spcAft>
                <a:spcPts val="800"/>
              </a:spcAft>
              <a:buFont typeface="+mj-lt"/>
              <a:buAutoNum type="arabicPeriod"/>
            </a:pPr>
            <a:r>
              <a:rPr lang="en-US" dirty="0">
                <a:latin typeface="Times New Roman" panose="02020603050405020304" pitchFamily="18" charset="0"/>
                <a:ea typeface="Times New Roman" panose="02020603050405020304" pitchFamily="18" charset="0"/>
                <a:cs typeface="Times New Roman" panose="02020603050405020304" pitchFamily="18" charset="0"/>
              </a:rPr>
              <a:t>Group Two: Ground, First, and second floor beams.</a:t>
            </a:r>
          </a:p>
        </p:txBody>
      </p:sp>
      <p:sp>
        <p:nvSpPr>
          <p:cNvPr id="4" name="Text Placeholder 2">
            <a:extLst>
              <a:ext uri="{FF2B5EF4-FFF2-40B4-BE49-F238E27FC236}">
                <a16:creationId xmlns:a16="http://schemas.microsoft.com/office/drawing/2014/main" id="{CF02BBD7-4C96-478E-A2AB-FD3DD145655B}"/>
              </a:ext>
            </a:extLst>
          </p:cNvPr>
          <p:cNvSpPr txBox="1">
            <a:spLocks noGrp="1"/>
          </p:cNvSpPr>
          <p:nvPr>
            <p:ph type="body" sz="quarter" idx="10"/>
          </p:nvPr>
        </p:nvSpPr>
        <p:spPr>
          <a:xfrm>
            <a:off x="602077" y="238444"/>
            <a:ext cx="11218862" cy="8402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04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a:t>
            </a:r>
            <a:r>
              <a:rPr lang="en-US" altLang="ko-KR" dirty="0">
                <a:solidFill>
                  <a:schemeClr val="accent1"/>
                </a:solidFill>
                <a:latin typeface="Times New Roman" panose="02020603050405020304" pitchFamily="18" charset="0"/>
                <a:cs typeface="Times New Roman" panose="02020603050405020304" pitchFamily="18" charset="0"/>
              </a:rPr>
              <a:t>and detailing</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77150CCE-EFCD-4076-9C65-CAD1CF9B7DE9}"/>
              </a:ext>
            </a:extLst>
          </p:cNvPr>
          <p:cNvSpPr/>
          <p:nvPr/>
        </p:nvSpPr>
        <p:spPr>
          <a:xfrm>
            <a:off x="371061" y="1078674"/>
            <a:ext cx="1758815"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Beams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6" name="Rectangle 5">
            <a:extLst>
              <a:ext uri="{FF2B5EF4-FFF2-40B4-BE49-F238E27FC236}">
                <a16:creationId xmlns:a16="http://schemas.microsoft.com/office/drawing/2014/main" id="{DF0B2CF6-5A1D-490C-9D4C-46B4A51AEEBC}"/>
              </a:ext>
            </a:extLst>
          </p:cNvPr>
          <p:cNvSpPr/>
          <p:nvPr/>
        </p:nvSpPr>
        <p:spPr>
          <a:xfrm>
            <a:off x="841477" y="2688262"/>
            <a:ext cx="2346027" cy="458074"/>
          </a:xfrm>
          <a:prstGeom prst="rect">
            <a:avLst/>
          </a:prstGeom>
        </p:spPr>
        <p:txBody>
          <a:bodyPr wrap="none">
            <a:spAutoFit/>
          </a:bodyPr>
          <a:lstStyle/>
          <a:p>
            <a:pPr lvl="0">
              <a:lnSpc>
                <a:spcPct val="150%"/>
              </a:lnSpc>
            </a:pPr>
            <a:r>
              <a:rPr lang="en-US" dirty="0">
                <a:latin typeface="Times New Roman" panose="02020603050405020304" pitchFamily="18" charset="0"/>
                <a:ea typeface="Times New Roman" panose="02020603050405020304" pitchFamily="18" charset="0"/>
                <a:cs typeface="Times New Roman" panose="02020603050405020304" pitchFamily="18" charset="0"/>
              </a:rPr>
              <a:t>Group one: Tie beams. </a:t>
            </a:r>
          </a:p>
        </p:txBody>
      </p:sp>
      <p:sp>
        <p:nvSpPr>
          <p:cNvPr id="7" name="Chevron 3">
            <a:extLst>
              <a:ext uri="{FF2B5EF4-FFF2-40B4-BE49-F238E27FC236}">
                <a16:creationId xmlns:a16="http://schemas.microsoft.com/office/drawing/2014/main" id="{4F27C9FA-ED37-40C1-A08B-3F6A4BE4F2E3}"/>
              </a:ext>
            </a:extLst>
          </p:cNvPr>
          <p:cNvSpPr/>
          <p:nvPr/>
        </p:nvSpPr>
        <p:spPr>
          <a:xfrm>
            <a:off x="362677" y="2707085"/>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8" name="Rectangle 7">
            <a:extLst>
              <a:ext uri="{FF2B5EF4-FFF2-40B4-BE49-F238E27FC236}">
                <a16:creationId xmlns:a16="http://schemas.microsoft.com/office/drawing/2014/main" id="{CBBDFDC4-8445-4FD3-800F-1AD922500AC4}"/>
              </a:ext>
            </a:extLst>
          </p:cNvPr>
          <p:cNvSpPr/>
          <p:nvPr/>
        </p:nvSpPr>
        <p:spPr>
          <a:xfrm>
            <a:off x="508442" y="3423479"/>
            <a:ext cx="3890093" cy="923330"/>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Tie beams shall be able to resist </a:t>
            </a:r>
          </a:p>
          <a:p>
            <a:r>
              <a:rPr lang="en-US" dirty="0">
                <a:latin typeface="Times New Roman" panose="02020603050405020304" pitchFamily="18" charset="0"/>
                <a:ea typeface="Times New Roman" panose="02020603050405020304" pitchFamily="18" charset="0"/>
              </a:rPr>
              <a:t>tension force 10% SDs from</a:t>
            </a:r>
          </a:p>
          <a:p>
            <a:r>
              <a:rPr lang="en-US" dirty="0">
                <a:latin typeface="Times New Roman" panose="02020603050405020304" pitchFamily="18" charset="0"/>
                <a:ea typeface="Times New Roman" panose="02020603050405020304" pitchFamily="18" charset="0"/>
              </a:rPr>
              <a:t> max gravity forced on columns</a:t>
            </a:r>
            <a:endParaRPr lang="en-US" dirty="0"/>
          </a:p>
        </p:txBody>
      </p:sp>
      <p:pic>
        <p:nvPicPr>
          <p:cNvPr id="9" name="Picture 8">
            <a:extLst>
              <a:ext uri="{FF2B5EF4-FFF2-40B4-BE49-F238E27FC236}">
                <a16:creationId xmlns:a16="http://schemas.microsoft.com/office/drawing/2014/main" id="{11209817-2F1A-4BF3-B07F-FB025C9B8073}"/>
              </a:ext>
            </a:extLst>
          </p:cNvPr>
          <p:cNvPicPr>
            <a:picLocks noChangeAspect="1"/>
          </p:cNvPicPr>
          <p:nvPr/>
        </p:nvPicPr>
        <p:blipFill>
          <a:blip r:embed="rId2"/>
          <a:stretch>
            <a:fillRect/>
          </a:stretch>
        </p:blipFill>
        <p:spPr>
          <a:xfrm>
            <a:off x="4719259" y="2549291"/>
            <a:ext cx="2984497" cy="2972639"/>
          </a:xfrm>
          <a:prstGeom prst="rect">
            <a:avLst/>
          </a:prstGeom>
        </p:spPr>
      </p:pic>
      <p:pic>
        <p:nvPicPr>
          <p:cNvPr id="10" name="Picture 9">
            <a:extLst>
              <a:ext uri="{FF2B5EF4-FFF2-40B4-BE49-F238E27FC236}">
                <a16:creationId xmlns:a16="http://schemas.microsoft.com/office/drawing/2014/main" id="{B3E5375E-55D9-4519-8E11-599C595B0088}"/>
              </a:ext>
            </a:extLst>
          </p:cNvPr>
          <p:cNvPicPr>
            <a:picLocks noChangeAspect="1"/>
          </p:cNvPicPr>
          <p:nvPr/>
        </p:nvPicPr>
        <p:blipFill>
          <a:blip r:embed="rId3"/>
          <a:stretch>
            <a:fillRect/>
          </a:stretch>
        </p:blipFill>
        <p:spPr>
          <a:xfrm>
            <a:off x="8259370" y="2549291"/>
            <a:ext cx="3091153" cy="2972639"/>
          </a:xfrm>
          <a:prstGeom prst="rect">
            <a:avLst/>
          </a:prstGeom>
        </p:spPr>
      </p:pic>
      <p:sp>
        <p:nvSpPr>
          <p:cNvPr id="11" name="Rectangle 10">
            <a:extLst>
              <a:ext uri="{FF2B5EF4-FFF2-40B4-BE49-F238E27FC236}">
                <a16:creationId xmlns:a16="http://schemas.microsoft.com/office/drawing/2014/main" id="{53E4DC64-29F5-4931-B1DA-505017AA1613}"/>
              </a:ext>
            </a:extLst>
          </p:cNvPr>
          <p:cNvSpPr/>
          <p:nvPr/>
        </p:nvSpPr>
        <p:spPr>
          <a:xfrm>
            <a:off x="6801022" y="5982035"/>
            <a:ext cx="2814104"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Figure-3: Tie beam sections.</a:t>
            </a:r>
            <a:endParaRPr lang="en-US" dirty="0"/>
          </a:p>
        </p:txBody>
      </p:sp>
    </p:spTree>
    <p:extLst>
      <p:ext uri="{BB962C8B-B14F-4D97-AF65-F5344CB8AC3E}">
        <p14:creationId xmlns:p14="http://schemas.microsoft.com/office/powerpoint/2010/main" val="3194911818"/>
      </p:ext>
    </p:extLst>
  </p:cSld>
  <p:clrMapOvr>
    <a:masterClrMapping/>
  </p:clrMapOvr>
</p:sld>
</file>

<file path=ppt/slides/slide67.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B73D95B-A6E6-4140-89BC-C409DD5FEEC0}"/>
              </a:ext>
            </a:extLst>
          </p:cNvPr>
          <p:cNvPicPr>
            <a:picLocks noChangeAspect="1"/>
          </p:cNvPicPr>
          <p:nvPr/>
        </p:nvPicPr>
        <p:blipFill>
          <a:blip r:embed="rId2"/>
          <a:stretch>
            <a:fillRect/>
          </a:stretch>
        </p:blipFill>
        <p:spPr>
          <a:xfrm>
            <a:off x="1245808" y="195264"/>
            <a:ext cx="9700384" cy="3911594"/>
          </a:xfrm>
          <a:prstGeom prst="rect">
            <a:avLst/>
          </a:prstGeom>
        </p:spPr>
      </p:pic>
      <p:sp>
        <p:nvSpPr>
          <p:cNvPr id="7" name="Rectangle 6">
            <a:extLst>
              <a:ext uri="{FF2B5EF4-FFF2-40B4-BE49-F238E27FC236}">
                <a16:creationId xmlns:a16="http://schemas.microsoft.com/office/drawing/2014/main" id="{B823DAF5-34CF-4F8E-98AD-D27A8E9A4018}"/>
              </a:ext>
            </a:extLst>
          </p:cNvPr>
          <p:cNvSpPr/>
          <p:nvPr/>
        </p:nvSpPr>
        <p:spPr>
          <a:xfrm>
            <a:off x="742122" y="322586"/>
            <a:ext cx="1758815"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Beams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8" name="Picture 7">
            <a:extLst>
              <a:ext uri="{FF2B5EF4-FFF2-40B4-BE49-F238E27FC236}">
                <a16:creationId xmlns:a16="http://schemas.microsoft.com/office/drawing/2014/main" id="{44523884-7BB3-4A06-ABDB-FF0602FE30B9}"/>
              </a:ext>
            </a:extLst>
          </p:cNvPr>
          <p:cNvPicPr>
            <a:picLocks noChangeAspect="1"/>
          </p:cNvPicPr>
          <p:nvPr/>
        </p:nvPicPr>
        <p:blipFill rotWithShape="1">
          <a:blip r:embed="rId3"/>
          <a:srcRect l="37.18%"/>
          <a:stretch/>
        </p:blipFill>
        <p:spPr>
          <a:xfrm rot="5400000">
            <a:off x="6095108" y="3573401"/>
            <a:ext cx="1028506" cy="3800682"/>
          </a:xfrm>
          <a:prstGeom prst="rect">
            <a:avLst/>
          </a:prstGeom>
        </p:spPr>
      </p:pic>
      <p:sp>
        <p:nvSpPr>
          <p:cNvPr id="9" name="Rectangle 8">
            <a:extLst>
              <a:ext uri="{FF2B5EF4-FFF2-40B4-BE49-F238E27FC236}">
                <a16:creationId xmlns:a16="http://schemas.microsoft.com/office/drawing/2014/main" id="{9F5E9A23-9B75-4976-802C-E57C623EE23F}"/>
              </a:ext>
            </a:extLst>
          </p:cNvPr>
          <p:cNvSpPr/>
          <p:nvPr/>
        </p:nvSpPr>
        <p:spPr>
          <a:xfrm>
            <a:off x="5007000" y="4106858"/>
            <a:ext cx="4070345"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Figure-4: Grid 1 beams sections detailing.</a:t>
            </a:r>
            <a:endParaRPr lang="en-US" dirty="0"/>
          </a:p>
        </p:txBody>
      </p:sp>
      <p:sp>
        <p:nvSpPr>
          <p:cNvPr id="10" name="Rectangle 9">
            <a:extLst>
              <a:ext uri="{FF2B5EF4-FFF2-40B4-BE49-F238E27FC236}">
                <a16:creationId xmlns:a16="http://schemas.microsoft.com/office/drawing/2014/main" id="{129D1C91-C88F-4683-856D-81FAFE692D17}"/>
              </a:ext>
            </a:extLst>
          </p:cNvPr>
          <p:cNvSpPr/>
          <p:nvPr/>
        </p:nvSpPr>
        <p:spPr>
          <a:xfrm>
            <a:off x="4709020" y="6040960"/>
            <a:ext cx="3813865"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Figure-5: Grid 1 beams reinforcement .</a:t>
            </a:r>
            <a:endParaRPr lang="en-US" dirty="0"/>
          </a:p>
        </p:txBody>
      </p:sp>
    </p:spTree>
    <p:extLst>
      <p:ext uri="{BB962C8B-B14F-4D97-AF65-F5344CB8AC3E}">
        <p14:creationId xmlns:p14="http://schemas.microsoft.com/office/powerpoint/2010/main" val="858165839"/>
      </p:ext>
    </p:extLst>
  </p:cSld>
  <p:clrMapOvr>
    <a:masterClrMapping/>
  </p:clrMapOvr>
</p:sld>
</file>

<file path=ppt/slides/slide68.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DA8EBFB1-21C2-4402-A072-6CCF29E054BF}"/>
                  </a:ext>
                </a:extLst>
              </p:cNvPr>
              <p:cNvSpPr/>
              <p:nvPr/>
            </p:nvSpPr>
            <p:spPr>
              <a:xfrm>
                <a:off x="602077" y="1918904"/>
                <a:ext cx="8945217" cy="1405513"/>
              </a:xfrm>
              <a:prstGeom prst="rect">
                <a:avLst/>
              </a:prstGeom>
            </p:spPr>
            <p:txBody>
              <a:bodyPr wrap="square">
                <a:spAutoFit/>
              </a:bodyPr>
              <a:lstStyle/>
              <a:p>
                <a:pPr lvl="0">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On grade slab 15cm at basement floor, will be reinforced using minimum area of steel.</a:t>
                </a: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Use top and bottom steel mesh in two direction with minimum steel as the following:</a:t>
                </a:r>
              </a:p>
              <a:p>
                <a14:m>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Asmin</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0018</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1000</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150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270</m:t>
                    </m:r>
                    <m:r>
                      <a:rPr lang="en-US">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i="1">
                            <a:effectLst/>
                            <a:latin typeface="Cambria Math" panose="02040503050406030204" pitchFamily="18" charset="0"/>
                          </a:rPr>
                        </m:ctrlPr>
                      </m:sSup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oMath>
                </a14:m>
                <a:r>
                  <a:rPr lang="en-US" dirty="0">
                    <a:latin typeface="Times New Roman" panose="02020603050405020304" pitchFamily="18" charset="0"/>
                    <a:ea typeface="Times New Roman" panose="02020603050405020304" pitchFamily="18" charset="0"/>
                  </a:rPr>
                  <a:t>. </a:t>
                </a:r>
                <a14:m>
                  <m:oMath xmlns:m="http://purl.oclc.org/ooxml/officeDocument/math">
                    <m:r>
                      <a:rPr lang="en-US" b="1" i="1">
                        <a:latin typeface="Cambria Math" panose="02040503050406030204" pitchFamily="18" charset="0"/>
                        <a:ea typeface="Times New Roman" panose="02020603050405020304" pitchFamily="18" charset="0"/>
                        <a:cs typeface="Times New Roman" panose="02020603050405020304" pitchFamily="18" charset="0"/>
                      </a:rPr>
                      <m:t>𝐓𝐡𝐞𝐧</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𝐮𝐬𝐞</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𝟏</m:t>
                    </m:r>
                    <m:r>
                      <a:rPr lang="en-US" b="1">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𝟏𝟎</m:t>
                    </m:r>
                    <m:r>
                      <a:rPr lang="en-US" b="1">
                        <a:latin typeface="Cambria Math" panose="02040503050406030204" pitchFamily="18" charset="0"/>
                        <a:ea typeface="Times New Roman" panose="02020603050405020304" pitchFamily="18" charset="0"/>
                        <a:cs typeface="Times New Roman" panose="02020603050405020304" pitchFamily="18" charset="0"/>
                      </a:rPr>
                      <m:t>/</m:t>
                    </m:r>
                    <m:r>
                      <a:rPr lang="en-US" b="1" i="1">
                        <a:latin typeface="Cambria Math" panose="02040503050406030204" pitchFamily="18" charset="0"/>
                        <a:ea typeface="Times New Roman" panose="02020603050405020304" pitchFamily="18" charset="0"/>
                        <a:cs typeface="Times New Roman" panose="02020603050405020304" pitchFamily="18" charset="0"/>
                      </a:rPr>
                      <m:t>𝟑𝟎𝐜𝐦</m:t>
                    </m:r>
                  </m:oMath>
                </a14:m>
                <a:endParaRPr lang="en-US" dirty="0"/>
              </a:p>
            </p:txBody>
          </p:sp>
        </mc:Choice>
        <mc:Fallback>
          <p:sp>
            <p:nvSpPr>
              <p:cNvPr id="3" name="Rectangle 2">
                <a:extLst>
                  <a:ext uri="{FF2B5EF4-FFF2-40B4-BE49-F238E27FC236}">
                    <a16:creationId xmlns:a16="http://schemas.microsoft.com/office/drawing/2014/main" id="{DA8EBFB1-21C2-4402-A072-6CCF29E054BF}"/>
                  </a:ext>
                </a:extLst>
              </p:cNvPr>
              <p:cNvSpPr>
                <a:spLocks noRot="1" noChangeAspect="1" noMove="1" noResize="1" noEditPoints="1" noAdjustHandles="1" noChangeArrowheads="1" noChangeShapeType="1" noTextEdit="1"/>
              </p:cNvSpPr>
              <p:nvPr/>
            </p:nvSpPr>
            <p:spPr>
              <a:xfrm>
                <a:off x="602077" y="1918904"/>
                <a:ext cx="8945217" cy="1405513"/>
              </a:xfrm>
              <a:prstGeom prst="rect">
                <a:avLst/>
              </a:prstGeom>
              <a:blipFill>
                <a:blip r:embed="rId2"/>
                <a:stretch>
                  <a:fillRect b="-6.522%"/>
                </a:stretch>
              </a:blipFill>
            </p:spPr>
            <p:txBody>
              <a:bodyPr/>
              <a:lstStyle/>
              <a:p>
                <a:r>
                  <a:rPr lang="en-US">
                    <a:noFill/>
                  </a:rPr>
                  <a:t> </a:t>
                </a:r>
              </a:p>
            </p:txBody>
          </p:sp>
        </mc:Fallback>
      </mc:AlternateContent>
      <p:sp>
        <p:nvSpPr>
          <p:cNvPr id="5" name="Text Placeholder 2">
            <a:extLst>
              <a:ext uri="{FF2B5EF4-FFF2-40B4-BE49-F238E27FC236}">
                <a16:creationId xmlns:a16="http://schemas.microsoft.com/office/drawing/2014/main" id="{3FDAD835-A5D7-437F-A67D-6075AFB07943}"/>
              </a:ext>
            </a:extLst>
          </p:cNvPr>
          <p:cNvSpPr txBox="1">
            <a:spLocks noGrp="1"/>
          </p:cNvSpPr>
          <p:nvPr>
            <p:ph type="body" sz="quarter" idx="10"/>
          </p:nvPr>
        </p:nvSpPr>
        <p:spPr>
          <a:xfrm>
            <a:off x="602077" y="238444"/>
            <a:ext cx="11218862" cy="8402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04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a:t>
            </a:r>
            <a:r>
              <a:rPr lang="en-US" altLang="ko-KR" dirty="0">
                <a:solidFill>
                  <a:schemeClr val="accent1"/>
                </a:solidFill>
                <a:latin typeface="Times New Roman" panose="02020603050405020304" pitchFamily="18" charset="0"/>
                <a:cs typeface="Times New Roman" panose="02020603050405020304" pitchFamily="18" charset="0"/>
              </a:rPr>
              <a:t>and detailing</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ACF44ACA-D45B-4F59-87DD-501B3E519FA9}"/>
              </a:ext>
            </a:extLst>
          </p:cNvPr>
          <p:cNvSpPr/>
          <p:nvPr/>
        </p:nvSpPr>
        <p:spPr>
          <a:xfrm>
            <a:off x="371061" y="1078674"/>
            <a:ext cx="1529586"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Slabs</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7" name="Chevron 3">
            <a:extLst>
              <a:ext uri="{FF2B5EF4-FFF2-40B4-BE49-F238E27FC236}">
                <a16:creationId xmlns:a16="http://schemas.microsoft.com/office/drawing/2014/main" id="{126598A9-3610-425D-9A80-E2FBBAFB4A75}"/>
              </a:ext>
            </a:extLst>
          </p:cNvPr>
          <p:cNvSpPr/>
          <p:nvPr/>
        </p:nvSpPr>
        <p:spPr>
          <a:xfrm>
            <a:off x="230155" y="1918904"/>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sp>
        <p:nvSpPr>
          <p:cNvPr id="8" name="Chevron 3">
            <a:extLst>
              <a:ext uri="{FF2B5EF4-FFF2-40B4-BE49-F238E27FC236}">
                <a16:creationId xmlns:a16="http://schemas.microsoft.com/office/drawing/2014/main" id="{DA6AF251-ADDE-4DEA-83E6-84D63B21C436}"/>
              </a:ext>
            </a:extLst>
          </p:cNvPr>
          <p:cNvSpPr/>
          <p:nvPr/>
        </p:nvSpPr>
        <p:spPr>
          <a:xfrm>
            <a:off x="230155" y="3714251"/>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8A76E743-0A9F-4C04-AF94-745ABEE9F937}"/>
                  </a:ext>
                </a:extLst>
              </p:cNvPr>
              <p:cNvSpPr/>
              <p:nvPr/>
            </p:nvSpPr>
            <p:spPr>
              <a:xfrm>
                <a:off x="602077" y="4103033"/>
                <a:ext cx="10489132" cy="1289071"/>
              </a:xfrm>
              <a:prstGeom prst="rect">
                <a:avLst/>
              </a:prstGeom>
            </p:spPr>
            <p:txBody>
              <a:bodyPr wrap="square">
                <a:spAutoFit/>
              </a:bodyPr>
              <a:lstStyle/>
              <a:p>
                <a:pPr marL="342900" lvl="0" indent="-342900">
                  <a:lnSpc>
                    <a:spcPct val="150%"/>
                  </a:lnSpc>
                  <a:buFont typeface="+mj-lt"/>
                  <a:buAutoNum type="arabicParenR"/>
                </a:pPr>
                <a:r>
                  <a:rPr lang="en-US" dirty="0">
                    <a:latin typeface="Times New Roman" panose="02020603050405020304" pitchFamily="18" charset="0"/>
                    <a:ea typeface="Times New Roman" panose="02020603050405020304" pitchFamily="18" charset="0"/>
                    <a:cs typeface="Times New Roman" panose="02020603050405020304" pitchFamily="18" charset="0"/>
                  </a:rPr>
                  <a:t>Use top and bottom steel mesh in two direction with minimum steel as the following:</a:t>
                </a:r>
              </a:p>
              <a:p>
                <a:pPr marL="457200">
                  <a:lnSpc>
                    <a:spcPct val="150%"/>
                  </a:lnSpc>
                  <a:spcAft>
                    <a:spcPts val="0"/>
                  </a:spcAft>
                </a:pPr>
                <a14:m>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Asmin</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0018</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1000</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230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414</m:t>
                    </m:r>
                    <m:r>
                      <a:rPr lang="en-US">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a:t>
                </a:r>
                <a14:m>
                  <m:oMath xmlns:m="http://purl.oclc.org/ooxml/officeDocument/math">
                    <m:r>
                      <a:rPr lang="en-US" b="1" i="1">
                        <a:latin typeface="Cambria Math" panose="02040503050406030204" pitchFamily="18" charset="0"/>
                        <a:ea typeface="Times New Roman" panose="02020603050405020304" pitchFamily="18" charset="0"/>
                        <a:cs typeface="Times New Roman" panose="02020603050405020304" pitchFamily="18" charset="0"/>
                      </a:rPr>
                      <m:t>𝐓𝐡𝐞𝐧</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𝐮𝐬𝐞</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𝟏</m:t>
                    </m:r>
                    <m:r>
                      <a:rPr lang="en-US" b="1">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𝟏𝟎</m:t>
                    </m:r>
                    <m:r>
                      <a:rPr lang="en-US" b="1">
                        <a:latin typeface="Cambria Math" panose="02040503050406030204" pitchFamily="18" charset="0"/>
                        <a:ea typeface="Times New Roman" panose="02020603050405020304" pitchFamily="18" charset="0"/>
                        <a:cs typeface="Times New Roman" panose="02020603050405020304" pitchFamily="18" charset="0"/>
                      </a:rPr>
                      <m:t>/</m:t>
                    </m:r>
                    <m:r>
                      <a:rPr lang="en-US" b="1" i="1">
                        <a:latin typeface="Cambria Math" panose="02040503050406030204" pitchFamily="18" charset="0"/>
                        <a:ea typeface="Times New Roman" panose="02020603050405020304" pitchFamily="18" charset="0"/>
                        <a:cs typeface="Times New Roman" panose="02020603050405020304" pitchFamily="18" charset="0"/>
                      </a:rPr>
                      <m:t>𝟏𝟔𝐜𝐦</m:t>
                    </m:r>
                  </m:oMath>
                </a14:m>
                <a:r>
                  <a:rPr lang="en-US" b="1" dirty="0">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lvl="0">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2)Use Extra steel at locations have moment value more than minimum moment as the following:</a:t>
                </a:r>
              </a:p>
            </p:txBody>
          </p:sp>
        </mc:Choice>
        <mc:Fallback>
          <p:sp>
            <p:nvSpPr>
              <p:cNvPr id="9" name="Rectangle 8">
                <a:extLst>
                  <a:ext uri="{FF2B5EF4-FFF2-40B4-BE49-F238E27FC236}">
                    <a16:creationId xmlns:a16="http://schemas.microsoft.com/office/drawing/2014/main" id="{8A76E743-0A9F-4C04-AF94-745ABEE9F937}"/>
                  </a:ext>
                </a:extLst>
              </p:cNvPr>
              <p:cNvSpPr>
                <a:spLocks noRot="1" noChangeAspect="1" noMove="1" noResize="1" noEditPoints="1" noAdjustHandles="1" noChangeArrowheads="1" noChangeShapeType="1" noTextEdit="1"/>
              </p:cNvSpPr>
              <p:nvPr/>
            </p:nvSpPr>
            <p:spPr>
              <a:xfrm>
                <a:off x="602077" y="4103033"/>
                <a:ext cx="10489132" cy="1289071"/>
              </a:xfrm>
              <a:prstGeom prst="rect">
                <a:avLst/>
              </a:prstGeom>
              <a:blipFill>
                <a:blip r:embed="rId3"/>
                <a:stretch>
                  <a:fillRect l="-0.523%" b="-6.604%"/>
                </a:stretch>
              </a:blipFill>
            </p:spPr>
            <p:txBody>
              <a:bodyPr/>
              <a:lstStyle/>
              <a:p>
                <a:r>
                  <a:rPr lang="en-US">
                    <a:noFill/>
                  </a:rPr>
                  <a:t> </a:t>
                </a:r>
              </a:p>
            </p:txBody>
          </p:sp>
        </mc:Fallback>
      </mc:AlternateContent>
      <p:sp>
        <p:nvSpPr>
          <p:cNvPr id="10" name="Rectangle 9">
            <a:extLst>
              <a:ext uri="{FF2B5EF4-FFF2-40B4-BE49-F238E27FC236}">
                <a16:creationId xmlns:a16="http://schemas.microsoft.com/office/drawing/2014/main" id="{4148E951-F800-483A-8916-9ED10A289393}"/>
              </a:ext>
            </a:extLst>
          </p:cNvPr>
          <p:cNvSpPr/>
          <p:nvPr/>
        </p:nvSpPr>
        <p:spPr>
          <a:xfrm>
            <a:off x="805807" y="3733701"/>
            <a:ext cx="390363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slab 23cm in floors above ground level: </a:t>
            </a:r>
            <a:endParaRPr lang="en-US" dirty="0"/>
          </a:p>
        </p:txBody>
      </p:sp>
    </p:spTree>
    <p:extLst>
      <p:ext uri="{BB962C8B-B14F-4D97-AF65-F5344CB8AC3E}">
        <p14:creationId xmlns:p14="http://schemas.microsoft.com/office/powerpoint/2010/main" val="567692717"/>
      </p:ext>
    </p:extLst>
  </p:cSld>
  <p:clrMapOvr>
    <a:masterClrMapping/>
  </p:clrMapOvr>
</p:sld>
</file>

<file path=ppt/slides/slide69.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E3C0A52-DAA5-4AB1-9079-DFF041B85546}"/>
              </a:ext>
            </a:extLst>
          </p:cNvPr>
          <p:cNvSpPr/>
          <p:nvPr/>
        </p:nvSpPr>
        <p:spPr>
          <a:xfrm>
            <a:off x="662609" y="376308"/>
            <a:ext cx="2509020"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Foundation</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7" name="Picture 6">
            <a:extLst>
              <a:ext uri="{FF2B5EF4-FFF2-40B4-BE49-F238E27FC236}">
                <a16:creationId xmlns:a16="http://schemas.microsoft.com/office/drawing/2014/main" id="{C87BB3D9-1519-4207-B28A-B167D61A455B}"/>
              </a:ext>
            </a:extLst>
          </p:cNvPr>
          <p:cNvPicPr>
            <a:picLocks noChangeAspect="1"/>
          </p:cNvPicPr>
          <p:nvPr/>
        </p:nvPicPr>
        <p:blipFill rotWithShape="1">
          <a:blip r:embed="rId2"/>
          <a:srcRect r="2.869%"/>
          <a:stretch/>
        </p:blipFill>
        <p:spPr>
          <a:xfrm rot="16200000">
            <a:off x="3056008" y="640521"/>
            <a:ext cx="6291192" cy="5010150"/>
          </a:xfrm>
          <a:prstGeom prst="rect">
            <a:avLst/>
          </a:prstGeom>
        </p:spPr>
      </p:pic>
      <p:sp>
        <p:nvSpPr>
          <p:cNvPr id="10" name="Rectangle 9">
            <a:extLst>
              <a:ext uri="{FF2B5EF4-FFF2-40B4-BE49-F238E27FC236}">
                <a16:creationId xmlns:a16="http://schemas.microsoft.com/office/drawing/2014/main" id="{B246645D-9636-43D0-99D3-AC1A13BAF617}"/>
              </a:ext>
            </a:extLst>
          </p:cNvPr>
          <p:cNvSpPr/>
          <p:nvPr/>
        </p:nvSpPr>
        <p:spPr>
          <a:xfrm>
            <a:off x="5228043" y="6291192"/>
            <a:ext cx="2512226"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Figure-6: Footing layout.</a:t>
            </a:r>
            <a:endParaRPr lang="en-US" dirty="0"/>
          </a:p>
        </p:txBody>
      </p:sp>
    </p:spTree>
    <p:extLst>
      <p:ext uri="{BB962C8B-B14F-4D97-AF65-F5344CB8AC3E}">
        <p14:creationId xmlns:p14="http://schemas.microsoft.com/office/powerpoint/2010/main" val="1923184944"/>
      </p:ext>
    </p:extLst>
  </p:cSld>
  <p:clrMapOvr>
    <a:masterClrMapping/>
  </p:clrMapOvr>
</p:sld>
</file>

<file path=ppt/slides/slide7.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B03FEB-163E-40C1-AFC2-703DCF1A89B4}"/>
              </a:ext>
            </a:extLst>
          </p:cNvPr>
          <p:cNvSpPr/>
          <p:nvPr/>
        </p:nvSpPr>
        <p:spPr>
          <a:xfrm>
            <a:off x="651334" y="342107"/>
            <a:ext cx="3523722" cy="584775"/>
          </a:xfrm>
          <a:prstGeom prst="rect">
            <a:avLst/>
          </a:prstGeom>
        </p:spPr>
        <p:txBody>
          <a:bodyPr wrap="none">
            <a:spAutoFit/>
          </a:bodyPr>
          <a:lstStyle/>
          <a:p>
            <a:r>
              <a:rPr lang="en-US" sz="3200" dirty="0">
                <a:solidFill>
                  <a:schemeClr val="accent1"/>
                </a:solidFill>
                <a:latin typeface="Times New Roman" panose="02020603050405020304" pitchFamily="18" charset="0"/>
                <a:cs typeface="Times New Roman" panose="02020603050405020304" pitchFamily="18" charset="0"/>
              </a:rPr>
              <a:t>Project description:-</a:t>
            </a:r>
          </a:p>
        </p:txBody>
      </p:sp>
      <p:pic>
        <p:nvPicPr>
          <p:cNvPr id="4" name="Picture 3">
            <a:extLst>
              <a:ext uri="{FF2B5EF4-FFF2-40B4-BE49-F238E27FC236}">
                <a16:creationId xmlns:a16="http://schemas.microsoft.com/office/drawing/2014/main" id="{589874EF-BD17-45B2-867D-E62AD4E8A6B8}"/>
              </a:ext>
            </a:extLst>
          </p:cNvPr>
          <p:cNvPicPr/>
          <p:nvPr/>
        </p:nvPicPr>
        <p:blipFill>
          <a:blip r:embed="rId2"/>
          <a:stretch>
            <a:fillRect/>
          </a:stretch>
        </p:blipFill>
        <p:spPr>
          <a:xfrm>
            <a:off x="1569720" y="926882"/>
            <a:ext cx="9052560" cy="5120640"/>
          </a:xfrm>
          <a:prstGeom prst="rect">
            <a:avLst/>
          </a:prstGeom>
        </p:spPr>
      </p:pic>
      <p:sp>
        <p:nvSpPr>
          <p:cNvPr id="5" name="Rectangle 4">
            <a:extLst>
              <a:ext uri="{FF2B5EF4-FFF2-40B4-BE49-F238E27FC236}">
                <a16:creationId xmlns:a16="http://schemas.microsoft.com/office/drawing/2014/main" id="{65E0F0E5-3F4C-411C-84BB-2BEA389FB261}"/>
              </a:ext>
            </a:extLst>
          </p:cNvPr>
          <p:cNvSpPr/>
          <p:nvPr/>
        </p:nvSpPr>
        <p:spPr>
          <a:xfrm>
            <a:off x="4175056" y="5782481"/>
            <a:ext cx="2577950" cy="400110"/>
          </a:xfrm>
          <a:prstGeom prst="rect">
            <a:avLst/>
          </a:prstGeom>
        </p:spPr>
        <p:txBody>
          <a:bodyPr wrap="none">
            <a:spAutoFit/>
          </a:bodyPr>
          <a:lstStyle/>
          <a:p>
            <a:r>
              <a:rPr lang="en-US" altLang="ko-KR" sz="2000" dirty="0">
                <a:latin typeface="Times New Roman" panose="02020603050405020304" pitchFamily="18" charset="0"/>
                <a:cs typeface="Times New Roman" panose="02020603050405020304" pitchFamily="18" charset="0"/>
              </a:rPr>
              <a:t>Figure-4: </a:t>
            </a:r>
            <a:r>
              <a:rPr lang="en-US" sz="2000" dirty="0">
                <a:latin typeface="Times New Roman" panose="02020603050405020304" pitchFamily="18" charset="0"/>
                <a:cs typeface="Times New Roman" panose="02020603050405020304" pitchFamily="18" charset="0"/>
              </a:rPr>
              <a:t>Blocks plan</a:t>
            </a:r>
            <a:r>
              <a:rPr lang="en-US" altLang="ko-KR" sz="2000" dirty="0">
                <a:latin typeface="Times New Roman" panose="02020603050405020304" pitchFamily="18" charset="0"/>
                <a:cs typeface="Times New Roman" panose="02020603050405020304" pitchFamily="18" charset="0"/>
              </a:rPr>
              <a:t>.</a:t>
            </a:r>
            <a:endParaRPr lang="ko-KR"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265298"/>
      </p:ext>
    </p:extLst>
  </p:cSld>
  <p:clrMapOvr>
    <a:masterClrMapping/>
  </p:clrMapOvr>
</p:sld>
</file>

<file path=ppt/slides/slide70.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76E9F98-B37C-4442-B652-9F9F0232E3CF}"/>
              </a:ext>
            </a:extLst>
          </p:cNvPr>
          <p:cNvSpPr txBox="1">
            <a:spLocks noGrp="1"/>
          </p:cNvSpPr>
          <p:nvPr>
            <p:ph type="body" sz="quarter" idx="10"/>
          </p:nvPr>
        </p:nvSpPr>
        <p:spPr>
          <a:xfrm>
            <a:off x="602077" y="238444"/>
            <a:ext cx="11218862" cy="8402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04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a:t>
            </a:r>
            <a:r>
              <a:rPr lang="en-US" altLang="ko-KR" dirty="0">
                <a:solidFill>
                  <a:schemeClr val="accent1"/>
                </a:solidFill>
                <a:latin typeface="Times New Roman" panose="02020603050405020304" pitchFamily="18" charset="0"/>
                <a:cs typeface="Times New Roman" panose="02020603050405020304" pitchFamily="18" charset="0"/>
              </a:rPr>
              <a:t>and detailing</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E6F1E8DE-4590-4FB4-8527-36669D8DAB6B}"/>
              </a:ext>
            </a:extLst>
          </p:cNvPr>
          <p:cNvSpPr/>
          <p:nvPr/>
        </p:nvSpPr>
        <p:spPr>
          <a:xfrm>
            <a:off x="397566" y="1264204"/>
            <a:ext cx="2509020"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Foundation</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6" name="Rectangle 5">
            <a:extLst>
              <a:ext uri="{FF2B5EF4-FFF2-40B4-BE49-F238E27FC236}">
                <a16:creationId xmlns:a16="http://schemas.microsoft.com/office/drawing/2014/main" id="{0E0CBC67-C5C7-4AB8-9FB6-4C0EF46E6A34}"/>
              </a:ext>
            </a:extLst>
          </p:cNvPr>
          <p:cNvSpPr/>
          <p:nvPr/>
        </p:nvSpPr>
        <p:spPr>
          <a:xfrm>
            <a:off x="708955" y="2292838"/>
            <a:ext cx="4934364"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Single footing, F1 type with dimension 2.2 </a:t>
            </a:r>
            <a:r>
              <a:rPr lang="en-US"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latin typeface="Times New Roman" panose="02020603050405020304" pitchFamily="18" charset="0"/>
                <a:ea typeface="Times New Roman" panose="02020603050405020304" pitchFamily="18" charset="0"/>
              </a:rPr>
              <a:t> 2m, </a:t>
            </a:r>
            <a:endParaRPr lang="en-US" dirty="0"/>
          </a:p>
        </p:txBody>
      </p:sp>
      <p:sp>
        <p:nvSpPr>
          <p:cNvPr id="7" name="Chevron 3">
            <a:extLst>
              <a:ext uri="{FF2B5EF4-FFF2-40B4-BE49-F238E27FC236}">
                <a16:creationId xmlns:a16="http://schemas.microsoft.com/office/drawing/2014/main" id="{C997CB09-FD2D-4052-96B9-3D7231A8CF0B}"/>
              </a:ext>
            </a:extLst>
          </p:cNvPr>
          <p:cNvSpPr/>
          <p:nvPr/>
        </p:nvSpPr>
        <p:spPr>
          <a:xfrm>
            <a:off x="230155" y="2171042"/>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mc:AlternateContent xmlns:mc="http://schemas.openxmlformats.org/markup-compatibility/2006">
        <mc:Choice xmlns:a14="http://schemas.microsoft.com/office/drawing/2010/main" Requires="a14">
          <p:sp>
            <p:nvSpPr>
              <p:cNvPr id="9" name="Rectangle 8">
                <a:extLst>
                  <a:ext uri="{FF2B5EF4-FFF2-40B4-BE49-F238E27FC236}">
                    <a16:creationId xmlns:a16="http://schemas.microsoft.com/office/drawing/2014/main" id="{90EEB467-25EC-4EE9-B2E8-273BFDAD14E1}"/>
                  </a:ext>
                </a:extLst>
              </p:cNvPr>
              <p:cNvSpPr/>
              <p:nvPr/>
            </p:nvSpPr>
            <p:spPr>
              <a:xfrm>
                <a:off x="230155" y="2797114"/>
                <a:ext cx="5727023" cy="2693430"/>
              </a:xfrm>
              <a:prstGeom prst="rect">
                <a:avLst/>
              </a:prstGeom>
            </p:spPr>
            <p:txBody>
              <a:bodyPr wrap="square">
                <a:spAutoFit/>
              </a:bodyPr>
              <a:lstStyle/>
              <a:p>
                <a:pPr>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Then, M = 405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KN.m</a:t>
                </a:r>
                <a:r>
                  <a:rPr lang="en-US" dirty="0">
                    <a:latin typeface="Times New Roman" panose="02020603050405020304" pitchFamily="18" charset="0"/>
                    <a:ea typeface="Times New Roman" panose="02020603050405020304" pitchFamily="18" charset="0"/>
                    <a:cs typeface="Times New Roman" panose="02020603050405020304" pitchFamily="18" charset="0"/>
                  </a:rPr>
                  <a:t> for 2.2m. Therefore, moment per 1m, </a:t>
                </a:r>
              </a:p>
              <a:p>
                <a:pPr>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M = 184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KN.m</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p>
              <a:p>
                <a:pPr>
                  <a:spcAft>
                    <a:spcPts val="800"/>
                  </a:spcAft>
                </a:pPr>
                <a14:m>
                  <m:oMathPara xmlns:m="http://purl.oclc.org/ooxml/officeDocument/math">
                    <m:oMathParaPr>
                      <m:jc m:val="centerGroup"/>
                    </m:oMathParaPr>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85</m:t>
                      </m:r>
                      <m:r>
                        <a:rPr lang="en-US">
                          <a:latin typeface="Cambria Math" panose="02040503050406030204" pitchFamily="18" charset="0"/>
                          <a:ea typeface="Times New Roman" panose="02020603050405020304" pitchFamily="18" charset="0"/>
                          <a:cs typeface="Times New Roman" panose="02020603050405020304" pitchFamily="18" charset="0"/>
                        </a:rPr>
                        <m:t>  </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i="1">
                              <a:latin typeface="Cambria Math" panose="02040503050406030204" pitchFamily="18" charset="0"/>
                              <a:ea typeface="Times New Roman" panose="02020603050405020304" pitchFamily="18" charset="0"/>
                              <a:cs typeface="Times New Roman" panose="02020603050405020304" pitchFamily="18" charset="0"/>
                            </a:rPr>
                            <m:t>𝑓</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𝑐</m:t>
                              </m:r>
                            </m:e>
                            <m:sup>
                              <m:r>
                                <a:rPr lang="en-US" i="1">
                                  <a:latin typeface="Cambria Math" panose="02040503050406030204" pitchFamily="18" charset="0"/>
                                  <a:ea typeface="Times New Roman" panose="02020603050405020304" pitchFamily="18" charset="0"/>
                                  <a:cs typeface="Times New Roman" panose="02020603050405020304" pitchFamily="18" charset="0"/>
                                </a:rPr>
                                <m:t>′</m:t>
                              </m:r>
                            </m:sup>
                          </m:sSup>
                        </m:num>
                        <m:den>
                          <m:r>
                            <a:rPr lang="en-US" i="1">
                              <a:latin typeface="Cambria Math" panose="02040503050406030204" pitchFamily="18" charset="0"/>
                              <a:ea typeface="Times New Roman" panose="02020603050405020304" pitchFamily="18" charset="0"/>
                              <a:cs typeface="Times New Roman" panose="02020603050405020304" pitchFamily="18" charset="0"/>
                            </a:rPr>
                            <m:t>𝐹𝑦</m:t>
                          </m:r>
                        </m:den>
                      </m:f>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1</m:t>
                      </m:r>
                      <m:r>
                        <a:rPr lang="en-US" i="1">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a:latin typeface="Cambria Math" panose="02040503050406030204" pitchFamily="18" charset="0"/>
                              <a:ea typeface="Times New Roman" panose="02020603050405020304" pitchFamily="18" charset="0"/>
                              <a:cs typeface="Times New Roman" panose="02020603050405020304" pitchFamily="18" charset="0"/>
                            </a:rPr>
                            <m:t>1</m:t>
                          </m:r>
                          <m:r>
                            <a:rPr lang="en-US"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2</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61</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𝑢</m:t>
                              </m:r>
                            </m:num>
                            <m:den>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𝑓</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𝑐</m:t>
                                      </m:r>
                                    </m:e>
                                    <m:sup>
                                      <m:r>
                                        <a:rPr lang="en-US" i="1">
                                          <a:latin typeface="Cambria Math" panose="02040503050406030204" pitchFamily="18" charset="0"/>
                                          <a:ea typeface="Times New Roman" panose="02020603050405020304" pitchFamily="18" charset="0"/>
                                          <a:cs typeface="Times New Roman" panose="02020603050405020304" pitchFamily="18" charset="0"/>
                                        </a:rPr>
                                        <m:t>′</m:t>
                                      </m:r>
                                    </m:sup>
                                  </m:sSup>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𝑏</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𝑑</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den>
                          </m:f>
                        </m:e>
                      </m:rad>
                      <m:r>
                        <a:rPr lang="en-US">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14:m>
                  <m:oMathPara xmlns:m="http://purl.oclc.org/ooxml/officeDocument/math">
                    <m:oMathParaPr>
                      <m:jc m:val="centerGroup"/>
                    </m:oMathParaPr>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85</m:t>
                      </m:r>
                      <m:r>
                        <a:rPr lang="en-US"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28</m:t>
                          </m:r>
                        </m:num>
                        <m:den>
                          <m:r>
                            <a:rPr lang="en-US">
                              <a:latin typeface="Cambria Math" panose="02040503050406030204" pitchFamily="18" charset="0"/>
                              <a:ea typeface="Times New Roman" panose="02020603050405020304" pitchFamily="18" charset="0"/>
                              <a:cs typeface="Times New Roman" panose="02020603050405020304" pitchFamily="18" charset="0"/>
                            </a:rPr>
                            <m:t>420</m:t>
                          </m:r>
                        </m:den>
                      </m:f>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1</m:t>
                      </m:r>
                      <m:r>
                        <a:rPr lang="en-US" i="1">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a:latin typeface="Cambria Math" panose="02040503050406030204" pitchFamily="18" charset="0"/>
                              <a:ea typeface="Times New Roman" panose="02020603050405020304" pitchFamily="18" charset="0"/>
                              <a:cs typeface="Times New Roman" panose="02020603050405020304" pitchFamily="18" charset="0"/>
                            </a:rPr>
                            <m:t>1</m:t>
                          </m:r>
                          <m:r>
                            <a:rPr lang="en-US"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2</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61</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rPr>
                                <m:t>184</m:t>
                              </m:r>
                              <m:r>
                                <a:rPr lang="en-US">
                                  <a:latin typeface="Cambria Math" panose="02040503050406030204" pitchFamily="18" charset="0"/>
                                  <a:ea typeface="Times New Roman" panose="02020603050405020304" pitchFamily="18" charset="0"/>
                                  <a:cs typeface="Times New Roman" panose="02020603050405020304" pitchFamily="18" charset="0"/>
                                </a:rPr>
                                <m:t> 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a:latin typeface="Cambria Math" panose="02040503050406030204" pitchFamily="18" charset="0"/>
                                      <a:ea typeface="Times New Roman" panose="02020603050405020304" pitchFamily="18" charset="0"/>
                                      <a:cs typeface="Times New Roman" panose="02020603050405020304" pitchFamily="18" charset="0"/>
                                    </a:rPr>
                                    <m:t>10</m:t>
                                  </m:r>
                                </m:e>
                                <m:sup>
                                  <m:r>
                                    <a:rPr lang="en-US">
                                      <a:latin typeface="Cambria Math" panose="02040503050406030204" pitchFamily="18" charset="0"/>
                                      <a:ea typeface="Times New Roman" panose="02020603050405020304" pitchFamily="18" charset="0"/>
                                      <a:cs typeface="Times New Roman" panose="02020603050405020304" pitchFamily="18" charset="0"/>
                                    </a:rPr>
                                    <m:t>6</m:t>
                                  </m:r>
                                </m:sup>
                              </m:sSup>
                            </m:num>
                            <m:den>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a:latin typeface="Cambria Math" panose="02040503050406030204" pitchFamily="18" charset="0"/>
                                      <a:ea typeface="Times New Roman" panose="02020603050405020304" pitchFamily="18" charset="0"/>
                                      <a:cs typeface="Times New Roman" panose="02020603050405020304" pitchFamily="18" charset="0"/>
                                    </a:rPr>
                                    <m:t>28</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rPr>
                                    <m:t>1000</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450</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den>
                          </m:f>
                        </m:e>
                      </m:rad>
                      <m:r>
                        <a:rPr lang="en-US">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dirty="0"/>
              </a:p>
            </p:txBody>
          </p:sp>
        </mc:Choice>
        <mc:Fallback>
          <p:sp>
            <p:nvSpPr>
              <p:cNvPr id="9" name="Rectangle 8">
                <a:extLst>
                  <a:ext uri="{FF2B5EF4-FFF2-40B4-BE49-F238E27FC236}">
                    <a16:creationId xmlns:a16="http://schemas.microsoft.com/office/drawing/2014/main" id="{90EEB467-25EC-4EE9-B2E8-273BFDAD14E1}"/>
                  </a:ext>
                </a:extLst>
              </p:cNvPr>
              <p:cNvSpPr>
                <a:spLocks noRot="1" noChangeAspect="1" noMove="1" noResize="1" noEditPoints="1" noAdjustHandles="1" noChangeArrowheads="1" noChangeShapeType="1" noTextEdit="1"/>
              </p:cNvSpPr>
              <p:nvPr/>
            </p:nvSpPr>
            <p:spPr>
              <a:xfrm>
                <a:off x="230155" y="2797114"/>
                <a:ext cx="5727023" cy="2693430"/>
              </a:xfrm>
              <a:prstGeom prst="rect">
                <a:avLst/>
              </a:prstGeom>
              <a:blipFill>
                <a:blip r:embed="rId2"/>
                <a:stretch>
                  <a:fillRect l="-0.958%" t="-1.357%" r="-1.59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Rectangle 9">
                <a:extLst>
                  <a:ext uri="{FF2B5EF4-FFF2-40B4-BE49-F238E27FC236}">
                    <a16:creationId xmlns:a16="http://schemas.microsoft.com/office/drawing/2014/main" id="{0FFB23A2-6B30-4B16-8F0C-2035BEBC7CE7}"/>
                  </a:ext>
                </a:extLst>
              </p:cNvPr>
              <p:cNvSpPr/>
              <p:nvPr/>
            </p:nvSpPr>
            <p:spPr>
              <a:xfrm>
                <a:off x="6096000" y="2733051"/>
                <a:ext cx="6096000" cy="3048527"/>
              </a:xfrm>
              <a:prstGeom prst="rect">
                <a:avLst/>
              </a:prstGeom>
            </p:spPr>
            <p:txBody>
              <a:bodyPr>
                <a:spAutoFit/>
              </a:bodyPr>
              <a:lstStyle/>
              <a:p>
                <a:pPr>
                  <a:lnSpc>
                    <a:spcPct val="150%"/>
                  </a:lnSpc>
                  <a:spcAft>
                    <a:spcPts val="80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b</m:t>
                      </m:r>
                      <m:r>
                        <a:rPr lang="en-US" i="1">
                          <a:latin typeface="Cambria Math" panose="02040503050406030204" pitchFamily="18" charset="0"/>
                          <a:ea typeface="Times New Roman" panose="02020603050405020304" pitchFamily="18" charset="0"/>
                          <a:cs typeface="Times New Roman" panose="02020603050405020304" pitchFamily="18" charset="0"/>
                        </a:rPr>
                        <m:t>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d</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14:m>
                  <m:oMathPara xmlns:m="http://purl.oclc.org/ooxml/officeDocument/math">
                    <m:oMathParaPr>
                      <m:jc m:val="centerGroup"/>
                    </m:oMathParaPr>
                    <m:oMath xmlns:m="http://purl.oclc.org/ooxml/officeDocument/math">
                      <m:r>
                        <a:rPr lang="en-US" i="1">
                          <a:latin typeface="Cambria Math" panose="02040503050406030204" pitchFamily="18" charset="0"/>
                          <a:ea typeface="Times New Roman" panose="02020603050405020304" pitchFamily="18" charset="0"/>
                          <a:cs typeface="Times New Roman" panose="02020603050405020304" pitchFamily="18" charset="0"/>
                        </a:rPr>
                        <m:t>𝐴𝑠</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0024</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1000</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450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1103</m:t>
                      </m:r>
                      <m:r>
                        <a:rPr lang="en-US">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𝑚𝑚</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𝑚</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Asmin</m:t>
                      </m:r>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min</m:t>
                      </m:r>
                      <m:r>
                        <a:rPr lang="en-US" i="1">
                          <a:latin typeface="Cambria Math" panose="02040503050406030204" pitchFamily="18" charset="0"/>
                          <a:ea typeface="Times New Roman" panose="02020603050405020304" pitchFamily="18" charset="0"/>
                          <a:cs typeface="Times New Roman" panose="02020603050405020304" pitchFamily="18" charset="0"/>
                        </a:rPr>
                        <m:t>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b</m:t>
                      </m:r>
                      <m:r>
                        <a:rPr lang="en-US" i="1">
                          <a:latin typeface="Cambria Math" panose="02040503050406030204" pitchFamily="18" charset="0"/>
                          <a:ea typeface="Times New Roman" panose="02020603050405020304" pitchFamily="18" charset="0"/>
                          <a:cs typeface="Times New Roman" panose="02020603050405020304" pitchFamily="18" charset="0"/>
                        </a:rPr>
                        <m:t>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h</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Asmin</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0018</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1000</m:t>
                      </m:r>
                      <m:r>
                        <a:rPr lang="en-US">
                          <a:latin typeface="Cambria Math" panose="02040503050406030204" pitchFamily="18" charset="0"/>
                          <a:ea typeface="Times New Roman" panose="02020603050405020304" pitchFamily="18" charset="0"/>
                          <a:cs typeface="Times New Roman" panose="02020603050405020304" pitchFamily="18" charset="0"/>
                        </a:rPr>
                        <m:t>  </m:t>
                      </m:r>
                      <m:r>
                        <a:rPr lang="en-US">
                          <a:latin typeface="Cambria Math" panose="02040503050406030204" pitchFamily="18" charset="0"/>
                          <a:ea typeface="Times New Roman" panose="02020603050405020304" pitchFamily="18" charset="0"/>
                          <a:cs typeface="Times New Roman" panose="02020603050405020304" pitchFamily="18" charset="0"/>
                        </a:rPr>
                        <m:t>500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900</m:t>
                      </m:r>
                      <m:r>
                        <a:rPr lang="en-US">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t>
                      </m:r>
                      <m:r>
                        <a:rPr lang="en-US">
                          <a:latin typeface="Cambria Math" panose="02040503050406030204" pitchFamily="18" charset="0"/>
                          <a:ea typeface="Times New Roman" panose="02020603050405020304" pitchFamily="18" charset="0"/>
                          <a:cs typeface="Times New Roman" panose="02020603050405020304" pitchFamily="18" charset="0"/>
                        </a:rPr>
                        <m:t>&gt;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Asmin</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Then</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use</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1103</m:t>
                      </m:r>
                      <m:r>
                        <a:rPr lang="en-US">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r>
                        <a:rPr lang="en-US" i="1">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Then, flexure steel in 2.2m-direction will be </a:t>
                </a:r>
                <a14:m>
                  <m:oMath xmlns:m="http://purl.oclc.org/ooxml/officeDocument/math">
                    <m:r>
                      <a:rPr lang="en-US" b="1" i="1">
                        <a:latin typeface="Cambria Math" panose="02040503050406030204" pitchFamily="18" charset="0"/>
                        <a:ea typeface="Times New Roman" panose="02020603050405020304" pitchFamily="18" charset="0"/>
                        <a:cs typeface="Times New Roman" panose="02020603050405020304" pitchFamily="18" charset="0"/>
                      </a:rPr>
                      <m:t>𝟏</m:t>
                    </m:r>
                    <m:r>
                      <a:rPr lang="en-US" b="1">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𝟏𝟖</m:t>
                    </m:r>
                    <m:r>
                      <a:rPr lang="en-US" b="1">
                        <a:latin typeface="Cambria Math" panose="02040503050406030204" pitchFamily="18" charset="0"/>
                        <a:ea typeface="Times New Roman" panose="02020603050405020304" pitchFamily="18" charset="0"/>
                        <a:cs typeface="Times New Roman" panose="02020603050405020304" pitchFamily="18" charset="0"/>
                      </a:rPr>
                      <m:t>/</m:t>
                    </m:r>
                    <m:r>
                      <a:rPr lang="en-US" b="1" i="1">
                        <a:latin typeface="Cambria Math" panose="02040503050406030204" pitchFamily="18" charset="0"/>
                        <a:ea typeface="Times New Roman" panose="02020603050405020304" pitchFamily="18" charset="0"/>
                        <a:cs typeface="Times New Roman" panose="02020603050405020304" pitchFamily="18" charset="0"/>
                      </a:rPr>
                      <m:t>𝟐𝟓𝐜𝐦</m:t>
                    </m:r>
                  </m:oMath>
                </a14:m>
                <a:r>
                  <a:rPr lang="en-US" b="1" dirty="0">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10" name="Rectangle 9">
                <a:extLst>
                  <a:ext uri="{FF2B5EF4-FFF2-40B4-BE49-F238E27FC236}">
                    <a16:creationId xmlns:a16="http://schemas.microsoft.com/office/drawing/2014/main" id="{0FFB23A2-6B30-4B16-8F0C-2035BEBC7CE7}"/>
                  </a:ext>
                </a:extLst>
              </p:cNvPr>
              <p:cNvSpPr>
                <a:spLocks noRot="1" noChangeAspect="1" noMove="1" noResize="1" noEditPoints="1" noAdjustHandles="1" noChangeArrowheads="1" noChangeShapeType="1" noTextEdit="1"/>
              </p:cNvSpPr>
              <p:nvPr/>
            </p:nvSpPr>
            <p:spPr>
              <a:xfrm>
                <a:off x="6096000" y="2733051"/>
                <a:ext cx="6096000" cy="3048527"/>
              </a:xfrm>
              <a:prstGeom prst="rect">
                <a:avLst/>
              </a:prstGeom>
              <a:blipFill>
                <a:blip r:embed="rId3"/>
                <a:stretch>
                  <a:fillRect b="-2.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Rectangle 10">
                <a:extLst>
                  <a:ext uri="{FF2B5EF4-FFF2-40B4-BE49-F238E27FC236}">
                    <a16:creationId xmlns:a16="http://schemas.microsoft.com/office/drawing/2014/main" id="{B5DE3601-C2C9-4F1E-8242-970626957CCD}"/>
                  </a:ext>
                </a:extLst>
              </p:cNvPr>
              <p:cNvSpPr/>
              <p:nvPr/>
            </p:nvSpPr>
            <p:spPr>
              <a:xfrm>
                <a:off x="848139" y="5551825"/>
                <a:ext cx="6096000" cy="976165"/>
              </a:xfrm>
              <a:prstGeom prst="rect">
                <a:avLst/>
              </a:prstGeom>
            </p:spPr>
            <p:txBody>
              <a:bodyPr>
                <a:spAutoFit/>
              </a:bodyPr>
              <a:lstStyle/>
              <a:p>
                <a:pPr>
                  <a:lnSpc>
                    <a:spcPct val="150%"/>
                  </a:lnSpc>
                  <a:spcAft>
                    <a:spcPts val="800"/>
                  </a:spcAft>
                </a:pPr>
                <a14:m>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a:latin typeface="Cambria Math" panose="02040503050406030204" pitchFamily="18" charset="0"/>
                        <a:ea typeface="Times New Roman" panose="02020603050405020304" pitchFamily="18" charset="0"/>
                        <a:cs typeface="Times New Roman" panose="02020603050405020304" pitchFamily="18" charset="0"/>
                      </a:rPr>
                      <m:t>002</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4</a:t>
                </a:r>
              </a:p>
              <a:p>
                <a:pPr>
                  <a:lnSpc>
                    <a:spcPct val="150%"/>
                  </a:lnSpc>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Then As,</a:t>
                </a:r>
              </a:p>
            </p:txBody>
          </p:sp>
        </mc:Choice>
        <mc:Fallback>
          <p:sp>
            <p:nvSpPr>
              <p:cNvPr id="11" name="Rectangle 10">
                <a:extLst>
                  <a:ext uri="{FF2B5EF4-FFF2-40B4-BE49-F238E27FC236}">
                    <a16:creationId xmlns:a16="http://schemas.microsoft.com/office/drawing/2014/main" id="{B5DE3601-C2C9-4F1E-8242-970626957CCD}"/>
                  </a:ext>
                </a:extLst>
              </p:cNvPr>
              <p:cNvSpPr>
                <a:spLocks noRot="1" noChangeAspect="1" noMove="1" noResize="1" noEditPoints="1" noAdjustHandles="1" noChangeArrowheads="1" noChangeShapeType="1" noTextEdit="1"/>
              </p:cNvSpPr>
              <p:nvPr/>
            </p:nvSpPr>
            <p:spPr>
              <a:xfrm>
                <a:off x="848139" y="5551825"/>
                <a:ext cx="6096000" cy="976165"/>
              </a:xfrm>
              <a:prstGeom prst="rect">
                <a:avLst/>
              </a:prstGeom>
              <a:blipFill>
                <a:blip r:embed="rId4"/>
                <a:stretch>
                  <a:fillRect b="-9.375%"/>
                </a:stretch>
              </a:blipFill>
            </p:spPr>
            <p:txBody>
              <a:bodyPr/>
              <a:lstStyle/>
              <a:p>
                <a:r>
                  <a:rPr lang="en-US">
                    <a:noFill/>
                  </a:rPr>
                  <a:t> </a:t>
                </a:r>
              </a:p>
            </p:txBody>
          </p:sp>
        </mc:Fallback>
      </mc:AlternateContent>
    </p:spTree>
    <p:extLst>
      <p:ext uri="{BB962C8B-B14F-4D97-AF65-F5344CB8AC3E}">
        <p14:creationId xmlns:p14="http://schemas.microsoft.com/office/powerpoint/2010/main" val="3066242710"/>
      </p:ext>
    </p:extLst>
  </p:cSld>
  <p:clrMapOvr>
    <a:masterClrMapping/>
  </p:clrMapOvr>
</p:sld>
</file>

<file path=ppt/slides/slide7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71E0BEDE-C6DE-4A08-A3C0-47E0C914BD84}"/>
                  </a:ext>
                </a:extLst>
              </p:cNvPr>
              <p:cNvSpPr/>
              <p:nvPr/>
            </p:nvSpPr>
            <p:spPr>
              <a:xfrm>
                <a:off x="742122" y="1081238"/>
                <a:ext cx="6096000" cy="5627566"/>
              </a:xfrm>
              <a:prstGeom prst="rect">
                <a:avLst/>
              </a:prstGeom>
            </p:spPr>
            <p:txBody>
              <a:bodyPr>
                <a:spAutoFit/>
              </a:bodyPr>
              <a:lstStyle/>
              <a:p>
                <a:pPr>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Then, M = 352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KN.m</a:t>
                </a:r>
                <a:r>
                  <a:rPr lang="en-US" dirty="0">
                    <a:latin typeface="Times New Roman" panose="02020603050405020304" pitchFamily="18" charset="0"/>
                    <a:ea typeface="Times New Roman" panose="02020603050405020304" pitchFamily="18" charset="0"/>
                    <a:cs typeface="Times New Roman" panose="02020603050405020304" pitchFamily="18" charset="0"/>
                  </a:rPr>
                  <a:t> for 2m. Therefore, moment per 1m, </a:t>
                </a:r>
              </a:p>
              <a:p>
                <a:pPr>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M = 176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KN.m</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p>
              <a:p>
                <a:pPr>
                  <a:spcAft>
                    <a:spcPts val="800"/>
                  </a:spcAft>
                </a:pPr>
                <a14:m>
                  <m:oMathPara xmlns:m="http://purl.oclc.org/ooxml/officeDocument/math">
                    <m:oMathParaPr>
                      <m:jc m:val="centerGroup"/>
                    </m:oMathParaPr>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=0.85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i="1">
                              <a:latin typeface="Cambria Math" panose="02040503050406030204" pitchFamily="18" charset="0"/>
                              <a:ea typeface="Times New Roman" panose="02020603050405020304" pitchFamily="18" charset="0"/>
                              <a:cs typeface="Times New Roman" panose="02020603050405020304" pitchFamily="18" charset="0"/>
                            </a:rPr>
                            <m:t>𝑓</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𝑐</m:t>
                              </m:r>
                            </m:e>
                            <m:sup>
                              <m:r>
                                <a:rPr lang="en-US" i="1">
                                  <a:latin typeface="Cambria Math" panose="02040503050406030204" pitchFamily="18" charset="0"/>
                                  <a:ea typeface="Times New Roman" panose="02020603050405020304" pitchFamily="18" charset="0"/>
                                  <a:cs typeface="Times New Roman" panose="02020603050405020304" pitchFamily="18" charset="0"/>
                                </a:rPr>
                                <m:t>′</m:t>
                              </m:r>
                            </m:sup>
                          </m:sSup>
                        </m:num>
                        <m:den>
                          <m:r>
                            <a:rPr lang="en-US" i="1">
                              <a:latin typeface="Cambria Math" panose="02040503050406030204" pitchFamily="18" charset="0"/>
                              <a:ea typeface="Times New Roman" panose="02020603050405020304" pitchFamily="18" charset="0"/>
                              <a:cs typeface="Times New Roman" panose="02020603050405020304" pitchFamily="18" charset="0"/>
                            </a:rPr>
                            <m:t>𝐹𝑦</m:t>
                          </m:r>
                        </m:den>
                      </m:f>
                      <m:r>
                        <a:rPr lang="en-US">
                          <a:latin typeface="Cambria Math" panose="02040503050406030204" pitchFamily="18" charset="0"/>
                          <a:ea typeface="Times New Roman" panose="02020603050405020304" pitchFamily="18" charset="0"/>
                          <a:cs typeface="Times New Roman" panose="02020603050405020304" pitchFamily="18" charset="0"/>
                        </a:rPr>
                        <m:t>(1</m:t>
                      </m:r>
                      <m:r>
                        <a:rPr lang="en-US" i="1">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a:latin typeface="Cambria Math" panose="02040503050406030204" pitchFamily="18" charset="0"/>
                              <a:ea typeface="Times New Roman" panose="02020603050405020304" pitchFamily="18" charset="0"/>
                              <a:cs typeface="Times New Roman" panose="02020603050405020304" pitchFamily="18" charset="0"/>
                            </a:rPr>
                            <m:t>1</m:t>
                          </m:r>
                          <m:r>
                            <a:rPr lang="en-US"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2.61</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𝑀𝑢</m:t>
                              </m:r>
                            </m:num>
                            <m:den>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𝑓</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𝑐</m:t>
                                      </m:r>
                                    </m:e>
                                    <m:sup>
                                      <m:r>
                                        <a:rPr lang="en-US" i="1">
                                          <a:latin typeface="Cambria Math" panose="02040503050406030204" pitchFamily="18" charset="0"/>
                                          <a:ea typeface="Times New Roman" panose="02020603050405020304" pitchFamily="18" charset="0"/>
                                          <a:cs typeface="Times New Roman" panose="02020603050405020304" pitchFamily="18" charset="0"/>
                                        </a:rPr>
                                        <m:t>′</m:t>
                                      </m:r>
                                    </m:sup>
                                  </m:sSup>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𝑏</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𝑑</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den>
                          </m:f>
                        </m:e>
                      </m:rad>
                      <m:r>
                        <a:rPr lang="en-US">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14:m>
                  <m:oMathPara xmlns:m="http://purl.oclc.org/ooxml/officeDocument/math">
                    <m:oMathParaPr>
                      <m:jc m:val="centerGroup"/>
                    </m:oMathParaPr>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=0.85</m:t>
                      </m:r>
                      <m:r>
                        <a:rPr lang="en-US"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28</m:t>
                          </m:r>
                        </m:num>
                        <m:den>
                          <m:r>
                            <a:rPr lang="en-US">
                              <a:latin typeface="Cambria Math" panose="02040503050406030204" pitchFamily="18" charset="0"/>
                              <a:ea typeface="Times New Roman" panose="02020603050405020304" pitchFamily="18" charset="0"/>
                              <a:cs typeface="Times New Roman" panose="02020603050405020304" pitchFamily="18" charset="0"/>
                            </a:rPr>
                            <m:t>420</m:t>
                          </m:r>
                        </m:den>
                      </m:f>
                      <m:r>
                        <a:rPr lang="en-US">
                          <a:latin typeface="Cambria Math" panose="02040503050406030204" pitchFamily="18" charset="0"/>
                          <a:ea typeface="Times New Roman" panose="02020603050405020304" pitchFamily="18" charset="0"/>
                          <a:cs typeface="Times New Roman" panose="02020603050405020304" pitchFamily="18" charset="0"/>
                        </a:rPr>
                        <m:t>(1</m:t>
                      </m:r>
                      <m:r>
                        <a:rPr lang="en-US" i="1">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a:latin typeface="Cambria Math" panose="02040503050406030204" pitchFamily="18" charset="0"/>
                              <a:ea typeface="Times New Roman" panose="02020603050405020304" pitchFamily="18" charset="0"/>
                              <a:cs typeface="Times New Roman" panose="02020603050405020304" pitchFamily="18" charset="0"/>
                            </a:rPr>
                            <m:t>1</m:t>
                          </m:r>
                          <m:r>
                            <a:rPr lang="en-US"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a:latin typeface="Cambria Math" panose="02040503050406030204" pitchFamily="18" charset="0"/>
                                  <a:ea typeface="Times New Roman" panose="02020603050405020304" pitchFamily="18" charset="0"/>
                                  <a:cs typeface="Times New Roman" panose="02020603050405020304" pitchFamily="18" charset="0"/>
                                </a:rPr>
                                <m:t>2.61</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176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a:latin typeface="Cambria Math" panose="02040503050406030204" pitchFamily="18" charset="0"/>
                                      <a:ea typeface="Times New Roman" panose="02020603050405020304" pitchFamily="18" charset="0"/>
                                      <a:cs typeface="Times New Roman" panose="02020603050405020304" pitchFamily="18" charset="0"/>
                                    </a:rPr>
                                    <m:t>10</m:t>
                                  </m:r>
                                </m:e>
                                <m:sup>
                                  <m:r>
                                    <a:rPr lang="en-US">
                                      <a:latin typeface="Cambria Math" panose="02040503050406030204" pitchFamily="18" charset="0"/>
                                      <a:ea typeface="Times New Roman" panose="02020603050405020304" pitchFamily="18" charset="0"/>
                                      <a:cs typeface="Times New Roman" panose="02020603050405020304" pitchFamily="18" charset="0"/>
                                    </a:rPr>
                                    <m:t>6</m:t>
                                  </m:r>
                                </m:sup>
                              </m:sSup>
                            </m:num>
                            <m:den>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a:latin typeface="Cambria Math" panose="02040503050406030204" pitchFamily="18" charset="0"/>
                                      <a:ea typeface="Times New Roman" panose="02020603050405020304" pitchFamily="18" charset="0"/>
                                      <a:cs typeface="Times New Roman" panose="02020603050405020304" pitchFamily="18" charset="0"/>
                                    </a:rPr>
                                    <m:t>28</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1000 </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450</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den>
                          </m:f>
                        </m:e>
                      </m:rad>
                      <m:r>
                        <a:rPr lang="en-US">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14:m>
                  <m:oMath xmlns:m="http://purl.oclc.org/ooxml/officeDocument/math">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=0.002</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3</a:t>
                </a:r>
              </a:p>
              <a:p>
                <a:pPr>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Then As,</a:t>
                </a:r>
              </a:p>
              <a:p>
                <a:pPr>
                  <a:spcAft>
                    <a:spcPts val="80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t>
                      </m:r>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b</m:t>
                      </m:r>
                      <m:r>
                        <a:rPr lang="en-US" i="1">
                          <a:latin typeface="Cambria Math" panose="02040503050406030204" pitchFamily="18" charset="0"/>
                          <a:ea typeface="Times New Roman" panose="02020603050405020304" pitchFamily="18" charset="0"/>
                          <a:cs typeface="Times New Roman" panose="02020603050405020304" pitchFamily="18" charset="0"/>
                        </a:rPr>
                        <m:t>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d</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14:m>
                  <m:oMathPara xmlns:m="http://purl.oclc.org/ooxml/officeDocument/math">
                    <m:oMathParaPr>
                      <m:jc m:val="centerGroup"/>
                    </m:oMathParaPr>
                    <m:oMath xmlns:m="http://purl.oclc.org/ooxml/officeDocument/math">
                      <m:r>
                        <a:rPr lang="en-US" i="1">
                          <a:latin typeface="Cambria Math" panose="02040503050406030204" pitchFamily="18" charset="0"/>
                          <a:ea typeface="Times New Roman" panose="02020603050405020304" pitchFamily="18" charset="0"/>
                          <a:cs typeface="Times New Roman" panose="02020603050405020304" pitchFamily="18" charset="0"/>
                        </a:rPr>
                        <m:t>𝐴𝑠</m:t>
                      </m:r>
                      <m:r>
                        <a:rPr lang="en-US">
                          <a:latin typeface="Cambria Math" panose="02040503050406030204" pitchFamily="18" charset="0"/>
                          <a:ea typeface="Times New Roman" panose="02020603050405020304" pitchFamily="18" charset="0"/>
                          <a:cs typeface="Times New Roman" panose="02020603050405020304" pitchFamily="18" charset="0"/>
                        </a:rPr>
                        <m:t>=0.0023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rPr>
                        <m:t>1000 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a:rPr lang="en-US">
                          <a:latin typeface="Cambria Math" panose="02040503050406030204" pitchFamily="18" charset="0"/>
                          <a:ea typeface="Times New Roman" panose="02020603050405020304" pitchFamily="18" charset="0"/>
                          <a:cs typeface="Times New Roman" panose="02020603050405020304" pitchFamily="18" charset="0"/>
                        </a:rPr>
                        <m:t>450=1035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latin typeface="Cambria Math" panose="02040503050406030204" pitchFamily="18" charset="0"/>
                              <a:ea typeface="Times New Roman" panose="02020603050405020304" pitchFamily="18" charset="0"/>
                              <a:cs typeface="Times New Roman" panose="02020603050405020304" pitchFamily="18" charset="0"/>
                            </a:rPr>
                            <m:t>𝑚𝑚</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r>
                        <a:rPr lang="en-US">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𝑚</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Asmin</m:t>
                      </m:r>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min</m:t>
                      </m:r>
                      <m:r>
                        <a:rPr lang="en-US" i="1">
                          <a:latin typeface="Cambria Math" panose="02040503050406030204" pitchFamily="18" charset="0"/>
                          <a:ea typeface="Times New Roman" panose="02020603050405020304" pitchFamily="18" charset="0"/>
                          <a:cs typeface="Times New Roman" panose="02020603050405020304" pitchFamily="18" charset="0"/>
                        </a:rPr>
                        <m:t>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b</m:t>
                      </m:r>
                      <m:r>
                        <a:rPr lang="en-US" i="1">
                          <a:latin typeface="Cambria Math" panose="02040503050406030204" pitchFamily="18" charset="0"/>
                          <a:ea typeface="Times New Roman" panose="02020603050405020304" pitchFamily="18" charset="0"/>
                          <a:cs typeface="Times New Roman" panose="02020603050405020304" pitchFamily="18" charset="0"/>
                        </a:rPr>
                        <m:t> </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solidFill>
                            <a:srgbClr val="222222"/>
                          </a:solidFill>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h</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Asmin</m:t>
                      </m:r>
                      <m:r>
                        <a:rPr lang="en-US">
                          <a:latin typeface="Cambria Math" panose="02040503050406030204" pitchFamily="18" charset="0"/>
                          <a:ea typeface="Times New Roman" panose="02020603050405020304" pitchFamily="18" charset="0"/>
                          <a:cs typeface="Times New Roman" panose="02020603050405020304" pitchFamily="18" charset="0"/>
                        </a:rPr>
                        <m:t>=0.0018  1000  5</m:t>
                      </m:r>
                      <m:r>
                        <a:rPr lang="en-US">
                          <a:latin typeface="Cambria Math" panose="02040503050406030204" pitchFamily="18" charset="0"/>
                          <a:ea typeface="Times New Roman" panose="02020603050405020304" pitchFamily="18" charset="0"/>
                          <a:cs typeface="Times New Roman" panose="02020603050405020304" pitchFamily="18" charset="0"/>
                        </a:rPr>
                        <m:t>00=900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14:m>
                  <m:oMathPara xmlns:m="http://purl.oclc.org/ooxml/officeDocument/math">
                    <m:oMathParaPr>
                      <m:jc m:val="centerGroup"/>
                    </m:oMathParaPr>
                    <m:oMath xmlns:m="http://purl.oclc.org/ooxml/officeDocument/math">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t>
                      </m:r>
                      <m:r>
                        <a:rPr lang="en-US">
                          <a:latin typeface="Cambria Math" panose="02040503050406030204" pitchFamily="18" charset="0"/>
                          <a:ea typeface="Times New Roman" panose="02020603050405020304" pitchFamily="18" charset="0"/>
                          <a:cs typeface="Times New Roman" panose="02020603050405020304" pitchFamily="18" charset="0"/>
                        </a:rPr>
                        <m:t>&gt;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Asmin</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Then</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use</m:t>
                      </m:r>
                      <m:r>
                        <a:rPr lang="en-US">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As</m:t>
                      </m:r>
                      <m:r>
                        <a:rPr lang="en-US">
                          <a:latin typeface="Cambria Math" panose="02040503050406030204" pitchFamily="18" charset="0"/>
                          <a:ea typeface="Times New Roman" panose="02020603050405020304" pitchFamily="18" charset="0"/>
                          <a:cs typeface="Times New Roman" panose="02020603050405020304" pitchFamily="18" charset="0"/>
                        </a:rPr>
                        <m:t>=1035 </m:t>
                      </m:r>
                      <m:sSup>
                        <m:sSupPr>
                          <m:ctrlPr>
                            <a:rPr lang="en-US" i="1">
                              <a:latin typeface="Cambria Math" panose="02040503050406030204" pitchFamily="18" charset="0"/>
                              <a:ea typeface="Times New Roman" panose="02020603050405020304" pitchFamily="18" charset="0"/>
                              <a:cs typeface="Times New Roman" panose="02020603050405020304" pitchFamily="18" charset="0"/>
                            </a:rPr>
                          </m:ctrlPr>
                        </m:sSupPr>
                        <m:e>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m:t>
                          </m:r>
                        </m:e>
                        <m:sup>
                          <m:r>
                            <a:rPr lang="en-US">
                              <a:latin typeface="Cambria Math" panose="02040503050406030204" pitchFamily="18" charset="0"/>
                              <a:ea typeface="Times New Roman" panose="02020603050405020304" pitchFamily="18" charset="0"/>
                              <a:cs typeface="Times New Roman" panose="02020603050405020304" pitchFamily="18" charset="0"/>
                            </a:rPr>
                            <m:t>2</m:t>
                          </m:r>
                        </m:sup>
                      </m:sSup>
                      <m:r>
                        <a:rPr lang="en-US">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a:latin typeface="Cambria Math" panose="02040503050406030204" pitchFamily="18" charset="0"/>
                          <a:ea typeface="Times New Roman" panose="02020603050405020304" pitchFamily="18" charset="0"/>
                          <a:cs typeface="Times New Roman" panose="02020603050405020304" pitchFamily="18" charset="0"/>
                        </a:rPr>
                        <m:t>m</m:t>
                      </m:r>
                      <m:r>
                        <a:rPr lang="en-US" i="1">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Then, flexure steel in 2m-direction will be </a:t>
                </a:r>
                <a14:m>
                  <m:oMath xmlns:m="http://purl.oclc.org/ooxml/officeDocument/math">
                    <m:r>
                      <a:rPr lang="en-US" b="1" i="1">
                        <a:latin typeface="Cambria Math" panose="02040503050406030204" pitchFamily="18" charset="0"/>
                        <a:ea typeface="Times New Roman" panose="02020603050405020304" pitchFamily="18" charset="0"/>
                        <a:cs typeface="Times New Roman" panose="02020603050405020304" pitchFamily="18" charset="0"/>
                      </a:rPr>
                      <m:t>𝟏</m:t>
                    </m:r>
                    <m:r>
                      <a:rPr lang="en-US" b="1">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b="1">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𝟏𝟖</m:t>
                    </m:r>
                    <m:r>
                      <a:rPr lang="en-US" b="1">
                        <a:latin typeface="Cambria Math" panose="02040503050406030204" pitchFamily="18" charset="0"/>
                        <a:ea typeface="Times New Roman" panose="02020603050405020304" pitchFamily="18" charset="0"/>
                        <a:cs typeface="Times New Roman" panose="02020603050405020304" pitchFamily="18" charset="0"/>
                      </a:rPr>
                      <m:t>/</m:t>
                    </m:r>
                    <m:r>
                      <a:rPr lang="en-US" b="1" i="1">
                        <a:latin typeface="Cambria Math" panose="02040503050406030204" pitchFamily="18" charset="0"/>
                        <a:ea typeface="Times New Roman" panose="02020603050405020304" pitchFamily="18" charset="0"/>
                        <a:cs typeface="Times New Roman" panose="02020603050405020304" pitchFamily="18" charset="0"/>
                      </a:rPr>
                      <m:t>𝟐𝟓𝐜𝐦</m:t>
                    </m:r>
                  </m:oMath>
                </a14:m>
                <a:r>
                  <a:rPr lang="en-US" b="1" dirty="0">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mc:Choice>
        <mc:Fallback>
          <p:sp>
            <p:nvSpPr>
              <p:cNvPr id="3" name="Rectangle 2">
                <a:extLst>
                  <a:ext uri="{FF2B5EF4-FFF2-40B4-BE49-F238E27FC236}">
                    <a16:creationId xmlns:a16="http://schemas.microsoft.com/office/drawing/2014/main" id="{71E0BEDE-C6DE-4A08-A3C0-47E0C914BD84}"/>
                  </a:ext>
                </a:extLst>
              </p:cNvPr>
              <p:cNvSpPr>
                <a:spLocks noRot="1" noChangeAspect="1" noMove="1" noResize="1" noEditPoints="1" noAdjustHandles="1" noChangeArrowheads="1" noChangeShapeType="1" noTextEdit="1"/>
              </p:cNvSpPr>
              <p:nvPr/>
            </p:nvSpPr>
            <p:spPr>
              <a:xfrm>
                <a:off x="742122" y="1081238"/>
                <a:ext cx="6096000" cy="5627566"/>
              </a:xfrm>
              <a:prstGeom prst="rect">
                <a:avLst/>
              </a:prstGeom>
              <a:blipFill>
                <a:blip r:embed="rId2"/>
                <a:stretch>
                  <a:fillRect l="-0.9%" t="-0.541%" b="-0.649%"/>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A9258CA2-E402-4382-A825-2428B9694A2A}"/>
              </a:ext>
            </a:extLst>
          </p:cNvPr>
          <p:cNvSpPr/>
          <p:nvPr/>
        </p:nvSpPr>
        <p:spPr>
          <a:xfrm>
            <a:off x="742122" y="336551"/>
            <a:ext cx="2509020"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Foundation</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mc:AlternateContent xmlns:mc="http://schemas.openxmlformats.org/markup-compatibility/2006">
        <mc:Choice xmlns:a14="http://schemas.microsoft.com/office/drawing/2010/main" Requires="a14">
          <p:sp>
            <p:nvSpPr>
              <p:cNvPr id="5" name="Rectangle 4">
                <a:extLst>
                  <a:ext uri="{FF2B5EF4-FFF2-40B4-BE49-F238E27FC236}">
                    <a16:creationId xmlns:a16="http://schemas.microsoft.com/office/drawing/2014/main" id="{EF9F3656-AB50-4CE2-AF90-0CDD8BFFEE86}"/>
                  </a:ext>
                </a:extLst>
              </p:cNvPr>
              <p:cNvSpPr/>
              <p:nvPr/>
            </p:nvSpPr>
            <p:spPr>
              <a:xfrm>
                <a:off x="7089913" y="1490783"/>
                <a:ext cx="6096000" cy="748923"/>
              </a:xfrm>
              <a:prstGeom prst="rect">
                <a:avLst/>
              </a:prstGeom>
            </p:spPr>
            <p:txBody>
              <a:bodyPr>
                <a:spAutoFit/>
              </a:bodyPr>
              <a:lstStyle/>
              <a:p>
                <a:pPr>
                  <a:spcAft>
                    <a:spcPts val="8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in each direction equal </a:t>
                </a:r>
                <a14:m>
                  <m:oMath xmlns:m="http://purl.oclc.org/ooxml/officeDocument/math">
                    <m:r>
                      <a:rPr lang="en-US" b="1" i="1">
                        <a:latin typeface="Cambria Math" panose="02040503050406030204" pitchFamily="18" charset="0"/>
                        <a:ea typeface="Times New Roman" panose="02020603050405020304" pitchFamily="18" charset="0"/>
                        <a:cs typeface="Times New Roman" panose="02020603050405020304" pitchFamily="18" charset="0"/>
                      </a:rPr>
                      <m:t>𝐀𝐬𝐦𝐢𝐧</m:t>
                    </m:r>
                  </m:oMath>
                </a14:m>
                <a:r>
                  <a:rPr lang="en-US" b="1" dirty="0">
                    <a:latin typeface="Times New Roman" panose="02020603050405020304" pitchFamily="18" charset="0"/>
                    <a:ea typeface="Times New Roman" panose="02020603050405020304" pitchFamily="18" charset="0"/>
                    <a:cs typeface="Times New Roman" panose="02020603050405020304" pitchFamily="18" charset="0"/>
                  </a:rPr>
                  <a:t>/2</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p>
              <a:p>
                <a:pPr>
                  <a:spcAft>
                    <a:spcPts val="800"/>
                  </a:spcAft>
                </a:pPr>
                <a:r>
                  <a:rPr lang="ar-SA"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Then, use </a:t>
                </a:r>
                <a14:m>
                  <m:oMath xmlns:m="http://purl.oclc.org/ooxml/officeDocument/math">
                    <m:r>
                      <a:rPr lang="en-US" b="1" i="1">
                        <a:latin typeface="Cambria Math" panose="02040503050406030204" pitchFamily="18" charset="0"/>
                        <a:ea typeface="Times New Roman" panose="02020603050405020304" pitchFamily="18" charset="0"/>
                        <a:cs typeface="Times New Roman" panose="02020603050405020304" pitchFamily="18" charset="0"/>
                      </a:rPr>
                      <m:t>𝟏</m:t>
                    </m:r>
                    <m:r>
                      <a:rPr lang="en-US">
                        <a:latin typeface="Cambria Math" panose="02040503050406030204" pitchFamily="18" charset="0"/>
                        <a:ea typeface="Times New Roman" panose="02020603050405020304" pitchFamily="18" charset="0"/>
                        <a:cs typeface="Times New Roman" panose="02020603050405020304" pitchFamily="18" charset="0"/>
                        <a:sym typeface="Symbol" panose="05050102010706020507" pitchFamily="18" charset="2"/>
                      </a:rPr>
                      <m:t></m:t>
                    </m:r>
                    <m:r>
                      <a:rPr lang="en-US">
                        <a:latin typeface="Cambria Math" panose="02040503050406030204" pitchFamily="18" charset="0"/>
                        <a:ea typeface="Times New Roman" panose="02020603050405020304" pitchFamily="18" charset="0"/>
                        <a:cs typeface="Times New Roman" panose="02020603050405020304" pitchFamily="18" charset="0"/>
                      </a:rPr>
                      <m:t> </m:t>
                    </m:r>
                    <m:r>
                      <a:rPr lang="en-US" b="1" i="1">
                        <a:latin typeface="Cambria Math" panose="02040503050406030204" pitchFamily="18" charset="0"/>
                        <a:ea typeface="Times New Roman" panose="02020603050405020304" pitchFamily="18" charset="0"/>
                        <a:cs typeface="Times New Roman" panose="02020603050405020304" pitchFamily="18" charset="0"/>
                      </a:rPr>
                      <m:t>𝟏𝟐</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b="1" i="1">
                        <a:latin typeface="Cambria Math" panose="02040503050406030204" pitchFamily="18" charset="0"/>
                        <a:ea typeface="Times New Roman" panose="02020603050405020304" pitchFamily="18" charset="0"/>
                        <a:cs typeface="Times New Roman" panose="02020603050405020304" pitchFamily="18" charset="0"/>
                      </a:rPr>
                      <m:t>𝟐𝟕𝐜𝐦</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a:t>
                </a:r>
              </a:p>
            </p:txBody>
          </p:sp>
        </mc:Choice>
        <mc:Fallback>
          <p:sp>
            <p:nvSpPr>
              <p:cNvPr id="5" name="Rectangle 4">
                <a:extLst>
                  <a:ext uri="{FF2B5EF4-FFF2-40B4-BE49-F238E27FC236}">
                    <a16:creationId xmlns:a16="http://schemas.microsoft.com/office/drawing/2014/main" id="{EF9F3656-AB50-4CE2-AF90-0CDD8BFFEE86}"/>
                  </a:ext>
                </a:extLst>
              </p:cNvPr>
              <p:cNvSpPr>
                <a:spLocks noRot="1" noChangeAspect="1" noMove="1" noResize="1" noEditPoints="1" noAdjustHandles="1" noChangeArrowheads="1" noChangeShapeType="1" noTextEdit="1"/>
              </p:cNvSpPr>
              <p:nvPr/>
            </p:nvSpPr>
            <p:spPr>
              <a:xfrm>
                <a:off x="7089913" y="1490783"/>
                <a:ext cx="6096000" cy="748923"/>
              </a:xfrm>
              <a:prstGeom prst="rect">
                <a:avLst/>
              </a:prstGeom>
              <a:blipFill>
                <a:blip r:embed="rId3"/>
                <a:stretch>
                  <a:fillRect l="-0.9%" t="-4.918%" b="-13.115%"/>
                </a:stretch>
              </a:blipFill>
            </p:spPr>
            <p:txBody>
              <a:bodyPr/>
              <a:lstStyle/>
              <a:p>
                <a:r>
                  <a:rPr lang="en-US">
                    <a:noFill/>
                  </a:rPr>
                  <a:t> </a:t>
                </a:r>
              </a:p>
            </p:txBody>
          </p:sp>
        </mc:Fallback>
      </mc:AlternateContent>
    </p:spTree>
    <p:extLst>
      <p:ext uri="{BB962C8B-B14F-4D97-AF65-F5344CB8AC3E}">
        <p14:creationId xmlns:p14="http://schemas.microsoft.com/office/powerpoint/2010/main" val="3073750385"/>
      </p:ext>
    </p:extLst>
  </p:cSld>
  <p:clrMapOvr>
    <a:masterClrMapping/>
  </p:clrMapOvr>
</p:sld>
</file>

<file path=ppt/slides/slide7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067E2C-EBD8-48AE-8E80-6A22D871A98D}"/>
              </a:ext>
            </a:extLst>
          </p:cNvPr>
          <p:cNvPicPr>
            <a:picLocks noChangeAspect="1"/>
          </p:cNvPicPr>
          <p:nvPr/>
        </p:nvPicPr>
        <p:blipFill>
          <a:blip r:embed="rId2"/>
          <a:stretch>
            <a:fillRect/>
          </a:stretch>
        </p:blipFill>
        <p:spPr>
          <a:xfrm>
            <a:off x="2885453" y="14960"/>
            <a:ext cx="8021086" cy="5682062"/>
          </a:xfrm>
          <a:prstGeom prst="rect">
            <a:avLst/>
          </a:prstGeom>
        </p:spPr>
      </p:pic>
      <p:sp>
        <p:nvSpPr>
          <p:cNvPr id="4" name="Rectangle 3">
            <a:extLst>
              <a:ext uri="{FF2B5EF4-FFF2-40B4-BE49-F238E27FC236}">
                <a16:creationId xmlns:a16="http://schemas.microsoft.com/office/drawing/2014/main" id="{93D21591-A3F8-45E2-A4EE-0AD822BFED8B}"/>
              </a:ext>
            </a:extLst>
          </p:cNvPr>
          <p:cNvSpPr/>
          <p:nvPr/>
        </p:nvSpPr>
        <p:spPr>
          <a:xfrm>
            <a:off x="742122" y="336551"/>
            <a:ext cx="2509020"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Foundation</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E5989379-6E63-492F-A7E9-0E9BAF451D43}"/>
              </a:ext>
            </a:extLst>
          </p:cNvPr>
          <p:cNvSpPr/>
          <p:nvPr/>
        </p:nvSpPr>
        <p:spPr>
          <a:xfrm>
            <a:off x="5723239" y="5924379"/>
            <a:ext cx="2345514"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Figure-7: F-1 detailing.</a:t>
            </a:r>
            <a:endParaRPr lang="en-US" dirty="0"/>
          </a:p>
        </p:txBody>
      </p:sp>
    </p:spTree>
    <p:extLst>
      <p:ext uri="{BB962C8B-B14F-4D97-AF65-F5344CB8AC3E}">
        <p14:creationId xmlns:p14="http://schemas.microsoft.com/office/powerpoint/2010/main" val="1354315045"/>
      </p:ext>
    </p:extLst>
  </p:cSld>
  <p:clrMapOvr>
    <a:masterClrMapping/>
  </p:clrMapOvr>
</p:sld>
</file>

<file path=ppt/slides/slide7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85F4BA4-E347-4116-BEBD-000F7C78B455}"/>
              </a:ext>
            </a:extLst>
          </p:cNvPr>
          <p:cNvSpPr/>
          <p:nvPr/>
        </p:nvSpPr>
        <p:spPr>
          <a:xfrm>
            <a:off x="742122" y="336551"/>
            <a:ext cx="2509020"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Foundation</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4" name="Chevron 3">
            <a:extLst>
              <a:ext uri="{FF2B5EF4-FFF2-40B4-BE49-F238E27FC236}">
                <a16:creationId xmlns:a16="http://schemas.microsoft.com/office/drawing/2014/main" id="{20DA89F8-E24D-4872-B397-79204DE9C720}"/>
              </a:ext>
            </a:extLst>
          </p:cNvPr>
          <p:cNvSpPr/>
          <p:nvPr/>
        </p:nvSpPr>
        <p:spPr>
          <a:xfrm>
            <a:off x="263322" y="1481929"/>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5" name="Picture 4">
            <a:extLst>
              <a:ext uri="{FF2B5EF4-FFF2-40B4-BE49-F238E27FC236}">
                <a16:creationId xmlns:a16="http://schemas.microsoft.com/office/drawing/2014/main" id="{EDE4050A-E79D-4A9C-AAA6-7B04A6B8A5C0}"/>
              </a:ext>
            </a:extLst>
          </p:cNvPr>
          <p:cNvPicPr>
            <a:picLocks noChangeAspect="1"/>
          </p:cNvPicPr>
          <p:nvPr/>
        </p:nvPicPr>
        <p:blipFill>
          <a:blip r:embed="rId2"/>
          <a:stretch>
            <a:fillRect/>
          </a:stretch>
        </p:blipFill>
        <p:spPr>
          <a:xfrm>
            <a:off x="3251142" y="1149212"/>
            <a:ext cx="7791450" cy="5010150"/>
          </a:xfrm>
          <a:prstGeom prst="rect">
            <a:avLst/>
          </a:prstGeom>
        </p:spPr>
      </p:pic>
      <p:sp>
        <p:nvSpPr>
          <p:cNvPr id="6" name="Rectangle 5">
            <a:extLst>
              <a:ext uri="{FF2B5EF4-FFF2-40B4-BE49-F238E27FC236}">
                <a16:creationId xmlns:a16="http://schemas.microsoft.com/office/drawing/2014/main" id="{529E98EB-4C27-4804-A176-91E0A1370C15}"/>
              </a:ext>
            </a:extLst>
          </p:cNvPr>
          <p:cNvSpPr/>
          <p:nvPr/>
        </p:nvSpPr>
        <p:spPr>
          <a:xfrm>
            <a:off x="742122" y="1576563"/>
            <a:ext cx="1883849"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combined footing:</a:t>
            </a:r>
            <a:endParaRPr lang="en-US" dirty="0"/>
          </a:p>
        </p:txBody>
      </p:sp>
      <p:sp>
        <p:nvSpPr>
          <p:cNvPr id="7" name="Rectangle 6">
            <a:extLst>
              <a:ext uri="{FF2B5EF4-FFF2-40B4-BE49-F238E27FC236}">
                <a16:creationId xmlns:a16="http://schemas.microsoft.com/office/drawing/2014/main" id="{0F8035AB-12A9-434F-A929-BC3720537346}"/>
              </a:ext>
            </a:extLst>
          </p:cNvPr>
          <p:cNvSpPr/>
          <p:nvPr/>
        </p:nvSpPr>
        <p:spPr>
          <a:xfrm>
            <a:off x="5723239" y="5924379"/>
            <a:ext cx="3659976"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Figure-8: combined footing detailing.</a:t>
            </a:r>
            <a:endParaRPr lang="en-US" dirty="0"/>
          </a:p>
        </p:txBody>
      </p:sp>
    </p:spTree>
    <p:extLst>
      <p:ext uri="{BB962C8B-B14F-4D97-AF65-F5344CB8AC3E}">
        <p14:creationId xmlns:p14="http://schemas.microsoft.com/office/powerpoint/2010/main" val="3170406544"/>
      </p:ext>
    </p:extLst>
  </p:cSld>
  <p:clrMapOvr>
    <a:masterClrMapping/>
  </p:clrMapOvr>
</p:sld>
</file>

<file path=ppt/slides/slide74.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927196-8DEB-4D4B-A62A-0367AACC2D23}"/>
              </a:ext>
            </a:extLst>
          </p:cNvPr>
          <p:cNvSpPr/>
          <p:nvPr/>
        </p:nvSpPr>
        <p:spPr>
          <a:xfrm>
            <a:off x="742122" y="336551"/>
            <a:ext cx="2509020"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Foundation</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sp>
        <p:nvSpPr>
          <p:cNvPr id="4" name="Rectangle 3">
            <a:extLst>
              <a:ext uri="{FF2B5EF4-FFF2-40B4-BE49-F238E27FC236}">
                <a16:creationId xmlns:a16="http://schemas.microsoft.com/office/drawing/2014/main" id="{5F31624E-E482-4959-A04D-DBD22B5CD50C}"/>
              </a:ext>
            </a:extLst>
          </p:cNvPr>
          <p:cNvSpPr/>
          <p:nvPr/>
        </p:nvSpPr>
        <p:spPr>
          <a:xfrm>
            <a:off x="742122" y="1576563"/>
            <a:ext cx="140371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Wall footing:</a:t>
            </a:r>
            <a:endParaRPr lang="en-US" dirty="0"/>
          </a:p>
        </p:txBody>
      </p:sp>
      <p:sp>
        <p:nvSpPr>
          <p:cNvPr id="5" name="Chevron 3">
            <a:extLst>
              <a:ext uri="{FF2B5EF4-FFF2-40B4-BE49-F238E27FC236}">
                <a16:creationId xmlns:a16="http://schemas.microsoft.com/office/drawing/2014/main" id="{7DB90592-73CD-4933-9EFF-41EAE75F64DC}"/>
              </a:ext>
            </a:extLst>
          </p:cNvPr>
          <p:cNvSpPr/>
          <p:nvPr/>
        </p:nvSpPr>
        <p:spPr>
          <a:xfrm>
            <a:off x="263322" y="1481929"/>
            <a:ext cx="478800" cy="558600"/>
          </a:xfrm>
          <a:prstGeom prst="chevron">
            <a:avLst/>
          </a:prstGeom>
          <a:solidFill>
            <a:schemeClr val="accent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200" dirty="0">
              <a:solidFill>
                <a:schemeClr val="bg1"/>
              </a:solidFill>
            </a:endParaRPr>
          </a:p>
        </p:txBody>
      </p:sp>
      <p:pic>
        <p:nvPicPr>
          <p:cNvPr id="6" name="Picture 5">
            <a:extLst>
              <a:ext uri="{FF2B5EF4-FFF2-40B4-BE49-F238E27FC236}">
                <a16:creationId xmlns:a16="http://schemas.microsoft.com/office/drawing/2014/main" id="{147118DF-A2B4-4E1D-9A0C-BAA9FFD53F4F}"/>
              </a:ext>
            </a:extLst>
          </p:cNvPr>
          <p:cNvPicPr>
            <a:picLocks noChangeAspect="1"/>
          </p:cNvPicPr>
          <p:nvPr/>
        </p:nvPicPr>
        <p:blipFill>
          <a:blip r:embed="rId2"/>
          <a:stretch>
            <a:fillRect/>
          </a:stretch>
        </p:blipFill>
        <p:spPr>
          <a:xfrm>
            <a:off x="3184881" y="1761229"/>
            <a:ext cx="7486650" cy="4029075"/>
          </a:xfrm>
          <a:prstGeom prst="rect">
            <a:avLst/>
          </a:prstGeom>
        </p:spPr>
      </p:pic>
      <p:sp>
        <p:nvSpPr>
          <p:cNvPr id="7" name="Rectangle 6">
            <a:extLst>
              <a:ext uri="{FF2B5EF4-FFF2-40B4-BE49-F238E27FC236}">
                <a16:creationId xmlns:a16="http://schemas.microsoft.com/office/drawing/2014/main" id="{96D8F471-2210-4D49-A4BF-CE78E72F7F12}"/>
              </a:ext>
            </a:extLst>
          </p:cNvPr>
          <p:cNvSpPr/>
          <p:nvPr/>
        </p:nvSpPr>
        <p:spPr>
          <a:xfrm>
            <a:off x="5312934" y="5420972"/>
            <a:ext cx="3175678"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Figure-9: Wall footing detailing.</a:t>
            </a:r>
            <a:endParaRPr lang="en-US" dirty="0"/>
          </a:p>
        </p:txBody>
      </p:sp>
    </p:spTree>
    <p:extLst>
      <p:ext uri="{BB962C8B-B14F-4D97-AF65-F5344CB8AC3E}">
        <p14:creationId xmlns:p14="http://schemas.microsoft.com/office/powerpoint/2010/main" val="1474957375"/>
      </p:ext>
    </p:extLst>
  </p:cSld>
  <p:clrMapOvr>
    <a:masterClrMapping/>
  </p:clrMapOvr>
</p:sld>
</file>

<file path=ppt/slides/slide75.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54C9657A-4A4E-48A0-8968-333B2543782E}"/>
              </a:ext>
            </a:extLst>
          </p:cNvPr>
          <p:cNvSpPr txBox="1">
            <a:spLocks noGrp="1"/>
          </p:cNvSpPr>
          <p:nvPr>
            <p:ph type="body" sz="quarter" idx="10"/>
          </p:nvPr>
        </p:nvSpPr>
        <p:spPr>
          <a:xfrm>
            <a:off x="602077" y="238444"/>
            <a:ext cx="11218862" cy="8402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04 </a:t>
            </a:r>
            <a:r>
              <a:rPr lang="ar-SA" altLang="ko-KR" sz="5400" dirty="0">
                <a:solidFill>
                  <a:schemeClr val="accent1"/>
                </a:solidFill>
                <a:latin typeface="Times New Roman" panose="02020603050405020304" pitchFamily="18" charset="0"/>
                <a:cs typeface="Times New Roman" panose="02020603050405020304" pitchFamily="18" charset="0"/>
              </a:rPr>
              <a:t> </a:t>
            </a:r>
            <a:r>
              <a:rPr lang="en-US" altLang="ko-KR" sz="5400" dirty="0">
                <a:solidFill>
                  <a:schemeClr val="accent1"/>
                </a:solidFill>
                <a:latin typeface="Times New Roman" panose="02020603050405020304" pitchFamily="18" charset="0"/>
                <a:cs typeface="Times New Roman" panose="02020603050405020304" pitchFamily="18" charset="0"/>
              </a:rPr>
              <a:t>Design </a:t>
            </a:r>
            <a:r>
              <a:rPr lang="en-US" altLang="ko-KR" dirty="0">
                <a:solidFill>
                  <a:schemeClr val="accent1"/>
                </a:solidFill>
                <a:latin typeface="Times New Roman" panose="02020603050405020304" pitchFamily="18" charset="0"/>
                <a:cs typeface="Times New Roman" panose="02020603050405020304" pitchFamily="18" charset="0"/>
              </a:rPr>
              <a:t>and detailing</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FE85E3FD-44DA-4AF1-A18D-87470A1A4698}"/>
              </a:ext>
            </a:extLst>
          </p:cNvPr>
          <p:cNvSpPr/>
          <p:nvPr/>
        </p:nvSpPr>
        <p:spPr>
          <a:xfrm>
            <a:off x="397566" y="1264204"/>
            <a:ext cx="1405321"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Wall</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7" name="Picture 6">
            <a:extLst>
              <a:ext uri="{FF2B5EF4-FFF2-40B4-BE49-F238E27FC236}">
                <a16:creationId xmlns:a16="http://schemas.microsoft.com/office/drawing/2014/main" id="{FDEEDD63-5403-40CF-B186-603EE3321616}"/>
              </a:ext>
            </a:extLst>
          </p:cNvPr>
          <p:cNvPicPr/>
          <p:nvPr/>
        </p:nvPicPr>
        <p:blipFill>
          <a:blip r:embed="rId2"/>
          <a:stretch>
            <a:fillRect/>
          </a:stretch>
        </p:blipFill>
        <p:spPr>
          <a:xfrm>
            <a:off x="3275343" y="1078674"/>
            <a:ext cx="8545596" cy="4021963"/>
          </a:xfrm>
          <a:prstGeom prst="rect">
            <a:avLst/>
          </a:prstGeom>
        </p:spPr>
      </p:pic>
      <p:sp>
        <p:nvSpPr>
          <p:cNvPr id="8" name="Rectangle 7">
            <a:extLst>
              <a:ext uri="{FF2B5EF4-FFF2-40B4-BE49-F238E27FC236}">
                <a16:creationId xmlns:a16="http://schemas.microsoft.com/office/drawing/2014/main" id="{C4518F4D-1F42-4E65-A83C-D6268F692304}"/>
              </a:ext>
            </a:extLst>
          </p:cNvPr>
          <p:cNvSpPr/>
          <p:nvPr/>
        </p:nvSpPr>
        <p:spPr>
          <a:xfrm>
            <a:off x="5194852" y="5100637"/>
            <a:ext cx="5070619"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Figure-10</a:t>
            </a:r>
            <a:r>
              <a:rPr lang="en-GB" dirty="0">
                <a:latin typeface="Times New Roman" panose="02020603050405020304" pitchFamily="18" charset="0"/>
                <a:cs typeface="Times New Roman" panose="02020603050405020304" pitchFamily="18" charset="0"/>
              </a:rPr>
              <a:t>: Design detailed for basement wallA5-A6.</a:t>
            </a:r>
            <a:endParaRPr lang="en-US" dirty="0">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1C29D881-AD28-42F6-8770-933CCC6922D0}"/>
              </a:ext>
            </a:extLst>
          </p:cNvPr>
          <p:cNvSpPr/>
          <p:nvPr/>
        </p:nvSpPr>
        <p:spPr>
          <a:xfrm>
            <a:off x="251790" y="5746817"/>
            <a:ext cx="10124661" cy="457241"/>
          </a:xfrm>
          <a:prstGeom prst="rect">
            <a:avLst/>
          </a:prstGeom>
        </p:spPr>
        <p:txBody>
          <a:bodyPr wrap="square">
            <a:spAutoFit/>
          </a:bodyPr>
          <a:lstStyle/>
          <a:p>
            <a:pPr>
              <a:lnSpc>
                <a:spcPct val="150%"/>
              </a:lnSpc>
              <a:spcAft>
                <a:spcPts val="800"/>
              </a:spcAft>
            </a:pPr>
            <a:r>
              <a:rPr lang="en-GB"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For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vertical reinforcement use 46</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a:t>
            </a:r>
            <a:r>
              <a:rPr lang="ar-SA"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23 bars on each face. Then 1</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12/16 cm. </a:t>
            </a:r>
          </a:p>
        </p:txBody>
      </p:sp>
      <p:sp>
        <p:nvSpPr>
          <p:cNvPr id="10" name="Rectangle 9">
            <a:extLst>
              <a:ext uri="{FF2B5EF4-FFF2-40B4-BE49-F238E27FC236}">
                <a16:creationId xmlns:a16="http://schemas.microsoft.com/office/drawing/2014/main" id="{FBDF8CFE-855E-4062-A5A3-C0DD5780062B}"/>
              </a:ext>
            </a:extLst>
          </p:cNvPr>
          <p:cNvSpPr/>
          <p:nvPr/>
        </p:nvSpPr>
        <p:spPr>
          <a:xfrm>
            <a:off x="251790" y="6162315"/>
            <a:ext cx="5549917" cy="457241"/>
          </a:xfrm>
          <a:prstGeom prst="rect">
            <a:avLst/>
          </a:prstGeom>
        </p:spPr>
        <p:txBody>
          <a:bodyPr wrap="none">
            <a:spAutoFit/>
          </a:bodyPr>
          <a:lstStyle/>
          <a:p>
            <a:pPr>
              <a:lnSpc>
                <a:spcPct val="150%"/>
              </a:lnSpc>
              <a:spcAft>
                <a:spcPts val="800"/>
              </a:spcAft>
            </a:pP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For horizontal reinforcement two layers with 1</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12/20 cm.</a:t>
            </a:r>
          </a:p>
        </p:txBody>
      </p:sp>
    </p:spTree>
    <p:extLst>
      <p:ext uri="{BB962C8B-B14F-4D97-AF65-F5344CB8AC3E}">
        <p14:creationId xmlns:p14="http://schemas.microsoft.com/office/powerpoint/2010/main" val="2862532682"/>
      </p:ext>
    </p:extLst>
  </p:cSld>
  <p:clrMapOvr>
    <a:masterClrMapping/>
  </p:clrMapOvr>
</p:sld>
</file>

<file path=ppt/slides/slide76.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D49D3C1-0D3F-42BD-934A-AEBEA4B2DB33}"/>
              </a:ext>
            </a:extLst>
          </p:cNvPr>
          <p:cNvSpPr/>
          <p:nvPr/>
        </p:nvSpPr>
        <p:spPr>
          <a:xfrm>
            <a:off x="881059" y="429317"/>
            <a:ext cx="1405321" cy="584775"/>
          </a:xfrm>
          <a:prstGeom prst="rect">
            <a:avLst/>
          </a:prstGeom>
        </p:spPr>
        <p:txBody>
          <a:bodyPr wrap="none">
            <a:spAutoFit/>
          </a:bodyPr>
          <a:lstStyle/>
          <a:p>
            <a:r>
              <a:rPr lang="en-US" altLang="ko-KR" sz="3200" dirty="0">
                <a:solidFill>
                  <a:schemeClr val="accent1"/>
                </a:solidFill>
                <a:latin typeface="Times New Roman" panose="02020603050405020304" pitchFamily="18" charset="0"/>
                <a:cs typeface="Times New Roman" panose="02020603050405020304" pitchFamily="18" charset="0"/>
              </a:rPr>
              <a:t>Wall</a:t>
            </a:r>
            <a:r>
              <a:rPr lang="ar-SA" altLang="ko-KR" sz="3200" dirty="0">
                <a:solidFill>
                  <a:schemeClr val="accent1"/>
                </a:solidFill>
                <a:latin typeface="Times New Roman" panose="02020603050405020304" pitchFamily="18" charset="0"/>
                <a:cs typeface="Times New Roman" panose="02020603050405020304" pitchFamily="18" charset="0"/>
              </a:rPr>
              <a:t> </a:t>
            </a:r>
            <a:r>
              <a:rPr lang="en-US" altLang="ko-KR" sz="3200" dirty="0">
                <a:solidFill>
                  <a:schemeClr val="accent1"/>
                </a:solidFill>
                <a:latin typeface="Times New Roman" panose="02020603050405020304" pitchFamily="18" charset="0"/>
                <a:cs typeface="Times New Roman" panose="02020603050405020304" pitchFamily="18" charset="0"/>
              </a:rPr>
              <a:t>:- </a:t>
            </a:r>
          </a:p>
        </p:txBody>
      </p:sp>
      <p:pic>
        <p:nvPicPr>
          <p:cNvPr id="6" name="Picture 5">
            <a:extLst>
              <a:ext uri="{FF2B5EF4-FFF2-40B4-BE49-F238E27FC236}">
                <a16:creationId xmlns:a16="http://schemas.microsoft.com/office/drawing/2014/main" id="{3330484D-7F5F-434B-8999-AA4C8AA89EB9}"/>
              </a:ext>
            </a:extLst>
          </p:cNvPr>
          <p:cNvPicPr>
            <a:picLocks noChangeAspect="1"/>
          </p:cNvPicPr>
          <p:nvPr/>
        </p:nvPicPr>
        <p:blipFill>
          <a:blip r:embed="rId2"/>
          <a:stretch>
            <a:fillRect/>
          </a:stretch>
        </p:blipFill>
        <p:spPr>
          <a:xfrm>
            <a:off x="2286380" y="1733550"/>
            <a:ext cx="8115300" cy="3390900"/>
          </a:xfrm>
          <a:prstGeom prst="rect">
            <a:avLst/>
          </a:prstGeom>
        </p:spPr>
      </p:pic>
      <p:sp>
        <p:nvSpPr>
          <p:cNvPr id="7" name="Rectangle 6">
            <a:extLst>
              <a:ext uri="{FF2B5EF4-FFF2-40B4-BE49-F238E27FC236}">
                <a16:creationId xmlns:a16="http://schemas.microsoft.com/office/drawing/2014/main" id="{BD384EBC-C972-44F2-8D8B-F74AE62C956D}"/>
              </a:ext>
            </a:extLst>
          </p:cNvPr>
          <p:cNvSpPr/>
          <p:nvPr/>
        </p:nvSpPr>
        <p:spPr>
          <a:xfrm>
            <a:off x="4533186" y="5124450"/>
            <a:ext cx="3506088"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Figure-11: Basement wall detailing.</a:t>
            </a:r>
            <a:endParaRPr lang="en-US" dirty="0"/>
          </a:p>
        </p:txBody>
      </p:sp>
    </p:spTree>
    <p:extLst>
      <p:ext uri="{BB962C8B-B14F-4D97-AF65-F5344CB8AC3E}">
        <p14:creationId xmlns:p14="http://schemas.microsoft.com/office/powerpoint/2010/main" val="3034394282"/>
      </p:ext>
    </p:extLst>
  </p:cSld>
  <p:clrMapOvr>
    <a:masterClrMapping/>
  </p:clrMapOvr>
</p:sld>
</file>

<file path=ppt/slides/slide77.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CB0811-1E4B-4DB0-8EBE-EF24ABB1661B}"/>
              </a:ext>
            </a:extLst>
          </p:cNvPr>
          <p:cNvSpPr/>
          <p:nvPr/>
        </p:nvSpPr>
        <p:spPr>
          <a:xfrm>
            <a:off x="6096000" y="2967335"/>
            <a:ext cx="3339376" cy="923330"/>
          </a:xfrm>
          <a:prstGeom prst="rect">
            <a:avLst/>
          </a:prstGeom>
        </p:spPr>
        <p:txBody>
          <a:bodyPr wrap="none">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Thank you.</a:t>
            </a:r>
            <a:endParaRPr lang="en-US"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8394554"/>
      </p:ext>
    </p:extLst>
  </p:cSld>
  <p:clrMapOvr>
    <a:masterClrMapping/>
  </p:clrMapOvr>
</p:sld>
</file>

<file path=ppt/slides/slide8.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Chevron 3">
            <a:extLst>
              <a:ext uri="{FF2B5EF4-FFF2-40B4-BE49-F238E27FC236}">
                <a16:creationId xmlns:a16="http://schemas.microsoft.com/office/drawing/2014/main" id="{86603496-DE52-4CB0-B9E5-AD9536E101A5}"/>
              </a:ext>
            </a:extLst>
          </p:cNvPr>
          <p:cNvSpPr/>
          <p:nvPr/>
        </p:nvSpPr>
        <p:spPr>
          <a:xfrm>
            <a:off x="424639" y="2850236"/>
            <a:ext cx="478800" cy="558600"/>
          </a:xfrm>
          <a:prstGeom prst="chevron">
            <a:avLst/>
          </a:prstGeom>
          <a:solidFill>
            <a:schemeClr val="accent2">
              <a:lumMod val="20%"/>
              <a:lumOff val="80%"/>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5" name="Chevron 4">
            <a:extLst>
              <a:ext uri="{FF2B5EF4-FFF2-40B4-BE49-F238E27FC236}">
                <a16:creationId xmlns:a16="http://schemas.microsoft.com/office/drawing/2014/main" id="{FECE6228-3A37-497B-A04D-A4C0878BC7C6}"/>
              </a:ext>
            </a:extLst>
          </p:cNvPr>
          <p:cNvSpPr/>
          <p:nvPr/>
        </p:nvSpPr>
        <p:spPr>
          <a:xfrm>
            <a:off x="414842" y="3732001"/>
            <a:ext cx="478800" cy="558600"/>
          </a:xfrm>
          <a:prstGeom prst="chevron">
            <a:avLst/>
          </a:prstGeom>
          <a:solidFill>
            <a:schemeClr val="accent2">
              <a:lumMod val="20%"/>
              <a:lumOff val="80%"/>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6" name="Chevron 5">
            <a:extLst>
              <a:ext uri="{FF2B5EF4-FFF2-40B4-BE49-F238E27FC236}">
                <a16:creationId xmlns:a16="http://schemas.microsoft.com/office/drawing/2014/main" id="{CAEA5ECD-8E1F-4F5B-A392-AB616199A2E9}"/>
              </a:ext>
            </a:extLst>
          </p:cNvPr>
          <p:cNvSpPr/>
          <p:nvPr/>
        </p:nvSpPr>
        <p:spPr>
          <a:xfrm>
            <a:off x="414842" y="4640270"/>
            <a:ext cx="478800" cy="558600"/>
          </a:xfrm>
          <a:prstGeom prst="chevron">
            <a:avLst/>
          </a:prstGeom>
          <a:solidFill>
            <a:schemeClr val="accent2">
              <a:lumMod val="20%"/>
              <a:lumOff val="80%"/>
            </a:scheme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sp>
        <p:nvSpPr>
          <p:cNvPr id="18" name="TextBox 17">
            <a:extLst>
              <a:ext uri="{FF2B5EF4-FFF2-40B4-BE49-F238E27FC236}">
                <a16:creationId xmlns:a16="http://schemas.microsoft.com/office/drawing/2014/main" id="{55C20FBB-545D-48A6-BE17-90786B637724}"/>
              </a:ext>
            </a:extLst>
          </p:cNvPr>
          <p:cNvSpPr txBox="1"/>
          <p:nvPr/>
        </p:nvSpPr>
        <p:spPr>
          <a:xfrm>
            <a:off x="893642" y="3780468"/>
            <a:ext cx="9940581" cy="461665"/>
          </a:xfrm>
          <a:prstGeom prst="rect">
            <a:avLst/>
          </a:prstGeom>
          <a:noFill/>
        </p:spPr>
        <p:txBody>
          <a:bodyPr wrap="square" rtlCol="0" anchor="ctr">
            <a:spAutoFit/>
          </a:bodyPr>
          <a:lstStyle/>
          <a:p>
            <a:r>
              <a:rPr lang="en-US" altLang="ko-KR" sz="2400" dirty="0">
                <a:solidFill>
                  <a:schemeClr val="bg1"/>
                </a:solidFill>
                <a:latin typeface="Times New Roman" panose="02020603050405020304" pitchFamily="18" charset="0"/>
                <a:cs typeface="Times New Roman" panose="02020603050405020304" pitchFamily="18" charset="0"/>
              </a:rPr>
              <a:t>IBC 2012.</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
        <p:nvSpPr>
          <p:cNvPr id="27" name="TextBox 26">
            <a:extLst>
              <a:ext uri="{FF2B5EF4-FFF2-40B4-BE49-F238E27FC236}">
                <a16:creationId xmlns:a16="http://schemas.microsoft.com/office/drawing/2014/main" id="{E94CBBE7-AA58-4178-AF3E-E7E445BE3DFF}"/>
              </a:ext>
            </a:extLst>
          </p:cNvPr>
          <p:cNvSpPr txBox="1"/>
          <p:nvPr/>
        </p:nvSpPr>
        <p:spPr>
          <a:xfrm>
            <a:off x="386784" y="679416"/>
            <a:ext cx="6191673" cy="923330"/>
          </a:xfrm>
          <a:prstGeom prst="rect">
            <a:avLst/>
          </a:prstGeom>
          <a:noFill/>
        </p:spPr>
        <p:txBody>
          <a:bodyPr wrap="square" rtlCol="0" anchor="ctr">
            <a:spAutoFit/>
          </a:bodyPr>
          <a:lstStyle/>
          <a:p>
            <a:r>
              <a:rPr lang="en-US" altLang="ko-KR" sz="5400" dirty="0">
                <a:solidFill>
                  <a:schemeClr val="bg1"/>
                </a:solidFill>
                <a:latin typeface="Times New Roman" panose="02020603050405020304" pitchFamily="18" charset="0"/>
                <a:cs typeface="Times New Roman" panose="02020603050405020304" pitchFamily="18" charset="0"/>
              </a:rPr>
              <a:t>01 Introduction</a:t>
            </a:r>
            <a:endParaRPr lang="ko-KR" altLang="en-US" sz="5400" dirty="0">
              <a:solidFill>
                <a:schemeClr val="bg1"/>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68EF81F5-031B-4906-BA08-078204E81164}"/>
              </a:ext>
            </a:extLst>
          </p:cNvPr>
          <p:cNvSpPr txBox="1"/>
          <p:nvPr/>
        </p:nvSpPr>
        <p:spPr>
          <a:xfrm>
            <a:off x="414842" y="1746741"/>
            <a:ext cx="6163615" cy="584775"/>
          </a:xfrm>
          <a:prstGeom prst="rect">
            <a:avLst/>
          </a:prstGeom>
          <a:noFill/>
        </p:spPr>
        <p:txBody>
          <a:bodyPr wrap="square" rtlCol="0">
            <a:spAutoFit/>
          </a:bodyPr>
          <a:lstStyle/>
          <a:p>
            <a:r>
              <a:rPr lang="en-US" altLang="ko-KR" sz="3200" dirty="0">
                <a:solidFill>
                  <a:schemeClr val="bg1"/>
                </a:solidFill>
                <a:latin typeface="Times New Roman" panose="02020603050405020304" pitchFamily="18" charset="0"/>
                <a:cs typeface="Times New Roman" panose="02020603050405020304" pitchFamily="18" charset="0"/>
              </a:rPr>
              <a:t>Codes and Standard:- </a:t>
            </a:r>
          </a:p>
        </p:txBody>
      </p:sp>
      <p:sp>
        <p:nvSpPr>
          <p:cNvPr id="13" name="TextBox 12">
            <a:extLst>
              <a:ext uri="{FF2B5EF4-FFF2-40B4-BE49-F238E27FC236}">
                <a16:creationId xmlns:a16="http://schemas.microsoft.com/office/drawing/2014/main" id="{FE5290D6-34A6-4B4A-9ADB-C4CB78F1F2FE}"/>
              </a:ext>
            </a:extLst>
          </p:cNvPr>
          <p:cNvSpPr txBox="1"/>
          <p:nvPr/>
        </p:nvSpPr>
        <p:spPr>
          <a:xfrm>
            <a:off x="903439" y="2884547"/>
            <a:ext cx="10582741" cy="461665"/>
          </a:xfrm>
          <a:prstGeom prst="rect">
            <a:avLst/>
          </a:prstGeom>
          <a:noFill/>
        </p:spPr>
        <p:txBody>
          <a:bodyPr wrap="square" rtlCol="0" anchor="ctr">
            <a:spAutoFit/>
          </a:bodyPr>
          <a:lstStyle/>
          <a:p>
            <a:r>
              <a:rPr lang="en-US" sz="2400" dirty="0">
                <a:solidFill>
                  <a:schemeClr val="bg1"/>
                </a:solidFill>
                <a:latin typeface="Times New Roman" panose="02020603050405020304" pitchFamily="18" charset="0"/>
                <a:cs typeface="Times New Roman" panose="02020603050405020304" pitchFamily="18" charset="0"/>
              </a:rPr>
              <a:t>ACI318-11. </a:t>
            </a:r>
            <a:endParaRPr lang="ko-KR" altLang="en-US" sz="2400" b="1" dirty="0">
              <a:solidFill>
                <a:schemeClr val="bg1"/>
              </a:solidFill>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1FAB6610-F753-4F5E-908F-A329BF33B76E}"/>
              </a:ext>
            </a:extLst>
          </p:cNvPr>
          <p:cNvSpPr txBox="1"/>
          <p:nvPr/>
        </p:nvSpPr>
        <p:spPr>
          <a:xfrm>
            <a:off x="884890" y="4675485"/>
            <a:ext cx="10246935" cy="470000"/>
          </a:xfrm>
          <a:prstGeom prst="rect">
            <a:avLst/>
          </a:prstGeom>
          <a:noFill/>
        </p:spPr>
        <p:txBody>
          <a:bodyPr wrap="square" rtlCol="0" anchor="ctr">
            <a:spAutoFit/>
          </a:bodyPr>
          <a:lstStyle/>
          <a:p>
            <a:r>
              <a:rPr lang="en-US" altLang="ko-KR" sz="2400" dirty="0">
                <a:solidFill>
                  <a:schemeClr val="bg1"/>
                </a:solidFill>
                <a:latin typeface="Times New Roman" panose="02020603050405020304" pitchFamily="18" charset="0"/>
                <a:cs typeface="Times New Roman" panose="02020603050405020304" pitchFamily="18" charset="0"/>
              </a:rPr>
              <a:t>ASCE7-10.</a:t>
            </a:r>
            <a:endParaRPr lang="ko-KR" altLang="en-U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235646"/>
      </p:ext>
    </p:extLst>
  </p:cSld>
  <p:clrMapOvr>
    <a:masterClrMapping/>
  </p:clrMapOvr>
</p:sld>
</file>

<file path=ppt/slides/slide9.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8F54B72-9192-45BF-875C-E9F3D9AE5588}"/>
              </a:ext>
            </a:extLst>
          </p:cNvPr>
          <p:cNvSpPr txBox="1"/>
          <p:nvPr/>
        </p:nvSpPr>
        <p:spPr>
          <a:xfrm>
            <a:off x="679595" y="175553"/>
            <a:ext cx="6191673" cy="923330"/>
          </a:xfrm>
          <a:prstGeom prst="rect">
            <a:avLst/>
          </a:prstGeom>
          <a:noFill/>
        </p:spPr>
        <p:txBody>
          <a:bodyPr wrap="square" rtlCol="0" anchor="ctr">
            <a:spAutoFit/>
          </a:bodyPr>
          <a:lstStyle/>
          <a:p>
            <a:r>
              <a:rPr lang="en-US" altLang="ko-KR" sz="5400" dirty="0">
                <a:solidFill>
                  <a:schemeClr val="accent1"/>
                </a:solidFill>
                <a:latin typeface="Times New Roman" panose="02020603050405020304" pitchFamily="18" charset="0"/>
                <a:cs typeface="Times New Roman" panose="02020603050405020304" pitchFamily="18" charset="0"/>
              </a:rPr>
              <a:t>01 Introduction</a:t>
            </a:r>
            <a:endParaRPr lang="ko-KR" altLang="en-US" sz="5400" dirty="0">
              <a:solidFill>
                <a:schemeClr val="accent1"/>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E80F88E-B0C3-42AC-B5BA-82E572686862}"/>
              </a:ext>
            </a:extLst>
          </p:cNvPr>
          <p:cNvSpPr txBox="1"/>
          <p:nvPr/>
        </p:nvSpPr>
        <p:spPr>
          <a:xfrm>
            <a:off x="566042" y="1246588"/>
            <a:ext cx="6163615" cy="584775"/>
          </a:xfrm>
          <a:prstGeom prst="rect">
            <a:avLst/>
          </a:prstGeom>
          <a:noFill/>
        </p:spPr>
        <p:txBody>
          <a:bodyPr wrap="square" rtlCol="0">
            <a:spAutoFit/>
          </a:bodyPr>
          <a:lstStyle/>
          <a:p>
            <a:r>
              <a:rPr lang="en-US" altLang="ko-KR" sz="3200" dirty="0">
                <a:solidFill>
                  <a:schemeClr val="tx1">
                    <a:lumMod val="95%"/>
                    <a:lumOff val="5%"/>
                  </a:schemeClr>
                </a:solidFill>
                <a:latin typeface="Times New Roman" panose="02020603050405020304" pitchFamily="18" charset="0"/>
                <a:cs typeface="Times New Roman" panose="02020603050405020304" pitchFamily="18" charset="0"/>
              </a:rPr>
              <a:t>Material:-</a:t>
            </a:r>
            <a:r>
              <a:rPr lang="en-US" altLang="ko-KR" sz="1200" dirty="0">
                <a:solidFill>
                  <a:schemeClr val="tx1">
                    <a:lumMod val="95%"/>
                    <a:lumOff val="5%"/>
                  </a:schemeClr>
                </a:solidFill>
                <a:cs typeface="Arial" pitchFamily="34" charset="0"/>
              </a:rPr>
              <a:t> </a:t>
            </a:r>
          </a:p>
        </p:txBody>
      </p:sp>
      <p:sp>
        <p:nvSpPr>
          <p:cNvPr id="6" name="TextBox 5">
            <a:extLst>
              <a:ext uri="{FF2B5EF4-FFF2-40B4-BE49-F238E27FC236}">
                <a16:creationId xmlns:a16="http://schemas.microsoft.com/office/drawing/2014/main" id="{1F3C90BC-62AC-463B-A111-72A50F2FEADF}"/>
              </a:ext>
            </a:extLst>
          </p:cNvPr>
          <p:cNvSpPr txBox="1"/>
          <p:nvPr/>
        </p:nvSpPr>
        <p:spPr>
          <a:xfrm>
            <a:off x="527266" y="2078975"/>
            <a:ext cx="6241169" cy="430887"/>
          </a:xfrm>
          <a:prstGeom prst="rect">
            <a:avLst/>
          </a:prstGeom>
          <a:noFill/>
        </p:spPr>
        <p:txBody>
          <a:bodyPr wrap="square" rtlCol="0">
            <a:spAutoFit/>
          </a:bodyPr>
          <a:lstStyle/>
          <a:p>
            <a:r>
              <a:rPr lang="en-US" altLang="ko-KR" sz="2200" dirty="0">
                <a:solidFill>
                  <a:schemeClr val="tx1">
                    <a:lumMod val="95%"/>
                    <a:lumOff val="5%"/>
                  </a:schemeClr>
                </a:solidFill>
                <a:latin typeface="Times New Roman" panose="02020603050405020304" pitchFamily="18" charset="0"/>
                <a:cs typeface="Times New Roman" panose="02020603050405020304" pitchFamily="18" charset="0"/>
              </a:rPr>
              <a:t>Material used in the project divide into two type:-        </a:t>
            </a:r>
            <a:endParaRPr lang="ko-KR" altLang="en-US" sz="2200" dirty="0">
              <a:solidFill>
                <a:schemeClr val="tx1">
                  <a:lumMod val="95%"/>
                  <a:lumOff val="5%"/>
                </a:schemeClr>
              </a:solidFill>
              <a:latin typeface="Times New Roman" panose="02020603050405020304" pitchFamily="18" charset="0"/>
              <a:cs typeface="Times New Roman" panose="02020603050405020304" pitchFamily="18" charset="0"/>
            </a:endParaRPr>
          </a:p>
        </p:txBody>
      </p:sp>
      <p:grpSp>
        <p:nvGrpSpPr>
          <p:cNvPr id="7" name="Group 6">
            <a:extLst>
              <a:ext uri="{FF2B5EF4-FFF2-40B4-BE49-F238E27FC236}">
                <a16:creationId xmlns:a16="http://schemas.microsoft.com/office/drawing/2014/main" id="{1BF54F26-9FA6-4266-BE66-A22787EF8970}"/>
              </a:ext>
            </a:extLst>
          </p:cNvPr>
          <p:cNvGrpSpPr/>
          <p:nvPr/>
        </p:nvGrpSpPr>
        <p:grpSpPr>
          <a:xfrm rot="20667188">
            <a:off x="443589" y="2378256"/>
            <a:ext cx="172101" cy="523400"/>
            <a:chOff x="6719918" y="3648662"/>
            <a:chExt cx="734357" cy="2233354"/>
          </a:xfrm>
        </p:grpSpPr>
        <p:sp>
          <p:nvSpPr>
            <p:cNvPr id="8" name="Freeform: Shape 7">
              <a:extLst>
                <a:ext uri="{FF2B5EF4-FFF2-40B4-BE49-F238E27FC236}">
                  <a16:creationId xmlns:a16="http://schemas.microsoft.com/office/drawing/2014/main" id="{D5EA1BF7-5009-4C95-9F81-F024711581C1}"/>
                </a:ext>
              </a:extLst>
            </p:cNvPr>
            <p:cNvSpPr/>
            <p:nvPr/>
          </p:nvSpPr>
          <p:spPr>
            <a:xfrm>
              <a:off x="6791047" y="3648662"/>
              <a:ext cx="594022" cy="1480249"/>
            </a:xfrm>
            <a:custGeom>
              <a:avLst/>
              <a:gdLst>
                <a:gd name="connsiteX0" fmla="*/ 109577 w 594022"/>
                <a:gd name="connsiteY0" fmla="*/ 101887 h 1480249"/>
                <a:gd name="connsiteX1" fmla="*/ 159559 w 594022"/>
                <a:gd name="connsiteY1" fmla="*/ 226843 h 1480249"/>
                <a:gd name="connsiteX2" fmla="*/ 296050 w 594022"/>
                <a:gd name="connsiteY2" fmla="*/ 284515 h 1480249"/>
                <a:gd name="connsiteX3" fmla="*/ 432540 w 594022"/>
                <a:gd name="connsiteY3" fmla="*/ 226843 h 1480249"/>
                <a:gd name="connsiteX4" fmla="*/ 482523 w 594022"/>
                <a:gd name="connsiteY4" fmla="*/ 101887 h 1480249"/>
                <a:gd name="connsiteX5" fmla="*/ 51905 w 594022"/>
                <a:gd name="connsiteY5" fmla="*/ 0 h 1480249"/>
                <a:gd name="connsiteX6" fmla="*/ 542117 w 594022"/>
                <a:gd name="connsiteY6" fmla="*/ 0 h 1480249"/>
                <a:gd name="connsiteX7" fmla="*/ 578643 w 594022"/>
                <a:gd name="connsiteY7" fmla="*/ 15379 h 1480249"/>
                <a:gd name="connsiteX8" fmla="*/ 594022 w 594022"/>
                <a:gd name="connsiteY8" fmla="*/ 51905 h 1480249"/>
                <a:gd name="connsiteX9" fmla="*/ 507514 w 594022"/>
                <a:gd name="connsiteY9" fmla="*/ 299894 h 1480249"/>
                <a:gd name="connsiteX10" fmla="*/ 411154 w 594022"/>
                <a:gd name="connsiteY10" fmla="*/ 364054 h 1480249"/>
                <a:gd name="connsiteX11" fmla="*/ 369101 w 594022"/>
                <a:gd name="connsiteY11" fmla="*/ 372219 h 1480249"/>
                <a:gd name="connsiteX12" fmla="*/ 369101 w 594022"/>
                <a:gd name="connsiteY12" fmla="*/ 1480249 h 1480249"/>
                <a:gd name="connsiteX13" fmla="*/ 222998 w 594022"/>
                <a:gd name="connsiteY13" fmla="*/ 1480249 h 1480249"/>
                <a:gd name="connsiteX14" fmla="*/ 222998 w 594022"/>
                <a:gd name="connsiteY14" fmla="*/ 372009 h 1480249"/>
                <a:gd name="connsiteX15" fmla="*/ 182628 w 594022"/>
                <a:gd name="connsiteY15" fmla="*/ 364054 h 1480249"/>
                <a:gd name="connsiteX16" fmla="*/ 86508 w 594022"/>
                <a:gd name="connsiteY16" fmla="*/ 299894 h 1480249"/>
                <a:gd name="connsiteX17" fmla="*/ 0 w 594022"/>
                <a:gd name="connsiteY17" fmla="*/ 51905 h 1480249"/>
                <a:gd name="connsiteX18" fmla="*/ 51905 w 594022"/>
                <a:gd name="connsiteY18" fmla="*/ 0 h 1480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94022" h="1480249">
                  <a:moveTo>
                    <a:pt x="109577" y="101887"/>
                  </a:moveTo>
                  <a:cubicBezTo>
                    <a:pt x="119189" y="134568"/>
                    <a:pt x="134568" y="201852"/>
                    <a:pt x="159559" y="226843"/>
                  </a:cubicBezTo>
                  <a:cubicBezTo>
                    <a:pt x="196085" y="263369"/>
                    <a:pt x="244145" y="284515"/>
                    <a:pt x="296050" y="284515"/>
                  </a:cubicBezTo>
                  <a:cubicBezTo>
                    <a:pt x="347955" y="284515"/>
                    <a:pt x="396015" y="265291"/>
                    <a:pt x="432540" y="226843"/>
                  </a:cubicBezTo>
                  <a:cubicBezTo>
                    <a:pt x="457531" y="201852"/>
                    <a:pt x="472911" y="134568"/>
                    <a:pt x="482523" y="101887"/>
                  </a:cubicBezTo>
                  <a:close/>
                  <a:moveTo>
                    <a:pt x="51905" y="0"/>
                  </a:moveTo>
                  <a:lnTo>
                    <a:pt x="542117" y="0"/>
                  </a:lnTo>
                  <a:cubicBezTo>
                    <a:pt x="555574" y="0"/>
                    <a:pt x="569031" y="5767"/>
                    <a:pt x="578643" y="15379"/>
                  </a:cubicBezTo>
                  <a:cubicBezTo>
                    <a:pt x="588255" y="24991"/>
                    <a:pt x="594022" y="38448"/>
                    <a:pt x="594022" y="51905"/>
                  </a:cubicBezTo>
                  <a:cubicBezTo>
                    <a:pt x="594022" y="130723"/>
                    <a:pt x="563263" y="244145"/>
                    <a:pt x="507514" y="299894"/>
                  </a:cubicBezTo>
                  <a:cubicBezTo>
                    <a:pt x="479639" y="327769"/>
                    <a:pt x="446959" y="349396"/>
                    <a:pt x="411154" y="364054"/>
                  </a:cubicBezTo>
                  <a:lnTo>
                    <a:pt x="369101" y="372219"/>
                  </a:lnTo>
                  <a:lnTo>
                    <a:pt x="369101" y="1480249"/>
                  </a:lnTo>
                  <a:lnTo>
                    <a:pt x="222998" y="1480249"/>
                  </a:lnTo>
                  <a:lnTo>
                    <a:pt x="222998" y="372009"/>
                  </a:lnTo>
                  <a:lnTo>
                    <a:pt x="182628" y="364054"/>
                  </a:lnTo>
                  <a:cubicBezTo>
                    <a:pt x="147064" y="349396"/>
                    <a:pt x="114383" y="327769"/>
                    <a:pt x="86508" y="299894"/>
                  </a:cubicBezTo>
                  <a:cubicBezTo>
                    <a:pt x="30759" y="244145"/>
                    <a:pt x="0" y="130723"/>
                    <a:pt x="0" y="51905"/>
                  </a:cubicBezTo>
                  <a:cubicBezTo>
                    <a:pt x="0" y="23069"/>
                    <a:pt x="23069" y="0"/>
                    <a:pt x="51905" y="0"/>
                  </a:cubicBezTo>
                  <a:close/>
                </a:path>
              </a:pathLst>
            </a:custGeom>
            <a:solidFill>
              <a:schemeClr val="accent1"/>
            </a:solidFill>
            <a:ln w="9525" cap="flat">
              <a:noFill/>
              <a:prstDash val="solid"/>
              <a:miter/>
            </a:ln>
          </p:spPr>
          <p:txBody>
            <a:bodyPr rtlCol="0" anchor="ctr"/>
            <a:lstStyle/>
            <a:p>
              <a:endParaRPr lang="en-US" sz="2200">
                <a:solidFill>
                  <a:schemeClr val="tx1">
                    <a:lumMod val="95%"/>
                    <a:lumOff val="5%"/>
                  </a:schemeClr>
                </a:solidFill>
              </a:endParaRPr>
            </a:p>
          </p:txBody>
        </p:sp>
        <p:sp>
          <p:nvSpPr>
            <p:cNvPr id="9" name="Freeform: Shape 8">
              <a:extLst>
                <a:ext uri="{FF2B5EF4-FFF2-40B4-BE49-F238E27FC236}">
                  <a16:creationId xmlns:a16="http://schemas.microsoft.com/office/drawing/2014/main" id="{60F810C3-899A-49BB-80BE-58A62B8729F7}"/>
                </a:ext>
              </a:extLst>
            </p:cNvPr>
            <p:cNvSpPr/>
            <p:nvPr/>
          </p:nvSpPr>
          <p:spPr>
            <a:xfrm>
              <a:off x="6719918" y="5047694"/>
              <a:ext cx="734357" cy="834322"/>
            </a:xfrm>
            <a:custGeom>
              <a:avLst/>
              <a:gdLst>
                <a:gd name="connsiteX0" fmla="*/ 271058 w 734357"/>
                <a:gd name="connsiteY0" fmla="*/ 0 h 834322"/>
                <a:gd name="connsiteX1" fmla="*/ 465221 w 734357"/>
                <a:gd name="connsiteY1" fmla="*/ 0 h 834322"/>
                <a:gd name="connsiteX2" fmla="*/ 464360 w 734357"/>
                <a:gd name="connsiteY2" fmla="*/ 57672 h 834322"/>
                <a:gd name="connsiteX3" fmla="*/ 680530 w 734357"/>
                <a:gd name="connsiteY3" fmla="*/ 57672 h 834322"/>
                <a:gd name="connsiteX4" fmla="*/ 718978 w 734357"/>
                <a:gd name="connsiteY4" fmla="*/ 73051 h 834322"/>
                <a:gd name="connsiteX5" fmla="*/ 734357 w 734357"/>
                <a:gd name="connsiteY5" fmla="*/ 111499 h 834322"/>
                <a:gd name="connsiteX6" fmla="*/ 734357 w 734357"/>
                <a:gd name="connsiteY6" fmla="*/ 382558 h 834322"/>
                <a:gd name="connsiteX7" fmla="*/ 426773 w 734357"/>
                <a:gd name="connsiteY7" fmla="*/ 813175 h 834322"/>
                <a:gd name="connsiteX8" fmla="*/ 367179 w 734357"/>
                <a:gd name="connsiteY8" fmla="*/ 834322 h 834322"/>
                <a:gd name="connsiteX9" fmla="*/ 307584 w 734357"/>
                <a:gd name="connsiteY9" fmla="*/ 813175 h 834322"/>
                <a:gd name="connsiteX10" fmla="*/ 0 w 734357"/>
                <a:gd name="connsiteY10" fmla="*/ 382558 h 834322"/>
                <a:gd name="connsiteX11" fmla="*/ 0 w 734357"/>
                <a:gd name="connsiteY11" fmla="*/ 111499 h 834322"/>
                <a:gd name="connsiteX12" fmla="*/ 15380 w 734357"/>
                <a:gd name="connsiteY12" fmla="*/ 73051 h 834322"/>
                <a:gd name="connsiteX13" fmla="*/ 53828 w 734357"/>
                <a:gd name="connsiteY13" fmla="*/ 57672 h 834322"/>
                <a:gd name="connsiteX14" fmla="*/ 271058 w 734357"/>
                <a:gd name="connsiteY14" fmla="*/ 57672 h 834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4357" h="834322">
                  <a:moveTo>
                    <a:pt x="271058" y="0"/>
                  </a:moveTo>
                  <a:lnTo>
                    <a:pt x="465221" y="0"/>
                  </a:lnTo>
                  <a:lnTo>
                    <a:pt x="464360" y="57672"/>
                  </a:lnTo>
                  <a:lnTo>
                    <a:pt x="680530" y="57672"/>
                  </a:lnTo>
                  <a:cubicBezTo>
                    <a:pt x="693987" y="57672"/>
                    <a:pt x="707444" y="63439"/>
                    <a:pt x="718978" y="73051"/>
                  </a:cubicBezTo>
                  <a:cubicBezTo>
                    <a:pt x="728590" y="82663"/>
                    <a:pt x="734357" y="96120"/>
                    <a:pt x="734357" y="111499"/>
                  </a:cubicBezTo>
                  <a:lnTo>
                    <a:pt x="734357" y="382558"/>
                  </a:lnTo>
                  <a:cubicBezTo>
                    <a:pt x="734357" y="576720"/>
                    <a:pt x="611324" y="749736"/>
                    <a:pt x="426773" y="813175"/>
                  </a:cubicBezTo>
                  <a:lnTo>
                    <a:pt x="367179" y="834322"/>
                  </a:lnTo>
                  <a:lnTo>
                    <a:pt x="307584" y="813175"/>
                  </a:lnTo>
                  <a:cubicBezTo>
                    <a:pt x="123034" y="749736"/>
                    <a:pt x="0" y="576720"/>
                    <a:pt x="0" y="382558"/>
                  </a:cubicBezTo>
                  <a:lnTo>
                    <a:pt x="0" y="111499"/>
                  </a:lnTo>
                  <a:cubicBezTo>
                    <a:pt x="0" y="98042"/>
                    <a:pt x="5768" y="84585"/>
                    <a:pt x="15380" y="73051"/>
                  </a:cubicBezTo>
                  <a:cubicBezTo>
                    <a:pt x="24992" y="63439"/>
                    <a:pt x="38448" y="57672"/>
                    <a:pt x="53828" y="57672"/>
                  </a:cubicBezTo>
                  <a:lnTo>
                    <a:pt x="271058" y="57672"/>
                  </a:lnTo>
                  <a:close/>
                </a:path>
              </a:pathLst>
            </a:custGeom>
            <a:solidFill>
              <a:schemeClr val="accent6"/>
            </a:solidFill>
            <a:ln w="9525" cap="flat">
              <a:noFill/>
              <a:prstDash val="solid"/>
              <a:miter/>
            </a:ln>
          </p:spPr>
          <p:txBody>
            <a:bodyPr rtlCol="0" anchor="ctr"/>
            <a:lstStyle/>
            <a:p>
              <a:endParaRPr lang="en-US" sz="2200">
                <a:solidFill>
                  <a:schemeClr val="tx1">
                    <a:lumMod val="95%"/>
                    <a:lumOff val="5%"/>
                  </a:schemeClr>
                </a:solidFill>
              </a:endParaRPr>
            </a:p>
          </p:txBody>
        </p:sp>
      </p:grpSp>
      <p:sp>
        <p:nvSpPr>
          <p:cNvPr id="10" name="TextBox 9">
            <a:extLst>
              <a:ext uri="{FF2B5EF4-FFF2-40B4-BE49-F238E27FC236}">
                <a16:creationId xmlns:a16="http://schemas.microsoft.com/office/drawing/2014/main" id="{2ADB2395-C305-4BD4-9BD0-71002027E0CC}"/>
              </a:ext>
            </a:extLst>
          </p:cNvPr>
          <p:cNvSpPr txBox="1"/>
          <p:nvPr/>
        </p:nvSpPr>
        <p:spPr>
          <a:xfrm>
            <a:off x="1072835" y="4431634"/>
            <a:ext cx="5365579" cy="276999"/>
          </a:xfrm>
          <a:prstGeom prst="rect">
            <a:avLst/>
          </a:prstGeom>
          <a:noFill/>
        </p:spPr>
        <p:txBody>
          <a:bodyPr wrap="square" rtlCol="0">
            <a:spAutoFit/>
          </a:bodyPr>
          <a:lstStyle/>
          <a:p>
            <a:endParaRPr lang="ko-KR" altLang="en-US" sz="1200" dirty="0">
              <a:solidFill>
                <a:schemeClr val="tx1">
                  <a:lumMod val="95%"/>
                  <a:lumOff val="5%"/>
                </a:schemeClr>
              </a:solidFill>
              <a:cs typeface="Arial" pitchFamily="34" charset="0"/>
            </a:endParaRPr>
          </a:p>
        </p:txBody>
      </p:sp>
      <p:sp>
        <p:nvSpPr>
          <p:cNvPr id="11" name="TextBox 10">
            <a:extLst>
              <a:ext uri="{FF2B5EF4-FFF2-40B4-BE49-F238E27FC236}">
                <a16:creationId xmlns:a16="http://schemas.microsoft.com/office/drawing/2014/main" id="{4B0116CC-3F93-4D46-950C-D679522F4ABE}"/>
              </a:ext>
            </a:extLst>
          </p:cNvPr>
          <p:cNvSpPr txBox="1"/>
          <p:nvPr/>
        </p:nvSpPr>
        <p:spPr>
          <a:xfrm>
            <a:off x="742524" y="2577422"/>
            <a:ext cx="7053110" cy="769441"/>
          </a:xfrm>
          <a:prstGeom prst="rect">
            <a:avLst/>
          </a:prstGeom>
          <a:noFill/>
        </p:spPr>
        <p:txBody>
          <a:bodyPr wrap="square" rtlCol="0">
            <a:spAutoFit/>
          </a:bodyPr>
          <a:lstStyle/>
          <a:p>
            <a:pPr rtl="1"/>
            <a:r>
              <a:rPr lang="en-US" altLang="ko-KR" sz="2200" dirty="0">
                <a:solidFill>
                  <a:schemeClr val="tx1">
                    <a:lumMod val="95%"/>
                    <a:lumOff val="5%"/>
                  </a:schemeClr>
                </a:solidFill>
                <a:latin typeface="Times New Roman" panose="02020603050405020304" pitchFamily="18" charset="0"/>
                <a:cs typeface="Times New Roman" panose="02020603050405020304" pitchFamily="18" charset="0"/>
              </a:rPr>
              <a:t>Structural material: Material which used in structural element, with  properties as shown in the below table.  </a:t>
            </a:r>
            <a:endParaRPr lang="ko-KR" altLang="en-US" sz="2200" dirty="0">
              <a:solidFill>
                <a:schemeClr val="tx1">
                  <a:lumMod val="95%"/>
                  <a:lumOff val="5%"/>
                </a:schemeClr>
              </a:solidFill>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a16="http://schemas.microsoft.com/office/drawing/2014/main" id="{B44CF76F-BBF8-492E-AD33-78EFBD65D9D2}"/>
              </a:ext>
            </a:extLst>
          </p:cNvPr>
          <p:cNvSpPr/>
          <p:nvPr/>
        </p:nvSpPr>
        <p:spPr>
          <a:xfrm>
            <a:off x="3401535" y="3684361"/>
            <a:ext cx="4257640" cy="400110"/>
          </a:xfrm>
          <a:prstGeom prst="rect">
            <a:avLst/>
          </a:prstGeom>
        </p:spPr>
        <p:txBody>
          <a:bodyPr wrap="none">
            <a:spAutoFit/>
          </a:bodyPr>
          <a:lstStyle/>
          <a:p>
            <a:r>
              <a:rPr lang="en-US" altLang="ko-KR" sz="2000" dirty="0">
                <a:solidFill>
                  <a:schemeClr val="tx1">
                    <a:lumMod val="95%"/>
                    <a:lumOff val="5%"/>
                  </a:schemeClr>
                </a:solidFill>
                <a:latin typeface="Times New Roman" panose="02020603050405020304" pitchFamily="18" charset="0"/>
                <a:cs typeface="Times New Roman" panose="02020603050405020304" pitchFamily="18" charset="0"/>
              </a:rPr>
              <a:t>Table-2: Structural materials properties.</a:t>
            </a:r>
            <a:endParaRPr lang="ko-KR" altLang="en-US" sz="2000" dirty="0">
              <a:solidFill>
                <a:schemeClr val="tx1">
                  <a:lumMod val="95%"/>
                  <a:lumOff val="5%"/>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4EC23A00-329C-49C5-9B6C-1D23A44ED40B}"/>
                  </a:ext>
                </a:extLst>
              </p:cNvPr>
              <p:cNvGraphicFramePr>
                <a:graphicFrameLocks noGrp="1"/>
              </p:cNvGraphicFramePr>
              <p:nvPr>
                <p:extLst>
                  <p:ext uri="{D42A27DB-BD31-4B8C-83A1-F6EECF244321}">
                    <p14:modId xmlns:p14="http://schemas.microsoft.com/office/powerpoint/2010/main" val="3493794843"/>
                  </p:ext>
                </p:extLst>
              </p:nvPr>
            </p:nvGraphicFramePr>
            <p:xfrm>
              <a:off x="861524" y="4137479"/>
              <a:ext cx="9084683" cy="1609600"/>
            </p:xfrm>
            <a:graphic>
              <a:graphicData uri="http://purl.oclc.org/ooxml/drawingml/table">
                <a:tbl>
                  <a:tblPr firstRow="1" firstCol="1" bandRow="1">
                    <a:tableStyleId>{5C22544A-7EE6-4342-B048-85BDC9FD1C3A}</a:tableStyleId>
                  </a:tblPr>
                  <a:tblGrid>
                    <a:gridCol w="2167048">
                      <a:extLst>
                        <a:ext uri="{9D8B030D-6E8A-4147-A177-3AD203B41FA5}">
                          <a16:colId xmlns:a16="http://schemas.microsoft.com/office/drawing/2014/main" val="2015506207"/>
                        </a:ext>
                      </a:extLst>
                    </a:gridCol>
                    <a:gridCol w="2345635">
                      <a:extLst>
                        <a:ext uri="{9D8B030D-6E8A-4147-A177-3AD203B41FA5}">
                          <a16:colId xmlns:a16="http://schemas.microsoft.com/office/drawing/2014/main" val="3221642905"/>
                        </a:ext>
                      </a:extLst>
                    </a:gridCol>
                    <a:gridCol w="2610678">
                      <a:extLst>
                        <a:ext uri="{9D8B030D-6E8A-4147-A177-3AD203B41FA5}">
                          <a16:colId xmlns:a16="http://schemas.microsoft.com/office/drawing/2014/main" val="3847793218"/>
                        </a:ext>
                      </a:extLst>
                    </a:gridCol>
                    <a:gridCol w="1961322">
                      <a:extLst>
                        <a:ext uri="{9D8B030D-6E8A-4147-A177-3AD203B41FA5}">
                          <a16:colId xmlns:a16="http://schemas.microsoft.com/office/drawing/2014/main" val="1091137507"/>
                        </a:ext>
                      </a:extLst>
                    </a:gridCol>
                  </a:tblGrid>
                  <a:tr h="0">
                    <a:tc>
                      <a:txBody>
                        <a:bodyPr/>
                        <a:lstStyle/>
                        <a:p>
                          <a:pPr>
                            <a:lnSpc>
                              <a:spcPct val="150%"/>
                            </a:lnSpc>
                            <a:spcAft>
                              <a:spcPts val="0"/>
                            </a:spcAft>
                          </a:pPr>
                          <a:r>
                            <a:rPr lang="en-US" sz="2000" b="0" dirty="0">
                              <a:effectLst/>
                              <a:latin typeface="Times New Roman" panose="02020603050405020304" pitchFamily="18" charset="0"/>
                              <a:cs typeface="Times New Roman" panose="02020603050405020304" pitchFamily="18" charset="0"/>
                            </a:rPr>
                            <a:t>Material</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
                            </a:lnSpc>
                            <a:spcAft>
                              <a:spcPts val="0"/>
                            </a:spcAft>
                          </a:pPr>
                          <a:r>
                            <a:rPr lang="en-US" sz="2000" b="0" dirty="0">
                              <a:effectLst/>
                              <a:latin typeface="Times New Roman" panose="02020603050405020304" pitchFamily="18" charset="0"/>
                              <a:cs typeface="Times New Roman" panose="02020603050405020304" pitchFamily="18" charset="0"/>
                            </a:rPr>
                            <a:t>Compressive strength</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
                            </a:lnSpc>
                            <a:spcAft>
                              <a:spcPts val="0"/>
                            </a:spcAft>
                          </a:pPr>
                          <a:r>
                            <a:rPr lang="en-US" sz="2000" b="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
                            </a:lnSpc>
                            <a:spcAft>
                              <a:spcPts val="0"/>
                            </a:spcAft>
                          </a:pPr>
                          <a:r>
                            <a:rPr lang="en-US" sz="2000" b="0" dirty="0">
                              <a:effectLst/>
                              <a:latin typeface="Times New Roman" panose="02020603050405020304" pitchFamily="18" charset="0"/>
                              <a:cs typeface="Times New Roman" panose="02020603050405020304" pitchFamily="18" charset="0"/>
                            </a:rPr>
                            <a:t>Unit weight</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3376818"/>
                      </a:ext>
                    </a:extLst>
                  </a:tr>
                  <a:tr h="0">
                    <a:tc>
                      <a:txBody>
                        <a:bodyPr/>
                        <a:lstStyle/>
                        <a:p>
                          <a:pPr>
                            <a:lnSpc>
                              <a:spcPct val="150%"/>
                            </a:lnSpc>
                            <a:spcAft>
                              <a:spcPts val="0"/>
                            </a:spcAft>
                          </a:pPr>
                          <a:r>
                            <a:rPr lang="en-US" sz="2000" dirty="0">
                              <a:effectLst/>
                              <a:latin typeface="Times New Roman" panose="02020603050405020304" pitchFamily="18" charset="0"/>
                              <a:cs typeface="Times New Roman" panose="02020603050405020304" pitchFamily="18" charset="0"/>
                            </a:rPr>
                            <a:t>Concrete</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
                            </a:lnSpc>
                            <a:spcAft>
                              <a:spcPts val="0"/>
                            </a:spcAft>
                          </a:pPr>
                          <a:r>
                            <a:rPr lang="en-US" sz="2000">
                              <a:effectLst/>
                              <a:latin typeface="Times New Roman" panose="02020603050405020304" pitchFamily="18" charset="0"/>
                              <a:cs typeface="Times New Roman" panose="02020603050405020304" pitchFamily="18" charset="0"/>
                            </a:rPr>
                            <a:t>28MPa</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
                            </a:lnSpc>
                            <a:spcAft>
                              <a:spcPts val="0"/>
                            </a:spcAft>
                          </a:pPr>
                          <a:r>
                            <a:rPr lang="en-US" sz="2000">
                              <a:effectLst/>
                              <a:latin typeface="Times New Roman" panose="02020603050405020304" pitchFamily="18" charset="0"/>
                              <a:cs typeface="Times New Roman" panose="02020603050405020304" pitchFamily="18" charset="0"/>
                            </a:rPr>
                            <a:t>24870MPa</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
                            </a:lnSpc>
                            <a:spcAft>
                              <a:spcPts val="0"/>
                            </a:spcAft>
                          </a:pPr>
                          <a:r>
                            <a:rPr lang="en-US" sz="2000" dirty="0">
                              <a:effectLst/>
                              <a:latin typeface="Times New Roman" panose="02020603050405020304" pitchFamily="18" charset="0"/>
                              <a:cs typeface="Times New Roman" panose="02020603050405020304" pitchFamily="18" charset="0"/>
                            </a:rPr>
                            <a:t>25 KN/</a:t>
                          </a:r>
                          <a14:m>
                            <m:oMath xmlns:m="http://purl.oclc.org/ooxml/officeDocument/math">
                              <m:r>
                                <a:rPr lang="en-US" sz="2000">
                                  <a:effectLst/>
                                  <a:latin typeface="Cambria Math" panose="02040503050406030204" pitchFamily="18" charset="0"/>
                                </a:rPr>
                                <m:t> </m:t>
                              </m:r>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𝑚</m:t>
                                  </m:r>
                                </m:e>
                                <m:sup>
                                  <m:r>
                                    <a:rPr lang="en-US" sz="2000">
                                      <a:effectLst/>
                                      <a:latin typeface="Cambria Math" panose="02040503050406030204" pitchFamily="18" charset="0"/>
                                    </a:rPr>
                                    <m:t>3</m:t>
                                  </m:r>
                                </m:sup>
                              </m:sSup>
                            </m:oMath>
                          </a14:m>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31785472"/>
                      </a:ext>
                    </a:extLst>
                  </a:tr>
                  <a:tr h="0">
                    <a:tc>
                      <a:txBody>
                        <a:bodyPr/>
                        <a:lstStyle/>
                        <a:p>
                          <a:pPr>
                            <a:lnSpc>
                              <a:spcPct val="150%"/>
                            </a:lnSpc>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Yield strength</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Unit weight</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3198061792"/>
                      </a:ext>
                    </a:extLst>
                  </a:tr>
                  <a:tr h="0">
                    <a:tc>
                      <a:txBody>
                        <a:bodyPr/>
                        <a:lstStyle/>
                        <a:p>
                          <a:pPr>
                            <a:lnSpc>
                              <a:spcPct val="150%"/>
                            </a:lnSpc>
                            <a:spcAft>
                              <a:spcPts val="0"/>
                            </a:spcAft>
                          </a:pPr>
                          <a:r>
                            <a:rPr lang="en-US" sz="2000">
                              <a:effectLst/>
                              <a:latin typeface="Times New Roman" panose="02020603050405020304" pitchFamily="18" charset="0"/>
                              <a:cs typeface="Times New Roman" panose="02020603050405020304" pitchFamily="18" charset="0"/>
                            </a:rPr>
                            <a:t>Steel Gr (60)A615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
                            </a:lnSpc>
                            <a:spcAft>
                              <a:spcPts val="0"/>
                            </a:spcAft>
                          </a:pPr>
                          <a:r>
                            <a:rPr lang="en-US" sz="2000" dirty="0">
                              <a:effectLst/>
                              <a:latin typeface="Times New Roman" panose="02020603050405020304" pitchFamily="18" charset="0"/>
                              <a:cs typeface="Times New Roman" panose="02020603050405020304" pitchFamily="18" charset="0"/>
                            </a:rPr>
                            <a:t>413.7MPa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
                            </a:lnSpc>
                            <a:spcAft>
                              <a:spcPts val="0"/>
                            </a:spcAft>
                          </a:pPr>
                          <a:r>
                            <a:rPr lang="en-US" sz="2000" dirty="0">
                              <a:effectLst/>
                              <a:latin typeface="Times New Roman" panose="02020603050405020304" pitchFamily="18" charset="0"/>
                              <a:cs typeface="Times New Roman" panose="02020603050405020304" pitchFamily="18" charset="0"/>
                            </a:rPr>
                            <a:t>200GPa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
                            </a:lnSpc>
                            <a:spcAft>
                              <a:spcPts val="0"/>
                            </a:spcAft>
                          </a:pPr>
                          <a:r>
                            <a:rPr lang="en-US" sz="2000" dirty="0">
                              <a:effectLst/>
                              <a:latin typeface="Times New Roman" panose="02020603050405020304" pitchFamily="18" charset="0"/>
                              <a:cs typeface="Times New Roman" panose="02020603050405020304" pitchFamily="18" charset="0"/>
                            </a:rPr>
                            <a:t>78 KN/</a:t>
                          </a:r>
                          <a14:m>
                            <m:oMath xmlns:m="http://purl.oclc.org/ooxml/officeDocument/math">
                              <m:sSup>
                                <m:sSupPr>
                                  <m:ctrlPr>
                                    <a:rPr lang="en-US" sz="2000" i="1">
                                      <a:effectLst/>
                                      <a:latin typeface="Cambria Math" panose="02040503050406030204" pitchFamily="18" charset="0"/>
                                    </a:rPr>
                                  </m:ctrlPr>
                                </m:sSupPr>
                                <m:e>
                                  <m:r>
                                    <a:rPr lang="en-US" sz="2000">
                                      <a:effectLst/>
                                      <a:latin typeface="Cambria Math" panose="02040503050406030204" pitchFamily="18" charset="0"/>
                                    </a:rPr>
                                    <m:t> </m:t>
                                  </m:r>
                                  <m:r>
                                    <a:rPr lang="en-US" sz="2000">
                                      <a:effectLst/>
                                      <a:latin typeface="Cambria Math" panose="02040503050406030204" pitchFamily="18" charset="0"/>
                                    </a:rPr>
                                    <m:t>𝑚</m:t>
                                  </m:r>
                                </m:e>
                                <m:sup>
                                  <m:r>
                                    <a:rPr lang="en-US" sz="2000">
                                      <a:effectLst/>
                                      <a:latin typeface="Cambria Math" panose="02040503050406030204" pitchFamily="18" charset="0"/>
                                    </a:rPr>
                                    <m:t>3</m:t>
                                  </m:r>
                                </m:sup>
                              </m:sSup>
                            </m:oMath>
                          </a14:m>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91201451"/>
                      </a:ext>
                    </a:extLst>
                  </a:tr>
                </a:tbl>
              </a:graphicData>
            </a:graphic>
          </p:graphicFrame>
        </mc:Choice>
        <mc:Fallback xmlns="" xmlns:p="http://schemas.openxmlformats.org/presentationml/2006/main" xmlns:r="http://schemas.openxmlformats.org/officeDocument/2006/relationships" xmlns:a="http://schemas.openxmlformats.org/drawingml/2006/main">
          <p:graphicFrame>
            <p:nvGraphicFramePr>
              <p:cNvPr id="13" name="Table 12">
                <a:extLst>
                  <a:ext uri="{FF2B5EF4-FFF2-40B4-BE49-F238E27FC236}">
                    <a16:creationId xmlns:a16="http://schemas.microsoft.com/office/drawing/2014/main" id="{4EC23A00-329C-49C5-9B6C-1D23A44ED40B}"/>
                  </a:ext>
                </a:extLst>
              </p:cNvPr>
              <p:cNvGraphicFramePr>
                <a:graphicFrameLocks noGrp="1"/>
              </p:cNvGraphicFramePr>
              <p:nvPr>
                <p:extLst>
                  <p:ext uri="{D42A27DB-BD31-4B8C-83A1-F6EECF244321}">
                    <p14:modId xmlns:p14="http://schemas.microsoft.com/office/powerpoint/2010/main" val="3493794843"/>
                  </p:ext>
                </p:extLst>
              </p:nvPr>
            </p:nvGraphicFramePr>
            <p:xfrm>
              <a:off x="861524" y="4137479"/>
              <a:ext cx="9084683" cy="1609600"/>
            </p:xfrm>
            <a:graphic>
              <a:graphicData uri="http://schemas.openxmlformats.org/drawingml/2006/table">
                <a:tbl>
                  <a:tblPr firstRow="1" firstCol="1" bandRow="1">
                    <a:tableStyleId>{5C22544A-7EE6-4342-B048-85BDC9FD1C3A}</a:tableStyleId>
                  </a:tblPr>
                  <a:tblGrid>
                    <a:gridCol w="2167048">
                      <a:extLst>
                        <a:ext uri="{9D8B030D-6E8A-4147-A177-3AD203B41FA5}">
                          <a16:colId xmlns:a16="http://schemas.microsoft.com/office/drawing/2014/main" val="2015506207"/>
                        </a:ext>
                      </a:extLst>
                    </a:gridCol>
                    <a:gridCol w="2345635">
                      <a:extLst>
                        <a:ext uri="{9D8B030D-6E8A-4147-A177-3AD203B41FA5}">
                          <a16:colId xmlns:a16="http://schemas.microsoft.com/office/drawing/2014/main" val="3221642905"/>
                        </a:ext>
                      </a:extLst>
                    </a:gridCol>
                    <a:gridCol w="2610678">
                      <a:extLst>
                        <a:ext uri="{9D8B030D-6E8A-4147-A177-3AD203B41FA5}">
                          <a16:colId xmlns:a16="http://schemas.microsoft.com/office/drawing/2014/main" val="3847793218"/>
                        </a:ext>
                      </a:extLst>
                    </a:gridCol>
                    <a:gridCol w="1961322">
                      <a:extLst>
                        <a:ext uri="{9D8B030D-6E8A-4147-A177-3AD203B41FA5}">
                          <a16:colId xmlns:a16="http://schemas.microsoft.com/office/drawing/2014/main" val="1091137507"/>
                        </a:ext>
                      </a:extLst>
                    </a:gridCol>
                  </a:tblGrid>
                  <a:tr h="402400">
                    <a:tc>
                      <a:txBody>
                        <a:bodyPr/>
                        <a:lstStyle/>
                        <a:p>
                          <a:pPr>
                            <a:lnSpc>
                              <a:spcPct val="150000"/>
                            </a:lnSpc>
                            <a:spcAft>
                              <a:spcPts val="0"/>
                            </a:spcAft>
                          </a:pPr>
                          <a:r>
                            <a:rPr lang="en-US" sz="2000" b="0" dirty="0">
                              <a:effectLst/>
                              <a:latin typeface="Times New Roman" panose="02020603050405020304" pitchFamily="18" charset="0"/>
                              <a:cs typeface="Times New Roman" panose="02020603050405020304" pitchFamily="18" charset="0"/>
                            </a:rPr>
                            <a:t>Material</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b="0" dirty="0">
                              <a:effectLst/>
                              <a:latin typeface="Times New Roman" panose="02020603050405020304" pitchFamily="18" charset="0"/>
                              <a:cs typeface="Times New Roman" panose="02020603050405020304" pitchFamily="18" charset="0"/>
                            </a:rPr>
                            <a:t>Compressive strength</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b="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b="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Low">
                            <a:lnSpc>
                              <a:spcPct val="150000"/>
                            </a:lnSpc>
                            <a:spcAft>
                              <a:spcPts val="0"/>
                            </a:spcAft>
                          </a:pPr>
                          <a:r>
                            <a:rPr lang="en-US" sz="2000" b="0" dirty="0">
                              <a:effectLst/>
                              <a:latin typeface="Times New Roman" panose="02020603050405020304" pitchFamily="18" charset="0"/>
                              <a:cs typeface="Times New Roman" panose="02020603050405020304" pitchFamily="18" charset="0"/>
                            </a:rPr>
                            <a:t>Unit weight</a:t>
                          </a:r>
                          <a:endPar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83376818"/>
                      </a:ext>
                    </a:extLst>
                  </a:tr>
                  <a:tr h="402400">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Concrete</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a:effectLst/>
                              <a:latin typeface="Times New Roman" panose="02020603050405020304" pitchFamily="18" charset="0"/>
                              <a:cs typeface="Times New Roman" panose="02020603050405020304" pitchFamily="18" charset="0"/>
                            </a:rPr>
                            <a:t>28MPa</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a:effectLst/>
                              <a:latin typeface="Times New Roman" panose="02020603050405020304" pitchFamily="18" charset="0"/>
                              <a:cs typeface="Times New Roman" panose="02020603050405020304" pitchFamily="18" charset="0"/>
                            </a:rPr>
                            <a:t>24870MPa</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2"/>
                          <a:stretch>
                            <a:fillRect l="-363354" t="-100000" r="-1242" b="-234328"/>
                          </a:stretch>
                        </a:blipFill>
                      </a:tcPr>
                    </a:tc>
                    <a:extLst>
                      <a:ext uri="{0D108BD9-81ED-4DB2-BD59-A6C34878D82A}">
                        <a16:rowId xmlns:a16="http://schemas.microsoft.com/office/drawing/2014/main" val="3731785472"/>
                      </a:ext>
                    </a:extLst>
                  </a:tr>
                  <a:tr h="402400">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Yield strength</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Modules of elasticity</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a:lnSpc>
                              <a:spcPct val="150000"/>
                            </a:lnSpc>
                            <a:spcAft>
                              <a:spcPts val="0"/>
                            </a:spcAft>
                          </a:pPr>
                          <a:r>
                            <a:rPr lang="en-US" sz="2000" dirty="0">
                              <a:solidFill>
                                <a:schemeClr val="bg1"/>
                              </a:solidFill>
                              <a:effectLst/>
                              <a:latin typeface="Times New Roman" panose="02020603050405020304" pitchFamily="18" charset="0"/>
                              <a:cs typeface="Times New Roman" panose="02020603050405020304" pitchFamily="18" charset="0"/>
                            </a:rPr>
                            <a:t>Unit weight</a:t>
                          </a:r>
                          <a:endParaRPr lang="en-US" sz="20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3198061792"/>
                      </a:ext>
                    </a:extLst>
                  </a:tr>
                  <a:tr h="402400">
                    <a:tc>
                      <a:txBody>
                        <a:bodyPr/>
                        <a:lstStyle/>
                        <a:p>
                          <a:pPr>
                            <a:lnSpc>
                              <a:spcPct val="150000"/>
                            </a:lnSpc>
                            <a:spcAft>
                              <a:spcPts val="0"/>
                            </a:spcAft>
                          </a:pPr>
                          <a:r>
                            <a:rPr lang="en-US" sz="2000">
                              <a:effectLst/>
                              <a:latin typeface="Times New Roman" panose="02020603050405020304" pitchFamily="18" charset="0"/>
                              <a:cs typeface="Times New Roman" panose="02020603050405020304" pitchFamily="18" charset="0"/>
                            </a:rPr>
                            <a:t>Steel Gr (60)A615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413.7MPa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0"/>
                            </a:spcAft>
                          </a:pPr>
                          <a:r>
                            <a:rPr lang="en-US" sz="2000" dirty="0">
                              <a:effectLst/>
                              <a:latin typeface="Times New Roman" panose="02020603050405020304" pitchFamily="18" charset="0"/>
                              <a:cs typeface="Times New Roman" panose="02020603050405020304" pitchFamily="18" charset="0"/>
                            </a:rPr>
                            <a:t>200GPa</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2"/>
                          <a:stretch>
                            <a:fillRect l="-363354" t="-303030" r="-1242" b="-37879"/>
                          </a:stretch>
                        </a:blipFill>
                      </a:tcPr>
                    </a:tc>
                    <a:extLst>
                      <a:ext uri="{0D108BD9-81ED-4DB2-BD59-A6C34878D82A}">
                        <a16:rowId xmlns:a16="http://schemas.microsoft.com/office/drawing/2014/main" val="1191201451"/>
                      </a:ext>
                    </a:extLst>
                  </a:tr>
                </a:tbl>
              </a:graphicData>
            </a:graphic>
          </p:graphicFrame>
        </mc:Fallback>
      </mc:AlternateContent>
      <p:grpSp>
        <p:nvGrpSpPr>
          <p:cNvPr id="14" name="Group 13">
            <a:extLst>
              <a:ext uri="{FF2B5EF4-FFF2-40B4-BE49-F238E27FC236}">
                <a16:creationId xmlns:a16="http://schemas.microsoft.com/office/drawing/2014/main" id="{54B06E2E-D583-45D1-BE1A-602205D8B487}"/>
              </a:ext>
            </a:extLst>
          </p:cNvPr>
          <p:cNvGrpSpPr/>
          <p:nvPr/>
        </p:nvGrpSpPr>
        <p:grpSpPr>
          <a:xfrm>
            <a:off x="10335692" y="0"/>
            <a:ext cx="1176713" cy="4339108"/>
            <a:chOff x="9604638" y="-3280047"/>
            <a:chExt cx="1600255" cy="5900911"/>
          </a:xfrm>
        </p:grpSpPr>
        <p:grpSp>
          <p:nvGrpSpPr>
            <p:cNvPr id="15" name="Group 14">
              <a:extLst>
                <a:ext uri="{FF2B5EF4-FFF2-40B4-BE49-F238E27FC236}">
                  <a16:creationId xmlns:a16="http://schemas.microsoft.com/office/drawing/2014/main" id="{542F739D-E7CF-46A2-9521-CAEE55577DA3}"/>
                </a:ext>
              </a:extLst>
            </p:cNvPr>
            <p:cNvGrpSpPr/>
            <p:nvPr/>
          </p:nvGrpSpPr>
          <p:grpSpPr>
            <a:xfrm>
              <a:off x="10090815" y="-3280047"/>
              <a:ext cx="455613" cy="4540251"/>
              <a:chOff x="2149974" y="-3713177"/>
              <a:chExt cx="455613" cy="4540251"/>
            </a:xfrm>
          </p:grpSpPr>
          <p:sp>
            <p:nvSpPr>
              <p:cNvPr id="23" name="Freeform 6">
                <a:extLst>
                  <a:ext uri="{FF2B5EF4-FFF2-40B4-BE49-F238E27FC236}">
                    <a16:creationId xmlns:a16="http://schemas.microsoft.com/office/drawing/2014/main" id="{9BC6B8C0-1898-4406-9648-FC66F3FA6156}"/>
                  </a:ext>
                </a:extLst>
              </p:cNvPr>
              <p:cNvSpPr>
                <a:spLocks/>
              </p:cNvSpPr>
              <p:nvPr/>
            </p:nvSpPr>
            <p:spPr bwMode="auto">
              <a:xfrm>
                <a:off x="2149974" y="-3713177"/>
                <a:ext cx="377825" cy="3998913"/>
              </a:xfrm>
              <a:custGeom>
                <a:avLst/>
                <a:gdLst>
                  <a:gd name="T0" fmla="*/ 203 w 238"/>
                  <a:gd name="T1" fmla="*/ 38 h 2519"/>
                  <a:gd name="T2" fmla="*/ 193 w 238"/>
                  <a:gd name="T3" fmla="*/ 2487 h 2519"/>
                  <a:gd name="T4" fmla="*/ 111 w 238"/>
                  <a:gd name="T5" fmla="*/ 2487 h 2519"/>
                  <a:gd name="T6" fmla="*/ 35 w 238"/>
                  <a:gd name="T7" fmla="*/ 6 h 2519"/>
                  <a:gd name="T8" fmla="*/ 0 w 238"/>
                  <a:gd name="T9" fmla="*/ 0 h 2519"/>
                  <a:gd name="T10" fmla="*/ 76 w 238"/>
                  <a:gd name="T11" fmla="*/ 2503 h 2519"/>
                  <a:gd name="T12" fmla="*/ 76 w 238"/>
                  <a:gd name="T13" fmla="*/ 2519 h 2519"/>
                  <a:gd name="T14" fmla="*/ 225 w 238"/>
                  <a:gd name="T15" fmla="*/ 2519 h 2519"/>
                  <a:gd name="T16" fmla="*/ 238 w 238"/>
                  <a:gd name="T17" fmla="*/ 38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2519">
                    <a:moveTo>
                      <a:pt x="203" y="38"/>
                    </a:moveTo>
                    <a:lnTo>
                      <a:pt x="193" y="2487"/>
                    </a:lnTo>
                    <a:lnTo>
                      <a:pt x="111" y="2487"/>
                    </a:lnTo>
                    <a:lnTo>
                      <a:pt x="35" y="6"/>
                    </a:lnTo>
                    <a:lnTo>
                      <a:pt x="0" y="0"/>
                    </a:lnTo>
                    <a:lnTo>
                      <a:pt x="76" y="2503"/>
                    </a:lnTo>
                    <a:lnTo>
                      <a:pt x="76" y="2519"/>
                    </a:lnTo>
                    <a:lnTo>
                      <a:pt x="225" y="2519"/>
                    </a:lnTo>
                    <a:lnTo>
                      <a:pt x="238" y="38"/>
                    </a:ln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solidFill>
                    <a:schemeClr val="tx1">
                      <a:lumMod val="95%"/>
                      <a:lumOff val="5%"/>
                    </a:schemeClr>
                  </a:solidFill>
                </a:endParaRPr>
              </a:p>
            </p:txBody>
          </p:sp>
          <p:sp>
            <p:nvSpPr>
              <p:cNvPr id="24" name="Freeform 7">
                <a:extLst>
                  <a:ext uri="{FF2B5EF4-FFF2-40B4-BE49-F238E27FC236}">
                    <a16:creationId xmlns:a16="http://schemas.microsoft.com/office/drawing/2014/main" id="{A1262830-99DB-423F-A52D-0498D89B44DE}"/>
                  </a:ext>
                </a:extLst>
              </p:cNvPr>
              <p:cNvSpPr>
                <a:spLocks/>
              </p:cNvSpPr>
              <p:nvPr/>
            </p:nvSpPr>
            <p:spPr bwMode="auto">
              <a:xfrm>
                <a:off x="2299199" y="488936"/>
                <a:ext cx="303213" cy="338138"/>
              </a:xfrm>
              <a:custGeom>
                <a:avLst/>
                <a:gdLst>
                  <a:gd name="T0" fmla="*/ 29 w 93"/>
                  <a:gd name="T1" fmla="*/ 2 h 106"/>
                  <a:gd name="T2" fmla="*/ 24 w 93"/>
                  <a:gd name="T3" fmla="*/ 2 h 106"/>
                  <a:gd name="T4" fmla="*/ 2 w 93"/>
                  <a:gd name="T5" fmla="*/ 51 h 106"/>
                  <a:gd name="T6" fmla="*/ 32 w 93"/>
                  <a:gd name="T7" fmla="*/ 100 h 106"/>
                  <a:gd name="T8" fmla="*/ 84 w 93"/>
                  <a:gd name="T9" fmla="*/ 86 h 106"/>
                  <a:gd name="T10" fmla="*/ 86 w 93"/>
                  <a:gd name="T11" fmla="*/ 46 h 106"/>
                  <a:gd name="T12" fmla="*/ 86 w 93"/>
                  <a:gd name="T13" fmla="*/ 43 h 106"/>
                  <a:gd name="T14" fmla="*/ 86 w 93"/>
                  <a:gd name="T15" fmla="*/ 40 h 106"/>
                  <a:gd name="T16" fmla="*/ 84 w 93"/>
                  <a:gd name="T17" fmla="*/ 31 h 106"/>
                  <a:gd name="T18" fmla="*/ 77 w 93"/>
                  <a:gd name="T19" fmla="*/ 32 h 106"/>
                  <a:gd name="T20" fmla="*/ 77 w 93"/>
                  <a:gd name="T21" fmla="*/ 39 h 106"/>
                  <a:gd name="T22" fmla="*/ 77 w 93"/>
                  <a:gd name="T23" fmla="*/ 42 h 106"/>
                  <a:gd name="T24" fmla="*/ 71 w 93"/>
                  <a:gd name="T25" fmla="*/ 65 h 106"/>
                  <a:gd name="T26" fmla="*/ 40 w 93"/>
                  <a:gd name="T27" fmla="*/ 63 h 106"/>
                  <a:gd name="T28" fmla="*/ 49 w 93"/>
                  <a:gd name="T29" fmla="*/ 27 h 106"/>
                  <a:gd name="T30" fmla="*/ 49 w 93"/>
                  <a:gd name="T31" fmla="*/ 23 h 106"/>
                  <a:gd name="T32" fmla="*/ 29 w 93"/>
                  <a:gd name="T33"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106">
                    <a:moveTo>
                      <a:pt x="29" y="2"/>
                    </a:moveTo>
                    <a:cubicBezTo>
                      <a:pt x="28" y="0"/>
                      <a:pt x="25" y="0"/>
                      <a:pt x="24" y="2"/>
                    </a:cubicBezTo>
                    <a:cubicBezTo>
                      <a:pt x="18" y="10"/>
                      <a:pt x="4" y="30"/>
                      <a:pt x="2" y="51"/>
                    </a:cubicBezTo>
                    <a:cubicBezTo>
                      <a:pt x="0" y="71"/>
                      <a:pt x="10" y="93"/>
                      <a:pt x="32" y="100"/>
                    </a:cubicBezTo>
                    <a:cubicBezTo>
                      <a:pt x="51" y="106"/>
                      <a:pt x="76" y="101"/>
                      <a:pt x="84" y="86"/>
                    </a:cubicBezTo>
                    <a:cubicBezTo>
                      <a:pt x="93" y="69"/>
                      <a:pt x="87" y="52"/>
                      <a:pt x="86" y="46"/>
                    </a:cubicBezTo>
                    <a:cubicBezTo>
                      <a:pt x="86" y="45"/>
                      <a:pt x="86" y="44"/>
                      <a:pt x="86" y="43"/>
                    </a:cubicBezTo>
                    <a:cubicBezTo>
                      <a:pt x="86" y="42"/>
                      <a:pt x="86" y="41"/>
                      <a:pt x="86" y="40"/>
                    </a:cubicBezTo>
                    <a:cubicBezTo>
                      <a:pt x="85" y="38"/>
                      <a:pt x="85" y="34"/>
                      <a:pt x="84" y="31"/>
                    </a:cubicBezTo>
                    <a:cubicBezTo>
                      <a:pt x="83" y="27"/>
                      <a:pt x="77" y="28"/>
                      <a:pt x="77" y="32"/>
                    </a:cubicBezTo>
                    <a:cubicBezTo>
                      <a:pt x="77" y="35"/>
                      <a:pt x="77" y="38"/>
                      <a:pt x="77" y="39"/>
                    </a:cubicBezTo>
                    <a:cubicBezTo>
                      <a:pt x="77" y="40"/>
                      <a:pt x="77" y="41"/>
                      <a:pt x="77" y="42"/>
                    </a:cubicBezTo>
                    <a:cubicBezTo>
                      <a:pt x="76" y="50"/>
                      <a:pt x="74" y="60"/>
                      <a:pt x="71" y="65"/>
                    </a:cubicBezTo>
                    <a:cubicBezTo>
                      <a:pt x="65" y="75"/>
                      <a:pt x="44" y="74"/>
                      <a:pt x="40" y="63"/>
                    </a:cubicBezTo>
                    <a:cubicBezTo>
                      <a:pt x="36" y="52"/>
                      <a:pt x="45" y="34"/>
                      <a:pt x="49" y="27"/>
                    </a:cubicBezTo>
                    <a:cubicBezTo>
                      <a:pt x="50" y="26"/>
                      <a:pt x="50" y="24"/>
                      <a:pt x="49" y="23"/>
                    </a:cubicBezTo>
                    <a:lnTo>
                      <a:pt x="29" y="2"/>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
                      <a:lumOff val="5%"/>
                    </a:schemeClr>
                  </a:solidFill>
                </a:endParaRPr>
              </a:p>
            </p:txBody>
          </p:sp>
          <p:sp>
            <p:nvSpPr>
              <p:cNvPr id="25" name="Freeform 8">
                <a:extLst>
                  <a:ext uri="{FF2B5EF4-FFF2-40B4-BE49-F238E27FC236}">
                    <a16:creationId xmlns:a16="http://schemas.microsoft.com/office/drawing/2014/main" id="{C6CFCB84-3EE0-4BDD-A798-2262C9D960CE}"/>
                  </a:ext>
                </a:extLst>
              </p:cNvPr>
              <p:cNvSpPr>
                <a:spLocks/>
              </p:cNvSpPr>
              <p:nvPr/>
            </p:nvSpPr>
            <p:spPr bwMode="auto">
              <a:xfrm>
                <a:off x="2181724" y="101586"/>
                <a:ext cx="423863" cy="490538"/>
              </a:xfrm>
              <a:custGeom>
                <a:avLst/>
                <a:gdLst>
                  <a:gd name="T0" fmla="*/ 114 w 130"/>
                  <a:gd name="T1" fmla="*/ 11 h 154"/>
                  <a:gd name="T2" fmla="*/ 91 w 130"/>
                  <a:gd name="T3" fmla="*/ 0 h 154"/>
                  <a:gd name="T4" fmla="*/ 65 w 130"/>
                  <a:gd name="T5" fmla="*/ 0 h 154"/>
                  <a:gd name="T6" fmla="*/ 39 w 130"/>
                  <a:gd name="T7" fmla="*/ 0 h 154"/>
                  <a:gd name="T8" fmla="*/ 16 w 130"/>
                  <a:gd name="T9" fmla="*/ 11 h 154"/>
                  <a:gd name="T10" fmla="*/ 8 w 130"/>
                  <a:gd name="T11" fmla="*/ 20 h 154"/>
                  <a:gd name="T12" fmla="*/ 0 w 130"/>
                  <a:gd name="T13" fmla="*/ 40 h 154"/>
                  <a:gd name="T14" fmla="*/ 0 w 130"/>
                  <a:gd name="T15" fmla="*/ 79 h 154"/>
                  <a:gd name="T16" fmla="*/ 6 w 130"/>
                  <a:gd name="T17" fmla="*/ 97 h 154"/>
                  <a:gd name="T18" fmla="*/ 37 w 130"/>
                  <a:gd name="T19" fmla="*/ 141 h 154"/>
                  <a:gd name="T20" fmla="*/ 62 w 130"/>
                  <a:gd name="T21" fmla="*/ 154 h 154"/>
                  <a:gd name="T22" fmla="*/ 65 w 130"/>
                  <a:gd name="T23" fmla="*/ 154 h 154"/>
                  <a:gd name="T24" fmla="*/ 68 w 130"/>
                  <a:gd name="T25" fmla="*/ 154 h 154"/>
                  <a:gd name="T26" fmla="*/ 93 w 130"/>
                  <a:gd name="T27" fmla="*/ 141 h 154"/>
                  <a:gd name="T28" fmla="*/ 124 w 130"/>
                  <a:gd name="T29" fmla="*/ 97 h 154"/>
                  <a:gd name="T30" fmla="*/ 130 w 130"/>
                  <a:gd name="T31" fmla="*/ 79 h 154"/>
                  <a:gd name="T32" fmla="*/ 130 w 130"/>
                  <a:gd name="T33" fmla="*/ 40 h 154"/>
                  <a:gd name="T34" fmla="*/ 122 w 130"/>
                  <a:gd name="T35" fmla="*/ 20 h 154"/>
                  <a:gd name="T36" fmla="*/ 114 w 130"/>
                  <a:gd name="T37" fmla="*/ 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154">
                    <a:moveTo>
                      <a:pt x="114" y="11"/>
                    </a:moveTo>
                    <a:cubicBezTo>
                      <a:pt x="108" y="4"/>
                      <a:pt x="100" y="0"/>
                      <a:pt x="91" y="0"/>
                    </a:cubicBezTo>
                    <a:cubicBezTo>
                      <a:pt x="65" y="0"/>
                      <a:pt x="65" y="0"/>
                      <a:pt x="65" y="0"/>
                    </a:cubicBezTo>
                    <a:cubicBezTo>
                      <a:pt x="39" y="0"/>
                      <a:pt x="39" y="0"/>
                      <a:pt x="39" y="0"/>
                    </a:cubicBezTo>
                    <a:cubicBezTo>
                      <a:pt x="30" y="0"/>
                      <a:pt x="22" y="4"/>
                      <a:pt x="16" y="11"/>
                    </a:cubicBezTo>
                    <a:cubicBezTo>
                      <a:pt x="8" y="20"/>
                      <a:pt x="8" y="20"/>
                      <a:pt x="8" y="20"/>
                    </a:cubicBezTo>
                    <a:cubicBezTo>
                      <a:pt x="3" y="25"/>
                      <a:pt x="0" y="33"/>
                      <a:pt x="0" y="40"/>
                    </a:cubicBezTo>
                    <a:cubicBezTo>
                      <a:pt x="0" y="79"/>
                      <a:pt x="0" y="79"/>
                      <a:pt x="0" y="79"/>
                    </a:cubicBezTo>
                    <a:cubicBezTo>
                      <a:pt x="0" y="85"/>
                      <a:pt x="2" y="91"/>
                      <a:pt x="6" y="97"/>
                    </a:cubicBezTo>
                    <a:cubicBezTo>
                      <a:pt x="37" y="141"/>
                      <a:pt x="37" y="141"/>
                      <a:pt x="37" y="141"/>
                    </a:cubicBezTo>
                    <a:cubicBezTo>
                      <a:pt x="43" y="149"/>
                      <a:pt x="52" y="154"/>
                      <a:pt x="62" y="154"/>
                    </a:cubicBezTo>
                    <a:cubicBezTo>
                      <a:pt x="65" y="154"/>
                      <a:pt x="65" y="154"/>
                      <a:pt x="65" y="154"/>
                    </a:cubicBezTo>
                    <a:cubicBezTo>
                      <a:pt x="68" y="154"/>
                      <a:pt x="68" y="154"/>
                      <a:pt x="68" y="154"/>
                    </a:cubicBezTo>
                    <a:cubicBezTo>
                      <a:pt x="78" y="154"/>
                      <a:pt x="87" y="149"/>
                      <a:pt x="93" y="141"/>
                    </a:cubicBezTo>
                    <a:cubicBezTo>
                      <a:pt x="124" y="97"/>
                      <a:pt x="124" y="97"/>
                      <a:pt x="124" y="97"/>
                    </a:cubicBezTo>
                    <a:cubicBezTo>
                      <a:pt x="128" y="91"/>
                      <a:pt x="130" y="85"/>
                      <a:pt x="130" y="79"/>
                    </a:cubicBezTo>
                    <a:cubicBezTo>
                      <a:pt x="130" y="40"/>
                      <a:pt x="130" y="40"/>
                      <a:pt x="130" y="40"/>
                    </a:cubicBezTo>
                    <a:cubicBezTo>
                      <a:pt x="130" y="33"/>
                      <a:pt x="127" y="25"/>
                      <a:pt x="122" y="20"/>
                    </a:cubicBezTo>
                    <a:lnTo>
                      <a:pt x="114" y="1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95%"/>
                      <a:lumOff val="5%"/>
                    </a:schemeClr>
                  </a:solidFill>
                </a:endParaRPr>
              </a:p>
            </p:txBody>
          </p:sp>
        </p:grpSp>
        <p:grpSp>
          <p:nvGrpSpPr>
            <p:cNvPr id="16" name="Group 15">
              <a:extLst>
                <a:ext uri="{FF2B5EF4-FFF2-40B4-BE49-F238E27FC236}">
                  <a16:creationId xmlns:a16="http://schemas.microsoft.com/office/drawing/2014/main" id="{383218B8-1EC9-4E0D-8046-6AEDC17E020F}"/>
                </a:ext>
              </a:extLst>
            </p:cNvPr>
            <p:cNvGrpSpPr/>
            <p:nvPr/>
          </p:nvGrpSpPr>
          <p:grpSpPr>
            <a:xfrm>
              <a:off x="9610110" y="1366348"/>
              <a:ext cx="1594783" cy="1254516"/>
              <a:chOff x="4501217" y="2328648"/>
              <a:chExt cx="736600" cy="579437"/>
            </a:xfrm>
            <a:solidFill>
              <a:schemeClr val="tx1">
                <a:lumMod val="85%"/>
                <a:lumOff val="15%"/>
              </a:schemeClr>
            </a:solidFill>
          </p:grpSpPr>
          <p:sp>
            <p:nvSpPr>
              <p:cNvPr id="20" name="Rectangle 105">
                <a:extLst>
                  <a:ext uri="{FF2B5EF4-FFF2-40B4-BE49-F238E27FC236}">
                    <a16:creationId xmlns:a16="http://schemas.microsoft.com/office/drawing/2014/main" id="{BE4649F5-F277-4122-B803-009CFCB23CBE}"/>
                  </a:ext>
                </a:extLst>
              </p:cNvPr>
              <p:cNvSpPr>
                <a:spLocks noChangeArrowheads="1"/>
              </p:cNvSpPr>
              <p:nvPr/>
            </p:nvSpPr>
            <p:spPr bwMode="auto">
              <a:xfrm>
                <a:off x="4501217" y="2411198"/>
                <a:ext cx="736600" cy="241300"/>
              </a:xfrm>
              <a:prstGeom prst="rect">
                <a:avLst/>
              </a:prstGeom>
              <a:solidFill>
                <a:schemeClr val="accent6"/>
              </a:solid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
                      <a:lumOff val="5%"/>
                    </a:schemeClr>
                  </a:solidFill>
                </a:endParaRPr>
              </a:p>
            </p:txBody>
          </p:sp>
          <p:sp>
            <p:nvSpPr>
              <p:cNvPr id="21" name="Rectangle 106">
                <a:extLst>
                  <a:ext uri="{FF2B5EF4-FFF2-40B4-BE49-F238E27FC236}">
                    <a16:creationId xmlns:a16="http://schemas.microsoft.com/office/drawing/2014/main" id="{1AC4FF42-A11A-469C-9E0A-4159B31CCDF6}"/>
                  </a:ext>
                </a:extLst>
              </p:cNvPr>
              <p:cNvSpPr>
                <a:spLocks noChangeArrowheads="1"/>
              </p:cNvSpPr>
              <p:nvPr/>
            </p:nvSpPr>
            <p:spPr bwMode="auto">
              <a:xfrm>
                <a:off x="4772680" y="2328648"/>
                <a:ext cx="187325" cy="123825"/>
              </a:xfrm>
              <a:prstGeom prst="rect">
                <a:avLst/>
              </a:prstGeom>
              <a:solidFill>
                <a:schemeClr val="accent6"/>
              </a:solid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
                      <a:lumOff val="5%"/>
                    </a:schemeClr>
                  </a:solidFill>
                </a:endParaRPr>
              </a:p>
            </p:txBody>
          </p:sp>
          <p:sp>
            <p:nvSpPr>
              <p:cNvPr id="22" name="Rectangle 123">
                <a:extLst>
                  <a:ext uri="{FF2B5EF4-FFF2-40B4-BE49-F238E27FC236}">
                    <a16:creationId xmlns:a16="http://schemas.microsoft.com/office/drawing/2014/main" id="{9A925D7D-647D-4492-8CF1-F562BAB8A236}"/>
                  </a:ext>
                </a:extLst>
              </p:cNvPr>
              <p:cNvSpPr>
                <a:spLocks noChangeArrowheads="1"/>
              </p:cNvSpPr>
              <p:nvPr/>
            </p:nvSpPr>
            <p:spPr bwMode="auto">
              <a:xfrm>
                <a:off x="4501217" y="2665198"/>
                <a:ext cx="736600" cy="242887"/>
              </a:xfrm>
              <a:prstGeom prst="rect">
                <a:avLst/>
              </a:prstGeom>
              <a:solidFill>
                <a:schemeClr val="accent6"/>
              </a:solidFill>
              <a:ln>
                <a:noFill/>
              </a:ln>
              <a:extLst>
                <a:ext uri="{91240B29-F687-4F45-9708-019B960494DF}">
                  <a14:hiddenLine xmlns:a14="http://schemas.microsoft.com/office/drawing/2010/main" w="9525">
                    <a:solidFill>
                      <a:srgbClr val="000000"/>
                    </a:solidFill>
                    <a:miter lim="8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95%"/>
                      <a:lumOff val="5%"/>
                    </a:schemeClr>
                  </a:solidFill>
                </a:endParaRPr>
              </a:p>
            </p:txBody>
          </p:sp>
        </p:grpSp>
        <p:grpSp>
          <p:nvGrpSpPr>
            <p:cNvPr id="17" name="Group 16">
              <a:extLst>
                <a:ext uri="{FF2B5EF4-FFF2-40B4-BE49-F238E27FC236}">
                  <a16:creationId xmlns:a16="http://schemas.microsoft.com/office/drawing/2014/main" id="{18F5B14B-6BBB-4938-A801-201D62FE2A06}"/>
                </a:ext>
              </a:extLst>
            </p:cNvPr>
            <p:cNvGrpSpPr/>
            <p:nvPr/>
          </p:nvGrpSpPr>
          <p:grpSpPr>
            <a:xfrm>
              <a:off x="9604638" y="1187749"/>
              <a:ext cx="1584213" cy="352460"/>
              <a:chOff x="9590893" y="872582"/>
              <a:chExt cx="1584213" cy="352460"/>
            </a:xfrm>
          </p:grpSpPr>
          <p:cxnSp>
            <p:nvCxnSpPr>
              <p:cNvPr id="18" name="Straight Connector 17">
                <a:extLst>
                  <a:ext uri="{FF2B5EF4-FFF2-40B4-BE49-F238E27FC236}">
                    <a16:creationId xmlns:a16="http://schemas.microsoft.com/office/drawing/2014/main" id="{3B2CC639-9E81-4A65-92E5-3D7213D55BFD}"/>
                  </a:ext>
                </a:extLst>
              </p:cNvPr>
              <p:cNvCxnSpPr>
                <a:cxnSpLocks/>
                <a:stCxn id="24" idx="3"/>
              </p:cNvCxnSpPr>
              <p:nvPr/>
            </p:nvCxnSpPr>
            <p:spPr>
              <a:xfrm flipH="1">
                <a:off x="9590893" y="872582"/>
                <a:ext cx="767126" cy="352460"/>
              </a:xfrm>
              <a:prstGeom prst="line">
                <a:avLst/>
              </a:prstGeom>
              <a:ln w="22225">
                <a:solidFill>
                  <a:schemeClr val="tx1">
                    <a:lumMod val="85%"/>
                    <a:lumOff val="15%"/>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5250EED-4EEF-44A5-94FF-284A849C6F67}"/>
                  </a:ext>
                </a:extLst>
              </p:cNvPr>
              <p:cNvCxnSpPr>
                <a:cxnSpLocks/>
                <a:stCxn id="24" idx="3"/>
              </p:cNvCxnSpPr>
              <p:nvPr/>
            </p:nvCxnSpPr>
            <p:spPr>
              <a:xfrm>
                <a:off x="10358019" y="872582"/>
                <a:ext cx="817087" cy="352460"/>
              </a:xfrm>
              <a:prstGeom prst="line">
                <a:avLst/>
              </a:prstGeom>
              <a:ln w="22225">
                <a:solidFill>
                  <a:schemeClr val="tx1">
                    <a:lumMod val="85%"/>
                    <a:lumOff val="15%"/>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674117482"/>
      </p:ext>
    </p:extLst>
  </p:cSld>
  <p:clrMapOvr>
    <a:masterClrMapping/>
  </p:clrMapOvr>
</p:sld>
</file>

<file path=ppt/theme/theme1.xml><?xml version="1.0" encoding="utf-8"?>
<a:theme xmlns:a="http://purl.oclc.org/ooxml/drawingml/main" name="Cover and End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
                <a:satMod val="105%"/>
                <a:tint val="67%"/>
              </a:schemeClr>
            </a:gs>
            <a:gs pos="50%">
              <a:schemeClr val="phClr">
                <a:lumMod val="105%"/>
                <a:satMod val="103%"/>
                <a:tint val="73%"/>
              </a:schemeClr>
            </a:gs>
            <a:gs pos="100%">
              <a:schemeClr val="phClr">
                <a:lumMod val="105%"/>
                <a:satMod val="109%"/>
                <a:tint val="81%"/>
              </a:schemeClr>
            </a:gs>
          </a:gsLst>
          <a:lin ang="5400000" scaled="0"/>
        </a:gradFill>
        <a:gradFill rotWithShape="1">
          <a:gsLst>
            <a:gs pos="0%">
              <a:schemeClr val="phClr">
                <a:satMod val="103%"/>
                <a:lumMod val="102%"/>
                <a:tint val="94%"/>
              </a:schemeClr>
            </a:gs>
            <a:gs pos="50%">
              <a:schemeClr val="phClr">
                <a:satMod val="110%"/>
                <a:lumMod val="100%"/>
                <a:shade val="100%"/>
              </a:schemeClr>
            </a:gs>
            <a:gs pos="100%">
              <a:schemeClr val="phClr">
                <a:lumMod val="99%"/>
                <a:satMod val="120%"/>
                <a:shade val="78%"/>
              </a:schemeClr>
            </a:gs>
          </a:gsLst>
          <a:lin ang="5400000" scaled="0"/>
        </a:gradFill>
      </a:fillStyleLst>
      <a:lnStyleLst>
        <a:ln w="6350" cap="flat" cmpd="sng" algn="ctr">
          <a:solidFill>
            <a:schemeClr val="phClr"/>
          </a:solidFill>
          <a:prstDash val="solid"/>
          <a:miter lim="800%"/>
        </a:ln>
        <a:ln w="12700" cap="flat" cmpd="sng" algn="ctr">
          <a:solidFill>
            <a:schemeClr val="phClr"/>
          </a:solidFill>
          <a:prstDash val="solid"/>
          <a:miter lim="800%"/>
        </a:ln>
        <a:ln w="19050" cap="flat" cmpd="sng" algn="ctr">
          <a:solidFill>
            <a:schemeClr val="phClr"/>
          </a:solidFill>
          <a:prstDash val="solid"/>
          <a:miter lim="800%"/>
        </a:ln>
      </a:lnStyleLst>
      <a:effectStyleLst>
        <a:effectStyle>
          <a:effectLst/>
        </a:effectStyle>
        <a:effectStyle>
          <a:effectLst/>
        </a:effectStyle>
        <a:effectStyle>
          <a:effectLst>
            <a:outerShdw blurRad="57150" dist="19050" dir="5400000" algn="ctr" rotWithShape="0">
              <a:srgbClr val="000000">
                <a:alpha val="63%"/>
              </a:srgbClr>
            </a:outerShdw>
          </a:effectLst>
        </a:effectStyle>
      </a:effectStyleLst>
      <a:bgFillStyleLst>
        <a:solidFill>
          <a:schemeClr val="phClr"/>
        </a:solidFill>
        <a:solidFill>
          <a:schemeClr val="phClr">
            <a:tint val="95%"/>
            <a:satMod val="170%"/>
          </a:schemeClr>
        </a:solidFill>
        <a:gradFill rotWithShape="1">
          <a:gsLst>
            <a:gs pos="0%">
              <a:schemeClr val="phClr">
                <a:tint val="93%"/>
                <a:satMod val="150%"/>
                <a:shade val="98%"/>
                <a:lumMod val="102%"/>
              </a:schemeClr>
            </a:gs>
            <a:gs pos="50%">
              <a:schemeClr val="phClr">
                <a:tint val="98%"/>
                <a:satMod val="130%"/>
                <a:shade val="90%"/>
                <a:lumMod val="103%"/>
              </a:schemeClr>
            </a:gs>
            <a:gs pos="100%">
              <a:schemeClr val="phClr">
                <a:shade val="63%"/>
                <a:satMod val="12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purl.oclc.org/ooxml/drawingml/main" name="Contents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
                <a:satMod val="105%"/>
                <a:tint val="67%"/>
              </a:schemeClr>
            </a:gs>
            <a:gs pos="50%">
              <a:schemeClr val="phClr">
                <a:lumMod val="105%"/>
                <a:satMod val="103%"/>
                <a:tint val="73%"/>
              </a:schemeClr>
            </a:gs>
            <a:gs pos="100%">
              <a:schemeClr val="phClr">
                <a:lumMod val="105%"/>
                <a:satMod val="109%"/>
                <a:tint val="81%"/>
              </a:schemeClr>
            </a:gs>
          </a:gsLst>
          <a:lin ang="5400000" scaled="0"/>
        </a:gradFill>
        <a:gradFill rotWithShape="1">
          <a:gsLst>
            <a:gs pos="0%">
              <a:schemeClr val="phClr">
                <a:satMod val="103%"/>
                <a:lumMod val="102%"/>
                <a:tint val="94%"/>
              </a:schemeClr>
            </a:gs>
            <a:gs pos="50%">
              <a:schemeClr val="phClr">
                <a:satMod val="110%"/>
                <a:lumMod val="100%"/>
                <a:shade val="100%"/>
              </a:schemeClr>
            </a:gs>
            <a:gs pos="100%">
              <a:schemeClr val="phClr">
                <a:lumMod val="99%"/>
                <a:satMod val="120%"/>
                <a:shade val="78%"/>
              </a:schemeClr>
            </a:gs>
          </a:gsLst>
          <a:lin ang="5400000" scaled="0"/>
        </a:gradFill>
      </a:fillStyleLst>
      <a:lnStyleLst>
        <a:ln w="6350" cap="flat" cmpd="sng" algn="ctr">
          <a:solidFill>
            <a:schemeClr val="phClr"/>
          </a:solidFill>
          <a:prstDash val="solid"/>
          <a:miter lim="800%"/>
        </a:ln>
        <a:ln w="12700" cap="flat" cmpd="sng" algn="ctr">
          <a:solidFill>
            <a:schemeClr val="phClr"/>
          </a:solidFill>
          <a:prstDash val="solid"/>
          <a:miter lim="800%"/>
        </a:ln>
        <a:ln w="19050" cap="flat" cmpd="sng" algn="ctr">
          <a:solidFill>
            <a:schemeClr val="phClr"/>
          </a:solidFill>
          <a:prstDash val="solid"/>
          <a:miter lim="800%"/>
        </a:ln>
      </a:lnStyleLst>
      <a:effectStyleLst>
        <a:effectStyle>
          <a:effectLst/>
        </a:effectStyle>
        <a:effectStyle>
          <a:effectLst/>
        </a:effectStyle>
        <a:effectStyle>
          <a:effectLst>
            <a:outerShdw blurRad="57150" dist="19050" dir="5400000" algn="ctr" rotWithShape="0">
              <a:srgbClr val="000000">
                <a:alpha val="63%"/>
              </a:srgbClr>
            </a:outerShdw>
          </a:effectLst>
        </a:effectStyle>
      </a:effectStyleLst>
      <a:bgFillStyleLst>
        <a:solidFill>
          <a:schemeClr val="phClr"/>
        </a:solidFill>
        <a:solidFill>
          <a:schemeClr val="phClr">
            <a:tint val="95%"/>
            <a:satMod val="170%"/>
          </a:schemeClr>
        </a:solidFill>
        <a:gradFill rotWithShape="1">
          <a:gsLst>
            <a:gs pos="0%">
              <a:schemeClr val="phClr">
                <a:tint val="93%"/>
                <a:satMod val="150%"/>
                <a:shade val="98%"/>
                <a:lumMod val="102%"/>
              </a:schemeClr>
            </a:gs>
            <a:gs pos="50%">
              <a:schemeClr val="phClr">
                <a:tint val="98%"/>
                <a:satMod val="130%"/>
                <a:shade val="90%"/>
                <a:lumMod val="103%"/>
              </a:schemeClr>
            </a:gs>
            <a:gs pos="100%">
              <a:schemeClr val="phClr">
                <a:shade val="63%"/>
                <a:satMod val="12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purl.oclc.org/ooxml/drawingml/main" name="Section Break Slide Master">
  <a:themeElements>
    <a:clrScheme name="allppt-construction">
      <a:dk1>
        <a:sysClr val="windowText" lastClr="000000"/>
      </a:dk1>
      <a:lt1>
        <a:sysClr val="window" lastClr="FFFFFF"/>
      </a:lt1>
      <a:dk2>
        <a:srgbClr val="44546A"/>
      </a:dk2>
      <a:lt2>
        <a:srgbClr val="E7E6E6"/>
      </a:lt2>
      <a:accent1>
        <a:srgbClr val="F27900"/>
      </a:accent1>
      <a:accent2>
        <a:srgbClr val="E7E5E6"/>
      </a:accent2>
      <a:accent3>
        <a:srgbClr val="BBC0C3"/>
      </a:accent3>
      <a:accent4>
        <a:srgbClr val="A0A5AA"/>
      </a:accent4>
      <a:accent5>
        <a:srgbClr val="7D7D7D"/>
      </a:accent5>
      <a:accent6>
        <a:srgbClr val="5E5E5E"/>
      </a:accent6>
      <a:hlink>
        <a:srgbClr val="262626"/>
      </a:hlink>
      <a:folHlink>
        <a:srgbClr val="262626"/>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
                <a:satMod val="105%"/>
                <a:tint val="67%"/>
              </a:schemeClr>
            </a:gs>
            <a:gs pos="50%">
              <a:schemeClr val="phClr">
                <a:lumMod val="105%"/>
                <a:satMod val="103%"/>
                <a:tint val="73%"/>
              </a:schemeClr>
            </a:gs>
            <a:gs pos="100%">
              <a:schemeClr val="phClr">
                <a:lumMod val="105%"/>
                <a:satMod val="109%"/>
                <a:tint val="81%"/>
              </a:schemeClr>
            </a:gs>
          </a:gsLst>
          <a:lin ang="5400000" scaled="0"/>
        </a:gradFill>
        <a:gradFill rotWithShape="1">
          <a:gsLst>
            <a:gs pos="0%">
              <a:schemeClr val="phClr">
                <a:satMod val="103%"/>
                <a:lumMod val="102%"/>
                <a:tint val="94%"/>
              </a:schemeClr>
            </a:gs>
            <a:gs pos="50%">
              <a:schemeClr val="phClr">
                <a:satMod val="110%"/>
                <a:lumMod val="100%"/>
                <a:shade val="100%"/>
              </a:schemeClr>
            </a:gs>
            <a:gs pos="100%">
              <a:schemeClr val="phClr">
                <a:lumMod val="99%"/>
                <a:satMod val="120%"/>
                <a:shade val="78%"/>
              </a:schemeClr>
            </a:gs>
          </a:gsLst>
          <a:lin ang="5400000" scaled="0"/>
        </a:gradFill>
      </a:fillStyleLst>
      <a:lnStyleLst>
        <a:ln w="6350" cap="flat" cmpd="sng" algn="ctr">
          <a:solidFill>
            <a:schemeClr val="phClr"/>
          </a:solidFill>
          <a:prstDash val="solid"/>
          <a:miter lim="800%"/>
        </a:ln>
        <a:ln w="12700" cap="flat" cmpd="sng" algn="ctr">
          <a:solidFill>
            <a:schemeClr val="phClr"/>
          </a:solidFill>
          <a:prstDash val="solid"/>
          <a:miter lim="800%"/>
        </a:ln>
        <a:ln w="19050" cap="flat" cmpd="sng" algn="ctr">
          <a:solidFill>
            <a:schemeClr val="phClr"/>
          </a:solidFill>
          <a:prstDash val="solid"/>
          <a:miter lim="800%"/>
        </a:ln>
      </a:lnStyleLst>
      <a:effectStyleLst>
        <a:effectStyle>
          <a:effectLst/>
        </a:effectStyle>
        <a:effectStyle>
          <a:effectLst/>
        </a:effectStyle>
        <a:effectStyle>
          <a:effectLst>
            <a:outerShdw blurRad="57150" dist="19050" dir="5400000" algn="ctr" rotWithShape="0">
              <a:srgbClr val="000000">
                <a:alpha val="63%"/>
              </a:srgbClr>
            </a:outerShdw>
          </a:effectLst>
        </a:effectStyle>
      </a:effectStyleLst>
      <a:bgFillStyleLst>
        <a:solidFill>
          <a:schemeClr val="phClr"/>
        </a:solidFill>
        <a:solidFill>
          <a:schemeClr val="phClr">
            <a:tint val="95%"/>
            <a:satMod val="170%"/>
          </a:schemeClr>
        </a:solidFill>
        <a:gradFill rotWithShape="1">
          <a:gsLst>
            <a:gs pos="0%">
              <a:schemeClr val="phClr">
                <a:tint val="93%"/>
                <a:satMod val="150%"/>
                <a:shade val="98%"/>
                <a:lumMod val="102%"/>
              </a:schemeClr>
            </a:gs>
            <a:gs pos="50%">
              <a:schemeClr val="phClr">
                <a:tint val="98%"/>
                <a:satMod val="130%"/>
                <a:shade val="90%"/>
                <a:lumMod val="103%"/>
              </a:schemeClr>
            </a:gs>
            <a:gs pos="100%">
              <a:schemeClr val="phClr">
                <a:shade val="63%"/>
                <a:satMod val="12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purl.oclc.org/ooxml/drawingml/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
                <a:satMod val="105%"/>
                <a:tint val="67%"/>
              </a:schemeClr>
            </a:gs>
            <a:gs pos="50%">
              <a:schemeClr val="phClr">
                <a:lumMod val="105%"/>
                <a:satMod val="103%"/>
                <a:tint val="73%"/>
              </a:schemeClr>
            </a:gs>
            <a:gs pos="100%">
              <a:schemeClr val="phClr">
                <a:lumMod val="105%"/>
                <a:satMod val="109%"/>
                <a:tint val="81%"/>
              </a:schemeClr>
            </a:gs>
          </a:gsLst>
          <a:lin ang="5400000" scaled="0"/>
        </a:gradFill>
        <a:gradFill rotWithShape="1">
          <a:gsLst>
            <a:gs pos="0%">
              <a:schemeClr val="phClr">
                <a:satMod val="103%"/>
                <a:lumMod val="102%"/>
                <a:tint val="94%"/>
              </a:schemeClr>
            </a:gs>
            <a:gs pos="50%">
              <a:schemeClr val="phClr">
                <a:satMod val="110%"/>
                <a:lumMod val="100%"/>
                <a:shade val="100%"/>
              </a:schemeClr>
            </a:gs>
            <a:gs pos="100%">
              <a:schemeClr val="phClr">
                <a:lumMod val="99%"/>
                <a:satMod val="120%"/>
                <a:shade val="78%"/>
              </a:schemeClr>
            </a:gs>
          </a:gsLst>
          <a:lin ang="5400000" scaled="0"/>
        </a:gradFill>
      </a:fillStyleLst>
      <a:lnStyleLst>
        <a:ln w="6350" cap="flat" cmpd="sng" algn="ctr">
          <a:solidFill>
            <a:schemeClr val="phClr"/>
          </a:solidFill>
          <a:prstDash val="solid"/>
          <a:miter lim="800%"/>
        </a:ln>
        <a:ln w="12700" cap="flat" cmpd="sng" algn="ctr">
          <a:solidFill>
            <a:schemeClr val="phClr"/>
          </a:solidFill>
          <a:prstDash val="solid"/>
          <a:miter lim="800%"/>
        </a:ln>
        <a:ln w="19050" cap="flat" cmpd="sng" algn="ctr">
          <a:solidFill>
            <a:schemeClr val="phClr"/>
          </a:solidFill>
          <a:prstDash val="solid"/>
          <a:miter lim="800%"/>
        </a:ln>
      </a:lnStyleLst>
      <a:effectStyleLst>
        <a:effectStyle>
          <a:effectLst/>
        </a:effectStyle>
        <a:effectStyle>
          <a:effectLst/>
        </a:effectStyle>
        <a:effectStyle>
          <a:effectLst>
            <a:outerShdw blurRad="57150" dist="19050" dir="5400000" algn="ctr" rotWithShape="0">
              <a:srgbClr val="000000">
                <a:alpha val="63%"/>
              </a:srgbClr>
            </a:outerShdw>
          </a:effectLst>
        </a:effectStyle>
      </a:effectStyleLst>
      <a:bgFillStyleLst>
        <a:solidFill>
          <a:schemeClr val="phClr"/>
        </a:solidFill>
        <a:solidFill>
          <a:schemeClr val="phClr">
            <a:tint val="95%"/>
            <a:satMod val="170%"/>
          </a:schemeClr>
        </a:solidFill>
        <a:gradFill rotWithShape="1">
          <a:gsLst>
            <a:gs pos="0%">
              <a:schemeClr val="phClr">
                <a:tint val="93%"/>
                <a:satMod val="150%"/>
                <a:shade val="98%"/>
                <a:lumMod val="102%"/>
              </a:schemeClr>
            </a:gs>
            <a:gs pos="50%">
              <a:schemeClr val="phClr">
                <a:tint val="98%"/>
                <a:satMod val="130%"/>
                <a:shade val="90%"/>
                <a:lumMod val="103%"/>
              </a:schemeClr>
            </a:gs>
            <a:gs pos="100%">
              <a:schemeClr val="phClr">
                <a:shade val="63%"/>
                <a:satMod val="12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purl.oclc.org/ooxml/officeDocument/extendedProperties" xmlns:vt="http://purl.oclc.org/ooxml/officeDocument/docPropsVTypes">
  <TotalTime>10723</TotalTime>
  <Words>4065</Words>
  <Application>Microsoft Office PowerPoint</Application>
  <PresentationFormat>Widescreen</PresentationFormat>
  <Paragraphs>649</Paragraphs>
  <Slides>77</Slides>
  <Notes>0</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77</vt:i4>
      </vt:variant>
    </vt:vector>
  </HeadingPairs>
  <TitlesOfParts>
    <vt:vector size="86" baseType="lpstr">
      <vt:lpstr>Arial</vt:lpstr>
      <vt:lpstr>Calibri</vt:lpstr>
      <vt:lpstr>Cambria Math</vt:lpstr>
      <vt:lpstr>Times New Roman</vt:lpstr>
      <vt:lpstr>Times-Bold</vt:lpstr>
      <vt:lpstr>Cover and End Slide Master</vt:lpstr>
      <vt:lpstr>Contents Slide Master</vt:lpstr>
      <vt:lpstr>Section Break Slide Master</vt:lpstr>
      <vt:lpstr>RFFlow 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Allppt.com;Googleslidesppt.com</dc:creator>
  <cp:lastModifiedBy>جعفر سعيد</cp:lastModifiedBy>
  <cp:revision>340</cp:revision>
  <dcterms:created xsi:type="dcterms:W3CDTF">2018-04-24T17:14:44Z</dcterms:created>
  <dcterms:modified xsi:type="dcterms:W3CDTF">2019-05-19T07:28:57Z</dcterms:modified>
</cp:coreProperties>
</file>