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8" r:id="rId3"/>
    <p:sldId id="257" r:id="rId4"/>
    <p:sldId id="273" r:id="rId5"/>
    <p:sldId id="258" r:id="rId6"/>
    <p:sldId id="259" r:id="rId7"/>
    <p:sldId id="260" r:id="rId8"/>
    <p:sldId id="274" r:id="rId9"/>
    <p:sldId id="275" r:id="rId10"/>
    <p:sldId id="263" r:id="rId11"/>
    <p:sldId id="261" r:id="rId12"/>
    <p:sldId id="262" r:id="rId13"/>
    <p:sldId id="264" r:id="rId14"/>
    <p:sldId id="265" r:id="rId15"/>
    <p:sldId id="266" r:id="rId16"/>
    <p:sldId id="272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4660"/>
  </p:normalViewPr>
  <p:slideViewPr>
    <p:cSldViewPr>
      <p:cViewPr varScale="1">
        <p:scale>
          <a:sx n="68" d="100"/>
          <a:sy n="68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dullah\Desktop\&#1605;&#1588;&#1585;&#1608;&#1593;%20&#1575;&#1604;&#1578;&#1582;&#1585;&#1580;\&#1605;&#1588;&#1585;&#1608;&#1593;2\&#1575;&#1587;&#1578;&#1607;&#1604;&#1575;&#1603;%20(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dullah\Desktop\&#1605;&#1588;&#1585;&#1608;&#1593;%20&#1575;&#1604;&#1578;&#1582;&#1585;&#1580;\&#1605;&#1588;&#1585;&#1608;&#1593;2\&#1575;&#1587;&#1578;&#1607;&#1604;&#1575;&#1603;%20(2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hmad\Desktop\&#1580;&#1575;&#1605;&#1593;&#1607;\&#1587;&#1606;&#1607;%20&#1582;&#1575;&#1605;&#1587;&#1607;\&#1601;&#1589;&#1604;%20&#1579;&#1575;&#1606;&#1610;\&#1605;&#1588;&#1585;&#1608;&#1593;%20&#1575;&#1604;&#1578;&#1582;&#1585;&#1580;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6674759405074367E-2"/>
          <c:y val="4.5698934404143257E-2"/>
          <c:w val="0.89665857392825898"/>
          <c:h val="0.8791285410059565"/>
        </c:manualLayout>
      </c:layout>
      <c:bar3DChart>
        <c:barDir val="col"/>
        <c:grouping val="clustered"/>
        <c:varyColors val="0"/>
        <c:ser>
          <c:idx val="0"/>
          <c:order val="0"/>
          <c:tx>
            <c:v>consumption of grid</c:v>
          </c:tx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  <c:extLst>
              <c:ext xmlns:c16="http://schemas.microsoft.com/office/drawing/2014/chart" uri="{C3380CC4-5D6E-409C-BE32-E72D297353CC}">
                <c16:uniqueId val="{00000001-4F2C-4F9D-9CA2-5910CF51E43E}"/>
              </c:ext>
            </c:extLst>
          </c:dPt>
          <c:dLbls>
            <c:dLbl>
              <c:idx val="0"/>
              <c:layout>
                <c:manualLayout>
                  <c:x val="2.502497083697871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F2C-4F9D-9CA2-5910CF51E43E}"/>
                </c:ext>
              </c:extLst>
            </c:dLbl>
            <c:dLbl>
              <c:idx val="1"/>
              <c:layout>
                <c:manualLayout>
                  <c:x val="3.1844378827646541E-2"/>
                  <c:y val="-4.219272590926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F2C-4F9D-9CA2-5910CF51E4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'[استهلاك (2).xlsx]Sheet3'!$A$2:$A$3</c:f>
              <c:strCache>
                <c:ptCount val="2"/>
                <c:pt idx="0">
                  <c:v>Consumption of Grid</c:v>
                </c:pt>
                <c:pt idx="1">
                  <c:v>Supply to Grid</c:v>
                </c:pt>
              </c:strCache>
            </c:strRef>
          </c:cat>
          <c:val>
            <c:numRef>
              <c:f>'[استهلاك (2).xlsx]Sheet3'!$B$2:$B$3</c:f>
              <c:numCache>
                <c:formatCode>General</c:formatCode>
                <c:ptCount val="2"/>
                <c:pt idx="0">
                  <c:v>22225</c:v>
                </c:pt>
                <c:pt idx="1">
                  <c:v>14570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2C-4F9D-9CA2-5910CF51E4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cylinder"/>
        <c:axId val="79994880"/>
        <c:axId val="79996416"/>
        <c:axId val="0"/>
      </c:bar3DChart>
      <c:catAx>
        <c:axId val="79994880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79996416"/>
        <c:crosses val="autoZero"/>
        <c:auto val="1"/>
        <c:lblAlgn val="ctr"/>
        <c:lblOffset val="100"/>
        <c:noMultiLvlLbl val="0"/>
      </c:catAx>
      <c:valAx>
        <c:axId val="7999641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600" b="0">
                    <a:latin typeface="Times New Roman" pitchFamily="18" charset="0"/>
                    <a:cs typeface="Times New Roman" pitchFamily="18" charset="0"/>
                  </a:rPr>
                  <a:t>Annual Energy (KWh)</a:t>
                </a:r>
              </a:p>
            </c:rich>
          </c:tx>
          <c:layout>
            <c:manualLayout>
              <c:xMode val="edge"/>
              <c:yMode val="edge"/>
              <c:x val="1.6560258092738409E-2"/>
              <c:y val="0.3701592520022123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9994880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F92D-4488-8F4C-D8EB9CA552E3}"/>
              </c:ext>
            </c:extLst>
          </c:dPt>
          <c:dLbls>
            <c:dLbl>
              <c:idx val="0"/>
              <c:layout>
                <c:manualLayout>
                  <c:x val="3.1944447937931754E-2"/>
                  <c:y val="-0.358378804349813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92D-4488-8F4C-D8EB9CA552E3}"/>
                </c:ext>
              </c:extLst>
            </c:dLbl>
            <c:dLbl>
              <c:idx val="1"/>
              <c:layout>
                <c:manualLayout>
                  <c:x val="3.3333336978711395E-2"/>
                  <c:y val="-0.13843361697724216"/>
                </c:manualLayout>
              </c:layout>
              <c:tx>
                <c:rich>
                  <a:bodyPr/>
                  <a:lstStyle/>
                  <a:p>
                    <a:r>
                      <a:rPr lang="en-US" sz="2000" b="1">
                        <a:latin typeface="Times New Roman" pitchFamily="18" charset="0"/>
                        <a:cs typeface="Times New Roman" pitchFamily="18" charset="0"/>
                      </a:rPr>
                      <a:t>3827.5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92D-4488-8F4C-D8EB9CA552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Sheet4!$A$1:$A$2</c:f>
              <c:strCache>
                <c:ptCount val="2"/>
                <c:pt idx="0">
                  <c:v>Before  PV</c:v>
                </c:pt>
                <c:pt idx="1">
                  <c:v>After PV</c:v>
                </c:pt>
              </c:strCache>
            </c:strRef>
          </c:cat>
          <c:val>
            <c:numRef>
              <c:f>Sheet4!$B$1:$B$2</c:f>
              <c:numCache>
                <c:formatCode>General</c:formatCode>
                <c:ptCount val="2"/>
                <c:pt idx="0">
                  <c:v>15334</c:v>
                </c:pt>
                <c:pt idx="1">
                  <c:v>3839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2D-4488-8F4C-D8EB9CA55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cylinder"/>
        <c:axId val="78317056"/>
        <c:axId val="78318592"/>
        <c:axId val="0"/>
      </c:bar3DChart>
      <c:catAx>
        <c:axId val="78317056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78318592"/>
        <c:crosses val="autoZero"/>
        <c:auto val="1"/>
        <c:lblAlgn val="ctr"/>
        <c:lblOffset val="100"/>
        <c:noMultiLvlLbl val="0"/>
      </c:catAx>
      <c:valAx>
        <c:axId val="7831859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8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800" b="0">
                    <a:latin typeface="Times New Roman" pitchFamily="18" charset="0"/>
                    <a:cs typeface="Times New Roman" pitchFamily="18" charset="0"/>
                  </a:rPr>
                  <a:t>Annual Cost (NIS)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8317056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0"/>
            </a:pPr>
            <a:r>
              <a:rPr lang="en-US" sz="2400" b="0">
                <a:latin typeface="Times New Roman" pitchFamily="18" charset="0"/>
                <a:cs typeface="Times New Roman" pitchFamily="18" charset="0"/>
              </a:rPr>
              <a:t>Energy Saving Categories</a:t>
            </a:r>
          </a:p>
        </c:rich>
      </c:tx>
      <c:layout>
        <c:manualLayout>
          <c:xMode val="edge"/>
          <c:yMode val="edge"/>
          <c:x val="0.22124843239486189"/>
          <c:y val="6.355458497375332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tx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8C32-48D7-B829-C8110F90FBCF}"/>
              </c:ext>
            </c:extLst>
          </c:dPt>
          <c:dPt>
            <c:idx val="1"/>
            <c:bubble3D val="0"/>
            <c:spPr>
              <a:solidFill>
                <a:schemeClr val="bg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C32-48D7-B829-C8110F90FBCF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8C32-48D7-B829-C8110F90FBCF}"/>
              </c:ext>
            </c:extLst>
          </c:dPt>
          <c:dLbls>
            <c:dLbl>
              <c:idx val="0"/>
              <c:layout>
                <c:manualLayout>
                  <c:x val="-0.13857733635694269"/>
                  <c:y val="-0.1946993930446194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32-48D7-B829-C8110F90FB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Sheet1!$A$1:$A$3</c:f>
              <c:strCache>
                <c:ptCount val="3"/>
                <c:pt idx="0">
                  <c:v>PV Installation </c:v>
                </c:pt>
                <c:pt idx="1">
                  <c:v>LED Lighting</c:v>
                </c:pt>
                <c:pt idx="2">
                  <c:v>Adding 9 Panels</c:v>
                </c:pt>
              </c:strCache>
            </c:strRef>
          </c:cat>
          <c:val>
            <c:numRef>
              <c:f>Sheet1!$B$1:$B$3</c:f>
              <c:numCache>
                <c:formatCode>General</c:formatCode>
                <c:ptCount val="3"/>
                <c:pt idx="0">
                  <c:v>73</c:v>
                </c:pt>
                <c:pt idx="1">
                  <c:v>10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7D-4B55-989D-654ECAA4475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4104501451104321"/>
          <c:y val="0.35754121555118112"/>
          <c:w val="0.20689263124406099"/>
          <c:h val="0.39817216207349082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4E7935-E25C-42AF-A237-5EFFA14916C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7E853006-F5BC-4B64-8429-369923869F1B}">
      <dgm:prSet phldrT="[Text]" custT="1"/>
      <dgm:spPr/>
      <dgm:t>
        <a:bodyPr/>
        <a:lstStyle/>
        <a:p>
          <a:r>
            <a:rPr lang="en-US" sz="2000" dirty="0"/>
            <a:t>Introduction </a:t>
          </a:r>
        </a:p>
      </dgm:t>
    </dgm:pt>
    <dgm:pt modelId="{3F010BAC-E658-4867-B309-C4C6138F506E}" type="parTrans" cxnId="{867B0407-9CE8-42F2-82FE-2F4DAD0F5770}">
      <dgm:prSet/>
      <dgm:spPr/>
      <dgm:t>
        <a:bodyPr/>
        <a:lstStyle/>
        <a:p>
          <a:endParaRPr lang="en-US"/>
        </a:p>
      </dgm:t>
    </dgm:pt>
    <dgm:pt modelId="{44165539-23D0-4EF2-B234-1D4BC2C73EC6}" type="sibTrans" cxnId="{867B0407-9CE8-42F2-82FE-2F4DAD0F5770}">
      <dgm:prSet/>
      <dgm:spPr/>
      <dgm:t>
        <a:bodyPr/>
        <a:lstStyle/>
        <a:p>
          <a:endParaRPr lang="en-US"/>
        </a:p>
      </dgm:t>
    </dgm:pt>
    <dgm:pt modelId="{46C49077-77E0-4109-8A34-18BB347CD2D2}">
      <dgm:prSet phldrT="[Text]" custT="1"/>
      <dgm:spPr/>
      <dgm:t>
        <a:bodyPr/>
        <a:lstStyle/>
        <a:p>
          <a:r>
            <a:rPr lang="en-US" sz="2000" dirty="0"/>
            <a:t>Methodology </a:t>
          </a:r>
        </a:p>
      </dgm:t>
    </dgm:pt>
    <dgm:pt modelId="{CB1A2566-5601-4595-802D-7F5351F39ECE}" type="parTrans" cxnId="{B98447F9-3B9A-4B3B-A5D5-F75601D44DE8}">
      <dgm:prSet/>
      <dgm:spPr/>
      <dgm:t>
        <a:bodyPr/>
        <a:lstStyle/>
        <a:p>
          <a:endParaRPr lang="en-US"/>
        </a:p>
      </dgm:t>
    </dgm:pt>
    <dgm:pt modelId="{CC7E4311-4E45-401A-B942-6B12B9F5D2AA}" type="sibTrans" cxnId="{B98447F9-3B9A-4B3B-A5D5-F75601D44DE8}">
      <dgm:prSet/>
      <dgm:spPr/>
      <dgm:t>
        <a:bodyPr/>
        <a:lstStyle/>
        <a:p>
          <a:endParaRPr lang="en-US"/>
        </a:p>
      </dgm:t>
    </dgm:pt>
    <dgm:pt modelId="{C5B3C8CE-EC69-4A05-A8C3-F8173BA51F9A}">
      <dgm:prSet phldrT="[Text]" custT="1"/>
      <dgm:spPr/>
      <dgm:t>
        <a:bodyPr/>
        <a:lstStyle/>
        <a:p>
          <a:r>
            <a:rPr lang="en-US" sz="2000" dirty="0"/>
            <a:t>Case Study </a:t>
          </a:r>
        </a:p>
      </dgm:t>
    </dgm:pt>
    <dgm:pt modelId="{294647D2-393C-46F6-9EC9-8775C14FCD20}" type="parTrans" cxnId="{138E3EAF-5C00-4F8E-A8D1-A69096684360}">
      <dgm:prSet/>
      <dgm:spPr/>
      <dgm:t>
        <a:bodyPr/>
        <a:lstStyle/>
        <a:p>
          <a:endParaRPr lang="en-US"/>
        </a:p>
      </dgm:t>
    </dgm:pt>
    <dgm:pt modelId="{BFC03A82-5CC8-4FB8-97F4-CD09781D2B48}" type="sibTrans" cxnId="{138E3EAF-5C00-4F8E-A8D1-A69096684360}">
      <dgm:prSet/>
      <dgm:spPr/>
      <dgm:t>
        <a:bodyPr/>
        <a:lstStyle/>
        <a:p>
          <a:endParaRPr lang="en-US"/>
        </a:p>
      </dgm:t>
    </dgm:pt>
    <dgm:pt modelId="{0ADA4756-BE08-4D15-BB1D-015FD3E70C2A}">
      <dgm:prSet phldrT="[Text]" custT="1"/>
      <dgm:spPr/>
      <dgm:t>
        <a:bodyPr/>
        <a:lstStyle/>
        <a:p>
          <a:r>
            <a:rPr lang="en-US" sz="2000" dirty="0"/>
            <a:t>Results and Analysis </a:t>
          </a:r>
        </a:p>
      </dgm:t>
    </dgm:pt>
    <dgm:pt modelId="{0DD59963-DF04-4D41-8E03-0910B66B3500}" type="parTrans" cxnId="{4DD3A5F6-CA2C-45A2-97D0-E75EC0E24574}">
      <dgm:prSet/>
      <dgm:spPr/>
      <dgm:t>
        <a:bodyPr/>
        <a:lstStyle/>
        <a:p>
          <a:endParaRPr lang="en-US"/>
        </a:p>
      </dgm:t>
    </dgm:pt>
    <dgm:pt modelId="{326656A7-5A20-4D9D-A834-ADCFE8FF7071}" type="sibTrans" cxnId="{4DD3A5F6-CA2C-45A2-97D0-E75EC0E24574}">
      <dgm:prSet/>
      <dgm:spPr/>
      <dgm:t>
        <a:bodyPr/>
        <a:lstStyle/>
        <a:p>
          <a:endParaRPr lang="en-US"/>
        </a:p>
      </dgm:t>
    </dgm:pt>
    <dgm:pt modelId="{852F83B5-3908-4631-A199-61053CDC8849}">
      <dgm:prSet phldrT="[Text]" custT="1"/>
      <dgm:spPr/>
      <dgm:t>
        <a:bodyPr/>
        <a:lstStyle/>
        <a:p>
          <a:r>
            <a:rPr lang="en-US" sz="2000" dirty="0"/>
            <a:t>Conclusion and Recommendations</a:t>
          </a:r>
        </a:p>
      </dgm:t>
    </dgm:pt>
    <dgm:pt modelId="{752CA547-F7E6-412C-88EC-066BD8112795}" type="parTrans" cxnId="{08822CE2-BA47-4F74-AD79-85B1B10D9DA0}">
      <dgm:prSet/>
      <dgm:spPr/>
      <dgm:t>
        <a:bodyPr/>
        <a:lstStyle/>
        <a:p>
          <a:endParaRPr lang="en-US"/>
        </a:p>
      </dgm:t>
    </dgm:pt>
    <dgm:pt modelId="{7B843E3A-5D8C-4E9D-80F6-A3D5CE5DA555}" type="sibTrans" cxnId="{08822CE2-BA47-4F74-AD79-85B1B10D9DA0}">
      <dgm:prSet/>
      <dgm:spPr/>
      <dgm:t>
        <a:bodyPr/>
        <a:lstStyle/>
        <a:p>
          <a:endParaRPr lang="en-US"/>
        </a:p>
      </dgm:t>
    </dgm:pt>
    <dgm:pt modelId="{ACE4E340-BB11-47CF-A286-732F8EF05BE2}" type="pres">
      <dgm:prSet presAssocID="{954E7935-E25C-42AF-A237-5EFFA14916C8}" presName="compositeShape" presStyleCnt="0">
        <dgm:presLayoutVars>
          <dgm:dir/>
          <dgm:resizeHandles/>
        </dgm:presLayoutVars>
      </dgm:prSet>
      <dgm:spPr/>
    </dgm:pt>
    <dgm:pt modelId="{3E2BB74F-3940-4D94-81AB-E8F5DFFCD1A0}" type="pres">
      <dgm:prSet presAssocID="{954E7935-E25C-42AF-A237-5EFFA14916C8}" presName="pyramid" presStyleLbl="node1" presStyleIdx="0" presStyleCnt="1" custLinFactNeighborX="-23750" custLinFactNeighborY="-1563"/>
      <dgm:spPr/>
    </dgm:pt>
    <dgm:pt modelId="{A1F9AE7D-1670-47DE-8B55-868EB7536B86}" type="pres">
      <dgm:prSet presAssocID="{954E7935-E25C-42AF-A237-5EFFA14916C8}" presName="theList" presStyleCnt="0"/>
      <dgm:spPr/>
    </dgm:pt>
    <dgm:pt modelId="{90BC79DA-D959-4AB8-9A66-239EAAA25D96}" type="pres">
      <dgm:prSet presAssocID="{7E853006-F5BC-4B64-8429-369923869F1B}" presName="aNode" presStyleLbl="fgAcc1" presStyleIdx="0" presStyleCnt="5" custLinFactNeighborX="-36538" custLinFactNeighborY="59736">
        <dgm:presLayoutVars>
          <dgm:bulletEnabled val="1"/>
        </dgm:presLayoutVars>
      </dgm:prSet>
      <dgm:spPr/>
    </dgm:pt>
    <dgm:pt modelId="{B1D6BD66-73DB-4F43-A059-B68881737437}" type="pres">
      <dgm:prSet presAssocID="{7E853006-F5BC-4B64-8429-369923869F1B}" presName="aSpace" presStyleCnt="0"/>
      <dgm:spPr/>
    </dgm:pt>
    <dgm:pt modelId="{E56A1207-BD85-430D-8425-04E089D2B085}" type="pres">
      <dgm:prSet presAssocID="{46C49077-77E0-4109-8A34-18BB347CD2D2}" presName="aNode" presStyleLbl="fgAcc1" presStyleIdx="1" presStyleCnt="5" custLinFactNeighborX="-36538" custLinFactNeighborY="4621">
        <dgm:presLayoutVars>
          <dgm:bulletEnabled val="1"/>
        </dgm:presLayoutVars>
      </dgm:prSet>
      <dgm:spPr/>
    </dgm:pt>
    <dgm:pt modelId="{E40324FA-00EF-4320-BB4F-33957DFE5076}" type="pres">
      <dgm:prSet presAssocID="{46C49077-77E0-4109-8A34-18BB347CD2D2}" presName="aSpace" presStyleCnt="0"/>
      <dgm:spPr/>
    </dgm:pt>
    <dgm:pt modelId="{A0037126-33A4-478B-915C-29F8B599CADF}" type="pres">
      <dgm:prSet presAssocID="{C5B3C8CE-EC69-4A05-A8C3-F8173BA51F9A}" presName="aNode" presStyleLbl="fgAcc1" presStyleIdx="2" presStyleCnt="5" custLinFactNeighborX="-36538" custLinFactNeighborY="-50495">
        <dgm:presLayoutVars>
          <dgm:bulletEnabled val="1"/>
        </dgm:presLayoutVars>
      </dgm:prSet>
      <dgm:spPr/>
    </dgm:pt>
    <dgm:pt modelId="{AC05BE6B-5771-4D4A-8BCB-B15A07FC03C9}" type="pres">
      <dgm:prSet presAssocID="{C5B3C8CE-EC69-4A05-A8C3-F8173BA51F9A}" presName="aSpace" presStyleCnt="0"/>
      <dgm:spPr/>
    </dgm:pt>
    <dgm:pt modelId="{106DEFC7-B7C5-4725-81C0-17046FAE1C70}" type="pres">
      <dgm:prSet presAssocID="{0ADA4756-BE08-4D15-BB1D-015FD3E70C2A}" presName="aNode" presStyleLbl="fgAcc1" presStyleIdx="3" presStyleCnt="5" custLinFactY="-701" custLinFactNeighborX="-36538" custLinFactNeighborY="-100000">
        <dgm:presLayoutVars>
          <dgm:bulletEnabled val="1"/>
        </dgm:presLayoutVars>
      </dgm:prSet>
      <dgm:spPr/>
    </dgm:pt>
    <dgm:pt modelId="{40449918-2748-4A8A-99F5-00493C0F1B04}" type="pres">
      <dgm:prSet presAssocID="{0ADA4756-BE08-4D15-BB1D-015FD3E70C2A}" presName="aSpace" presStyleCnt="0"/>
      <dgm:spPr/>
    </dgm:pt>
    <dgm:pt modelId="{A0007F06-0D74-4A45-A452-A4448D7E5E0C}" type="pres">
      <dgm:prSet presAssocID="{852F83B5-3908-4631-A199-61053CDC8849}" presName="aNode" presStyleLbl="fgAcc1" presStyleIdx="4" presStyleCnt="5" custLinFactY="-7591" custLinFactNeighborX="-36538" custLinFactNeighborY="-100000">
        <dgm:presLayoutVars>
          <dgm:bulletEnabled val="1"/>
        </dgm:presLayoutVars>
      </dgm:prSet>
      <dgm:spPr/>
    </dgm:pt>
    <dgm:pt modelId="{624FC333-7DC1-418C-AE25-38936CCC9388}" type="pres">
      <dgm:prSet presAssocID="{852F83B5-3908-4631-A199-61053CDC8849}" presName="aSpace" presStyleCnt="0"/>
      <dgm:spPr/>
    </dgm:pt>
  </dgm:ptLst>
  <dgm:cxnLst>
    <dgm:cxn modelId="{867B0407-9CE8-42F2-82FE-2F4DAD0F5770}" srcId="{954E7935-E25C-42AF-A237-5EFFA14916C8}" destId="{7E853006-F5BC-4B64-8429-369923869F1B}" srcOrd="0" destOrd="0" parTransId="{3F010BAC-E658-4867-B309-C4C6138F506E}" sibTransId="{44165539-23D0-4EF2-B234-1D4BC2C73EC6}"/>
    <dgm:cxn modelId="{AD201252-4C6B-4EB0-97E7-610E10172175}" type="presOf" srcId="{7E853006-F5BC-4B64-8429-369923869F1B}" destId="{90BC79DA-D959-4AB8-9A66-239EAAA25D96}" srcOrd="0" destOrd="0" presId="urn:microsoft.com/office/officeart/2005/8/layout/pyramid2"/>
    <dgm:cxn modelId="{B3728990-DDC2-424B-8A7E-55C83EEAC786}" type="presOf" srcId="{0ADA4756-BE08-4D15-BB1D-015FD3E70C2A}" destId="{106DEFC7-B7C5-4725-81C0-17046FAE1C70}" srcOrd="0" destOrd="0" presId="urn:microsoft.com/office/officeart/2005/8/layout/pyramid2"/>
    <dgm:cxn modelId="{4E57D799-0CE5-4346-AF83-D1BB40E26524}" type="presOf" srcId="{954E7935-E25C-42AF-A237-5EFFA14916C8}" destId="{ACE4E340-BB11-47CF-A286-732F8EF05BE2}" srcOrd="0" destOrd="0" presId="urn:microsoft.com/office/officeart/2005/8/layout/pyramid2"/>
    <dgm:cxn modelId="{94AEE699-5B4F-422A-A2D9-95ACE593C8F8}" type="presOf" srcId="{C5B3C8CE-EC69-4A05-A8C3-F8173BA51F9A}" destId="{A0037126-33A4-478B-915C-29F8B599CADF}" srcOrd="0" destOrd="0" presId="urn:microsoft.com/office/officeart/2005/8/layout/pyramid2"/>
    <dgm:cxn modelId="{9C251F9E-6B96-4635-A9DA-316BA7AEDEAF}" type="presOf" srcId="{852F83B5-3908-4631-A199-61053CDC8849}" destId="{A0007F06-0D74-4A45-A452-A4448D7E5E0C}" srcOrd="0" destOrd="0" presId="urn:microsoft.com/office/officeart/2005/8/layout/pyramid2"/>
    <dgm:cxn modelId="{138E3EAF-5C00-4F8E-A8D1-A69096684360}" srcId="{954E7935-E25C-42AF-A237-5EFFA14916C8}" destId="{C5B3C8CE-EC69-4A05-A8C3-F8173BA51F9A}" srcOrd="2" destOrd="0" parTransId="{294647D2-393C-46F6-9EC9-8775C14FCD20}" sibTransId="{BFC03A82-5CC8-4FB8-97F4-CD09781D2B48}"/>
    <dgm:cxn modelId="{0AC3D0B9-25C6-492E-BA87-2A0CF759430B}" type="presOf" srcId="{46C49077-77E0-4109-8A34-18BB347CD2D2}" destId="{E56A1207-BD85-430D-8425-04E089D2B085}" srcOrd="0" destOrd="0" presId="urn:microsoft.com/office/officeart/2005/8/layout/pyramid2"/>
    <dgm:cxn modelId="{08822CE2-BA47-4F74-AD79-85B1B10D9DA0}" srcId="{954E7935-E25C-42AF-A237-5EFFA14916C8}" destId="{852F83B5-3908-4631-A199-61053CDC8849}" srcOrd="4" destOrd="0" parTransId="{752CA547-F7E6-412C-88EC-066BD8112795}" sibTransId="{7B843E3A-5D8C-4E9D-80F6-A3D5CE5DA555}"/>
    <dgm:cxn modelId="{4DD3A5F6-CA2C-45A2-97D0-E75EC0E24574}" srcId="{954E7935-E25C-42AF-A237-5EFFA14916C8}" destId="{0ADA4756-BE08-4D15-BB1D-015FD3E70C2A}" srcOrd="3" destOrd="0" parTransId="{0DD59963-DF04-4D41-8E03-0910B66B3500}" sibTransId="{326656A7-5A20-4D9D-A834-ADCFE8FF7071}"/>
    <dgm:cxn modelId="{B98447F9-3B9A-4B3B-A5D5-F75601D44DE8}" srcId="{954E7935-E25C-42AF-A237-5EFFA14916C8}" destId="{46C49077-77E0-4109-8A34-18BB347CD2D2}" srcOrd="1" destOrd="0" parTransId="{CB1A2566-5601-4595-802D-7F5351F39ECE}" sibTransId="{CC7E4311-4E45-401A-B942-6B12B9F5D2AA}"/>
    <dgm:cxn modelId="{6144168E-7741-47F5-ADB8-912821964758}" type="presParOf" srcId="{ACE4E340-BB11-47CF-A286-732F8EF05BE2}" destId="{3E2BB74F-3940-4D94-81AB-E8F5DFFCD1A0}" srcOrd="0" destOrd="0" presId="urn:microsoft.com/office/officeart/2005/8/layout/pyramid2"/>
    <dgm:cxn modelId="{02E74DEE-4B89-4982-A162-231659FBA95A}" type="presParOf" srcId="{ACE4E340-BB11-47CF-A286-732F8EF05BE2}" destId="{A1F9AE7D-1670-47DE-8B55-868EB7536B86}" srcOrd="1" destOrd="0" presId="urn:microsoft.com/office/officeart/2005/8/layout/pyramid2"/>
    <dgm:cxn modelId="{017D5CAB-1A56-49D0-ACA1-E09A595C6F07}" type="presParOf" srcId="{A1F9AE7D-1670-47DE-8B55-868EB7536B86}" destId="{90BC79DA-D959-4AB8-9A66-239EAAA25D96}" srcOrd="0" destOrd="0" presId="urn:microsoft.com/office/officeart/2005/8/layout/pyramid2"/>
    <dgm:cxn modelId="{C3901AC9-82BF-40C9-A406-7B73995C23E5}" type="presParOf" srcId="{A1F9AE7D-1670-47DE-8B55-868EB7536B86}" destId="{B1D6BD66-73DB-4F43-A059-B68881737437}" srcOrd="1" destOrd="0" presId="urn:microsoft.com/office/officeart/2005/8/layout/pyramid2"/>
    <dgm:cxn modelId="{D6E20545-E588-41CD-8AB7-3174B2B6CC6D}" type="presParOf" srcId="{A1F9AE7D-1670-47DE-8B55-868EB7536B86}" destId="{E56A1207-BD85-430D-8425-04E089D2B085}" srcOrd="2" destOrd="0" presId="urn:microsoft.com/office/officeart/2005/8/layout/pyramid2"/>
    <dgm:cxn modelId="{28ABE7DE-BD13-4D61-8A73-D0C42E9F2E42}" type="presParOf" srcId="{A1F9AE7D-1670-47DE-8B55-868EB7536B86}" destId="{E40324FA-00EF-4320-BB4F-33957DFE5076}" srcOrd="3" destOrd="0" presId="urn:microsoft.com/office/officeart/2005/8/layout/pyramid2"/>
    <dgm:cxn modelId="{C7647F0B-93C4-487E-8305-C29839BB4760}" type="presParOf" srcId="{A1F9AE7D-1670-47DE-8B55-868EB7536B86}" destId="{A0037126-33A4-478B-915C-29F8B599CADF}" srcOrd="4" destOrd="0" presId="urn:microsoft.com/office/officeart/2005/8/layout/pyramid2"/>
    <dgm:cxn modelId="{4D9132FB-611E-4B37-99FC-E1530EF55C48}" type="presParOf" srcId="{A1F9AE7D-1670-47DE-8B55-868EB7536B86}" destId="{AC05BE6B-5771-4D4A-8BCB-B15A07FC03C9}" srcOrd="5" destOrd="0" presId="urn:microsoft.com/office/officeart/2005/8/layout/pyramid2"/>
    <dgm:cxn modelId="{202862B1-4592-4C07-9DB7-E2C4C424A2AC}" type="presParOf" srcId="{A1F9AE7D-1670-47DE-8B55-868EB7536B86}" destId="{106DEFC7-B7C5-4725-81C0-17046FAE1C70}" srcOrd="6" destOrd="0" presId="urn:microsoft.com/office/officeart/2005/8/layout/pyramid2"/>
    <dgm:cxn modelId="{C1A9B5DF-0FBC-4B7B-8F94-C64FEE024D9C}" type="presParOf" srcId="{A1F9AE7D-1670-47DE-8B55-868EB7536B86}" destId="{40449918-2748-4A8A-99F5-00493C0F1B04}" srcOrd="7" destOrd="0" presId="urn:microsoft.com/office/officeart/2005/8/layout/pyramid2"/>
    <dgm:cxn modelId="{32E3FFC0-A1F7-4682-BC59-AFC2EB7F20BB}" type="presParOf" srcId="{A1F9AE7D-1670-47DE-8B55-868EB7536B86}" destId="{A0007F06-0D74-4A45-A452-A4448D7E5E0C}" srcOrd="8" destOrd="0" presId="urn:microsoft.com/office/officeart/2005/8/layout/pyramid2"/>
    <dgm:cxn modelId="{4C9370C3-1EA5-4632-BF96-B2C783C0E849}" type="presParOf" srcId="{A1F9AE7D-1670-47DE-8B55-868EB7536B86}" destId="{624FC333-7DC1-418C-AE25-38936CCC9388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BB74F-3940-4D94-81AB-E8F5DFFCD1A0}">
      <dsp:nvSpPr>
        <dsp:cNvPr id="0" name=""/>
        <dsp:cNvSpPr/>
      </dsp:nvSpPr>
      <dsp:spPr>
        <a:xfrm>
          <a:off x="152399" y="0"/>
          <a:ext cx="4876800" cy="48768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C79DA-D959-4AB8-9A66-239EAAA25D96}">
      <dsp:nvSpPr>
        <dsp:cNvPr id="0" name=""/>
        <dsp:cNvSpPr/>
      </dsp:nvSpPr>
      <dsp:spPr>
        <a:xfrm>
          <a:off x="2590814" y="539933"/>
          <a:ext cx="3169920" cy="693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Introduction </a:t>
          </a:r>
        </a:p>
      </dsp:txBody>
      <dsp:txXfrm>
        <a:off x="2624664" y="573783"/>
        <a:ext cx="3102220" cy="625719"/>
      </dsp:txXfrm>
    </dsp:sp>
    <dsp:sp modelId="{E56A1207-BD85-430D-8425-04E089D2B085}">
      <dsp:nvSpPr>
        <dsp:cNvPr id="0" name=""/>
        <dsp:cNvSpPr/>
      </dsp:nvSpPr>
      <dsp:spPr>
        <a:xfrm>
          <a:off x="2590814" y="1272259"/>
          <a:ext cx="3169920" cy="693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Methodology </a:t>
          </a:r>
        </a:p>
      </dsp:txBody>
      <dsp:txXfrm>
        <a:off x="2624664" y="1306109"/>
        <a:ext cx="3102220" cy="625719"/>
      </dsp:txXfrm>
    </dsp:sp>
    <dsp:sp modelId="{A0037126-33A4-478B-915C-29F8B599CADF}">
      <dsp:nvSpPr>
        <dsp:cNvPr id="0" name=""/>
        <dsp:cNvSpPr/>
      </dsp:nvSpPr>
      <dsp:spPr>
        <a:xfrm>
          <a:off x="2590814" y="2004583"/>
          <a:ext cx="3169920" cy="693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Case Study </a:t>
          </a:r>
        </a:p>
      </dsp:txBody>
      <dsp:txXfrm>
        <a:off x="2624664" y="2038433"/>
        <a:ext cx="3102220" cy="625719"/>
      </dsp:txXfrm>
    </dsp:sp>
    <dsp:sp modelId="{106DEFC7-B7C5-4725-81C0-17046FAE1C70}">
      <dsp:nvSpPr>
        <dsp:cNvPr id="0" name=""/>
        <dsp:cNvSpPr/>
      </dsp:nvSpPr>
      <dsp:spPr>
        <a:xfrm>
          <a:off x="2590814" y="2736910"/>
          <a:ext cx="3169920" cy="693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Results and Analysis </a:t>
          </a:r>
        </a:p>
      </dsp:txBody>
      <dsp:txXfrm>
        <a:off x="2624664" y="2770760"/>
        <a:ext cx="3102220" cy="625719"/>
      </dsp:txXfrm>
    </dsp:sp>
    <dsp:sp modelId="{A0007F06-0D74-4A45-A452-A4448D7E5E0C}">
      <dsp:nvSpPr>
        <dsp:cNvPr id="0" name=""/>
        <dsp:cNvSpPr/>
      </dsp:nvSpPr>
      <dsp:spPr>
        <a:xfrm>
          <a:off x="2590814" y="3469231"/>
          <a:ext cx="3169920" cy="693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Conclusion and Recommendations</a:t>
          </a:r>
        </a:p>
      </dsp:txBody>
      <dsp:txXfrm>
        <a:off x="2624664" y="3503081"/>
        <a:ext cx="3102220" cy="625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3F7549D-A549-4B4F-A737-916F792443C9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D4F168B-E29C-4DDD-A5E0-FCC4DF6BF5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848600" cy="2514600"/>
          </a:xfrm>
        </p:spPr>
        <p:txBody>
          <a:bodyPr/>
          <a:lstStyle/>
          <a:p>
            <a:pPr algn="ctr"/>
            <a:r>
              <a:rPr lang="en-US" b="1" dirty="0"/>
              <a:t>Energy Saving in West Bank- Palestine.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429000"/>
            <a:ext cx="6400800" cy="3124200"/>
          </a:xfrm>
        </p:spPr>
        <p:txBody>
          <a:bodyPr numCol="2">
            <a:normAutofit/>
          </a:bodyPr>
          <a:lstStyle/>
          <a:p>
            <a:r>
              <a:rPr lang="en-US" sz="2400" b="1" dirty="0"/>
              <a:t>Prepared by:</a:t>
            </a:r>
          </a:p>
          <a:p>
            <a:r>
              <a:rPr lang="en-US" sz="2400" dirty="0"/>
              <a:t>Abdullah </a:t>
            </a:r>
            <a:r>
              <a:rPr lang="en-US" sz="2400" dirty="0" err="1"/>
              <a:t>Qadomi</a:t>
            </a:r>
            <a:endParaRPr lang="en-US" sz="2400" dirty="0"/>
          </a:p>
          <a:p>
            <a:r>
              <a:rPr lang="en-US" sz="2400" dirty="0"/>
              <a:t>Ahmad Yassin</a:t>
            </a:r>
          </a:p>
          <a:p>
            <a:r>
              <a:rPr lang="en-US" sz="2400" dirty="0"/>
              <a:t>Yazan Rashed</a:t>
            </a:r>
          </a:p>
          <a:p>
            <a:endParaRPr lang="en-US" sz="2400" b="1" dirty="0"/>
          </a:p>
          <a:p>
            <a:r>
              <a:rPr lang="en-US" sz="2400" b="1" dirty="0"/>
              <a:t>Supervisor:</a:t>
            </a:r>
          </a:p>
          <a:p>
            <a:r>
              <a:rPr lang="en-US" sz="2400" dirty="0"/>
              <a:t>Dr. Adel </a:t>
            </a:r>
            <a:r>
              <a:rPr lang="en-US" sz="2400" dirty="0" err="1"/>
              <a:t>Juaidi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17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PV Layout on the Roof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940" y="1371600"/>
            <a:ext cx="9780740" cy="533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6253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Analysis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sz="1800" dirty="0"/>
              <a:t>Annual Energy Consumption and PV Supplied Energy of the Case Study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490327074"/>
              </p:ext>
            </p:extLst>
          </p:nvPr>
        </p:nvGraphicFramePr>
        <p:xfrm>
          <a:off x="0" y="2057400"/>
          <a:ext cx="9144000" cy="457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206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33" y="1371600"/>
            <a:ext cx="9144000" cy="52578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800" dirty="0"/>
              <a:t>Annual Cost before and after PV System.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dirty="0"/>
          </a:p>
          <a:p>
            <a:pPr algn="just">
              <a:lnSpc>
                <a:spcPct val="150000"/>
              </a:lnSpc>
            </a:pPr>
            <a:endParaRPr lang="en-US" dirty="0"/>
          </a:p>
          <a:p>
            <a:pPr algn="just">
              <a:lnSpc>
                <a:spcPct val="150000"/>
              </a:lnSpc>
            </a:pPr>
            <a:endParaRPr lang="en-US" dirty="0"/>
          </a:p>
          <a:p>
            <a:pPr algn="just">
              <a:lnSpc>
                <a:spcPct val="150000"/>
              </a:lnSpc>
            </a:pPr>
            <a:endParaRPr lang="en-US" dirty="0"/>
          </a:p>
          <a:p>
            <a:pPr algn="just">
              <a:lnSpc>
                <a:spcPct val="150000"/>
              </a:lnSpc>
            </a:pPr>
            <a:endParaRPr lang="en-US" dirty="0"/>
          </a:p>
          <a:p>
            <a:pPr algn="just">
              <a:lnSpc>
                <a:spcPct val="150000"/>
              </a:lnSpc>
            </a:pPr>
            <a:endParaRPr lang="en-US" dirty="0"/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80195694"/>
              </p:ext>
            </p:extLst>
          </p:nvPr>
        </p:nvGraphicFramePr>
        <p:xfrm>
          <a:off x="-21921" y="2133600"/>
          <a:ext cx="9143999" cy="457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9034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9067800" cy="5257800"/>
          </a:xfrm>
        </p:spPr>
        <p:txBody>
          <a:bodyPr>
            <a:normAutofit lnSpcReduction="10000"/>
          </a:bodyPr>
          <a:lstStyle/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b="1" dirty="0"/>
          </a:p>
          <a:p>
            <a:pPr marL="0" indent="0" algn="just">
              <a:buNone/>
            </a:pPr>
            <a:r>
              <a:rPr lang="en-US" sz="1800" dirty="0"/>
              <a:t>.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62327251"/>
              </p:ext>
            </p:extLst>
          </p:nvPr>
        </p:nvGraphicFramePr>
        <p:xfrm>
          <a:off x="-48016" y="1447800"/>
          <a:ext cx="9115816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73862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991600" cy="52578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Economic Analysis for the System</a:t>
            </a:r>
          </a:p>
          <a:p>
            <a:pPr marL="0" indent="0">
              <a:buNone/>
            </a:pPr>
            <a:r>
              <a:rPr lang="en-US" dirty="0"/>
              <a:t>Payback period is 7 years.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3000" y="4038600"/>
            <a:ext cx="746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143000" y="40386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572000" y="40386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572000" y="3200404"/>
            <a:ext cx="0" cy="838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8587636" y="4038602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8587636" y="3200406"/>
            <a:ext cx="0" cy="838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609600" y="4876800"/>
            <a:ext cx="1066800" cy="990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0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92,160</a:t>
            </a:r>
          </a:p>
          <a:p>
            <a:pPr algn="ctr"/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4038600" y="4889850"/>
            <a:ext cx="1219200" cy="990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1 year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14,205.6</a:t>
            </a:r>
          </a:p>
          <a:p>
            <a:pPr algn="ctr"/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4038600" y="2209804"/>
            <a:ext cx="1066800" cy="990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12,250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8054236" y="2209804"/>
            <a:ext cx="1066800" cy="990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16,228</a:t>
            </a:r>
          </a:p>
          <a:p>
            <a:pPr algn="ctr"/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8052148" y="4876800"/>
            <a:ext cx="1066800" cy="990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2 years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1,487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155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1800" dirty="0"/>
              <a:t>Comparison between Data Before and After PV System and the Suggestions.</a:t>
            </a:r>
          </a:p>
          <a:p>
            <a:pPr algn="just">
              <a:lnSpc>
                <a:spcPct val="150000"/>
              </a:lnSpc>
            </a:pP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419993"/>
              </p:ext>
            </p:extLst>
          </p:nvPr>
        </p:nvGraphicFramePr>
        <p:xfrm>
          <a:off x="-1" y="2057400"/>
          <a:ext cx="9144002" cy="30186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15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3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84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1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44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44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19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System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Annual Consumption from Grid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(KWh)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Annual Cost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 </a:t>
                      </a:r>
                      <a:r>
                        <a:rPr lang="en-US" sz="1800" baseline="0" dirty="0">
                          <a:effectLst/>
                        </a:rPr>
                        <a:t>  </a:t>
                      </a:r>
                      <a:r>
                        <a:rPr lang="en-US" sz="1800" dirty="0">
                          <a:effectLst/>
                        </a:rPr>
                        <a:t>(NIS)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Initial Cost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   (NIS)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Energy Saving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(KWh)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Energy Saving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(%)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Before PV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28,240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15,334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After PV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7,655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3,827.5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92,160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2,0585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73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LED System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1,663.2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831.6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504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2,772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Adding Nine Panels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12,331.6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4,883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1712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initial cost is the main reason for increasing of payback period in PV system.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Energy star certified air conditioning is advised to install for saving the products outside the refrigerator such as flour.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827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95400"/>
            <a:ext cx="7315200" cy="4876800"/>
          </a:xfrm>
        </p:spPr>
      </p:pic>
    </p:spTree>
    <p:extLst>
      <p:ext uri="{BB962C8B-B14F-4D97-AF65-F5344CB8AC3E}">
        <p14:creationId xmlns:p14="http://schemas.microsoft.com/office/powerpoint/2010/main" val="434697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6373313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8359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50000"/>
              </a:lnSpc>
            </a:pPr>
            <a:r>
              <a:rPr lang="en-US" dirty="0"/>
              <a:t>Energy saving improved by:</a:t>
            </a:r>
          </a:p>
          <a:p>
            <a:pPr marL="457200" indent="-457200" algn="just">
              <a:lnSpc>
                <a:spcPct val="250000"/>
              </a:lnSpc>
              <a:buFont typeface="+mj-lt"/>
              <a:buAutoNum type="arabicPeriod"/>
            </a:pPr>
            <a:r>
              <a:rPr lang="en-US" dirty="0"/>
              <a:t>Renewable energy </a:t>
            </a:r>
          </a:p>
          <a:p>
            <a:pPr marL="457200" indent="-457200" algn="just">
              <a:lnSpc>
                <a:spcPct val="250000"/>
              </a:lnSpc>
              <a:buFont typeface="+mj-lt"/>
              <a:buAutoNum type="arabicPeriod"/>
            </a:pPr>
            <a:r>
              <a:rPr lang="en-US" dirty="0"/>
              <a:t>Lighting system improvement</a:t>
            </a:r>
          </a:p>
          <a:p>
            <a:pPr marL="457200" indent="-457200" algn="just">
              <a:lnSpc>
                <a:spcPct val="250000"/>
              </a:lnSpc>
              <a:buFont typeface="+mj-lt"/>
              <a:buAutoNum type="arabicPeriod"/>
            </a:pPr>
            <a:r>
              <a:rPr lang="en-US" dirty="0"/>
              <a:t>HVAC system</a:t>
            </a:r>
          </a:p>
        </p:txBody>
      </p:sp>
    </p:spTree>
    <p:extLst>
      <p:ext uri="{BB962C8B-B14F-4D97-AF65-F5344CB8AC3E}">
        <p14:creationId xmlns:p14="http://schemas.microsoft.com/office/powerpoint/2010/main" val="397016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8B8C8-08B5-468D-B3DE-F870AAED9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1DF3D-AEC7-4A6E-B1C7-AA66C49AE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US" dirty="0"/>
              <a:t>The most important issue facing the  world in our time is</a:t>
            </a:r>
          </a:p>
          <a:p>
            <a:pPr marL="0" indent="0" algn="just">
              <a:buNone/>
            </a:pPr>
            <a:r>
              <a:rPr lang="en-US" dirty="0"/>
              <a:t> energy, which is the basis for most environmental,</a:t>
            </a:r>
          </a:p>
          <a:p>
            <a:pPr marL="0" indent="0" algn="just">
              <a:buNone/>
            </a:pPr>
            <a:r>
              <a:rPr lang="en-US" dirty="0"/>
              <a:t> sustainable and economic issues. 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US" dirty="0"/>
              <a:t>High electric energy consumption is one of the major issues in global use and can be a major problem for emerging countries.</a:t>
            </a:r>
          </a:p>
        </p:txBody>
      </p:sp>
    </p:spTree>
    <p:extLst>
      <p:ext uri="{BB962C8B-B14F-4D97-AF65-F5344CB8AC3E}">
        <p14:creationId xmlns:p14="http://schemas.microsoft.com/office/powerpoint/2010/main" val="931099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/>
              <a:t>Analysis by Excel: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Before PV installation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After PV installation</a:t>
            </a:r>
          </a:p>
          <a:p>
            <a:pPr algn="just">
              <a:lnSpc>
                <a:spcPct val="150000"/>
              </a:lnSpc>
            </a:pPr>
            <a:endParaRPr lang="en-US" sz="2800" dirty="0"/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/>
              <a:t>Suggestions: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LED lighting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Adding 9 panels (PV)</a:t>
            </a:r>
          </a:p>
        </p:txBody>
      </p:sp>
    </p:spTree>
    <p:extLst>
      <p:ext uri="{BB962C8B-B14F-4D97-AF65-F5344CB8AC3E}">
        <p14:creationId xmlns:p14="http://schemas.microsoft.com/office/powerpoint/2010/main" val="1888492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err="1"/>
              <a:t>Faqqua</a:t>
            </a:r>
            <a:r>
              <a:rPr lang="en-US" sz="2800" dirty="0"/>
              <a:t> Association Cooperative Consumer building in </a:t>
            </a:r>
            <a:r>
              <a:rPr lang="en-US" sz="2800" dirty="0" err="1"/>
              <a:t>Faqqua</a:t>
            </a:r>
            <a:r>
              <a:rPr lang="en-US" sz="2800" dirty="0"/>
              <a:t>-Jenin, which supported a renewable energy building mechanism. The data collected on the basis of this building.</a:t>
            </a:r>
          </a:p>
          <a:p>
            <a:pPr algn="just">
              <a:lnSpc>
                <a:spcPct val="15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6591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Location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7010400" cy="4279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377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43116-B3D3-430C-8275-E7CC05934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85B195F-492E-4236-BC18-85A72142D8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676400"/>
            <a:ext cx="6934200" cy="4953000"/>
          </a:xfrm>
        </p:spPr>
      </p:pic>
    </p:spTree>
    <p:extLst>
      <p:ext uri="{BB962C8B-B14F-4D97-AF65-F5344CB8AC3E}">
        <p14:creationId xmlns:p14="http://schemas.microsoft.com/office/powerpoint/2010/main" val="243105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4639E-2456-4CCB-B71B-B3CCEA966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B6B96C2-EC1E-4247-8C3D-8707B5B3D3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4000"/>
            <a:ext cx="7467600" cy="5105400"/>
          </a:xfrm>
        </p:spPr>
      </p:pic>
    </p:spTree>
    <p:extLst>
      <p:ext uri="{BB962C8B-B14F-4D97-AF65-F5344CB8AC3E}">
        <p14:creationId xmlns:p14="http://schemas.microsoft.com/office/powerpoint/2010/main" val="36917331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1062</TotalTime>
  <Words>316</Words>
  <Application>Microsoft Office PowerPoint</Application>
  <PresentationFormat>On-screen Show (4:3)</PresentationFormat>
  <Paragraphs>158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Clarity</vt:lpstr>
      <vt:lpstr>Energy Saving in West Bank- Palestine.</vt:lpstr>
      <vt:lpstr>Outline</vt:lpstr>
      <vt:lpstr>Introduction </vt:lpstr>
      <vt:lpstr>Introduction</vt:lpstr>
      <vt:lpstr>Methodology </vt:lpstr>
      <vt:lpstr>Case study </vt:lpstr>
      <vt:lpstr>Case Study Location </vt:lpstr>
      <vt:lpstr>PowerPoint Presentation</vt:lpstr>
      <vt:lpstr>PowerPoint Presentation</vt:lpstr>
      <vt:lpstr>PV Layout on the Roof </vt:lpstr>
      <vt:lpstr>Results and Analysis</vt:lpstr>
      <vt:lpstr>Results and Analysis</vt:lpstr>
      <vt:lpstr>Results and Analysis</vt:lpstr>
      <vt:lpstr>Results and Analysis</vt:lpstr>
      <vt:lpstr>Results and Analysis</vt:lpstr>
      <vt:lpstr>Conclusion and Recommendations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Abdullah</dc:creator>
  <cp:lastModifiedBy>yazan rashed</cp:lastModifiedBy>
  <cp:revision>47</cp:revision>
  <dcterms:created xsi:type="dcterms:W3CDTF">2017-12-11T14:12:00Z</dcterms:created>
  <dcterms:modified xsi:type="dcterms:W3CDTF">2018-05-11T07:38:08Z</dcterms:modified>
</cp:coreProperties>
</file>