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E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89320" y="-1463040"/>
            <a:ext cx="5120640" cy="5120640"/>
          </a:xfrm>
          <a:prstGeom prst="ellipse">
            <a:avLst/>
          </a:prstGeom>
          <a:solidFill>
            <a:srgbClr val="02809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040880" y="2468880"/>
            <a:ext cx="3840480" cy="3840480"/>
          </a:xfrm>
          <a:prstGeom prst="ellipse">
            <a:avLst/>
          </a:prstGeom>
          <a:solidFill>
            <a:srgbClr val="00A896">
              <a:alpha val="18000"/>
            </a:srgbClr>
          </a:solidFill>
          <a:ln/>
        </p:spPr>
      </p:sp>
      <p:pic>
        <p:nvPicPr>
          <p:cNvPr id="4" name="Image 0" descr="/home/claude/ev_proj/images/p10_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943600" y="1051560"/>
            <a:ext cx="3017520" cy="30175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566928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GRADUATION PROJECT II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914400"/>
            <a:ext cx="5486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Glove</a:t>
            </a:r>
            <a:endParaRPr lang="en-US" sz="4000" dirty="0"/>
          </a:p>
          <a:p>
            <a:pPr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Controlled Wheelchair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566928" y="2606040"/>
            <a:ext cx="5212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Gesture-based mobility control using motion sensing,</a:t>
            </a:r>
            <a:endParaRPr lang="en-US" sz="1400" dirty="0"/>
          </a:p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wireless communication and obstacle detection.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66928" y="3703320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0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</a:t>
            </a:r>
            <a:endParaRPr lang="en-US" sz="10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Nagham Fraij   •   Akram Abu Aisheh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66928" y="4343400"/>
            <a:ext cx="5120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000" b="1" spc="2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SUPERVISED BY</a:t>
            </a:r>
            <a:endParaRPr lang="en-US" sz="10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Aladdin Masri   •   Hanal Abu Zant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66928" y="4828032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FB3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An-Najah National University  —  Computer Engineering Department  — 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 &amp; Future Work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constraints today — and where the project goes next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886200" cy="3108960"/>
          </a:xfrm>
          <a:prstGeom prst="roundRect">
            <a:avLst>
              <a:gd name="adj" fmla="val 2647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783080"/>
            <a:ext cx="640080" cy="640080"/>
          </a:xfrm>
          <a:prstGeom prst="ellipse">
            <a:avLst/>
          </a:prstGeom>
          <a:solidFill>
            <a:srgbClr val="B85042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9381" y="1949501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184708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Current Limitations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2606040"/>
            <a:ext cx="34290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Bluetooth communication range.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Sensor accuracy depends on per-user calibration.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front sensor — no side/rear coverage.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Wooden chassis is for demonstration only.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709160" y="1554480"/>
            <a:ext cx="3886200" cy="3108960"/>
          </a:xfrm>
          <a:prstGeom prst="roundRect">
            <a:avLst>
              <a:gd name="adj" fmla="val 2647"/>
            </a:avLst>
          </a:prstGeom>
          <a:solidFill>
            <a:srgbClr val="E3EFF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983480" y="1783080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901" y="1949501"/>
            <a:ext cx="307238" cy="30723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760720" y="1847088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Future Enhancements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983480" y="2606040"/>
            <a:ext cx="34290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PWM speed control for smoother motion.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Multiple sensors for full 360° coverage.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stop button &amp; battery monitoring.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app, voice control &amp; AI gestures.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2E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2560320"/>
            <a:ext cx="4754880" cy="4754880"/>
          </a:xfrm>
          <a:prstGeom prst="ellipse">
            <a:avLst/>
          </a:prstGeom>
          <a:solidFill>
            <a:srgbClr val="028090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-1645920"/>
            <a:ext cx="4572000" cy="4572000"/>
          </a:xfrm>
          <a:prstGeom prst="ellipse">
            <a:avLst/>
          </a:prstGeom>
          <a:solidFill>
            <a:srgbClr val="00A896">
              <a:alpha val="18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05156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low-cost, gesture-controlled wheelchair</a:t>
            </a:r>
            <a:endParaRPr lang="en-US" sz="3300" dirty="0"/>
          </a:p>
          <a:p>
            <a:pPr indent="0" marL="0">
              <a:lnSpc>
                <a:spcPts val="38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that works — and scales.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566928" y="274320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prototype integrates motion sensing, wireless communication, motor control and obstacle detection into one functional assistive system — improving independence and safety for users with mobility impairments, while staying affordable and easy to extend.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66928" y="3977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  •  Questions welcome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66928" y="452628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FB3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Nagham Fraij &amp; Akram Abu Aisheh   —   An-Najah National University, 2026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Problem &amp; Motivation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conventional wheelchair control falls short for many users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615184" cy="2926080"/>
          </a:xfrm>
          <a:prstGeom prst="roundRect">
            <a:avLst>
              <a:gd name="adj" fmla="val 3147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4672" y="1874520"/>
            <a:ext cx="868680" cy="8686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0529" y="2100377"/>
            <a:ext cx="416966" cy="41696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4672" y="2852928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Limited hand strength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04672" y="3401568"/>
            <a:ext cx="21396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Joystick and manual controls demand continuous physical effort that not every user can sustain.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291840" y="1600200"/>
            <a:ext cx="2615184" cy="2926080"/>
          </a:xfrm>
          <a:prstGeom prst="roundRect">
            <a:avLst>
              <a:gd name="adj" fmla="val 3147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547872" y="1874520"/>
            <a:ext cx="868680" cy="8686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729" y="2100377"/>
            <a:ext cx="416966" cy="41696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547872" y="2852928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Reduced coordination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3547872" y="3401568"/>
            <a:ext cx="21396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Mobility restrictions and limited motor coordination make precise joystick operation difficult.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035040" y="1600200"/>
            <a:ext cx="2615184" cy="2926080"/>
          </a:xfrm>
          <a:prstGeom prst="roundRect">
            <a:avLst>
              <a:gd name="adj" fmla="val 3147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291072" y="1874520"/>
            <a:ext cx="868680" cy="8686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929" y="2100377"/>
            <a:ext cx="416966" cy="41696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91072" y="2852928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for independence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6291072" y="3401568"/>
            <a:ext cx="21396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Assistive technology must offer more natural, intuitive control to preserve user autonomy.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Objectives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safe, low-cost, gesture-driven mobility system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2615184" cy="1481328"/>
          </a:xfrm>
          <a:prstGeom prst="roundRect">
            <a:avLst>
              <a:gd name="adj" fmla="val 4938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68096" y="1801368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4517" y="1967789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173736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Wearable sensing glove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68096" y="239572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 hand movement &amp; orientation with an MPU6050 motion sensor.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291840" y="1554480"/>
            <a:ext cx="2615184" cy="1481328"/>
          </a:xfrm>
          <a:prstGeom prst="roundRect">
            <a:avLst>
              <a:gd name="adj" fmla="val 4938"/>
            </a:avLst>
          </a:prstGeom>
          <a:solidFill>
            <a:srgbClr val="E3EFF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511296" y="1801368"/>
            <a:ext cx="640080" cy="64008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7717" y="1967789"/>
            <a:ext cx="307238" cy="30723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297680" y="173736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Wireless link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3511296" y="239572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reliable HC-05 Bluetooth communication between the two units.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035040" y="1554480"/>
            <a:ext cx="2615184" cy="1481328"/>
          </a:xfrm>
          <a:prstGeom prst="roundRect">
            <a:avLst>
              <a:gd name="adj" fmla="val 4938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254496" y="1801368"/>
            <a:ext cx="640080" cy="640080"/>
          </a:xfrm>
          <a:prstGeom prst="ellipse">
            <a:avLst/>
          </a:prstGeom>
          <a:solidFill>
            <a:srgbClr val="02C39A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17" y="1967789"/>
            <a:ext cx="307238" cy="30723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040880" y="173736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Directional control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254496" y="239572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 the chair forward, backward, left, right and stop on command.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548640" y="3182112"/>
            <a:ext cx="2615184" cy="1481328"/>
          </a:xfrm>
          <a:prstGeom prst="roundRect">
            <a:avLst>
              <a:gd name="adj" fmla="val 4938"/>
            </a:avLst>
          </a:prstGeom>
          <a:solidFill>
            <a:srgbClr val="E3EFF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68096" y="3429000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517" y="3595421"/>
            <a:ext cx="307238" cy="30723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554480" y="3364992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Obstacle safety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768096" y="402336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an HC-SR04 ultrasonic sensor to detect obstacles and prevent collisions.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3291840" y="3182112"/>
            <a:ext cx="2615184" cy="1481328"/>
          </a:xfrm>
          <a:prstGeom prst="roundRect">
            <a:avLst>
              <a:gd name="adj" fmla="val 4938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3511296" y="3429000"/>
            <a:ext cx="640080" cy="64008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717" y="3595421"/>
            <a:ext cx="307238" cy="30723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297680" y="3364992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Audible alerts</a:t>
            </a:r>
            <a:endParaRPr lang="en-US" sz="1350" dirty="0"/>
          </a:p>
        </p:txBody>
      </p:sp>
      <p:sp>
        <p:nvSpPr>
          <p:cNvPr id="28" name="Text 21"/>
          <p:cNvSpPr/>
          <p:nvPr/>
        </p:nvSpPr>
        <p:spPr>
          <a:xfrm>
            <a:off x="3511296" y="402336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a buzzer warning whenever a hazard is detected ahead.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6035040" y="3182112"/>
            <a:ext cx="2615184" cy="1481328"/>
          </a:xfrm>
          <a:prstGeom prst="roundRect">
            <a:avLst>
              <a:gd name="adj" fmla="val 4938"/>
            </a:avLst>
          </a:prstGeom>
          <a:solidFill>
            <a:srgbClr val="E3EFF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254496" y="3429000"/>
            <a:ext cx="640080" cy="640080"/>
          </a:xfrm>
          <a:prstGeom prst="ellipse">
            <a:avLst/>
          </a:prstGeom>
          <a:solidFill>
            <a:srgbClr val="02C39A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0917" y="3595421"/>
            <a:ext cx="307238" cy="30723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040880" y="3364992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35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Low-cost &amp; reliable</a:t>
            </a:r>
            <a:endParaRPr lang="en-US" sz="1350" dirty="0"/>
          </a:p>
        </p:txBody>
      </p:sp>
      <p:sp>
        <p:nvSpPr>
          <p:cNvPr id="33" name="Text 25"/>
          <p:cNvSpPr/>
          <p:nvPr/>
        </p:nvSpPr>
        <p:spPr>
          <a:xfrm>
            <a:off x="6254496" y="402336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 an affordable assistive solution from widely available parts.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2E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Overview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cooperating units communicating over Bluetooth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27632"/>
            <a:ext cx="3520440" cy="3063240"/>
          </a:xfrm>
          <a:prstGeom prst="roundRect">
            <a:avLst>
              <a:gd name="adj" fmla="val 2985"/>
            </a:avLst>
          </a:prstGeom>
          <a:solidFill>
            <a:srgbClr val="0E3942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74520"/>
            <a:ext cx="777240" cy="77724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0762" y="207660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1938528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GLOVE UNIT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783080" y="2304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Transmitter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868680" y="2834640"/>
            <a:ext cx="3017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 Nano  (gesture processing)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MPU6050 motion sensor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HC-05 Bluetooth module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9V battery / power bank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074920" y="1627632"/>
            <a:ext cx="3520440" cy="3063240"/>
          </a:xfrm>
          <a:prstGeom prst="roundRect">
            <a:avLst>
              <a:gd name="adj" fmla="val 2985"/>
            </a:avLst>
          </a:prstGeom>
          <a:solidFill>
            <a:srgbClr val="0E3942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394960" y="1874520"/>
            <a:ext cx="777240" cy="77724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042" y="2076602"/>
            <a:ext cx="373075" cy="37307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309360" y="1938528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WHEELCHAIR UNIT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6309360" y="230428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5394960" y="2834640"/>
            <a:ext cx="30175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 Nano  +  HC-05 receiver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L298N driver  +  DC motors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HC-SR04 ultrasonic sensor</a:t>
            </a:r>
            <a:endParaRPr lang="en-US" sz="1250" dirty="0"/>
          </a:p>
          <a:p>
            <a:pPr marL="152400" indent="-152400">
              <a:lnSpc>
                <a:spcPts val="15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Buzzer  +  battery pack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4224528" y="2743200"/>
            <a:ext cx="713232" cy="713232"/>
          </a:xfrm>
          <a:prstGeom prst="ellipse">
            <a:avLst/>
          </a:prstGeom>
          <a:solidFill>
            <a:srgbClr val="02C39A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968" y="2928640"/>
            <a:ext cx="342351" cy="34235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886200" y="34930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Hardware Components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1440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Off-the-shelf, low-cost modules integrated into one system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2615184" cy="1627632"/>
          </a:xfrm>
          <a:prstGeom prst="roundRect">
            <a:avLst>
              <a:gd name="adj" fmla="val 39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pic>
        <p:nvPicPr>
          <p:cNvPr id="5" name="Image 0" descr="/home/claude/ev_proj/images/p16_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600200"/>
            <a:ext cx="1188720" cy="1188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965960" y="18288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Arduino Nano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965960" y="2203704"/>
            <a:ext cx="1115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ATmega328P controller ×2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91840" y="1417320"/>
            <a:ext cx="2615184" cy="1627632"/>
          </a:xfrm>
          <a:prstGeom prst="roundRect">
            <a:avLst>
              <a:gd name="adj" fmla="val 39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pic>
        <p:nvPicPr>
          <p:cNvPr id="9" name="Image 1" descr="/home/claude/ev_proj/images/p18_0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3456432" y="1600200"/>
            <a:ext cx="1188720" cy="11887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709160" y="18288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MPU6050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4709160" y="2203704"/>
            <a:ext cx="1115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3-axis accel + gyro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6035040" y="1417320"/>
            <a:ext cx="2615184" cy="1627632"/>
          </a:xfrm>
          <a:prstGeom prst="roundRect">
            <a:avLst>
              <a:gd name="adj" fmla="val 39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pic>
        <p:nvPicPr>
          <p:cNvPr id="13" name="Image 2" descr="/home/claude/ev_proj/images/p20_0.png">    </p:cNvPr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6199632" y="1600200"/>
            <a:ext cx="1188720" cy="11887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452360" y="182880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HC-05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7452360" y="2203704"/>
            <a:ext cx="1115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 serial ×2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548640" y="3172968"/>
            <a:ext cx="2615184" cy="1627632"/>
          </a:xfrm>
          <a:prstGeom prst="roundRect">
            <a:avLst>
              <a:gd name="adj" fmla="val 39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pic>
        <p:nvPicPr>
          <p:cNvPr id="17" name="Image 3" descr="/home/claude/ev_proj/images/p21_0.png">    </p:cNvPr>
          <p:cNvPicPr>
            <a:picLocks noChangeAspect="1"/>
          </p:cNvPicPr>
          <p:nvPr/>
        </p:nvPicPr>
        <p:blipFill>
          <a:blip r:embed="rId4"/>
          <a:srcRect l="0" r="0" t="0" b="0"/>
          <a:stretch/>
        </p:blipFill>
        <p:spPr>
          <a:xfrm>
            <a:off x="713232" y="3355848"/>
            <a:ext cx="1188720" cy="11887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965960" y="358444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L298N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1965960" y="3959352"/>
            <a:ext cx="1115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 H-bridge driver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3291840" y="3172968"/>
            <a:ext cx="2615184" cy="1627632"/>
          </a:xfrm>
          <a:prstGeom prst="roundRect">
            <a:avLst>
              <a:gd name="adj" fmla="val 39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pic>
        <p:nvPicPr>
          <p:cNvPr id="21" name="Image 4" descr="/home/claude/ev_proj/images/p23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3456432" y="3355848"/>
            <a:ext cx="1188720" cy="118872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709160" y="358444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DC Motors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4709160" y="3959352"/>
            <a:ext cx="1115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Differential drive</a:t>
            </a:r>
            <a:endParaRPr lang="en-US" sz="1100" dirty="0"/>
          </a:p>
        </p:txBody>
      </p:sp>
      <p:sp>
        <p:nvSpPr>
          <p:cNvPr id="24" name="Shape 17"/>
          <p:cNvSpPr/>
          <p:nvPr/>
        </p:nvSpPr>
        <p:spPr>
          <a:xfrm>
            <a:off x="6035040" y="3172968"/>
            <a:ext cx="2615184" cy="1627632"/>
          </a:xfrm>
          <a:prstGeom prst="roundRect">
            <a:avLst>
              <a:gd name="adj" fmla="val 39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pic>
        <p:nvPicPr>
          <p:cNvPr id="25" name="Image 5" descr="/home/claude/ev_proj/images/p25_0.png">    </p:cNvPr>
          <p:cNvPicPr>
            <a:picLocks noChangeAspect="1"/>
          </p:cNvPicPr>
          <p:nvPr/>
        </p:nvPicPr>
        <p:blipFill>
          <a:blip r:embed="rId6"/>
          <a:srcRect l="0" r="0" t="0" b="0"/>
          <a:stretch/>
        </p:blipFill>
        <p:spPr>
          <a:xfrm>
            <a:off x="6199632" y="3355848"/>
            <a:ext cx="1188720" cy="1188720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7452360" y="3584448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HC-SR04</a:t>
            </a:r>
            <a:endParaRPr lang="en-US" sz="1500" dirty="0"/>
          </a:p>
        </p:txBody>
      </p:sp>
      <p:sp>
        <p:nvSpPr>
          <p:cNvPr id="27" name="Text 19"/>
          <p:cNvSpPr/>
          <p:nvPr/>
        </p:nvSpPr>
        <p:spPr>
          <a:xfrm>
            <a:off x="7452360" y="3959352"/>
            <a:ext cx="111556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Ultrasonic distance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 hand tilt to wheel motion — in real time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1572768" cy="2468880"/>
          </a:xfrm>
          <a:prstGeom prst="roundRect">
            <a:avLst>
              <a:gd name="adj" fmla="val 52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4692" y="2039112"/>
            <a:ext cx="777240" cy="77724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6774" y="2241194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880360"/>
            <a:ext cx="1426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Sense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85800" y="3246120"/>
            <a:ext cx="13350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MPU6050 reads hand tilt &amp; orientation via I²C.</a:t>
            </a:r>
            <a:endParaRPr lang="en-US" sz="11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832" y="2350008"/>
            <a:ext cx="201168" cy="201168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2249424" y="1783080"/>
            <a:ext cx="1572768" cy="2468880"/>
          </a:xfrm>
          <a:prstGeom prst="roundRect">
            <a:avLst>
              <a:gd name="adj" fmla="val 5233"/>
            </a:avLst>
          </a:prstGeom>
          <a:solidFill>
            <a:srgbClr val="E3EFF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2647188" y="2039112"/>
            <a:ext cx="777240" cy="77724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270" y="2241194"/>
            <a:ext cx="373075" cy="3730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22576" y="2880360"/>
            <a:ext cx="1426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Interpret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2368296" y="3246120"/>
            <a:ext cx="13350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Arduino compares readings to thresholds → gesture.</a:t>
            </a:r>
            <a:endParaRPr lang="en-US" sz="110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328" y="2350008"/>
            <a:ext cx="201168" cy="201168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3931920" y="1783080"/>
            <a:ext cx="1572768" cy="2468880"/>
          </a:xfrm>
          <a:prstGeom prst="roundRect">
            <a:avLst>
              <a:gd name="adj" fmla="val 52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4329684" y="2039112"/>
            <a:ext cx="777240" cy="777240"/>
          </a:xfrm>
          <a:prstGeom prst="ellipse">
            <a:avLst/>
          </a:prstGeom>
          <a:solidFill>
            <a:srgbClr val="02C39A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1766" y="2241194"/>
            <a:ext cx="373075" cy="373075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005072" y="2880360"/>
            <a:ext cx="1426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Transmit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4050792" y="3246120"/>
            <a:ext cx="13350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character sent over HC-05 Bluetooth.</a:t>
            </a:r>
            <a:endParaRPr lang="en-US" sz="110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9824" y="2350008"/>
            <a:ext cx="201168" cy="201168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5614416" y="1783080"/>
            <a:ext cx="1572768" cy="2468880"/>
          </a:xfrm>
          <a:prstGeom prst="roundRect">
            <a:avLst>
              <a:gd name="adj" fmla="val 5233"/>
            </a:avLst>
          </a:prstGeom>
          <a:solidFill>
            <a:srgbClr val="E3EFF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6012180" y="2039112"/>
            <a:ext cx="777240" cy="77724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4262" y="2241194"/>
            <a:ext cx="373075" cy="373075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687568" y="2880360"/>
            <a:ext cx="1426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Check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733288" y="3246120"/>
            <a:ext cx="13350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Receiver verifies the path is clear of obstacles.</a:t>
            </a:r>
            <a:endParaRPr lang="en-US" sz="110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2320" y="2350008"/>
            <a:ext cx="201168" cy="201168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7296912" y="1783080"/>
            <a:ext cx="1572768" cy="2468880"/>
          </a:xfrm>
          <a:prstGeom prst="roundRect">
            <a:avLst>
              <a:gd name="adj" fmla="val 5233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7694676" y="2039112"/>
            <a:ext cx="777240" cy="777240"/>
          </a:xfrm>
          <a:prstGeom prst="ellipse">
            <a:avLst/>
          </a:prstGeom>
          <a:solidFill>
            <a:srgbClr val="00A896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758" y="2241194"/>
            <a:ext cx="373075" cy="373075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7370064" y="2880360"/>
            <a:ext cx="14264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Move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7415784" y="3246120"/>
            <a:ext cx="133502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350"/>
              </a:lnSpc>
              <a:buNone/>
            </a:pPr>
            <a:r>
              <a:rPr lang="en-US" sz="11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L298N drives the DC motors in the right direction.</a:t>
            </a:r>
            <a:endParaRPr lang="en-US" sz="1100" dirty="0"/>
          </a:p>
        </p:txBody>
      </p:sp>
      <p:sp>
        <p:nvSpPr>
          <p:cNvPr id="33" name="Text 22"/>
          <p:cNvSpPr/>
          <p:nvPr/>
        </p:nvSpPr>
        <p:spPr>
          <a:xfrm>
            <a:off x="566928" y="443484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Returning the hand to a neutral position is treated as STOP — minimizing accidental movement.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Gesture Command Mapping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hand gesture maps to a single command character</a:t>
            </a:r>
            <a:endParaRPr lang="en-US" sz="14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1517904"/>
          <a:ext cx="7589520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1554480"/>
                <a:gridCol w="3383280"/>
              </a:tblGrid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Hand Gesture</a:t>
                      </a:r>
                      <a:endParaRPr lang="en-US" sz="14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Command</a:t>
                      </a:r>
                      <a:endParaRPr lang="en-US" sz="14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Wheelchair Response</a:t>
                      </a:r>
                      <a:endParaRPr lang="en-US" sz="14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Tilt Forward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280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Move Forward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Tilt Backward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280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Move Backward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Tilt Right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280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Turn Right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Tilt Left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280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Turn Left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Neutral Position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02809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14303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Stop Motors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B850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Obstacle Detected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B850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STOP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b="1" dirty="0">
                          <a:solidFill>
                            <a:srgbClr val="B850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Stop + Activate Buzzer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7E5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7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777240" y="4617720"/>
            <a:ext cx="7589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1 — gesture-to-command relationship used throughout testing.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2E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Safety: Obstacle Detection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always-on layer that prevents collisions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0" y="1600200"/>
            <a:ext cx="3108960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5" name="Image 0" descr="/home/claude/ev_proj/images/p26_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669280" y="1783080"/>
            <a:ext cx="2743200" cy="24231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0" y="42519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 wiring on the wheelchair unit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566928" y="1691640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49" y="1858061"/>
            <a:ext cx="307238" cy="30723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673352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Continuous sensing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1371600" y="1993392"/>
            <a:ext cx="3977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HC-SR04 emits ultrasonic pulses and times the echo to measure distance to objects ahead.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566928" y="2715768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49" y="2882189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71600" y="269748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Auto-stop threshold</a:t>
            </a:r>
            <a:endParaRPr lang="en-US" sz="1550" dirty="0"/>
          </a:p>
        </p:txBody>
      </p:sp>
      <p:sp>
        <p:nvSpPr>
          <p:cNvPr id="14" name="Text 9"/>
          <p:cNvSpPr/>
          <p:nvPr/>
        </p:nvSpPr>
        <p:spPr>
          <a:xfrm>
            <a:off x="1371600" y="3017520"/>
            <a:ext cx="3977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obstacle enters the safety distance, the Arduino halts the motors instantly.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566928" y="3739896"/>
            <a:ext cx="640080" cy="640080"/>
          </a:xfrm>
          <a:prstGeom prst="ellipse">
            <a:avLst/>
          </a:prstGeom>
          <a:solidFill>
            <a:srgbClr val="028090"/>
          </a:solidFill>
          <a:ln/>
          <a:effectLst>
            <a:outerShdw sx="100000" sy="100000" kx="0" ky="0" algn="bl" rotWithShape="0" blurRad="88900" dist="38100" dir="16200000">
              <a:srgbClr val="000000">
                <a:alpha val="14000"/>
              </a:srgbClr>
            </a:outerShdw>
          </a:effectLst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349" y="3906317"/>
            <a:ext cx="307238" cy="30723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71600" y="372160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Audible warning</a:t>
            </a:r>
            <a:endParaRPr lang="en-US" sz="1550" dirty="0"/>
          </a:p>
        </p:txBody>
      </p:sp>
      <p:sp>
        <p:nvSpPr>
          <p:cNvPr id="18" name="Text 12"/>
          <p:cNvSpPr/>
          <p:nvPr/>
        </p:nvSpPr>
        <p:spPr>
          <a:xfrm>
            <a:off x="1371600" y="4041648"/>
            <a:ext cx="3977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CFE9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buzzer sounds to alert the user the moment a hazard is detected.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046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Results &amp; Discussion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6928" y="96012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E7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Tested indoors across all movement commands and obstacle scenarios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2615184" cy="1463040"/>
          </a:xfrm>
          <a:prstGeom prst="roundRect">
            <a:avLst>
              <a:gd name="adj" fmla="val 5625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49808" y="1664208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768096" y="248716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3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commands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3291840" y="1554480"/>
            <a:ext cx="2615184" cy="1463040"/>
          </a:xfrm>
          <a:prstGeom prst="roundRect">
            <a:avLst>
              <a:gd name="adj" fmla="val 5625"/>
            </a:avLst>
          </a:prstGeom>
          <a:solidFill>
            <a:srgbClr val="EFF6F7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93008" y="1664208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2-way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3511296" y="248716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3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Bluetooth link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035040" y="1554480"/>
            <a:ext cx="2615184" cy="1463040"/>
          </a:xfrm>
          <a:prstGeom prst="roundRect">
            <a:avLst>
              <a:gd name="adj" fmla="val 5625"/>
            </a:avLst>
          </a:prstGeom>
          <a:solidFill>
            <a:srgbClr val="02809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36208" y="1664208"/>
            <a:ext cx="2240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6254496" y="2487168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Missed stops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3154680"/>
            <a:ext cx="8046720" cy="1463040"/>
          </a:xfrm>
          <a:prstGeom prst="roundRect">
            <a:avLst>
              <a:gd name="adj" fmla="val 5000"/>
            </a:avLst>
          </a:prstGeom>
          <a:solidFill>
            <a:srgbClr val="E3EFF0"/>
          </a:solidFill>
          <a:ln/>
          <a:effectLst>
            <a:outerShdw sx="100000" sy="100000" kx="0" ky="0" algn="bl" rotWithShape="0" blurRad="88900" dist="38100" dir="5400000">
              <a:srgbClr val="000000">
                <a:alpha val="16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777240" y="331012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303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findings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77240" y="3675888"/>
            <a:ext cx="7589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15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43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MPU6050 detected hand orientation accurately and gestures converted cleanly into commands.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43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L298N delivered consistent motor response across repeated runs.</a:t>
            </a:r>
            <a:endParaRPr lang="en-US" sz="1250" dirty="0"/>
          </a:p>
          <a:p>
            <a:pPr marL="177800" indent="-177800">
              <a:lnSpc>
                <a:spcPts val="15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43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HC-SR04 + buzzer reliably blocked forward motion when the safety threshold was crossed.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Glove Controlled Wheelchair</dc:title>
  <dc:subject>PptxGenJS Presentation</dc:subject>
  <dc:creator>Nagham Fraij, Akram Abu Aisheh</dc:creator>
  <cp:lastModifiedBy>Nagham Fraij, Akram Abu Aisheh</cp:lastModifiedBy>
  <cp:revision>1</cp:revision>
  <dcterms:created xsi:type="dcterms:W3CDTF">2026-06-11T15:32:44Z</dcterms:created>
  <dcterms:modified xsi:type="dcterms:W3CDTF">2026-06-11T15:32:44Z</dcterms:modified>
</cp:coreProperties>
</file>