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4" r:id="rId2"/>
    <p:sldId id="257" r:id="rId3"/>
    <p:sldId id="258" r:id="rId4"/>
    <p:sldId id="270" r:id="rId5"/>
    <p:sldId id="271" r:id="rId6"/>
    <p:sldId id="272" r:id="rId7"/>
    <p:sldId id="267" r:id="rId8"/>
    <p:sldId id="260" r:id="rId9"/>
    <p:sldId id="261" r:id="rId10"/>
    <p:sldId id="269" r:id="rId11"/>
    <p:sldId id="274" r:id="rId12"/>
    <p:sldId id="262" r:id="rId13"/>
    <p:sldId id="259" r:id="rId14"/>
    <p:sldId id="273" r:id="rId15"/>
    <p:sldId id="265" r:id="rId16"/>
    <p:sldId id="263" r:id="rId17"/>
  </p:sldIdLst>
  <p:sldSz cx="18288000" cy="10287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Open Sans Bold" panose="020B0604020202020204" charset="0"/>
      <p:regular r:id="rId22"/>
    </p:embeddedFont>
    <p:embeddedFont>
      <p:font typeface="RQND Pro" panose="020B0604020202020204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AE73854-9172-440D-9867-6080F1EB31D8}">
          <p14:sldIdLst>
            <p14:sldId id="264"/>
            <p14:sldId id="257"/>
            <p14:sldId id="258"/>
            <p14:sldId id="270"/>
            <p14:sldId id="271"/>
            <p14:sldId id="272"/>
            <p14:sldId id="267"/>
            <p14:sldId id="260"/>
            <p14:sldId id="261"/>
            <p14:sldId id="269"/>
            <p14:sldId id="274"/>
            <p14:sldId id="262"/>
            <p14:sldId id="259"/>
            <p14:sldId id="273"/>
            <p14:sldId id="265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5" d="100"/>
          <a:sy n="45" d="100"/>
        </p:scale>
        <p:origin x="81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20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31.png"/><Relationship Id="rId7" Type="http://schemas.openxmlformats.org/officeDocument/2006/relationships/image" Target="../media/image29.png"/><Relationship Id="rId12" Type="http://schemas.openxmlformats.org/officeDocument/2006/relationships/image" Target="../media/image26.sv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8.svg"/><Relationship Id="rId11" Type="http://schemas.openxmlformats.org/officeDocument/2006/relationships/image" Target="../media/image25.png"/><Relationship Id="rId5" Type="http://schemas.openxmlformats.org/officeDocument/2006/relationships/image" Target="../media/image27.png"/><Relationship Id="rId10" Type="http://schemas.openxmlformats.org/officeDocument/2006/relationships/image" Target="../media/image39.jpeg"/><Relationship Id="rId4" Type="http://schemas.openxmlformats.org/officeDocument/2006/relationships/image" Target="../media/image32.sv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11.sv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10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11.sv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10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5.svg"/><Relationship Id="rId7" Type="http://schemas.openxmlformats.org/officeDocument/2006/relationships/image" Target="../media/image1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7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9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sv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26.sv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sv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33.pn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10" Type="http://schemas.openxmlformats.org/officeDocument/2006/relationships/image" Target="../media/image30.svg"/><Relationship Id="rId4" Type="http://schemas.openxmlformats.org/officeDocument/2006/relationships/image" Target="../media/image34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F50D37-43E2-4B8F-8843-ECC6E1E26945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blipFill dpi="0" rotWithShape="1">
            <a:blip r:embed="rId2">
              <a:alphaModFix amt="26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35FE2D0-DB82-4AFD-8CEB-2ABAF844DB2F}"/>
              </a:ext>
            </a:extLst>
          </p:cNvPr>
          <p:cNvGrpSpPr/>
          <p:nvPr/>
        </p:nvGrpSpPr>
        <p:grpSpPr>
          <a:xfrm>
            <a:off x="7543800" y="34239"/>
            <a:ext cx="3831907" cy="3831907"/>
            <a:chOff x="0" y="0"/>
            <a:chExt cx="812800" cy="812800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4BD27DEB-50FD-4DC3-A6B2-B1C9EC13A96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t="-167" b="-167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7">
            <a:extLst>
              <a:ext uri="{FF2B5EF4-FFF2-40B4-BE49-F238E27FC236}">
                <a16:creationId xmlns:a16="http://schemas.microsoft.com/office/drawing/2014/main" id="{B105F69E-7955-410A-9034-C5B6D318B626}"/>
              </a:ext>
            </a:extLst>
          </p:cNvPr>
          <p:cNvSpPr txBox="1"/>
          <p:nvPr/>
        </p:nvSpPr>
        <p:spPr>
          <a:xfrm>
            <a:off x="2094606" y="3711056"/>
            <a:ext cx="15074877" cy="26830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 Bold"/>
                <a:cs typeface="Open Sans Bold"/>
                <a:sym typeface="Open Sans Bold"/>
              </a:rPr>
              <a:t>An-Najah National University Faculty of Engineering </a:t>
            </a:r>
          </a:p>
          <a:p>
            <a:pPr algn="ctr" rtl="1">
              <a:lnSpc>
                <a:spcPts val="6300"/>
              </a:lnSpc>
            </a:pPr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 Bold"/>
                <a:cs typeface="Open Sans Bold"/>
                <a:sym typeface="Open Sans Bold"/>
              </a:rPr>
              <a:t>Telecommunication Engineering Department</a:t>
            </a:r>
            <a:r>
              <a:rPr lang="ar-EG" sz="45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 Bold"/>
                <a:cs typeface="Open Sans Bold"/>
                <a:sym typeface="Open Sans Bold"/>
                <a:rtl/>
              </a:rPr>
              <a:t> </a:t>
            </a:r>
          </a:p>
          <a:p>
            <a:pPr algn="ctr" rtl="1">
              <a:lnSpc>
                <a:spcPts val="4322"/>
              </a:lnSpc>
            </a:pPr>
            <a:r>
              <a:rPr lang="en-US" sz="3600" b="1" dirty="0">
                <a:solidFill>
                  <a:srgbClr val="C00000"/>
                </a:solidFill>
                <a:ea typeface="Open Sans Bold"/>
                <a:cs typeface="Open Sans Bold"/>
                <a:sym typeface="Open Sans Bold"/>
              </a:rPr>
              <a:t>GRADUATION PROJECT 2</a:t>
            </a:r>
          </a:p>
          <a:p>
            <a:pPr algn="ctr" rtl="1">
              <a:lnSpc>
                <a:spcPts val="4322"/>
              </a:lnSpc>
            </a:pPr>
            <a:endParaRPr lang="en-US" sz="3087" b="1" dirty="0">
              <a:solidFill>
                <a:srgbClr val="AD0A0A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D8CE71AB-B8BA-4363-963F-2E334B9593CC}"/>
              </a:ext>
            </a:extLst>
          </p:cNvPr>
          <p:cNvSpPr txBox="1"/>
          <p:nvPr/>
        </p:nvSpPr>
        <p:spPr>
          <a:xfrm>
            <a:off x="2094605" y="5924885"/>
            <a:ext cx="15074877" cy="18103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1">
              <a:lnSpc>
                <a:spcPts val="7279"/>
              </a:lnSpc>
            </a:pPr>
            <a:r>
              <a:rPr lang="en-US" sz="5400" b="1" dirty="0">
                <a:solidFill>
                  <a:srgbClr val="C00000"/>
                </a:solidFill>
                <a:ea typeface="Open Sans Bold"/>
                <a:cs typeface="Open Sans Bold"/>
                <a:sym typeface="Open Sans Bold"/>
              </a:rPr>
              <a:t>Virtual Network Operations Center (VNOC)</a:t>
            </a:r>
          </a:p>
          <a:p>
            <a:pPr algn="ctr" rtl="1">
              <a:lnSpc>
                <a:spcPts val="7279"/>
              </a:lnSpc>
            </a:pPr>
            <a:endParaRPr lang="en-US" sz="5400" b="1" dirty="0">
              <a:solidFill>
                <a:srgbClr val="AD0A0A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3AEF010C-B2B0-4FBA-893E-701F4BF191B0}"/>
              </a:ext>
            </a:extLst>
          </p:cNvPr>
          <p:cNvSpPr txBox="1"/>
          <p:nvPr/>
        </p:nvSpPr>
        <p:spPr>
          <a:xfrm>
            <a:off x="753828" y="7530074"/>
            <a:ext cx="4902057" cy="24336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 Bold"/>
                <a:cs typeface="Open Sans Bold"/>
                <a:sym typeface="Open Sans Bold"/>
              </a:rPr>
              <a:t>Supervisor:</a:t>
            </a:r>
          </a:p>
          <a:p>
            <a:pPr algn="ctr" rtl="1">
              <a:lnSpc>
                <a:spcPts val="4759"/>
              </a:lnSpc>
            </a:pPr>
            <a:r>
              <a:rPr lang="ar-EG" sz="3600" b="1" dirty="0">
                <a:solidFill>
                  <a:srgbClr val="AD0A0A"/>
                </a:solidFill>
                <a:ea typeface="Open Sans Bold"/>
                <a:cs typeface="Open Sans Bold"/>
                <a:sym typeface="Open Sans Bold"/>
                <a:rtl/>
              </a:rPr>
              <a:t> </a:t>
            </a:r>
            <a:r>
              <a:rPr lang="en-US" sz="3600" b="1" dirty="0">
                <a:solidFill>
                  <a:srgbClr val="AD0A0A"/>
                </a:solidFill>
                <a:ea typeface="Open Sans Bold"/>
                <a:cs typeface="Open Sans Bold"/>
                <a:sym typeface="Open Sans Bold"/>
              </a:rPr>
              <a:t>Prof. Allam Mousa</a:t>
            </a:r>
          </a:p>
          <a:p>
            <a:pPr algn="ctr" rtl="1">
              <a:lnSpc>
                <a:spcPts val="4759"/>
              </a:lnSpc>
            </a:pPr>
            <a:r>
              <a:rPr lang="ar-EG" sz="3600" b="1" dirty="0">
                <a:solidFill>
                  <a:srgbClr val="AD0A0A"/>
                </a:solidFill>
                <a:ea typeface="Open Sans Bold"/>
                <a:cs typeface="Open Sans Bold"/>
                <a:sym typeface="Open Sans Bold"/>
                <a:rtl/>
              </a:rPr>
              <a:t> </a:t>
            </a:r>
            <a:r>
              <a:rPr lang="en-US" sz="3600" b="1" dirty="0">
                <a:solidFill>
                  <a:srgbClr val="AD0A0A"/>
                </a:solidFill>
                <a:ea typeface="Open Sans Bold"/>
                <a:cs typeface="Open Sans Bold"/>
                <a:sym typeface="Open Sans Bold"/>
              </a:rPr>
              <a:t>Eng. Ahmad </a:t>
            </a:r>
            <a:r>
              <a:rPr lang="en-US" sz="3600" b="1" dirty="0" err="1">
                <a:solidFill>
                  <a:srgbClr val="AD0A0A"/>
                </a:solidFill>
                <a:ea typeface="Open Sans Bold"/>
                <a:cs typeface="Open Sans Bold"/>
                <a:sym typeface="Open Sans Bold"/>
              </a:rPr>
              <a:t>Qashoo</a:t>
            </a:r>
            <a:endParaRPr lang="en-US" sz="3600" b="1" dirty="0">
              <a:solidFill>
                <a:srgbClr val="AD0A0A"/>
              </a:solidFill>
              <a:ea typeface="Open Sans Bold"/>
              <a:cs typeface="Open Sans Bold"/>
              <a:sym typeface="Open Sans Bold"/>
            </a:endParaRPr>
          </a:p>
          <a:p>
            <a:pPr algn="ctr" rtl="1">
              <a:lnSpc>
                <a:spcPts val="4759"/>
              </a:lnSpc>
            </a:pPr>
            <a:endParaRPr lang="en-US" sz="3399" b="1" dirty="0">
              <a:solidFill>
                <a:srgbClr val="C00000"/>
              </a:solidFill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9" name="TextBox 10">
            <a:extLst>
              <a:ext uri="{FF2B5EF4-FFF2-40B4-BE49-F238E27FC236}">
                <a16:creationId xmlns:a16="http://schemas.microsoft.com/office/drawing/2014/main" id="{84A5D039-0781-4020-809A-8C8C6667F96E}"/>
              </a:ext>
            </a:extLst>
          </p:cNvPr>
          <p:cNvSpPr txBox="1"/>
          <p:nvPr/>
        </p:nvSpPr>
        <p:spPr>
          <a:xfrm>
            <a:off x="12632117" y="7511404"/>
            <a:ext cx="5398710" cy="3049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 Bold"/>
                <a:cs typeface="Open Sans Bold"/>
                <a:sym typeface="Open Sans Bold"/>
              </a:rPr>
              <a:t>Students Name:</a:t>
            </a:r>
          </a:p>
          <a:p>
            <a:pPr algn="ctr" rtl="1">
              <a:lnSpc>
                <a:spcPts val="4759"/>
              </a:lnSpc>
            </a:pPr>
            <a:r>
              <a:rPr lang="ar-EG" sz="3600" b="1" dirty="0">
                <a:solidFill>
                  <a:srgbClr val="AD0A0A"/>
                </a:solidFill>
                <a:ea typeface="Open Sans Bold"/>
                <a:cs typeface="Open Sans Bold"/>
                <a:sym typeface="Open Sans Bold"/>
                <a:rtl/>
              </a:rPr>
              <a:t> </a:t>
            </a:r>
            <a:r>
              <a:rPr lang="en-US" sz="3600" b="1" dirty="0" err="1">
                <a:solidFill>
                  <a:srgbClr val="AD0A0A"/>
                </a:solidFill>
                <a:ea typeface="Open Sans Bold"/>
                <a:cs typeface="Open Sans Bold"/>
                <a:sym typeface="Open Sans Bold"/>
              </a:rPr>
              <a:t>Ranin</a:t>
            </a:r>
            <a:r>
              <a:rPr lang="en-US" sz="3600" b="1" dirty="0">
                <a:solidFill>
                  <a:srgbClr val="AD0A0A"/>
                </a:solidFill>
                <a:ea typeface="Open Sans Bold"/>
                <a:cs typeface="Open Sans Bold"/>
                <a:sym typeface="Open Sans Bold"/>
              </a:rPr>
              <a:t> </a:t>
            </a:r>
            <a:r>
              <a:rPr lang="en-US" sz="3600" b="1" dirty="0" err="1">
                <a:solidFill>
                  <a:srgbClr val="AD0A0A"/>
                </a:solidFill>
                <a:ea typeface="Open Sans Bold"/>
                <a:cs typeface="Open Sans Bold"/>
                <a:sym typeface="Open Sans Bold"/>
              </a:rPr>
              <a:t>Sharawneh</a:t>
            </a:r>
            <a:endParaRPr lang="en-US" sz="3600" b="1" dirty="0">
              <a:solidFill>
                <a:srgbClr val="AD0A0A"/>
              </a:solidFill>
              <a:ea typeface="Open Sans Bold"/>
              <a:cs typeface="Open Sans Bold"/>
              <a:sym typeface="Open Sans Bold"/>
            </a:endParaRPr>
          </a:p>
          <a:p>
            <a:pPr algn="ctr" rtl="1">
              <a:lnSpc>
                <a:spcPts val="4759"/>
              </a:lnSpc>
            </a:pPr>
            <a:r>
              <a:rPr lang="en-US" sz="3600" b="1" dirty="0">
                <a:solidFill>
                  <a:srgbClr val="AD0A0A"/>
                </a:solidFill>
                <a:ea typeface="Open Sans Bold"/>
                <a:cs typeface="Open Sans Bold"/>
                <a:sym typeface="Open Sans Bold"/>
              </a:rPr>
              <a:t>Laila Omer</a:t>
            </a:r>
          </a:p>
          <a:p>
            <a:pPr algn="ctr" rtl="1">
              <a:lnSpc>
                <a:spcPts val="4759"/>
              </a:lnSpc>
            </a:pPr>
            <a:r>
              <a:rPr lang="en-US" sz="3600" b="1" dirty="0" err="1">
                <a:solidFill>
                  <a:srgbClr val="AD0A0A"/>
                </a:solidFill>
                <a:ea typeface="Open Sans Bold"/>
                <a:cs typeface="Open Sans Bold"/>
                <a:sym typeface="Open Sans Bold"/>
              </a:rPr>
              <a:t>Roua</a:t>
            </a:r>
            <a:r>
              <a:rPr lang="en-US" sz="3600" b="1" dirty="0">
                <a:solidFill>
                  <a:srgbClr val="AD0A0A"/>
                </a:solidFill>
                <a:ea typeface="Open Sans Bold"/>
                <a:cs typeface="Open Sans Bold"/>
                <a:sym typeface="Open Sans Bold"/>
              </a:rPr>
              <a:t> </a:t>
            </a:r>
            <a:r>
              <a:rPr lang="en-US" sz="3600" b="1" dirty="0" err="1">
                <a:solidFill>
                  <a:srgbClr val="AD0A0A"/>
                </a:solidFill>
                <a:ea typeface="Open Sans Bold"/>
                <a:cs typeface="Open Sans Bold"/>
                <a:sym typeface="Open Sans Bold"/>
              </a:rPr>
              <a:t>Daghameen</a:t>
            </a:r>
            <a:r>
              <a:rPr lang="ar-EG" sz="3600" b="1" dirty="0">
                <a:solidFill>
                  <a:srgbClr val="AD0A0A"/>
                </a:solidFill>
                <a:ea typeface="Open Sans Bold"/>
                <a:cs typeface="Open Sans Bold"/>
                <a:sym typeface="Open Sans Bold"/>
                <a:rtl/>
              </a:rPr>
              <a:t> </a:t>
            </a:r>
          </a:p>
          <a:p>
            <a:pPr algn="ctr" rtl="1">
              <a:lnSpc>
                <a:spcPts val="4759"/>
              </a:lnSpc>
            </a:pPr>
            <a:endParaRPr lang="ar-EG" sz="3600" b="1" dirty="0">
              <a:solidFill>
                <a:srgbClr val="AD0A0A"/>
              </a:solidFill>
              <a:ea typeface="Open Sans Bold"/>
              <a:cs typeface="Open Sans Bold"/>
              <a:sym typeface="Open Sans Bold"/>
              <a:rtl/>
            </a:endParaRPr>
          </a:p>
        </p:txBody>
      </p:sp>
    </p:spTree>
    <p:extLst>
      <p:ext uri="{BB962C8B-B14F-4D97-AF65-F5344CB8AC3E}">
        <p14:creationId xmlns:p14="http://schemas.microsoft.com/office/powerpoint/2010/main" val="348092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>
          <a:xfrm>
            <a:off x="1" y="192937"/>
            <a:ext cx="1066800" cy="1888556"/>
          </a:xfrm>
          <a:custGeom>
            <a:avLst/>
            <a:gdLst/>
            <a:ahLst/>
            <a:cxnLst/>
            <a:rect l="l" t="t" r="r" b="b"/>
            <a:pathLst>
              <a:path w="1542195" h="2753920">
                <a:moveTo>
                  <a:pt x="0" y="0"/>
                </a:moveTo>
                <a:lnTo>
                  <a:pt x="1542195" y="0"/>
                </a:lnTo>
                <a:lnTo>
                  <a:pt x="1542195" y="2753920"/>
                </a:lnTo>
                <a:lnTo>
                  <a:pt x="0" y="275392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Box 8"/>
          <p:cNvSpPr txBox="1"/>
          <p:nvPr/>
        </p:nvSpPr>
        <p:spPr>
          <a:xfrm>
            <a:off x="838200" y="351102"/>
            <a:ext cx="3124201" cy="7861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1">
              <a:lnSpc>
                <a:spcPts val="7000"/>
              </a:lnSpc>
            </a:pP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ea typeface="Poppins Bold"/>
                <a:cs typeface="Poppins Bold"/>
                <a:sym typeface="Poppins Bold"/>
              </a:rPr>
              <a:t>Alarms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0A4B24-30B0-47AA-B4F2-6A96F2FCDA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58709" y="-1959115"/>
            <a:ext cx="4909251" cy="87275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07E8E1-4066-4DB6-B0D9-26A3D4352F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1853"/>
            <a:ext cx="8710047" cy="48970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9B59B2-F809-412A-B776-3F02E20F55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839" y="5389612"/>
            <a:ext cx="8731818" cy="49092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E92FFFC-354B-4959-A1DC-68D10B94695D}"/>
              </a:ext>
            </a:extLst>
          </p:cNvPr>
          <p:cNvSpPr txBox="1"/>
          <p:nvPr/>
        </p:nvSpPr>
        <p:spPr>
          <a:xfrm>
            <a:off x="10887" y="2744963"/>
            <a:ext cx="26561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</a:rPr>
              <a:t>Red</a:t>
            </a:r>
          </a:p>
          <a:p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</a:rPr>
              <a:t>Yellow</a:t>
            </a:r>
          </a:p>
          <a:p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</a:rPr>
              <a:t>orange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67F843-94D4-4DCA-9773-A8F09D58EB2B}"/>
              </a:ext>
            </a:extLst>
          </p:cNvPr>
          <p:cNvSpPr txBox="1"/>
          <p:nvPr/>
        </p:nvSpPr>
        <p:spPr>
          <a:xfrm>
            <a:off x="4355023" y="2746726"/>
            <a:ext cx="36125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</a:rPr>
              <a:t>High Alarm</a:t>
            </a:r>
            <a:endParaRPr lang="ar-SA" sz="4000" dirty="0">
              <a:solidFill>
                <a:schemeClr val="tx1">
                  <a:lumMod val="75000"/>
                  <a:lumOff val="25000"/>
                </a:schemeClr>
              </a:solidFill>
              <a:latin typeface="RQND Pro" panose="020B0604020202020204" charset="0"/>
            </a:endParaRPr>
          </a:p>
          <a:p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</a:rPr>
              <a:t>Minor</a:t>
            </a:r>
            <a:r>
              <a:rPr lang="ar-SA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</a:rPr>
              <a:t> </a:t>
            </a: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</a:rPr>
              <a:t>ALARM</a:t>
            </a:r>
            <a:endParaRPr lang="ar-SA" sz="4000" dirty="0">
              <a:solidFill>
                <a:schemeClr val="tx1">
                  <a:lumMod val="75000"/>
                  <a:lumOff val="25000"/>
                </a:schemeClr>
              </a:solidFill>
              <a:latin typeface="RQND Pro" panose="020B0604020202020204" charset="0"/>
            </a:endParaRPr>
          </a:p>
          <a:p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</a:rPr>
              <a:t>Medium Alarm</a:t>
            </a:r>
            <a:endParaRPr lang="ar-SA" sz="4000" dirty="0">
              <a:solidFill>
                <a:schemeClr val="tx1">
                  <a:lumMod val="75000"/>
                  <a:lumOff val="25000"/>
                </a:schemeClr>
              </a:solidFill>
              <a:latin typeface="RQND Pro" panose="020B0604020202020204" charset="0"/>
            </a:endParaRPr>
          </a:p>
          <a:p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RQND Pro" panose="020B060402020202020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6F5C7D9-CB0B-4DB9-A62A-2CB610C1994A}"/>
              </a:ext>
            </a:extLst>
          </p:cNvPr>
          <p:cNvCxnSpPr>
            <a:cxnSpLocks/>
          </p:cNvCxnSpPr>
          <p:nvPr/>
        </p:nvCxnSpPr>
        <p:spPr>
          <a:xfrm>
            <a:off x="2667000" y="3162300"/>
            <a:ext cx="1066799" cy="0"/>
          </a:xfrm>
          <a:prstGeom prst="straightConnector1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866E2FC-BBCE-4567-A486-2307C37B73A1}"/>
              </a:ext>
            </a:extLst>
          </p:cNvPr>
          <p:cNvCxnSpPr>
            <a:cxnSpLocks/>
          </p:cNvCxnSpPr>
          <p:nvPr/>
        </p:nvCxnSpPr>
        <p:spPr>
          <a:xfrm>
            <a:off x="2667000" y="3714459"/>
            <a:ext cx="1066799" cy="0"/>
          </a:xfrm>
          <a:prstGeom prst="straightConnector1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CC63B0A-ADAC-442E-91DF-6D9F7A23268E}"/>
              </a:ext>
            </a:extLst>
          </p:cNvPr>
          <p:cNvCxnSpPr>
            <a:cxnSpLocks/>
          </p:cNvCxnSpPr>
          <p:nvPr/>
        </p:nvCxnSpPr>
        <p:spPr>
          <a:xfrm>
            <a:off x="2666999" y="4381500"/>
            <a:ext cx="1066799" cy="0"/>
          </a:xfrm>
          <a:prstGeom prst="straightConnector1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104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425763" y="1931474"/>
            <a:ext cx="6337536" cy="727732"/>
            <a:chOff x="0" y="0"/>
            <a:chExt cx="8450048" cy="970309"/>
          </a:xfrm>
        </p:grpSpPr>
        <p:sp>
          <p:nvSpPr>
            <p:cNvPr id="7" name="Freeform 7"/>
            <p:cNvSpPr/>
            <p:nvPr/>
          </p:nvSpPr>
          <p:spPr>
            <a:xfrm flipH="1">
              <a:off x="484825" y="0"/>
              <a:ext cx="7965223" cy="970309"/>
            </a:xfrm>
            <a:custGeom>
              <a:avLst/>
              <a:gdLst/>
              <a:ahLst/>
              <a:cxnLst/>
              <a:rect l="l" t="t" r="r" b="b"/>
              <a:pathLst>
                <a:path w="7965223" h="970309">
                  <a:moveTo>
                    <a:pt x="7965223" y="0"/>
                  </a:moveTo>
                  <a:lnTo>
                    <a:pt x="0" y="0"/>
                  </a:lnTo>
                  <a:lnTo>
                    <a:pt x="0" y="970309"/>
                  </a:lnTo>
                  <a:lnTo>
                    <a:pt x="7965223" y="970309"/>
                  </a:lnTo>
                  <a:lnTo>
                    <a:pt x="7965223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17887"/>
              <a:ext cx="7965223" cy="85578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467"/>
                </a:lnSpc>
              </a:pPr>
              <a:r>
                <a:rPr 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QND Pro" panose="020B0604020202020204" charset="0"/>
                  <a:ea typeface="Open Sans Bold"/>
                  <a:cs typeface="Open Sans Bold"/>
                  <a:sym typeface="Open Sans Bold"/>
                </a:rPr>
                <a:t>AVAILABILITY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4356056" y="6999999"/>
            <a:ext cx="3931944" cy="3225939"/>
            <a:chOff x="0" y="0"/>
            <a:chExt cx="5242592" cy="4301252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3178671" cy="3011068"/>
            </a:xfrm>
            <a:custGeom>
              <a:avLst/>
              <a:gdLst/>
              <a:ahLst/>
              <a:cxnLst/>
              <a:rect l="l" t="t" r="r" b="b"/>
              <a:pathLst>
                <a:path w="3178671" h="3011068">
                  <a:moveTo>
                    <a:pt x="0" y="0"/>
                  </a:moveTo>
                  <a:lnTo>
                    <a:pt x="3178671" y="0"/>
                  </a:lnTo>
                  <a:lnTo>
                    <a:pt x="3178671" y="3011068"/>
                  </a:lnTo>
                  <a:lnTo>
                    <a:pt x="0" y="30110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1831047" y="1720884"/>
              <a:ext cx="3411544" cy="2580368"/>
            </a:xfrm>
            <a:custGeom>
              <a:avLst/>
              <a:gdLst/>
              <a:ahLst/>
              <a:cxnLst/>
              <a:rect l="l" t="t" r="r" b="b"/>
              <a:pathLst>
                <a:path w="3411544" h="2580368">
                  <a:moveTo>
                    <a:pt x="0" y="0"/>
                  </a:moveTo>
                  <a:lnTo>
                    <a:pt x="3411545" y="0"/>
                  </a:lnTo>
                  <a:lnTo>
                    <a:pt x="3411545" y="2580368"/>
                  </a:lnTo>
                  <a:lnTo>
                    <a:pt x="0" y="25803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B985195E-32A4-497C-86C3-957A75DD80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061" y="18081"/>
            <a:ext cx="11098939" cy="52131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1982806-09CE-4919-B590-5BEA8AA95B0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21389"/>
            <a:ext cx="10776275" cy="514753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1B17403-5A0A-42ED-9A2F-FD441ADB6A5E}"/>
              </a:ext>
            </a:extLst>
          </p:cNvPr>
          <p:cNvGrpSpPr/>
          <p:nvPr/>
        </p:nvGrpSpPr>
        <p:grpSpPr>
          <a:xfrm>
            <a:off x="386656" y="404228"/>
            <a:ext cx="6376643" cy="767646"/>
            <a:chOff x="118666" y="870953"/>
            <a:chExt cx="6376643" cy="767646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57996C7-B9F8-419F-BA87-1F404E5FE12D}"/>
                </a:ext>
              </a:extLst>
            </p:cNvPr>
            <p:cNvSpPr/>
            <p:nvPr/>
          </p:nvSpPr>
          <p:spPr>
            <a:xfrm>
              <a:off x="118666" y="1028700"/>
              <a:ext cx="910034" cy="607241"/>
            </a:xfrm>
            <a:custGeom>
              <a:avLst/>
              <a:gdLst/>
              <a:ahLst/>
              <a:cxnLst/>
              <a:rect l="l" t="t" r="r" b="b"/>
              <a:pathLst>
                <a:path w="910034" h="607241">
                  <a:moveTo>
                    <a:pt x="0" y="0"/>
                  </a:moveTo>
                  <a:lnTo>
                    <a:pt x="910034" y="0"/>
                  </a:lnTo>
                  <a:lnTo>
                    <a:pt x="910034" y="607241"/>
                  </a:lnTo>
                  <a:lnTo>
                    <a:pt x="0" y="6072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6C5553EE-C973-4648-A858-D9C55B726CE4}"/>
                </a:ext>
              </a:extLst>
            </p:cNvPr>
            <p:cNvSpPr txBox="1"/>
            <p:nvPr/>
          </p:nvSpPr>
          <p:spPr>
            <a:xfrm>
              <a:off x="994901" y="870953"/>
              <a:ext cx="5500408" cy="76764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 rtl="1">
                <a:lnSpc>
                  <a:spcPts val="6729"/>
                </a:lnSpc>
              </a:pPr>
              <a:r>
                <a:rPr lang="en-US" sz="4806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QND Pro" panose="020B0604020202020204" charset="0"/>
                  <a:ea typeface="Poppins Bold"/>
                  <a:cs typeface="Poppins Bold"/>
                  <a:sym typeface="Poppins Bold"/>
                </a:rPr>
                <a:t>Real-Time Report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93128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>
            <a:extLst>
              <a:ext uri="{FF2B5EF4-FFF2-40B4-BE49-F238E27FC236}">
                <a16:creationId xmlns:a16="http://schemas.microsoft.com/office/drawing/2014/main" id="{C311C382-0000-4AB2-81E5-0FD24C3363B2}"/>
              </a:ext>
            </a:extLst>
          </p:cNvPr>
          <p:cNvSpPr txBox="1"/>
          <p:nvPr/>
        </p:nvSpPr>
        <p:spPr>
          <a:xfrm>
            <a:off x="1524000" y="464949"/>
            <a:ext cx="15430351" cy="7290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1">
              <a:lnSpc>
                <a:spcPts val="6299"/>
              </a:lnSpc>
            </a:pPr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ea typeface="Open Sans Bold"/>
                <a:cs typeface="Poppins Semi-Bold" panose="020B0604020202020204" charset="0"/>
                <a:sym typeface="Open Sans Bold"/>
              </a:rPr>
              <a:t>Comparison Between Traditional NOC Engineer and AI</a:t>
            </a: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078838AA-36C1-4209-A9A9-B276903CEDBA}"/>
              </a:ext>
            </a:extLst>
          </p:cNvPr>
          <p:cNvSpPr/>
          <p:nvPr/>
        </p:nvSpPr>
        <p:spPr>
          <a:xfrm>
            <a:off x="14177" y="0"/>
            <a:ext cx="1524000" cy="1693824"/>
          </a:xfrm>
          <a:custGeom>
            <a:avLst/>
            <a:gdLst/>
            <a:ahLst/>
            <a:cxnLst/>
            <a:rect l="l" t="t" r="r" b="b"/>
            <a:pathLst>
              <a:path w="1768936" h="2090323">
                <a:moveTo>
                  <a:pt x="0" y="0"/>
                </a:moveTo>
                <a:lnTo>
                  <a:pt x="1768936" y="0"/>
                </a:lnTo>
                <a:lnTo>
                  <a:pt x="1768936" y="2090323"/>
                </a:lnTo>
                <a:lnTo>
                  <a:pt x="0" y="209032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8DAA04-ED2C-4E59-8065-4DC5CBC048C8}"/>
              </a:ext>
            </a:extLst>
          </p:cNvPr>
          <p:cNvGraphicFramePr>
            <a:graphicFrameLocks noGrp="1"/>
          </p:cNvGraphicFramePr>
          <p:nvPr/>
        </p:nvGraphicFramePr>
        <p:xfrm>
          <a:off x="1524000" y="1485900"/>
          <a:ext cx="15795014" cy="859317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966702">
                  <a:extLst>
                    <a:ext uri="{9D8B030D-6E8A-4147-A177-3AD203B41FA5}">
                      <a16:colId xmlns:a16="http://schemas.microsoft.com/office/drawing/2014/main" val="493887953"/>
                    </a:ext>
                  </a:extLst>
                </a:gridCol>
                <a:gridCol w="5414156">
                  <a:extLst>
                    <a:ext uri="{9D8B030D-6E8A-4147-A177-3AD203B41FA5}">
                      <a16:colId xmlns:a16="http://schemas.microsoft.com/office/drawing/2014/main" val="2489408738"/>
                    </a:ext>
                  </a:extLst>
                </a:gridCol>
                <a:gridCol w="5414156">
                  <a:extLst>
                    <a:ext uri="{9D8B030D-6E8A-4147-A177-3AD203B41FA5}">
                      <a16:colId xmlns:a16="http://schemas.microsoft.com/office/drawing/2014/main" val="2522181825"/>
                    </a:ext>
                  </a:extLst>
                </a:gridCol>
              </a:tblGrid>
              <a:tr h="1074147">
                <a:tc>
                  <a:txBody>
                    <a:bodyPr/>
                    <a:lstStyle/>
                    <a:p>
                      <a:r>
                        <a:rPr lang="en-US" sz="32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Aspect</a:t>
                      </a:r>
                      <a:endParaRPr lang="en-US" sz="3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Traditional NOC Engineer</a:t>
                      </a:r>
                      <a:endParaRPr lang="en-US" sz="3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VNOC AI System</a:t>
                      </a:r>
                      <a:endParaRPr lang="en-US" sz="3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790248"/>
                  </a:ext>
                </a:extLst>
              </a:tr>
              <a:tr h="1074147">
                <a:tc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Speed</a:t>
                      </a:r>
                      <a:endParaRPr lang="en-US" sz="32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Slower due to manual checks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Instant response with real-time analysis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2018937"/>
                  </a:ext>
                </a:extLst>
              </a:tr>
              <a:tr h="1074147">
                <a:tc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Awareness</a:t>
                      </a:r>
                      <a:endParaRPr lang="en-US" sz="32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Affected by fatigue and multitasking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Fully aware, runs continuously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8366275"/>
                  </a:ext>
                </a:extLst>
              </a:tr>
              <a:tr h="10741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Detection Accuracy</a:t>
                      </a:r>
                    </a:p>
                    <a:p>
                      <a:endParaRPr lang="en-US" sz="32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May miss minor or time-sensitive issues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Highly accurate, checks KPIs every 15 mins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9644746"/>
                  </a:ext>
                </a:extLst>
              </a:tr>
              <a:tr h="1074147">
                <a:tc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Comprehensiveness</a:t>
                      </a:r>
                      <a:endParaRPr lang="en-US" sz="32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Needs to review multiple reports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Correlates data instantly across cells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1424935"/>
                  </a:ext>
                </a:extLst>
              </a:tr>
              <a:tr h="1074147">
                <a:tc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Exceptional Handling</a:t>
                      </a:r>
                    </a:p>
                    <a:p>
                      <a:endParaRPr lang="en-US" sz="32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Adapts well to rare, real-world cases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May misinterpret unusual cases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9110822"/>
                  </a:ext>
                </a:extLst>
              </a:tr>
              <a:tr h="1074147">
                <a:tc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Recommendations</a:t>
                      </a:r>
                      <a:endParaRPr lang="en-US" sz="32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Proposes practical, field-tested solutions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Provides generic suggestions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4935735"/>
                  </a:ext>
                </a:extLst>
              </a:tr>
              <a:tr h="1074147">
                <a:tc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Flexibility</a:t>
                      </a:r>
                      <a:endParaRPr lang="en-US" sz="32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Makes decisions based on experience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Limited to predefined logic</a:t>
                      </a:r>
                      <a:endParaRPr lang="en-US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46222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7609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"/>
          <p:cNvSpPr txBox="1"/>
          <p:nvPr/>
        </p:nvSpPr>
        <p:spPr>
          <a:xfrm>
            <a:off x="1524000" y="167127"/>
            <a:ext cx="160020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cs typeface="Poppins Bold"/>
              </a:rPr>
              <a:t>The</a:t>
            </a: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Arial" panose="020B0604020202020204" pitchFamily="34" charset="0"/>
              </a:rPr>
              <a:t> </a:t>
            </a:r>
            <a:r>
              <a:rPr lang="en-US" sz="5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cs typeface="Poppins Bold"/>
              </a:rPr>
              <a:t>difference between traditional and virtual NOC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472E61E-6E2D-F1F8-8B81-F70FB11FE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805349"/>
              </p:ext>
            </p:extLst>
          </p:nvPr>
        </p:nvGraphicFramePr>
        <p:xfrm>
          <a:off x="1538177" y="1267601"/>
          <a:ext cx="15987822" cy="7968997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329274">
                  <a:extLst>
                    <a:ext uri="{9D8B030D-6E8A-4147-A177-3AD203B41FA5}">
                      <a16:colId xmlns:a16="http://schemas.microsoft.com/office/drawing/2014/main" val="1031822287"/>
                    </a:ext>
                  </a:extLst>
                </a:gridCol>
                <a:gridCol w="5329274">
                  <a:extLst>
                    <a:ext uri="{9D8B030D-6E8A-4147-A177-3AD203B41FA5}">
                      <a16:colId xmlns:a16="http://schemas.microsoft.com/office/drawing/2014/main" val="281762409"/>
                    </a:ext>
                  </a:extLst>
                </a:gridCol>
                <a:gridCol w="5329274">
                  <a:extLst>
                    <a:ext uri="{9D8B030D-6E8A-4147-A177-3AD203B41FA5}">
                      <a16:colId xmlns:a16="http://schemas.microsoft.com/office/drawing/2014/main" val="685068716"/>
                    </a:ext>
                  </a:extLst>
                </a:gridCol>
              </a:tblGrid>
              <a:tr h="91186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Factor</a:t>
                      </a:r>
                      <a:endParaRPr lang="en-US" sz="3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00" marR="91440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3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NOC</a:t>
                      </a:r>
                      <a:endParaRPr lang="en-US" sz="3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00" marR="91440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VNOC</a:t>
                      </a:r>
                      <a:endParaRPr lang="en-US" sz="3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00" marR="91440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931038"/>
                  </a:ext>
                </a:extLst>
              </a:tr>
              <a:tr h="121143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Costs</a:t>
                      </a:r>
                      <a:endParaRPr lang="en-US" sz="3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High (equipment, location, power, maintenance)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Lower due to reduced physical infrastructure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6570097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Location</a:t>
                      </a:r>
                      <a:endParaRPr lang="en-US" sz="3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Fixed, requires a physical center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Accessible from anywhere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977500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Human Resources</a:t>
                      </a:r>
                      <a:endParaRPr lang="en-US" sz="3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It requires a number of workers and their presence 24 hours a day.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Can be operated remotely with AI support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7858957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Fault Management</a:t>
                      </a:r>
                      <a:endParaRPr lang="en-US" sz="3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Relies on manual monitoring and on-site decision-making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Provides fault simulations and proactive solutions using AI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304312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Emergency Response</a:t>
                      </a:r>
                      <a:endParaRPr lang="en-US" sz="3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Slower due to reliance on field teams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Immediate interaction with issues via a virtual environment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728678"/>
                  </a:ext>
                </a:extLst>
              </a:tr>
              <a:tr h="119749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Monitoring Efficiency</a:t>
                      </a:r>
                      <a:endParaRPr lang="en-US" sz="3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Uses 2D screens and traditional analytics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Provides deeper insights and dynamic 3D analysis</a:t>
                      </a:r>
                      <a:endParaRPr lang="en-US" sz="2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4924710"/>
                  </a:ext>
                </a:extLst>
              </a:tr>
            </a:tbl>
          </a:graphicData>
        </a:graphic>
      </p:graphicFrame>
      <p:sp>
        <p:nvSpPr>
          <p:cNvPr id="10" name="Freeform 2">
            <a:extLst>
              <a:ext uri="{FF2B5EF4-FFF2-40B4-BE49-F238E27FC236}">
                <a16:creationId xmlns:a16="http://schemas.microsoft.com/office/drawing/2014/main" id="{F514DF94-9DE8-416D-AA6E-E76E2946E7E9}"/>
              </a:ext>
            </a:extLst>
          </p:cNvPr>
          <p:cNvSpPr/>
          <p:nvPr/>
        </p:nvSpPr>
        <p:spPr>
          <a:xfrm>
            <a:off x="14177" y="0"/>
            <a:ext cx="1524000" cy="1693824"/>
          </a:xfrm>
          <a:custGeom>
            <a:avLst/>
            <a:gdLst/>
            <a:ahLst/>
            <a:cxnLst/>
            <a:rect l="l" t="t" r="r" b="b"/>
            <a:pathLst>
              <a:path w="1768936" h="2090323">
                <a:moveTo>
                  <a:pt x="0" y="0"/>
                </a:moveTo>
                <a:lnTo>
                  <a:pt x="1768936" y="0"/>
                </a:lnTo>
                <a:lnTo>
                  <a:pt x="1768936" y="2090323"/>
                </a:lnTo>
                <a:lnTo>
                  <a:pt x="0" y="209032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FC2A5D-90CB-AA3C-577B-BB6720263A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07C6DBF-B152-F017-BBB2-1C487544F919}"/>
              </a:ext>
            </a:extLst>
          </p:cNvPr>
          <p:cNvSpPr/>
          <p:nvPr/>
        </p:nvSpPr>
        <p:spPr>
          <a:xfrm>
            <a:off x="-13855" y="0"/>
            <a:ext cx="18288000" cy="10287000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4FAF32-EC8A-54E8-34DF-FBE3DC7C8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5" y="47847"/>
            <a:ext cx="2321098" cy="19911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FB5DAD-381D-187C-ED01-8F25922B3072}"/>
              </a:ext>
            </a:extLst>
          </p:cNvPr>
          <p:cNvSpPr txBox="1"/>
          <p:nvPr/>
        </p:nvSpPr>
        <p:spPr>
          <a:xfrm>
            <a:off x="3048000" y="593081"/>
            <a:ext cx="12573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cs typeface="Poppins Semi-Bold" panose="020B0604020202020204" charset="0"/>
              </a:rPr>
              <a:t>Future</a:t>
            </a: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</a:rPr>
              <a:t> </a:t>
            </a: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cs typeface="Poppins Semi-Bold" panose="020B0604020202020204" charset="0"/>
              </a:rPr>
              <a:t>Work Supporting 2G, 3G, and 4G Networks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62F0CC-61B2-D7B0-87A6-DC80A8987C50}"/>
              </a:ext>
            </a:extLst>
          </p:cNvPr>
          <p:cNvSpPr txBox="1"/>
          <p:nvPr/>
        </p:nvSpPr>
        <p:spPr>
          <a:xfrm>
            <a:off x="2748614" y="2632018"/>
            <a:ext cx="121539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Our goal is to expand the VNOC system to comprehensively support 2G, 3G, and 4G networks.</a:t>
            </a:r>
          </a:p>
          <a:p>
            <a:pPr algn="just"/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This expansion will involve:</a:t>
            </a:r>
          </a:p>
          <a:p>
            <a:pPr algn="just"/>
            <a:endParaRPr lang="en-US" sz="3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1028700" lvl="1" indent="-571500" algn="just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Incorporating unique KPIs and analysis models for each network generation.</a:t>
            </a:r>
          </a:p>
          <a:p>
            <a:pPr marL="1028700" lvl="1" indent="-571500" algn="just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Automatically processing all KPI logs for real-time monitoring, alarm generation, and reporting.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n-US" sz="3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algn="just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This scalable design will enable smarter, more comprehensive network operations within the metaverse, adapting to diverse network environments.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68A6DA-56D6-FAD1-1D7B-18FB044DB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34542" y="7720668"/>
            <a:ext cx="2855216" cy="2431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E13122-1F27-1470-2741-9B4A0DE239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42" y="8109512"/>
            <a:ext cx="2149923" cy="2129641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274D008D-04B3-639A-AC80-6437F4D91D98}"/>
              </a:ext>
            </a:extLst>
          </p:cNvPr>
          <p:cNvSpPr/>
          <p:nvPr/>
        </p:nvSpPr>
        <p:spPr>
          <a:xfrm>
            <a:off x="15494831" y="38100"/>
            <a:ext cx="2728988" cy="487567"/>
          </a:xfrm>
          <a:custGeom>
            <a:avLst/>
            <a:gdLst/>
            <a:ahLst/>
            <a:cxnLst/>
            <a:rect l="l" t="t" r="r" b="b"/>
            <a:pathLst>
              <a:path w="2728988" h="487567">
                <a:moveTo>
                  <a:pt x="0" y="0"/>
                </a:moveTo>
                <a:lnTo>
                  <a:pt x="2728988" y="0"/>
                </a:lnTo>
                <a:lnTo>
                  <a:pt x="2728988" y="487567"/>
                </a:lnTo>
                <a:lnTo>
                  <a:pt x="0" y="4875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1763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0B5F9C1-230E-45DE-9553-0CE4789DA6C0}"/>
              </a:ext>
            </a:extLst>
          </p:cNvPr>
          <p:cNvSpPr/>
          <p:nvPr/>
        </p:nvSpPr>
        <p:spPr>
          <a:xfrm>
            <a:off x="13855" y="116275"/>
            <a:ext cx="18288000" cy="10287000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2B00DE-DAC7-40B5-AEB4-5F90BE570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3" y="208360"/>
            <a:ext cx="2321098" cy="19911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B09849-C094-4F1E-AE8D-A10D536C3A05}"/>
              </a:ext>
            </a:extLst>
          </p:cNvPr>
          <p:cNvSpPr txBox="1"/>
          <p:nvPr/>
        </p:nvSpPr>
        <p:spPr>
          <a:xfrm>
            <a:off x="2857500" y="419100"/>
            <a:ext cx="12573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cs typeface="Poppins Semi-Bold" panose="020B0604020202020204" charset="0"/>
              </a:rPr>
              <a:t>Future</a:t>
            </a: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</a:rPr>
              <a:t> </a:t>
            </a: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cs typeface="Poppins Semi-Bold" panose="020B0604020202020204" charset="0"/>
              </a:rPr>
              <a:t>Work: Expanding Our AI Horizon: The Future of AI in VNOC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D07BA1-8BB7-4DAA-B7C5-1359AF537B26}"/>
              </a:ext>
            </a:extLst>
          </p:cNvPr>
          <p:cNvSpPr txBox="1"/>
          <p:nvPr/>
        </p:nvSpPr>
        <p:spPr>
          <a:xfrm>
            <a:off x="2788617" y="2333327"/>
            <a:ext cx="12595742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Our VNOC already uses AI for analysis, fault detection, and reporting. We're expanding our AI tools for even smarter, more autonomous network management.</a:t>
            </a:r>
          </a:p>
          <a:p>
            <a:pPr algn="just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Future AI integrations will focus on:</a:t>
            </a:r>
          </a:p>
          <a:p>
            <a:pPr marL="1028700" lvl="1" indent="-5715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Predictive Maintenance: predict equipment failures proactively.</a:t>
            </a:r>
          </a:p>
          <a:p>
            <a:pPr marL="1028700" lvl="1" indent="-5715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Proactive Security Automation: enable automated threat detection and response.</a:t>
            </a:r>
          </a:p>
          <a:p>
            <a:pPr marL="1028700" lvl="1" indent="-5715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Intelligent Capacity Planning: forecast traffic for optimal resource allocation and bottleneck prevention.</a:t>
            </a:r>
          </a:p>
          <a:p>
            <a:pPr marL="1028700" lvl="1" indent="-5715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Enhanced Root Cause Analysis: provide faster, more precise troubleshooting.</a:t>
            </a:r>
          </a:p>
          <a:p>
            <a:pPr marL="1028700" lvl="1" indent="-5715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Self-Optimizing Networks (SON): AI will autonomously optimize network configurations.</a:t>
            </a:r>
          </a:p>
          <a:p>
            <a:pPr marL="1028700" lvl="1" indent="-5715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AI-Powered Virtual Assistants: AI will offer on-demand insights for network professionals.</a:t>
            </a:r>
          </a:p>
          <a:p>
            <a:pPr algn="just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Expanding AI makes our VNOC more proactive, resilient, and intelligent, driving unparalleled efficiency in the metaverse's evolving network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A1FCA1-BE50-4622-96D3-826D5D4A5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14929" y="8022200"/>
            <a:ext cx="2501090" cy="21296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BC2E3C-8A9B-4668-AD95-5E3CC94F2E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55" y="8157359"/>
            <a:ext cx="2149923" cy="2129641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8738D4CA-1EA1-4681-82A9-DD871CC66855}"/>
              </a:ext>
            </a:extLst>
          </p:cNvPr>
          <p:cNvSpPr/>
          <p:nvPr/>
        </p:nvSpPr>
        <p:spPr>
          <a:xfrm>
            <a:off x="15511349" y="121718"/>
            <a:ext cx="2728988" cy="487567"/>
          </a:xfrm>
          <a:custGeom>
            <a:avLst/>
            <a:gdLst/>
            <a:ahLst/>
            <a:cxnLst/>
            <a:rect l="l" t="t" r="r" b="b"/>
            <a:pathLst>
              <a:path w="2728988" h="487567">
                <a:moveTo>
                  <a:pt x="0" y="0"/>
                </a:moveTo>
                <a:lnTo>
                  <a:pt x="2728988" y="0"/>
                </a:lnTo>
                <a:lnTo>
                  <a:pt x="2728988" y="487567"/>
                </a:lnTo>
                <a:lnTo>
                  <a:pt x="0" y="4875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315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30241" y="706087"/>
            <a:ext cx="9360145" cy="7573209"/>
            <a:chOff x="0" y="0"/>
            <a:chExt cx="12480194" cy="1009761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480194" cy="10097611"/>
            </a:xfrm>
            <a:custGeom>
              <a:avLst/>
              <a:gdLst/>
              <a:ahLst/>
              <a:cxnLst/>
              <a:rect l="l" t="t" r="r" b="b"/>
              <a:pathLst>
                <a:path w="12480194" h="10097611">
                  <a:moveTo>
                    <a:pt x="0" y="0"/>
                  </a:moveTo>
                  <a:lnTo>
                    <a:pt x="12480194" y="0"/>
                  </a:lnTo>
                  <a:lnTo>
                    <a:pt x="12480194" y="10097611"/>
                  </a:lnTo>
                  <a:lnTo>
                    <a:pt x="0" y="100976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1118513" y="6392801"/>
              <a:ext cx="10243169" cy="13635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754"/>
                </a:lnSpc>
              </a:pPr>
              <a:r>
                <a:rPr lang="en-US" sz="10622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QND Pro"/>
                  <a:ea typeface="RQND Pro"/>
                  <a:cs typeface="RQND Pro"/>
                  <a:sym typeface="RQND Pro"/>
                </a:rPr>
                <a:t>thank you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0" y="0"/>
            <a:ext cx="2728988" cy="487567"/>
          </a:xfrm>
          <a:custGeom>
            <a:avLst/>
            <a:gdLst/>
            <a:ahLst/>
            <a:cxnLst/>
            <a:rect l="l" t="t" r="r" b="b"/>
            <a:pathLst>
              <a:path w="2728988" h="487567">
                <a:moveTo>
                  <a:pt x="0" y="0"/>
                </a:moveTo>
                <a:lnTo>
                  <a:pt x="2728988" y="0"/>
                </a:lnTo>
                <a:lnTo>
                  <a:pt x="2728988" y="487567"/>
                </a:lnTo>
                <a:lnTo>
                  <a:pt x="0" y="4875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 rot="7223031" flipH="1">
            <a:off x="16429750" y="-93298"/>
            <a:ext cx="1659101" cy="1598770"/>
          </a:xfrm>
          <a:custGeom>
            <a:avLst/>
            <a:gdLst/>
            <a:ahLst/>
            <a:cxnLst/>
            <a:rect l="l" t="t" r="r" b="b"/>
            <a:pathLst>
              <a:path w="1659101" h="1598770">
                <a:moveTo>
                  <a:pt x="1659100" y="0"/>
                </a:moveTo>
                <a:lnTo>
                  <a:pt x="0" y="0"/>
                </a:lnTo>
                <a:lnTo>
                  <a:pt x="0" y="1598770"/>
                </a:lnTo>
                <a:lnTo>
                  <a:pt x="1659100" y="1598770"/>
                </a:lnTo>
                <a:lnTo>
                  <a:pt x="165910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15895650" y="7610244"/>
            <a:ext cx="2392350" cy="2676756"/>
          </a:xfrm>
          <a:custGeom>
            <a:avLst/>
            <a:gdLst/>
            <a:ahLst/>
            <a:cxnLst/>
            <a:rect l="l" t="t" r="r" b="b"/>
            <a:pathLst>
              <a:path w="2392350" h="2676756">
                <a:moveTo>
                  <a:pt x="0" y="0"/>
                </a:moveTo>
                <a:lnTo>
                  <a:pt x="2392350" y="0"/>
                </a:lnTo>
                <a:lnTo>
                  <a:pt x="2392350" y="2676756"/>
                </a:lnTo>
                <a:lnTo>
                  <a:pt x="0" y="267675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 rot="7223031" flipV="1">
            <a:off x="199150" y="8779656"/>
            <a:ext cx="1659101" cy="1598770"/>
          </a:xfrm>
          <a:custGeom>
            <a:avLst/>
            <a:gdLst/>
            <a:ahLst/>
            <a:cxnLst/>
            <a:rect l="l" t="t" r="r" b="b"/>
            <a:pathLst>
              <a:path w="1659101" h="1598770">
                <a:moveTo>
                  <a:pt x="0" y="1598770"/>
                </a:moveTo>
                <a:lnTo>
                  <a:pt x="1659100" y="1598770"/>
                </a:lnTo>
                <a:lnTo>
                  <a:pt x="1659100" y="0"/>
                </a:lnTo>
                <a:lnTo>
                  <a:pt x="0" y="0"/>
                </a:lnTo>
                <a:lnTo>
                  <a:pt x="0" y="15987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586020" y="294892"/>
            <a:ext cx="11115960" cy="3051744"/>
            <a:chOff x="0" y="0"/>
            <a:chExt cx="14821281" cy="406899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000881" cy="1747373"/>
            </a:xfrm>
            <a:custGeom>
              <a:avLst/>
              <a:gdLst/>
              <a:ahLst/>
              <a:cxnLst/>
              <a:rect l="l" t="t" r="r" b="b"/>
              <a:pathLst>
                <a:path w="4000881" h="1747373">
                  <a:moveTo>
                    <a:pt x="0" y="0"/>
                  </a:moveTo>
                  <a:lnTo>
                    <a:pt x="4000881" y="0"/>
                  </a:lnTo>
                  <a:lnTo>
                    <a:pt x="4000881" y="1747373"/>
                  </a:lnTo>
                  <a:lnTo>
                    <a:pt x="0" y="17473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/>
            <p:cNvSpPr/>
            <p:nvPr/>
          </p:nvSpPr>
          <p:spPr>
            <a:xfrm>
              <a:off x="3011711" y="299440"/>
              <a:ext cx="9368978" cy="2895866"/>
            </a:xfrm>
            <a:custGeom>
              <a:avLst/>
              <a:gdLst/>
              <a:ahLst/>
              <a:cxnLst/>
              <a:rect l="l" t="t" r="r" b="b"/>
              <a:pathLst>
                <a:path w="9368978" h="2895866">
                  <a:moveTo>
                    <a:pt x="0" y="0"/>
                  </a:moveTo>
                  <a:lnTo>
                    <a:pt x="9368978" y="0"/>
                  </a:lnTo>
                  <a:lnTo>
                    <a:pt x="9368978" y="2895866"/>
                  </a:lnTo>
                  <a:lnTo>
                    <a:pt x="0" y="28958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/>
            <p:cNvSpPr/>
            <p:nvPr/>
          </p:nvSpPr>
          <p:spPr>
            <a:xfrm flipH="1" flipV="1">
              <a:off x="10820400" y="2321619"/>
              <a:ext cx="4000881" cy="1747373"/>
            </a:xfrm>
            <a:custGeom>
              <a:avLst/>
              <a:gdLst/>
              <a:ahLst/>
              <a:cxnLst/>
              <a:rect l="l" t="t" r="r" b="b"/>
              <a:pathLst>
                <a:path w="4000881" h="1747373">
                  <a:moveTo>
                    <a:pt x="4000881" y="1747373"/>
                  </a:moveTo>
                  <a:lnTo>
                    <a:pt x="0" y="1747373"/>
                  </a:lnTo>
                  <a:lnTo>
                    <a:pt x="0" y="0"/>
                  </a:lnTo>
                  <a:lnTo>
                    <a:pt x="4000881" y="0"/>
                  </a:lnTo>
                  <a:lnTo>
                    <a:pt x="4000881" y="1747373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2557519" y="1122073"/>
              <a:ext cx="9866713" cy="125059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 rtl="1">
                <a:lnSpc>
                  <a:spcPts val="8150"/>
                </a:lnSpc>
              </a:pPr>
              <a:r>
                <a:rPr lang="en-US" sz="5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QND Pro" panose="020B0604020202020204" charset="0"/>
                  <a:ea typeface="Open Sans Bold"/>
                  <a:cs typeface="Open Sans Bold"/>
                  <a:sym typeface="Open Sans Bold"/>
                </a:rPr>
                <a:t>Table of contents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A5D2DA8-BBA6-432E-81D9-13287BE5B82E}"/>
              </a:ext>
            </a:extLst>
          </p:cNvPr>
          <p:cNvGrpSpPr/>
          <p:nvPr/>
        </p:nvGrpSpPr>
        <p:grpSpPr>
          <a:xfrm>
            <a:off x="455422" y="3268624"/>
            <a:ext cx="8688578" cy="1262783"/>
            <a:chOff x="455422" y="3716072"/>
            <a:chExt cx="8688578" cy="1262783"/>
          </a:xfrm>
        </p:grpSpPr>
        <p:grpSp>
          <p:nvGrpSpPr>
            <p:cNvPr id="7" name="Group 7"/>
            <p:cNvGrpSpPr/>
            <p:nvPr/>
          </p:nvGrpSpPr>
          <p:grpSpPr>
            <a:xfrm>
              <a:off x="455422" y="3866220"/>
              <a:ext cx="8688578" cy="1112635"/>
              <a:chOff x="0" y="0"/>
              <a:chExt cx="9804789" cy="1483513"/>
            </a:xfrm>
          </p:grpSpPr>
          <p:grpSp>
            <p:nvGrpSpPr>
              <p:cNvPr id="8" name="Group 8"/>
              <p:cNvGrpSpPr/>
              <p:nvPr/>
            </p:nvGrpSpPr>
            <p:grpSpPr>
              <a:xfrm>
                <a:off x="516532" y="195620"/>
                <a:ext cx="9288257" cy="1287893"/>
                <a:chOff x="0" y="0"/>
                <a:chExt cx="1628821" cy="225849"/>
              </a:xfrm>
            </p:grpSpPr>
            <p:sp>
              <p:nvSpPr>
                <p:cNvPr id="9" name="Freeform 9"/>
                <p:cNvSpPr/>
                <p:nvPr/>
              </p:nvSpPr>
              <p:spPr>
                <a:xfrm>
                  <a:off x="0" y="0"/>
                  <a:ext cx="1628822" cy="225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8822" h="225849">
                      <a:moveTo>
                        <a:pt x="111136" y="0"/>
                      </a:moveTo>
                      <a:lnTo>
                        <a:pt x="1517686" y="0"/>
                      </a:lnTo>
                      <a:cubicBezTo>
                        <a:pt x="1547161" y="0"/>
                        <a:pt x="1575429" y="11709"/>
                        <a:pt x="1596271" y="32551"/>
                      </a:cubicBezTo>
                      <a:cubicBezTo>
                        <a:pt x="1617113" y="53393"/>
                        <a:pt x="1628822" y="81661"/>
                        <a:pt x="1628822" y="111136"/>
                      </a:cubicBezTo>
                      <a:lnTo>
                        <a:pt x="1628822" y="114714"/>
                      </a:lnTo>
                      <a:cubicBezTo>
                        <a:pt x="1628822" y="144189"/>
                        <a:pt x="1617113" y="172457"/>
                        <a:pt x="1596271" y="193299"/>
                      </a:cubicBezTo>
                      <a:cubicBezTo>
                        <a:pt x="1575429" y="214140"/>
                        <a:pt x="1547161" y="225849"/>
                        <a:pt x="1517686" y="225849"/>
                      </a:cubicBezTo>
                      <a:lnTo>
                        <a:pt x="111136" y="225849"/>
                      </a:lnTo>
                      <a:cubicBezTo>
                        <a:pt x="81661" y="225849"/>
                        <a:pt x="53393" y="214140"/>
                        <a:pt x="32551" y="193299"/>
                      </a:cubicBezTo>
                      <a:cubicBezTo>
                        <a:pt x="11709" y="172457"/>
                        <a:pt x="0" y="144189"/>
                        <a:pt x="0" y="114714"/>
                      </a:cubicBezTo>
                      <a:lnTo>
                        <a:pt x="0" y="111136"/>
                      </a:lnTo>
                      <a:cubicBezTo>
                        <a:pt x="0" y="81661"/>
                        <a:pt x="11709" y="53393"/>
                        <a:pt x="32551" y="32551"/>
                      </a:cubicBezTo>
                      <a:cubicBezTo>
                        <a:pt x="53393" y="11709"/>
                        <a:pt x="81661" y="0"/>
                        <a:pt x="1111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" name="TextBox 10"/>
                <p:cNvSpPr txBox="1"/>
                <p:nvPr/>
              </p:nvSpPr>
              <p:spPr>
                <a:xfrm>
                  <a:off x="0" y="-57150"/>
                  <a:ext cx="1628821" cy="282999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799"/>
                    </a:lnSpc>
                  </a:pPr>
                  <a:endParaRPr/>
                </a:p>
              </p:txBody>
            </p:sp>
          </p:grpSp>
          <p:sp>
            <p:nvSpPr>
              <p:cNvPr id="11" name="Freeform 11"/>
              <p:cNvSpPr/>
              <p:nvPr/>
            </p:nvSpPr>
            <p:spPr>
              <a:xfrm>
                <a:off x="0" y="0"/>
                <a:ext cx="1033064" cy="1483513"/>
              </a:xfrm>
              <a:custGeom>
                <a:avLst/>
                <a:gdLst/>
                <a:ahLst/>
                <a:cxnLst/>
                <a:rect l="l" t="t" r="r" b="b"/>
                <a:pathLst>
                  <a:path w="1033064" h="1483513">
                    <a:moveTo>
                      <a:pt x="0" y="0"/>
                    </a:moveTo>
                    <a:lnTo>
                      <a:pt x="1033064" y="0"/>
                    </a:lnTo>
                    <a:lnTo>
                      <a:pt x="1033064" y="1483513"/>
                    </a:lnTo>
                    <a:lnTo>
                      <a:pt x="0" y="148351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B9FEC0F-F0BE-4E61-AD55-794D2A922165}"/>
                </a:ext>
              </a:extLst>
            </p:cNvPr>
            <p:cNvSpPr/>
            <p:nvPr/>
          </p:nvSpPr>
          <p:spPr>
            <a:xfrm>
              <a:off x="1489478" y="3716072"/>
              <a:ext cx="4114810" cy="1164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626"/>
                </a:lnSpc>
                <a:spcBef>
                  <a:spcPct val="0"/>
                </a:spcBef>
              </a:pPr>
              <a:r>
                <a:rPr 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Poppins Semi-Bold"/>
                  <a:cs typeface="Poppins Semi-Bold"/>
                  <a:sym typeface="Poppins Semi-Bold"/>
                </a:rPr>
                <a:t>1.Introduction 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231F483-8539-40D2-A3B3-944066304799}"/>
              </a:ext>
            </a:extLst>
          </p:cNvPr>
          <p:cNvGrpSpPr/>
          <p:nvPr/>
        </p:nvGrpSpPr>
        <p:grpSpPr>
          <a:xfrm>
            <a:off x="468245" y="7595629"/>
            <a:ext cx="8718587" cy="1112635"/>
            <a:chOff x="319442" y="5325769"/>
            <a:chExt cx="8718587" cy="1112635"/>
          </a:xfrm>
        </p:grpSpPr>
        <p:grpSp>
          <p:nvGrpSpPr>
            <p:cNvPr id="12" name="Group 12"/>
            <p:cNvGrpSpPr/>
            <p:nvPr/>
          </p:nvGrpSpPr>
          <p:grpSpPr>
            <a:xfrm>
              <a:off x="319442" y="5325769"/>
              <a:ext cx="8688579" cy="1112635"/>
              <a:chOff x="0" y="0"/>
              <a:chExt cx="9804789" cy="1483513"/>
            </a:xfrm>
          </p:grpSpPr>
          <p:grpSp>
            <p:nvGrpSpPr>
              <p:cNvPr id="13" name="Group 13"/>
              <p:cNvGrpSpPr/>
              <p:nvPr/>
            </p:nvGrpSpPr>
            <p:grpSpPr>
              <a:xfrm>
                <a:off x="516532" y="195620"/>
                <a:ext cx="9288257" cy="1287893"/>
                <a:chOff x="0" y="0"/>
                <a:chExt cx="1628821" cy="225849"/>
              </a:xfrm>
            </p:grpSpPr>
            <p:sp>
              <p:nvSpPr>
                <p:cNvPr id="14" name="Freeform 14"/>
                <p:cNvSpPr/>
                <p:nvPr/>
              </p:nvSpPr>
              <p:spPr>
                <a:xfrm>
                  <a:off x="0" y="0"/>
                  <a:ext cx="1628822" cy="225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8822" h="225849">
                      <a:moveTo>
                        <a:pt x="111136" y="0"/>
                      </a:moveTo>
                      <a:lnTo>
                        <a:pt x="1517686" y="0"/>
                      </a:lnTo>
                      <a:cubicBezTo>
                        <a:pt x="1547161" y="0"/>
                        <a:pt x="1575429" y="11709"/>
                        <a:pt x="1596271" y="32551"/>
                      </a:cubicBezTo>
                      <a:cubicBezTo>
                        <a:pt x="1617113" y="53393"/>
                        <a:pt x="1628822" y="81661"/>
                        <a:pt x="1628822" y="111136"/>
                      </a:cubicBezTo>
                      <a:lnTo>
                        <a:pt x="1628822" y="114714"/>
                      </a:lnTo>
                      <a:cubicBezTo>
                        <a:pt x="1628822" y="144189"/>
                        <a:pt x="1617113" y="172457"/>
                        <a:pt x="1596271" y="193299"/>
                      </a:cubicBezTo>
                      <a:cubicBezTo>
                        <a:pt x="1575429" y="214140"/>
                        <a:pt x="1547161" y="225849"/>
                        <a:pt x="1517686" y="225849"/>
                      </a:cubicBezTo>
                      <a:lnTo>
                        <a:pt x="111136" y="225849"/>
                      </a:lnTo>
                      <a:cubicBezTo>
                        <a:pt x="81661" y="225849"/>
                        <a:pt x="53393" y="214140"/>
                        <a:pt x="32551" y="193299"/>
                      </a:cubicBezTo>
                      <a:cubicBezTo>
                        <a:pt x="11709" y="172457"/>
                        <a:pt x="0" y="144189"/>
                        <a:pt x="0" y="114714"/>
                      </a:cubicBezTo>
                      <a:lnTo>
                        <a:pt x="0" y="111136"/>
                      </a:lnTo>
                      <a:cubicBezTo>
                        <a:pt x="0" y="81661"/>
                        <a:pt x="11709" y="53393"/>
                        <a:pt x="32551" y="32551"/>
                      </a:cubicBezTo>
                      <a:cubicBezTo>
                        <a:pt x="53393" y="11709"/>
                        <a:pt x="81661" y="0"/>
                        <a:pt x="1111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" name="TextBox 15"/>
                <p:cNvSpPr txBox="1"/>
                <p:nvPr/>
              </p:nvSpPr>
              <p:spPr>
                <a:xfrm>
                  <a:off x="0" y="-57150"/>
                  <a:ext cx="1628821" cy="282999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799"/>
                    </a:lnSpc>
                  </a:pPr>
                  <a:endParaRPr/>
                </a:p>
              </p:txBody>
            </p:sp>
          </p:grpSp>
          <p:sp>
            <p:nvSpPr>
              <p:cNvPr id="16" name="Freeform 16"/>
              <p:cNvSpPr/>
              <p:nvPr/>
            </p:nvSpPr>
            <p:spPr>
              <a:xfrm>
                <a:off x="0" y="0"/>
                <a:ext cx="1033064" cy="1483513"/>
              </a:xfrm>
              <a:custGeom>
                <a:avLst/>
                <a:gdLst/>
                <a:ahLst/>
                <a:cxnLst/>
                <a:rect l="l" t="t" r="r" b="b"/>
                <a:pathLst>
                  <a:path w="1033064" h="1483513">
                    <a:moveTo>
                      <a:pt x="0" y="0"/>
                    </a:moveTo>
                    <a:lnTo>
                      <a:pt x="1033064" y="0"/>
                    </a:lnTo>
                    <a:lnTo>
                      <a:pt x="1033064" y="1483513"/>
                    </a:lnTo>
                    <a:lnTo>
                      <a:pt x="0" y="148351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18B9D82-E762-4EE3-BCB9-8C33D4FB6DA9}"/>
                </a:ext>
              </a:extLst>
            </p:cNvPr>
            <p:cNvSpPr/>
            <p:nvPr/>
          </p:nvSpPr>
          <p:spPr>
            <a:xfrm>
              <a:off x="1267568" y="5415087"/>
              <a:ext cx="7770461" cy="9145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rtl="1">
                <a:lnSpc>
                  <a:spcPts val="7000"/>
                </a:lnSpc>
              </a:pPr>
              <a:r>
                <a:rPr lang="en-US" sz="4400" b="1" spc="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Poppins Bold"/>
                  <a:cs typeface="Poppins Bold"/>
                  <a:sym typeface="Poppins Bold"/>
                </a:rPr>
                <a:t>4.VNOC Environment in Unity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6406523-F9C2-4623-801D-C1B8ABC0A81A}"/>
              </a:ext>
            </a:extLst>
          </p:cNvPr>
          <p:cNvGrpSpPr/>
          <p:nvPr/>
        </p:nvGrpSpPr>
        <p:grpSpPr>
          <a:xfrm>
            <a:off x="9254858" y="3503299"/>
            <a:ext cx="8688578" cy="1112635"/>
            <a:chOff x="280245" y="6709145"/>
            <a:chExt cx="8688578" cy="1112635"/>
          </a:xfrm>
        </p:grpSpPr>
        <p:grpSp>
          <p:nvGrpSpPr>
            <p:cNvPr id="17" name="Group 17"/>
            <p:cNvGrpSpPr/>
            <p:nvPr/>
          </p:nvGrpSpPr>
          <p:grpSpPr>
            <a:xfrm>
              <a:off x="280245" y="6709145"/>
              <a:ext cx="8688578" cy="1112635"/>
              <a:chOff x="0" y="0"/>
              <a:chExt cx="9804789" cy="1483513"/>
            </a:xfrm>
          </p:grpSpPr>
          <p:grpSp>
            <p:nvGrpSpPr>
              <p:cNvPr id="18" name="Group 18"/>
              <p:cNvGrpSpPr/>
              <p:nvPr/>
            </p:nvGrpSpPr>
            <p:grpSpPr>
              <a:xfrm>
                <a:off x="516532" y="195620"/>
                <a:ext cx="9288257" cy="1287893"/>
                <a:chOff x="0" y="0"/>
                <a:chExt cx="1628821" cy="225849"/>
              </a:xfrm>
            </p:grpSpPr>
            <p:sp>
              <p:nvSpPr>
                <p:cNvPr id="19" name="Freeform 19"/>
                <p:cNvSpPr/>
                <p:nvPr/>
              </p:nvSpPr>
              <p:spPr>
                <a:xfrm>
                  <a:off x="0" y="0"/>
                  <a:ext cx="1628822" cy="225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8822" h="225849">
                      <a:moveTo>
                        <a:pt x="111136" y="0"/>
                      </a:moveTo>
                      <a:lnTo>
                        <a:pt x="1517686" y="0"/>
                      </a:lnTo>
                      <a:cubicBezTo>
                        <a:pt x="1547161" y="0"/>
                        <a:pt x="1575429" y="11709"/>
                        <a:pt x="1596271" y="32551"/>
                      </a:cubicBezTo>
                      <a:cubicBezTo>
                        <a:pt x="1617113" y="53393"/>
                        <a:pt x="1628822" y="81661"/>
                        <a:pt x="1628822" y="111136"/>
                      </a:cubicBezTo>
                      <a:lnTo>
                        <a:pt x="1628822" y="114714"/>
                      </a:lnTo>
                      <a:cubicBezTo>
                        <a:pt x="1628822" y="144189"/>
                        <a:pt x="1617113" y="172457"/>
                        <a:pt x="1596271" y="193299"/>
                      </a:cubicBezTo>
                      <a:cubicBezTo>
                        <a:pt x="1575429" y="214140"/>
                        <a:pt x="1547161" y="225849"/>
                        <a:pt x="1517686" y="225849"/>
                      </a:cubicBezTo>
                      <a:lnTo>
                        <a:pt x="111136" y="225849"/>
                      </a:lnTo>
                      <a:cubicBezTo>
                        <a:pt x="81661" y="225849"/>
                        <a:pt x="53393" y="214140"/>
                        <a:pt x="32551" y="193299"/>
                      </a:cubicBezTo>
                      <a:cubicBezTo>
                        <a:pt x="11709" y="172457"/>
                        <a:pt x="0" y="144189"/>
                        <a:pt x="0" y="114714"/>
                      </a:cubicBezTo>
                      <a:lnTo>
                        <a:pt x="0" y="111136"/>
                      </a:lnTo>
                      <a:cubicBezTo>
                        <a:pt x="0" y="81661"/>
                        <a:pt x="11709" y="53393"/>
                        <a:pt x="32551" y="32551"/>
                      </a:cubicBezTo>
                      <a:cubicBezTo>
                        <a:pt x="53393" y="11709"/>
                        <a:pt x="81661" y="0"/>
                        <a:pt x="1111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TextBox 20"/>
                <p:cNvSpPr txBox="1"/>
                <p:nvPr/>
              </p:nvSpPr>
              <p:spPr>
                <a:xfrm>
                  <a:off x="0" y="-57150"/>
                  <a:ext cx="1628821" cy="282999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799"/>
                    </a:lnSpc>
                  </a:pPr>
                  <a:endParaRPr/>
                </a:p>
              </p:txBody>
            </p:sp>
          </p:grpSp>
          <p:sp>
            <p:nvSpPr>
              <p:cNvPr id="21" name="Freeform 21"/>
              <p:cNvSpPr/>
              <p:nvPr/>
            </p:nvSpPr>
            <p:spPr>
              <a:xfrm>
                <a:off x="0" y="0"/>
                <a:ext cx="1033064" cy="1483513"/>
              </a:xfrm>
              <a:custGeom>
                <a:avLst/>
                <a:gdLst/>
                <a:ahLst/>
                <a:cxnLst/>
                <a:rect l="l" t="t" r="r" b="b"/>
                <a:pathLst>
                  <a:path w="1033064" h="1483513">
                    <a:moveTo>
                      <a:pt x="0" y="0"/>
                    </a:moveTo>
                    <a:lnTo>
                      <a:pt x="1033064" y="0"/>
                    </a:lnTo>
                    <a:lnTo>
                      <a:pt x="1033064" y="1483513"/>
                    </a:lnTo>
                    <a:lnTo>
                      <a:pt x="0" y="148351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21DD5C9-71EE-4DBD-98EA-1908EDDFE4C8}"/>
                </a:ext>
              </a:extLst>
            </p:cNvPr>
            <p:cNvSpPr/>
            <p:nvPr/>
          </p:nvSpPr>
          <p:spPr>
            <a:xfrm>
              <a:off x="1248973" y="6844610"/>
              <a:ext cx="4752519" cy="8856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rtl="1">
                <a:lnSpc>
                  <a:spcPts val="6729"/>
                </a:lnSpc>
              </a:pPr>
              <a:r>
                <a:rPr lang="en-US" sz="4400" b="1" spc="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Poppins Bold"/>
                  <a:cs typeface="Poppins Bold"/>
                  <a:sym typeface="Poppins Bold"/>
                </a:rPr>
                <a:t>5.Monthly Report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BF4C42C-7DDC-474F-ABF2-33CB105788D1}"/>
              </a:ext>
            </a:extLst>
          </p:cNvPr>
          <p:cNvGrpSpPr/>
          <p:nvPr/>
        </p:nvGrpSpPr>
        <p:grpSpPr>
          <a:xfrm>
            <a:off x="4889189" y="8961713"/>
            <a:ext cx="8629974" cy="1112635"/>
            <a:chOff x="9263090" y="8743001"/>
            <a:chExt cx="8629974" cy="1112635"/>
          </a:xfrm>
        </p:grpSpPr>
        <p:grpSp>
          <p:nvGrpSpPr>
            <p:cNvPr id="39" name="Group 18">
              <a:extLst>
                <a:ext uri="{FF2B5EF4-FFF2-40B4-BE49-F238E27FC236}">
                  <a16:creationId xmlns:a16="http://schemas.microsoft.com/office/drawing/2014/main" id="{55F967CA-3DEA-4C79-8A21-D3085A8A6A47}"/>
                </a:ext>
              </a:extLst>
            </p:cNvPr>
            <p:cNvGrpSpPr/>
            <p:nvPr/>
          </p:nvGrpSpPr>
          <p:grpSpPr>
            <a:xfrm>
              <a:off x="9717731" y="8889716"/>
              <a:ext cx="8175333" cy="965920"/>
              <a:chOff x="0" y="0"/>
              <a:chExt cx="1628821" cy="225849"/>
            </a:xfrm>
          </p:grpSpPr>
          <p:sp>
            <p:nvSpPr>
              <p:cNvPr id="41" name="Freeform 19">
                <a:extLst>
                  <a:ext uri="{FF2B5EF4-FFF2-40B4-BE49-F238E27FC236}">
                    <a16:creationId xmlns:a16="http://schemas.microsoft.com/office/drawing/2014/main" id="{2B7B34BB-1D68-47A4-A6B9-47C036CB56BD}"/>
                  </a:ext>
                </a:extLst>
              </p:cNvPr>
              <p:cNvSpPr/>
              <p:nvPr/>
            </p:nvSpPr>
            <p:spPr>
              <a:xfrm>
                <a:off x="0" y="0"/>
                <a:ext cx="1628822" cy="225849"/>
              </a:xfrm>
              <a:custGeom>
                <a:avLst/>
                <a:gdLst/>
                <a:ahLst/>
                <a:cxnLst/>
                <a:rect l="l" t="t" r="r" b="b"/>
                <a:pathLst>
                  <a:path w="1628822" h="225849">
                    <a:moveTo>
                      <a:pt x="111136" y="0"/>
                    </a:moveTo>
                    <a:lnTo>
                      <a:pt x="1517686" y="0"/>
                    </a:lnTo>
                    <a:cubicBezTo>
                      <a:pt x="1547161" y="0"/>
                      <a:pt x="1575429" y="11709"/>
                      <a:pt x="1596271" y="32551"/>
                    </a:cubicBezTo>
                    <a:cubicBezTo>
                      <a:pt x="1617113" y="53393"/>
                      <a:pt x="1628822" y="81661"/>
                      <a:pt x="1628822" y="111136"/>
                    </a:cubicBezTo>
                    <a:lnTo>
                      <a:pt x="1628822" y="114714"/>
                    </a:lnTo>
                    <a:cubicBezTo>
                      <a:pt x="1628822" y="144189"/>
                      <a:pt x="1617113" y="172457"/>
                      <a:pt x="1596271" y="193299"/>
                    </a:cubicBezTo>
                    <a:cubicBezTo>
                      <a:pt x="1575429" y="214140"/>
                      <a:pt x="1547161" y="225849"/>
                      <a:pt x="1517686" y="225849"/>
                    </a:cubicBezTo>
                    <a:lnTo>
                      <a:pt x="111136" y="225849"/>
                    </a:lnTo>
                    <a:cubicBezTo>
                      <a:pt x="81661" y="225849"/>
                      <a:pt x="53393" y="214140"/>
                      <a:pt x="32551" y="193299"/>
                    </a:cubicBezTo>
                    <a:cubicBezTo>
                      <a:pt x="11709" y="172457"/>
                      <a:pt x="0" y="144189"/>
                      <a:pt x="0" y="114714"/>
                    </a:cubicBezTo>
                    <a:lnTo>
                      <a:pt x="0" y="111136"/>
                    </a:lnTo>
                    <a:cubicBezTo>
                      <a:pt x="0" y="81661"/>
                      <a:pt x="11709" y="53393"/>
                      <a:pt x="32551" y="32551"/>
                    </a:cubicBezTo>
                    <a:cubicBezTo>
                      <a:pt x="53393" y="11709"/>
                      <a:pt x="81661" y="0"/>
                      <a:pt x="111136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TextBox 20">
                <a:extLst>
                  <a:ext uri="{FF2B5EF4-FFF2-40B4-BE49-F238E27FC236}">
                    <a16:creationId xmlns:a16="http://schemas.microsoft.com/office/drawing/2014/main" id="{391FA967-55C2-48E2-BFB5-F6E178DCE192}"/>
                  </a:ext>
                </a:extLst>
              </p:cNvPr>
              <p:cNvSpPr txBox="1"/>
              <p:nvPr/>
            </p:nvSpPr>
            <p:spPr>
              <a:xfrm>
                <a:off x="0" y="-57150"/>
                <a:ext cx="1628821" cy="28299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799"/>
                  </a:lnSpc>
                </a:pPr>
                <a:endParaRPr/>
              </a:p>
            </p:txBody>
          </p:sp>
        </p:grp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310400B-A543-4A7A-AEC6-774053D92719}"/>
                </a:ext>
              </a:extLst>
            </p:cNvPr>
            <p:cNvSpPr/>
            <p:nvPr/>
          </p:nvSpPr>
          <p:spPr>
            <a:xfrm>
              <a:off x="9263090" y="8743001"/>
              <a:ext cx="909282" cy="1112635"/>
            </a:xfrm>
            <a:custGeom>
              <a:avLst/>
              <a:gdLst/>
              <a:ahLst/>
              <a:cxnLst/>
              <a:rect l="l" t="t" r="r" b="b"/>
              <a:pathLst>
                <a:path w="1033064" h="1483513">
                  <a:moveTo>
                    <a:pt x="0" y="0"/>
                  </a:moveTo>
                  <a:lnTo>
                    <a:pt x="1033064" y="0"/>
                  </a:lnTo>
                  <a:lnTo>
                    <a:pt x="1033064" y="1483513"/>
                  </a:lnTo>
                  <a:lnTo>
                    <a:pt x="0" y="14835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C09F232-73DE-4A45-B9E3-51A3FD7CE1EE}"/>
                </a:ext>
              </a:extLst>
            </p:cNvPr>
            <p:cNvSpPr/>
            <p:nvPr/>
          </p:nvSpPr>
          <p:spPr>
            <a:xfrm>
              <a:off x="10386093" y="8925340"/>
              <a:ext cx="388484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b="1" spc="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Poppins Semi-Bold" panose="020B0604020202020204" charset="0"/>
                </a:rPr>
                <a:t>9.Future</a:t>
              </a:r>
              <a:r>
                <a:rPr lang="en-US" sz="4400" spc="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4400" b="1" spc="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Poppins Semi-Bold" panose="020B0604020202020204" charset="0"/>
                </a:rPr>
                <a:t>Work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B672DB-2BA0-406F-9617-F4FE83554E31}"/>
              </a:ext>
            </a:extLst>
          </p:cNvPr>
          <p:cNvGrpSpPr/>
          <p:nvPr/>
        </p:nvGrpSpPr>
        <p:grpSpPr>
          <a:xfrm>
            <a:off x="9305494" y="6212087"/>
            <a:ext cx="8688578" cy="1112635"/>
            <a:chOff x="9263090" y="5432357"/>
            <a:chExt cx="8688578" cy="1112635"/>
          </a:xfrm>
        </p:grpSpPr>
        <p:grpSp>
          <p:nvGrpSpPr>
            <p:cNvPr id="22" name="Group 22"/>
            <p:cNvGrpSpPr/>
            <p:nvPr/>
          </p:nvGrpSpPr>
          <p:grpSpPr>
            <a:xfrm>
              <a:off x="9263090" y="5432357"/>
              <a:ext cx="8688578" cy="1112635"/>
              <a:chOff x="0" y="0"/>
              <a:chExt cx="9804789" cy="1483513"/>
            </a:xfrm>
          </p:grpSpPr>
          <p:grpSp>
            <p:nvGrpSpPr>
              <p:cNvPr id="23" name="Group 23"/>
              <p:cNvGrpSpPr/>
              <p:nvPr/>
            </p:nvGrpSpPr>
            <p:grpSpPr>
              <a:xfrm>
                <a:off x="516532" y="195620"/>
                <a:ext cx="9288257" cy="1287893"/>
                <a:chOff x="0" y="0"/>
                <a:chExt cx="1628821" cy="225849"/>
              </a:xfrm>
            </p:grpSpPr>
            <p:sp>
              <p:nvSpPr>
                <p:cNvPr id="24" name="Freeform 24"/>
                <p:cNvSpPr/>
                <p:nvPr/>
              </p:nvSpPr>
              <p:spPr>
                <a:xfrm>
                  <a:off x="0" y="0"/>
                  <a:ext cx="1628822" cy="225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8822" h="225849">
                      <a:moveTo>
                        <a:pt x="111136" y="0"/>
                      </a:moveTo>
                      <a:lnTo>
                        <a:pt x="1517686" y="0"/>
                      </a:lnTo>
                      <a:cubicBezTo>
                        <a:pt x="1547161" y="0"/>
                        <a:pt x="1575429" y="11709"/>
                        <a:pt x="1596271" y="32551"/>
                      </a:cubicBezTo>
                      <a:cubicBezTo>
                        <a:pt x="1617113" y="53393"/>
                        <a:pt x="1628822" y="81661"/>
                        <a:pt x="1628822" y="111136"/>
                      </a:cubicBezTo>
                      <a:lnTo>
                        <a:pt x="1628822" y="114714"/>
                      </a:lnTo>
                      <a:cubicBezTo>
                        <a:pt x="1628822" y="144189"/>
                        <a:pt x="1617113" y="172457"/>
                        <a:pt x="1596271" y="193299"/>
                      </a:cubicBezTo>
                      <a:cubicBezTo>
                        <a:pt x="1575429" y="214140"/>
                        <a:pt x="1547161" y="225849"/>
                        <a:pt x="1517686" y="225849"/>
                      </a:cubicBezTo>
                      <a:lnTo>
                        <a:pt x="111136" y="225849"/>
                      </a:lnTo>
                      <a:cubicBezTo>
                        <a:pt x="81661" y="225849"/>
                        <a:pt x="53393" y="214140"/>
                        <a:pt x="32551" y="193299"/>
                      </a:cubicBezTo>
                      <a:cubicBezTo>
                        <a:pt x="11709" y="172457"/>
                        <a:pt x="0" y="144189"/>
                        <a:pt x="0" y="114714"/>
                      </a:cubicBezTo>
                      <a:lnTo>
                        <a:pt x="0" y="111136"/>
                      </a:lnTo>
                      <a:cubicBezTo>
                        <a:pt x="0" y="81661"/>
                        <a:pt x="11709" y="53393"/>
                        <a:pt x="32551" y="32551"/>
                      </a:cubicBezTo>
                      <a:cubicBezTo>
                        <a:pt x="53393" y="11709"/>
                        <a:pt x="81661" y="0"/>
                        <a:pt x="1111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" name="TextBox 25"/>
                <p:cNvSpPr txBox="1"/>
                <p:nvPr/>
              </p:nvSpPr>
              <p:spPr>
                <a:xfrm>
                  <a:off x="0" y="-57150"/>
                  <a:ext cx="1628821" cy="282999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799"/>
                    </a:lnSpc>
                  </a:pPr>
                  <a:endParaRPr/>
                </a:p>
              </p:txBody>
            </p:sp>
          </p:grpSp>
          <p:sp>
            <p:nvSpPr>
              <p:cNvPr id="26" name="Freeform 26"/>
              <p:cNvSpPr/>
              <p:nvPr/>
            </p:nvSpPr>
            <p:spPr>
              <a:xfrm>
                <a:off x="0" y="0"/>
                <a:ext cx="1033064" cy="1483513"/>
              </a:xfrm>
              <a:custGeom>
                <a:avLst/>
                <a:gdLst/>
                <a:ahLst/>
                <a:cxnLst/>
                <a:rect l="l" t="t" r="r" b="b"/>
                <a:pathLst>
                  <a:path w="1033064" h="1483513">
                    <a:moveTo>
                      <a:pt x="0" y="0"/>
                    </a:moveTo>
                    <a:lnTo>
                      <a:pt x="1033064" y="0"/>
                    </a:lnTo>
                    <a:lnTo>
                      <a:pt x="1033064" y="1483513"/>
                    </a:lnTo>
                    <a:lnTo>
                      <a:pt x="0" y="148351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7F4C8D9-2615-46EC-A72A-88A446CB9693}"/>
                </a:ext>
              </a:extLst>
            </p:cNvPr>
            <p:cNvSpPr/>
            <p:nvPr/>
          </p:nvSpPr>
          <p:spPr>
            <a:xfrm>
              <a:off x="10257699" y="5579072"/>
              <a:ext cx="5827838" cy="847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rtl="1">
                <a:lnSpc>
                  <a:spcPts val="6299"/>
                </a:lnSpc>
              </a:pPr>
              <a:r>
                <a:rPr lang="en-US" sz="4400" b="1" spc="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/>
                  <a:cs typeface="Poppins Semi-Bold" panose="020B0604020202020204" charset="0"/>
                  <a:sym typeface="Open Sans Bold"/>
                </a:rPr>
                <a:t>7.Tables Comparison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A3505FC-5AF9-4D6D-BC1B-52620BB39FB3}"/>
              </a:ext>
            </a:extLst>
          </p:cNvPr>
          <p:cNvGrpSpPr/>
          <p:nvPr/>
        </p:nvGrpSpPr>
        <p:grpSpPr>
          <a:xfrm>
            <a:off x="495359" y="6125807"/>
            <a:ext cx="8688578" cy="1112635"/>
            <a:chOff x="495359" y="6569901"/>
            <a:chExt cx="8688578" cy="1112635"/>
          </a:xfrm>
        </p:grpSpPr>
        <p:grpSp>
          <p:nvGrpSpPr>
            <p:cNvPr id="53" name="Group 7">
              <a:extLst>
                <a:ext uri="{FF2B5EF4-FFF2-40B4-BE49-F238E27FC236}">
                  <a16:creationId xmlns:a16="http://schemas.microsoft.com/office/drawing/2014/main" id="{A53C05A5-CC19-497E-8E60-C3598BAB253B}"/>
                </a:ext>
              </a:extLst>
            </p:cNvPr>
            <p:cNvGrpSpPr/>
            <p:nvPr/>
          </p:nvGrpSpPr>
          <p:grpSpPr>
            <a:xfrm>
              <a:off x="495359" y="6569901"/>
              <a:ext cx="8688578" cy="1112635"/>
              <a:chOff x="0" y="0"/>
              <a:chExt cx="9804789" cy="1483513"/>
            </a:xfrm>
          </p:grpSpPr>
          <p:grpSp>
            <p:nvGrpSpPr>
              <p:cNvPr id="54" name="Group 8">
                <a:extLst>
                  <a:ext uri="{FF2B5EF4-FFF2-40B4-BE49-F238E27FC236}">
                    <a16:creationId xmlns:a16="http://schemas.microsoft.com/office/drawing/2014/main" id="{AD2AE86B-CEA9-47CA-819F-111564DAA429}"/>
                  </a:ext>
                </a:extLst>
              </p:cNvPr>
              <p:cNvGrpSpPr/>
              <p:nvPr/>
            </p:nvGrpSpPr>
            <p:grpSpPr>
              <a:xfrm>
                <a:off x="516532" y="195620"/>
                <a:ext cx="9288257" cy="1287893"/>
                <a:chOff x="0" y="0"/>
                <a:chExt cx="1628821" cy="225849"/>
              </a:xfrm>
            </p:grpSpPr>
            <p:sp>
              <p:nvSpPr>
                <p:cNvPr id="56" name="Freeform 9">
                  <a:extLst>
                    <a:ext uri="{FF2B5EF4-FFF2-40B4-BE49-F238E27FC236}">
                      <a16:creationId xmlns:a16="http://schemas.microsoft.com/office/drawing/2014/main" id="{CF0C5586-301C-4A21-A8ED-29EC6A413668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628822" cy="225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8822" h="225849">
                      <a:moveTo>
                        <a:pt x="111136" y="0"/>
                      </a:moveTo>
                      <a:lnTo>
                        <a:pt x="1517686" y="0"/>
                      </a:lnTo>
                      <a:cubicBezTo>
                        <a:pt x="1547161" y="0"/>
                        <a:pt x="1575429" y="11709"/>
                        <a:pt x="1596271" y="32551"/>
                      </a:cubicBezTo>
                      <a:cubicBezTo>
                        <a:pt x="1617113" y="53393"/>
                        <a:pt x="1628822" y="81661"/>
                        <a:pt x="1628822" y="111136"/>
                      </a:cubicBezTo>
                      <a:lnTo>
                        <a:pt x="1628822" y="114714"/>
                      </a:lnTo>
                      <a:cubicBezTo>
                        <a:pt x="1628822" y="144189"/>
                        <a:pt x="1617113" y="172457"/>
                        <a:pt x="1596271" y="193299"/>
                      </a:cubicBezTo>
                      <a:cubicBezTo>
                        <a:pt x="1575429" y="214140"/>
                        <a:pt x="1547161" y="225849"/>
                        <a:pt x="1517686" y="225849"/>
                      </a:cubicBezTo>
                      <a:lnTo>
                        <a:pt x="111136" y="225849"/>
                      </a:lnTo>
                      <a:cubicBezTo>
                        <a:pt x="81661" y="225849"/>
                        <a:pt x="53393" y="214140"/>
                        <a:pt x="32551" y="193299"/>
                      </a:cubicBezTo>
                      <a:cubicBezTo>
                        <a:pt x="11709" y="172457"/>
                        <a:pt x="0" y="144189"/>
                        <a:pt x="0" y="114714"/>
                      </a:cubicBezTo>
                      <a:lnTo>
                        <a:pt x="0" y="111136"/>
                      </a:lnTo>
                      <a:cubicBezTo>
                        <a:pt x="0" y="81661"/>
                        <a:pt x="11709" y="53393"/>
                        <a:pt x="32551" y="32551"/>
                      </a:cubicBezTo>
                      <a:cubicBezTo>
                        <a:pt x="53393" y="11709"/>
                        <a:pt x="81661" y="0"/>
                        <a:pt x="1111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7" name="TextBox 10">
                  <a:extLst>
                    <a:ext uri="{FF2B5EF4-FFF2-40B4-BE49-F238E27FC236}">
                      <a16:creationId xmlns:a16="http://schemas.microsoft.com/office/drawing/2014/main" id="{FD909DFF-D438-4896-A8C8-0973995A8C73}"/>
                    </a:ext>
                  </a:extLst>
                </p:cNvPr>
                <p:cNvSpPr txBox="1"/>
                <p:nvPr/>
              </p:nvSpPr>
              <p:spPr>
                <a:xfrm>
                  <a:off x="0" y="-57150"/>
                  <a:ext cx="1628821" cy="282999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799"/>
                    </a:lnSpc>
                  </a:pPr>
                  <a:endParaRPr/>
                </a:p>
              </p:txBody>
            </p:sp>
          </p:grpSp>
          <p:sp>
            <p:nvSpPr>
              <p:cNvPr id="55" name="Freeform 11">
                <a:extLst>
                  <a:ext uri="{FF2B5EF4-FFF2-40B4-BE49-F238E27FC236}">
                    <a16:creationId xmlns:a16="http://schemas.microsoft.com/office/drawing/2014/main" id="{FD02612E-FD2F-4CD4-8F84-CD6B11CB6D9F}"/>
                  </a:ext>
                </a:extLst>
              </p:cNvPr>
              <p:cNvSpPr/>
              <p:nvPr/>
            </p:nvSpPr>
            <p:spPr>
              <a:xfrm>
                <a:off x="0" y="0"/>
                <a:ext cx="1033064" cy="1483513"/>
              </a:xfrm>
              <a:custGeom>
                <a:avLst/>
                <a:gdLst/>
                <a:ahLst/>
                <a:cxnLst/>
                <a:rect l="l" t="t" r="r" b="b"/>
                <a:pathLst>
                  <a:path w="1033064" h="1483513">
                    <a:moveTo>
                      <a:pt x="0" y="0"/>
                    </a:moveTo>
                    <a:lnTo>
                      <a:pt x="1033064" y="0"/>
                    </a:lnTo>
                    <a:lnTo>
                      <a:pt x="1033064" y="1483513"/>
                    </a:lnTo>
                    <a:lnTo>
                      <a:pt x="0" y="148351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E63353B-B2E7-495E-90A5-858A0CEFFFF9}"/>
                </a:ext>
              </a:extLst>
            </p:cNvPr>
            <p:cNvSpPr/>
            <p:nvPr/>
          </p:nvSpPr>
          <p:spPr>
            <a:xfrm>
              <a:off x="1532372" y="6796295"/>
              <a:ext cx="6566683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3.The Role of AI in the NOC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C0DBA3C-AA57-4D5D-86C3-13D693C0930C}"/>
              </a:ext>
            </a:extLst>
          </p:cNvPr>
          <p:cNvGrpSpPr/>
          <p:nvPr/>
        </p:nvGrpSpPr>
        <p:grpSpPr>
          <a:xfrm>
            <a:off x="9272891" y="4938597"/>
            <a:ext cx="8688578" cy="1112635"/>
            <a:chOff x="9358169" y="4135075"/>
            <a:chExt cx="8688578" cy="1112635"/>
          </a:xfrm>
        </p:grpSpPr>
        <p:grpSp>
          <p:nvGrpSpPr>
            <p:cNvPr id="58" name="Group 7">
              <a:extLst>
                <a:ext uri="{FF2B5EF4-FFF2-40B4-BE49-F238E27FC236}">
                  <a16:creationId xmlns:a16="http://schemas.microsoft.com/office/drawing/2014/main" id="{3443833E-DEEC-4914-B45B-D971676F1D0B}"/>
                </a:ext>
              </a:extLst>
            </p:cNvPr>
            <p:cNvGrpSpPr/>
            <p:nvPr/>
          </p:nvGrpSpPr>
          <p:grpSpPr>
            <a:xfrm>
              <a:off x="9358169" y="4135075"/>
              <a:ext cx="8688578" cy="1112635"/>
              <a:chOff x="0" y="0"/>
              <a:chExt cx="9804789" cy="1483513"/>
            </a:xfrm>
          </p:grpSpPr>
          <p:grpSp>
            <p:nvGrpSpPr>
              <p:cNvPr id="59" name="Group 8">
                <a:extLst>
                  <a:ext uri="{FF2B5EF4-FFF2-40B4-BE49-F238E27FC236}">
                    <a16:creationId xmlns:a16="http://schemas.microsoft.com/office/drawing/2014/main" id="{B182F59C-1B08-4968-BBDD-28A90DA5140A}"/>
                  </a:ext>
                </a:extLst>
              </p:cNvPr>
              <p:cNvGrpSpPr/>
              <p:nvPr/>
            </p:nvGrpSpPr>
            <p:grpSpPr>
              <a:xfrm>
                <a:off x="516532" y="195620"/>
                <a:ext cx="9288257" cy="1287893"/>
                <a:chOff x="0" y="0"/>
                <a:chExt cx="1628821" cy="225849"/>
              </a:xfrm>
            </p:grpSpPr>
            <p:sp>
              <p:nvSpPr>
                <p:cNvPr id="61" name="Freeform 9">
                  <a:extLst>
                    <a:ext uri="{FF2B5EF4-FFF2-40B4-BE49-F238E27FC236}">
                      <a16:creationId xmlns:a16="http://schemas.microsoft.com/office/drawing/2014/main" id="{1737E246-F07D-4AA1-BC92-EB2A27767E42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628822" cy="225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8822" h="225849">
                      <a:moveTo>
                        <a:pt x="111136" y="0"/>
                      </a:moveTo>
                      <a:lnTo>
                        <a:pt x="1517686" y="0"/>
                      </a:lnTo>
                      <a:cubicBezTo>
                        <a:pt x="1547161" y="0"/>
                        <a:pt x="1575429" y="11709"/>
                        <a:pt x="1596271" y="32551"/>
                      </a:cubicBezTo>
                      <a:cubicBezTo>
                        <a:pt x="1617113" y="53393"/>
                        <a:pt x="1628822" y="81661"/>
                        <a:pt x="1628822" y="111136"/>
                      </a:cubicBezTo>
                      <a:lnTo>
                        <a:pt x="1628822" y="114714"/>
                      </a:lnTo>
                      <a:cubicBezTo>
                        <a:pt x="1628822" y="144189"/>
                        <a:pt x="1617113" y="172457"/>
                        <a:pt x="1596271" y="193299"/>
                      </a:cubicBezTo>
                      <a:cubicBezTo>
                        <a:pt x="1575429" y="214140"/>
                        <a:pt x="1547161" y="225849"/>
                        <a:pt x="1517686" y="225849"/>
                      </a:cubicBezTo>
                      <a:lnTo>
                        <a:pt x="111136" y="225849"/>
                      </a:lnTo>
                      <a:cubicBezTo>
                        <a:pt x="81661" y="225849"/>
                        <a:pt x="53393" y="214140"/>
                        <a:pt x="32551" y="193299"/>
                      </a:cubicBezTo>
                      <a:cubicBezTo>
                        <a:pt x="11709" y="172457"/>
                        <a:pt x="0" y="144189"/>
                        <a:pt x="0" y="114714"/>
                      </a:cubicBezTo>
                      <a:lnTo>
                        <a:pt x="0" y="111136"/>
                      </a:lnTo>
                      <a:cubicBezTo>
                        <a:pt x="0" y="81661"/>
                        <a:pt x="11709" y="53393"/>
                        <a:pt x="32551" y="32551"/>
                      </a:cubicBezTo>
                      <a:cubicBezTo>
                        <a:pt x="53393" y="11709"/>
                        <a:pt x="81661" y="0"/>
                        <a:pt x="1111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" name="TextBox 10">
                  <a:extLst>
                    <a:ext uri="{FF2B5EF4-FFF2-40B4-BE49-F238E27FC236}">
                      <a16:creationId xmlns:a16="http://schemas.microsoft.com/office/drawing/2014/main" id="{977D0D3D-94A1-40FD-B2C8-ED241E7ACBBE}"/>
                    </a:ext>
                  </a:extLst>
                </p:cNvPr>
                <p:cNvSpPr txBox="1"/>
                <p:nvPr/>
              </p:nvSpPr>
              <p:spPr>
                <a:xfrm>
                  <a:off x="0" y="-57150"/>
                  <a:ext cx="1628821" cy="282999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799"/>
                    </a:lnSpc>
                  </a:pPr>
                  <a:endParaRPr/>
                </a:p>
              </p:txBody>
            </p:sp>
          </p:grpSp>
          <p:sp>
            <p:nvSpPr>
              <p:cNvPr id="60" name="Freeform 11">
                <a:extLst>
                  <a:ext uri="{FF2B5EF4-FFF2-40B4-BE49-F238E27FC236}">
                    <a16:creationId xmlns:a16="http://schemas.microsoft.com/office/drawing/2014/main" id="{5F09F3EE-D96D-4744-B839-D55BFC1CC8AF}"/>
                  </a:ext>
                </a:extLst>
              </p:cNvPr>
              <p:cNvSpPr/>
              <p:nvPr/>
            </p:nvSpPr>
            <p:spPr>
              <a:xfrm>
                <a:off x="0" y="0"/>
                <a:ext cx="1033064" cy="1483513"/>
              </a:xfrm>
              <a:custGeom>
                <a:avLst/>
                <a:gdLst/>
                <a:ahLst/>
                <a:cxnLst/>
                <a:rect l="l" t="t" r="r" b="b"/>
                <a:pathLst>
                  <a:path w="1033064" h="1483513">
                    <a:moveTo>
                      <a:pt x="0" y="0"/>
                    </a:moveTo>
                    <a:lnTo>
                      <a:pt x="1033064" y="0"/>
                    </a:lnTo>
                    <a:lnTo>
                      <a:pt x="1033064" y="1483513"/>
                    </a:lnTo>
                    <a:lnTo>
                      <a:pt x="0" y="148351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822185A-DE56-4C12-8F21-D96613E161BF}"/>
                </a:ext>
              </a:extLst>
            </p:cNvPr>
            <p:cNvSpPr/>
            <p:nvPr/>
          </p:nvSpPr>
          <p:spPr>
            <a:xfrm>
              <a:off x="10386093" y="4302700"/>
              <a:ext cx="236452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6.Alarms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6D88064-49D3-47ED-9046-1E5F62F36C1A}"/>
              </a:ext>
            </a:extLst>
          </p:cNvPr>
          <p:cNvGrpSpPr/>
          <p:nvPr/>
        </p:nvGrpSpPr>
        <p:grpSpPr>
          <a:xfrm>
            <a:off x="9353819" y="7611364"/>
            <a:ext cx="8688578" cy="1112635"/>
            <a:chOff x="9319453" y="6796295"/>
            <a:chExt cx="8688578" cy="1112635"/>
          </a:xfrm>
        </p:grpSpPr>
        <p:grpSp>
          <p:nvGrpSpPr>
            <p:cNvPr id="47" name="Group 7">
              <a:extLst>
                <a:ext uri="{FF2B5EF4-FFF2-40B4-BE49-F238E27FC236}">
                  <a16:creationId xmlns:a16="http://schemas.microsoft.com/office/drawing/2014/main" id="{B21701FF-BF12-4828-A9EA-5505F4861D8E}"/>
                </a:ext>
              </a:extLst>
            </p:cNvPr>
            <p:cNvGrpSpPr/>
            <p:nvPr/>
          </p:nvGrpSpPr>
          <p:grpSpPr>
            <a:xfrm>
              <a:off x="9319453" y="6796295"/>
              <a:ext cx="8688578" cy="1112635"/>
              <a:chOff x="0" y="0"/>
              <a:chExt cx="9804789" cy="1483513"/>
            </a:xfrm>
          </p:grpSpPr>
          <p:grpSp>
            <p:nvGrpSpPr>
              <p:cNvPr id="49" name="Group 8">
                <a:extLst>
                  <a:ext uri="{FF2B5EF4-FFF2-40B4-BE49-F238E27FC236}">
                    <a16:creationId xmlns:a16="http://schemas.microsoft.com/office/drawing/2014/main" id="{43FD1D34-6AA7-4EAE-9869-15DFC6C5E639}"/>
                  </a:ext>
                </a:extLst>
              </p:cNvPr>
              <p:cNvGrpSpPr/>
              <p:nvPr/>
            </p:nvGrpSpPr>
            <p:grpSpPr>
              <a:xfrm>
                <a:off x="516532" y="195620"/>
                <a:ext cx="9288257" cy="1287893"/>
                <a:chOff x="0" y="0"/>
                <a:chExt cx="1628821" cy="225849"/>
              </a:xfrm>
            </p:grpSpPr>
            <p:sp>
              <p:nvSpPr>
                <p:cNvPr id="51" name="Freeform 9">
                  <a:extLst>
                    <a:ext uri="{FF2B5EF4-FFF2-40B4-BE49-F238E27FC236}">
                      <a16:creationId xmlns:a16="http://schemas.microsoft.com/office/drawing/2014/main" id="{42A64E2C-28EE-47ED-B8E7-21273DA3C3ED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628822" cy="225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8822" h="225849">
                      <a:moveTo>
                        <a:pt x="111136" y="0"/>
                      </a:moveTo>
                      <a:lnTo>
                        <a:pt x="1517686" y="0"/>
                      </a:lnTo>
                      <a:cubicBezTo>
                        <a:pt x="1547161" y="0"/>
                        <a:pt x="1575429" y="11709"/>
                        <a:pt x="1596271" y="32551"/>
                      </a:cubicBezTo>
                      <a:cubicBezTo>
                        <a:pt x="1617113" y="53393"/>
                        <a:pt x="1628822" y="81661"/>
                        <a:pt x="1628822" y="111136"/>
                      </a:cubicBezTo>
                      <a:lnTo>
                        <a:pt x="1628822" y="114714"/>
                      </a:lnTo>
                      <a:cubicBezTo>
                        <a:pt x="1628822" y="144189"/>
                        <a:pt x="1617113" y="172457"/>
                        <a:pt x="1596271" y="193299"/>
                      </a:cubicBezTo>
                      <a:cubicBezTo>
                        <a:pt x="1575429" y="214140"/>
                        <a:pt x="1547161" y="225849"/>
                        <a:pt x="1517686" y="225849"/>
                      </a:cubicBezTo>
                      <a:lnTo>
                        <a:pt x="111136" y="225849"/>
                      </a:lnTo>
                      <a:cubicBezTo>
                        <a:pt x="81661" y="225849"/>
                        <a:pt x="53393" y="214140"/>
                        <a:pt x="32551" y="193299"/>
                      </a:cubicBezTo>
                      <a:cubicBezTo>
                        <a:pt x="11709" y="172457"/>
                        <a:pt x="0" y="144189"/>
                        <a:pt x="0" y="114714"/>
                      </a:cubicBezTo>
                      <a:lnTo>
                        <a:pt x="0" y="111136"/>
                      </a:lnTo>
                      <a:cubicBezTo>
                        <a:pt x="0" y="81661"/>
                        <a:pt x="11709" y="53393"/>
                        <a:pt x="32551" y="32551"/>
                      </a:cubicBezTo>
                      <a:cubicBezTo>
                        <a:pt x="53393" y="11709"/>
                        <a:pt x="81661" y="0"/>
                        <a:pt x="1111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" name="TextBox 10">
                  <a:extLst>
                    <a:ext uri="{FF2B5EF4-FFF2-40B4-BE49-F238E27FC236}">
                      <a16:creationId xmlns:a16="http://schemas.microsoft.com/office/drawing/2014/main" id="{9F0E85D4-9351-432A-8132-6BB6908D960F}"/>
                    </a:ext>
                  </a:extLst>
                </p:cNvPr>
                <p:cNvSpPr txBox="1"/>
                <p:nvPr/>
              </p:nvSpPr>
              <p:spPr>
                <a:xfrm>
                  <a:off x="0" y="-57150"/>
                  <a:ext cx="1628821" cy="282999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799"/>
                    </a:lnSpc>
                  </a:pPr>
                  <a:endParaRPr/>
                </a:p>
              </p:txBody>
            </p:sp>
          </p:grpSp>
          <p:sp>
            <p:nvSpPr>
              <p:cNvPr id="50" name="Freeform 11">
                <a:extLst>
                  <a:ext uri="{FF2B5EF4-FFF2-40B4-BE49-F238E27FC236}">
                    <a16:creationId xmlns:a16="http://schemas.microsoft.com/office/drawing/2014/main" id="{5421374B-33DE-4E1E-AFB6-C58335FEE203}"/>
                  </a:ext>
                </a:extLst>
              </p:cNvPr>
              <p:cNvSpPr/>
              <p:nvPr/>
            </p:nvSpPr>
            <p:spPr>
              <a:xfrm>
                <a:off x="0" y="0"/>
                <a:ext cx="1033064" cy="1483513"/>
              </a:xfrm>
              <a:custGeom>
                <a:avLst/>
                <a:gdLst/>
                <a:ahLst/>
                <a:cxnLst/>
                <a:rect l="l" t="t" r="r" b="b"/>
                <a:pathLst>
                  <a:path w="1033064" h="1483513">
                    <a:moveTo>
                      <a:pt x="0" y="0"/>
                    </a:moveTo>
                    <a:lnTo>
                      <a:pt x="1033064" y="0"/>
                    </a:lnTo>
                    <a:lnTo>
                      <a:pt x="1033064" y="1483513"/>
                    </a:lnTo>
                    <a:lnTo>
                      <a:pt x="0" y="148351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CD122D7-C9FE-47B9-8E0C-F407D508B154}"/>
                </a:ext>
              </a:extLst>
            </p:cNvPr>
            <p:cNvSpPr/>
            <p:nvPr/>
          </p:nvSpPr>
          <p:spPr>
            <a:xfrm>
              <a:off x="10467894" y="7000741"/>
              <a:ext cx="5027621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8.Real-Time Report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6A51AFA-EF93-4854-90B3-33C6645FB500}"/>
              </a:ext>
            </a:extLst>
          </p:cNvPr>
          <p:cNvGrpSpPr/>
          <p:nvPr/>
        </p:nvGrpSpPr>
        <p:grpSpPr>
          <a:xfrm>
            <a:off x="462039" y="4702182"/>
            <a:ext cx="8688583" cy="1210341"/>
            <a:chOff x="440722" y="5148383"/>
            <a:chExt cx="8688583" cy="1210341"/>
          </a:xfrm>
        </p:grpSpPr>
        <p:grpSp>
          <p:nvGrpSpPr>
            <p:cNvPr id="63" name="Group 7">
              <a:extLst>
                <a:ext uri="{FF2B5EF4-FFF2-40B4-BE49-F238E27FC236}">
                  <a16:creationId xmlns:a16="http://schemas.microsoft.com/office/drawing/2014/main" id="{6291732F-3F78-4D18-A269-3285BFEB3A53}"/>
                </a:ext>
              </a:extLst>
            </p:cNvPr>
            <p:cNvGrpSpPr/>
            <p:nvPr/>
          </p:nvGrpSpPr>
          <p:grpSpPr>
            <a:xfrm>
              <a:off x="440722" y="5148383"/>
              <a:ext cx="8688583" cy="1210341"/>
              <a:chOff x="0" y="-130275"/>
              <a:chExt cx="9804794" cy="1613788"/>
            </a:xfrm>
          </p:grpSpPr>
          <p:grpSp>
            <p:nvGrpSpPr>
              <p:cNvPr id="64" name="Group 8">
                <a:extLst>
                  <a:ext uri="{FF2B5EF4-FFF2-40B4-BE49-F238E27FC236}">
                    <a16:creationId xmlns:a16="http://schemas.microsoft.com/office/drawing/2014/main" id="{19228C93-776A-48F9-A589-E00AEF19A6E0}"/>
                  </a:ext>
                </a:extLst>
              </p:cNvPr>
              <p:cNvGrpSpPr/>
              <p:nvPr/>
            </p:nvGrpSpPr>
            <p:grpSpPr>
              <a:xfrm>
                <a:off x="516532" y="-130275"/>
                <a:ext cx="9288262" cy="1613788"/>
                <a:chOff x="0" y="-57150"/>
                <a:chExt cx="1628822" cy="282999"/>
              </a:xfrm>
            </p:grpSpPr>
            <p:sp>
              <p:nvSpPr>
                <p:cNvPr id="66" name="Freeform 9">
                  <a:extLst>
                    <a:ext uri="{FF2B5EF4-FFF2-40B4-BE49-F238E27FC236}">
                      <a16:creationId xmlns:a16="http://schemas.microsoft.com/office/drawing/2014/main" id="{21D3811D-E024-439C-B059-F547FA640430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628822" cy="225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8822" h="225849">
                      <a:moveTo>
                        <a:pt x="111136" y="0"/>
                      </a:moveTo>
                      <a:lnTo>
                        <a:pt x="1517686" y="0"/>
                      </a:lnTo>
                      <a:cubicBezTo>
                        <a:pt x="1547161" y="0"/>
                        <a:pt x="1575429" y="11709"/>
                        <a:pt x="1596271" y="32551"/>
                      </a:cubicBezTo>
                      <a:cubicBezTo>
                        <a:pt x="1617113" y="53393"/>
                        <a:pt x="1628822" y="81661"/>
                        <a:pt x="1628822" y="111136"/>
                      </a:cubicBezTo>
                      <a:lnTo>
                        <a:pt x="1628822" y="114714"/>
                      </a:lnTo>
                      <a:cubicBezTo>
                        <a:pt x="1628822" y="144189"/>
                        <a:pt x="1617113" y="172457"/>
                        <a:pt x="1596271" y="193299"/>
                      </a:cubicBezTo>
                      <a:cubicBezTo>
                        <a:pt x="1575429" y="214140"/>
                        <a:pt x="1547161" y="225849"/>
                        <a:pt x="1517686" y="225849"/>
                      </a:cubicBezTo>
                      <a:lnTo>
                        <a:pt x="111136" y="225849"/>
                      </a:lnTo>
                      <a:cubicBezTo>
                        <a:pt x="81661" y="225849"/>
                        <a:pt x="53393" y="214140"/>
                        <a:pt x="32551" y="193299"/>
                      </a:cubicBezTo>
                      <a:cubicBezTo>
                        <a:pt x="11709" y="172457"/>
                        <a:pt x="0" y="144189"/>
                        <a:pt x="0" y="114714"/>
                      </a:cubicBezTo>
                      <a:lnTo>
                        <a:pt x="0" y="111136"/>
                      </a:lnTo>
                      <a:cubicBezTo>
                        <a:pt x="0" y="81661"/>
                        <a:pt x="11709" y="53393"/>
                        <a:pt x="32551" y="32551"/>
                      </a:cubicBezTo>
                      <a:cubicBezTo>
                        <a:pt x="53393" y="11709"/>
                        <a:pt x="81661" y="0"/>
                        <a:pt x="1111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" name="TextBox 10">
                  <a:extLst>
                    <a:ext uri="{FF2B5EF4-FFF2-40B4-BE49-F238E27FC236}">
                      <a16:creationId xmlns:a16="http://schemas.microsoft.com/office/drawing/2014/main" id="{99217605-6B9B-4540-B603-011C018CDA1B}"/>
                    </a:ext>
                  </a:extLst>
                </p:cNvPr>
                <p:cNvSpPr txBox="1"/>
                <p:nvPr/>
              </p:nvSpPr>
              <p:spPr>
                <a:xfrm>
                  <a:off x="0" y="-57150"/>
                  <a:ext cx="1628821" cy="282999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799"/>
                    </a:lnSpc>
                  </a:pPr>
                  <a:endParaRPr/>
                </a:p>
              </p:txBody>
            </p:sp>
          </p:grpSp>
          <p:sp>
            <p:nvSpPr>
              <p:cNvPr id="65" name="Freeform 11">
                <a:extLst>
                  <a:ext uri="{FF2B5EF4-FFF2-40B4-BE49-F238E27FC236}">
                    <a16:creationId xmlns:a16="http://schemas.microsoft.com/office/drawing/2014/main" id="{5EB22F83-B01F-4FC5-AA22-1D3490EE1A07}"/>
                  </a:ext>
                </a:extLst>
              </p:cNvPr>
              <p:cNvSpPr/>
              <p:nvPr/>
            </p:nvSpPr>
            <p:spPr>
              <a:xfrm>
                <a:off x="0" y="0"/>
                <a:ext cx="1033064" cy="1483513"/>
              </a:xfrm>
              <a:custGeom>
                <a:avLst/>
                <a:gdLst/>
                <a:ahLst/>
                <a:cxnLst/>
                <a:rect l="l" t="t" r="r" b="b"/>
                <a:pathLst>
                  <a:path w="1033064" h="1483513">
                    <a:moveTo>
                      <a:pt x="0" y="0"/>
                    </a:moveTo>
                    <a:lnTo>
                      <a:pt x="1033064" y="0"/>
                    </a:lnTo>
                    <a:lnTo>
                      <a:pt x="1033064" y="1483513"/>
                    </a:lnTo>
                    <a:lnTo>
                      <a:pt x="0" y="148351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1D7CD73-67C7-4EAC-B1F7-40D68D7A0155}"/>
                </a:ext>
              </a:extLst>
            </p:cNvPr>
            <p:cNvSpPr/>
            <p:nvPr/>
          </p:nvSpPr>
          <p:spPr>
            <a:xfrm>
              <a:off x="1478452" y="5478509"/>
              <a:ext cx="665554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2.The Role of VR in the NOC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5791200" y="266700"/>
            <a:ext cx="7818399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9626"/>
              </a:lnSpc>
              <a:spcBef>
                <a:spcPct val="0"/>
              </a:spcBef>
            </a:pPr>
            <a:r>
              <a:rPr lang="en-US" sz="8800" b="1" spc="-511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ea typeface="Poppins Semi-Bold"/>
                <a:cs typeface="Poppins Semi-Bold"/>
                <a:sym typeface="Poppins Semi-Bold"/>
              </a:rPr>
              <a:t>Int</a:t>
            </a:r>
            <a:r>
              <a:rPr lang="en-US" sz="8800" b="1" u="none" strike="noStrike" spc="-511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ea typeface="Poppins Semi-Bold"/>
                <a:cs typeface="Poppins Semi-Bold"/>
                <a:sym typeface="Poppins Semi-Bold"/>
              </a:rPr>
              <a:t>roduction</a:t>
            </a:r>
            <a:endParaRPr lang="en-US" sz="10027" b="1" u="none" strike="noStrike" spc="-511" dirty="0">
              <a:solidFill>
                <a:schemeClr val="tx1">
                  <a:lumMod val="75000"/>
                  <a:lumOff val="25000"/>
                </a:schemeClr>
              </a:solidFill>
              <a:latin typeface="RQND Pro" panose="020B0604020202020204" charset="0"/>
              <a:ea typeface="Poppins Semi-Bold"/>
              <a:cs typeface="Poppins Semi-Bold"/>
              <a:sym typeface="Poppins Semi-Bold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791200" y="1866900"/>
            <a:ext cx="12192000" cy="8048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just">
              <a:lnSpc>
                <a:spcPct val="150000"/>
              </a:lnSpc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Our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VNOC</a:t>
            </a:r>
            <a:r>
              <a:rPr lang="en-US" sz="3200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 project is an intelligent, </a:t>
            </a:r>
            <a:r>
              <a:rPr lang="en-US" sz="3200" u="sng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AI-powered</a:t>
            </a:r>
            <a:r>
              <a:rPr lang="en-US" sz="3200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 system designed to simulate a traditional Network Operations Center within a </a:t>
            </a:r>
            <a:r>
              <a:rPr lang="en-US" sz="3200" u="sng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3D virtual environment</a:t>
            </a:r>
            <a:r>
              <a:rPr lang="en-US" sz="3200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, built using Unity and VR technologies.</a:t>
            </a:r>
          </a:p>
          <a:p>
            <a:pPr lvl="0" algn="just">
              <a:lnSpc>
                <a:spcPct val="150000"/>
              </a:lnSpc>
              <a:spcBef>
                <a:spcPct val="0"/>
              </a:spcBef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This system leverages artificial intelligence to:</a:t>
            </a:r>
          </a:p>
          <a:p>
            <a:pPr marL="914400" lvl="1" indent="-45720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Analyze network data in real-time.</a:t>
            </a:r>
          </a:p>
          <a:p>
            <a:pPr marL="914400" lvl="1" indent="-45720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Automatically detect faults.</a:t>
            </a:r>
          </a:p>
          <a:p>
            <a:pPr marL="914400" lvl="1" indent="-45720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Generate smart engineering reports.</a:t>
            </a:r>
          </a:p>
          <a:p>
            <a:pPr marL="914400" lvl="1" indent="-45720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Send immediate email alerts to the responsible teams.</a:t>
            </a:r>
          </a:p>
          <a:p>
            <a:pPr lvl="0" algn="just">
              <a:lnSpc>
                <a:spcPct val="150000"/>
              </a:lnSpc>
              <a:spcBef>
                <a:spcPct val="0"/>
              </a:spcBef>
            </a:pPr>
            <a:endParaRPr lang="en-US" sz="3200" dirty="0">
              <a:solidFill>
                <a:schemeClr val="tx1">
                  <a:lumMod val="75000"/>
                  <a:lumOff val="25000"/>
                  <a:alpha val="80000"/>
                </a:schemeClr>
              </a:solidFill>
              <a:ea typeface="Poppins Bold"/>
              <a:cs typeface="Times New Roman" panose="02020603050405020304" pitchFamily="18" charset="0"/>
              <a:sym typeface="Poppins Bold"/>
            </a:endParaRPr>
          </a:p>
          <a:p>
            <a:pPr lvl="0" algn="just">
              <a:lnSpc>
                <a:spcPct val="150000"/>
              </a:lnSpc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75000"/>
                    <a:lumOff val="25000"/>
                    <a:alpha val="80000"/>
                  </a:schemeClr>
                </a:solidFill>
                <a:ea typeface="Poppins Bold"/>
                <a:cs typeface="Times New Roman" panose="02020603050405020304" pitchFamily="18" charset="0"/>
                <a:sym typeface="Poppins Bold"/>
              </a:rPr>
              <a:t>Our VNOC integrates the power of AI directly into real-world network operations</a:t>
            </a:r>
            <a:endParaRPr lang="en-US" sz="3200" u="none" strike="noStrike" dirty="0">
              <a:solidFill>
                <a:schemeClr val="tx1">
                  <a:lumMod val="75000"/>
                  <a:lumOff val="25000"/>
                  <a:alpha val="80000"/>
                </a:schemeClr>
              </a:solidFill>
              <a:ea typeface="Poppins Bold"/>
              <a:cs typeface="Times New Roman" panose="02020603050405020304" pitchFamily="18" charset="0"/>
              <a:sym typeface="Poppins Bold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304800" y="2356751"/>
            <a:ext cx="5080643" cy="3948286"/>
          </a:xfrm>
          <a:custGeom>
            <a:avLst/>
            <a:gdLst/>
            <a:ahLst/>
            <a:cxnLst/>
            <a:rect l="l" t="t" r="r" b="b"/>
            <a:pathLst>
              <a:path w="5388429" h="4114800">
                <a:moveTo>
                  <a:pt x="0" y="0"/>
                </a:moveTo>
                <a:lnTo>
                  <a:pt x="5388429" y="0"/>
                </a:lnTo>
                <a:lnTo>
                  <a:pt x="5388429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9A787011-CF9D-4B4C-A601-9BE2D868B8FF}"/>
              </a:ext>
            </a:extLst>
          </p:cNvPr>
          <p:cNvSpPr/>
          <p:nvPr/>
        </p:nvSpPr>
        <p:spPr>
          <a:xfrm>
            <a:off x="15494831" y="38100"/>
            <a:ext cx="2728988" cy="487567"/>
          </a:xfrm>
          <a:custGeom>
            <a:avLst/>
            <a:gdLst/>
            <a:ahLst/>
            <a:cxnLst/>
            <a:rect l="l" t="t" r="r" b="b"/>
            <a:pathLst>
              <a:path w="2728988" h="487567">
                <a:moveTo>
                  <a:pt x="0" y="0"/>
                </a:moveTo>
                <a:lnTo>
                  <a:pt x="2728988" y="0"/>
                </a:lnTo>
                <a:lnTo>
                  <a:pt x="2728988" y="487567"/>
                </a:lnTo>
                <a:lnTo>
                  <a:pt x="0" y="48756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EC7810-88CC-0216-9FB1-773449286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>
            <a:extLst>
              <a:ext uri="{FF2B5EF4-FFF2-40B4-BE49-F238E27FC236}">
                <a16:creationId xmlns:a16="http://schemas.microsoft.com/office/drawing/2014/main" id="{D0C2ECA5-4230-F26B-C987-520044B558C2}"/>
              </a:ext>
            </a:extLst>
          </p:cNvPr>
          <p:cNvSpPr txBox="1"/>
          <p:nvPr/>
        </p:nvSpPr>
        <p:spPr>
          <a:xfrm>
            <a:off x="1676400" y="495300"/>
            <a:ext cx="7467600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ea typeface="Open Sans Bold"/>
                <a:cs typeface="Poppins Semi-Bold" panose="020B0604020202020204" charset="0"/>
              </a:rPr>
              <a:t>The Role of VR in the NOC</a:t>
            </a:r>
            <a:endParaRPr lang="en-US" sz="4800" dirty="0">
              <a:solidFill>
                <a:schemeClr val="accent1">
                  <a:lumMod val="50000"/>
                </a:schemeClr>
              </a:solidFill>
              <a:latin typeface="Artifakt Element Black" panose="020B0A03050000020004" pitchFamily="34" charset="0"/>
              <a:ea typeface="Artifakt Element Black" panose="020B0A030500000200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E94682-9AC7-190B-BA42-E935E89DBFE5}"/>
              </a:ext>
            </a:extLst>
          </p:cNvPr>
          <p:cNvSpPr txBox="1"/>
          <p:nvPr/>
        </p:nvSpPr>
        <p:spPr>
          <a:xfrm>
            <a:off x="1905000" y="1720302"/>
            <a:ext cx="11747091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Virtual Reality (VR) is a cutting-edge technology that is rarely used in the telecom sector ,and we aim to change that .By integrating VR into our Virtual Network Operations Center (VNOC), we bring a new level of innovation that transforms how engineers interact with network data. This immersive experience enables:</a:t>
            </a:r>
          </a:p>
          <a:p>
            <a:pPr marL="571500" indent="-571500" algn="just">
              <a:buFont typeface="Wingdings" panose="05000000000000000000" pitchFamily="2" charset="2"/>
              <a:buChar char="ü"/>
            </a:pP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1428750" lvl="2" indent="-514350" algn="just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More intuitive and realistic network monitoring</a:t>
            </a:r>
          </a:p>
          <a:p>
            <a:pPr marL="1428750" lvl="2" indent="-514350" algn="just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Hands-on virtual training for engineers</a:t>
            </a:r>
          </a:p>
          <a:p>
            <a:pPr marL="1428750" lvl="2" indent="-514350" algn="just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Faster and smarter response to network issues</a:t>
            </a:r>
          </a:p>
          <a:p>
            <a:pPr marL="1428750" lvl="2" indent="-514350" algn="just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A fully immersive environment that simulates real NOC operations.</a:t>
            </a:r>
          </a:p>
          <a:p>
            <a:pPr marL="1428750" lvl="2" indent="-514350" algn="just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Greater engagement and learning for telecom professionals</a:t>
            </a:r>
          </a:p>
          <a:p>
            <a:pPr algn="just"/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algn="just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Our goal is to introduce VR as a powerful tool in telecom operations, making our VNOC project not only functional — but futuristic.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FEFEF7-8758-4844-901C-0CD101D7C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0692" y="5643230"/>
            <a:ext cx="4407308" cy="4648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055944-96F6-4836-AA38-5D118BED3E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7055" cy="16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943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065FE5-5162-CA19-83A9-5AFCFB36BB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>
            <a:extLst>
              <a:ext uri="{FF2B5EF4-FFF2-40B4-BE49-F238E27FC236}">
                <a16:creationId xmlns:a16="http://schemas.microsoft.com/office/drawing/2014/main" id="{9812ADCA-6A50-971B-44A7-8E6E25B15E5D}"/>
              </a:ext>
            </a:extLst>
          </p:cNvPr>
          <p:cNvSpPr txBox="1"/>
          <p:nvPr/>
        </p:nvSpPr>
        <p:spPr>
          <a:xfrm>
            <a:off x="2532526" y="815520"/>
            <a:ext cx="7615775" cy="7341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1">
              <a:lnSpc>
                <a:spcPts val="6299"/>
              </a:lnSpc>
            </a:pPr>
            <a:r>
              <a:rPr lang="en-US" sz="5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ea typeface="Open Sans Bold"/>
                <a:cs typeface="Poppins Semi-Bold" panose="020B0604020202020204" charset="0"/>
              </a:rPr>
              <a:t>The Role of AI in the NOC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97CA1D-EA0B-A348-E146-B30A8BC35BA8}"/>
              </a:ext>
            </a:extLst>
          </p:cNvPr>
          <p:cNvSpPr txBox="1"/>
          <p:nvPr/>
        </p:nvSpPr>
        <p:spPr>
          <a:xfrm>
            <a:off x="2933700" y="2113757"/>
            <a:ext cx="115443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Integrating</a:t>
            </a:r>
            <a:r>
              <a:rPr lang="en-US" sz="4000" dirty="0"/>
              <a:t> </a:t>
            </a: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AI into your Virtual Network Operations Center isn't just an upgrade ,it's a fundamental shift that brings powerful advantages:</a:t>
            </a:r>
          </a:p>
          <a:p>
            <a:pPr algn="just"/>
            <a:endParaRPr lang="en-US" sz="3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B23FFA-1C7E-9B9A-5E48-34367FD61791}"/>
              </a:ext>
            </a:extLst>
          </p:cNvPr>
          <p:cNvSpPr txBox="1"/>
          <p:nvPr/>
        </p:nvSpPr>
        <p:spPr>
          <a:xfrm>
            <a:off x="3581400" y="4572257"/>
            <a:ext cx="127254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Automated Monitoring &amp; Analysis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Intelligent Incident Management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Enhanced Decision Support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Immersive Data Visualization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Operational Efficiency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Continuous Improvement</a:t>
            </a:r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89AE21E0-C750-4136-8CE2-EF2373E4B2E1}"/>
              </a:ext>
            </a:extLst>
          </p:cNvPr>
          <p:cNvSpPr/>
          <p:nvPr/>
        </p:nvSpPr>
        <p:spPr>
          <a:xfrm rot="3927795">
            <a:off x="15587670" y="8212985"/>
            <a:ext cx="2314623" cy="1963714"/>
          </a:xfrm>
          <a:custGeom>
            <a:avLst/>
            <a:gdLst/>
            <a:ahLst/>
            <a:cxnLst/>
            <a:rect l="l" t="t" r="r" b="b"/>
            <a:pathLst>
              <a:path w="2965389" h="2857557">
                <a:moveTo>
                  <a:pt x="0" y="0"/>
                </a:moveTo>
                <a:lnTo>
                  <a:pt x="2965390" y="0"/>
                </a:lnTo>
                <a:lnTo>
                  <a:pt x="2965390" y="2857556"/>
                </a:lnTo>
                <a:lnTo>
                  <a:pt x="0" y="28575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073B4-B4F3-4D93-903B-D617C37FC8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291"/>
            <a:ext cx="2562652" cy="307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067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94A898-5277-EBAC-86CD-789D4792F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657F42A-0AB9-BD49-C9A2-22C712CB0F03}"/>
              </a:ext>
            </a:extLst>
          </p:cNvPr>
          <p:cNvGrpSpPr/>
          <p:nvPr/>
        </p:nvGrpSpPr>
        <p:grpSpPr>
          <a:xfrm>
            <a:off x="0" y="3717180"/>
            <a:ext cx="9144000" cy="6569820"/>
            <a:chOff x="0" y="0"/>
            <a:chExt cx="1437147" cy="1032568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83CFA20-6F14-A63C-25D9-810A36E9012A}"/>
                </a:ext>
              </a:extLst>
            </p:cNvPr>
            <p:cNvSpPr/>
            <p:nvPr/>
          </p:nvSpPr>
          <p:spPr>
            <a:xfrm>
              <a:off x="0" y="0"/>
              <a:ext cx="1437147" cy="1032568"/>
            </a:xfrm>
            <a:custGeom>
              <a:avLst/>
              <a:gdLst/>
              <a:ahLst/>
              <a:cxnLst/>
              <a:rect l="l" t="t" r="r" b="b"/>
              <a:pathLst>
                <a:path w="1437147" h="1032568">
                  <a:moveTo>
                    <a:pt x="19473" y="0"/>
                  </a:moveTo>
                  <a:lnTo>
                    <a:pt x="1417674" y="0"/>
                  </a:lnTo>
                  <a:cubicBezTo>
                    <a:pt x="1422839" y="0"/>
                    <a:pt x="1427792" y="2052"/>
                    <a:pt x="1431444" y="5704"/>
                  </a:cubicBezTo>
                  <a:cubicBezTo>
                    <a:pt x="1435096" y="9356"/>
                    <a:pt x="1437147" y="14309"/>
                    <a:pt x="1437147" y="19473"/>
                  </a:cubicBezTo>
                  <a:lnTo>
                    <a:pt x="1437147" y="1013094"/>
                  </a:lnTo>
                  <a:cubicBezTo>
                    <a:pt x="1437147" y="1018259"/>
                    <a:pt x="1435096" y="1023212"/>
                    <a:pt x="1431444" y="1026864"/>
                  </a:cubicBezTo>
                  <a:cubicBezTo>
                    <a:pt x="1427792" y="1030516"/>
                    <a:pt x="1422839" y="1032568"/>
                    <a:pt x="1417674" y="1032568"/>
                  </a:cubicBezTo>
                  <a:lnTo>
                    <a:pt x="19473" y="1032568"/>
                  </a:lnTo>
                  <a:cubicBezTo>
                    <a:pt x="14309" y="1032568"/>
                    <a:pt x="9356" y="1030516"/>
                    <a:pt x="5704" y="1026864"/>
                  </a:cubicBezTo>
                  <a:cubicBezTo>
                    <a:pt x="2052" y="1023212"/>
                    <a:pt x="0" y="1018259"/>
                    <a:pt x="0" y="1013094"/>
                  </a:cubicBezTo>
                  <a:lnTo>
                    <a:pt x="0" y="19473"/>
                  </a:lnTo>
                  <a:cubicBezTo>
                    <a:pt x="0" y="14309"/>
                    <a:pt x="2052" y="9356"/>
                    <a:pt x="5704" y="5704"/>
                  </a:cubicBezTo>
                  <a:cubicBezTo>
                    <a:pt x="9356" y="2052"/>
                    <a:pt x="14309" y="0"/>
                    <a:pt x="19473" y="0"/>
                  </a:cubicBezTo>
                  <a:close/>
                </a:path>
              </a:pathLst>
            </a:custGeom>
            <a:blipFill>
              <a:blip r:embed="rId3"/>
              <a:stretch>
                <a:fillRect l="-19418" r="-1941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>
            <a:extLst>
              <a:ext uri="{FF2B5EF4-FFF2-40B4-BE49-F238E27FC236}">
                <a16:creationId xmlns:a16="http://schemas.microsoft.com/office/drawing/2014/main" id="{4CDDBE0B-4135-056A-7060-A01A1921D5F6}"/>
              </a:ext>
            </a:extLst>
          </p:cNvPr>
          <p:cNvGrpSpPr/>
          <p:nvPr/>
        </p:nvGrpSpPr>
        <p:grpSpPr>
          <a:xfrm>
            <a:off x="9144000" y="0"/>
            <a:ext cx="9144000" cy="6569820"/>
            <a:chOff x="0" y="0"/>
            <a:chExt cx="1416645" cy="1017837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90BAFE20-F7A5-9F97-F603-9B657408EDC5}"/>
                </a:ext>
              </a:extLst>
            </p:cNvPr>
            <p:cNvSpPr/>
            <p:nvPr/>
          </p:nvSpPr>
          <p:spPr>
            <a:xfrm>
              <a:off x="0" y="0"/>
              <a:ext cx="1416645" cy="1017837"/>
            </a:xfrm>
            <a:custGeom>
              <a:avLst/>
              <a:gdLst/>
              <a:ahLst/>
              <a:cxnLst/>
              <a:rect l="l" t="t" r="r" b="b"/>
              <a:pathLst>
                <a:path w="1416645" h="1017837">
                  <a:moveTo>
                    <a:pt x="19473" y="0"/>
                  </a:moveTo>
                  <a:lnTo>
                    <a:pt x="1397172" y="0"/>
                  </a:lnTo>
                  <a:cubicBezTo>
                    <a:pt x="1402336" y="0"/>
                    <a:pt x="1407289" y="2052"/>
                    <a:pt x="1410941" y="5704"/>
                  </a:cubicBezTo>
                  <a:cubicBezTo>
                    <a:pt x="1414593" y="9356"/>
                    <a:pt x="1416645" y="14309"/>
                    <a:pt x="1416645" y="19473"/>
                  </a:cubicBezTo>
                  <a:lnTo>
                    <a:pt x="1416645" y="998364"/>
                  </a:lnTo>
                  <a:cubicBezTo>
                    <a:pt x="1416645" y="1003528"/>
                    <a:pt x="1414593" y="1008481"/>
                    <a:pt x="1410941" y="1012133"/>
                  </a:cubicBezTo>
                  <a:cubicBezTo>
                    <a:pt x="1407289" y="1015785"/>
                    <a:pt x="1402336" y="1017837"/>
                    <a:pt x="1397172" y="1017837"/>
                  </a:cubicBezTo>
                  <a:lnTo>
                    <a:pt x="19473" y="1017837"/>
                  </a:lnTo>
                  <a:cubicBezTo>
                    <a:pt x="14309" y="1017837"/>
                    <a:pt x="9356" y="1015785"/>
                    <a:pt x="5704" y="1012133"/>
                  </a:cubicBezTo>
                  <a:cubicBezTo>
                    <a:pt x="2052" y="1008481"/>
                    <a:pt x="0" y="1003528"/>
                    <a:pt x="0" y="998364"/>
                  </a:cubicBezTo>
                  <a:lnTo>
                    <a:pt x="0" y="19473"/>
                  </a:lnTo>
                  <a:cubicBezTo>
                    <a:pt x="0" y="14309"/>
                    <a:pt x="2052" y="9356"/>
                    <a:pt x="5704" y="5704"/>
                  </a:cubicBezTo>
                  <a:cubicBezTo>
                    <a:pt x="9356" y="2052"/>
                    <a:pt x="14309" y="0"/>
                    <a:pt x="19473" y="0"/>
                  </a:cubicBezTo>
                  <a:close/>
                </a:path>
              </a:pathLst>
            </a:custGeom>
            <a:blipFill>
              <a:blip r:embed="rId4"/>
              <a:stretch>
                <a:fillRect l="-18919" r="-1891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Freeform 6">
            <a:extLst>
              <a:ext uri="{FF2B5EF4-FFF2-40B4-BE49-F238E27FC236}">
                <a16:creationId xmlns:a16="http://schemas.microsoft.com/office/drawing/2014/main" id="{A60CA58E-6807-3DE7-4F40-66E703FC360F}"/>
              </a:ext>
            </a:extLst>
          </p:cNvPr>
          <p:cNvSpPr/>
          <p:nvPr/>
        </p:nvSpPr>
        <p:spPr>
          <a:xfrm>
            <a:off x="1" y="192937"/>
            <a:ext cx="1066800" cy="1888556"/>
          </a:xfrm>
          <a:custGeom>
            <a:avLst/>
            <a:gdLst/>
            <a:ahLst/>
            <a:cxnLst/>
            <a:rect l="l" t="t" r="r" b="b"/>
            <a:pathLst>
              <a:path w="1542195" h="2753920">
                <a:moveTo>
                  <a:pt x="0" y="0"/>
                </a:moveTo>
                <a:lnTo>
                  <a:pt x="1542195" y="0"/>
                </a:lnTo>
                <a:lnTo>
                  <a:pt x="1542195" y="2753920"/>
                </a:lnTo>
                <a:lnTo>
                  <a:pt x="0" y="275392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44E6B78E-4471-7577-E895-14E330C71B7C}"/>
              </a:ext>
            </a:extLst>
          </p:cNvPr>
          <p:cNvSpPr/>
          <p:nvPr/>
        </p:nvSpPr>
        <p:spPr>
          <a:xfrm rot="3927795">
            <a:off x="15756894" y="8365386"/>
            <a:ext cx="2314623" cy="1963714"/>
          </a:xfrm>
          <a:custGeom>
            <a:avLst/>
            <a:gdLst/>
            <a:ahLst/>
            <a:cxnLst/>
            <a:rect l="l" t="t" r="r" b="b"/>
            <a:pathLst>
              <a:path w="2965389" h="2857557">
                <a:moveTo>
                  <a:pt x="0" y="0"/>
                </a:moveTo>
                <a:lnTo>
                  <a:pt x="2965390" y="0"/>
                </a:lnTo>
                <a:lnTo>
                  <a:pt x="2965390" y="2857556"/>
                </a:lnTo>
                <a:lnTo>
                  <a:pt x="0" y="285755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245B16D7-3571-9E45-E24E-3164F4476ABF}"/>
              </a:ext>
            </a:extLst>
          </p:cNvPr>
          <p:cNvSpPr txBox="1"/>
          <p:nvPr/>
        </p:nvSpPr>
        <p:spPr>
          <a:xfrm>
            <a:off x="838200" y="335714"/>
            <a:ext cx="8077200" cy="8015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1">
              <a:lnSpc>
                <a:spcPts val="7000"/>
              </a:lnSpc>
            </a:pPr>
            <a:r>
              <a:rPr lang="en-US" sz="5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  <a:ea typeface="Poppins Bold"/>
                <a:cs typeface="Poppins Bold"/>
                <a:sym typeface="Poppins Bold"/>
              </a:rPr>
              <a:t>VNOC Environment in Unity</a:t>
            </a:r>
          </a:p>
        </p:txBody>
      </p:sp>
    </p:spTree>
    <p:extLst>
      <p:ext uri="{BB962C8B-B14F-4D97-AF65-F5344CB8AC3E}">
        <p14:creationId xmlns:p14="http://schemas.microsoft.com/office/powerpoint/2010/main" val="131406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>
          <a:xfrm>
            <a:off x="1" y="192937"/>
            <a:ext cx="1066800" cy="1888556"/>
          </a:xfrm>
          <a:custGeom>
            <a:avLst/>
            <a:gdLst/>
            <a:ahLst/>
            <a:cxnLst/>
            <a:rect l="l" t="t" r="r" b="b"/>
            <a:pathLst>
              <a:path w="1542195" h="2753920">
                <a:moveTo>
                  <a:pt x="0" y="0"/>
                </a:moveTo>
                <a:lnTo>
                  <a:pt x="1542195" y="0"/>
                </a:lnTo>
                <a:lnTo>
                  <a:pt x="1542195" y="2753920"/>
                </a:lnTo>
                <a:lnTo>
                  <a:pt x="0" y="275392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Box 8"/>
          <p:cNvSpPr txBox="1"/>
          <p:nvPr/>
        </p:nvSpPr>
        <p:spPr>
          <a:xfrm>
            <a:off x="1118710" y="335455"/>
            <a:ext cx="6705600" cy="16837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1">
              <a:lnSpc>
                <a:spcPts val="7000"/>
              </a:lnSpc>
            </a:pPr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RQND Pro" panose="020B0604020202020204" charset="0"/>
              </a:rPr>
              <a:t>The process of displaying data on the screens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RQND Pro" panose="020B0604020202020204" charset="0"/>
              <a:ea typeface="Poppins Bold"/>
              <a:cs typeface="Poppins Bold"/>
              <a:sym typeface="Poppins Bold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3B47BC8-1CB6-47C0-ABF5-33EB3E49EF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0" y="5017486"/>
            <a:ext cx="9372599" cy="52695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171183-56AB-4035-92D9-4AF5D92E9E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223" y="0"/>
            <a:ext cx="9372599" cy="5269514"/>
          </a:xfrm>
          <a:prstGeom prst="rect">
            <a:avLst/>
          </a:prstGeom>
        </p:spPr>
      </p:pic>
      <p:sp>
        <p:nvSpPr>
          <p:cNvPr id="7" name="Freeform 7">
            <a:extLst>
              <a:ext uri="{FF2B5EF4-FFF2-40B4-BE49-F238E27FC236}">
                <a16:creationId xmlns:a16="http://schemas.microsoft.com/office/drawing/2014/main" id="{D80C7594-C47F-4FC6-87C4-644BB012E149}"/>
              </a:ext>
            </a:extLst>
          </p:cNvPr>
          <p:cNvSpPr/>
          <p:nvPr/>
        </p:nvSpPr>
        <p:spPr>
          <a:xfrm rot="3927795">
            <a:off x="15756894" y="8365386"/>
            <a:ext cx="2314623" cy="1963714"/>
          </a:xfrm>
          <a:custGeom>
            <a:avLst/>
            <a:gdLst/>
            <a:ahLst/>
            <a:cxnLst/>
            <a:rect l="l" t="t" r="r" b="b"/>
            <a:pathLst>
              <a:path w="2965389" h="2857557">
                <a:moveTo>
                  <a:pt x="0" y="0"/>
                </a:moveTo>
                <a:lnTo>
                  <a:pt x="2965390" y="0"/>
                </a:lnTo>
                <a:lnTo>
                  <a:pt x="2965390" y="2857556"/>
                </a:lnTo>
                <a:lnTo>
                  <a:pt x="0" y="285755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780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55105" y="0"/>
            <a:ext cx="11732895" cy="5360670"/>
            <a:chOff x="0" y="0"/>
            <a:chExt cx="1817732" cy="83050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817732" cy="830508"/>
            </a:xfrm>
            <a:custGeom>
              <a:avLst/>
              <a:gdLst/>
              <a:ahLst/>
              <a:cxnLst/>
              <a:rect l="l" t="t" r="r" b="b"/>
              <a:pathLst>
                <a:path w="1817732" h="830508">
                  <a:moveTo>
                    <a:pt x="15176" y="0"/>
                  </a:moveTo>
                  <a:lnTo>
                    <a:pt x="1802556" y="0"/>
                  </a:lnTo>
                  <a:cubicBezTo>
                    <a:pt x="1810938" y="0"/>
                    <a:pt x="1817732" y="6795"/>
                    <a:pt x="1817732" y="15176"/>
                  </a:cubicBezTo>
                  <a:lnTo>
                    <a:pt x="1817732" y="815332"/>
                  </a:lnTo>
                  <a:cubicBezTo>
                    <a:pt x="1817732" y="819357"/>
                    <a:pt x="1816134" y="823217"/>
                    <a:pt x="1813287" y="826063"/>
                  </a:cubicBezTo>
                  <a:cubicBezTo>
                    <a:pt x="1810441" y="828909"/>
                    <a:pt x="1806581" y="830508"/>
                    <a:pt x="1802556" y="830508"/>
                  </a:cubicBezTo>
                  <a:lnTo>
                    <a:pt x="15176" y="830508"/>
                  </a:lnTo>
                  <a:cubicBezTo>
                    <a:pt x="6795" y="830508"/>
                    <a:pt x="0" y="823713"/>
                    <a:pt x="0" y="815332"/>
                  </a:cubicBezTo>
                  <a:lnTo>
                    <a:pt x="0" y="15176"/>
                  </a:lnTo>
                  <a:cubicBezTo>
                    <a:pt x="0" y="6795"/>
                    <a:pt x="6795" y="0"/>
                    <a:pt x="15176" y="0"/>
                  </a:cubicBezTo>
                  <a:close/>
                </a:path>
              </a:pathLst>
            </a:custGeom>
            <a:blipFill>
              <a:blip r:embed="rId3"/>
              <a:stretch>
                <a:fillRect t="-476" b="-47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0" y="5360670"/>
            <a:ext cx="11732895" cy="5246370"/>
            <a:chOff x="0" y="0"/>
            <a:chExt cx="1817732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17732" cy="812800"/>
            </a:xfrm>
            <a:custGeom>
              <a:avLst/>
              <a:gdLst/>
              <a:ahLst/>
              <a:cxnLst/>
              <a:rect l="l" t="t" r="r" b="b"/>
              <a:pathLst>
                <a:path w="1817732" h="812800">
                  <a:moveTo>
                    <a:pt x="15176" y="0"/>
                  </a:moveTo>
                  <a:lnTo>
                    <a:pt x="1802556" y="0"/>
                  </a:lnTo>
                  <a:cubicBezTo>
                    <a:pt x="1810938" y="0"/>
                    <a:pt x="1817732" y="6795"/>
                    <a:pt x="1817732" y="15176"/>
                  </a:cubicBezTo>
                  <a:lnTo>
                    <a:pt x="1817732" y="797624"/>
                  </a:lnTo>
                  <a:cubicBezTo>
                    <a:pt x="1817732" y="806005"/>
                    <a:pt x="1810938" y="812800"/>
                    <a:pt x="1802556" y="812800"/>
                  </a:cubicBezTo>
                  <a:lnTo>
                    <a:pt x="15176" y="812800"/>
                  </a:lnTo>
                  <a:cubicBezTo>
                    <a:pt x="6795" y="812800"/>
                    <a:pt x="0" y="806005"/>
                    <a:pt x="0" y="797624"/>
                  </a:cubicBezTo>
                  <a:lnTo>
                    <a:pt x="0" y="15176"/>
                  </a:lnTo>
                  <a:cubicBezTo>
                    <a:pt x="0" y="6795"/>
                    <a:pt x="6795" y="0"/>
                    <a:pt x="15176" y="0"/>
                  </a:cubicBezTo>
                  <a:close/>
                </a:path>
              </a:pathLst>
            </a:custGeom>
            <a:blipFill>
              <a:blip r:embed="rId4"/>
              <a:stretch>
                <a:fillRect l="-3711" r="-3711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204B79-2141-4128-8204-97F59C3BEC0D}"/>
              </a:ext>
            </a:extLst>
          </p:cNvPr>
          <p:cNvGrpSpPr/>
          <p:nvPr/>
        </p:nvGrpSpPr>
        <p:grpSpPr>
          <a:xfrm>
            <a:off x="118666" y="885825"/>
            <a:ext cx="6074091" cy="767646"/>
            <a:chOff x="118666" y="885825"/>
            <a:chExt cx="6074091" cy="767646"/>
          </a:xfrm>
        </p:grpSpPr>
        <p:sp>
          <p:nvSpPr>
            <p:cNvPr id="6" name="Freeform 6"/>
            <p:cNvSpPr/>
            <p:nvPr/>
          </p:nvSpPr>
          <p:spPr>
            <a:xfrm>
              <a:off x="118666" y="1028700"/>
              <a:ext cx="910034" cy="607241"/>
            </a:xfrm>
            <a:custGeom>
              <a:avLst/>
              <a:gdLst/>
              <a:ahLst/>
              <a:cxnLst/>
              <a:rect l="l" t="t" r="r" b="b"/>
              <a:pathLst>
                <a:path w="910034" h="607241">
                  <a:moveTo>
                    <a:pt x="0" y="0"/>
                  </a:moveTo>
                  <a:lnTo>
                    <a:pt x="910034" y="0"/>
                  </a:lnTo>
                  <a:lnTo>
                    <a:pt x="910034" y="607241"/>
                  </a:lnTo>
                  <a:lnTo>
                    <a:pt x="0" y="6072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692349" y="885825"/>
              <a:ext cx="5500408" cy="76764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 rtl="1">
                <a:lnSpc>
                  <a:spcPts val="6729"/>
                </a:lnSpc>
              </a:pPr>
              <a:r>
                <a:rPr lang="en-US" sz="4806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QND Pro" panose="020B0604020202020204" charset="0"/>
                  <a:ea typeface="Poppins Bold"/>
                  <a:cs typeface="Poppins Bold"/>
                  <a:sym typeface="Poppins Bold"/>
                </a:rPr>
                <a:t>Monthly Report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356056" y="6999999"/>
            <a:ext cx="3931944" cy="3225939"/>
            <a:chOff x="0" y="0"/>
            <a:chExt cx="5242592" cy="430125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178671" cy="3011068"/>
            </a:xfrm>
            <a:custGeom>
              <a:avLst/>
              <a:gdLst/>
              <a:ahLst/>
              <a:cxnLst/>
              <a:rect l="l" t="t" r="r" b="b"/>
              <a:pathLst>
                <a:path w="3178671" h="3011068">
                  <a:moveTo>
                    <a:pt x="0" y="0"/>
                  </a:moveTo>
                  <a:lnTo>
                    <a:pt x="3178671" y="0"/>
                  </a:lnTo>
                  <a:lnTo>
                    <a:pt x="3178671" y="3011068"/>
                  </a:lnTo>
                  <a:lnTo>
                    <a:pt x="0" y="30110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1831047" y="1720884"/>
              <a:ext cx="3411544" cy="2580368"/>
            </a:xfrm>
            <a:custGeom>
              <a:avLst/>
              <a:gdLst/>
              <a:ahLst/>
              <a:cxnLst/>
              <a:rect l="l" t="t" r="r" b="b"/>
              <a:pathLst>
                <a:path w="3411544" h="2580368">
                  <a:moveTo>
                    <a:pt x="0" y="0"/>
                  </a:moveTo>
                  <a:lnTo>
                    <a:pt x="3411545" y="0"/>
                  </a:lnTo>
                  <a:lnTo>
                    <a:pt x="3411545" y="2580368"/>
                  </a:lnTo>
                  <a:lnTo>
                    <a:pt x="0" y="25803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573683" y="2337202"/>
            <a:ext cx="5752195" cy="686266"/>
            <a:chOff x="0" y="0"/>
            <a:chExt cx="7669593" cy="915022"/>
          </a:xfrm>
        </p:grpSpPr>
        <p:sp>
          <p:nvSpPr>
            <p:cNvPr id="12" name="Freeform 12"/>
            <p:cNvSpPr/>
            <p:nvPr/>
          </p:nvSpPr>
          <p:spPr>
            <a:xfrm flipH="1">
              <a:off x="158221" y="0"/>
              <a:ext cx="7511372" cy="915022"/>
            </a:xfrm>
            <a:custGeom>
              <a:avLst/>
              <a:gdLst/>
              <a:ahLst/>
              <a:cxnLst/>
              <a:rect l="l" t="t" r="r" b="b"/>
              <a:pathLst>
                <a:path w="7511372" h="915022">
                  <a:moveTo>
                    <a:pt x="7511372" y="0"/>
                  </a:moveTo>
                  <a:lnTo>
                    <a:pt x="0" y="0"/>
                  </a:lnTo>
                  <a:lnTo>
                    <a:pt x="0" y="915022"/>
                  </a:lnTo>
                  <a:lnTo>
                    <a:pt x="7511372" y="915022"/>
                  </a:lnTo>
                  <a:lnTo>
                    <a:pt x="7511372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9680"/>
              <a:ext cx="7511372" cy="8581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473"/>
                </a:lnSpc>
                <a:spcBef>
                  <a:spcPct val="0"/>
                </a:spcBef>
              </a:pPr>
              <a:r>
                <a:rPr 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QND Pro" panose="020B0604020202020204" charset="0"/>
                  <a:ea typeface="Open Sans Bold"/>
                  <a:cs typeface="Open Sans Bold"/>
                  <a:sym typeface="Open Sans Bold"/>
                </a:rPr>
                <a:t>Traffic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440930" y="0"/>
            <a:ext cx="10847070" cy="5246370"/>
            <a:chOff x="0" y="0"/>
            <a:chExt cx="1680495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680495" cy="812800"/>
            </a:xfrm>
            <a:custGeom>
              <a:avLst/>
              <a:gdLst/>
              <a:ahLst/>
              <a:cxnLst/>
              <a:rect l="l" t="t" r="r" b="b"/>
              <a:pathLst>
                <a:path w="1680495" h="812800">
                  <a:moveTo>
                    <a:pt x="16416" y="0"/>
                  </a:moveTo>
                  <a:lnTo>
                    <a:pt x="1664079" y="0"/>
                  </a:lnTo>
                  <a:cubicBezTo>
                    <a:pt x="1673145" y="0"/>
                    <a:pt x="1680495" y="7350"/>
                    <a:pt x="1680495" y="16416"/>
                  </a:cubicBezTo>
                  <a:lnTo>
                    <a:pt x="1680495" y="796384"/>
                  </a:lnTo>
                  <a:cubicBezTo>
                    <a:pt x="1680495" y="800738"/>
                    <a:pt x="1678765" y="804913"/>
                    <a:pt x="1675687" y="807992"/>
                  </a:cubicBezTo>
                  <a:cubicBezTo>
                    <a:pt x="1672608" y="811070"/>
                    <a:pt x="1668433" y="812800"/>
                    <a:pt x="1664079" y="812800"/>
                  </a:cubicBezTo>
                  <a:lnTo>
                    <a:pt x="16416" y="812800"/>
                  </a:lnTo>
                  <a:cubicBezTo>
                    <a:pt x="7350" y="812800"/>
                    <a:pt x="0" y="805450"/>
                    <a:pt x="0" y="796384"/>
                  </a:cubicBezTo>
                  <a:lnTo>
                    <a:pt x="0" y="16416"/>
                  </a:lnTo>
                  <a:cubicBezTo>
                    <a:pt x="0" y="7350"/>
                    <a:pt x="7350" y="0"/>
                    <a:pt x="16416" y="0"/>
                  </a:cubicBezTo>
                  <a:close/>
                </a:path>
              </a:pathLst>
            </a:custGeom>
            <a:blipFill>
              <a:blip r:embed="rId3"/>
              <a:stretch>
                <a:fillRect l="-2430" r="-243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0" y="5246370"/>
            <a:ext cx="11018520" cy="5246370"/>
            <a:chOff x="0" y="0"/>
            <a:chExt cx="1707057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707057" cy="812800"/>
            </a:xfrm>
            <a:custGeom>
              <a:avLst/>
              <a:gdLst/>
              <a:ahLst/>
              <a:cxnLst/>
              <a:rect l="l" t="t" r="r" b="b"/>
              <a:pathLst>
                <a:path w="1707057" h="812800">
                  <a:moveTo>
                    <a:pt x="16160" y="0"/>
                  </a:moveTo>
                  <a:lnTo>
                    <a:pt x="1690897" y="0"/>
                  </a:lnTo>
                  <a:cubicBezTo>
                    <a:pt x="1699822" y="0"/>
                    <a:pt x="1707057" y="7235"/>
                    <a:pt x="1707057" y="16160"/>
                  </a:cubicBezTo>
                  <a:lnTo>
                    <a:pt x="1707057" y="796640"/>
                  </a:lnTo>
                  <a:cubicBezTo>
                    <a:pt x="1707057" y="805565"/>
                    <a:pt x="1699822" y="812800"/>
                    <a:pt x="1690897" y="812800"/>
                  </a:cubicBezTo>
                  <a:lnTo>
                    <a:pt x="16160" y="812800"/>
                  </a:lnTo>
                  <a:cubicBezTo>
                    <a:pt x="7235" y="812800"/>
                    <a:pt x="0" y="805565"/>
                    <a:pt x="0" y="796640"/>
                  </a:cubicBezTo>
                  <a:lnTo>
                    <a:pt x="0" y="16160"/>
                  </a:lnTo>
                  <a:cubicBezTo>
                    <a:pt x="0" y="7235"/>
                    <a:pt x="7235" y="0"/>
                    <a:pt x="16160" y="0"/>
                  </a:cubicBezTo>
                  <a:close/>
                </a:path>
              </a:pathLst>
            </a:custGeom>
            <a:blipFill>
              <a:blip r:embed="rId4"/>
              <a:stretch>
                <a:fillRect l="-1335" r="-1335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0" y="664834"/>
            <a:ext cx="6337536" cy="727732"/>
            <a:chOff x="0" y="0"/>
            <a:chExt cx="8450048" cy="970309"/>
          </a:xfrm>
        </p:grpSpPr>
        <p:sp>
          <p:nvSpPr>
            <p:cNvPr id="7" name="Freeform 7"/>
            <p:cNvSpPr/>
            <p:nvPr/>
          </p:nvSpPr>
          <p:spPr>
            <a:xfrm flipH="1">
              <a:off x="484825" y="0"/>
              <a:ext cx="7965223" cy="970309"/>
            </a:xfrm>
            <a:custGeom>
              <a:avLst/>
              <a:gdLst/>
              <a:ahLst/>
              <a:cxnLst/>
              <a:rect l="l" t="t" r="r" b="b"/>
              <a:pathLst>
                <a:path w="7965223" h="970309">
                  <a:moveTo>
                    <a:pt x="7965223" y="0"/>
                  </a:moveTo>
                  <a:lnTo>
                    <a:pt x="0" y="0"/>
                  </a:lnTo>
                  <a:lnTo>
                    <a:pt x="0" y="970309"/>
                  </a:lnTo>
                  <a:lnTo>
                    <a:pt x="7965223" y="970309"/>
                  </a:lnTo>
                  <a:lnTo>
                    <a:pt x="7965223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17887"/>
              <a:ext cx="7965223" cy="85578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467"/>
                </a:lnSpc>
              </a:pPr>
              <a:r>
                <a:rPr 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QND Pro" panose="020B0604020202020204" charset="0"/>
                  <a:ea typeface="Open Sans Bold"/>
                  <a:cs typeface="Open Sans Bold"/>
                  <a:sym typeface="Open Sans Bold"/>
                </a:rPr>
                <a:t>Handover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4356056" y="6999999"/>
            <a:ext cx="3931944" cy="3225939"/>
            <a:chOff x="0" y="0"/>
            <a:chExt cx="5242592" cy="4301252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3178671" cy="3011068"/>
            </a:xfrm>
            <a:custGeom>
              <a:avLst/>
              <a:gdLst/>
              <a:ahLst/>
              <a:cxnLst/>
              <a:rect l="l" t="t" r="r" b="b"/>
              <a:pathLst>
                <a:path w="3178671" h="3011068">
                  <a:moveTo>
                    <a:pt x="0" y="0"/>
                  </a:moveTo>
                  <a:lnTo>
                    <a:pt x="3178671" y="0"/>
                  </a:lnTo>
                  <a:lnTo>
                    <a:pt x="3178671" y="3011068"/>
                  </a:lnTo>
                  <a:lnTo>
                    <a:pt x="0" y="30110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1831047" y="1720884"/>
              <a:ext cx="3411544" cy="2580368"/>
            </a:xfrm>
            <a:custGeom>
              <a:avLst/>
              <a:gdLst/>
              <a:ahLst/>
              <a:cxnLst/>
              <a:rect l="l" t="t" r="r" b="b"/>
              <a:pathLst>
                <a:path w="3411544" h="2580368">
                  <a:moveTo>
                    <a:pt x="0" y="0"/>
                  </a:moveTo>
                  <a:lnTo>
                    <a:pt x="3411545" y="0"/>
                  </a:lnTo>
                  <a:lnTo>
                    <a:pt x="3411545" y="2580368"/>
                  </a:lnTo>
                  <a:lnTo>
                    <a:pt x="0" y="25803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1636</TotalTime>
  <Words>792</Words>
  <Application>Microsoft Office PowerPoint</Application>
  <PresentationFormat>Custom</PresentationFormat>
  <Paragraphs>128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Calibri</vt:lpstr>
      <vt:lpstr>Arial</vt:lpstr>
      <vt:lpstr>Times New Roman</vt:lpstr>
      <vt:lpstr>Open Sans Bold</vt:lpstr>
      <vt:lpstr>Poppins Bold</vt:lpstr>
      <vt:lpstr>Wingdings</vt:lpstr>
      <vt:lpstr>RQND Pro</vt:lpstr>
      <vt:lpstr>Poppins Semi-Bold</vt:lpstr>
      <vt:lpstr>Artifakt Element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إضافة عنوان</dc:title>
  <dc:creator>Omar</dc:creator>
  <cp:lastModifiedBy>Omar</cp:lastModifiedBy>
  <cp:revision>40</cp:revision>
  <dcterms:created xsi:type="dcterms:W3CDTF">2006-08-16T00:00:00Z</dcterms:created>
  <dcterms:modified xsi:type="dcterms:W3CDTF">2025-06-27T13:04:25Z</dcterms:modified>
  <dc:identifier>DAGqVJRQz7U</dc:identifier>
</cp:coreProperties>
</file>