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66"/>
  </p:notesMasterIdLst>
  <p:sldIdLst>
    <p:sldId id="256" r:id="rId2"/>
    <p:sldId id="257" r:id="rId3"/>
    <p:sldId id="258" r:id="rId4"/>
    <p:sldId id="330" r:id="rId5"/>
    <p:sldId id="326" r:id="rId6"/>
    <p:sldId id="327" r:id="rId7"/>
    <p:sldId id="325" r:id="rId8"/>
    <p:sldId id="331" r:id="rId9"/>
    <p:sldId id="332" r:id="rId10"/>
    <p:sldId id="333" r:id="rId11"/>
    <p:sldId id="334" r:id="rId12"/>
    <p:sldId id="336" r:id="rId13"/>
    <p:sldId id="337" r:id="rId14"/>
    <p:sldId id="262" r:id="rId15"/>
    <p:sldId id="339" r:id="rId16"/>
    <p:sldId id="386" r:id="rId17"/>
    <p:sldId id="341" r:id="rId18"/>
    <p:sldId id="329" r:id="rId19"/>
    <p:sldId id="328" r:id="rId20"/>
    <p:sldId id="324" r:id="rId21"/>
    <p:sldId id="264" r:id="rId22"/>
    <p:sldId id="265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  <p:sldId id="351" r:id="rId32"/>
    <p:sldId id="352" r:id="rId33"/>
    <p:sldId id="353" r:id="rId34"/>
    <p:sldId id="354" r:id="rId35"/>
    <p:sldId id="355" r:id="rId36"/>
    <p:sldId id="356" r:id="rId37"/>
    <p:sldId id="357" r:id="rId38"/>
    <p:sldId id="358" r:id="rId39"/>
    <p:sldId id="359" r:id="rId40"/>
    <p:sldId id="361" r:id="rId41"/>
    <p:sldId id="362" r:id="rId42"/>
    <p:sldId id="364" r:id="rId43"/>
    <p:sldId id="365" r:id="rId44"/>
    <p:sldId id="366" r:id="rId45"/>
    <p:sldId id="367" r:id="rId46"/>
    <p:sldId id="369" r:id="rId47"/>
    <p:sldId id="368" r:id="rId48"/>
    <p:sldId id="370" r:id="rId49"/>
    <p:sldId id="371" r:id="rId50"/>
    <p:sldId id="372" r:id="rId51"/>
    <p:sldId id="373" r:id="rId52"/>
    <p:sldId id="374" r:id="rId53"/>
    <p:sldId id="376" r:id="rId54"/>
    <p:sldId id="375" r:id="rId55"/>
    <p:sldId id="377" r:id="rId56"/>
    <p:sldId id="378" r:id="rId57"/>
    <p:sldId id="379" r:id="rId58"/>
    <p:sldId id="380" r:id="rId59"/>
    <p:sldId id="381" r:id="rId60"/>
    <p:sldId id="382" r:id="rId61"/>
    <p:sldId id="383" r:id="rId62"/>
    <p:sldId id="384" r:id="rId63"/>
    <p:sldId id="385" r:id="rId64"/>
    <p:sldId id="322" r:id="rId6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392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4008DB-876E-402A-931F-16B6A7EC4F86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pPr rtl="1"/>
          <a:endParaRPr lang="ar-SA"/>
        </a:p>
      </dgm:t>
    </dgm:pt>
    <dgm:pt modelId="{73BAC574-2A7E-4448-9875-906467F8A7D7}">
      <dgm:prSet phldrT="[نص]" custT="1"/>
      <dgm:spPr/>
      <dgm:t>
        <a:bodyPr/>
        <a:lstStyle/>
        <a:p>
          <a:pPr rtl="0"/>
          <a:r>
            <a:rPr lang="en-US" sz="2400" b="1" dirty="0">
              <a:latin typeface="Bell MT" pitchFamily="18" charset="0"/>
              <a:cs typeface="+mj-cs"/>
            </a:rPr>
            <a:t>Loads  </a:t>
          </a:r>
          <a:endParaRPr lang="ar-SA" sz="2400" b="1" dirty="0">
            <a:latin typeface="Bell MT" pitchFamily="18" charset="0"/>
            <a:cs typeface="+mj-cs"/>
          </a:endParaRPr>
        </a:p>
      </dgm:t>
    </dgm:pt>
    <dgm:pt modelId="{EBF46C2C-18BF-42ED-8309-A6F7839E8C58}" type="par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DBB44258-EFAA-4D65-A6B6-B6EBBC48EE25}" type="sib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9073D96C-8950-4A78-9B94-CB05CAC82B0F}">
      <dgm:prSet phldrT="[نص]" custT="1"/>
      <dgm:spPr/>
      <dgm:t>
        <a:bodyPr/>
        <a:lstStyle/>
        <a:p>
          <a:pPr rtl="1"/>
          <a:r>
            <a:rPr lang="en-US" sz="1800" b="1" dirty="0">
              <a:latin typeface="Bell MT" pitchFamily="18" charset="0"/>
            </a:rPr>
            <a:t>Gravity </a:t>
          </a:r>
          <a:endParaRPr lang="ar-SA" sz="1800" b="1" dirty="0">
            <a:latin typeface="Bell MT" pitchFamily="18" charset="0"/>
          </a:endParaRPr>
        </a:p>
      </dgm:t>
    </dgm:pt>
    <dgm:pt modelId="{FDE76BC4-B5AD-484A-9561-61F838F51F39}" type="parTrans" cxnId="{A0B47CB5-6234-4F06-87AD-348C9FC0E577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2E45827C-06FF-437E-BB36-5C45D276ADF3}" type="sibTrans" cxnId="{A0B47CB5-6234-4F06-87AD-348C9FC0E577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1FC23D1-9AD1-4833-A3B0-724D63F123E7}">
      <dgm:prSet phldrT="[نص]" custT="1"/>
      <dgm:spPr/>
      <dgm:t>
        <a:bodyPr/>
        <a:lstStyle/>
        <a:p>
          <a:pPr rtl="1"/>
          <a:r>
            <a:rPr lang="en-US" sz="1800" b="1" dirty="0">
              <a:latin typeface="Bell MT" pitchFamily="18" charset="0"/>
            </a:rPr>
            <a:t>Lateral </a:t>
          </a:r>
          <a:endParaRPr lang="ar-SA" sz="1800" b="1" dirty="0">
            <a:latin typeface="Bell MT" pitchFamily="18" charset="0"/>
          </a:endParaRPr>
        </a:p>
      </dgm:t>
    </dgm:pt>
    <dgm:pt modelId="{8B24236A-3CC5-434C-8002-B0047C76E2E9}" type="parTrans" cxnId="{283A3F5D-14D1-4CA7-AB04-66BA0435E96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DF92EB-62D8-4AD1-9096-6DA3B8BDAA77}" type="sibTrans" cxnId="{283A3F5D-14D1-4CA7-AB04-66BA0435E96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7A08EAC-9888-45AD-9D9C-125EC79258D5}">
      <dgm:prSet custT="1"/>
      <dgm:spPr/>
      <dgm:t>
        <a:bodyPr/>
        <a:lstStyle/>
        <a:p>
          <a:pPr rtl="1"/>
          <a:r>
            <a:rPr lang="en-US" sz="1800" b="1" dirty="0">
              <a:latin typeface="Bell MT" pitchFamily="18" charset="0"/>
            </a:rPr>
            <a:t>Seismic</a:t>
          </a:r>
          <a:endParaRPr lang="ar-SA" sz="1800" b="1" dirty="0">
            <a:latin typeface="Bell MT" pitchFamily="18" charset="0"/>
          </a:endParaRPr>
        </a:p>
      </dgm:t>
    </dgm:pt>
    <dgm:pt modelId="{180B15B4-A5D2-49E2-825D-704E59A20880}" type="parTrans" cxnId="{E473D3EC-9617-4869-A490-C23D86F3E41F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42FA71B6-E070-43E6-B4D9-C03E7554AA61}" type="sibTrans" cxnId="{E473D3EC-9617-4869-A490-C23D86F3E41F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F716DBBC-DAC4-499E-AF3A-80607CCC027E}">
      <dgm:prSet custT="1"/>
      <dgm:spPr/>
      <dgm:t>
        <a:bodyPr/>
        <a:lstStyle/>
        <a:p>
          <a:pPr rtl="1"/>
          <a:r>
            <a:rPr lang="en-US" sz="1800" b="1">
              <a:latin typeface="Bell MT" pitchFamily="18" charset="0"/>
            </a:rPr>
            <a:t>Dead </a:t>
          </a:r>
          <a:endParaRPr lang="ar-SA" sz="1800" b="1" dirty="0">
            <a:latin typeface="Bell MT" pitchFamily="18" charset="0"/>
          </a:endParaRPr>
        </a:p>
      </dgm:t>
    </dgm:pt>
    <dgm:pt modelId="{5F60A778-7BDE-4E60-9440-3C9847A252F5}" type="parTrans" cxnId="{7C3FD723-9DAC-4D0D-8A88-7214902108BA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ABDA06EB-898F-4B25-B071-50CE16A7E3F2}" type="sibTrans" cxnId="{7C3FD723-9DAC-4D0D-8A88-7214902108B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5A6D9F4B-C083-4B0B-AFE3-01F09949987E}">
      <dgm:prSet custT="1"/>
      <dgm:spPr/>
      <dgm:t>
        <a:bodyPr/>
        <a:lstStyle/>
        <a:p>
          <a:pPr rtl="1"/>
          <a:r>
            <a:rPr lang="ar-SA" sz="1800">
              <a:latin typeface="Bell MT" pitchFamily="18" charset="0"/>
            </a:rPr>
            <a:t> </a:t>
          </a:r>
          <a:r>
            <a:rPr lang="en-US" sz="1800" b="1">
              <a:latin typeface="Bell MT" pitchFamily="18" charset="0"/>
            </a:rPr>
            <a:t>live</a:t>
          </a:r>
          <a:endParaRPr lang="ar-SA" sz="1800" b="1" dirty="0">
            <a:latin typeface="Bell MT" pitchFamily="18" charset="0"/>
          </a:endParaRPr>
        </a:p>
      </dgm:t>
    </dgm:pt>
    <dgm:pt modelId="{7A8C2F14-188E-47D4-849C-9577D5870121}" type="parTrans" cxnId="{8FC38E88-974F-49D5-9813-77949045F9B4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119ECC-7686-4AF5-976E-3BE1391267F5}" type="sibTrans" cxnId="{8FC38E88-974F-49D5-9813-77949045F9B4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A8F4B2A2-3080-4AA6-A9DE-25C828CF301E}">
      <dgm:prSet custT="1"/>
      <dgm:spPr/>
      <dgm:t>
        <a:bodyPr/>
        <a:lstStyle/>
        <a:p>
          <a:pPr rtl="1"/>
          <a:r>
            <a:rPr lang="en-US" sz="1800" b="1">
              <a:latin typeface="Bell MT" pitchFamily="18" charset="0"/>
            </a:rPr>
            <a:t>Superimposed </a:t>
          </a:r>
          <a:endParaRPr lang="ar-SA" sz="1800" b="1" dirty="0">
            <a:latin typeface="Bell MT" pitchFamily="18" charset="0"/>
          </a:endParaRPr>
        </a:p>
      </dgm:t>
    </dgm:pt>
    <dgm:pt modelId="{3052DDBA-8272-445D-AFBB-F3053666DB86}" type="parTrans" cxnId="{EE672565-1C37-4780-9BE0-4EF78C8ED98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3DC9A0D2-1BFF-4D51-994A-79C7666805E8}" type="sibTrans" cxnId="{EE672565-1C37-4780-9BE0-4EF78C8ED98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171BBCBC-6EAB-4476-877A-7D9748A7F231}">
      <dgm:prSet custT="1"/>
      <dgm:spPr/>
      <dgm:t>
        <a:bodyPr/>
        <a:lstStyle/>
        <a:p>
          <a:pPr rtl="1"/>
          <a:r>
            <a:rPr lang="en-US" sz="1800" b="1" dirty="0">
              <a:latin typeface="Bell MT" pitchFamily="18" charset="0"/>
            </a:rPr>
            <a:t>wind </a:t>
          </a:r>
          <a:endParaRPr lang="ar-SA" sz="1800" b="1" dirty="0">
            <a:latin typeface="Bell MT" pitchFamily="18" charset="0"/>
          </a:endParaRPr>
        </a:p>
      </dgm:t>
    </dgm:pt>
    <dgm:pt modelId="{34606A73-6886-4130-A7A9-DABDC84EAB27}" type="parTrans" cxnId="{72962066-D418-43E6-85BF-596FE05EA013}">
      <dgm:prSet/>
      <dgm:spPr/>
      <dgm:t>
        <a:bodyPr/>
        <a:lstStyle/>
        <a:p>
          <a:endParaRPr lang="en-US"/>
        </a:p>
      </dgm:t>
    </dgm:pt>
    <dgm:pt modelId="{8C476183-8B3B-45B4-AAF8-A2620FBB9DB1}" type="sibTrans" cxnId="{72962066-D418-43E6-85BF-596FE05EA013}">
      <dgm:prSet/>
      <dgm:spPr/>
      <dgm:t>
        <a:bodyPr/>
        <a:lstStyle/>
        <a:p>
          <a:endParaRPr lang="en-US"/>
        </a:p>
      </dgm:t>
    </dgm:pt>
    <dgm:pt modelId="{7539650D-053E-4627-AA1B-85660529AFFF}" type="pres">
      <dgm:prSet presAssocID="{674008DB-876E-402A-931F-16B6A7EC4F8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8E1C484-F510-4C7B-8ADA-715412BA0C5B}" type="pres">
      <dgm:prSet presAssocID="{73BAC574-2A7E-4448-9875-906467F8A7D7}" presName="root1" presStyleCnt="0"/>
      <dgm:spPr/>
    </dgm:pt>
    <dgm:pt modelId="{010A660A-0F66-4FF4-AF45-C18037C97AA3}" type="pres">
      <dgm:prSet presAssocID="{73BAC574-2A7E-4448-9875-906467F8A7D7}" presName="LevelOneTextNode" presStyleLbl="node0" presStyleIdx="0" presStyleCnt="1">
        <dgm:presLayoutVars>
          <dgm:chPref val="3"/>
        </dgm:presLayoutVars>
      </dgm:prSet>
      <dgm:spPr/>
    </dgm:pt>
    <dgm:pt modelId="{88EB078F-2D4C-4942-BCBD-ACDDAC1A0F35}" type="pres">
      <dgm:prSet presAssocID="{73BAC574-2A7E-4448-9875-906467F8A7D7}" presName="level2hierChild" presStyleCnt="0"/>
      <dgm:spPr/>
    </dgm:pt>
    <dgm:pt modelId="{E97E974F-928C-4B7A-A658-17B25C7D3E7E}" type="pres">
      <dgm:prSet presAssocID="{FDE76BC4-B5AD-484A-9561-61F838F51F39}" presName="conn2-1" presStyleLbl="parChTrans1D2" presStyleIdx="0" presStyleCnt="2"/>
      <dgm:spPr/>
    </dgm:pt>
    <dgm:pt modelId="{9C2ABF83-3ADA-409D-847D-E5FC9E9E7D7C}" type="pres">
      <dgm:prSet presAssocID="{FDE76BC4-B5AD-484A-9561-61F838F51F39}" presName="connTx" presStyleLbl="parChTrans1D2" presStyleIdx="0" presStyleCnt="2"/>
      <dgm:spPr/>
    </dgm:pt>
    <dgm:pt modelId="{5A7AA2FC-4563-496C-9383-98E87C924FCD}" type="pres">
      <dgm:prSet presAssocID="{9073D96C-8950-4A78-9B94-CB05CAC82B0F}" presName="root2" presStyleCnt="0"/>
      <dgm:spPr/>
    </dgm:pt>
    <dgm:pt modelId="{6FD33B15-1AB3-4023-90CD-74811B2E4357}" type="pres">
      <dgm:prSet presAssocID="{9073D96C-8950-4A78-9B94-CB05CAC82B0F}" presName="LevelTwoTextNode" presStyleLbl="node2" presStyleIdx="0" presStyleCnt="2">
        <dgm:presLayoutVars>
          <dgm:chPref val="3"/>
        </dgm:presLayoutVars>
      </dgm:prSet>
      <dgm:spPr/>
    </dgm:pt>
    <dgm:pt modelId="{FB890E98-BFB5-4069-BEA6-CE363B120825}" type="pres">
      <dgm:prSet presAssocID="{9073D96C-8950-4A78-9B94-CB05CAC82B0F}" presName="level3hierChild" presStyleCnt="0"/>
      <dgm:spPr/>
    </dgm:pt>
    <dgm:pt modelId="{8B1712C9-E9C2-42D0-AE4B-BFAD084CF0BD}" type="pres">
      <dgm:prSet presAssocID="{5F60A778-7BDE-4E60-9440-3C9847A252F5}" presName="conn2-1" presStyleLbl="parChTrans1D3" presStyleIdx="0" presStyleCnt="5"/>
      <dgm:spPr/>
    </dgm:pt>
    <dgm:pt modelId="{DF8DFD44-08AF-4EE3-B903-1BCC40F27F2B}" type="pres">
      <dgm:prSet presAssocID="{5F60A778-7BDE-4E60-9440-3C9847A252F5}" presName="connTx" presStyleLbl="parChTrans1D3" presStyleIdx="0" presStyleCnt="5"/>
      <dgm:spPr/>
    </dgm:pt>
    <dgm:pt modelId="{8B724E15-C018-4A6C-9108-6570FB41450A}" type="pres">
      <dgm:prSet presAssocID="{F716DBBC-DAC4-499E-AF3A-80607CCC027E}" presName="root2" presStyleCnt="0"/>
      <dgm:spPr/>
    </dgm:pt>
    <dgm:pt modelId="{C38F958D-DB7E-4AFD-9BF7-7D19811611DD}" type="pres">
      <dgm:prSet presAssocID="{F716DBBC-DAC4-499E-AF3A-80607CCC027E}" presName="LevelTwoTextNode" presStyleLbl="node3" presStyleIdx="0" presStyleCnt="5">
        <dgm:presLayoutVars>
          <dgm:chPref val="3"/>
        </dgm:presLayoutVars>
      </dgm:prSet>
      <dgm:spPr/>
    </dgm:pt>
    <dgm:pt modelId="{C57E6135-809C-4EE6-8349-E4000F42CFB2}" type="pres">
      <dgm:prSet presAssocID="{F716DBBC-DAC4-499E-AF3A-80607CCC027E}" presName="level3hierChild" presStyleCnt="0"/>
      <dgm:spPr/>
    </dgm:pt>
    <dgm:pt modelId="{068D3AB4-E0EA-47F0-8289-C2BE8CD1987A}" type="pres">
      <dgm:prSet presAssocID="{7A8C2F14-188E-47D4-849C-9577D5870121}" presName="conn2-1" presStyleLbl="parChTrans1D3" presStyleIdx="1" presStyleCnt="5"/>
      <dgm:spPr/>
    </dgm:pt>
    <dgm:pt modelId="{917218FE-5F0A-4267-A634-21DC2E43F783}" type="pres">
      <dgm:prSet presAssocID="{7A8C2F14-188E-47D4-849C-9577D5870121}" presName="connTx" presStyleLbl="parChTrans1D3" presStyleIdx="1" presStyleCnt="5"/>
      <dgm:spPr/>
    </dgm:pt>
    <dgm:pt modelId="{22DD445A-8622-4BCF-AF63-B75860A55F3A}" type="pres">
      <dgm:prSet presAssocID="{5A6D9F4B-C083-4B0B-AFE3-01F09949987E}" presName="root2" presStyleCnt="0"/>
      <dgm:spPr/>
    </dgm:pt>
    <dgm:pt modelId="{3671E44C-FBE9-48B7-90E7-B1AA12FB882A}" type="pres">
      <dgm:prSet presAssocID="{5A6D9F4B-C083-4B0B-AFE3-01F09949987E}" presName="LevelTwoTextNode" presStyleLbl="node3" presStyleIdx="1" presStyleCnt="5">
        <dgm:presLayoutVars>
          <dgm:chPref val="3"/>
        </dgm:presLayoutVars>
      </dgm:prSet>
      <dgm:spPr/>
    </dgm:pt>
    <dgm:pt modelId="{53201206-0554-43F5-8B99-EC181053402D}" type="pres">
      <dgm:prSet presAssocID="{5A6D9F4B-C083-4B0B-AFE3-01F09949987E}" presName="level3hierChild" presStyleCnt="0"/>
      <dgm:spPr/>
    </dgm:pt>
    <dgm:pt modelId="{00CF88FD-6A13-47E1-9EF4-5F2049414FEF}" type="pres">
      <dgm:prSet presAssocID="{3052DDBA-8272-445D-AFBB-F3053666DB86}" presName="conn2-1" presStyleLbl="parChTrans1D3" presStyleIdx="2" presStyleCnt="5"/>
      <dgm:spPr/>
    </dgm:pt>
    <dgm:pt modelId="{A1012C83-6162-4DEC-8B90-9CA8D80D02F8}" type="pres">
      <dgm:prSet presAssocID="{3052DDBA-8272-445D-AFBB-F3053666DB86}" presName="connTx" presStyleLbl="parChTrans1D3" presStyleIdx="2" presStyleCnt="5"/>
      <dgm:spPr/>
    </dgm:pt>
    <dgm:pt modelId="{C20AC527-5B0B-4255-91C7-BC852D61B213}" type="pres">
      <dgm:prSet presAssocID="{A8F4B2A2-3080-4AA6-A9DE-25C828CF301E}" presName="root2" presStyleCnt="0"/>
      <dgm:spPr/>
    </dgm:pt>
    <dgm:pt modelId="{C590209F-A0B3-4880-9BF1-BBD86125DBB6}" type="pres">
      <dgm:prSet presAssocID="{A8F4B2A2-3080-4AA6-A9DE-25C828CF301E}" presName="LevelTwoTextNode" presStyleLbl="node3" presStyleIdx="2" presStyleCnt="5">
        <dgm:presLayoutVars>
          <dgm:chPref val="3"/>
        </dgm:presLayoutVars>
      </dgm:prSet>
      <dgm:spPr/>
    </dgm:pt>
    <dgm:pt modelId="{F32F216B-F1B4-4AC0-831F-08E3A4272EFA}" type="pres">
      <dgm:prSet presAssocID="{A8F4B2A2-3080-4AA6-A9DE-25C828CF301E}" presName="level3hierChild" presStyleCnt="0"/>
      <dgm:spPr/>
    </dgm:pt>
    <dgm:pt modelId="{D4ACCBE2-1381-4240-8BBB-E8A78ECB7041}" type="pres">
      <dgm:prSet presAssocID="{8B24236A-3CC5-434C-8002-B0047C76E2E9}" presName="conn2-1" presStyleLbl="parChTrans1D2" presStyleIdx="1" presStyleCnt="2"/>
      <dgm:spPr/>
    </dgm:pt>
    <dgm:pt modelId="{D2C11D31-E7CF-4249-A31E-BBA200F1B711}" type="pres">
      <dgm:prSet presAssocID="{8B24236A-3CC5-434C-8002-B0047C76E2E9}" presName="connTx" presStyleLbl="parChTrans1D2" presStyleIdx="1" presStyleCnt="2"/>
      <dgm:spPr/>
    </dgm:pt>
    <dgm:pt modelId="{4DD195A3-C9F8-4531-9169-51ECF3CD57E4}" type="pres">
      <dgm:prSet presAssocID="{41FC23D1-9AD1-4833-A3B0-724D63F123E7}" presName="root2" presStyleCnt="0"/>
      <dgm:spPr/>
    </dgm:pt>
    <dgm:pt modelId="{2DDE8A53-993F-40FB-BDEA-A06437CB44B8}" type="pres">
      <dgm:prSet presAssocID="{41FC23D1-9AD1-4833-A3B0-724D63F123E7}" presName="LevelTwoTextNode" presStyleLbl="node2" presStyleIdx="1" presStyleCnt="2">
        <dgm:presLayoutVars>
          <dgm:chPref val="3"/>
        </dgm:presLayoutVars>
      </dgm:prSet>
      <dgm:spPr/>
    </dgm:pt>
    <dgm:pt modelId="{7A43B85A-FEEA-49A6-807D-6F2DB1786DF5}" type="pres">
      <dgm:prSet presAssocID="{41FC23D1-9AD1-4833-A3B0-724D63F123E7}" presName="level3hierChild" presStyleCnt="0"/>
      <dgm:spPr/>
    </dgm:pt>
    <dgm:pt modelId="{57C68A77-55F4-4533-B1CA-327A33EBA21B}" type="pres">
      <dgm:prSet presAssocID="{180B15B4-A5D2-49E2-825D-704E59A20880}" presName="conn2-1" presStyleLbl="parChTrans1D3" presStyleIdx="3" presStyleCnt="5"/>
      <dgm:spPr/>
    </dgm:pt>
    <dgm:pt modelId="{DCF30E3C-872F-4C4D-9040-5242D06D06B1}" type="pres">
      <dgm:prSet presAssocID="{180B15B4-A5D2-49E2-825D-704E59A20880}" presName="connTx" presStyleLbl="parChTrans1D3" presStyleIdx="3" presStyleCnt="5"/>
      <dgm:spPr/>
    </dgm:pt>
    <dgm:pt modelId="{0E7AE12F-E935-4283-8406-9D22BB76AFA1}" type="pres">
      <dgm:prSet presAssocID="{47A08EAC-9888-45AD-9D9C-125EC79258D5}" presName="root2" presStyleCnt="0"/>
      <dgm:spPr/>
    </dgm:pt>
    <dgm:pt modelId="{2C1AA71C-8F24-4D6D-B54C-4EF4E4CBBC35}" type="pres">
      <dgm:prSet presAssocID="{47A08EAC-9888-45AD-9D9C-125EC79258D5}" presName="LevelTwoTextNode" presStyleLbl="node3" presStyleIdx="3" presStyleCnt="5">
        <dgm:presLayoutVars>
          <dgm:chPref val="3"/>
        </dgm:presLayoutVars>
      </dgm:prSet>
      <dgm:spPr/>
    </dgm:pt>
    <dgm:pt modelId="{D83C0F35-5BC2-44B4-879E-05131A342CBD}" type="pres">
      <dgm:prSet presAssocID="{47A08EAC-9888-45AD-9D9C-125EC79258D5}" presName="level3hierChild" presStyleCnt="0"/>
      <dgm:spPr/>
    </dgm:pt>
    <dgm:pt modelId="{5DD3CD85-3230-48EE-90FE-7D47A202617A}" type="pres">
      <dgm:prSet presAssocID="{34606A73-6886-4130-A7A9-DABDC84EAB27}" presName="conn2-1" presStyleLbl="parChTrans1D3" presStyleIdx="4" presStyleCnt="5"/>
      <dgm:spPr/>
    </dgm:pt>
    <dgm:pt modelId="{C3DD02EB-46A6-429D-B30B-AAA661D2B8BC}" type="pres">
      <dgm:prSet presAssocID="{34606A73-6886-4130-A7A9-DABDC84EAB27}" presName="connTx" presStyleLbl="parChTrans1D3" presStyleIdx="4" presStyleCnt="5"/>
      <dgm:spPr/>
    </dgm:pt>
    <dgm:pt modelId="{753BF8A6-8B97-4C9B-A488-E0BF535E3684}" type="pres">
      <dgm:prSet presAssocID="{171BBCBC-6EAB-4476-877A-7D9748A7F231}" presName="root2" presStyleCnt="0"/>
      <dgm:spPr/>
    </dgm:pt>
    <dgm:pt modelId="{202DC82F-DD0B-4C21-91B4-243C4BF42FBB}" type="pres">
      <dgm:prSet presAssocID="{171BBCBC-6EAB-4476-877A-7D9748A7F231}" presName="LevelTwoTextNode" presStyleLbl="node3" presStyleIdx="4" presStyleCnt="5">
        <dgm:presLayoutVars>
          <dgm:chPref val="3"/>
        </dgm:presLayoutVars>
      </dgm:prSet>
      <dgm:spPr/>
    </dgm:pt>
    <dgm:pt modelId="{65EEA325-F611-4B7D-996E-6B4B3C280769}" type="pres">
      <dgm:prSet presAssocID="{171BBCBC-6EAB-4476-877A-7D9748A7F231}" presName="level3hierChild" presStyleCnt="0"/>
      <dgm:spPr/>
    </dgm:pt>
  </dgm:ptLst>
  <dgm:cxnLst>
    <dgm:cxn modelId="{F3F0B2AA-D58E-4A94-8BED-7CA7888AC379}" type="presOf" srcId="{674008DB-876E-402A-931F-16B6A7EC4F86}" destId="{7539650D-053E-4627-AA1B-85660529AFFF}" srcOrd="0" destOrd="0" presId="urn:microsoft.com/office/officeart/2008/layout/HorizontalMultiLevelHierarchy"/>
    <dgm:cxn modelId="{D8AF0D07-82C1-4124-849D-1B85A5CF1B6A}" srcId="{674008DB-876E-402A-931F-16B6A7EC4F86}" destId="{73BAC574-2A7E-4448-9875-906467F8A7D7}" srcOrd="0" destOrd="0" parTransId="{EBF46C2C-18BF-42ED-8309-A6F7839E8C58}" sibTransId="{DBB44258-EFAA-4D65-A6B6-B6EBBC48EE25}"/>
    <dgm:cxn modelId="{DF852292-BA41-4822-9DD4-8E978CD30867}" type="presOf" srcId="{F716DBBC-DAC4-499E-AF3A-80607CCC027E}" destId="{C38F958D-DB7E-4AFD-9BF7-7D19811611DD}" srcOrd="0" destOrd="0" presId="urn:microsoft.com/office/officeart/2008/layout/HorizontalMultiLevelHierarchy"/>
    <dgm:cxn modelId="{A382A434-EBDF-4097-9166-D7BD12CD0D58}" type="presOf" srcId="{8B24236A-3CC5-434C-8002-B0047C76E2E9}" destId="{D4ACCBE2-1381-4240-8BBB-E8A78ECB7041}" srcOrd="0" destOrd="0" presId="urn:microsoft.com/office/officeart/2008/layout/HorizontalMultiLevelHierarchy"/>
    <dgm:cxn modelId="{F7A9BBD8-AC82-4A62-8A23-8791E67AC265}" type="presOf" srcId="{7A8C2F14-188E-47D4-849C-9577D5870121}" destId="{917218FE-5F0A-4267-A634-21DC2E43F783}" srcOrd="1" destOrd="0" presId="urn:microsoft.com/office/officeart/2008/layout/HorizontalMultiLevelHierarchy"/>
    <dgm:cxn modelId="{2C8C78CC-7900-4B12-80E1-5F0E8668B8CA}" type="presOf" srcId="{34606A73-6886-4130-A7A9-DABDC84EAB27}" destId="{C3DD02EB-46A6-429D-B30B-AAA661D2B8BC}" srcOrd="1" destOrd="0" presId="urn:microsoft.com/office/officeart/2008/layout/HorizontalMultiLevelHierarchy"/>
    <dgm:cxn modelId="{283A3F5D-14D1-4CA7-AB04-66BA0435E969}" srcId="{73BAC574-2A7E-4448-9875-906467F8A7D7}" destId="{41FC23D1-9AD1-4833-A3B0-724D63F123E7}" srcOrd="1" destOrd="0" parTransId="{8B24236A-3CC5-434C-8002-B0047C76E2E9}" sibTransId="{0EDF92EB-62D8-4AD1-9096-6DA3B8BDAA77}"/>
    <dgm:cxn modelId="{8699E6A3-2CDD-4010-B2B5-E04EF94F0292}" type="presOf" srcId="{A8F4B2A2-3080-4AA6-A9DE-25C828CF301E}" destId="{C590209F-A0B3-4880-9BF1-BBD86125DBB6}" srcOrd="0" destOrd="0" presId="urn:microsoft.com/office/officeart/2008/layout/HorizontalMultiLevelHierarchy"/>
    <dgm:cxn modelId="{72962066-D418-43E6-85BF-596FE05EA013}" srcId="{41FC23D1-9AD1-4833-A3B0-724D63F123E7}" destId="{171BBCBC-6EAB-4476-877A-7D9748A7F231}" srcOrd="1" destOrd="0" parTransId="{34606A73-6886-4130-A7A9-DABDC84EAB27}" sibTransId="{8C476183-8B3B-45B4-AAF8-A2620FBB9DB1}"/>
    <dgm:cxn modelId="{7BB0232F-7B15-4BE3-94FD-2468DAEA7717}" type="presOf" srcId="{5F60A778-7BDE-4E60-9440-3C9847A252F5}" destId="{8B1712C9-E9C2-42D0-AE4B-BFAD084CF0BD}" srcOrd="0" destOrd="0" presId="urn:microsoft.com/office/officeart/2008/layout/HorizontalMultiLevelHierarchy"/>
    <dgm:cxn modelId="{4AF2CF6B-73E5-4E1B-B8E8-348DEEB709EF}" type="presOf" srcId="{3052DDBA-8272-445D-AFBB-F3053666DB86}" destId="{A1012C83-6162-4DEC-8B90-9CA8D80D02F8}" srcOrd="1" destOrd="0" presId="urn:microsoft.com/office/officeart/2008/layout/HorizontalMultiLevelHierarchy"/>
    <dgm:cxn modelId="{7C3FD723-9DAC-4D0D-8A88-7214902108BA}" srcId="{9073D96C-8950-4A78-9B94-CB05CAC82B0F}" destId="{F716DBBC-DAC4-499E-AF3A-80607CCC027E}" srcOrd="0" destOrd="0" parTransId="{5F60A778-7BDE-4E60-9440-3C9847A252F5}" sibTransId="{ABDA06EB-898F-4B25-B071-50CE16A7E3F2}"/>
    <dgm:cxn modelId="{DAF575B6-53EE-4358-9195-7DCDDBA81958}" type="presOf" srcId="{5A6D9F4B-C083-4B0B-AFE3-01F09949987E}" destId="{3671E44C-FBE9-48B7-90E7-B1AA12FB882A}" srcOrd="0" destOrd="0" presId="urn:microsoft.com/office/officeart/2008/layout/HorizontalMultiLevelHierarchy"/>
    <dgm:cxn modelId="{EE672565-1C37-4780-9BE0-4EF78C8ED989}" srcId="{9073D96C-8950-4A78-9B94-CB05CAC82B0F}" destId="{A8F4B2A2-3080-4AA6-A9DE-25C828CF301E}" srcOrd="2" destOrd="0" parTransId="{3052DDBA-8272-445D-AFBB-F3053666DB86}" sibTransId="{3DC9A0D2-1BFF-4D51-994A-79C7666805E8}"/>
    <dgm:cxn modelId="{A27BD45E-EC55-400D-888D-0069507BB002}" type="presOf" srcId="{47A08EAC-9888-45AD-9D9C-125EC79258D5}" destId="{2C1AA71C-8F24-4D6D-B54C-4EF4E4CBBC35}" srcOrd="0" destOrd="0" presId="urn:microsoft.com/office/officeart/2008/layout/HorizontalMultiLevelHierarchy"/>
    <dgm:cxn modelId="{7BC27690-2B14-4D87-AFF4-5C956CE1B8BE}" type="presOf" srcId="{34606A73-6886-4130-A7A9-DABDC84EAB27}" destId="{5DD3CD85-3230-48EE-90FE-7D47A202617A}" srcOrd="0" destOrd="0" presId="urn:microsoft.com/office/officeart/2008/layout/HorizontalMultiLevelHierarchy"/>
    <dgm:cxn modelId="{D9C6681D-3C27-4223-8526-AF57B27104B0}" type="presOf" srcId="{180B15B4-A5D2-49E2-825D-704E59A20880}" destId="{DCF30E3C-872F-4C4D-9040-5242D06D06B1}" srcOrd="1" destOrd="0" presId="urn:microsoft.com/office/officeart/2008/layout/HorizontalMultiLevelHierarchy"/>
    <dgm:cxn modelId="{E83B2064-BF64-46F8-AEC9-5E633172580A}" type="presOf" srcId="{FDE76BC4-B5AD-484A-9561-61F838F51F39}" destId="{E97E974F-928C-4B7A-A658-17B25C7D3E7E}" srcOrd="0" destOrd="0" presId="urn:microsoft.com/office/officeart/2008/layout/HorizontalMultiLevelHierarchy"/>
    <dgm:cxn modelId="{8FC38E88-974F-49D5-9813-77949045F9B4}" srcId="{9073D96C-8950-4A78-9B94-CB05CAC82B0F}" destId="{5A6D9F4B-C083-4B0B-AFE3-01F09949987E}" srcOrd="1" destOrd="0" parTransId="{7A8C2F14-188E-47D4-849C-9577D5870121}" sibTransId="{0E119ECC-7686-4AF5-976E-3BE1391267F5}"/>
    <dgm:cxn modelId="{32B20254-7DB6-4F89-A9AC-5F301C27DE6E}" type="presOf" srcId="{171BBCBC-6EAB-4476-877A-7D9748A7F231}" destId="{202DC82F-DD0B-4C21-91B4-243C4BF42FBB}" srcOrd="0" destOrd="0" presId="urn:microsoft.com/office/officeart/2008/layout/HorizontalMultiLevelHierarchy"/>
    <dgm:cxn modelId="{A0B47CB5-6234-4F06-87AD-348C9FC0E577}" srcId="{73BAC574-2A7E-4448-9875-906467F8A7D7}" destId="{9073D96C-8950-4A78-9B94-CB05CAC82B0F}" srcOrd="0" destOrd="0" parTransId="{FDE76BC4-B5AD-484A-9561-61F838F51F39}" sibTransId="{2E45827C-06FF-437E-BB36-5C45D276ADF3}"/>
    <dgm:cxn modelId="{9B3794E0-117B-4872-AE66-14EF7C6DCBA9}" type="presOf" srcId="{8B24236A-3CC5-434C-8002-B0047C76E2E9}" destId="{D2C11D31-E7CF-4249-A31E-BBA200F1B711}" srcOrd="1" destOrd="0" presId="urn:microsoft.com/office/officeart/2008/layout/HorizontalMultiLevelHierarchy"/>
    <dgm:cxn modelId="{E473D3EC-9617-4869-A490-C23D86F3E41F}" srcId="{41FC23D1-9AD1-4833-A3B0-724D63F123E7}" destId="{47A08EAC-9888-45AD-9D9C-125EC79258D5}" srcOrd="0" destOrd="0" parTransId="{180B15B4-A5D2-49E2-825D-704E59A20880}" sibTransId="{42FA71B6-E070-43E6-B4D9-C03E7554AA61}"/>
    <dgm:cxn modelId="{67C0F344-2B83-4205-838B-17DBC1F3D46B}" type="presOf" srcId="{180B15B4-A5D2-49E2-825D-704E59A20880}" destId="{57C68A77-55F4-4533-B1CA-327A33EBA21B}" srcOrd="0" destOrd="0" presId="urn:microsoft.com/office/officeart/2008/layout/HorizontalMultiLevelHierarchy"/>
    <dgm:cxn modelId="{FCDC6A3D-090F-4A46-A2C4-1580017FF882}" type="presOf" srcId="{9073D96C-8950-4A78-9B94-CB05CAC82B0F}" destId="{6FD33B15-1AB3-4023-90CD-74811B2E4357}" srcOrd="0" destOrd="0" presId="urn:microsoft.com/office/officeart/2008/layout/HorizontalMultiLevelHierarchy"/>
    <dgm:cxn modelId="{C0E7999E-0B4B-4DEA-8164-1ADBC4BD507F}" type="presOf" srcId="{7A8C2F14-188E-47D4-849C-9577D5870121}" destId="{068D3AB4-E0EA-47F0-8289-C2BE8CD1987A}" srcOrd="0" destOrd="0" presId="urn:microsoft.com/office/officeart/2008/layout/HorizontalMultiLevelHierarchy"/>
    <dgm:cxn modelId="{8A4485BB-F0A3-4399-A352-ADD02AD6CE1C}" type="presOf" srcId="{41FC23D1-9AD1-4833-A3B0-724D63F123E7}" destId="{2DDE8A53-993F-40FB-BDEA-A06437CB44B8}" srcOrd="0" destOrd="0" presId="urn:microsoft.com/office/officeart/2008/layout/HorizontalMultiLevelHierarchy"/>
    <dgm:cxn modelId="{B8304261-5B2C-47C1-B337-62EFCB5CCFF8}" type="presOf" srcId="{3052DDBA-8272-445D-AFBB-F3053666DB86}" destId="{00CF88FD-6A13-47E1-9EF4-5F2049414FEF}" srcOrd="0" destOrd="0" presId="urn:microsoft.com/office/officeart/2008/layout/HorizontalMultiLevelHierarchy"/>
    <dgm:cxn modelId="{D15FFFBA-41CB-4EBB-9E8D-875BD5DC0F27}" type="presOf" srcId="{73BAC574-2A7E-4448-9875-906467F8A7D7}" destId="{010A660A-0F66-4FF4-AF45-C18037C97AA3}" srcOrd="0" destOrd="0" presId="urn:microsoft.com/office/officeart/2008/layout/HorizontalMultiLevelHierarchy"/>
    <dgm:cxn modelId="{4390375C-8F0B-42BA-BD55-A92533FD1C7D}" type="presOf" srcId="{5F60A778-7BDE-4E60-9440-3C9847A252F5}" destId="{DF8DFD44-08AF-4EE3-B903-1BCC40F27F2B}" srcOrd="1" destOrd="0" presId="urn:microsoft.com/office/officeart/2008/layout/HorizontalMultiLevelHierarchy"/>
    <dgm:cxn modelId="{8BD974C5-62F0-4A0D-946C-13C8542585C6}" type="presOf" srcId="{FDE76BC4-B5AD-484A-9561-61F838F51F39}" destId="{9C2ABF83-3ADA-409D-847D-E5FC9E9E7D7C}" srcOrd="1" destOrd="0" presId="urn:microsoft.com/office/officeart/2008/layout/HorizontalMultiLevelHierarchy"/>
    <dgm:cxn modelId="{DE2AAF36-139D-411D-839E-81078C49D956}" type="presParOf" srcId="{7539650D-053E-4627-AA1B-85660529AFFF}" destId="{D8E1C484-F510-4C7B-8ADA-715412BA0C5B}" srcOrd="0" destOrd="0" presId="urn:microsoft.com/office/officeart/2008/layout/HorizontalMultiLevelHierarchy"/>
    <dgm:cxn modelId="{10D53372-0554-4A95-A269-B490AAA99F11}" type="presParOf" srcId="{D8E1C484-F510-4C7B-8ADA-715412BA0C5B}" destId="{010A660A-0F66-4FF4-AF45-C18037C97AA3}" srcOrd="0" destOrd="0" presId="urn:microsoft.com/office/officeart/2008/layout/HorizontalMultiLevelHierarchy"/>
    <dgm:cxn modelId="{1A8A675C-C7D1-48F7-B9D8-6C49A29B532F}" type="presParOf" srcId="{D8E1C484-F510-4C7B-8ADA-715412BA0C5B}" destId="{88EB078F-2D4C-4942-BCBD-ACDDAC1A0F35}" srcOrd="1" destOrd="0" presId="urn:microsoft.com/office/officeart/2008/layout/HorizontalMultiLevelHierarchy"/>
    <dgm:cxn modelId="{534DCFE4-D93B-48A3-82FD-7AA4ACB027D4}" type="presParOf" srcId="{88EB078F-2D4C-4942-BCBD-ACDDAC1A0F35}" destId="{E97E974F-928C-4B7A-A658-17B25C7D3E7E}" srcOrd="0" destOrd="0" presId="urn:microsoft.com/office/officeart/2008/layout/HorizontalMultiLevelHierarchy"/>
    <dgm:cxn modelId="{DF48B783-6ADE-47A1-9401-1538F72CA151}" type="presParOf" srcId="{E97E974F-928C-4B7A-A658-17B25C7D3E7E}" destId="{9C2ABF83-3ADA-409D-847D-E5FC9E9E7D7C}" srcOrd="0" destOrd="0" presId="urn:microsoft.com/office/officeart/2008/layout/HorizontalMultiLevelHierarchy"/>
    <dgm:cxn modelId="{2578A93B-D0AA-4778-87DC-CA37CC868507}" type="presParOf" srcId="{88EB078F-2D4C-4942-BCBD-ACDDAC1A0F35}" destId="{5A7AA2FC-4563-496C-9383-98E87C924FCD}" srcOrd="1" destOrd="0" presId="urn:microsoft.com/office/officeart/2008/layout/HorizontalMultiLevelHierarchy"/>
    <dgm:cxn modelId="{8F60F3D7-7F74-40F7-94CA-58839FA55EA2}" type="presParOf" srcId="{5A7AA2FC-4563-496C-9383-98E87C924FCD}" destId="{6FD33B15-1AB3-4023-90CD-74811B2E4357}" srcOrd="0" destOrd="0" presId="urn:microsoft.com/office/officeart/2008/layout/HorizontalMultiLevelHierarchy"/>
    <dgm:cxn modelId="{2FF8EEF6-381B-45BD-A50B-F527E98E995F}" type="presParOf" srcId="{5A7AA2FC-4563-496C-9383-98E87C924FCD}" destId="{FB890E98-BFB5-4069-BEA6-CE363B120825}" srcOrd="1" destOrd="0" presId="urn:microsoft.com/office/officeart/2008/layout/HorizontalMultiLevelHierarchy"/>
    <dgm:cxn modelId="{43CD7722-93E8-47A8-A5B9-0A40CC2E10B8}" type="presParOf" srcId="{FB890E98-BFB5-4069-BEA6-CE363B120825}" destId="{8B1712C9-E9C2-42D0-AE4B-BFAD084CF0BD}" srcOrd="0" destOrd="0" presId="urn:microsoft.com/office/officeart/2008/layout/HorizontalMultiLevelHierarchy"/>
    <dgm:cxn modelId="{7F8CB565-4069-46D6-BC79-C938BEFB93AA}" type="presParOf" srcId="{8B1712C9-E9C2-42D0-AE4B-BFAD084CF0BD}" destId="{DF8DFD44-08AF-4EE3-B903-1BCC40F27F2B}" srcOrd="0" destOrd="0" presId="urn:microsoft.com/office/officeart/2008/layout/HorizontalMultiLevelHierarchy"/>
    <dgm:cxn modelId="{7473FC9C-7969-4750-BCCD-B814E47180EC}" type="presParOf" srcId="{FB890E98-BFB5-4069-BEA6-CE363B120825}" destId="{8B724E15-C018-4A6C-9108-6570FB41450A}" srcOrd="1" destOrd="0" presId="urn:microsoft.com/office/officeart/2008/layout/HorizontalMultiLevelHierarchy"/>
    <dgm:cxn modelId="{0AB9EDF6-02A0-4ECB-B022-7A288980DE78}" type="presParOf" srcId="{8B724E15-C018-4A6C-9108-6570FB41450A}" destId="{C38F958D-DB7E-4AFD-9BF7-7D19811611DD}" srcOrd="0" destOrd="0" presId="urn:microsoft.com/office/officeart/2008/layout/HorizontalMultiLevelHierarchy"/>
    <dgm:cxn modelId="{749EA355-2D0F-489F-95C4-4A071752D084}" type="presParOf" srcId="{8B724E15-C018-4A6C-9108-6570FB41450A}" destId="{C57E6135-809C-4EE6-8349-E4000F42CFB2}" srcOrd="1" destOrd="0" presId="urn:microsoft.com/office/officeart/2008/layout/HorizontalMultiLevelHierarchy"/>
    <dgm:cxn modelId="{54D90180-B64C-4459-AA9D-8B234BCCE6BB}" type="presParOf" srcId="{FB890E98-BFB5-4069-BEA6-CE363B120825}" destId="{068D3AB4-E0EA-47F0-8289-C2BE8CD1987A}" srcOrd="2" destOrd="0" presId="urn:microsoft.com/office/officeart/2008/layout/HorizontalMultiLevelHierarchy"/>
    <dgm:cxn modelId="{D309BCE5-EFEF-49A8-85FE-DDFB7C7FE3D9}" type="presParOf" srcId="{068D3AB4-E0EA-47F0-8289-C2BE8CD1987A}" destId="{917218FE-5F0A-4267-A634-21DC2E43F783}" srcOrd="0" destOrd="0" presId="urn:microsoft.com/office/officeart/2008/layout/HorizontalMultiLevelHierarchy"/>
    <dgm:cxn modelId="{D2E0B5E5-B06D-455E-9C5F-ECBBFB54BE00}" type="presParOf" srcId="{FB890E98-BFB5-4069-BEA6-CE363B120825}" destId="{22DD445A-8622-4BCF-AF63-B75860A55F3A}" srcOrd="3" destOrd="0" presId="urn:microsoft.com/office/officeart/2008/layout/HorizontalMultiLevelHierarchy"/>
    <dgm:cxn modelId="{9DF331FC-014F-4C39-9DB0-B59F7A969D0F}" type="presParOf" srcId="{22DD445A-8622-4BCF-AF63-B75860A55F3A}" destId="{3671E44C-FBE9-48B7-90E7-B1AA12FB882A}" srcOrd="0" destOrd="0" presId="urn:microsoft.com/office/officeart/2008/layout/HorizontalMultiLevelHierarchy"/>
    <dgm:cxn modelId="{D726A98F-DA00-4FE2-B5B1-EC4EFE5DE9D9}" type="presParOf" srcId="{22DD445A-8622-4BCF-AF63-B75860A55F3A}" destId="{53201206-0554-43F5-8B99-EC181053402D}" srcOrd="1" destOrd="0" presId="urn:microsoft.com/office/officeart/2008/layout/HorizontalMultiLevelHierarchy"/>
    <dgm:cxn modelId="{FE46EC65-411F-439F-8CBB-34D5967331A2}" type="presParOf" srcId="{FB890E98-BFB5-4069-BEA6-CE363B120825}" destId="{00CF88FD-6A13-47E1-9EF4-5F2049414FEF}" srcOrd="4" destOrd="0" presId="urn:microsoft.com/office/officeart/2008/layout/HorizontalMultiLevelHierarchy"/>
    <dgm:cxn modelId="{BA632250-B0A0-49F5-867B-B0D3389A537B}" type="presParOf" srcId="{00CF88FD-6A13-47E1-9EF4-5F2049414FEF}" destId="{A1012C83-6162-4DEC-8B90-9CA8D80D02F8}" srcOrd="0" destOrd="0" presId="urn:microsoft.com/office/officeart/2008/layout/HorizontalMultiLevelHierarchy"/>
    <dgm:cxn modelId="{6AB5F599-994F-4514-AD2C-396B50CC6593}" type="presParOf" srcId="{FB890E98-BFB5-4069-BEA6-CE363B120825}" destId="{C20AC527-5B0B-4255-91C7-BC852D61B213}" srcOrd="5" destOrd="0" presId="urn:microsoft.com/office/officeart/2008/layout/HorizontalMultiLevelHierarchy"/>
    <dgm:cxn modelId="{298C4D18-822F-49A3-A7DE-5F6D17C5BDBA}" type="presParOf" srcId="{C20AC527-5B0B-4255-91C7-BC852D61B213}" destId="{C590209F-A0B3-4880-9BF1-BBD86125DBB6}" srcOrd="0" destOrd="0" presId="urn:microsoft.com/office/officeart/2008/layout/HorizontalMultiLevelHierarchy"/>
    <dgm:cxn modelId="{699091FE-627C-4860-985D-72A84EBFB1FA}" type="presParOf" srcId="{C20AC527-5B0B-4255-91C7-BC852D61B213}" destId="{F32F216B-F1B4-4AC0-831F-08E3A4272EFA}" srcOrd="1" destOrd="0" presId="urn:microsoft.com/office/officeart/2008/layout/HorizontalMultiLevelHierarchy"/>
    <dgm:cxn modelId="{2A0814D7-41EE-4DB2-A922-A035FC086969}" type="presParOf" srcId="{88EB078F-2D4C-4942-BCBD-ACDDAC1A0F35}" destId="{D4ACCBE2-1381-4240-8BBB-E8A78ECB7041}" srcOrd="2" destOrd="0" presId="urn:microsoft.com/office/officeart/2008/layout/HorizontalMultiLevelHierarchy"/>
    <dgm:cxn modelId="{F1064A75-A56D-4B79-9127-8E1C6DF4B305}" type="presParOf" srcId="{D4ACCBE2-1381-4240-8BBB-E8A78ECB7041}" destId="{D2C11D31-E7CF-4249-A31E-BBA200F1B711}" srcOrd="0" destOrd="0" presId="urn:microsoft.com/office/officeart/2008/layout/HorizontalMultiLevelHierarchy"/>
    <dgm:cxn modelId="{D9847E59-412D-4716-9611-6DDE2C6A2C98}" type="presParOf" srcId="{88EB078F-2D4C-4942-BCBD-ACDDAC1A0F35}" destId="{4DD195A3-C9F8-4531-9169-51ECF3CD57E4}" srcOrd="3" destOrd="0" presId="urn:microsoft.com/office/officeart/2008/layout/HorizontalMultiLevelHierarchy"/>
    <dgm:cxn modelId="{660B0761-4723-4A95-BB18-8E1C0C8D203A}" type="presParOf" srcId="{4DD195A3-C9F8-4531-9169-51ECF3CD57E4}" destId="{2DDE8A53-993F-40FB-BDEA-A06437CB44B8}" srcOrd="0" destOrd="0" presId="urn:microsoft.com/office/officeart/2008/layout/HorizontalMultiLevelHierarchy"/>
    <dgm:cxn modelId="{0F22BACF-EB2C-4A38-82C5-C2E794DD3085}" type="presParOf" srcId="{4DD195A3-C9F8-4531-9169-51ECF3CD57E4}" destId="{7A43B85A-FEEA-49A6-807D-6F2DB1786DF5}" srcOrd="1" destOrd="0" presId="urn:microsoft.com/office/officeart/2008/layout/HorizontalMultiLevelHierarchy"/>
    <dgm:cxn modelId="{66F345AC-6FC9-4675-8A49-DCB829AB176F}" type="presParOf" srcId="{7A43B85A-FEEA-49A6-807D-6F2DB1786DF5}" destId="{57C68A77-55F4-4533-B1CA-327A33EBA21B}" srcOrd="0" destOrd="0" presId="urn:microsoft.com/office/officeart/2008/layout/HorizontalMultiLevelHierarchy"/>
    <dgm:cxn modelId="{9C3F61D6-E2ED-4C4A-B82B-60964CE2FC9D}" type="presParOf" srcId="{57C68A77-55F4-4533-B1CA-327A33EBA21B}" destId="{DCF30E3C-872F-4C4D-9040-5242D06D06B1}" srcOrd="0" destOrd="0" presId="urn:microsoft.com/office/officeart/2008/layout/HorizontalMultiLevelHierarchy"/>
    <dgm:cxn modelId="{E4684AAB-929A-43BD-961F-D760E79FE94F}" type="presParOf" srcId="{7A43B85A-FEEA-49A6-807D-6F2DB1786DF5}" destId="{0E7AE12F-E935-4283-8406-9D22BB76AFA1}" srcOrd="1" destOrd="0" presId="urn:microsoft.com/office/officeart/2008/layout/HorizontalMultiLevelHierarchy"/>
    <dgm:cxn modelId="{3E2E2145-0B90-4B7A-BF32-5599C4EAA16D}" type="presParOf" srcId="{0E7AE12F-E935-4283-8406-9D22BB76AFA1}" destId="{2C1AA71C-8F24-4D6D-B54C-4EF4E4CBBC35}" srcOrd="0" destOrd="0" presId="urn:microsoft.com/office/officeart/2008/layout/HorizontalMultiLevelHierarchy"/>
    <dgm:cxn modelId="{F14183A0-3332-4956-A2F8-76B444673C22}" type="presParOf" srcId="{0E7AE12F-E935-4283-8406-9D22BB76AFA1}" destId="{D83C0F35-5BC2-44B4-879E-05131A342CBD}" srcOrd="1" destOrd="0" presId="urn:microsoft.com/office/officeart/2008/layout/HorizontalMultiLevelHierarchy"/>
    <dgm:cxn modelId="{69BB929D-E37A-4653-841E-A292E3F1D9D0}" type="presParOf" srcId="{7A43B85A-FEEA-49A6-807D-6F2DB1786DF5}" destId="{5DD3CD85-3230-48EE-90FE-7D47A202617A}" srcOrd="2" destOrd="0" presId="urn:microsoft.com/office/officeart/2008/layout/HorizontalMultiLevelHierarchy"/>
    <dgm:cxn modelId="{1C9EB4CD-E82C-4353-B764-D8E85622D9EF}" type="presParOf" srcId="{5DD3CD85-3230-48EE-90FE-7D47A202617A}" destId="{C3DD02EB-46A6-429D-B30B-AAA661D2B8BC}" srcOrd="0" destOrd="0" presId="urn:microsoft.com/office/officeart/2008/layout/HorizontalMultiLevelHierarchy"/>
    <dgm:cxn modelId="{4FE9C275-36AF-4A2B-922E-2B634C47FF3C}" type="presParOf" srcId="{7A43B85A-FEEA-49A6-807D-6F2DB1786DF5}" destId="{753BF8A6-8B97-4C9B-A488-E0BF535E3684}" srcOrd="3" destOrd="0" presId="urn:microsoft.com/office/officeart/2008/layout/HorizontalMultiLevelHierarchy"/>
    <dgm:cxn modelId="{C234E847-4969-4A0F-BC72-66F3F259E185}" type="presParOf" srcId="{753BF8A6-8B97-4C9B-A488-E0BF535E3684}" destId="{202DC82F-DD0B-4C21-91B4-243C4BF42FBB}" srcOrd="0" destOrd="0" presId="urn:microsoft.com/office/officeart/2008/layout/HorizontalMultiLevelHierarchy"/>
    <dgm:cxn modelId="{CF00F94F-70E5-42E3-9ACC-C0DF5084FB64}" type="presParOf" srcId="{753BF8A6-8B97-4C9B-A488-E0BF535E3684}" destId="{65EEA325-F611-4B7D-996E-6B4B3C28076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3CD85-3230-48EE-90FE-7D47A202617A}">
      <dsp:nvSpPr>
        <dsp:cNvPr id="0" name=""/>
        <dsp:cNvSpPr/>
      </dsp:nvSpPr>
      <dsp:spPr>
        <a:xfrm>
          <a:off x="4606653" y="4808566"/>
          <a:ext cx="611646" cy="582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582742"/>
              </a:lnTo>
              <a:lnTo>
                <a:pt x="611646" y="582742"/>
              </a:lnTo>
            </a:path>
          </a:pathLst>
        </a:custGeom>
        <a:noFill/>
        <a:ln w="1905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91356" y="5078817"/>
        <a:ext cx="42240" cy="42240"/>
      </dsp:txXfrm>
    </dsp:sp>
    <dsp:sp modelId="{57C68A77-55F4-4533-B1CA-327A33EBA21B}">
      <dsp:nvSpPr>
        <dsp:cNvPr id="0" name=""/>
        <dsp:cNvSpPr/>
      </dsp:nvSpPr>
      <dsp:spPr>
        <a:xfrm>
          <a:off x="4606653" y="4225824"/>
          <a:ext cx="611646" cy="582742"/>
        </a:xfrm>
        <a:custGeom>
          <a:avLst/>
          <a:gdLst/>
          <a:ahLst/>
          <a:cxnLst/>
          <a:rect l="0" t="0" r="0" b="0"/>
          <a:pathLst>
            <a:path>
              <a:moveTo>
                <a:pt x="0" y="582742"/>
              </a:moveTo>
              <a:lnTo>
                <a:pt x="305823" y="582742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1356" y="4496075"/>
        <a:ext cx="42240" cy="42240"/>
      </dsp:txXfrm>
    </dsp:sp>
    <dsp:sp modelId="{D4ACCBE2-1381-4240-8BBB-E8A78ECB7041}">
      <dsp:nvSpPr>
        <dsp:cNvPr id="0" name=""/>
        <dsp:cNvSpPr/>
      </dsp:nvSpPr>
      <dsp:spPr>
        <a:xfrm>
          <a:off x="936776" y="3351711"/>
          <a:ext cx="611646" cy="1456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456855"/>
              </a:lnTo>
              <a:lnTo>
                <a:pt x="611646" y="1456855"/>
              </a:lnTo>
            </a:path>
          </a:pathLst>
        </a:custGeom>
        <a:noFill/>
        <a:ln w="1905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6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3098" y="4040637"/>
        <a:ext cx="79002" cy="79002"/>
      </dsp:txXfrm>
    </dsp:sp>
    <dsp:sp modelId="{00CF88FD-6A13-47E1-9EF4-5F2049414FEF}">
      <dsp:nvSpPr>
        <dsp:cNvPr id="0" name=""/>
        <dsp:cNvSpPr/>
      </dsp:nvSpPr>
      <dsp:spPr>
        <a:xfrm>
          <a:off x="4606653" y="1894855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2444691"/>
        <a:ext cx="65811" cy="65811"/>
      </dsp:txXfrm>
    </dsp:sp>
    <dsp:sp modelId="{068D3AB4-E0EA-47F0-8289-C2BE8CD1987A}">
      <dsp:nvSpPr>
        <dsp:cNvPr id="0" name=""/>
        <dsp:cNvSpPr/>
      </dsp:nvSpPr>
      <dsp:spPr>
        <a:xfrm>
          <a:off x="4606653" y="1849135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1879564"/>
        <a:ext cx="30582" cy="30582"/>
      </dsp:txXfrm>
    </dsp:sp>
    <dsp:sp modelId="{8B1712C9-E9C2-42D0-AE4B-BFAD084CF0BD}">
      <dsp:nvSpPr>
        <dsp:cNvPr id="0" name=""/>
        <dsp:cNvSpPr/>
      </dsp:nvSpPr>
      <dsp:spPr>
        <a:xfrm>
          <a:off x="4606653" y="72937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1279207"/>
        <a:ext cx="65811" cy="65811"/>
      </dsp:txXfrm>
    </dsp:sp>
    <dsp:sp modelId="{E97E974F-928C-4B7A-A658-17B25C7D3E7E}">
      <dsp:nvSpPr>
        <dsp:cNvPr id="0" name=""/>
        <dsp:cNvSpPr/>
      </dsp:nvSpPr>
      <dsp:spPr>
        <a:xfrm>
          <a:off x="936776" y="1894855"/>
          <a:ext cx="611646" cy="1456855"/>
        </a:xfrm>
        <a:custGeom>
          <a:avLst/>
          <a:gdLst/>
          <a:ahLst/>
          <a:cxnLst/>
          <a:rect l="0" t="0" r="0" b="0"/>
          <a:pathLst>
            <a:path>
              <a:moveTo>
                <a:pt x="0" y="1456855"/>
              </a:moveTo>
              <a:lnTo>
                <a:pt x="305823" y="1456855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6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3098" y="2583782"/>
        <a:ext cx="79002" cy="79002"/>
      </dsp:txXfrm>
    </dsp:sp>
    <dsp:sp modelId="{010A660A-0F66-4FF4-AF45-C18037C97AA3}">
      <dsp:nvSpPr>
        <dsp:cNvPr id="0" name=""/>
        <dsp:cNvSpPr/>
      </dsp:nvSpPr>
      <dsp:spPr>
        <a:xfrm rot="16200000">
          <a:off x="-1983068" y="2885517"/>
          <a:ext cx="4907303" cy="932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Bell MT" pitchFamily="18" charset="0"/>
              <a:cs typeface="+mj-cs"/>
            </a:rPr>
            <a:t>Loads  </a:t>
          </a:r>
          <a:endParaRPr lang="ar-SA" sz="2400" b="1" kern="1200" dirty="0">
            <a:latin typeface="Bell MT" pitchFamily="18" charset="0"/>
            <a:cs typeface="+mj-cs"/>
          </a:endParaRPr>
        </a:p>
      </dsp:txBody>
      <dsp:txXfrm>
        <a:off x="-1983068" y="2885517"/>
        <a:ext cx="4907303" cy="932387"/>
      </dsp:txXfrm>
    </dsp:sp>
    <dsp:sp modelId="{6FD33B15-1AB3-4023-90CD-74811B2E4357}">
      <dsp:nvSpPr>
        <dsp:cNvPr id="0" name=""/>
        <dsp:cNvSpPr/>
      </dsp:nvSpPr>
      <dsp:spPr>
        <a:xfrm>
          <a:off x="1548422" y="1428661"/>
          <a:ext cx="3058231" cy="932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Bell MT" pitchFamily="18" charset="0"/>
            </a:rPr>
            <a:t>Gravity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1428661"/>
        <a:ext cx="3058231" cy="932387"/>
      </dsp:txXfrm>
    </dsp:sp>
    <dsp:sp modelId="{C38F958D-DB7E-4AFD-9BF7-7D19811611DD}">
      <dsp:nvSpPr>
        <dsp:cNvPr id="0" name=""/>
        <dsp:cNvSpPr/>
      </dsp:nvSpPr>
      <dsp:spPr>
        <a:xfrm>
          <a:off x="5218300" y="263177"/>
          <a:ext cx="3058231" cy="932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Bell MT" pitchFamily="18" charset="0"/>
            </a:rPr>
            <a:t>Dead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263177"/>
        <a:ext cx="3058231" cy="932387"/>
      </dsp:txXfrm>
    </dsp:sp>
    <dsp:sp modelId="{3671E44C-FBE9-48B7-90E7-B1AA12FB882A}">
      <dsp:nvSpPr>
        <dsp:cNvPr id="0" name=""/>
        <dsp:cNvSpPr/>
      </dsp:nvSpPr>
      <dsp:spPr>
        <a:xfrm>
          <a:off x="5218300" y="1428661"/>
          <a:ext cx="3058231" cy="932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kern="1200">
              <a:latin typeface="Bell MT" pitchFamily="18" charset="0"/>
            </a:rPr>
            <a:t> </a:t>
          </a:r>
          <a:r>
            <a:rPr lang="en-US" sz="1800" b="1" kern="1200">
              <a:latin typeface="Bell MT" pitchFamily="18" charset="0"/>
            </a:rPr>
            <a:t>live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1428661"/>
        <a:ext cx="3058231" cy="932387"/>
      </dsp:txXfrm>
    </dsp:sp>
    <dsp:sp modelId="{C590209F-A0B3-4880-9BF1-BBD86125DBB6}">
      <dsp:nvSpPr>
        <dsp:cNvPr id="0" name=""/>
        <dsp:cNvSpPr/>
      </dsp:nvSpPr>
      <dsp:spPr>
        <a:xfrm>
          <a:off x="5218300" y="2594146"/>
          <a:ext cx="3058231" cy="932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Bell MT" pitchFamily="18" charset="0"/>
            </a:rPr>
            <a:t>Superimposed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2594146"/>
        <a:ext cx="3058231" cy="932387"/>
      </dsp:txXfrm>
    </dsp:sp>
    <dsp:sp modelId="{2DDE8A53-993F-40FB-BDEA-A06437CB44B8}">
      <dsp:nvSpPr>
        <dsp:cNvPr id="0" name=""/>
        <dsp:cNvSpPr/>
      </dsp:nvSpPr>
      <dsp:spPr>
        <a:xfrm>
          <a:off x="1548422" y="4342372"/>
          <a:ext cx="3058231" cy="932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Bell MT" pitchFamily="18" charset="0"/>
            </a:rPr>
            <a:t>Lateral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4342372"/>
        <a:ext cx="3058231" cy="932387"/>
      </dsp:txXfrm>
    </dsp:sp>
    <dsp:sp modelId="{2C1AA71C-8F24-4D6D-B54C-4EF4E4CBBC35}">
      <dsp:nvSpPr>
        <dsp:cNvPr id="0" name=""/>
        <dsp:cNvSpPr/>
      </dsp:nvSpPr>
      <dsp:spPr>
        <a:xfrm>
          <a:off x="5218300" y="3759630"/>
          <a:ext cx="3058231" cy="932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Bell MT" pitchFamily="18" charset="0"/>
            </a:rPr>
            <a:t>Seismic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3759630"/>
        <a:ext cx="3058231" cy="932387"/>
      </dsp:txXfrm>
    </dsp:sp>
    <dsp:sp modelId="{202DC82F-DD0B-4C21-91B4-243C4BF42FBB}">
      <dsp:nvSpPr>
        <dsp:cNvPr id="0" name=""/>
        <dsp:cNvSpPr/>
      </dsp:nvSpPr>
      <dsp:spPr>
        <a:xfrm>
          <a:off x="5218300" y="4925115"/>
          <a:ext cx="3058231" cy="932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Bell MT" pitchFamily="18" charset="0"/>
            </a:rPr>
            <a:t>wind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4925115"/>
        <a:ext cx="3058231" cy="932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97A49-EEFC-4FF9-B022-76233B6287A6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B16A8-CA66-4AFC-9328-29828CF7E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43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7070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902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5026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8506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528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49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4660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46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8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44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7927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80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55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3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47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1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94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71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2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35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30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5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4BE7A79-577E-4163-AB43-BD4576F5815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229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0" y="295729"/>
            <a:ext cx="7771273" cy="2290482"/>
          </a:xfrm>
        </p:spPr>
        <p:txBody>
          <a:bodyPr/>
          <a:lstStyle/>
          <a:p>
            <a:pPr algn="ctr"/>
            <a:r>
              <a:rPr lang="en-US" dirty="0"/>
              <a:t>An-</a:t>
            </a:r>
            <a:r>
              <a:rPr lang="en-US" dirty="0" err="1"/>
              <a:t>Najah</a:t>
            </a:r>
            <a:r>
              <a:rPr lang="en-US" dirty="0"/>
              <a:t> National University</a:t>
            </a:r>
            <a:br>
              <a:rPr lang="en-US" dirty="0"/>
            </a:br>
            <a:r>
              <a:rPr lang="en-US" sz="3600" dirty="0"/>
              <a:t>Engineering &amp; IT Faculty</a:t>
            </a:r>
            <a:br>
              <a:rPr lang="en-US" dirty="0"/>
            </a:br>
            <a:r>
              <a:rPr lang="en-US" sz="3200" dirty="0"/>
              <a:t>Civil Engineering Department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569" y="2722505"/>
            <a:ext cx="8181834" cy="11282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Structural </a:t>
            </a:r>
            <a:r>
              <a:rPr lang="en-GB" sz="2800" dirty="0"/>
              <a:t>Design and analysis</a:t>
            </a:r>
            <a:r>
              <a:rPr lang="en-US" sz="2800" dirty="0"/>
              <a:t> of</a:t>
            </a:r>
          </a:p>
          <a:p>
            <a:pPr marL="0" indent="0" algn="ctr">
              <a:buNone/>
            </a:pPr>
            <a:r>
              <a:rPr lang="en-US" sz="2800" dirty="0"/>
              <a:t>International Palestinian Airport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25" y="22512"/>
            <a:ext cx="2018079" cy="208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0010" y="4198512"/>
            <a:ext cx="6632235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By:</a:t>
            </a:r>
            <a:br>
              <a:rPr lang="en-US" sz="2000" dirty="0"/>
            </a:br>
            <a:r>
              <a:rPr lang="en-US" sz="2000" dirty="0" err="1"/>
              <a:t>Majd</a:t>
            </a:r>
            <a:r>
              <a:rPr lang="en-US" sz="2000" dirty="0"/>
              <a:t> M. </a:t>
            </a:r>
            <a:r>
              <a:rPr lang="en-US" sz="2000" dirty="0" err="1"/>
              <a:t>Khader</a:t>
            </a:r>
            <a:endParaRPr lang="en-US" sz="2000" dirty="0"/>
          </a:p>
          <a:p>
            <a:r>
              <a:rPr lang="en-US" sz="2000" dirty="0"/>
              <a:t>Ahmad M. </a:t>
            </a:r>
            <a:r>
              <a:rPr lang="en-US" sz="2000" dirty="0" err="1"/>
              <a:t>Halahla</a:t>
            </a:r>
            <a:endParaRPr lang="en-US" sz="2000" dirty="0"/>
          </a:p>
          <a:p>
            <a:r>
              <a:rPr lang="en-US" sz="2000" dirty="0"/>
              <a:t>Mohammad I. </a:t>
            </a:r>
            <a:r>
              <a:rPr lang="en-US" sz="2000" dirty="0" err="1"/>
              <a:t>Hendi</a:t>
            </a:r>
            <a:endParaRPr lang="en-US" sz="2000" dirty="0"/>
          </a:p>
          <a:p>
            <a:endParaRPr lang="en-US" sz="2000" b="1" dirty="0"/>
          </a:p>
          <a:p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10011" y="5768827"/>
            <a:ext cx="6632234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/>
              <a:t>Under supervision of 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Mohammad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Samaaneh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083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718" y="489728"/>
            <a:ext cx="8911687" cy="1280890"/>
          </a:xfrm>
        </p:spPr>
        <p:txBody>
          <a:bodyPr/>
          <a:lstStyle/>
          <a:p>
            <a:r>
              <a:rPr lang="en-US" dirty="0">
                <a:cs typeface="Calibri" pitchFamily="34" charset="0"/>
              </a:rPr>
              <a:t>Design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0221" y="1642281"/>
            <a:ext cx="8915400" cy="3777622"/>
          </a:xfrm>
        </p:spPr>
        <p:txBody>
          <a:bodyPr>
            <a:normAutofit fontScale="92500" lnSpcReduction="10000"/>
          </a:bodyPr>
          <a:lstStyle/>
          <a:p>
            <a:pPr marL="0" lvl="1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2800" u="sng" dirty="0">
                <a:latin typeface="+mj-lt"/>
                <a:cs typeface="Calibri" pitchFamily="34" charset="0"/>
              </a:rPr>
              <a:t>Structural Materials</a:t>
            </a:r>
            <a:endParaRPr lang="en-US" sz="2800" u="sng" dirty="0">
              <a:latin typeface="+mj-lt"/>
            </a:endParaRPr>
          </a:p>
          <a:p>
            <a:pPr marL="0" lvl="1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2600" u="sng" dirty="0">
                <a:latin typeface="+mj-lt"/>
              </a:rPr>
              <a:t>1)   Concrete:</a:t>
            </a:r>
          </a:p>
          <a:p>
            <a:pPr marL="457200" lvl="1" indent="-457200" algn="just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600" dirty="0">
                <a:latin typeface="+mj-lt"/>
                <a:cs typeface="Aparajita" pitchFamily="34" charset="0"/>
              </a:rPr>
              <a:t>Used Compressive Strength (f</a:t>
            </a:r>
            <a:r>
              <a:rPr lang="en-US" sz="2600" baseline="-25000" dirty="0">
                <a:latin typeface="+mj-lt"/>
                <a:cs typeface="Aparajita" pitchFamily="34" charset="0"/>
              </a:rPr>
              <a:t>c</a:t>
            </a:r>
            <a:r>
              <a:rPr lang="en-US" sz="2600" dirty="0">
                <a:latin typeface="+mj-lt"/>
                <a:cs typeface="Aparajita" pitchFamily="34" charset="0"/>
              </a:rPr>
              <a:t>’) for Slabs, Beams, Columns and Footings is 35 </a:t>
            </a:r>
            <a:r>
              <a:rPr lang="en-US" sz="2600" dirty="0" err="1">
                <a:latin typeface="+mj-lt"/>
                <a:cs typeface="Aparajita" pitchFamily="34" charset="0"/>
              </a:rPr>
              <a:t>MPa</a:t>
            </a:r>
            <a:r>
              <a:rPr lang="en-US" sz="2600" dirty="0">
                <a:latin typeface="+mj-lt"/>
                <a:cs typeface="Aparajita" pitchFamily="34" charset="0"/>
              </a:rPr>
              <a:t>.</a:t>
            </a:r>
          </a:p>
          <a:p>
            <a:pPr marL="457200" lvl="1" indent="-457200" algn="just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600" dirty="0">
                <a:latin typeface="+mj-lt"/>
                <a:cs typeface="Aparajita" pitchFamily="34" charset="0"/>
              </a:rPr>
              <a:t>Modulus of Elasticity = 27806 </a:t>
            </a:r>
            <a:r>
              <a:rPr lang="en-US" sz="2600" dirty="0" err="1">
                <a:latin typeface="+mj-lt"/>
                <a:cs typeface="Aparajita" pitchFamily="34" charset="0"/>
              </a:rPr>
              <a:t>Mpa</a:t>
            </a:r>
            <a:endParaRPr lang="en-US" sz="2600" dirty="0">
              <a:latin typeface="+mj-lt"/>
              <a:cs typeface="Aparajita" pitchFamily="34" charset="0"/>
            </a:endParaRPr>
          </a:p>
          <a:p>
            <a:pPr marL="457200" lvl="1" indent="-457200" algn="just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600" dirty="0">
                <a:latin typeface="+mj-lt"/>
                <a:cs typeface="Aparajita" pitchFamily="34" charset="0"/>
              </a:rPr>
              <a:t>Unit Weight for used Concrete is 25 </a:t>
            </a:r>
            <a:r>
              <a:rPr lang="en-US" sz="2600" dirty="0" err="1">
                <a:latin typeface="+mj-lt"/>
                <a:cs typeface="Aparajita" pitchFamily="34" charset="0"/>
              </a:rPr>
              <a:t>kN</a:t>
            </a:r>
            <a:r>
              <a:rPr lang="en-US" sz="2600" dirty="0">
                <a:latin typeface="+mj-lt"/>
                <a:cs typeface="Aparajita" pitchFamily="34" charset="0"/>
              </a:rPr>
              <a:t>/m</a:t>
            </a:r>
            <a:r>
              <a:rPr lang="en-US" sz="2600" baseline="30000" dirty="0">
                <a:latin typeface="+mj-lt"/>
                <a:cs typeface="Aparajita" pitchFamily="34" charset="0"/>
              </a:rPr>
              <a:t>3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0610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Design criteria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2800" y="1710518"/>
            <a:ext cx="10476484" cy="469028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600" u="sng" dirty="0">
                <a:latin typeface="+mj-lt"/>
                <a:cs typeface="Calibri" pitchFamily="34" charset="0"/>
              </a:rPr>
              <a:t>Structural Materials</a:t>
            </a:r>
            <a:endParaRPr lang="en-US" sz="2600" u="sng" dirty="0">
              <a:latin typeface="+mj-lt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400" dirty="0"/>
              <a:t>2)  Reinforcing Steel</a:t>
            </a:r>
            <a:endParaRPr lang="en-GB" sz="2400" dirty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Yielding Stress for used Steel is 420 </a:t>
            </a:r>
            <a:r>
              <a:rPr lang="en-GB" sz="2400" dirty="0" err="1"/>
              <a:t>Mpa</a:t>
            </a:r>
            <a:endParaRPr lang="en-GB" sz="2400" dirty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Modulus of Elasticity is 200,000 MPa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dirty="0"/>
              <a:t>3) Steel for structure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Yielding Stress for used Steel is 350 </a:t>
            </a:r>
            <a:r>
              <a:rPr lang="en-GB" sz="2400" dirty="0" err="1"/>
              <a:t>Mpa</a:t>
            </a:r>
            <a:endParaRPr lang="en-GB" sz="24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Modulus of Elasticity is 200,000 MPa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GB" sz="2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2322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Design criteria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416" y="1034054"/>
            <a:ext cx="10515600" cy="4351338"/>
          </a:xfrm>
        </p:spPr>
        <p:txBody>
          <a:bodyPr/>
          <a:lstStyle/>
          <a:p>
            <a:pPr marL="0" indent="0" algn="just">
              <a:lnSpc>
                <a:spcPct val="250000"/>
              </a:lnSpc>
              <a:buNone/>
            </a:pPr>
            <a:r>
              <a:rPr lang="en-US" sz="2400" u="sng" dirty="0">
                <a:latin typeface="+mj-lt"/>
              </a:rPr>
              <a:t>Non-structural material</a:t>
            </a:r>
            <a:r>
              <a:rPr lang="en-GB" sz="2400" u="sng" dirty="0">
                <a:latin typeface="+mj-lt"/>
              </a:rPr>
              <a:t> </a:t>
            </a:r>
          </a:p>
          <a:p>
            <a:pPr marL="0" indent="0" algn="just">
              <a:lnSpc>
                <a:spcPct val="250000"/>
              </a:lnSpc>
              <a:buNone/>
            </a:pPr>
            <a:endParaRPr lang="en-GB" b="1" u="sng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51579" y="2451779"/>
          <a:ext cx="8371267" cy="338714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01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00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7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Material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Density </a:t>
                      </a:r>
                      <a:r>
                        <a:rPr lang="en-US" sz="2400" dirty="0" err="1">
                          <a:effectLst/>
                        </a:rPr>
                        <a:t>kN</a:t>
                      </a:r>
                      <a:r>
                        <a:rPr lang="en-US" sz="2400" dirty="0">
                          <a:effectLst/>
                        </a:rPr>
                        <a:t>/m</a:t>
                      </a:r>
                      <a:r>
                        <a:rPr lang="en-US" sz="2400" baseline="30000" dirty="0">
                          <a:effectLst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Mortar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23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Tile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25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7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Filling material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18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7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insulation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0.4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354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Design criteria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0663" y="1354402"/>
            <a:ext cx="8915400" cy="4855329"/>
          </a:xfrm>
        </p:spPr>
        <p:txBody>
          <a:bodyPr>
            <a:normAutofit/>
          </a:bodyPr>
          <a:lstStyle/>
          <a:p>
            <a:pPr marL="0" lvl="0" indent="0">
              <a:lnSpc>
                <a:spcPct val="200000"/>
              </a:lnSpc>
              <a:buNone/>
            </a:pPr>
            <a:r>
              <a:rPr lang="en-GB" sz="2800" u="sng" dirty="0">
                <a:latin typeface="+mj-lt"/>
              </a:rPr>
              <a:t>Load assumption</a:t>
            </a:r>
            <a:endParaRPr lang="en-US" sz="2800" u="sng" dirty="0">
              <a:latin typeface="+mj-lt"/>
            </a:endParaRP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latin typeface="+mj-lt"/>
              </a:rPr>
              <a:t>Gravity loads:</a:t>
            </a:r>
          </a:p>
          <a:p>
            <a:pPr marL="1262063" lvl="0" indent="-4572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Dead load</a:t>
            </a:r>
          </a:p>
          <a:p>
            <a:pPr marL="1262063" lvl="0" indent="-4572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Live load</a:t>
            </a:r>
          </a:p>
          <a:p>
            <a:pPr marL="1262063" lvl="0" indent="-4572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Super dead load</a:t>
            </a:r>
          </a:p>
          <a:p>
            <a:pPr marL="723900" lvl="0" indent="-723900">
              <a:buNone/>
            </a:pPr>
            <a:endParaRPr lang="en-US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750582" y="1354402"/>
            <a:ext cx="4061797" cy="4826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just">
              <a:lnSpc>
                <a:spcPct val="250000"/>
              </a:lnSpc>
              <a:buFont typeface="Wingdings 3" charset="2"/>
              <a:buNone/>
            </a:pPr>
            <a:r>
              <a:rPr lang="en-GB" sz="2400" u="sng"/>
              <a:t>Load assumption</a:t>
            </a:r>
            <a:endParaRPr lang="en-US" sz="2400" u="sng"/>
          </a:p>
          <a:p>
            <a:pPr algn="just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800"/>
              <a:t>Lateral Loads</a:t>
            </a:r>
            <a:endParaRPr lang="en-GB" sz="2800"/>
          </a:p>
          <a:p>
            <a:pPr marL="1255713" indent="-450850" algn="just">
              <a:lnSpc>
                <a:spcPct val="250000"/>
              </a:lnSpc>
              <a:buFont typeface="Wingdings" panose="05000000000000000000" pitchFamily="2" charset="2"/>
              <a:buChar char="ü"/>
            </a:pPr>
            <a:r>
              <a:rPr lang="en-US" sz="2800"/>
              <a:t>Earthquake</a:t>
            </a:r>
          </a:p>
          <a:p>
            <a:pPr marL="1255713" indent="-450850" algn="just">
              <a:lnSpc>
                <a:spcPct val="250000"/>
              </a:lnSpc>
              <a:buFont typeface="Wingdings" panose="05000000000000000000" pitchFamily="2" charset="2"/>
              <a:buChar char="ü"/>
            </a:pPr>
            <a:r>
              <a:rPr lang="en-US" sz="2800"/>
              <a:t>Wind load 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6364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685800" y="295729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en-US" sz="4800" dirty="0">
                <a:latin typeface="Bell MT" pitchFamily="18" charset="0"/>
                <a:ea typeface="+mj-ea"/>
              </a:rPr>
              <a:t>Codes</a:t>
            </a:r>
            <a:endParaRPr lang="ar-SA" sz="4800" dirty="0">
              <a:latin typeface="Bell MT" pitchFamily="18" charset="0"/>
              <a:ea typeface="+mj-ea"/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489397" y="1200956"/>
            <a:ext cx="9721403" cy="48392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ACI 318-11 (American Concrete Institute)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UBC-97 (Uniform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ASCE-2010 (American Society of Civil Engineers).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  <a:p>
            <a:pPr defTabSz="914400">
              <a:spcBef>
                <a:spcPct val="20000"/>
              </a:spcBef>
              <a:defRPr/>
            </a:pPr>
            <a:endParaRPr lang="ar-SA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48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476518" y="295729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rtl="1">
              <a:spcBef>
                <a:spcPct val="0"/>
              </a:spcBef>
              <a:defRPr/>
            </a:pPr>
            <a:r>
              <a:rPr lang="en-GB" sz="3600" dirty="0"/>
              <a:t>Load Combination</a:t>
            </a:r>
            <a:endParaRPr lang="ar-SA" sz="36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76518" y="1262131"/>
            <a:ext cx="87878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U = 1.4D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+ 1.6(</a:t>
            </a:r>
            <a:r>
              <a:rPr lang="en-US" sz="2400" dirty="0" err="1"/>
              <a:t>Lr</a:t>
            </a:r>
            <a:r>
              <a:rPr lang="en-US" sz="2400" dirty="0"/>
              <a:t> or S or R) + (1.0L or 0.5W)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+ 1.0W + 1.0L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+ 1.0E + 1.0L + 0.2S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+ 1.0W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+ 1.0E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926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Computer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SAP2000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E-tabs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SAFE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RAM-connection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AutoCAD  </a:t>
            </a:r>
          </a:p>
        </p:txBody>
      </p:sp>
    </p:spTree>
    <p:extLst>
      <p:ext uri="{BB962C8B-B14F-4D97-AF65-F5344CB8AC3E}">
        <p14:creationId xmlns:p14="http://schemas.microsoft.com/office/powerpoint/2010/main" val="2898586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1898" y="1799313"/>
            <a:ext cx="8181156" cy="48928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95445" y="1276093"/>
            <a:ext cx="95398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u="sng" dirty="0">
                <a:latin typeface="+mj-lt"/>
              </a:rPr>
              <a:t>Structure dividing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52718"/>
            <a:ext cx="109307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latin typeface="+mj-lt"/>
              </a:rPr>
              <a:t>Structural system (analysis and design)</a:t>
            </a:r>
            <a:endParaRPr lang="en-GB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5941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883952" cy="1400530"/>
          </a:xfrm>
        </p:spPr>
        <p:txBody>
          <a:bodyPr/>
          <a:lstStyle/>
          <a:p>
            <a:r>
              <a:rPr lang="en-US" sz="4000" dirty="0"/>
              <a:t>Structural system (analysis and design)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152983"/>
            <a:ext cx="10727742" cy="5520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400" dirty="0"/>
              <a:t>To improve and simplified the design the structure is divided into blocks, as shown:</a:t>
            </a:r>
          </a:p>
          <a:p>
            <a:pPr>
              <a:lnSpc>
                <a:spcPct val="150000"/>
              </a:lnSpc>
            </a:pPr>
            <a:endParaRPr lang="en-GB" sz="2400" dirty="0"/>
          </a:p>
          <a:p>
            <a:pPr>
              <a:lnSpc>
                <a:spcPct val="150000"/>
              </a:lnSpc>
            </a:pPr>
            <a:endParaRPr lang="en-GB" sz="2400" dirty="0"/>
          </a:p>
          <a:p>
            <a:pPr>
              <a:lnSpc>
                <a:spcPct val="150000"/>
              </a:lnSpc>
            </a:pPr>
            <a:endParaRPr lang="en-GB" sz="2400" dirty="0"/>
          </a:p>
          <a:p>
            <a:pPr>
              <a:lnSpc>
                <a:spcPct val="150000"/>
              </a:lnSpc>
            </a:pPr>
            <a:endParaRPr lang="en-GB" sz="2400" dirty="0"/>
          </a:p>
          <a:p>
            <a:pPr>
              <a:lnSpc>
                <a:spcPct val="150000"/>
              </a:lnSpc>
            </a:pPr>
            <a:endParaRPr lang="en-GB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/>
              <a:t>         blocks of concrete parts                             blocks of steel parts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813885" y="2257831"/>
            <a:ext cx="4816894" cy="366170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798553" y="2257831"/>
            <a:ext cx="5731510" cy="366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273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701047" cy="1400530"/>
          </a:xfrm>
        </p:spPr>
        <p:txBody>
          <a:bodyPr/>
          <a:lstStyle/>
          <a:p>
            <a:r>
              <a:rPr lang="en-US" sz="4000" dirty="0"/>
              <a:t>Structural system (analysis and design)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363" y="1411234"/>
            <a:ext cx="10366532" cy="5117903"/>
          </a:xfrm>
        </p:spPr>
        <p:txBody>
          <a:bodyPr/>
          <a:lstStyle/>
          <a:p>
            <a:pPr algn="just">
              <a:lnSpc>
                <a:spcPct val="200000"/>
              </a:lnSpc>
            </a:pPr>
            <a:r>
              <a:rPr lang="en-GB" sz="2400" dirty="0"/>
              <a:t>The parts on </a:t>
            </a:r>
            <a:r>
              <a:rPr lang="en-GB" sz="2400" dirty="0" err="1"/>
              <a:t>eand</a:t>
            </a:r>
            <a:r>
              <a:rPr lang="en-GB" sz="2400" dirty="0"/>
              <a:t> two are designed as a concrete structure, they are similar in all properties so they are have the same design.</a:t>
            </a:r>
          </a:p>
          <a:p>
            <a:pPr algn="just">
              <a:lnSpc>
                <a:spcPct val="200000"/>
              </a:lnSpc>
            </a:pPr>
            <a:r>
              <a:rPr lang="en-GB" sz="2400" dirty="0"/>
              <a:t>The parts three and four are designed as a steel structure, they are similar in all properties so they are have the same design.</a:t>
            </a:r>
          </a:p>
          <a:p>
            <a:pPr algn="just">
              <a:lnSpc>
                <a:spcPct val="200000"/>
              </a:lnSpc>
            </a:pPr>
            <a:r>
              <a:rPr lang="en-GB" sz="2400" dirty="0"/>
              <a:t>Part five is a concrete and steel trusses used to cover it.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172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/>
              <a:t>Outline: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1468192"/>
            <a:ext cx="9225605" cy="4780207"/>
          </a:xfrm>
        </p:spPr>
        <p:txBody>
          <a:bodyPr/>
          <a:lstStyle/>
          <a:p>
            <a:pPr algn="l" rtl="0"/>
            <a:r>
              <a:rPr lang="en-US" sz="2400" dirty="0"/>
              <a:t>Introduction.</a:t>
            </a:r>
          </a:p>
          <a:p>
            <a:pPr algn="l" rtl="0"/>
            <a:r>
              <a:rPr lang="en-US" sz="2400" dirty="0"/>
              <a:t>Gravity </a:t>
            </a:r>
            <a:r>
              <a:rPr lang="en-US" sz="2400" dirty="0">
                <a:latin typeface="+mn-lt"/>
              </a:rPr>
              <a:t>and</a:t>
            </a:r>
            <a:r>
              <a:rPr lang="en-US" sz="2400" dirty="0"/>
              <a:t> Lateral loads.</a:t>
            </a:r>
          </a:p>
          <a:p>
            <a:pPr algn="l" rtl="0"/>
            <a:r>
              <a:rPr lang="en-US" sz="2400" dirty="0"/>
              <a:t>3D modeling using SAP.</a:t>
            </a:r>
          </a:p>
          <a:p>
            <a:pPr algn="l" rtl="0"/>
            <a:r>
              <a:rPr lang="en-US" sz="2400" dirty="0"/>
              <a:t>Design of Slab.</a:t>
            </a:r>
          </a:p>
          <a:p>
            <a:pPr algn="l" rtl="0"/>
            <a:r>
              <a:rPr lang="en-US" sz="2400" dirty="0"/>
              <a:t>Design of Beams.</a:t>
            </a:r>
          </a:p>
          <a:p>
            <a:pPr algn="l" rtl="0"/>
            <a:r>
              <a:rPr lang="en-US" sz="2400" dirty="0"/>
              <a:t>Design of Columns and Shear walls.</a:t>
            </a:r>
          </a:p>
          <a:p>
            <a:pPr algn="l" rtl="0"/>
            <a:r>
              <a:rPr lang="en-US" sz="2400" dirty="0"/>
              <a:t>Design of Footings and Ground Beams.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79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08" y="159650"/>
            <a:ext cx="9404723" cy="754750"/>
          </a:xfrm>
        </p:spPr>
        <p:txBody>
          <a:bodyPr/>
          <a:lstStyle/>
          <a:p>
            <a:pPr algn="ctr"/>
            <a:r>
              <a:rPr lang="en-US" dirty="0"/>
              <a:t>Preliminary Design </a:t>
            </a:r>
            <a:br>
              <a:rPr lang="ar-SY" dirty="0"/>
            </a:br>
            <a:endParaRPr 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47013" y="5179976"/>
            <a:ext cx="11586950" cy="80521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International Journal of Current Engineering and Technology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524152"/>
              </p:ext>
            </p:extLst>
          </p:nvPr>
        </p:nvGraphicFramePr>
        <p:xfrm>
          <a:off x="259308" y="1828799"/>
          <a:ext cx="7996007" cy="3664103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062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45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8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748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Comparison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Solid Slab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Ribbed Slab 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80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Heavier than</a:t>
                      </a:r>
                      <a:r>
                        <a:rPr lang="en-US" baseline="0" dirty="0"/>
                        <a:t> ribbed</a:t>
                      </a:r>
                      <a:r>
                        <a:rPr lang="en-US" dirty="0"/>
                        <a:t> 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Light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780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Area of steel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More</a:t>
                      </a:r>
                      <a:endParaRPr lang="ar-SY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Beams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Bigger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Smaller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17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framework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Approximately</a:t>
                      </a:r>
                      <a:r>
                        <a:rPr lang="en-US" baseline="0" dirty="0"/>
                        <a:t> the same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Bigger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smaller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9307" y="909935"/>
            <a:ext cx="105691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choice of the system for slab in the  building is very important to resist the internal forces and stability.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41661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493407703"/>
              </p:ext>
            </p:extLst>
          </p:nvPr>
        </p:nvGraphicFramePr>
        <p:xfrm>
          <a:off x="2909819" y="679572"/>
          <a:ext cx="8280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0526" y="647917"/>
            <a:ext cx="19511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dirty="0"/>
              <a:t>Loads</a:t>
            </a:r>
          </a:p>
        </p:txBody>
      </p:sp>
    </p:spTree>
    <p:extLst>
      <p:ext uri="{BB962C8B-B14F-4D97-AF65-F5344CB8AC3E}">
        <p14:creationId xmlns:p14="http://schemas.microsoft.com/office/powerpoint/2010/main" val="7200460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978" y="1571373"/>
            <a:ext cx="11457740" cy="255144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0972" y="701810"/>
            <a:ext cx="113010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Gravity Loades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1895" y="4399944"/>
            <a:ext cx="112294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dirty="0"/>
              <a:t>Lateral Loades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Lateral load taken in this project is seismic load(earthquake)  </a:t>
            </a:r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45463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46111" y="1652337"/>
            <a:ext cx="9106919" cy="4288986"/>
          </a:xfrm>
        </p:spPr>
        <p:txBody>
          <a:bodyPr/>
          <a:lstStyle/>
          <a:p>
            <a:pPr marL="0" indent="0">
              <a:buNone/>
            </a:pPr>
            <a:r>
              <a:rPr lang="en-GB" sz="2800" u="sng" dirty="0"/>
              <a:t>Concrete parts</a:t>
            </a:r>
            <a:endParaRPr lang="en-US" dirty="0"/>
          </a:p>
          <a:p>
            <a:pPr marL="0" indent="0">
              <a:buNone/>
            </a:pPr>
            <a:r>
              <a:rPr lang="en-US" sz="2500" dirty="0"/>
              <a:t>Frame equivalent method (FEM)</a:t>
            </a:r>
          </a:p>
          <a:p>
            <a:pPr marL="0" indent="0">
              <a:buNone/>
            </a:pPr>
            <a:r>
              <a:rPr lang="en-US" sz="2200" dirty="0"/>
              <a:t>Divide the system into frames in each direction(transform the building from 3d to 2d)by taking the effect of lateral stiffness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299" y="4269936"/>
            <a:ext cx="5097780" cy="2152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183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1487906"/>
                <a:ext cx="9475409" cy="47244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GB" sz="2600" u="sng" dirty="0"/>
                  <a:t>Concrete parts</a:t>
                </a:r>
                <a:endParaRPr lang="en-US" sz="2600" dirty="0"/>
              </a:p>
              <a:p>
                <a:pPr marL="0" indent="0">
                  <a:buNone/>
                </a:pPr>
                <a:r>
                  <a:rPr lang="en-US" sz="2600" dirty="0"/>
                  <a:t>Main idea of EFM</a:t>
                </a:r>
              </a:p>
              <a:p>
                <a:r>
                  <a:rPr lang="en-US" sz="2400" dirty="0"/>
                  <a:t>Calculating the stiffness for column ,and slab beam member</a:t>
                </a:r>
              </a:p>
              <a:p>
                <a:r>
                  <a:rPr lang="en-US" sz="2400" dirty="0"/>
                  <a:t>K</a:t>
                </a:r>
                <a:r>
                  <a:rPr lang="en-US" sz="2400" baseline="-25000" dirty="0"/>
                  <a:t>c</a:t>
                </a:r>
                <a:r>
                  <a:rPr lang="en-US" sz="2400" dirty="0"/>
                  <a:t>= 104.6*10</a:t>
                </a:r>
                <a:r>
                  <a:rPr lang="en-US" sz="2400" baseline="30000" dirty="0"/>
                  <a:t>4  </a:t>
                </a:r>
                <a:r>
                  <a:rPr lang="en-US" sz="2400" dirty="0" err="1"/>
                  <a:t>KN.m</a:t>
                </a:r>
                <a:endParaRPr lang="en-GB" sz="2400" dirty="0"/>
              </a:p>
              <a:p>
                <a:r>
                  <a:rPr lang="en-US" sz="2400" dirty="0"/>
                  <a:t>K</a:t>
                </a:r>
                <a:r>
                  <a:rPr lang="en-US" sz="2400" baseline="-25000" dirty="0"/>
                  <a:t>SB</a:t>
                </a:r>
                <a:r>
                  <a:rPr lang="en-US" sz="2400" dirty="0"/>
                  <a:t> = 107.84*10</a:t>
                </a:r>
                <a:r>
                  <a:rPr lang="en-US" sz="2400" baseline="30000" dirty="0"/>
                  <a:t>4</a:t>
                </a:r>
                <a:r>
                  <a:rPr lang="en-US" sz="2400" dirty="0"/>
                  <a:t> </a:t>
                </a:r>
                <a:r>
                  <a:rPr lang="en-US" sz="2400" dirty="0" err="1"/>
                  <a:t>KN.m</a:t>
                </a:r>
                <a:endParaRPr lang="en-US" sz="2400" dirty="0"/>
              </a:p>
              <a:p>
                <a:r>
                  <a:rPr lang="en-US" sz="2400" dirty="0"/>
                  <a:t>K</a:t>
                </a:r>
                <a:r>
                  <a:rPr lang="en-US" sz="2400" baseline="-25000" dirty="0"/>
                  <a:t>t . edge</a:t>
                </a:r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𝐾𝑡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𝐼𝑠𝑏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𝐼𝑠</m:t>
                        </m:r>
                      </m:den>
                    </m:f>
                  </m:oMath>
                </a14:m>
                <a:r>
                  <a:rPr lang="en-US" sz="2400" dirty="0"/>
                  <a:t> =57.122 *10</a:t>
                </a:r>
                <a:r>
                  <a:rPr lang="en-US" sz="2400" baseline="30000" dirty="0"/>
                  <a:t>4</a:t>
                </a:r>
                <a:r>
                  <a:rPr lang="en-US" sz="2400" dirty="0"/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15000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400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sz="2400" dirty="0"/>
                  <a:t> =114.244*10</a:t>
                </a:r>
                <a:r>
                  <a:rPr lang="en-US" sz="2400" baseline="30000" dirty="0"/>
                  <a:t>4 </a:t>
                </a:r>
                <a:r>
                  <a:rPr lang="en-US" sz="2400" dirty="0" err="1"/>
                  <a:t>KN.m</a:t>
                </a:r>
                <a:endParaRPr lang="en-GB" sz="2400" dirty="0"/>
              </a:p>
              <a:p>
                <a:r>
                  <a:rPr lang="en-US" sz="2400" dirty="0"/>
                  <a:t>K</a:t>
                </a:r>
                <a:r>
                  <a:rPr lang="en-US" sz="2400" baseline="-25000" dirty="0"/>
                  <a:t>t . interior </a:t>
                </a:r>
                <a:r>
                  <a:rPr lang="en-US" sz="2400" dirty="0"/>
                  <a:t>=76.82 *10</a:t>
                </a:r>
                <a:r>
                  <a:rPr lang="en-US" sz="2400" baseline="30000" dirty="0"/>
                  <a:t>4</a:t>
                </a:r>
                <a:r>
                  <a:rPr lang="en-US" sz="2400" dirty="0"/>
                  <a:t> 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sz="2400" dirty="0"/>
                  <a:t>= 153.64 * 10</a:t>
                </a:r>
                <a:r>
                  <a:rPr lang="en-US" sz="2400" baseline="30000" dirty="0"/>
                  <a:t>4</a:t>
                </a:r>
                <a:r>
                  <a:rPr lang="en-US" sz="2400" dirty="0"/>
                  <a:t> </a:t>
                </a:r>
                <a:r>
                  <a:rPr lang="en-US" sz="2400" dirty="0" err="1"/>
                  <a:t>KN.m</a:t>
                </a:r>
                <a:endParaRPr lang="en-GB" sz="2400" dirty="0"/>
              </a:p>
              <a:p>
                <a:r>
                  <a:rPr lang="en-US" sz="2400" dirty="0"/>
                  <a:t>Then calculate </a:t>
                </a:r>
                <a:r>
                  <a:rPr lang="en-US" sz="2400" dirty="0" err="1"/>
                  <a:t>d</a:t>
                </a:r>
                <a:r>
                  <a:rPr lang="en-US" sz="2400" baseline="-25000" dirty="0" err="1"/>
                  <a:t>f</a:t>
                </a:r>
                <a:endParaRPr lang="en-US" sz="2400" dirty="0"/>
              </a:p>
              <a:p>
                <a:r>
                  <a:rPr lang="en-US" sz="2400" dirty="0"/>
                  <a:t>Then use moment distribution method to find moment on frame</a:t>
                </a:r>
              </a:p>
              <a:p>
                <a:r>
                  <a:rPr lang="en-US" sz="2400" dirty="0"/>
                  <a:t>Then we have this results</a:t>
                </a:r>
              </a:p>
              <a:p>
                <a:endParaRPr lang="en-US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1487906"/>
                <a:ext cx="9475409" cy="4724400"/>
              </a:xfrm>
              <a:blipFill>
                <a:blip r:embed="rId2"/>
                <a:stretch>
                  <a:fillRect l="-1030" t="-1806" b="-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2952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02" y="428237"/>
            <a:ext cx="8911687" cy="863496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Preliminary Design</a:t>
            </a:r>
            <a:br>
              <a:rPr lang="en-US" altLang="en-US" i="1" dirty="0">
                <a:solidFill>
                  <a:srgbClr val="4F81BD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5239873" y="2891045"/>
          <a:ext cx="6128710" cy="39669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5742">
                  <a:extLst>
                    <a:ext uri="{9D8B030D-6E8A-4147-A177-3AD203B41FA5}">
                      <a16:colId xmlns:a16="http://schemas.microsoft.com/office/drawing/2014/main" val="3362499591"/>
                    </a:ext>
                  </a:extLst>
                </a:gridCol>
                <a:gridCol w="1225742">
                  <a:extLst>
                    <a:ext uri="{9D8B030D-6E8A-4147-A177-3AD203B41FA5}">
                      <a16:colId xmlns:a16="http://schemas.microsoft.com/office/drawing/2014/main" val="3584739097"/>
                    </a:ext>
                  </a:extLst>
                </a:gridCol>
                <a:gridCol w="1225742">
                  <a:extLst>
                    <a:ext uri="{9D8B030D-6E8A-4147-A177-3AD203B41FA5}">
                      <a16:colId xmlns:a16="http://schemas.microsoft.com/office/drawing/2014/main" val="1029748296"/>
                    </a:ext>
                  </a:extLst>
                </a:gridCol>
                <a:gridCol w="1225742">
                  <a:extLst>
                    <a:ext uri="{9D8B030D-6E8A-4147-A177-3AD203B41FA5}">
                      <a16:colId xmlns:a16="http://schemas.microsoft.com/office/drawing/2014/main" val="580574967"/>
                    </a:ext>
                  </a:extLst>
                </a:gridCol>
                <a:gridCol w="1225742">
                  <a:extLst>
                    <a:ext uri="{9D8B030D-6E8A-4147-A177-3AD203B41FA5}">
                      <a16:colId xmlns:a16="http://schemas.microsoft.com/office/drawing/2014/main" val="1347031228"/>
                    </a:ext>
                  </a:extLst>
                </a:gridCol>
              </a:tblGrid>
              <a:tr h="400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joint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1315148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member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ab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bc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cb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7043747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0.317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0.317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8358995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FEM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-5602.5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5602.5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-5602.5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5602.5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9316488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0.505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0.505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0.505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0.505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466142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balance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2801.25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-2801.25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0715648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1414.631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-1414.63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58924807"/>
                  </a:ext>
                </a:extLst>
              </a:tr>
              <a:tr h="400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balance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21537148"/>
                  </a:ext>
                </a:extLst>
              </a:tr>
              <a:tr h="400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43491777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total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-2801.25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7017.131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-7017.13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2801.25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8991363"/>
                  </a:ext>
                </a:extLst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85202" y="3248167"/>
            <a:ext cx="4746355" cy="36098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5202" y="1429523"/>
            <a:ext cx="2820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u="sng" dirty="0"/>
              <a:t>Concrete parts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85202" y="2183092"/>
            <a:ext cx="69429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2200" dirty="0" bmk="">
                <a:ea typeface="Times New Roman" panose="02020603050405020304" pitchFamily="18" charset="0"/>
                <a:cs typeface="Times New Roman" panose="02020603050405020304" pitchFamily="18" charset="0"/>
              </a:rPr>
              <a:t>able</a:t>
            </a:r>
            <a:r>
              <a:rPr lang="en-US" altLang="en-US" sz="2200" dirty="0" bmk="_Toc437008947">
                <a:ea typeface="Times New Roman" panose="02020603050405020304" pitchFamily="18" charset="0"/>
                <a:cs typeface="Times New Roman" panose="02020603050405020304" pitchFamily="18" charset="0"/>
              </a:rPr>
              <a:t> moment distribution on </a:t>
            </a:r>
            <a:r>
              <a:rPr lang="en-US" altLang="en-US" sz="2200" u="sng" dirty="0" bmk="_Toc437008947">
                <a:ea typeface="Times New Roman" panose="02020603050405020304" pitchFamily="18" charset="0"/>
                <a:cs typeface="Times New Roman" panose="02020603050405020304" pitchFamily="18" charset="0"/>
              </a:rPr>
              <a:t>first floor-frame one</a:t>
            </a:r>
            <a:endParaRPr lang="en-GB" sz="2200" u="sng" dirty="0"/>
          </a:p>
        </p:txBody>
      </p:sp>
    </p:spTree>
    <p:extLst>
      <p:ext uri="{BB962C8B-B14F-4D97-AF65-F5344CB8AC3E}">
        <p14:creationId xmlns:p14="http://schemas.microsoft.com/office/powerpoint/2010/main" val="3074461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655853"/>
            <a:ext cx="85344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u="sng" dirty="0">
                <a:latin typeface="+mj-lt"/>
                <a:cs typeface="Calibri" pitchFamily="34" charset="0"/>
              </a:rPr>
              <a:t>slab design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  1.laods: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 2. shear check: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+mj-lt"/>
              <a:cs typeface="Calibri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 3.Flexure design: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926" y="1950447"/>
            <a:ext cx="2739189" cy="562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496" y="2799489"/>
            <a:ext cx="2999619" cy="88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926" y="4223635"/>
            <a:ext cx="3733800" cy="113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926" y="4209987"/>
            <a:ext cx="3733800" cy="113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3079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919" y="598813"/>
            <a:ext cx="10515600" cy="1682039"/>
          </a:xfrm>
        </p:spPr>
        <p:txBody>
          <a:bodyPr>
            <a:normAutofit/>
          </a:bodyPr>
          <a:lstStyle/>
          <a:p>
            <a:r>
              <a:rPr lang="en-US" dirty="0"/>
              <a:t>Preliminary Design</a:t>
            </a:r>
            <a:br>
              <a:rPr lang="en-GB" sz="2400" dirty="0"/>
            </a:br>
            <a:br>
              <a:rPr lang="en-GB" sz="2400" dirty="0"/>
            </a:br>
            <a:r>
              <a:rPr lang="en-GB" sz="2800" dirty="0"/>
              <a:t>slab design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325" t="8363" r="27084" b="1826"/>
          <a:stretch/>
        </p:blipFill>
        <p:spPr>
          <a:xfrm>
            <a:off x="946485" y="2791327"/>
            <a:ext cx="7186863" cy="2366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624847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655853"/>
            <a:ext cx="85344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u="sng" dirty="0">
                <a:latin typeface="+mj-lt"/>
                <a:cs typeface="Calibri" pitchFamily="34" charset="0"/>
              </a:rPr>
              <a:t>B</a:t>
            </a:r>
            <a:r>
              <a:rPr lang="en-US" u="sng" dirty="0" err="1">
                <a:latin typeface="+mj-lt"/>
                <a:cs typeface="Calibri" pitchFamily="34" charset="0"/>
              </a:rPr>
              <a:t>eam</a:t>
            </a:r>
            <a:r>
              <a:rPr lang="en-US" u="sng" dirty="0">
                <a:latin typeface="+mj-lt"/>
                <a:cs typeface="Calibri" pitchFamily="34" charset="0"/>
              </a:rPr>
              <a:t> design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  1.laods: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 2. shear check: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+mj-lt"/>
              <a:cs typeface="Calibri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  <a:cs typeface="Calibri" pitchFamily="34" charset="0"/>
              </a:rPr>
              <a:t>  3.Flexure design: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926" y="1998573"/>
            <a:ext cx="2739189" cy="562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759" y="2777646"/>
            <a:ext cx="2999619" cy="88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926" y="4223635"/>
            <a:ext cx="3733800" cy="113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926" y="4209987"/>
            <a:ext cx="3733800" cy="113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588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549" y="1601337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+mj-lt"/>
              </a:rPr>
              <a:t>For flexure</a:t>
            </a:r>
          </a:p>
          <a:p>
            <a:pPr marL="0" indent="0">
              <a:buNone/>
            </a:pPr>
            <a:r>
              <a:rPr lang="en-GB" sz="2400" dirty="0">
                <a:latin typeface="+mj-lt"/>
              </a:rPr>
              <a:t>Beam design</a:t>
            </a:r>
          </a:p>
          <a:p>
            <a:pPr marL="0" indent="0">
              <a:buNone/>
            </a:pPr>
            <a:r>
              <a:rPr lang="en-GB" sz="2400" b="1" dirty="0">
                <a:latin typeface="+mj-lt"/>
              </a:rPr>
              <a:t> </a:t>
            </a:r>
            <a:endParaRPr lang="en-GB" sz="24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17" r="17377"/>
          <a:stretch/>
        </p:blipFill>
        <p:spPr>
          <a:xfrm>
            <a:off x="1038483" y="3250339"/>
            <a:ext cx="9123531" cy="2128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7656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451944" y="535472"/>
            <a:ext cx="8742681" cy="150368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4200" dirty="0">
                <a:ln w="9525">
                  <a:solidFill>
                    <a:schemeClr val="tx1"/>
                  </a:solidFill>
                  <a:prstDash val="solid"/>
                </a:ln>
                <a:latin typeface="+mj-lt"/>
                <a:ea typeface="+mj-ea"/>
                <a:cs typeface="+mj-cs"/>
              </a:rPr>
              <a:t>INTRODUCTION</a:t>
            </a:r>
            <a:endParaRPr lang="ar-SA" sz="4200" dirty="0">
              <a:ln w="9525">
                <a:solidFill>
                  <a:schemeClr val="tx1"/>
                </a:solidFill>
                <a:prstDash val="solid"/>
              </a:ln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22948" y="1854488"/>
            <a:ext cx="95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ln w="9525">
                  <a:solidFill>
                    <a:schemeClr val="tx1"/>
                  </a:solidFill>
                  <a:prstDash val="solid"/>
                </a:ln>
              </a:rPr>
              <a:t>Civil engineering is a major  department of engineering, which is an applied  science that deals with many branches such as design and analysis of any building type, environment, water, transportation facility, etc. </a:t>
            </a:r>
          </a:p>
          <a:p>
            <a:pPr marL="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ln w="9525">
                  <a:solidFill>
                    <a:schemeClr val="tx1"/>
                  </a:solidFill>
                  <a:prstDash val="solid"/>
                </a:ln>
              </a:rPr>
              <a:t>In this project, the knowledge of analysis and design of buildings is applied.</a:t>
            </a:r>
          </a:p>
          <a:p>
            <a:pPr rtl="1">
              <a:lnSpc>
                <a:spcPct val="150000"/>
              </a:lnSpc>
              <a:spcBef>
                <a:spcPct val="0"/>
              </a:spcBef>
              <a:defRPr/>
            </a:pPr>
            <a:endParaRPr lang="ar-SA" sz="2400" dirty="0">
              <a:ln w="9525">
                <a:solidFill>
                  <a:schemeClr val="tx1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443966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481859"/>
            <a:ext cx="8915400" cy="37776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GB" sz="2800" dirty="0">
                <a:latin typeface="+mj-lt"/>
              </a:rPr>
              <a:t>Beam design</a:t>
            </a:r>
            <a:endParaRPr lang="en-US" sz="2800" dirty="0">
              <a:latin typeface="+mj-lt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GB" sz="2800" dirty="0">
                <a:latin typeface="+mj-lt"/>
              </a:rPr>
              <a:t>Shear reinforcement</a:t>
            </a:r>
            <a:endParaRPr lang="en-US" sz="2800" dirty="0">
              <a:latin typeface="+mj-lt"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2800" dirty="0">
                <a:latin typeface="+mj-lt"/>
              </a:rPr>
              <a:t>A</a:t>
            </a:r>
            <a:r>
              <a:rPr lang="en-US" sz="2800" baseline="-25000" dirty="0">
                <a:latin typeface="+mj-lt"/>
              </a:rPr>
              <a:t>v</a:t>
            </a:r>
            <a:r>
              <a:rPr lang="en-US" sz="2800" dirty="0">
                <a:latin typeface="+mj-lt"/>
              </a:rPr>
              <a:t>= 226.2 mm</a:t>
            </a:r>
            <a:r>
              <a:rPr lang="en-US" sz="2800" baseline="30000" dirty="0">
                <a:latin typeface="+mj-lt"/>
              </a:rPr>
              <a:t>2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2800" dirty="0">
                <a:latin typeface="+mj-lt"/>
              </a:rPr>
              <a:t>use double stirrup φ12 (2 φ12/110mm)</a:t>
            </a:r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73302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420802"/>
            <a:ext cx="10134184" cy="4691239"/>
          </a:xfrm>
        </p:spPr>
        <p:txBody>
          <a:bodyPr/>
          <a:lstStyle/>
          <a:p>
            <a:pPr marL="0" indent="0">
              <a:buNone/>
            </a:pPr>
            <a:r>
              <a:rPr lang="en-GB" sz="2800" u="sng" dirty="0">
                <a:latin typeface="+mj-lt"/>
              </a:rPr>
              <a:t>Column design</a:t>
            </a:r>
          </a:p>
          <a:p>
            <a:pPr marL="0" indent="0">
              <a:buNone/>
            </a:pPr>
            <a:r>
              <a:rPr lang="en-US" sz="2800" dirty="0">
                <a:latin typeface="+mj-lt"/>
              </a:rPr>
              <a:t>Pu = 0.8 Ф [ 0.85 </a:t>
            </a:r>
            <a:r>
              <a:rPr lang="en-US" sz="2800" dirty="0" err="1">
                <a:latin typeface="+mj-lt"/>
              </a:rPr>
              <a:t>f’c</a:t>
            </a:r>
            <a:r>
              <a:rPr lang="en-US" sz="2800" dirty="0">
                <a:latin typeface="+mj-lt"/>
              </a:rPr>
              <a:t> (Ag - As) + </a:t>
            </a:r>
            <a:r>
              <a:rPr lang="en-US" sz="2800" dirty="0" err="1">
                <a:latin typeface="+mj-lt"/>
              </a:rPr>
              <a:t>Fy</a:t>
            </a:r>
            <a:r>
              <a:rPr lang="en-US" sz="2800" dirty="0">
                <a:latin typeface="+mj-lt"/>
              </a:rPr>
              <a:t> * As ]</a:t>
            </a:r>
            <a:endParaRPr lang="en-GB" sz="2800" dirty="0">
              <a:latin typeface="+mj-lt"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2800" dirty="0">
                <a:latin typeface="+mj-lt"/>
              </a:rPr>
              <a:t>As = ρ * Ag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2800" dirty="0">
                <a:latin typeface="+mj-lt"/>
              </a:rPr>
              <a:t>ρ = 0.01 (economical percentage of steel)</a:t>
            </a:r>
            <a:endParaRPr lang="en-GB" sz="2800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8369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409" y="158092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800" u="sng" dirty="0">
                <a:latin typeface="+mj-lt"/>
              </a:rPr>
              <a:t>Column design</a:t>
            </a:r>
          </a:p>
          <a:p>
            <a:pPr marL="0" indent="0">
              <a:buNone/>
            </a:pPr>
            <a:r>
              <a:rPr lang="en-GB" sz="2500" dirty="0">
                <a:latin typeface="+mj-lt"/>
              </a:rPr>
              <a:t>Longitudinal reinforcement</a:t>
            </a:r>
          </a:p>
          <a:p>
            <a:pPr marL="0" indent="0" algn="just">
              <a:lnSpc>
                <a:spcPct val="250000"/>
              </a:lnSpc>
              <a:buNone/>
            </a:pPr>
            <a:r>
              <a:rPr lang="en-US" sz="2800" dirty="0">
                <a:latin typeface="+mj-lt"/>
              </a:rPr>
              <a:t>As = 0.01 * 785398 =7854 mm</a:t>
            </a:r>
            <a:r>
              <a:rPr lang="en-US" sz="2800" baseline="30000" dirty="0">
                <a:latin typeface="+mj-lt"/>
              </a:rPr>
              <a:t>2</a:t>
            </a:r>
            <a:endParaRPr lang="en-US" sz="2800" dirty="0">
              <a:latin typeface="+mj-lt"/>
            </a:endParaRPr>
          </a:p>
          <a:p>
            <a:pPr marL="0" indent="0" algn="just">
              <a:lnSpc>
                <a:spcPct val="250000"/>
              </a:lnSpc>
              <a:buNone/>
            </a:pPr>
            <a:r>
              <a:rPr lang="en-US" sz="2800" dirty="0">
                <a:latin typeface="+mj-lt"/>
              </a:rPr>
              <a:t>Use 12 Ф32 mm</a:t>
            </a:r>
            <a:endParaRPr lang="en-GB" sz="2800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62979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411" y="161024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800" u="sng" dirty="0">
                <a:latin typeface="+mj-lt"/>
              </a:rPr>
              <a:t>Column design</a:t>
            </a:r>
          </a:p>
          <a:p>
            <a:pPr marL="0" indent="0" algn="just">
              <a:lnSpc>
                <a:spcPct val="250000"/>
              </a:lnSpc>
              <a:buNone/>
            </a:pPr>
            <a:r>
              <a:rPr lang="en-GB" sz="2400" dirty="0">
                <a:latin typeface="+mj-lt"/>
              </a:rPr>
              <a:t>shear reinforcement</a:t>
            </a:r>
          </a:p>
          <a:p>
            <a:pPr marL="0" indent="0" algn="just">
              <a:lnSpc>
                <a:spcPct val="250000"/>
              </a:lnSpc>
              <a:buNone/>
            </a:pPr>
            <a:r>
              <a:rPr lang="en-GB" baseline="-25000" dirty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A</a:t>
            </a:r>
            <a:r>
              <a:rPr lang="en-US" sz="2800" baseline="-25000" dirty="0">
                <a:latin typeface="+mj-lt"/>
              </a:rPr>
              <a:t>v</a:t>
            </a:r>
            <a:r>
              <a:rPr lang="en-US" sz="2800" dirty="0">
                <a:latin typeface="+mj-lt"/>
              </a:rPr>
              <a:t>=226mm</a:t>
            </a:r>
            <a:r>
              <a:rPr lang="en-US" sz="2800" baseline="30000" dirty="0">
                <a:latin typeface="+mj-lt"/>
              </a:rPr>
              <a:t>2</a:t>
            </a:r>
          </a:p>
          <a:p>
            <a:pPr marL="0" indent="0" algn="just">
              <a:lnSpc>
                <a:spcPct val="250000"/>
              </a:lnSpc>
              <a:buNone/>
            </a:pPr>
            <a:r>
              <a:rPr lang="en-US" sz="2800" dirty="0">
                <a:latin typeface="+mj-lt"/>
              </a:rPr>
              <a:t>Use 1 Ф12mm/26cm</a:t>
            </a:r>
            <a:endParaRPr lang="en-GB" sz="2800" dirty="0">
              <a:latin typeface="+mj-lt"/>
            </a:endParaRPr>
          </a:p>
          <a:p>
            <a:pPr marL="0" indent="0" algn="just">
              <a:lnSpc>
                <a:spcPct val="250000"/>
              </a:lnSpc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397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5912"/>
            <a:ext cx="12272209" cy="132556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Three Dimensional Structural model and check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3789"/>
            <a:ext cx="10286999" cy="378504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+mj-lt"/>
                <a:cs typeface="Aparajita" pitchFamily="34" charset="0"/>
              </a:rPr>
              <a:t>The structure is modeled using SAP2000 program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763209"/>
            <a:ext cx="1036320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82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1"/>
            <a:ext cx="12323927" cy="990599"/>
          </a:xfrm>
        </p:spPr>
        <p:txBody>
          <a:bodyPr/>
          <a:lstStyle/>
          <a:p>
            <a:r>
              <a:rPr lang="en-US" dirty="0"/>
              <a:t>Three Dimensional Structural model and check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188" y="1295400"/>
            <a:ext cx="10515600" cy="4351338"/>
          </a:xfrm>
        </p:spPr>
        <p:txBody>
          <a:bodyPr/>
          <a:lstStyle/>
          <a:p>
            <a:pPr marL="0" lvl="2" indent="0" algn="just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sz="2800" u="sng" dirty="0">
                <a:latin typeface="+mj-lt"/>
              </a:rPr>
              <a:t>Checks</a:t>
            </a:r>
            <a:endParaRPr lang="en-US" sz="2800" dirty="0">
              <a:latin typeface="+mj-lt"/>
            </a:endParaRPr>
          </a:p>
          <a:p>
            <a:pPr marL="514350" indent="-514350" algn="just">
              <a:lnSpc>
                <a:spcPct val="100000"/>
              </a:lnSpc>
              <a:buAutoNum type="arabicParenR"/>
            </a:pPr>
            <a:r>
              <a:rPr lang="en-US" sz="2800" dirty="0">
                <a:latin typeface="+mj-lt"/>
              </a:rPr>
              <a:t>Compatibility Check</a:t>
            </a:r>
          </a:p>
          <a:p>
            <a:pPr marL="0" lvl="1" indent="0" algn="just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sz="2800" dirty="0">
                <a:latin typeface="+mj-lt"/>
                <a:cs typeface="Aparajita" pitchFamily="34" charset="0"/>
              </a:rPr>
              <a:t>The following figure proves the compatibility of the model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GB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425" y="3204925"/>
            <a:ext cx="8985126" cy="343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374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6446"/>
            <a:ext cx="12323927" cy="1325563"/>
          </a:xfrm>
        </p:spPr>
        <p:txBody>
          <a:bodyPr/>
          <a:lstStyle/>
          <a:p>
            <a:r>
              <a:rPr lang="en-US" dirty="0"/>
              <a:t>Three Dimensional Structural model and check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849" y="1287723"/>
            <a:ext cx="8915400" cy="3777622"/>
          </a:xfrm>
        </p:spPr>
        <p:txBody>
          <a:bodyPr/>
          <a:lstStyle/>
          <a:p>
            <a:pPr marL="0" lvl="2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2800" u="sng" dirty="0">
                <a:latin typeface="+mj-lt"/>
              </a:rPr>
              <a:t>Checks</a:t>
            </a:r>
            <a:endParaRPr lang="en-US" sz="2800" dirty="0">
              <a:latin typeface="+mj-lt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>
                <a:latin typeface="+mj-lt"/>
              </a:rPr>
              <a:t>2) Equilibrium Verification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b="1" dirty="0">
              <a:latin typeface="+mj-lt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GB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260" y="3025608"/>
            <a:ext cx="9606588" cy="244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035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8050"/>
            <a:ext cx="12572999" cy="1325563"/>
          </a:xfrm>
        </p:spPr>
        <p:txBody>
          <a:bodyPr/>
          <a:lstStyle/>
          <a:p>
            <a:r>
              <a:rPr lang="en-US" dirty="0"/>
              <a:t>Three Dimensional Structural model and check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641" y="1212613"/>
            <a:ext cx="8915400" cy="4123258"/>
          </a:xfrm>
        </p:spPr>
        <p:txBody>
          <a:bodyPr>
            <a:normAutofit/>
          </a:bodyPr>
          <a:lstStyle/>
          <a:p>
            <a:pPr marL="0" lvl="2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2800" u="sng" dirty="0"/>
              <a:t>Checks</a:t>
            </a:r>
            <a:endParaRPr lang="en-US" sz="2800" dirty="0">
              <a:latin typeface="+mj-lt"/>
            </a:endParaRPr>
          </a:p>
          <a:p>
            <a:pPr marL="0" lvl="2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2800" dirty="0">
                <a:latin typeface="+mj-lt"/>
              </a:rPr>
              <a:t>3) Stress strain relationship check</a:t>
            </a:r>
          </a:p>
          <a:p>
            <a:pPr marL="342900" lvl="2" indent="-342900" algn="just">
              <a:lnSpc>
                <a:spcPct val="150000"/>
              </a:lnSpc>
              <a:spcBef>
                <a:spcPts val="1000"/>
              </a:spcBef>
            </a:pPr>
            <a:r>
              <a:rPr lang="en-US" sz="2800" dirty="0">
                <a:latin typeface="+mj-lt"/>
              </a:rPr>
              <a:t>Take the block shown to make verification</a:t>
            </a:r>
            <a:endParaRPr lang="en-GB" sz="2800" dirty="0">
              <a:latin typeface="+mj-lt"/>
            </a:endParaRPr>
          </a:p>
          <a:p>
            <a:pPr marL="342900" lvl="2" indent="-342900" algn="just">
              <a:lnSpc>
                <a:spcPct val="150000"/>
              </a:lnSpc>
              <a:spcBef>
                <a:spcPts val="1000"/>
              </a:spcBef>
            </a:pPr>
            <a:r>
              <a:rPr lang="en-US" sz="2800" dirty="0"/>
              <a:t>The total factored moment will be compared on</a:t>
            </a:r>
          </a:p>
          <a:p>
            <a:pPr marL="0" lvl="2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2800" dirty="0"/>
              <a:t>       interior span for its live load applied on it</a:t>
            </a:r>
            <a:endParaRPr lang="en-GB" sz="2800" dirty="0">
              <a:latin typeface="+mj-lt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160041" y="2853518"/>
            <a:ext cx="2879559" cy="301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5740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170"/>
            <a:ext cx="12433110" cy="1325563"/>
          </a:xfrm>
        </p:spPr>
        <p:txBody>
          <a:bodyPr/>
          <a:lstStyle/>
          <a:p>
            <a:r>
              <a:rPr lang="en-US" dirty="0"/>
              <a:t>Three Dimensional Structural model and check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1949" y="1227233"/>
                <a:ext cx="10515600" cy="5032375"/>
              </a:xfrm>
            </p:spPr>
            <p:txBody>
              <a:bodyPr>
                <a:normAutofit lnSpcReduction="10000"/>
              </a:bodyPr>
              <a:lstStyle/>
              <a:p>
                <a:pPr marL="0" lvl="2" indent="0" algn="just">
                  <a:spcBef>
                    <a:spcPts val="1000"/>
                  </a:spcBef>
                  <a:buNone/>
                </a:pPr>
                <a:r>
                  <a:rPr lang="en-US" sz="2800" u="sng" dirty="0">
                    <a:latin typeface="+mj-lt"/>
                  </a:rPr>
                  <a:t>Checks</a:t>
                </a:r>
              </a:p>
              <a:p>
                <a:pPr marL="0" lvl="2" indent="0">
                  <a:spcBef>
                    <a:spcPts val="1000"/>
                  </a:spcBef>
                  <a:buNone/>
                </a:pPr>
                <a:r>
                  <a:rPr lang="en-US" sz="2800" dirty="0">
                    <a:latin typeface="+mj-lt"/>
                  </a:rPr>
                  <a:t>3) Stress strain relationship check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sz="2400" dirty="0">
                    <a:latin typeface="+mj-lt"/>
                  </a:rPr>
                  <a:t>m</a:t>
                </a:r>
                <a:r>
                  <a:rPr lang="en-US" sz="2400" baseline="-25000" dirty="0">
                    <a:latin typeface="+mj-lt"/>
                  </a:rPr>
                  <a:t>1</a:t>
                </a:r>
                <a:r>
                  <a:rPr lang="en-US" sz="2400" dirty="0">
                    <a:latin typeface="+mj-lt"/>
                  </a:rPr>
                  <a:t>= 1353KN.m</a:t>
                </a:r>
              </a:p>
              <a:p>
                <a:pPr lvl="0">
                  <a:buFont typeface="Wingdings" panose="05000000000000000000" pitchFamily="2" charset="2"/>
                  <a:buChar char="ü"/>
                </a:pPr>
                <a:r>
                  <a:rPr lang="en-US" sz="2400" dirty="0">
                    <a:latin typeface="+mj-lt"/>
                  </a:rPr>
                  <a:t>m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 =685KN.m</a:t>
                </a:r>
                <a:endParaRPr lang="en-GB" sz="2400" dirty="0">
                  <a:latin typeface="+mj-lt"/>
                </a:endParaRPr>
              </a:p>
              <a:p>
                <a:pPr lvl="0">
                  <a:buFont typeface="Wingdings" panose="05000000000000000000" pitchFamily="2" charset="2"/>
                  <a:buChar char="ü"/>
                </a:pPr>
                <a:r>
                  <a:rPr lang="en-US" sz="2400" dirty="0">
                    <a:latin typeface="+mj-lt"/>
                  </a:rPr>
                  <a:t>m3 =1363KN.m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+mj-lt"/>
                  </a:rPr>
                  <a:t>So by SAP2000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+mj-lt"/>
                  </a:rPr>
                  <a:t> M</a:t>
                </a:r>
                <a:r>
                  <a:rPr lang="en-US" sz="2400" baseline="-25000" dirty="0">
                    <a:latin typeface="+mj-lt"/>
                  </a:rPr>
                  <a:t>0</a:t>
                </a:r>
                <a:r>
                  <a:rPr lang="en-US" sz="2400" dirty="0">
                    <a:latin typeface="+mj-lt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>
                    <a:latin typeface="+mj-lt"/>
                  </a:rPr>
                  <a:t> + m2      =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1363+1353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>
                    <a:latin typeface="+mj-lt"/>
                  </a:rPr>
                  <a:t>+685   =2016KN.m</a:t>
                </a:r>
                <a:endParaRPr lang="en-GB" sz="2400" dirty="0">
                  <a:latin typeface="+mj-l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+mj-lt"/>
                  </a:rPr>
                  <a:t>Total factored moment on span assume it simple </a:t>
                </a:r>
                <a:endParaRPr lang="en-GB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+mj-lt"/>
                  </a:rPr>
                  <a:t>             =W</a:t>
                </a:r>
                <a:r>
                  <a:rPr lang="en-US" sz="2400" baseline="-25000" dirty="0">
                    <a:latin typeface="+mj-lt"/>
                  </a:rPr>
                  <a:t>L</a:t>
                </a:r>
                <a:r>
                  <a:rPr lang="en-US" sz="2400" dirty="0">
                    <a:latin typeface="+mj-lt"/>
                  </a:rPr>
                  <a:t>*l</a:t>
                </a:r>
                <a:r>
                  <a:rPr lang="en-US" sz="2400" baseline="-25000" dirty="0">
                    <a:latin typeface="+mj-lt"/>
                  </a:rPr>
                  <a:t>n</a:t>
                </a:r>
                <a:r>
                  <a:rPr lang="en-US" sz="2400" baseline="30000" dirty="0">
                    <a:latin typeface="+mj-lt"/>
                  </a:rPr>
                  <a:t>2 </a:t>
                </a:r>
                <a:r>
                  <a:rPr lang="en-US" sz="2400" dirty="0">
                    <a:latin typeface="+mj-lt"/>
                  </a:rPr>
                  <a:t>/8  =5*15*14.42</a:t>
                </a:r>
                <a:r>
                  <a:rPr lang="en-US" sz="2400" baseline="30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/8=1950</a:t>
                </a:r>
                <a:endParaRPr lang="en-GB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+mj-lt"/>
                  </a:rPr>
                  <a:t> Error% =3.27% &lt; 10% so the stress strain check is </a:t>
                </a:r>
                <a:r>
                  <a:rPr lang="en-US" sz="2400" b="1" u="sng" dirty="0">
                    <a:latin typeface="+mj-lt"/>
                  </a:rPr>
                  <a:t>acceptable</a:t>
                </a:r>
                <a:endParaRPr lang="en-GB" sz="2400" u="sng" dirty="0">
                  <a:latin typeface="+mj-lt"/>
                </a:endParaRPr>
              </a:p>
              <a:p>
                <a:pPr marL="0" lv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1949" y="1227233"/>
                <a:ext cx="10515600" cy="5032375"/>
              </a:xfrm>
              <a:blipFill>
                <a:blip r:embed="rId2"/>
                <a:stretch>
                  <a:fillRect l="-1159" t="-2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22324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957" y="1099631"/>
            <a:ext cx="1029237" cy="793974"/>
          </a:xfrm>
        </p:spPr>
        <p:txBody>
          <a:bodyPr/>
          <a:lstStyle/>
          <a:p>
            <a:r>
              <a:rPr lang="en-US" b="1" dirty="0"/>
              <a:t>m1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1487" y="1858716"/>
            <a:ext cx="3888346" cy="2776672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958107" y="1858716"/>
            <a:ext cx="4275786" cy="286229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8118588" y="1858716"/>
            <a:ext cx="4073412" cy="286229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989833" y="867402"/>
            <a:ext cx="1029237" cy="793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m2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118588" y="867402"/>
            <a:ext cx="1029237" cy="793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m3</a:t>
            </a:r>
          </a:p>
        </p:txBody>
      </p:sp>
    </p:spTree>
    <p:extLst>
      <p:ext uri="{BB962C8B-B14F-4D97-AF65-F5344CB8AC3E}">
        <p14:creationId xmlns:p14="http://schemas.microsoft.com/office/powerpoint/2010/main" val="530549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This project applies concepts of structural engineering learned over last years.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Different types of analysis and design are done in this project in order to choose the safest and most economical type and method for the design.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1731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135"/>
            <a:ext cx="9404723" cy="1400530"/>
          </a:xfrm>
        </p:spPr>
        <p:txBody>
          <a:bodyPr/>
          <a:lstStyle/>
          <a:p>
            <a:r>
              <a:rPr lang="en-GB" dirty="0"/>
              <a:t>Seismic Design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450"/>
            <a:ext cx="11734800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u="sng" dirty="0"/>
              <a:t>Detailing requirements:</a:t>
            </a:r>
          </a:p>
          <a:p>
            <a:pPr marL="0" indent="0">
              <a:buNone/>
            </a:pPr>
            <a:r>
              <a:rPr lang="en-GB" sz="2800" dirty="0"/>
              <a:t>The seismic map of Palestine is shown, our</a:t>
            </a:r>
          </a:p>
          <a:p>
            <a:pPr marL="0" indent="0">
              <a:buNone/>
            </a:pPr>
            <a:r>
              <a:rPr lang="en-GB" sz="2800" dirty="0"/>
              <a:t> project is located in zone with red colour</a:t>
            </a:r>
          </a:p>
          <a:p>
            <a:pPr marL="0" indent="0">
              <a:buNone/>
            </a:pPr>
            <a:r>
              <a:rPr lang="en-GB" sz="2800" dirty="0"/>
              <a:t> which is equals to (Z=0.3, i.e. Zone 3)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2963"/>
          <a:stretch/>
        </p:blipFill>
        <p:spPr>
          <a:xfrm>
            <a:off x="8039100" y="1314450"/>
            <a:ext cx="35814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851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1" y="452718"/>
            <a:ext cx="9404723" cy="1400530"/>
          </a:xfrm>
        </p:spPr>
        <p:txBody>
          <a:bodyPr/>
          <a:lstStyle/>
          <a:p>
            <a:r>
              <a:rPr lang="en-GB" dirty="0"/>
              <a:t>Seismic Design And Analysis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0" y="1443318"/>
            <a:ext cx="11755439" cy="4881282"/>
          </a:xfrm>
        </p:spPr>
        <p:txBody>
          <a:bodyPr/>
          <a:lstStyle/>
          <a:p>
            <a:pPr marL="0" indent="0">
              <a:buNone/>
            </a:pPr>
            <a:r>
              <a:rPr lang="en-GB" sz="2800" u="sng" dirty="0"/>
              <a:t>Detailing requirements:</a:t>
            </a:r>
            <a:endParaRPr lang="en-US" sz="2800" u="sng" dirty="0"/>
          </a:p>
          <a:p>
            <a:r>
              <a:rPr lang="en-US" sz="2800" dirty="0"/>
              <a:t>so the SDC founded by Z-factor, according to table R1.1.9.1 in code of ACI-18.</a:t>
            </a:r>
          </a:p>
          <a:p>
            <a:r>
              <a:rPr lang="en-US" sz="2800" dirty="0"/>
              <a:t>According to table R21.1.1 in ACI 318-11, the detailing requirements for structure should be </a:t>
            </a:r>
            <a:r>
              <a:rPr lang="en-GB" sz="2800" dirty="0"/>
              <a:t>special moment frames.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3315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58" y="414618"/>
            <a:ext cx="9404723" cy="1400530"/>
          </a:xfrm>
        </p:spPr>
        <p:txBody>
          <a:bodyPr/>
          <a:lstStyle/>
          <a:p>
            <a:r>
              <a:rPr lang="en-GB" dirty="0"/>
              <a:t>Seismic Design And Analysis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0" y="1028700"/>
            <a:ext cx="11755439" cy="5295900"/>
          </a:xfrm>
        </p:spPr>
        <p:txBody>
          <a:bodyPr/>
          <a:lstStyle/>
          <a:p>
            <a:pPr marL="0" indent="0">
              <a:buNone/>
            </a:pPr>
            <a:r>
              <a:rPr lang="en-GB" sz="2800" u="sng" dirty="0"/>
              <a:t>Detailing requirements:</a:t>
            </a:r>
          </a:p>
          <a:p>
            <a:r>
              <a:rPr lang="en-GB" sz="2400" dirty="0"/>
              <a:t>Beam detailing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36558" y="2553494"/>
            <a:ext cx="6040441" cy="377110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123111" y="1443318"/>
            <a:ext cx="5068890" cy="4881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GB" sz="2400" dirty="0"/>
              <a:t>Column detailing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362824" y="2000250"/>
            <a:ext cx="355282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608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5" y="436915"/>
            <a:ext cx="1072112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200" dirty="0"/>
              <a:t>Seismic Design And Analysis</a:t>
            </a:r>
            <a:endParaRPr lang="en-US" sz="4200" b="1" dirty="0"/>
          </a:p>
          <a:p>
            <a:pPr algn="l" rtl="0"/>
            <a:r>
              <a:rPr lang="en-US" sz="2800" u="sng" dirty="0"/>
              <a:t>Response spectrum analysis </a:t>
            </a:r>
            <a:endParaRPr lang="ar-SA" sz="2800" u="sng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402196" y="1531031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500" dirty="0"/>
              <a:t>define and analyze a response spectrum function using SAP2000 on both blocks. Then, the results from response spectrum will be verified using Equivalent static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500" dirty="0"/>
              <a:t>method.</a:t>
            </a:r>
            <a:endParaRPr lang="en-GB" sz="2500" dirty="0"/>
          </a:p>
          <a:p>
            <a:pPr lvl="1" defTabSz="914400">
              <a:spcBef>
                <a:spcPct val="0"/>
              </a:spcBef>
              <a:defRPr/>
            </a:pPr>
            <a:endParaRPr lang="ar-SA" sz="2800" dirty="0">
              <a:ea typeface="+mj-ea"/>
              <a:cs typeface="+mj-c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910" y="2700582"/>
            <a:ext cx="6408712" cy="3225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5724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514" y="127672"/>
            <a:ext cx="1072112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200" dirty="0"/>
              <a:t>Seismic Design And Analysis</a:t>
            </a:r>
            <a:endParaRPr lang="en-US" sz="4200" b="1" dirty="0"/>
          </a:p>
          <a:p>
            <a:pPr algn="l" rtl="0"/>
            <a:r>
              <a:rPr lang="en-US" sz="2800" u="sng" dirty="0"/>
              <a:t>Response spectrum analysis </a:t>
            </a:r>
            <a:endParaRPr lang="ar-SA" sz="2800" u="sng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402196" y="1531030"/>
            <a:ext cx="11410682" cy="1555069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defTabSz="914400">
              <a:spcBef>
                <a:spcPct val="0"/>
              </a:spcBef>
              <a:defRPr/>
            </a:pPr>
            <a:endParaRPr lang="ar-SA" sz="2800" dirty="0"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3099" y="1063416"/>
            <a:ext cx="1176887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Factors: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Z-factor</a:t>
            </a:r>
            <a:r>
              <a:rPr lang="en-GB" sz="2400" dirty="0"/>
              <a:t>: </a:t>
            </a:r>
            <a:r>
              <a:rPr lang="en-US" sz="2400" dirty="0"/>
              <a:t>Z=0.3 for Jericho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Site Soil Classification Stiff soil profile → Soil type 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find Ca and </a:t>
            </a:r>
            <a:r>
              <a:rPr lang="en-US" sz="2400" dirty="0" err="1"/>
              <a:t>Cv</a:t>
            </a:r>
            <a:r>
              <a:rPr lang="en-US" sz="2400" dirty="0"/>
              <a:t> based on site Soil Classification so </a:t>
            </a:r>
            <a:r>
              <a:rPr lang="en-US" sz="2400" dirty="0" err="1"/>
              <a:t>so</a:t>
            </a:r>
            <a:r>
              <a:rPr lang="en-US" sz="2400" dirty="0"/>
              <a:t> C</a:t>
            </a:r>
            <a:r>
              <a:rPr lang="en-US" sz="2400" baseline="-25000" dirty="0"/>
              <a:t>a</a:t>
            </a:r>
            <a:r>
              <a:rPr lang="en-US" sz="2400" dirty="0"/>
              <a:t>=0.36</a:t>
            </a:r>
            <a:endParaRPr lang="en-GB" sz="2400" dirty="0"/>
          </a:p>
          <a:p>
            <a:pPr>
              <a:lnSpc>
                <a:spcPct val="150000"/>
              </a:lnSpc>
            </a:pPr>
            <a:r>
              <a:rPr lang="en-GB" sz="2400" dirty="0"/>
              <a:t>    and </a:t>
            </a:r>
            <a:r>
              <a:rPr lang="en-US" sz="2400" dirty="0" err="1"/>
              <a:t>Cv</a:t>
            </a:r>
            <a:r>
              <a:rPr lang="en-US" sz="2400" dirty="0"/>
              <a:t>=0.54</a:t>
            </a:r>
            <a:endParaRPr lang="en-GB" sz="2400" dirty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Importance Factor (I):</a:t>
            </a:r>
            <a:endParaRPr lang="en-GB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     the structure is considered as special occupancy structure, so from table       From table 16-K—occupancy category in UBC-97 the factor I=1.</a:t>
            </a:r>
            <a:endParaRPr lang="en-GB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response modification factor (R)</a:t>
            </a:r>
            <a:r>
              <a:rPr lang="en-GB" sz="2400" dirty="0"/>
              <a:t>: </a:t>
            </a:r>
            <a:r>
              <a:rPr lang="en-US" sz="2400" dirty="0"/>
              <a:t>R=8.5 for special moment resisting frame, but it reduced to (6.5) to increase the seismic load on building.</a:t>
            </a:r>
            <a:endParaRPr lang="en-GB" sz="2400" dirty="0"/>
          </a:p>
          <a:p>
            <a:pPr lvl="0"/>
            <a:endParaRPr lang="en-GB" sz="24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669819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5" y="436915"/>
            <a:ext cx="10721125" cy="162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4200" dirty="0"/>
              <a:t>Seismic Design And Analysis</a:t>
            </a:r>
            <a:endParaRPr lang="en-US" sz="4200" b="1" dirty="0"/>
          </a:p>
          <a:p>
            <a:pPr algn="l" rtl="0">
              <a:lnSpc>
                <a:spcPct val="150000"/>
              </a:lnSpc>
            </a:pPr>
            <a:r>
              <a:rPr lang="en-US" sz="2800" u="sng" dirty="0"/>
              <a:t>Response spectrum analysis </a:t>
            </a:r>
            <a:endParaRPr lang="ar-SA" sz="2800" u="sng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402196" y="2064861"/>
            <a:ext cx="11789804" cy="5326969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/>
              <a:t>Definition of response spectrum function</a:t>
            </a:r>
          </a:p>
          <a:p>
            <a:pPr lvl="0">
              <a:lnSpc>
                <a:spcPct val="150000"/>
              </a:lnSpc>
            </a:pPr>
            <a:r>
              <a:rPr lang="en-US" sz="2400" dirty="0"/>
              <a:t> </a:t>
            </a:r>
            <a:endParaRPr lang="en-GB" sz="2400" dirty="0"/>
          </a:p>
          <a:p>
            <a:pPr lvl="1" defTabSz="914400">
              <a:spcBef>
                <a:spcPct val="0"/>
              </a:spcBef>
              <a:defRPr/>
            </a:pPr>
            <a:endParaRPr lang="ar-SA" sz="2800" dirty="0"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910388" y="1646350"/>
            <a:ext cx="4902491" cy="49640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764146" y="2717736"/>
            <a:ext cx="5784292" cy="402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008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4" y="295729"/>
            <a:ext cx="1072112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200" dirty="0"/>
              <a:t>Seismic Design And Analysis</a:t>
            </a:r>
            <a:endParaRPr lang="en-US" sz="4200" b="1" dirty="0"/>
          </a:p>
          <a:p>
            <a:pPr algn="l" rtl="0"/>
            <a:r>
              <a:rPr lang="en-US" sz="2800" u="sng" dirty="0"/>
              <a:t>Response spectrum analysis </a:t>
            </a:r>
            <a:endParaRPr lang="ar-SA" sz="2800" u="sng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402196" y="1531031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defTabSz="914400">
              <a:spcBef>
                <a:spcPct val="0"/>
              </a:spcBef>
              <a:defRPr/>
            </a:pPr>
            <a:r>
              <a:rPr lang="en-GB" sz="2800" dirty="0">
                <a:ea typeface="+mj-ea"/>
                <a:cs typeface="+mj-cs"/>
              </a:rPr>
              <a:t>Base Reactions:</a:t>
            </a:r>
            <a:endParaRPr lang="ar-SA" sz="2800" dirty="0"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74" y="2674031"/>
            <a:ext cx="11065904" cy="28123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84607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5" y="436915"/>
            <a:ext cx="10721125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200" dirty="0"/>
              <a:t>Seismic Design And Analysis</a:t>
            </a:r>
            <a:endParaRPr lang="en-US" sz="4200" b="1" dirty="0"/>
          </a:p>
          <a:p>
            <a:pPr algn="l" rtl="0">
              <a:lnSpc>
                <a:spcPct val="250000"/>
              </a:lnSpc>
            </a:pPr>
            <a:r>
              <a:rPr lang="en-US" sz="2800" u="sng" dirty="0"/>
              <a:t>Response spectrum analysis </a:t>
            </a:r>
          </a:p>
          <a:p>
            <a:pPr>
              <a:lnSpc>
                <a:spcPct val="250000"/>
              </a:lnSpc>
            </a:pPr>
            <a:r>
              <a:rPr lang="en-US" sz="2400" dirty="0">
                <a:latin typeface="Century Gothic (Body)"/>
              </a:rPr>
              <a:t>Modal Case (</a:t>
            </a:r>
            <a:r>
              <a:rPr lang="en-GB" sz="2400" dirty="0">
                <a:latin typeface="Century Gothic (Body)"/>
              </a:rPr>
              <a:t>For modal mass participation ratio)</a:t>
            </a:r>
          </a:p>
          <a:p>
            <a:pPr>
              <a:lnSpc>
                <a:spcPct val="250000"/>
              </a:lnSpc>
            </a:pPr>
            <a:endParaRPr lang="en-GB" sz="2400" dirty="0">
              <a:latin typeface="Century Gothic (Body)"/>
            </a:endParaRPr>
          </a:p>
          <a:p>
            <a:pPr algn="l" rtl="0">
              <a:lnSpc>
                <a:spcPct val="250000"/>
              </a:lnSpc>
            </a:pPr>
            <a:endParaRPr lang="ar-SA" sz="2800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402196" y="1531031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defTabSz="914400">
              <a:spcBef>
                <a:spcPct val="0"/>
              </a:spcBef>
              <a:defRPr/>
            </a:pPr>
            <a:endParaRPr lang="ar-SA" sz="2800" dirty="0"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613" y="3051340"/>
            <a:ext cx="6299848" cy="36733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20944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Seismic Design And Analysis</a:t>
            </a:r>
            <a:br>
              <a:rPr lang="en-GB" dirty="0"/>
            </a:br>
            <a:r>
              <a:rPr lang="en-US" sz="2800" u="sng" dirty="0"/>
              <a:t>equivalent lateral force method</a:t>
            </a:r>
            <a:endParaRPr lang="en-GB" sz="2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2918"/>
            <a:ext cx="10049853" cy="4195481"/>
          </a:xfrm>
        </p:spPr>
        <p:txBody>
          <a:bodyPr/>
          <a:lstStyle/>
          <a:p>
            <a:r>
              <a:rPr lang="en-US" sz="2400" dirty="0"/>
              <a:t>Total base shear can be calculated manually by this equation:</a:t>
            </a: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</a:t>
            </a:r>
            <a:r>
              <a:rPr lang="en-GB" sz="2500" dirty="0"/>
              <a:t>V(max)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</a:t>
            </a:r>
            <a:r>
              <a:rPr lang="en-GB" sz="2500" dirty="0"/>
              <a:t>V(min)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5922" y="2735580"/>
            <a:ext cx="2677478" cy="97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5922" y="3892232"/>
            <a:ext cx="2677478" cy="94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5922" y="5038370"/>
            <a:ext cx="2677478" cy="82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44679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4" y="295729"/>
            <a:ext cx="107211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200" dirty="0"/>
              <a:t>Seismic Design And Analysis</a:t>
            </a:r>
            <a:endParaRPr lang="en-US" sz="4200" b="1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402196" y="1531031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defTabSz="914400">
              <a:spcBef>
                <a:spcPct val="0"/>
              </a:spcBef>
              <a:defRPr/>
            </a:pPr>
            <a:endParaRPr lang="ar-SA" sz="2800" dirty="0"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88354" y="1756282"/>
            <a:ext cx="778024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600" dirty="0">
                <a:latin typeface="Century Gothic (Body)"/>
                <a:ea typeface="Times New Roman" panose="02020603050405020304" pitchFamily="18" charset="0"/>
                <a:cs typeface="Times New Roman" panose="02020603050405020304" pitchFamily="18" charset="0"/>
              </a:rPr>
              <a:t>Period (T)Check:</a:t>
            </a:r>
            <a:endParaRPr lang="en-GB" sz="2600" dirty="0">
              <a:effectLst/>
              <a:latin typeface="Century Gothic (Body)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954" y="1261858"/>
            <a:ext cx="7019924" cy="485319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402196" y="2899282"/>
                <a:ext cx="4207904" cy="1213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BE" sz="2400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 (Rayleigh) =</a:t>
                </a:r>
                <a14:m>
                  <m:oMath xmlns:m="http://schemas.openxmlformats.org/officeDocument/2006/math">
                    <m:r>
                      <a:rPr lang="fr-BE" sz="240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GB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GB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fr-BE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𝑚𝑎𝑠𝑠</m:t>
                                </m:r>
                                <m:r>
                                  <a:rPr lang="fr-BE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BE" sz="240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∆</m:t>
                                    </m:r>
                                  </m:e>
                                  <m:sup>
                                    <m:r>
                                      <a:rPr lang="fr-BE" sz="240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BE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)</m:t>
                                </m:r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GB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fr-BE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𝐹</m:t>
                                </m:r>
                                <m:r>
                                  <a:rPr lang="fr-BE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×∆)</m:t>
                                </m:r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= </a:t>
                </a:r>
                <a:r>
                  <a:rPr lang="fr-BE" sz="2400" dirty="0"/>
                  <a:t>0.852 s</a:t>
                </a:r>
                <a:r>
                  <a:rPr lang="en-US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ec</a:t>
                </a:r>
                <a:endParaRPr lang="en-GB" sz="24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196" y="2899282"/>
                <a:ext cx="4207904" cy="1213217"/>
              </a:xfrm>
              <a:prstGeom prst="rect">
                <a:avLst/>
              </a:prstGeom>
              <a:blipFill>
                <a:blip r:embed="rId4"/>
                <a:stretch>
                  <a:fillRect l="-2319" b="-105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190500" y="4112499"/>
                <a:ext cx="4602454" cy="20724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%Difference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0.85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0.76</m:t>
                        </m:r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0.85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×100%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 0.001 % →0.001 %&lt;&lt;20% →OK</a:t>
                </a:r>
                <a:endParaRPr lang="en-GB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" y="4112499"/>
                <a:ext cx="4602454" cy="2072427"/>
              </a:xfrm>
              <a:prstGeom prst="rect">
                <a:avLst/>
              </a:prstGeom>
              <a:blipFill>
                <a:blip r:embed="rId5"/>
                <a:stretch>
                  <a:fillRect l="-1987" b="-2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6749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181" y="139512"/>
            <a:ext cx="9404723" cy="1400530"/>
          </a:xfrm>
        </p:spPr>
        <p:txBody>
          <a:bodyPr/>
          <a:lstStyle/>
          <a:p>
            <a:pPr algn="ctr"/>
            <a:r>
              <a:rPr lang="en-US" sz="4400" dirty="0"/>
              <a:t>Project information</a:t>
            </a:r>
            <a:br>
              <a:rPr lang="en-US" sz="4400" dirty="0"/>
            </a:br>
            <a:r>
              <a:rPr lang="en-US" sz="4400" dirty="0"/>
              <a:t>Location</a:t>
            </a:r>
            <a:br>
              <a:rPr lang="ar-SA" sz="4400" b="1" dirty="0">
                <a:latin typeface="Andalus" pitchFamily="18" charset="-78"/>
                <a:cs typeface="Andalus" pitchFamily="18" charset="-78"/>
              </a:rPr>
            </a:b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930" y="1219200"/>
            <a:ext cx="4286250" cy="54086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8968" y="1501154"/>
            <a:ext cx="6096000" cy="27921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/>
              <a:t>The project under study is the proposal of the international Palestinian Airport building, which is Located 10 km south of Jericho, and 7 km west of Dead Sea, in Al-baqee'a area.</a:t>
            </a:r>
          </a:p>
        </p:txBody>
      </p:sp>
    </p:spTree>
    <p:extLst>
      <p:ext uri="{BB962C8B-B14F-4D97-AF65-F5344CB8AC3E}">
        <p14:creationId xmlns:p14="http://schemas.microsoft.com/office/powerpoint/2010/main" val="1690390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680" y="452718"/>
            <a:ext cx="11013470" cy="60814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Seismic Design And Analysis</a:t>
            </a:r>
            <a:br>
              <a:rPr lang="en-GB" dirty="0"/>
            </a:br>
            <a:r>
              <a:rPr lang="en-GB" sz="2800" u="sng" dirty="0"/>
              <a:t>Final Design</a:t>
            </a:r>
            <a:br>
              <a:rPr lang="en-GB" sz="2800" u="sng" dirty="0"/>
            </a:br>
            <a:r>
              <a:rPr lang="en-GB" sz="2800" dirty="0"/>
              <a:t>Slab design:</a:t>
            </a:r>
            <a:br>
              <a:rPr lang="en-GB" sz="2800" dirty="0"/>
            </a:br>
            <a:r>
              <a:rPr lang="en-GB" sz="2800" dirty="0"/>
              <a:t>Bottom and top </a:t>
            </a:r>
            <a:br>
              <a:rPr lang="en-GB" sz="2800" dirty="0"/>
            </a:br>
            <a:r>
              <a:rPr lang="en-GB" sz="2800" dirty="0"/>
              <a:t>reinforcement are</a:t>
            </a:r>
            <a:br>
              <a:rPr lang="en-GB" sz="2800" dirty="0"/>
            </a:br>
            <a:r>
              <a:rPr lang="en-GB" sz="2800" dirty="0"/>
              <a:t>the same </a:t>
            </a: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endParaRPr lang="en-GB" sz="280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438650" y="1806874"/>
            <a:ext cx="7410450" cy="472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177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509682"/>
          </a:xfrm>
        </p:spPr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slab</a:t>
            </a:r>
            <a:br>
              <a:rPr lang="en-GB" sz="2800" u="sng" dirty="0"/>
            </a:br>
            <a:br>
              <a:rPr lang="en-GB" sz="2800" u="sng" dirty="0"/>
            </a:br>
            <a:r>
              <a:rPr lang="en-GB" sz="2800" u="sng" dirty="0"/>
              <a:t>Rib Details 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1413" y="1807369"/>
            <a:ext cx="6767018" cy="431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7162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509682"/>
          </a:xfrm>
        </p:spPr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columns</a:t>
            </a:r>
            <a:br>
              <a:rPr lang="en-GB" sz="2800" u="sng" dirty="0"/>
            </a:br>
            <a:br>
              <a:rPr lang="en-GB" sz="2800" u="sng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38300"/>
            <a:ext cx="5638800" cy="4610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An example taken is the column shown</a:t>
            </a:r>
          </a:p>
          <a:p>
            <a:r>
              <a:rPr lang="en-US" sz="2400" dirty="0"/>
              <a:t>Ultimate axial load from SAP (Pu) = 1981 KN </a:t>
            </a:r>
          </a:p>
          <a:p>
            <a:r>
              <a:rPr lang="en-US" sz="2400" dirty="0"/>
              <a:t>Ultimate moment Mu2 =2796KN.m </a:t>
            </a:r>
          </a:p>
          <a:p>
            <a:r>
              <a:rPr lang="en-US" sz="2400" dirty="0"/>
              <a:t>Ultimate moment Mu1 =2995 </a:t>
            </a:r>
            <a:r>
              <a:rPr lang="en-US" sz="2400" dirty="0" err="1"/>
              <a:t>KN.m</a:t>
            </a:r>
            <a:endParaRPr lang="en-US" sz="2400" dirty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981700" y="1638299"/>
            <a:ext cx="5772150" cy="461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7925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columns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2" y="2052918"/>
                <a:ext cx="9403742" cy="4195481"/>
              </a:xfrm>
            </p:spPr>
            <p:txBody>
              <a:bodyPr/>
              <a:lstStyle/>
              <a:p>
                <a:pPr>
                  <a:buNone/>
                </a:pPr>
                <a:r>
                  <a:rPr lang="en-US" sz="2400" dirty="0"/>
                  <a:t>Check if column is short or long </a:t>
                </a:r>
              </a:p>
              <a:p>
                <a:pPr>
                  <a:buNone/>
                </a:pPr>
                <a:r>
                  <a:rPr lang="en-US" sz="2400" dirty="0"/>
                  <a:t>[(K*Lu)/r] &lt; [34 – 12(M1/M2)] ………… for short column </a:t>
                </a:r>
              </a:p>
              <a:p>
                <a:pPr>
                  <a:buNone/>
                </a:pPr>
                <a:r>
                  <a:rPr lang="en-US" sz="2400" dirty="0"/>
                  <a:t>K = 0.81  , Lu =7 m,  r = 0.3h = 0.3*0.81 = 0.243 </a:t>
                </a:r>
              </a:p>
              <a:p>
                <a:pPr>
                  <a:buNone/>
                </a:pPr>
                <a:r>
                  <a:rPr lang="en-US" sz="2400" dirty="0"/>
                  <a:t>M1/M2 negative then double curvature </a:t>
                </a:r>
              </a:p>
              <a:p>
                <a:pPr>
                  <a:buNone/>
                </a:pPr>
                <a:r>
                  <a:rPr lang="en-US" sz="2400" dirty="0"/>
                  <a:t>34 - 12(M1/M2) = 34 + 12 * (2796/2995) = 45.2</a:t>
                </a:r>
              </a:p>
              <a:p>
                <a:pPr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i="1"/>
                          <m:t>𝐾𝐿𝑢</m:t>
                        </m:r>
                      </m:num>
                      <m:den>
                        <m:r>
                          <a:rPr lang="en-US" sz="2400" i="1"/>
                          <m:t>𝑟</m:t>
                        </m:r>
                      </m:den>
                    </m:f>
                  </m:oMath>
                </a14:m>
                <a:r>
                  <a:rPr lang="en-US" sz="2400" dirty="0"/>
                  <a:t> = (0.81 * 7000) / 225 = 25.2</a:t>
                </a:r>
                <a:endParaRPr lang="en-GB" sz="2400" dirty="0"/>
              </a:p>
              <a:p>
                <a:pPr>
                  <a:buNone/>
                </a:pPr>
                <a:r>
                  <a:rPr lang="en-US" sz="2400" dirty="0"/>
                  <a:t>So , [(K*Lu)/r] &lt; [34 – 12(M1/M2)] ………………… short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2" y="2052918"/>
                <a:ext cx="9403742" cy="4195481"/>
              </a:xfrm>
              <a:blipFill>
                <a:blip r:embed="rId2"/>
                <a:stretch>
                  <a:fillRect l="-1037" t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1360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columns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735713" y="1732333"/>
                <a:ext cx="3544889" cy="8363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</a:t>
                </a:r>
                <a:r>
                  <a:rPr lang="en-US" sz="2400" baseline="-250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sz="2400" baseline="-25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3048(1000)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35∗1600∗750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0.073</a:t>
                </a:r>
                <a:endParaRPr lang="en-GB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713" y="1732333"/>
                <a:ext cx="3544889" cy="836319"/>
              </a:xfrm>
              <a:prstGeom prst="rect">
                <a:avLst/>
              </a:prstGeom>
              <a:blipFill>
                <a:blip r:embed="rId2"/>
                <a:stretch>
                  <a:fillRect l="-2754" b="-58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646110" y="2714703"/>
                <a:ext cx="3724096" cy="836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</a:t>
                </a:r>
                <a:r>
                  <a:rPr lang="en-US" sz="2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4608(1,000,000)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35∗1600∗750∗750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0.146</a:t>
                </a:r>
                <a:endParaRPr lang="en-GB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10" y="2714703"/>
                <a:ext cx="3724096" cy="836319"/>
              </a:xfrm>
              <a:prstGeom prst="rect">
                <a:avLst/>
              </a:prstGeom>
              <a:blipFill>
                <a:blip r:embed="rId3"/>
                <a:stretch>
                  <a:fillRect l="-2619" r="-1473" b="-50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646110" y="3688175"/>
            <a:ext cx="5057795" cy="587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ϒ = (750 – (100 + 24 + 32)) / 750 = 0.8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6110" y="4003828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1600" b="1" dirty="0">
                <a:solidFill>
                  <a:srgbClr val="4F81B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sz="1600" b="1" dirty="0">
              <a:solidFill>
                <a:srgbClr val="4F81BD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 = 1.9 %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Then As= 0.019 * 1600 * 750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 22800  mm2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Using bars of φ32 then: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Then use 28 φ32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6677668" y="1225645"/>
            <a:ext cx="5381625" cy="492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0248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columns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0422706"/>
              </p:ext>
            </p:extLst>
          </p:nvPr>
        </p:nvGraphicFramePr>
        <p:xfrm>
          <a:off x="646110" y="2070259"/>
          <a:ext cx="6783389" cy="2120742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872365">
                  <a:extLst>
                    <a:ext uri="{9D8B030D-6E8A-4147-A177-3AD203B41FA5}">
                      <a16:colId xmlns:a16="http://schemas.microsoft.com/office/drawing/2014/main" val="3339548852"/>
                    </a:ext>
                  </a:extLst>
                </a:gridCol>
                <a:gridCol w="1260006">
                  <a:extLst>
                    <a:ext uri="{9D8B030D-6E8A-4147-A177-3AD203B41FA5}">
                      <a16:colId xmlns:a16="http://schemas.microsoft.com/office/drawing/2014/main" val="1790658443"/>
                    </a:ext>
                  </a:extLst>
                </a:gridCol>
                <a:gridCol w="779385">
                  <a:extLst>
                    <a:ext uri="{9D8B030D-6E8A-4147-A177-3AD203B41FA5}">
                      <a16:colId xmlns:a16="http://schemas.microsoft.com/office/drawing/2014/main" val="2581080229"/>
                    </a:ext>
                  </a:extLst>
                </a:gridCol>
                <a:gridCol w="1009099">
                  <a:extLst>
                    <a:ext uri="{9D8B030D-6E8A-4147-A177-3AD203B41FA5}">
                      <a16:colId xmlns:a16="http://schemas.microsoft.com/office/drawing/2014/main" val="240917452"/>
                    </a:ext>
                  </a:extLst>
                </a:gridCol>
                <a:gridCol w="832029">
                  <a:extLst>
                    <a:ext uri="{9D8B030D-6E8A-4147-A177-3AD203B41FA5}">
                      <a16:colId xmlns:a16="http://schemas.microsoft.com/office/drawing/2014/main" val="1907475644"/>
                    </a:ext>
                  </a:extLst>
                </a:gridCol>
                <a:gridCol w="516856">
                  <a:extLst>
                    <a:ext uri="{9D8B030D-6E8A-4147-A177-3AD203B41FA5}">
                      <a16:colId xmlns:a16="http://schemas.microsoft.com/office/drawing/2014/main" val="1348617076"/>
                    </a:ext>
                  </a:extLst>
                </a:gridCol>
                <a:gridCol w="393795">
                  <a:extLst>
                    <a:ext uri="{9D8B030D-6E8A-4147-A177-3AD203B41FA5}">
                      <a16:colId xmlns:a16="http://schemas.microsoft.com/office/drawing/2014/main" val="3063131983"/>
                    </a:ext>
                  </a:extLst>
                </a:gridCol>
                <a:gridCol w="1119854">
                  <a:extLst>
                    <a:ext uri="{9D8B030D-6E8A-4147-A177-3AD203B41FA5}">
                      <a16:colId xmlns:a16="http://schemas.microsoft.com/office/drawing/2014/main" val="2952143293"/>
                    </a:ext>
                  </a:extLst>
                </a:gridCol>
              </a:tblGrid>
              <a:tr h="424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Column ID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Dimensions 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ρ (SAP)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As (used)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Bars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Av/s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</a:t>
                      </a:r>
                      <a:r>
                        <a:rPr lang="en-US" sz="1200" baseline="-25000">
                          <a:effectLst/>
                        </a:rPr>
                        <a:t>used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9238544"/>
                  </a:ext>
                </a:extLst>
              </a:tr>
              <a:tr h="424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1600X 750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24Ø32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3.635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6409658"/>
                  </a:ext>
                </a:extLst>
              </a:tr>
              <a:tr h="424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1600X 750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21600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28Ø32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4.919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1205565"/>
                  </a:ext>
                </a:extLst>
              </a:tr>
              <a:tr h="424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 = 1600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25735.92702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32Ø32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3.951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Spiral with 60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1764168"/>
                  </a:ext>
                </a:extLst>
              </a:tr>
              <a:tr h="424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 = 1600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20106.19298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25Ø32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4.542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Spiral with 50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6279547"/>
                  </a:ext>
                </a:extLst>
              </a:tr>
            </a:tbl>
          </a:graphicData>
        </a:graphic>
      </p:graphicFrame>
      <p:pic>
        <p:nvPicPr>
          <p:cNvPr id="5" name="Picture 4" descr="C:\Users\KHADER\Desktop\c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044" y="4408012"/>
            <a:ext cx="4076700" cy="239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KHADER\Desktop\c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688" y="2070259"/>
            <a:ext cx="4029075" cy="3612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940346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beams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495300" y="2032277"/>
                <a:ext cx="6096000" cy="429341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u="sng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maximum negative moment:</a:t>
                </a:r>
                <a:br>
                  <a:rPr lang="ar-SA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𝜌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85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∗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35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 </m:t>
                        </m:r>
                        <m:f>
                          <m:fPr>
                            <m:ctrlPr>
                              <a:rPr lang="en-GB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61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3145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GB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85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600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GB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1290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35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) =0.0105 &gt; p 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min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𝐹𝑦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0.0033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Ok</a:t>
                </a:r>
                <a:br>
                  <a:rPr lang="ar-S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𝜌</m:t>
                    </m:r>
                  </m:oMath>
                </a14:m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max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=0.0</a:t>
                </a:r>
                <a:r>
                  <a:rPr lang="ar-S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225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&gt; p= 0.0</a:t>
                </a:r>
                <a:r>
                  <a:rPr lang="ar-S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1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</a:t>
                </a:r>
                <a:r>
                  <a:rPr lang="ar-S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5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Ok</a:t>
                </a:r>
                <a:endParaRPr lang="en-GB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Cover of 110 mm so d= 1290 mm</a:t>
                </a:r>
                <a:br>
                  <a:rPr lang="ar-S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 =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𝜌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*b*d =0.0105*600*1290 = 8127 mm</a:t>
                </a:r>
                <a:r>
                  <a:rPr lang="en-US" sz="24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 </a:t>
                </a:r>
                <a:endParaRPr lang="en-GB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" y="2032277"/>
                <a:ext cx="6096000" cy="4293419"/>
              </a:xfrm>
              <a:prstGeom prst="rect">
                <a:avLst/>
              </a:prstGeom>
              <a:blipFill>
                <a:blip r:embed="rId2"/>
                <a:stretch>
                  <a:fillRect l="-1500" b="-22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6591300" y="2006751"/>
                <a:ext cx="6096000" cy="436959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u="sng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maximum positive moment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</a:t>
                </a:r>
                <a:br>
                  <a:rPr lang="ar-SA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𝜌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85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∗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35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 </m:t>
                        </m:r>
                        <m:f>
                          <m:fPr>
                            <m:ctrlPr>
                              <a:rPr lang="en-GB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61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1160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GB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85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600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GB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1290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35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) =0.0037 &gt; p 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min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𝐹𝑦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0.0033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Ok</a:t>
                </a:r>
                <a:br>
                  <a:rPr lang="ar-S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𝜌</m:t>
                    </m:r>
                  </m:oMath>
                </a14:m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max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=0.0</a:t>
                </a:r>
                <a:r>
                  <a:rPr lang="ar-S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225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&gt; p= 0.0037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Ok</a:t>
                </a:r>
                <a:endParaRPr lang="en-GB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Cover of 110 mm so d= 1290 mm</a:t>
                </a:r>
                <a:endParaRPr lang="en-GB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 =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𝜌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*b*d =0.0037*600*1290 =2864 mm</a:t>
                </a:r>
                <a:r>
                  <a:rPr lang="en-US" sz="24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 </a:t>
                </a:r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300" y="2006751"/>
                <a:ext cx="6096000" cy="4369594"/>
              </a:xfrm>
              <a:prstGeom prst="rect">
                <a:avLst/>
              </a:prstGeom>
              <a:blipFill>
                <a:blip r:embed="rId3"/>
                <a:stretch>
                  <a:fillRect l="-1500" b="-22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41829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261" y="138038"/>
            <a:ext cx="9404723" cy="1400530"/>
          </a:xfrm>
        </p:spPr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beams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2261" y="1267386"/>
                <a:ext cx="11012489" cy="5567082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u="sng" dirty="0"/>
                  <a:t>Design beam for shear:</a:t>
                </a:r>
                <a:endParaRPr lang="en-GB" sz="2400" dirty="0"/>
              </a:p>
              <a:p>
                <a:pPr>
                  <a:lnSpc>
                    <a:spcPct val="150000"/>
                  </a:lnSpc>
                </a:pPr>
                <a:r>
                  <a:rPr lang="en-US" sz="2400" dirty="0"/>
                  <a:t>Vu = 1290 KN at distance d from the face of the column</a:t>
                </a:r>
                <a:endParaRPr lang="en-GB" sz="2400" dirty="0"/>
              </a:p>
              <a:p>
                <a:r>
                  <a:rPr lang="en-US" sz="2400" dirty="0"/>
                  <a:t>S</a:t>
                </a:r>
                <a:r>
                  <a:rPr lang="en-US" sz="2400" baseline="-25000" dirty="0" err="1"/>
                  <a:t>max</a:t>
                </a:r>
                <a:r>
                  <a:rPr lang="en-US" sz="2400" baseline="-25000" dirty="0"/>
                  <a:t> </a:t>
                </a:r>
                <a:r>
                  <a:rPr lang="en-US" sz="2400" dirty="0"/>
                  <a:t> = min. {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d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  2</m:t>
                        </m:r>
                      </m:den>
                    </m:f>
                  </m:oMath>
                </a14:m>
                <a:r>
                  <a:rPr lang="en-US" sz="2400" dirty="0"/>
                  <a:t> , 600 mm } </a:t>
                </a:r>
                <a:r>
                  <a:rPr lang="en-US" sz="2400" dirty="0">
                    <a:sym typeface="Wingdings" panose="05000000000000000000" pitchFamily="2" charset="2"/>
                  </a:rPr>
                  <a:t></a:t>
                </a:r>
                <a:r>
                  <a:rPr lang="en-US" sz="2400" dirty="0"/>
                  <a:t> </a:t>
                </a:r>
                <a:r>
                  <a:rPr lang="en-US" sz="2400" dirty="0" err="1"/>
                  <a:t>S</a:t>
                </a:r>
                <a:r>
                  <a:rPr lang="en-US" sz="2400" baseline="-25000" dirty="0" err="1"/>
                  <a:t>max</a:t>
                </a:r>
                <a:r>
                  <a:rPr lang="en-US" sz="2400" baseline="-25000" dirty="0"/>
                  <a:t> </a:t>
                </a:r>
                <a:r>
                  <a:rPr lang="en-US" sz="2400" dirty="0"/>
                  <a:t> = 600 mm</a:t>
                </a:r>
                <a:endParaRPr lang="en-GB" sz="24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Vs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Fy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/>
                  <a:t> =1.4 mm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/mm</a:t>
                </a:r>
                <a:endParaRPr lang="en-GB" sz="2400" dirty="0"/>
              </a:p>
              <a:p>
                <a:r>
                  <a:rPr lang="en-US" sz="2400" dirty="0"/>
                  <a:t>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sz="2400" dirty="0"/>
                  <a:t>)</a:t>
                </a:r>
                <a:r>
                  <a:rPr lang="en-US" sz="2400" baseline="-25000" dirty="0"/>
                  <a:t>min</a:t>
                </a:r>
                <a:r>
                  <a:rPr lang="en-US" sz="2400" dirty="0"/>
                  <a:t> = max. {0.062*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fc</m:t>
                        </m:r>
                      </m:e>
                    </m:rad>
                  </m:oMath>
                </a14:m>
                <a:r>
                  <a:rPr lang="en-US" sz="2400" dirty="0"/>
                  <a:t> 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Fy</m:t>
                        </m:r>
                      </m:den>
                    </m:f>
                  </m:oMath>
                </a14:m>
                <a:r>
                  <a:rPr lang="en-US" sz="2400" dirty="0"/>
                  <a:t> 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0.35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Fy</m:t>
                        </m:r>
                      </m:den>
                    </m:f>
                  </m:oMath>
                </a14:m>
                <a:r>
                  <a:rPr lang="en-US" sz="2400" dirty="0"/>
                  <a:t> }  </a:t>
                </a:r>
                <a:r>
                  <a:rPr lang="en-US" sz="2400" dirty="0">
                    <a:sym typeface="Wingdings" panose="05000000000000000000" pitchFamily="2" charset="2"/>
                  </a:rPr>
                  <a:t></a:t>
                </a:r>
                <a:r>
                  <a:rPr lang="en-US" sz="2400" dirty="0"/>
                  <a:t> 0.5  &lt;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sz="2400" dirty="0">
                    <a:sym typeface="Wingdings" panose="05000000000000000000" pitchFamily="2" charset="2"/>
                  </a:rPr>
                  <a:t></a:t>
                </a:r>
                <a:r>
                  <a:rPr lang="en-US" sz="2400" dirty="0"/>
                  <a:t> Ok</a:t>
                </a:r>
                <a:endParaRPr lang="en-GB" sz="2400" dirty="0"/>
              </a:p>
              <a:p>
                <a:r>
                  <a:rPr lang="en-US" sz="2400" dirty="0"/>
                  <a:t>Assume stirrups diameter (12 mm )</a:t>
                </a:r>
                <a:r>
                  <a:rPr lang="en-GB" sz="2400" dirty="0"/>
                  <a:t>, so </a:t>
                </a:r>
                <a:r>
                  <a:rPr lang="en-US" sz="2400" dirty="0"/>
                  <a:t>Av = 226 mm</a:t>
                </a:r>
                <a:r>
                  <a:rPr lang="en-US" sz="2400" baseline="30000" dirty="0"/>
                  <a:t>2</a:t>
                </a:r>
                <a:endParaRPr lang="en-GB" sz="24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226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sz="2400" dirty="0"/>
                  <a:t> = 1.4  </a:t>
                </a:r>
                <a:r>
                  <a:rPr lang="en-US" sz="2400" dirty="0">
                    <a:sym typeface="Wingdings" panose="05000000000000000000" pitchFamily="2" charset="2"/>
                  </a:rPr>
                  <a:t></a:t>
                </a:r>
                <a:r>
                  <a:rPr lang="en-US" sz="2400" dirty="0"/>
                  <a:t> s = 162 mm &lt;</a:t>
                </a:r>
                <a:r>
                  <a:rPr lang="en-US" sz="2400" dirty="0" err="1"/>
                  <a:t>S</a:t>
                </a:r>
                <a:r>
                  <a:rPr lang="en-US" sz="2400" baseline="-25000" dirty="0" err="1"/>
                  <a:t>max</a:t>
                </a:r>
                <a:endParaRPr lang="en-GB" sz="2400" dirty="0"/>
              </a:p>
              <a:p>
                <a:r>
                  <a:rPr lang="en-US" sz="2400" dirty="0"/>
                  <a:t>Use  s =  170 mm</a:t>
                </a:r>
                <a:r>
                  <a:rPr lang="en-US" sz="2400" dirty="0">
                    <a:sym typeface="Wingdings" panose="05000000000000000000" pitchFamily="2" charset="2"/>
                  </a:rPr>
                  <a:t></a:t>
                </a:r>
                <a:r>
                  <a:rPr lang="en-US" sz="2400" dirty="0"/>
                  <a:t>1 φ 12 /17 cm</a:t>
                </a:r>
                <a:endParaRPr lang="en-GB" sz="2400" dirty="0"/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2261" y="1267386"/>
                <a:ext cx="11012489" cy="5567082"/>
              </a:xfrm>
              <a:blipFill>
                <a:blip r:embed="rId2"/>
                <a:stretch>
                  <a:fillRect l="-8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93599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beams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1756015"/>
                <a:ext cx="10402889" cy="538773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i="1"/>
                          <m:t>𝐴𝑡</m:t>
                        </m:r>
                      </m:num>
                      <m:den>
                        <m:r>
                          <a:rPr lang="en-US" sz="2400" i="1"/>
                          <m:t>𝑆</m:t>
                        </m:r>
                      </m:den>
                    </m:f>
                    <m:r>
                      <a:rPr lang="en-US" sz="2400" i="1"/>
                      <m:t>= </m:t>
                    </m:r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i="1"/>
                          <m:t>𝑇𝑛</m:t>
                        </m:r>
                      </m:num>
                      <m:den>
                        <m:eqArr>
                          <m:eqArrPr>
                            <m:ctrlPr>
                              <a:rPr lang="en-GB" sz="2400" i="1"/>
                            </m:ctrlPr>
                          </m:eqArrPr>
                          <m:e>
                            <m:r>
                              <a:rPr lang="en-US" sz="2400" i="1"/>
                              <m:t>2</m:t>
                            </m:r>
                            <m:d>
                              <m:dPr>
                                <m:ctrlPr>
                                  <a:rPr lang="en-GB" sz="2400" i="1"/>
                                </m:ctrlPr>
                              </m:dPr>
                              <m:e>
                                <m:r>
                                  <a:rPr lang="en-US" sz="2400" i="1"/>
                                  <m:t>𝐴𝑜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n-GB" sz="2400" i="1"/>
                                </m:ctrlPr>
                              </m:dPr>
                              <m:e>
                                <m:r>
                                  <a:rPr lang="en-US" sz="2400" i="1"/>
                                  <m:t>𝐹𝑦𝑡</m:t>
                                </m:r>
                              </m:e>
                            </m:d>
                          </m:e>
                          <m:e>
                            <m:r>
                              <a:rPr lang="en-US" sz="2400" i="1"/>
                              <m:t> </m:t>
                            </m:r>
                          </m:e>
                        </m:eqArr>
                      </m:den>
                    </m:f>
                  </m:oMath>
                </a14:m>
                <a:r>
                  <a:rPr lang="en-US" sz="2400" dirty="0"/>
                  <a:t>  </a:t>
                </a:r>
                <a:r>
                  <a:rPr lang="en-GB" sz="2400" dirty="0"/>
                  <a:t>= </a:t>
                </a:r>
                <a14:m>
                  <m:oMath xmlns:m="http://schemas.openxmlformats.org/officeDocument/2006/math">
                    <m:r>
                      <a:rPr lang="en-US" sz="2400" i="1"/>
                      <m:t>0</m:t>
                    </m:r>
                    <m:r>
                      <a:rPr lang="en-US" sz="2400" i="1"/>
                      <m:t>.</m:t>
                    </m:r>
                    <m:r>
                      <a:rPr lang="en-US" sz="2400" i="1"/>
                      <m:t>34</m:t>
                    </m:r>
                  </m:oMath>
                </a14:m>
                <a:r>
                  <a:rPr lang="en-US" sz="2400" dirty="0"/>
                  <a:t> mm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/mm</a:t>
                </a:r>
                <a:endParaRPr lang="en-GB" sz="2400" dirty="0"/>
              </a:p>
              <a:p>
                <a:r>
                  <a:rPr lang="en-US" sz="2400" dirty="0"/>
                  <a:t>Using two leg stirrups</a:t>
                </a:r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i="1"/>
                          <m:t>𝐴𝑣</m:t>
                        </m:r>
                        <m:r>
                          <a:rPr lang="en-US" sz="2400" i="1"/>
                          <m:t>+</m:t>
                        </m:r>
                        <m:r>
                          <a:rPr lang="en-US" sz="2400" i="1"/>
                          <m:t>𝑡</m:t>
                        </m:r>
                      </m:num>
                      <m:den>
                        <m:r>
                          <a:rPr lang="en-US" sz="2400" i="1"/>
                          <m:t>𝑠</m:t>
                        </m:r>
                      </m:den>
                    </m:f>
                    <m:r>
                      <a:rPr lang="en-US" sz="2400" i="1"/>
                      <m:t>=</m:t>
                    </m:r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i="1"/>
                          <m:t>𝐴𝑣</m:t>
                        </m:r>
                      </m:num>
                      <m:den>
                        <m:r>
                          <a:rPr lang="en-US" sz="2400" i="1"/>
                          <m:t>𝑆</m:t>
                        </m:r>
                      </m:den>
                    </m:f>
                    <m:r>
                      <a:rPr lang="en-US" sz="2400" i="1"/>
                      <m:t>+</m:t>
                    </m:r>
                    <m:r>
                      <a:rPr lang="en-US" sz="2400" i="1"/>
                      <m:t>2</m:t>
                    </m:r>
                    <m:r>
                      <a:rPr lang="en-US" sz="2400" i="1"/>
                      <m:t>∗</m:t>
                    </m:r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i="1"/>
                          <m:t>𝐴𝑡</m:t>
                        </m:r>
                      </m:num>
                      <m:den>
                        <m:r>
                          <a:rPr lang="en-US" sz="2400" i="1"/>
                          <m:t>𝑆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n-GB" sz="2400" dirty="0"/>
                  <a:t>= </a:t>
                </a:r>
                <a:r>
                  <a:rPr lang="en-US" sz="2400" dirty="0"/>
                  <a:t>2.08 mm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/mm</a:t>
                </a:r>
                <a:endParaRPr lang="en-GB" sz="2400" dirty="0"/>
              </a:p>
              <a:p>
                <a:r>
                  <a:rPr lang="en-US" sz="2400" dirty="0"/>
                  <a:t>Spacing = 100 mm</a:t>
                </a:r>
                <a:endParaRPr lang="en-GB" sz="2400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1756015"/>
                <a:ext cx="10402889" cy="5387735"/>
              </a:xfrm>
              <a:blipFill>
                <a:blip r:embed="rId2"/>
                <a:stretch>
                  <a:fillRect l="-4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562100" y="4300220"/>
            <a:ext cx="2362200" cy="9194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73060" y="4506044"/>
            <a:ext cx="428039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So,          A</a:t>
            </a:r>
            <a:r>
              <a:rPr lang="en-US" sz="2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= 1237.6 </a:t>
            </a:r>
            <a:r>
              <a:rPr lang="en-US" sz="2200" dirty="0"/>
              <a:t>mm</a:t>
            </a:r>
            <a:r>
              <a:rPr lang="en-US" sz="2200" baseline="30000" dirty="0"/>
              <a:t>2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1562100" y="5436457"/>
            <a:ext cx="3219450" cy="10116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06113" y="5642181"/>
            <a:ext cx="39549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So,   A</a:t>
            </a:r>
            <a:r>
              <a:rPr lang="en-US" sz="2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l(min)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= </a:t>
            </a:r>
            <a:r>
              <a:rPr lang="en-US" sz="2200" dirty="0"/>
              <a:t>3692.5 mm</a:t>
            </a:r>
            <a:r>
              <a:rPr lang="en-US" sz="2200" baseline="30000" dirty="0"/>
              <a:t>2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06113" y="6210103"/>
            <a:ext cx="55666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2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&lt;A</a:t>
            </a:r>
            <a:r>
              <a:rPr lang="en-US" sz="2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L..min</a:t>
            </a:r>
            <a:r>
              <a:rPr lang="en-US" sz="2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then use Al min. = 3692.5 mm</a:t>
            </a:r>
            <a:r>
              <a:rPr lang="en-US" sz="22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3688872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footings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1853248"/>
                <a:ext cx="8946541" cy="5004752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in operation of design of footing, the SAFE program is used.</a:t>
                </a:r>
                <a:endParaRPr lang="en-GB" b="1" dirty="0"/>
              </a:p>
              <a:p>
                <a:r>
                  <a:rPr lang="en-GB" dirty="0" err="1"/>
                  <a:t>P</a:t>
                </a:r>
                <a:r>
                  <a:rPr lang="en-GB" baseline="-25000" dirty="0" err="1"/>
                  <a:t>n</a:t>
                </a:r>
                <a:r>
                  <a:rPr lang="en-GB" dirty="0"/>
                  <a:t> = 8500 KN</a:t>
                </a:r>
                <a:endParaRPr lang="en-GB" b="1" dirty="0"/>
              </a:p>
              <a:p>
                <a:r>
                  <a:rPr lang="en-GB" dirty="0"/>
                  <a:t>P</a:t>
                </a:r>
                <a:r>
                  <a:rPr lang="en-GB" baseline="-25000" dirty="0"/>
                  <a:t>u</a:t>
                </a:r>
                <a:r>
                  <a:rPr lang="en-GB" dirty="0"/>
                  <a:t> = 10800 KN</a:t>
                </a:r>
              </a:p>
              <a:p>
                <a:r>
                  <a:rPr lang="en-US" dirty="0"/>
                  <a:t>A=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US" i="1"/>
                          <m:t>𝑃𝑛</m:t>
                        </m:r>
                      </m:num>
                      <m:den>
                        <m:r>
                          <a:rPr lang="en-US" i="1"/>
                          <m:t>𝜎</m:t>
                        </m:r>
                        <m:r>
                          <a:rPr lang="en-US" i="1"/>
                          <m:t>𝑎𝑙𝑙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US" i="1"/>
                          <m:t>8500</m:t>
                        </m:r>
                      </m:num>
                      <m:den>
                        <m:r>
                          <a:rPr lang="en-US" i="1"/>
                          <m:t>250</m:t>
                        </m:r>
                      </m:den>
                    </m:f>
                    <m:r>
                      <a:rPr lang="en-US" i="1"/>
                      <m:t>= </m:t>
                    </m:r>
                  </m:oMath>
                </a14:m>
                <a:r>
                  <a:rPr lang="en-US" dirty="0"/>
                  <a:t>34 m</a:t>
                </a:r>
                <a:r>
                  <a:rPr lang="en-US" baseline="30000" dirty="0"/>
                  <a:t>2</a:t>
                </a:r>
                <a:endParaRPr lang="en-GB" dirty="0"/>
              </a:p>
              <a:p>
                <a:pPr marL="0" indent="0">
                  <a:buNone/>
                </a:pPr>
                <a:r>
                  <a:rPr lang="en-US" dirty="0"/>
                  <a:t>so, take L = 6m, and B = 6m</a:t>
                </a:r>
                <a:endParaRPr lang="en-GB" dirty="0"/>
              </a:p>
              <a:p>
                <a:r>
                  <a:rPr lang="en-US" dirty="0"/>
                  <a:t>Shear failure:</a:t>
                </a:r>
                <a:endParaRPr lang="en-GB" dirty="0"/>
              </a:p>
              <a:p>
                <a:pPr marL="0" indent="0">
                  <a:buNone/>
                </a:pPr>
                <a:r>
                  <a:rPr lang="en-US" dirty="0"/>
                  <a:t>Punching Shear:</a:t>
                </a:r>
                <a:endParaRPr lang="en-GB" dirty="0"/>
              </a:p>
              <a:p>
                <a:pPr marL="0" indent="0">
                  <a:buNone/>
                </a:pPr>
                <a:r>
                  <a:rPr lang="en-US" dirty="0"/>
                  <a:t>.</a:t>
                </a:r>
                <a14:m>
                  <m:oMath xmlns:m="http://schemas.openxmlformats.org/officeDocument/2006/math">
                    <m:r>
                      <a:rPr lang="en-US" i="1"/>
                      <m:t>∅</m:t>
                    </m:r>
                    <m:r>
                      <a:rPr lang="en-US" i="1"/>
                      <m:t>𝑉𝑐</m:t>
                    </m:r>
                    <m:r>
                      <a:rPr lang="en-US" i="1"/>
                      <m:t>= 0.75∗ </m:t>
                    </m:r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3</m:t>
                        </m:r>
                      </m:den>
                    </m:f>
                    <m:r>
                      <a:rPr lang="en-US" i="1"/>
                      <m:t>∗</m:t>
                    </m:r>
                    <m:r>
                      <a:rPr lang="en-US" i="1"/>
                      <m:t>𝑓𝑐</m:t>
                    </m:r>
                    <m:r>
                      <a:rPr lang="en-US" i="1"/>
                      <m:t>∗</m:t>
                    </m:r>
                    <m:r>
                      <a:rPr lang="en-US" i="1"/>
                      <m:t>𝑏</m:t>
                    </m:r>
                    <m:r>
                      <a:rPr lang="en-US" i="1"/>
                      <m:t>∗</m:t>
                    </m:r>
                    <m:r>
                      <a:rPr lang="en-US" i="1"/>
                      <m:t>𝑑</m:t>
                    </m:r>
                    <m:r>
                      <a:rPr lang="en-US" i="1"/>
                      <m:t> 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US" dirty="0"/>
                  <a:t>         = 0.75 * (1/3) * 35 * ( 2 </a:t>
                </a:r>
                <a14:m>
                  <m:oMath xmlns:m="http://schemas.openxmlformats.org/officeDocument/2006/math">
                    <m:r>
                      <a:rPr lang="en-US" i="1"/>
                      <m:t>𝜋</m:t>
                    </m:r>
                  </m:oMath>
                </a14:m>
                <a:r>
                  <a:rPr lang="en-US" dirty="0"/>
                  <a:t> (1500+d))* d = 10800</a:t>
                </a:r>
                <a:endParaRPr lang="en-GB" dirty="0"/>
              </a:p>
              <a:p>
                <a:pPr marL="0" indent="0">
                  <a:buNone/>
                </a:pPr>
                <a:r>
                  <a:rPr lang="en-US" dirty="0"/>
                  <a:t>then d= 900 mm </a:t>
                </a:r>
                <a:endParaRPr lang="en-GB" dirty="0"/>
              </a:p>
              <a:p>
                <a:endParaRPr lang="en-GB" b="1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1853248"/>
                <a:ext cx="8946541" cy="5004752"/>
              </a:xfrm>
              <a:blipFill>
                <a:blip r:embed="rId2"/>
                <a:stretch>
                  <a:fillRect l="-749" t="-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7096125" y="2354262"/>
            <a:ext cx="4400550" cy="283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902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322" y="180001"/>
            <a:ext cx="9404723" cy="1456293"/>
          </a:xfrm>
        </p:spPr>
        <p:txBody>
          <a:bodyPr/>
          <a:lstStyle/>
          <a:p>
            <a:pPr algn="ctr"/>
            <a:r>
              <a:rPr lang="en-US" sz="4000" dirty="0"/>
              <a:t>Project information</a:t>
            </a:r>
            <a:br>
              <a:rPr lang="en-GB" dirty="0"/>
            </a:br>
            <a:r>
              <a:rPr lang="en-GB" dirty="0"/>
              <a:t>Structure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842" y="1636295"/>
            <a:ext cx="11566357" cy="5045241"/>
          </a:xfrm>
        </p:spPr>
        <p:txBody>
          <a:bodyPr>
            <a:normAutofit/>
          </a:bodyPr>
          <a:lstStyle/>
          <a:p>
            <a:r>
              <a:rPr lang="en-GB" sz="2400" dirty="0"/>
              <a:t>Our structure composed of five parts</a:t>
            </a:r>
          </a:p>
          <a:p>
            <a:pPr marL="0" indent="0">
              <a:buNone/>
            </a:pPr>
            <a:r>
              <a:rPr lang="en-GB" sz="2400" dirty="0"/>
              <a:t>as shown in the figure below:</a:t>
            </a:r>
          </a:p>
          <a:p>
            <a:r>
              <a:rPr lang="en-GB" sz="2400" dirty="0"/>
              <a:t>Parts one, two, three, and four are</a:t>
            </a:r>
          </a:p>
          <a:p>
            <a:pPr marL="0" indent="0">
              <a:buNone/>
            </a:pPr>
            <a:r>
              <a:rPr lang="en-GB" sz="2400" dirty="0"/>
              <a:t>    consist of two floors.</a:t>
            </a:r>
          </a:p>
          <a:p>
            <a:pPr marL="0" indent="0">
              <a:buNone/>
            </a:pPr>
            <a:r>
              <a:rPr lang="en-GB" sz="2400" dirty="0"/>
              <a:t>    which are departures, arrivals,</a:t>
            </a:r>
          </a:p>
          <a:p>
            <a:pPr marL="0" indent="0">
              <a:buNone/>
            </a:pPr>
            <a:r>
              <a:rPr lang="en-GB" sz="2400" dirty="0"/>
              <a:t>    and waiting hales, etc.… </a:t>
            </a:r>
          </a:p>
          <a:p>
            <a:r>
              <a:rPr lang="en-GB" sz="2400" dirty="0"/>
              <a:t>Part five is a hole for reception,</a:t>
            </a:r>
          </a:p>
          <a:p>
            <a:pPr marL="0" indent="0">
              <a:buNone/>
            </a:pPr>
            <a:r>
              <a:rPr lang="en-GB" sz="2400" dirty="0"/>
              <a:t>    check offices, shopping centres,</a:t>
            </a:r>
          </a:p>
          <a:p>
            <a:pPr marL="0" indent="0">
              <a:buNone/>
            </a:pPr>
            <a:r>
              <a:rPr lang="en-GB" sz="2400" dirty="0"/>
              <a:t>    etc.…</a:t>
            </a:r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160167" y="1636295"/>
            <a:ext cx="5935579" cy="508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8311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44" y="452718"/>
            <a:ext cx="9404723" cy="1400530"/>
          </a:xfrm>
        </p:spPr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footings(single)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24244" y="1853248"/>
            <a:ext cx="4824228" cy="439515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339" y="1853248"/>
            <a:ext cx="5769161" cy="439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8759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footings</a:t>
            </a:r>
            <a:endParaRPr lang="en-GB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505628"/>
              </p:ext>
            </p:extLst>
          </p:nvPr>
        </p:nvGraphicFramePr>
        <p:xfrm>
          <a:off x="1028696" y="2114549"/>
          <a:ext cx="10782303" cy="310515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577699">
                  <a:extLst>
                    <a:ext uri="{9D8B030D-6E8A-4147-A177-3AD203B41FA5}">
                      <a16:colId xmlns:a16="http://schemas.microsoft.com/office/drawing/2014/main" val="1337657578"/>
                    </a:ext>
                  </a:extLst>
                </a:gridCol>
                <a:gridCol w="1577699">
                  <a:extLst>
                    <a:ext uri="{9D8B030D-6E8A-4147-A177-3AD203B41FA5}">
                      <a16:colId xmlns:a16="http://schemas.microsoft.com/office/drawing/2014/main" val="3367368110"/>
                    </a:ext>
                  </a:extLst>
                </a:gridCol>
                <a:gridCol w="1577699">
                  <a:extLst>
                    <a:ext uri="{9D8B030D-6E8A-4147-A177-3AD203B41FA5}">
                      <a16:colId xmlns:a16="http://schemas.microsoft.com/office/drawing/2014/main" val="1342150026"/>
                    </a:ext>
                  </a:extLst>
                </a:gridCol>
                <a:gridCol w="1577699">
                  <a:extLst>
                    <a:ext uri="{9D8B030D-6E8A-4147-A177-3AD203B41FA5}">
                      <a16:colId xmlns:a16="http://schemas.microsoft.com/office/drawing/2014/main" val="2315203236"/>
                    </a:ext>
                  </a:extLst>
                </a:gridCol>
                <a:gridCol w="2302902">
                  <a:extLst>
                    <a:ext uri="{9D8B030D-6E8A-4147-A177-3AD203B41FA5}">
                      <a16:colId xmlns:a16="http://schemas.microsoft.com/office/drawing/2014/main" val="1775225011"/>
                    </a:ext>
                  </a:extLst>
                </a:gridCol>
                <a:gridCol w="2168605">
                  <a:extLst>
                    <a:ext uri="{9D8B030D-6E8A-4147-A177-3AD203B41FA5}">
                      <a16:colId xmlns:a16="http://schemas.microsoft.com/office/drawing/2014/main" val="2696502665"/>
                    </a:ext>
                  </a:extLst>
                </a:gridCol>
              </a:tblGrid>
              <a:tr h="630666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2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2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2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reinforcement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570462"/>
                  </a:ext>
                </a:extLst>
              </a:tr>
              <a:tr h="630666">
                <a:tc>
                  <a:txBody>
                    <a:bodyPr/>
                    <a:lstStyle/>
                    <a:p>
                      <a:pPr algn="ctr"/>
                      <a:endParaRPr lang="en-GB" sz="2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B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L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Depth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parallel to B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parallel to 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2944236"/>
                  </a:ext>
                </a:extLst>
              </a:tr>
              <a:tr h="630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F1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6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0.9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1φ20/11cm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1φ20/11cm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196201"/>
                  </a:ext>
                </a:extLst>
              </a:tr>
              <a:tr h="60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F2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4.3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0.55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8φ16/m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7φ25/m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1869171"/>
                  </a:ext>
                </a:extLst>
              </a:tr>
              <a:tr h="60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F3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3.6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0.6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5φ25/m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5φ25/m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8759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8904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tie beams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2110068"/>
                <a:ext cx="8946541" cy="419548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GB" sz="2400" dirty="0"/>
                  <a:t>M</a:t>
                </a:r>
                <a:r>
                  <a:rPr lang="en-GB" sz="2400" baseline="-25000" dirty="0"/>
                  <a:t>u</a:t>
                </a:r>
                <a:r>
                  <a:rPr lang="en-GB" sz="2400" dirty="0"/>
                  <a:t>=2775.5 </a:t>
                </a:r>
                <a:r>
                  <a:rPr lang="en-GB" sz="2400" dirty="0" err="1"/>
                  <a:t>KN.m</a:t>
                </a:r>
                <a:endParaRPr lang="en-GB" sz="2400" b="1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dirty="0"/>
                  <a:t>ρ=0.0136</a:t>
                </a:r>
                <a:endParaRPr lang="en-GB" sz="2400" b="1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dirty="0"/>
                  <a:t>A</a:t>
                </a:r>
                <a:r>
                  <a:rPr lang="en-GB" sz="2400" baseline="-25000" dirty="0"/>
                  <a:t>s</a:t>
                </a:r>
                <a:r>
                  <a:rPr lang="en-GB" sz="2400" dirty="0"/>
                  <a:t> = 7480 mm</a:t>
                </a:r>
                <a:r>
                  <a:rPr lang="en-GB" sz="2400" baseline="30000" dirty="0"/>
                  <a:t>2</a:t>
                </a:r>
                <a:endParaRPr lang="en-GB" sz="2400" b="1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dirty="0"/>
                  <a:t>so use 10</a:t>
                </a:r>
                <a14:m>
                  <m:oMath xmlns:m="http://schemas.openxmlformats.org/officeDocument/2006/math">
                    <m:r>
                      <a:rPr lang="en-GB" sz="2400" b="1" i="1"/>
                      <m:t>∅</m:t>
                    </m:r>
                  </m:oMath>
                </a14:m>
                <a:r>
                  <a:rPr lang="en-GB" sz="2400" dirty="0"/>
                  <a:t>32</a:t>
                </a:r>
                <a:endParaRPr lang="en-GB" sz="2400" b="1" dirty="0"/>
              </a:p>
              <a:p>
                <a:pPr>
                  <a:lnSpc>
                    <a:spcPct val="150000"/>
                  </a:lnSpc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2110068"/>
                <a:ext cx="8946541" cy="4195481"/>
              </a:xfrm>
              <a:blipFill>
                <a:blip r:embed="rId2"/>
                <a:stretch>
                  <a:fillRect l="-10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119380" y="2110068"/>
                <a:ext cx="7301219" cy="37576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GB" sz="2400" dirty="0"/>
                  <a:t>for shear reinforcement:</a:t>
                </a:r>
                <a:endParaRPr lang="en-GB" sz="2400" b="1" dirty="0"/>
              </a:p>
              <a:p>
                <a:pPr>
                  <a:lnSpc>
                    <a:spcPct val="150000"/>
                  </a:lnSpc>
                </a:pPr>
                <a:r>
                  <a:rPr lang="en-GB" sz="2400" dirty="0"/>
                  <a:t>V</a:t>
                </a:r>
                <a:r>
                  <a:rPr lang="en-GB" sz="2400" baseline="-25000" dirty="0"/>
                  <a:t>u</a:t>
                </a:r>
                <a:r>
                  <a:rPr lang="en-GB" sz="2400" dirty="0"/>
                  <a:t>=352.85 KN</a:t>
                </a:r>
                <a:endParaRPr lang="en-GB" sz="2400" b="1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GB" sz="2400" dirty="0" err="1"/>
                  <a:t>V</a:t>
                </a:r>
                <a:r>
                  <a:rPr lang="en-GB" sz="2400" baseline="-25000" dirty="0" err="1"/>
                  <a:t>c</a:t>
                </a:r>
                <a:r>
                  <a:rPr lang="en-GB" sz="2400" dirty="0"/>
                  <a:t> = 1.1 *  0.75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1" i="1">
                                <a:latin typeface="Cambria Math" panose="02040503050406030204" pitchFamily="18" charset="0"/>
                              </a:rPr>
                              <m:t>𝟑𝟓</m:t>
                            </m:r>
                          </m:e>
                        </m:rad>
                      </m:num>
                      <m:den>
                        <m:r>
                          <a:rPr lang="en-GB" sz="2400" b="1" i="1"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GB" sz="2400" dirty="0"/>
                  <a:t> * 500  then </a:t>
                </a:r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GB" sz="2400" dirty="0" err="1"/>
                  <a:t>V</a:t>
                </a:r>
                <a:r>
                  <a:rPr lang="en-GB" sz="2400" baseline="-25000" dirty="0" err="1"/>
                  <a:t>c</a:t>
                </a:r>
                <a:r>
                  <a:rPr lang="en-GB" sz="2400" baseline="-25000" dirty="0"/>
                  <a:t>  </a:t>
                </a:r>
                <a:r>
                  <a:rPr lang="en-GB" sz="2400" dirty="0"/>
                  <a:t>&gt; V</a:t>
                </a:r>
                <a:r>
                  <a:rPr lang="en-GB" sz="2400" baseline="-25000" dirty="0"/>
                  <a:t>u</a:t>
                </a:r>
                <a:r>
                  <a:rPr lang="en-GB" sz="2400" dirty="0"/>
                  <a:t> </a:t>
                </a:r>
                <a:endParaRPr lang="en-GB" sz="2400" b="1" dirty="0"/>
              </a:p>
              <a:p>
                <a:pPr>
                  <a:lnSpc>
                    <a:spcPct val="150000"/>
                  </a:lnSpc>
                </a:pPr>
                <a:r>
                  <a:rPr lang="en-GB" sz="2400" dirty="0"/>
                  <a:t>(A</a:t>
                </a:r>
                <a:r>
                  <a:rPr lang="en-GB" sz="2400" baseline="-25000" dirty="0"/>
                  <a:t>v</a:t>
                </a:r>
                <a:r>
                  <a:rPr lang="en-GB" sz="2400" dirty="0"/>
                  <a:t>/S)</a:t>
                </a:r>
                <a:r>
                  <a:rPr lang="en-GB" sz="2400" baseline="-25000" dirty="0"/>
                  <a:t>min</a:t>
                </a:r>
                <a:r>
                  <a:rPr lang="en-GB" sz="2400" dirty="0"/>
                  <a:t> = (0.436 , 0.416)</a:t>
                </a:r>
                <a:endParaRPr lang="en-GB" sz="2400" b="1" dirty="0"/>
              </a:p>
              <a:p>
                <a:pPr>
                  <a:lnSpc>
                    <a:spcPct val="150000"/>
                  </a:lnSpc>
                </a:pPr>
                <a:r>
                  <a:rPr lang="en-GB" sz="2400" dirty="0"/>
                  <a:t>use (A</a:t>
                </a:r>
                <a:r>
                  <a:rPr lang="en-GB" sz="2400" baseline="-25000" dirty="0"/>
                  <a:t>v</a:t>
                </a:r>
                <a:r>
                  <a:rPr lang="en-GB" sz="2400" dirty="0"/>
                  <a:t>/S) = 0.436 </a:t>
                </a:r>
                <a:endParaRPr lang="en-GB" sz="2400" b="1" dirty="0"/>
              </a:p>
              <a:p>
                <a:pPr>
                  <a:lnSpc>
                    <a:spcPct val="150000"/>
                  </a:lnSpc>
                </a:pPr>
                <a:r>
                  <a:rPr lang="en-GB" sz="2400" dirty="0"/>
                  <a:t>A</a:t>
                </a:r>
                <a:r>
                  <a:rPr lang="en-GB" sz="2400" baseline="-25000" dirty="0"/>
                  <a:t>v</a:t>
                </a:r>
                <a:r>
                  <a:rPr lang="en-GB" sz="2400" dirty="0"/>
                  <a:t> = 2 * 10 * (</a:t>
                </a:r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GB" sz="2400" b="1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400" b="1" i="1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sz="24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400" dirty="0"/>
                  <a:t> = 157   so S = 360 mm </a:t>
                </a:r>
                <a:endParaRPr lang="en-GB" sz="2400" b="1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380" y="2110068"/>
                <a:ext cx="7301219" cy="3757695"/>
              </a:xfrm>
              <a:prstGeom prst="rect">
                <a:avLst/>
              </a:prstGeom>
              <a:blipFill>
                <a:blip r:embed="rId3"/>
                <a:stretch>
                  <a:fillRect l="-1337" b="-8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53123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Seismic Design And Analysis</a:t>
            </a:r>
            <a:br>
              <a:rPr lang="en-US" b="1" dirty="0"/>
            </a:br>
            <a:r>
              <a:rPr lang="en-GB" sz="2800" u="sng" dirty="0"/>
              <a:t>Final Design of tie beams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11" y="1624648"/>
            <a:ext cx="9377363" cy="225266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9775824" y="3208057"/>
            <a:ext cx="2247900" cy="326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734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5" name="Content Placeholder 5" descr="thankyo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54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0593" y="785544"/>
            <a:ext cx="9247239" cy="5821733"/>
          </a:xfrm>
          <a:prstGeom prst="rect">
            <a:avLst/>
          </a:prstGeom>
        </p:spPr>
      </p:pic>
      <p:sp>
        <p:nvSpPr>
          <p:cNvPr id="7" name="مربع نص 3"/>
          <p:cNvSpPr txBox="1"/>
          <p:nvPr/>
        </p:nvSpPr>
        <p:spPr>
          <a:xfrm>
            <a:off x="0" y="77658"/>
            <a:ext cx="1110113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/>
              <a:t>International Palestinian Airport Building</a:t>
            </a:r>
            <a:endParaRPr lang="ar-SA" sz="4000" b="1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31562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Project information</a:t>
            </a:r>
            <a:br>
              <a:rPr lang="en-GB" dirty="0"/>
            </a:br>
            <a:r>
              <a:rPr lang="en-GB" dirty="0"/>
              <a:t>Site And Geology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Based on soil investigation report tests, soil in this project has 250 KN/m^2 bearing capacity, this will be illustrated when the footing designed.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based on this tests the design of foundations system and earthwork can be done.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51455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23156"/>
          </a:xfrm>
        </p:spPr>
        <p:txBody>
          <a:bodyPr/>
          <a:lstStyle/>
          <a:p>
            <a:r>
              <a:rPr lang="en-GB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202687"/>
            <a:ext cx="11353384" cy="531040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At first the architectural drawings are studied, and the structural challenges are understood.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After that </a:t>
            </a:r>
            <a:r>
              <a:rPr lang="en-US" sz="2400" dirty="0"/>
              <a:t>the most compatible structural system selected depending on strength, serviceability, safety and economy constrains.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So </a:t>
            </a:r>
            <a:r>
              <a:rPr lang="en-US" sz="2400" dirty="0"/>
              <a:t>Set the locations of the columns and bearing walls.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the materials used and the materials strengths are selected.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preliminary sizing and design of the structural members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Design the buildings to resist gravity and lateral loads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559572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1361</TotalTime>
  <Words>1822</Words>
  <Application>Microsoft Office PowerPoint</Application>
  <PresentationFormat>Widescreen</PresentationFormat>
  <Paragraphs>492</Paragraphs>
  <Slides>64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7" baseType="lpstr">
      <vt:lpstr>Andalus</vt:lpstr>
      <vt:lpstr>Aparajita</vt:lpstr>
      <vt:lpstr>Arial</vt:lpstr>
      <vt:lpstr>Bell MT</vt:lpstr>
      <vt:lpstr>Calibri</vt:lpstr>
      <vt:lpstr>Cambria</vt:lpstr>
      <vt:lpstr>Cambria Math</vt:lpstr>
      <vt:lpstr>Century Gothic</vt:lpstr>
      <vt:lpstr>Century Gothic (Body)</vt:lpstr>
      <vt:lpstr>Times New Roman</vt:lpstr>
      <vt:lpstr>Wingdings</vt:lpstr>
      <vt:lpstr>Wingdings 3</vt:lpstr>
      <vt:lpstr>Ion</vt:lpstr>
      <vt:lpstr>An-Najah National University Engineering &amp; IT Faculty Civil Engineering Department</vt:lpstr>
      <vt:lpstr>Outline:</vt:lpstr>
      <vt:lpstr>PowerPoint Presentation</vt:lpstr>
      <vt:lpstr>Objectives</vt:lpstr>
      <vt:lpstr>Project information Location </vt:lpstr>
      <vt:lpstr>Project information Structure Components</vt:lpstr>
      <vt:lpstr>PowerPoint Presentation</vt:lpstr>
      <vt:lpstr>Project information Site And Geology</vt:lpstr>
      <vt:lpstr>Methodology</vt:lpstr>
      <vt:lpstr>Design criteria</vt:lpstr>
      <vt:lpstr>Design criteria</vt:lpstr>
      <vt:lpstr>Design criteria</vt:lpstr>
      <vt:lpstr>Design criteria</vt:lpstr>
      <vt:lpstr>PowerPoint Presentation</vt:lpstr>
      <vt:lpstr>PowerPoint Presentation</vt:lpstr>
      <vt:lpstr>Computer Programs</vt:lpstr>
      <vt:lpstr> </vt:lpstr>
      <vt:lpstr>Structural system (analysis and design)</vt:lpstr>
      <vt:lpstr>Structural system (analysis and design)</vt:lpstr>
      <vt:lpstr>Preliminary Design  </vt:lpstr>
      <vt:lpstr>PowerPoint Presentation</vt:lpstr>
      <vt:lpstr>PowerPoint Presentation</vt:lpstr>
      <vt:lpstr>Preliminary Design</vt:lpstr>
      <vt:lpstr>Preliminary Design</vt:lpstr>
      <vt:lpstr>Preliminary Design  </vt:lpstr>
      <vt:lpstr>Preliminary Design</vt:lpstr>
      <vt:lpstr>Preliminary Design  slab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Three Dimensional Structural model and check</vt:lpstr>
      <vt:lpstr>Three Dimensional Structural model and check</vt:lpstr>
      <vt:lpstr>Three Dimensional Structural model and check</vt:lpstr>
      <vt:lpstr>Three Dimensional Structural model and check</vt:lpstr>
      <vt:lpstr>Three Dimensional Structural model and check</vt:lpstr>
      <vt:lpstr>m1</vt:lpstr>
      <vt:lpstr>Seismic Design And Analysis</vt:lpstr>
      <vt:lpstr>Seismic Design And Analysis </vt:lpstr>
      <vt:lpstr>Seismic Design And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Design And Analysis equivalent lateral force method</vt:lpstr>
      <vt:lpstr>PowerPoint Presentation</vt:lpstr>
      <vt:lpstr>Seismic Design And Analysis Final Design Slab design: Bottom and top  reinforcement are the same    </vt:lpstr>
      <vt:lpstr>Seismic Design And Analysis Final Design of slab  Rib Details </vt:lpstr>
      <vt:lpstr>Seismic Design And Analysis Final Design of columns  </vt:lpstr>
      <vt:lpstr>Seismic Design And Analysis Final Design of columns</vt:lpstr>
      <vt:lpstr>Seismic Design And Analysis Final Design of columns</vt:lpstr>
      <vt:lpstr>Seismic Design And Analysis Final Design of columns</vt:lpstr>
      <vt:lpstr>Seismic Design And Analysis Final Design of beams</vt:lpstr>
      <vt:lpstr>Seismic Design And Analysis Final Design of beams</vt:lpstr>
      <vt:lpstr>Seismic Design And Analysis Final Design of beams</vt:lpstr>
      <vt:lpstr>Seismic Design And Analysis Final Design of footings</vt:lpstr>
      <vt:lpstr>Seismic Design And Analysis Final Design of footings(single)</vt:lpstr>
      <vt:lpstr>Seismic Design And Analysis Final Design of footings</vt:lpstr>
      <vt:lpstr>Seismic Design And Analysis Final Design of tie beams</vt:lpstr>
      <vt:lpstr>Seismic Design And Analysis Final Design of tie beams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Engineering &amp; IT Faculty Civil Engineering Department</dc:title>
  <dc:creator>alaa anabsi</dc:creator>
  <cp:lastModifiedBy>ahmad</cp:lastModifiedBy>
  <cp:revision>57</cp:revision>
  <dcterms:created xsi:type="dcterms:W3CDTF">2015-12-19T09:42:55Z</dcterms:created>
  <dcterms:modified xsi:type="dcterms:W3CDTF">2016-05-18T00:02:44Z</dcterms:modified>
</cp:coreProperties>
</file>