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p15:guide id="1" orient="horz" pos="9524">
          <p15:clr>
            <a:srgbClr val="A4A3A4"/>
          </p15:clr>
        </p15:guide>
        <p15:guide id="2" pos="67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15" autoAdjust="0"/>
    <p:restoredTop sz="93922" autoAdjust="0"/>
  </p:normalViewPr>
  <p:slideViewPr>
    <p:cSldViewPr snapToObjects="1">
      <p:cViewPr varScale="1">
        <p:scale>
          <a:sx n="19" d="100"/>
          <a:sy n="19" d="100"/>
        </p:scale>
        <p:origin x="2534" y="115"/>
      </p:cViewPr>
      <p:guideLst>
        <p:guide orient="horz" pos="9524"/>
        <p:guide pos="673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dirty="0"/>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5/3/2023</a:t>
            </a:fld>
            <a:endParaRPr lang="en-US" dirty="0"/>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dirty="0"/>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dirty="0"/>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5/3/2023</a:t>
            </a:fld>
            <a:endParaRPr lang="en-US" dirty="0"/>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dirty="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dirty="0"/>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dirty="0"/>
          </a:p>
        </p:txBody>
      </p:sp>
    </p:spTree>
    <p:extLst>
      <p:ext uri="{BB962C8B-B14F-4D97-AF65-F5344CB8AC3E}">
        <p14:creationId xmlns:p14="http://schemas.microsoft.com/office/powerpoint/2010/main" val="38152461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dirty="0"/>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394825"/>
            <a:ext cx="18176875" cy="6481763"/>
          </a:xfrm>
        </p:spPr>
        <p:txBody>
          <a:bodyPr/>
          <a:lstStyle/>
          <a:p>
            <a:r>
              <a:rPr lang="en-US"/>
              <a:t>Click to edit Master title style</a:t>
            </a:r>
          </a:p>
        </p:txBody>
      </p:sp>
      <p:sp>
        <p:nvSpPr>
          <p:cNvPr id="3" name="Subtitle 2"/>
          <p:cNvSpPr>
            <a:spLocks noGrp="1"/>
          </p:cNvSpPr>
          <p:nvPr>
            <p:ph type="subTitle" idx="1"/>
          </p:nvPr>
        </p:nvSpPr>
        <p:spPr>
          <a:xfrm>
            <a:off x="3208338" y="17135475"/>
            <a:ext cx="14968537" cy="77295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6825" y="2687638"/>
            <a:ext cx="4543425" cy="24191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3375" y="2687638"/>
            <a:ext cx="13481050" cy="24191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32588"/>
            <a:ext cx="18176875" cy="600551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89100" y="12817475"/>
            <a:ext cx="18176875" cy="66151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3375" y="8736013"/>
            <a:ext cx="9012238"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68013" y="8736013"/>
            <a:ext cx="9012237"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11263"/>
            <a:ext cx="19245263" cy="504031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69975" y="6769100"/>
            <a:ext cx="9447213"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975" y="9590088"/>
            <a:ext cx="9447213"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0863263" y="6769100"/>
            <a:ext cx="9451975"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0863263" y="9590088"/>
            <a:ext cx="9451975"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3325"/>
            <a:ext cx="7034213" cy="51244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359775" y="1203325"/>
            <a:ext cx="11955463" cy="25809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69975" y="6327775"/>
            <a:ext cx="7034213" cy="20685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21167725"/>
            <a:ext cx="12830175" cy="24987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191000" y="2701925"/>
            <a:ext cx="12830175" cy="181435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4191000" y="23666450"/>
            <a:ext cx="12830175" cy="3549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dirty="0"/>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3375" y="2687638"/>
            <a:ext cx="18176875" cy="5040312"/>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1603375" y="8736013"/>
            <a:ext cx="18176875" cy="18143537"/>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160337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4500" smtClean="0">
                <a:ea typeface="SimSun" pitchFamily="2" charset="-122"/>
              </a:defRPr>
            </a:lvl1pPr>
          </a:lstStyle>
          <a:p>
            <a:pPr>
              <a:defRPr/>
            </a:pPr>
            <a:endParaRPr lang="en-GB" altLang="zh-CN" dirty="0"/>
          </a:p>
        </p:txBody>
      </p:sp>
      <p:sp>
        <p:nvSpPr>
          <p:cNvPr id="1029" name="Rectangle 5"/>
          <p:cNvSpPr>
            <a:spLocks noGrp="1" noChangeArrowheads="1"/>
          </p:cNvSpPr>
          <p:nvPr>
            <p:ph type="ftr" sz="quarter" idx="3"/>
          </p:nvPr>
        </p:nvSpPr>
        <p:spPr bwMode="auto">
          <a:xfrm>
            <a:off x="7305675" y="27552650"/>
            <a:ext cx="677227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4500" smtClean="0">
                <a:ea typeface="SimSun" pitchFamily="2" charset="-122"/>
              </a:defRPr>
            </a:lvl1pPr>
          </a:lstStyle>
          <a:p>
            <a:pPr>
              <a:defRPr/>
            </a:pPr>
            <a:endParaRPr lang="en-GB" altLang="zh-CN" dirty="0"/>
          </a:p>
        </p:txBody>
      </p:sp>
      <p:sp>
        <p:nvSpPr>
          <p:cNvPr id="1030" name="Rectangle 6"/>
          <p:cNvSpPr>
            <a:spLocks noGrp="1" noChangeArrowheads="1"/>
          </p:cNvSpPr>
          <p:nvPr>
            <p:ph type="sldNum" sz="quarter" idx="4"/>
          </p:nvPr>
        </p:nvSpPr>
        <p:spPr bwMode="auto">
          <a:xfrm>
            <a:off x="1532572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4500" smtClean="0">
                <a:ea typeface="SimSun" pitchFamily="2" charset="-122"/>
              </a:defRPr>
            </a:lvl1pPr>
          </a:lstStyle>
          <a:p>
            <a:pPr>
              <a:defRPr/>
            </a:pPr>
            <a:fld id="{37EB3538-4FB5-4859-ADF8-A9AB7E6B3F40}" type="slidenum">
              <a:rPr lang="zh-CN" altLang="en-GB"/>
              <a:pPr>
                <a:defRPr/>
              </a:pPr>
              <a:t>‹#›</a:t>
            </a:fld>
            <a:endParaRPr lang="en-GB"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49575" rtl="0" eaLnBrk="0" fontAlgn="base" hangingPunct="0">
        <a:spcBef>
          <a:spcPct val="0"/>
        </a:spcBef>
        <a:spcAft>
          <a:spcPct val="0"/>
        </a:spcAft>
        <a:defRPr sz="14100">
          <a:solidFill>
            <a:schemeClr val="tx2"/>
          </a:solidFill>
          <a:latin typeface="+mj-lt"/>
          <a:ea typeface="+mj-ea"/>
          <a:cs typeface="+mj-cs"/>
        </a:defRPr>
      </a:lvl1pPr>
      <a:lvl2pPr algn="ctr" defTabSz="2949575" rtl="0" eaLnBrk="0" fontAlgn="base" hangingPunct="0">
        <a:spcBef>
          <a:spcPct val="0"/>
        </a:spcBef>
        <a:spcAft>
          <a:spcPct val="0"/>
        </a:spcAft>
        <a:defRPr sz="14100">
          <a:solidFill>
            <a:schemeClr val="tx2"/>
          </a:solidFill>
          <a:latin typeface="Times"/>
        </a:defRPr>
      </a:lvl2pPr>
      <a:lvl3pPr algn="ctr" defTabSz="2949575" rtl="0" eaLnBrk="0" fontAlgn="base" hangingPunct="0">
        <a:spcBef>
          <a:spcPct val="0"/>
        </a:spcBef>
        <a:spcAft>
          <a:spcPct val="0"/>
        </a:spcAft>
        <a:defRPr sz="14100">
          <a:solidFill>
            <a:schemeClr val="tx2"/>
          </a:solidFill>
          <a:latin typeface="Times"/>
        </a:defRPr>
      </a:lvl3pPr>
      <a:lvl4pPr algn="ctr" defTabSz="2949575" rtl="0" eaLnBrk="0" fontAlgn="base" hangingPunct="0">
        <a:spcBef>
          <a:spcPct val="0"/>
        </a:spcBef>
        <a:spcAft>
          <a:spcPct val="0"/>
        </a:spcAft>
        <a:defRPr sz="14100">
          <a:solidFill>
            <a:schemeClr val="tx2"/>
          </a:solidFill>
          <a:latin typeface="Times"/>
        </a:defRPr>
      </a:lvl4pPr>
      <a:lvl5pPr algn="ctr" defTabSz="2949575" rtl="0" eaLnBrk="0" fontAlgn="base" hangingPunct="0">
        <a:spcBef>
          <a:spcPct val="0"/>
        </a:spcBef>
        <a:spcAft>
          <a:spcPct val="0"/>
        </a:spcAft>
        <a:defRPr sz="14100">
          <a:solidFill>
            <a:schemeClr val="tx2"/>
          </a:solidFill>
          <a:latin typeface="Times"/>
        </a:defRPr>
      </a:lvl5pPr>
      <a:lvl6pPr marL="457200" algn="ctr" defTabSz="2949575" rtl="0" fontAlgn="base">
        <a:spcBef>
          <a:spcPct val="0"/>
        </a:spcBef>
        <a:spcAft>
          <a:spcPct val="0"/>
        </a:spcAft>
        <a:defRPr sz="14100">
          <a:solidFill>
            <a:schemeClr val="tx2"/>
          </a:solidFill>
          <a:latin typeface="Times"/>
        </a:defRPr>
      </a:lvl6pPr>
      <a:lvl7pPr marL="914400" algn="ctr" defTabSz="2949575" rtl="0" fontAlgn="base">
        <a:spcBef>
          <a:spcPct val="0"/>
        </a:spcBef>
        <a:spcAft>
          <a:spcPct val="0"/>
        </a:spcAft>
        <a:defRPr sz="14100">
          <a:solidFill>
            <a:schemeClr val="tx2"/>
          </a:solidFill>
          <a:latin typeface="Times"/>
        </a:defRPr>
      </a:lvl7pPr>
      <a:lvl8pPr marL="1371600" algn="ctr" defTabSz="2949575" rtl="0" fontAlgn="base">
        <a:spcBef>
          <a:spcPct val="0"/>
        </a:spcBef>
        <a:spcAft>
          <a:spcPct val="0"/>
        </a:spcAft>
        <a:defRPr sz="14100">
          <a:solidFill>
            <a:schemeClr val="tx2"/>
          </a:solidFill>
          <a:latin typeface="Times"/>
        </a:defRPr>
      </a:lvl8pPr>
      <a:lvl9pPr marL="1828800" algn="ctr" defTabSz="2949575" rtl="0" fontAlgn="base">
        <a:spcBef>
          <a:spcPct val="0"/>
        </a:spcBef>
        <a:spcAft>
          <a:spcPct val="0"/>
        </a:spcAft>
        <a:defRPr sz="14100">
          <a:solidFill>
            <a:schemeClr val="tx2"/>
          </a:solidFill>
          <a:latin typeface="Times"/>
        </a:defRPr>
      </a:lvl9pPr>
    </p:titleStyle>
    <p:bodyStyle>
      <a:lvl1pPr marL="1106488" indent="-1106488" algn="l" defTabSz="2949575" rtl="0" eaLnBrk="0" fontAlgn="base" hangingPunct="0">
        <a:spcBef>
          <a:spcPct val="20000"/>
        </a:spcBef>
        <a:spcAft>
          <a:spcPct val="0"/>
        </a:spcAft>
        <a:buChar char="•"/>
        <a:defRPr sz="10300">
          <a:solidFill>
            <a:schemeClr val="tx1"/>
          </a:solidFill>
          <a:latin typeface="+mn-lt"/>
          <a:ea typeface="+mn-ea"/>
          <a:cs typeface="+mn-cs"/>
        </a:defRPr>
      </a:lvl1pPr>
      <a:lvl2pPr marL="2397125" indent="-922338" algn="l" defTabSz="2949575" rtl="0" eaLnBrk="0" fontAlgn="base" hangingPunct="0">
        <a:spcBef>
          <a:spcPct val="20000"/>
        </a:spcBef>
        <a:spcAft>
          <a:spcPct val="0"/>
        </a:spcAft>
        <a:buChar char="–"/>
        <a:defRPr sz="9100">
          <a:solidFill>
            <a:schemeClr val="tx1"/>
          </a:solidFill>
          <a:latin typeface="+mn-lt"/>
        </a:defRPr>
      </a:lvl2pPr>
      <a:lvl3pPr marL="3686175" indent="-736600" algn="l" defTabSz="2949575" rtl="0" eaLnBrk="0" fontAlgn="base" hangingPunct="0">
        <a:spcBef>
          <a:spcPct val="20000"/>
        </a:spcBef>
        <a:spcAft>
          <a:spcPct val="0"/>
        </a:spcAft>
        <a:buChar char="•"/>
        <a:defRPr sz="7800">
          <a:solidFill>
            <a:schemeClr val="tx1"/>
          </a:solidFill>
          <a:latin typeface="+mn-lt"/>
        </a:defRPr>
      </a:lvl3pPr>
      <a:lvl4pPr marL="5160963" indent="-736600" algn="l" defTabSz="2949575" rtl="0" eaLnBrk="0" fontAlgn="base" hangingPunct="0">
        <a:spcBef>
          <a:spcPct val="20000"/>
        </a:spcBef>
        <a:spcAft>
          <a:spcPct val="0"/>
        </a:spcAft>
        <a:buChar char="–"/>
        <a:defRPr sz="6500">
          <a:solidFill>
            <a:schemeClr val="tx1"/>
          </a:solidFill>
          <a:latin typeface="+mn-lt"/>
        </a:defRPr>
      </a:lvl4pPr>
      <a:lvl5pPr marL="6635750" indent="-735013" algn="l" defTabSz="2949575" rtl="0" eaLnBrk="0" fontAlgn="base" hangingPunct="0">
        <a:spcBef>
          <a:spcPct val="20000"/>
        </a:spcBef>
        <a:spcAft>
          <a:spcPct val="0"/>
        </a:spcAft>
        <a:buChar char="»"/>
        <a:defRPr sz="6500">
          <a:solidFill>
            <a:schemeClr val="tx1"/>
          </a:solidFill>
          <a:latin typeface="+mn-lt"/>
        </a:defRPr>
      </a:lvl5pPr>
      <a:lvl6pPr marL="7092950" indent="-735013" algn="l" defTabSz="2949575" rtl="0" fontAlgn="base">
        <a:spcBef>
          <a:spcPct val="20000"/>
        </a:spcBef>
        <a:spcAft>
          <a:spcPct val="0"/>
        </a:spcAft>
        <a:buChar char="»"/>
        <a:defRPr sz="6500">
          <a:solidFill>
            <a:schemeClr val="tx1"/>
          </a:solidFill>
          <a:latin typeface="+mn-lt"/>
        </a:defRPr>
      </a:lvl6pPr>
      <a:lvl7pPr marL="7550150" indent="-735013" algn="l" defTabSz="2949575" rtl="0" fontAlgn="base">
        <a:spcBef>
          <a:spcPct val="20000"/>
        </a:spcBef>
        <a:spcAft>
          <a:spcPct val="0"/>
        </a:spcAft>
        <a:buChar char="»"/>
        <a:defRPr sz="6500">
          <a:solidFill>
            <a:schemeClr val="tx1"/>
          </a:solidFill>
          <a:latin typeface="+mn-lt"/>
        </a:defRPr>
      </a:lvl7pPr>
      <a:lvl8pPr marL="8007350" indent="-735013" algn="l" defTabSz="2949575" rtl="0" fontAlgn="base">
        <a:spcBef>
          <a:spcPct val="20000"/>
        </a:spcBef>
        <a:spcAft>
          <a:spcPct val="0"/>
        </a:spcAft>
        <a:buChar char="»"/>
        <a:defRPr sz="6500">
          <a:solidFill>
            <a:schemeClr val="tx1"/>
          </a:solidFill>
          <a:latin typeface="+mn-lt"/>
        </a:defRPr>
      </a:lvl8pPr>
      <a:lvl9pPr marL="8464550" indent="-735013" algn="l" defTabSz="2949575"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hyperlink" Target="https://www.scirp.org/html/1-6801288_61480.htm#f1" TargetMode="Externa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jpeg"/><Relationship Id="rId11" Type="http://schemas.openxmlformats.org/officeDocument/2006/relationships/image" Target="../media/image7.jpeg"/><Relationship Id="rId5" Type="http://schemas.openxmlformats.org/officeDocument/2006/relationships/image" Target="../media/image1.png"/><Relationship Id="rId15" Type="http://schemas.openxmlformats.org/officeDocument/2006/relationships/image" Target="../media/image11.jpeg"/><Relationship Id="rId10" Type="http://schemas.openxmlformats.org/officeDocument/2006/relationships/image" Target="../media/image6.png"/><Relationship Id="rId4" Type="http://schemas.openxmlformats.org/officeDocument/2006/relationships/hyperlink" Target="http://www.browndoggadgets.com/products/sensor-shield-v4" TargetMode="External"/><Relationship Id="rId9" Type="http://schemas.openxmlformats.org/officeDocument/2006/relationships/image" Target="../media/image5.png"/><Relationship Id="rId1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856560" y="-257824"/>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endParaRPr lang="en-US" sz="1400" dirty="0">
              <a:cs typeface="+mn-cs"/>
            </a:endParaRPr>
          </a:p>
        </p:txBody>
      </p:sp>
      <p:sp>
        <p:nvSpPr>
          <p:cNvPr id="7" name="TextBox 6"/>
          <p:cNvSpPr txBox="1"/>
          <p:nvPr/>
        </p:nvSpPr>
        <p:spPr>
          <a:xfrm>
            <a:off x="897399" y="-662662"/>
            <a:ext cx="30276000" cy="2812863"/>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algn="ctr"/>
            <a:r>
              <a:rPr lang="en-US" sz="6600" dirty="0">
                <a:solidFill>
                  <a:srgbClr val="C00000"/>
                </a:solidFill>
                <a:effectLst/>
                <a:latin typeface="Algerian" panose="04020705040A02060702" pitchFamily="82" charset="0"/>
                <a:ea typeface="Calibri" panose="020F0502020204030204" pitchFamily="34" charset="0"/>
                <a:cs typeface="Arial" panose="020B0604020202020204" pitchFamily="34" charset="0"/>
              </a:rPr>
              <a:t>DUAL</a:t>
            </a:r>
            <a:r>
              <a:rPr lang="en-US" sz="6600" spc="115" dirty="0">
                <a:solidFill>
                  <a:srgbClr val="C00000"/>
                </a:solidFill>
                <a:effectLst/>
                <a:latin typeface="Algerian" panose="04020705040A02060702" pitchFamily="82" charset="0"/>
                <a:ea typeface="Calibri" panose="020F0502020204030204" pitchFamily="34" charset="0"/>
                <a:cs typeface="Arial" panose="020B0604020202020204" pitchFamily="34" charset="0"/>
              </a:rPr>
              <a:t> </a:t>
            </a:r>
            <a:r>
              <a:rPr lang="en-US" sz="6600" b="1" dirty="0">
                <a:solidFill>
                  <a:srgbClr val="C00000"/>
                </a:solidFill>
                <a:effectLst/>
                <a:latin typeface="Algerian" panose="04020705040A02060702" pitchFamily="82" charset="0"/>
                <a:ea typeface="Calibri" panose="020F0502020204030204" pitchFamily="34" charset="0"/>
                <a:cs typeface="Arial" panose="020B0604020202020204" pitchFamily="34" charset="0"/>
              </a:rPr>
              <a:t>AXIS</a:t>
            </a:r>
            <a:r>
              <a:rPr lang="en-US" sz="6600" b="1" spc="20" dirty="0">
                <a:solidFill>
                  <a:srgbClr val="C00000"/>
                </a:solidFill>
                <a:effectLst/>
                <a:latin typeface="Algerian" panose="04020705040A02060702" pitchFamily="82" charset="0"/>
                <a:ea typeface="Calibri" panose="020F0502020204030204" pitchFamily="34" charset="0"/>
                <a:cs typeface="Arial" panose="020B0604020202020204" pitchFamily="34" charset="0"/>
              </a:rPr>
              <a:t> </a:t>
            </a:r>
            <a:r>
              <a:rPr lang="en-US" sz="6600" dirty="0">
                <a:solidFill>
                  <a:srgbClr val="C00000"/>
                </a:solidFill>
                <a:effectLst/>
                <a:latin typeface="Algerian" panose="04020705040A02060702" pitchFamily="82" charset="0"/>
                <a:ea typeface="Calibri" panose="020F0502020204030204" pitchFamily="34" charset="0"/>
                <a:cs typeface="Arial" panose="020B0604020202020204" pitchFamily="34" charset="0"/>
              </a:rPr>
              <a:t>SOLAR</a:t>
            </a:r>
            <a:r>
              <a:rPr lang="en-US" sz="6600" spc="75" dirty="0">
                <a:solidFill>
                  <a:srgbClr val="C00000"/>
                </a:solidFill>
                <a:effectLst/>
                <a:latin typeface="Algerian" panose="04020705040A02060702" pitchFamily="82" charset="0"/>
                <a:ea typeface="Calibri" panose="020F0502020204030204" pitchFamily="34" charset="0"/>
                <a:cs typeface="Arial" panose="020B0604020202020204" pitchFamily="34" charset="0"/>
              </a:rPr>
              <a:t> </a:t>
            </a:r>
            <a:r>
              <a:rPr lang="en-US" sz="6600" b="1" spc="-10" dirty="0">
                <a:solidFill>
                  <a:srgbClr val="C00000"/>
                </a:solidFill>
                <a:effectLst/>
                <a:latin typeface="Algerian" panose="04020705040A02060702" pitchFamily="82" charset="0"/>
                <a:ea typeface="Calibri" panose="020F0502020204030204" pitchFamily="34" charset="0"/>
                <a:cs typeface="Arial" panose="020B0604020202020204" pitchFamily="34" charset="0"/>
              </a:rPr>
              <a:t>TRACKER</a:t>
            </a:r>
            <a:endParaRPr lang="en-GB" sz="6600" dirty="0"/>
          </a:p>
        </p:txBody>
      </p:sp>
      <p:grpSp>
        <p:nvGrpSpPr>
          <p:cNvPr id="1033" name="Group 104"/>
          <p:cNvGrpSpPr>
            <a:grpSpLocks/>
          </p:cNvGrpSpPr>
          <p:nvPr/>
        </p:nvGrpSpPr>
        <p:grpSpPr bwMode="auto">
          <a:xfrm>
            <a:off x="1118144" y="3332357"/>
            <a:ext cx="29231851" cy="3788569"/>
            <a:chOff x="197395" y="2689932"/>
            <a:chExt cx="20638614" cy="2744447"/>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1183" name="TextBox 9"/>
            <p:cNvSpPr txBox="1">
              <a:spLocks noChangeArrowheads="1"/>
            </p:cNvSpPr>
            <p:nvPr/>
          </p:nvSpPr>
          <p:spPr bwMode="auto">
            <a:xfrm>
              <a:off x="476179" y="2855149"/>
              <a:ext cx="20359830" cy="2486385"/>
            </a:xfrm>
            <a:prstGeom prst="rect">
              <a:avLst/>
            </a:prstGeom>
            <a:noFill/>
            <a:ln w="9525" cap="sq">
              <a:noFill/>
              <a:miter lim="800000"/>
              <a:headEnd/>
              <a:tailEnd/>
            </a:ln>
          </p:spPr>
          <p:txBody>
            <a:bodyPr/>
            <a:lstStyle/>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A solar tracker is a system that follows the sun as it moves across the sky ; When paired with solar panels, the panels can follow the path of the sun and produce more renewable energy for you to use.</a:t>
              </a:r>
            </a:p>
            <a:p>
              <a:pPr>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In this project, Dual Axis Solar Tracker, we've developed a demo model of solar tracker to track the maximum intensity point of light source so that the voltage given at that point by the solar panel is maximum</a:t>
              </a:r>
              <a:r>
                <a:rPr lang="ar-SY" sz="2800" b="1" dirty="0">
                  <a:effectLst/>
                  <a:latin typeface="+mn-lt"/>
                  <a:ea typeface="Calibri" panose="020F0502020204030204" pitchFamily="34" charset="0"/>
                  <a:cs typeface="Arial" panose="020B0604020202020204" pitchFamily="34" charset="0"/>
                </a:rPr>
                <a:t>. </a:t>
              </a:r>
              <a:r>
                <a:rPr lang="en-US" sz="2800" b="1" dirty="0">
                  <a:effectLst/>
                  <a:latin typeface="+mn-lt"/>
                  <a:ea typeface="Calibri" panose="020F0502020204030204" pitchFamily="34" charset="0"/>
                  <a:cs typeface="Arial" panose="020B0604020202020204" pitchFamily="34" charset="0"/>
                </a:rPr>
                <a:t> The dual-axis solar tracking system has greater efficiency than the single-axis system as well as the fixed system.</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where this type of system is designed to increase the collection of solar energy throughout the year to rotate in all directionsand track the  sun's rays to obtain and store the largest possible amount of sun ; Also, these trackers generate 45-50% higher power output per year, compared to a fixed plant of the same installed capacity.</a:t>
              </a:r>
            </a:p>
            <a:p>
              <a:pPr marL="0" marR="0">
                <a:lnSpc>
                  <a:spcPct val="107000"/>
                </a:lnSpc>
                <a:spcBef>
                  <a:spcPts val="0"/>
                </a:spcBef>
                <a:spcAft>
                  <a:spcPts val="800"/>
                </a:spcAft>
              </a:pPr>
              <a:endParaRPr lang="en-US" sz="2800" b="1" dirty="0">
                <a:effectLst/>
                <a:latin typeface="Calibri" panose="020F0502020204030204" pitchFamily="34" charset="0"/>
                <a:ea typeface="Calibri" panose="020F0502020204030204" pitchFamily="34" charset="0"/>
                <a:cs typeface="Arial" panose="020B0604020202020204" pitchFamily="34" charset="0"/>
              </a:endParaRPr>
            </a:p>
            <a:p>
              <a:pPr eaLnBrk="0" hangingPunct="0">
                <a:lnSpc>
                  <a:spcPct val="150000"/>
                </a:lnSpc>
              </a:pPr>
              <a:endParaRPr lang="en-US" sz="3200" dirty="0">
                <a:latin typeface="+mn-lt"/>
                <a:cs typeface="Times New Roman" pitchFamily="18" charset="0"/>
              </a:endParaRPr>
            </a:p>
          </p:txBody>
        </p:sp>
      </p:grpSp>
      <p:sp>
        <p:nvSpPr>
          <p:cNvPr id="211" name="TextBox 10"/>
          <p:cNvSpPr>
            <a:spLocks noChangeArrowheads="1"/>
          </p:cNvSpPr>
          <p:nvPr/>
        </p:nvSpPr>
        <p:spPr bwMode="auto">
          <a:xfrm>
            <a:off x="1098824" y="2208403"/>
            <a:ext cx="6492875"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Algerian" panose="04020705040A02060702" pitchFamily="82" charset="0"/>
                <a:cs typeface="Times New Roman" pitchFamily="18" charset="0"/>
              </a:rPr>
              <a:t>Objectives</a:t>
            </a:r>
          </a:p>
        </p:txBody>
      </p:sp>
      <p:sp>
        <p:nvSpPr>
          <p:cNvPr id="495" name="TextBox 10"/>
          <p:cNvSpPr>
            <a:spLocks noChangeArrowheads="1"/>
          </p:cNvSpPr>
          <p:nvPr/>
        </p:nvSpPr>
        <p:spPr bwMode="auto">
          <a:xfrm>
            <a:off x="16857918" y="7490257"/>
            <a:ext cx="12323957"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Algerian" panose="04020705040A02060702" pitchFamily="82" charset="0"/>
                <a:cs typeface="Times New Roman" pitchFamily="18" charset="0"/>
              </a:rPr>
              <a:t>Components</a:t>
            </a:r>
          </a:p>
        </p:txBody>
      </p:sp>
      <p:grpSp>
        <p:nvGrpSpPr>
          <p:cNvPr id="497" name="Group 104"/>
          <p:cNvGrpSpPr>
            <a:grpSpLocks/>
          </p:cNvGrpSpPr>
          <p:nvPr/>
        </p:nvGrpSpPr>
        <p:grpSpPr bwMode="auto">
          <a:xfrm>
            <a:off x="16097210" y="8566879"/>
            <a:ext cx="15211635" cy="9802913"/>
            <a:chOff x="619978" y="3451957"/>
            <a:chExt cx="20593235" cy="3187757"/>
          </a:xfrm>
        </p:grpSpPr>
        <p:sp>
          <p:nvSpPr>
            <p:cNvPr id="512" name="Rounded Rectangle 511"/>
            <p:cNvSpPr/>
            <p:nvPr/>
          </p:nvSpPr>
          <p:spPr bwMode="auto">
            <a:xfrm>
              <a:off x="619978" y="3451957"/>
              <a:ext cx="19425333" cy="30118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513" name="TextBox 9"/>
            <p:cNvSpPr txBox="1">
              <a:spLocks noChangeArrowheads="1"/>
            </p:cNvSpPr>
            <p:nvPr/>
          </p:nvSpPr>
          <p:spPr bwMode="auto">
            <a:xfrm>
              <a:off x="1089318" y="3780517"/>
              <a:ext cx="20123895" cy="2859197"/>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grpSp>
        <p:nvGrpSpPr>
          <p:cNvPr id="587" name="Group 104"/>
          <p:cNvGrpSpPr>
            <a:grpSpLocks/>
          </p:cNvGrpSpPr>
          <p:nvPr/>
        </p:nvGrpSpPr>
        <p:grpSpPr bwMode="auto">
          <a:xfrm>
            <a:off x="1277104" y="19062077"/>
            <a:ext cx="13611220" cy="9182974"/>
            <a:chOff x="619977" y="3451957"/>
            <a:chExt cx="16715881" cy="2352660"/>
          </a:xfrm>
        </p:grpSpPr>
        <p:sp>
          <p:nvSpPr>
            <p:cNvPr id="607" name="Rounded Rectangle 606"/>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608" name="TextBox 9"/>
            <p:cNvSpPr txBox="1">
              <a:spLocks noChangeArrowheads="1"/>
            </p:cNvSpPr>
            <p:nvPr/>
          </p:nvSpPr>
          <p:spPr bwMode="auto">
            <a:xfrm>
              <a:off x="1417310" y="3823187"/>
              <a:ext cx="14284068" cy="1871850"/>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10" name="TextBox 10"/>
          <p:cNvSpPr>
            <a:spLocks noChangeArrowheads="1"/>
          </p:cNvSpPr>
          <p:nvPr/>
        </p:nvSpPr>
        <p:spPr bwMode="auto">
          <a:xfrm>
            <a:off x="1942044" y="17961667"/>
            <a:ext cx="11990127"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Algerian" panose="04020705040A02060702" pitchFamily="82" charset="0"/>
                <a:cs typeface="Times New Roman" pitchFamily="18" charset="0"/>
              </a:rPr>
              <a:t>Block diagram system</a:t>
            </a:r>
          </a:p>
        </p:txBody>
      </p:sp>
      <p:grpSp>
        <p:nvGrpSpPr>
          <p:cNvPr id="624" name="Group 104"/>
          <p:cNvGrpSpPr>
            <a:grpSpLocks/>
          </p:cNvGrpSpPr>
          <p:nvPr/>
        </p:nvGrpSpPr>
        <p:grpSpPr bwMode="auto">
          <a:xfrm>
            <a:off x="15537567" y="18926843"/>
            <a:ext cx="14512169" cy="9397044"/>
            <a:chOff x="3690127" y="3672249"/>
            <a:chExt cx="17122416" cy="2697568"/>
          </a:xfrm>
        </p:grpSpPr>
        <p:sp>
          <p:nvSpPr>
            <p:cNvPr id="625" name="Rounded Rectangle 624"/>
            <p:cNvSpPr/>
            <p:nvPr/>
          </p:nvSpPr>
          <p:spPr bwMode="auto">
            <a:xfrm>
              <a:off x="3690127" y="3709146"/>
              <a:ext cx="17122416" cy="266067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626" name="TextBox 9"/>
            <p:cNvSpPr txBox="1">
              <a:spLocks noChangeArrowheads="1"/>
            </p:cNvSpPr>
            <p:nvPr/>
          </p:nvSpPr>
          <p:spPr bwMode="auto">
            <a:xfrm>
              <a:off x="7267601" y="3672249"/>
              <a:ext cx="13544940" cy="2697568"/>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buFont typeface="Arial" pitchFamily="34" charset="0"/>
                <a:buChar char="•"/>
              </a:pPr>
              <a:endParaRPr lang="en-GB" sz="4200" dirty="0"/>
            </a:p>
            <a:p>
              <a:pPr lvl="1" algn="just">
                <a:lnSpc>
                  <a:spcPct val="150000"/>
                </a:lnSpc>
                <a:buFont typeface="Arial" pitchFamily="34" charset="0"/>
                <a:buChar char="•"/>
              </a:pPr>
              <a:endParaRPr lang="en-GB" sz="4400" dirty="0"/>
            </a:p>
          </p:txBody>
        </p:sp>
      </p:grpSp>
      <p:sp>
        <p:nvSpPr>
          <p:cNvPr id="627" name="TextBox 10"/>
          <p:cNvSpPr>
            <a:spLocks noChangeArrowheads="1"/>
          </p:cNvSpPr>
          <p:nvPr/>
        </p:nvSpPr>
        <p:spPr bwMode="auto">
          <a:xfrm>
            <a:off x="16416448" y="17961668"/>
            <a:ext cx="12935229"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Algerian" panose="04020705040A02060702" pitchFamily="82" charset="0"/>
                <a:cs typeface="Times New Roman" pitchFamily="18" charset="0"/>
              </a:rPr>
              <a:t>Hardware System</a:t>
            </a:r>
          </a:p>
        </p:txBody>
      </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grpSp>
        <p:nvGrpSpPr>
          <p:cNvPr id="634" name="Group 104"/>
          <p:cNvGrpSpPr>
            <a:grpSpLocks/>
          </p:cNvGrpSpPr>
          <p:nvPr/>
        </p:nvGrpSpPr>
        <p:grpSpPr bwMode="auto">
          <a:xfrm>
            <a:off x="1177728" y="29862647"/>
            <a:ext cx="13569893" cy="8361272"/>
            <a:chOff x="619975" y="3451957"/>
            <a:chExt cx="20064391" cy="2939380"/>
          </a:xfrm>
        </p:grpSpPr>
        <p:sp>
          <p:nvSpPr>
            <p:cNvPr id="636" name="Rounded Rectangle 635"/>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637" name="TextBox 9"/>
            <p:cNvSpPr txBox="1">
              <a:spLocks noChangeArrowheads="1"/>
            </p:cNvSpPr>
            <p:nvPr/>
          </p:nvSpPr>
          <p:spPr bwMode="auto">
            <a:xfrm>
              <a:off x="780525" y="3463240"/>
              <a:ext cx="19903841" cy="2928097"/>
            </a:xfrm>
            <a:prstGeom prst="rect">
              <a:avLst/>
            </a:prstGeom>
            <a:noFill/>
            <a:ln w="9525" cap="sq">
              <a:noFill/>
              <a:miter lim="800000"/>
              <a:headEnd/>
              <a:tailEnd/>
            </a:ln>
          </p:spPr>
          <p:txBody>
            <a:bodyPr/>
            <a:lstStyle/>
            <a:p>
              <a:pPr marL="0" marR="0" fontAlgn="base">
                <a:lnSpc>
                  <a:spcPct val="107000"/>
                </a:lnSpc>
                <a:spcBef>
                  <a:spcPts val="0"/>
                </a:spcBef>
                <a:spcAft>
                  <a:spcPts val="800"/>
                </a:spcAft>
              </a:pPr>
              <a:r>
                <a:rPr lang="en-US" sz="4200" dirty="0">
                  <a:latin typeface="+mn-lt"/>
                </a:rPr>
                <a:t>       </a:t>
              </a:r>
            </a:p>
            <a:p>
              <a:pPr marL="0" marR="0" fontAlgn="base">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After designing and implementing a prototype solar tracker for Tubas Turkish Governmental Hospital, we also discussed the economic study, we adopted the methodology of the project to calculate the solar radiation as well as the power calculations for all months of the year.</a:t>
              </a:r>
            </a:p>
            <a:p>
              <a:pPr marL="0" marR="0" fontAlgn="base">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And also one of the contributions of this paper is to present the engineering economics analysis related to the project investment proposal IRR (0.60% &lt; market interest rate 5.57%), NPV (less than zero). These results show that the project (i.e. the installation of a photoelectric biaxial tracking system) is not economically justified. However, installing this photovoltaic system may be a good decision for other important reasons such as academic, environmental, societal and political. The system is most useful for academic purposes through the solar system.</a:t>
              </a:r>
            </a:p>
            <a:p>
              <a:pPr algn="just" eaLnBrk="0" hangingPunct="0">
                <a:lnSpc>
                  <a:spcPct val="150000"/>
                </a:lnSpc>
              </a:pPr>
              <a:r>
                <a:rPr lang="en-US" sz="2800" b="1" dirty="0">
                  <a:latin typeface="+mn-lt"/>
                </a:rPr>
                <a:t>The electricity cost of electricity will increase by 10% every year, the interest rate is 5.57%, and the panel efficiency will be reduced by 3% every year.</a:t>
              </a:r>
            </a:p>
            <a:p>
              <a:pPr algn="just" eaLnBrk="0" hangingPunct="0">
                <a:lnSpc>
                  <a:spcPct val="150000"/>
                </a:lnSpc>
              </a:pPr>
              <a:endParaRPr lang="en-US" sz="2800" b="1" dirty="0">
                <a:latin typeface="+mn-lt"/>
              </a:endParaRPr>
            </a:p>
            <a:p>
              <a:pPr algn="just" eaLnBrk="0" hangingPunct="0">
                <a:lnSpc>
                  <a:spcPct val="150000"/>
                </a:lnSpc>
              </a:pPr>
              <a:r>
                <a:rPr lang="en-US" sz="2800" b="1" dirty="0"/>
                <a:t>   </a:t>
              </a:r>
              <a:endParaRPr lang="en-GB" sz="4400" dirty="0"/>
            </a:p>
            <a:p>
              <a:pPr lvl="1" algn="just" eaLnBrk="1" hangingPunct="1">
                <a:buFont typeface="Arial" pitchFamily="34" charset="0"/>
                <a:buChar char="•"/>
              </a:pPr>
              <a:endParaRPr lang="en-GB" sz="4200" dirty="0"/>
            </a:p>
          </p:txBody>
        </p:sp>
      </p:grpSp>
      <p:sp>
        <p:nvSpPr>
          <p:cNvPr id="638" name="TextBox 10"/>
          <p:cNvSpPr>
            <a:spLocks noChangeArrowheads="1"/>
          </p:cNvSpPr>
          <p:nvPr/>
        </p:nvSpPr>
        <p:spPr bwMode="auto">
          <a:xfrm>
            <a:off x="1118144" y="28716513"/>
            <a:ext cx="13246077"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Algerian" panose="04020705040A02060702" pitchFamily="82" charset="0"/>
                <a:cs typeface="Times New Roman" pitchFamily="18" charset="0"/>
              </a:rPr>
              <a:t> The Best Results</a:t>
            </a:r>
          </a:p>
        </p:txBody>
      </p:sp>
      <p:sp>
        <p:nvSpPr>
          <p:cNvPr id="642" name="TextBox 10"/>
          <p:cNvSpPr>
            <a:spLocks noChangeArrowheads="1"/>
          </p:cNvSpPr>
          <p:nvPr/>
        </p:nvSpPr>
        <p:spPr bwMode="auto">
          <a:xfrm>
            <a:off x="16035400" y="28739823"/>
            <a:ext cx="13485798"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US" sz="4000" b="1" dirty="0">
                <a:latin typeface="Algerian" panose="04020705040A02060702" pitchFamily="82" charset="0"/>
                <a:cs typeface="Times New Roman" pitchFamily="18" charset="0"/>
              </a:rPr>
              <a:t>Methodology Work</a:t>
            </a:r>
            <a:endParaRPr lang="en-GB" sz="4000" b="1" dirty="0">
              <a:latin typeface="Algerian" panose="04020705040A02060702" pitchFamily="82" charset="0"/>
              <a:cs typeface="Times New Roman" pitchFamily="18" charset="0"/>
            </a:endParaRPr>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sp>
        <p:nvSpPr>
          <p:cNvPr id="130" name="TextBox 36"/>
          <p:cNvSpPr txBox="1">
            <a:spLocks noChangeArrowheads="1"/>
          </p:cNvSpPr>
          <p:nvPr/>
        </p:nvSpPr>
        <p:spPr bwMode="auto">
          <a:xfrm>
            <a:off x="1942044" y="19782273"/>
            <a:ext cx="12170148" cy="3600986"/>
          </a:xfrm>
          <a:prstGeom prst="rect">
            <a:avLst/>
          </a:prstGeom>
          <a:noFill/>
          <a:ln w="9525">
            <a:noFill/>
            <a:miter lim="800000"/>
            <a:headEnd/>
            <a:tailEnd/>
          </a:ln>
        </p:spPr>
        <p:txBody>
          <a:bodyPr wrap="square">
            <a:spAutoFit/>
          </a:bodyPr>
          <a:lstStyle/>
          <a:p>
            <a:pPr marL="342900" marR="0" lvl="0" indent="-342900" algn="ctr" rtl="0">
              <a:spcBef>
                <a:spcPts val="0"/>
              </a:spcBef>
              <a:spcAft>
                <a:spcPts val="0"/>
              </a:spcAft>
              <a:buSzPts val="1000"/>
              <a:buFont typeface="Symbol" panose="05050102010706020507" pitchFamily="18" charset="2"/>
              <a:buChar char=""/>
            </a:pPr>
            <a:r>
              <a:rPr lang="en-US" sz="2800" b="1" u="sng" dirty="0">
                <a:solidFill>
                  <a:srgbClr val="000000"/>
                </a:solidFill>
                <a:effectLst/>
                <a:latin typeface="+mn-lt"/>
                <a:ea typeface="Times New Roman" panose="02020603050405020304" pitchFamily="18" charset="0"/>
                <a:hlinkClick r:id="rId3"/>
              </a:rPr>
              <a:t>Figure 1</a:t>
            </a:r>
            <a:r>
              <a:rPr lang="en-US" sz="2800" b="1" dirty="0">
                <a:solidFill>
                  <a:srgbClr val="000000"/>
                </a:solidFill>
                <a:effectLst/>
                <a:latin typeface="+mn-lt"/>
                <a:ea typeface="Times New Roman" panose="02020603050405020304" pitchFamily="18" charset="0"/>
              </a:rPr>
              <a:t> shows the block diagram of a dual axis solar tracker. 4 LDR sensors are placed adjacent to the solar panel and will be activated when light is detected. An activate signal will be sent to the microcontroller and when the signal is received, the Arduino microcontroller will trigger the 2 drivers and activate the 2 motors.</a:t>
            </a:r>
          </a:p>
          <a:p>
            <a:pPr marL="342900" marR="0" lvl="0" indent="-342900" algn="ctr" rtl="0">
              <a:spcBef>
                <a:spcPts val="0"/>
              </a:spcBef>
              <a:spcAft>
                <a:spcPts val="0"/>
              </a:spcAft>
              <a:buSzPts val="1000"/>
              <a:buFont typeface="Symbol" panose="05050102010706020507" pitchFamily="18" charset="2"/>
              <a:buChar char=""/>
            </a:pPr>
            <a:endParaRPr lang="en-US" sz="2800" dirty="0">
              <a:effectLst/>
              <a:latin typeface="Times New Roman" panose="02020603050405020304" pitchFamily="18" charset="0"/>
              <a:ea typeface="Times New Roman" panose="02020603050405020304" pitchFamily="18" charset="0"/>
            </a:endParaRPr>
          </a:p>
          <a:p>
            <a:pPr marL="57150" marR="0" algn="ctr">
              <a:spcBef>
                <a:spcPts val="0"/>
              </a:spcBef>
              <a:spcAft>
                <a:spcPts val="0"/>
              </a:spcAft>
            </a:pPr>
            <a:r>
              <a:rPr lang="en-US" sz="2800" b="1" dirty="0">
                <a:effectLst/>
                <a:latin typeface="Seogo Ui"/>
                <a:ea typeface="Times New Roman" panose="02020603050405020304" pitchFamily="18" charset="0"/>
              </a:rPr>
              <a:t> </a:t>
            </a:r>
            <a:endParaRPr lang="en-US" sz="2800" dirty="0">
              <a:effectLst/>
              <a:latin typeface="Times New Roman" panose="02020603050405020304" pitchFamily="18" charset="0"/>
              <a:ea typeface="Times New Roman" panose="02020603050405020304" pitchFamily="18" charset="0"/>
            </a:endParaRPr>
          </a:p>
          <a:p>
            <a:pPr algn="just"/>
            <a:endParaRPr lang="en-US" sz="3200" dirty="0"/>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grpSp>
        <p:nvGrpSpPr>
          <p:cNvPr id="142" name="Group 104"/>
          <p:cNvGrpSpPr>
            <a:grpSpLocks/>
          </p:cNvGrpSpPr>
          <p:nvPr/>
        </p:nvGrpSpPr>
        <p:grpSpPr bwMode="auto">
          <a:xfrm>
            <a:off x="1060680" y="38554890"/>
            <a:ext cx="30313644" cy="4095048"/>
            <a:chOff x="260568" y="3163841"/>
            <a:chExt cx="23150615" cy="3289780"/>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144" name="TextBox 9"/>
            <p:cNvSpPr txBox="1">
              <a:spLocks noChangeArrowheads="1"/>
            </p:cNvSpPr>
            <p:nvPr/>
          </p:nvSpPr>
          <p:spPr bwMode="auto">
            <a:xfrm>
              <a:off x="425852" y="3163841"/>
              <a:ext cx="22985331" cy="3289780"/>
            </a:xfrm>
            <a:prstGeom prst="rect">
              <a:avLst/>
            </a:prstGeom>
            <a:noFill/>
            <a:ln w="9525" cap="sq">
              <a:noFill/>
              <a:miter lim="800000"/>
              <a:headEnd/>
              <a:tailEnd/>
            </a:ln>
          </p:spPr>
          <p:txBody>
            <a:bodyPr/>
            <a:lstStyle/>
            <a:p>
              <a:pPr marL="0" marR="0">
                <a:lnSpc>
                  <a:spcPct val="107000"/>
                </a:lnSpc>
                <a:spcBef>
                  <a:spcPts val="0"/>
                </a:spcBef>
                <a:spcAft>
                  <a:spcPts val="800"/>
                </a:spcAft>
              </a:pPr>
              <a:r>
                <a:rPr lang="en-US" sz="2800" dirty="0">
                  <a:latin typeface="+mn-lt"/>
                </a:rPr>
                <a:t>  </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In this paper, all the objectives have been achieved which are, firstly, to design a model of dual axis solar tracker by using software. The design has been showed and </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analyzed. Secondly, to program the micro-controller on Arduino (ATmega328p) so that rotation of DC motor can be controlled by microcontroller and H-bridge. The </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programming part consists of 5 cases which has been stated and analyzed. Thirdly, to investigate the voltage differences from the sensor (light depending resistor LDR)</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 based on intensity of light received by the sensor. The output has been plotted into a graph and has been analyzed.</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After that, we conducted an economic feasibility study to design a Dual axis solar tracker system for Tubas Turkish Hospital. After doing the study, we interpreted the </a:t>
              </a:r>
            </a:p>
            <a:p>
              <a:pPr marL="0" marR="0">
                <a:lnSpc>
                  <a:spcPct val="107000"/>
                </a:lnSpc>
                <a:spcBef>
                  <a:spcPts val="0"/>
                </a:spcBef>
                <a:spcAft>
                  <a:spcPts val="800"/>
                </a:spcAft>
              </a:pPr>
              <a:r>
                <a:rPr lang="en-US" sz="2800" b="1" dirty="0">
                  <a:effectLst/>
                  <a:latin typeface="+mn-lt"/>
                  <a:ea typeface="Calibri" panose="020F0502020204030204" pitchFamily="34" charset="0"/>
                  <a:cs typeface="Arial" panose="020B0604020202020204" pitchFamily="34" charset="0"/>
                </a:rPr>
                <a:t>results and summarized the work.</a:t>
              </a:r>
            </a:p>
            <a:p>
              <a:pPr algn="just" eaLnBrk="0" hangingPunct="0">
                <a:lnSpc>
                  <a:spcPct val="150000"/>
                </a:lnSpc>
              </a:pPr>
              <a:endParaRPr lang="en-US" sz="4200" dirty="0">
                <a:latin typeface="+mn-lt"/>
              </a:endParaRP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145" name="TextBox 10"/>
          <p:cNvSpPr>
            <a:spLocks noChangeArrowheads="1"/>
          </p:cNvSpPr>
          <p:nvPr/>
        </p:nvSpPr>
        <p:spPr bwMode="auto">
          <a:xfrm>
            <a:off x="1118145" y="37869290"/>
            <a:ext cx="5928501"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Algerian" panose="04020705040A02060702" pitchFamily="82" charset="0"/>
                <a:cs typeface="Times New Roman" pitchFamily="18" charset="0"/>
              </a:rPr>
              <a:t>Conclusion</a:t>
            </a:r>
          </a:p>
        </p:txBody>
      </p:sp>
      <p:sp>
        <p:nvSpPr>
          <p:cNvPr id="4" name="Rectangle 2">
            <a:extLst>
              <a:ext uri="{FF2B5EF4-FFF2-40B4-BE49-F238E27FC236}">
                <a16:creationId xmlns:a16="http://schemas.microsoft.com/office/drawing/2014/main" id="{FE3232E2-A611-42CF-93AF-1A49E2B6C2FC}"/>
              </a:ext>
            </a:extLst>
          </p:cNvPr>
          <p:cNvSpPr>
            <a:spLocks noChangeArrowheads="1"/>
          </p:cNvSpPr>
          <p:nvPr/>
        </p:nvSpPr>
        <p:spPr bwMode="auto">
          <a:xfrm>
            <a:off x="17953984" y="7659027"/>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6" name="Rectangle 2">
            <a:extLst>
              <a:ext uri="{FF2B5EF4-FFF2-40B4-BE49-F238E27FC236}">
                <a16:creationId xmlns:a16="http://schemas.microsoft.com/office/drawing/2014/main" id="{ED6DBB1F-A4C3-4B6E-98F3-100E0D8551E1}"/>
              </a:ext>
            </a:extLst>
          </p:cNvPr>
          <p:cNvSpPr>
            <a:spLocks noChangeArrowheads="1"/>
          </p:cNvSpPr>
          <p:nvPr/>
        </p:nvSpPr>
        <p:spPr bwMode="auto">
          <a:xfrm>
            <a:off x="672303" y="21317490"/>
            <a:ext cx="38877363" cy="5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10" name="Rectangle 2">
            <a:extLst>
              <a:ext uri="{FF2B5EF4-FFF2-40B4-BE49-F238E27FC236}">
                <a16:creationId xmlns:a16="http://schemas.microsoft.com/office/drawing/2014/main"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6" name="TextBox 105">
            <a:extLst>
              <a:ext uri="{FF2B5EF4-FFF2-40B4-BE49-F238E27FC236}">
                <a16:creationId xmlns:a16="http://schemas.microsoft.com/office/drawing/2014/main" id="{A9CFBCD4-6A76-4431-99A3-962AC879AB4C}"/>
              </a:ext>
            </a:extLst>
          </p:cNvPr>
          <p:cNvSpPr txBox="1"/>
          <p:nvPr/>
        </p:nvSpPr>
        <p:spPr>
          <a:xfrm>
            <a:off x="10552547" y="21144176"/>
            <a:ext cx="4960128"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rPr>
              <a:t> </a:t>
            </a:r>
            <a:endParaRPr lang="en-US" dirty="0"/>
          </a:p>
        </p:txBody>
      </p:sp>
      <p:sp>
        <p:nvSpPr>
          <p:cNvPr id="14" name="Rectangle 2">
            <a:extLst>
              <a:ext uri="{FF2B5EF4-FFF2-40B4-BE49-F238E27FC236}">
                <a16:creationId xmlns:a16="http://schemas.microsoft.com/office/drawing/2014/main" id="{606F60BA-0A58-4005-AC64-0FC2C8193E0D}"/>
              </a:ext>
            </a:extLst>
          </p:cNvPr>
          <p:cNvSpPr>
            <a:spLocks noChangeArrowheads="1"/>
          </p:cNvSpPr>
          <p:nvPr/>
        </p:nvSpPr>
        <p:spPr bwMode="auto">
          <a:xfrm flipV="1">
            <a:off x="14597722" y="24713825"/>
            <a:ext cx="33348001" cy="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3" name="Rectangle 2">
            <a:extLst>
              <a:ext uri="{FF2B5EF4-FFF2-40B4-BE49-F238E27FC236}">
                <a16:creationId xmlns:a16="http://schemas.microsoft.com/office/drawing/2014/main" id="{8BF244F5-0EA4-47B1-899D-967121180E10}"/>
              </a:ext>
            </a:extLst>
          </p:cNvPr>
          <p:cNvSpPr>
            <a:spLocks noChangeArrowheads="1"/>
          </p:cNvSpPr>
          <p:nvPr/>
        </p:nvSpPr>
        <p:spPr bwMode="auto">
          <a:xfrm>
            <a:off x="697154" y="30143838"/>
            <a:ext cx="472158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17" name="Rectangle 2">
            <a:extLst>
              <a:ext uri="{FF2B5EF4-FFF2-40B4-BE49-F238E27FC236}">
                <a16:creationId xmlns:a16="http://schemas.microsoft.com/office/drawing/2014/main" id="{5082A0F9-35D7-4B2C-A270-C35B0EC5D040}"/>
              </a:ext>
            </a:extLst>
          </p:cNvPr>
          <p:cNvSpPr>
            <a:spLocks noChangeArrowheads="1"/>
          </p:cNvSpPr>
          <p:nvPr/>
        </p:nvSpPr>
        <p:spPr bwMode="auto">
          <a:xfrm>
            <a:off x="8598374" y="30751142"/>
            <a:ext cx="3500344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19" name="Rectangle 2">
            <a:extLst>
              <a:ext uri="{FF2B5EF4-FFF2-40B4-BE49-F238E27FC236}">
                <a16:creationId xmlns:a16="http://schemas.microsoft.com/office/drawing/2014/main"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1" name="Rectangle 2">
            <a:extLst>
              <a:ext uri="{FF2B5EF4-FFF2-40B4-BE49-F238E27FC236}">
                <a16:creationId xmlns:a16="http://schemas.microsoft.com/office/drawing/2014/main" id="{8BEE5ECB-4516-41C5-929A-2D7D3A5B0734}"/>
              </a:ext>
            </a:extLst>
          </p:cNvPr>
          <p:cNvSpPr>
            <a:spLocks noChangeArrowheads="1"/>
          </p:cNvSpPr>
          <p:nvPr/>
        </p:nvSpPr>
        <p:spPr bwMode="auto">
          <a:xfrm>
            <a:off x="23481780" y="30817373"/>
            <a:ext cx="287567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76" name="TextBox 75">
            <a:extLst>
              <a:ext uri="{FF2B5EF4-FFF2-40B4-BE49-F238E27FC236}">
                <a16:creationId xmlns:a16="http://schemas.microsoft.com/office/drawing/2014/main" id="{6FFC7F39-8E96-4E80-B646-6ADC6FF90008}"/>
              </a:ext>
            </a:extLst>
          </p:cNvPr>
          <p:cNvSpPr txBox="1"/>
          <p:nvPr/>
        </p:nvSpPr>
        <p:spPr>
          <a:xfrm>
            <a:off x="16857920" y="19517915"/>
            <a:ext cx="11664535" cy="954107"/>
          </a:xfrm>
          <a:prstGeom prst="rect">
            <a:avLst/>
          </a:prstGeom>
          <a:noFill/>
        </p:spPr>
        <p:txBody>
          <a:bodyPr wrap="square">
            <a:spAutoFit/>
          </a:bodyPr>
          <a:lstStyle/>
          <a:p>
            <a:pPr marL="457200" indent="-457200">
              <a:buFont typeface="Arial" panose="020B0604020202020204" pitchFamily="34" charset="0"/>
              <a:buChar char="•"/>
            </a:pPr>
            <a:r>
              <a:rPr lang="en-US" sz="2800" b="1" dirty="0">
                <a:effectLst/>
                <a:latin typeface="+mn-lt"/>
                <a:ea typeface="Calibri" panose="020F0502020204030204" pitchFamily="34" charset="0"/>
              </a:rPr>
              <a:t>The sun tracking system is designed in Tinker cad online environment which is shown in Figure :</a:t>
            </a:r>
            <a:endParaRPr lang="en-US" sz="4400" dirty="0">
              <a:latin typeface="+mn-lt"/>
            </a:endParaRPr>
          </a:p>
        </p:txBody>
      </p:sp>
      <p:sp>
        <p:nvSpPr>
          <p:cNvPr id="25" name="مستطيل 24"/>
          <p:cNvSpPr/>
          <p:nvPr/>
        </p:nvSpPr>
        <p:spPr>
          <a:xfrm>
            <a:off x="1474789" y="3463560"/>
            <a:ext cx="21591804" cy="482633"/>
          </a:xfrm>
          <a:prstGeom prst="rect">
            <a:avLst/>
          </a:prstGeom>
        </p:spPr>
        <p:txBody>
          <a:bodyPr wrap="square">
            <a:spAutoFit/>
          </a:bodyPr>
          <a:lstStyle/>
          <a:p>
            <a:pPr marL="0" marR="0" algn="just">
              <a:lnSpc>
                <a:spcPct val="115000"/>
              </a:lnSpc>
              <a:spcBef>
                <a:spcPts val="0"/>
              </a:spcBef>
              <a:spcAft>
                <a:spcPts val="800"/>
              </a:spcAft>
            </a:pPr>
            <a:r>
              <a:rPr lang="en-US" dirty="0">
                <a:latin typeface="Times New Roman"/>
                <a:ea typeface="Calibri"/>
                <a:cs typeface="Arial"/>
              </a:rPr>
              <a:t>     </a:t>
            </a:r>
            <a:endParaRPr lang="ar-SA" sz="3200" dirty="0"/>
          </a:p>
        </p:txBody>
      </p:sp>
      <p:sp>
        <p:nvSpPr>
          <p:cNvPr id="28" name="مستطيل 27"/>
          <p:cNvSpPr/>
          <p:nvPr/>
        </p:nvSpPr>
        <p:spPr>
          <a:xfrm>
            <a:off x="1060681" y="8676154"/>
            <a:ext cx="11971930" cy="480901"/>
          </a:xfrm>
          <a:prstGeom prst="rect">
            <a:avLst/>
          </a:prstGeom>
        </p:spPr>
        <p:txBody>
          <a:bodyPr wrap="square">
            <a:spAutoFit/>
          </a:bodyPr>
          <a:lstStyle/>
          <a:p>
            <a:pPr marL="0" marR="0" algn="just">
              <a:lnSpc>
                <a:spcPct val="115000"/>
              </a:lnSpc>
              <a:spcBef>
                <a:spcPts val="0"/>
              </a:spcBef>
              <a:spcAft>
                <a:spcPts val="800"/>
              </a:spcAft>
            </a:pPr>
            <a:endParaRPr lang="ar-SA" dirty="0"/>
          </a:p>
        </p:txBody>
      </p:sp>
      <p:sp>
        <p:nvSpPr>
          <p:cNvPr id="30" name="مستطيل 29"/>
          <p:cNvSpPr/>
          <p:nvPr/>
        </p:nvSpPr>
        <p:spPr>
          <a:xfrm>
            <a:off x="1560017" y="9088892"/>
            <a:ext cx="12164822" cy="584775"/>
          </a:xfrm>
          <a:prstGeom prst="rect">
            <a:avLst/>
          </a:prstGeom>
        </p:spPr>
        <p:txBody>
          <a:bodyPr wrap="square">
            <a:spAutoFit/>
          </a:bodyPr>
          <a:lstStyle/>
          <a:p>
            <a:endParaRPr lang="en-US" sz="3200" dirty="0"/>
          </a:p>
        </p:txBody>
      </p:sp>
      <p:sp>
        <p:nvSpPr>
          <p:cNvPr id="64" name="مستطيل 63"/>
          <p:cNvSpPr/>
          <p:nvPr/>
        </p:nvSpPr>
        <p:spPr>
          <a:xfrm>
            <a:off x="19970886" y="11577105"/>
            <a:ext cx="3111173" cy="646331"/>
          </a:xfrm>
          <a:prstGeom prst="rect">
            <a:avLst/>
          </a:prstGeom>
        </p:spPr>
        <p:txBody>
          <a:bodyPr wrap="none">
            <a:spAutoFit/>
          </a:bodyPr>
          <a:lstStyle/>
          <a:p>
            <a:r>
              <a:rPr lang="en-US" b="1" dirty="0">
                <a:effectLst/>
                <a:latin typeface="Sego UI"/>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Arduino Sensor Shield</a:t>
            </a:r>
            <a:r>
              <a:rPr lang="en-US" sz="3600" dirty="0"/>
              <a:t> </a:t>
            </a:r>
            <a:endParaRPr lang="ar-SA" sz="3600" dirty="0"/>
          </a:p>
        </p:txBody>
      </p:sp>
      <p:sp>
        <p:nvSpPr>
          <p:cNvPr id="65" name="مستطيل 64"/>
          <p:cNvSpPr/>
          <p:nvPr/>
        </p:nvSpPr>
        <p:spPr>
          <a:xfrm>
            <a:off x="20393183" y="15230496"/>
            <a:ext cx="1613711" cy="461665"/>
          </a:xfrm>
          <a:prstGeom prst="rect">
            <a:avLst/>
          </a:prstGeom>
        </p:spPr>
        <p:txBody>
          <a:bodyPr wrap="none">
            <a:spAutoFit/>
          </a:bodyPr>
          <a:lstStyle/>
          <a:p>
            <a:r>
              <a:rPr lang="en-US" b="1" i="1" u="sng" dirty="0">
                <a:solidFill>
                  <a:srgbClr val="000000"/>
                </a:solidFill>
                <a:effectLst/>
                <a:latin typeface="Sego UI"/>
                <a:ea typeface="Calibri" panose="020F0502020204030204" pitchFamily="34" charset="0"/>
                <a:cs typeface="Arial" panose="020B0604020202020204" pitchFamily="34" charset="0"/>
              </a:rPr>
              <a:t>Solar Panel</a:t>
            </a:r>
            <a:endParaRPr lang="ar-SA" sz="3600" u="sng" dirty="0"/>
          </a:p>
        </p:txBody>
      </p:sp>
      <p:sp>
        <p:nvSpPr>
          <p:cNvPr id="66" name="مستطيل 65"/>
          <p:cNvSpPr/>
          <p:nvPr/>
        </p:nvSpPr>
        <p:spPr>
          <a:xfrm>
            <a:off x="23362657" y="11734666"/>
            <a:ext cx="3351174" cy="461665"/>
          </a:xfrm>
          <a:prstGeom prst="rect">
            <a:avLst/>
          </a:prstGeom>
        </p:spPr>
        <p:txBody>
          <a:bodyPr wrap="none">
            <a:spAutoFit/>
          </a:bodyPr>
          <a:lstStyle/>
          <a:p>
            <a:r>
              <a:rPr lang="en-US" b="1" i="1" u="sng" dirty="0">
                <a:solidFill>
                  <a:srgbClr val="000000"/>
                </a:solidFill>
                <a:effectLst/>
                <a:latin typeface="Sego UI"/>
                <a:ea typeface="Calibri" panose="020F0502020204030204" pitchFamily="34" charset="0"/>
                <a:cs typeface="Arial" panose="020B0604020202020204" pitchFamily="34" charset="0"/>
              </a:rPr>
              <a:t>2 x 9g Metal Gear Servos</a:t>
            </a:r>
            <a:endParaRPr lang="ar-SA" sz="3200" b="1" u="sng" dirty="0"/>
          </a:p>
        </p:txBody>
      </p:sp>
      <p:sp>
        <p:nvSpPr>
          <p:cNvPr id="67" name="مستطيل 66"/>
          <p:cNvSpPr/>
          <p:nvPr/>
        </p:nvSpPr>
        <p:spPr>
          <a:xfrm>
            <a:off x="26983218" y="11735293"/>
            <a:ext cx="3116751" cy="461665"/>
          </a:xfrm>
          <a:prstGeom prst="rect">
            <a:avLst/>
          </a:prstGeom>
        </p:spPr>
        <p:txBody>
          <a:bodyPr wrap="none">
            <a:spAutoFit/>
          </a:bodyPr>
          <a:lstStyle/>
          <a:p>
            <a:r>
              <a:rPr lang="en-US" b="1" i="1" u="sng" dirty="0">
                <a:solidFill>
                  <a:srgbClr val="000000"/>
                </a:solidFill>
                <a:effectLst/>
                <a:latin typeface="Sego UI"/>
                <a:ea typeface="Calibri" panose="020F0502020204030204" pitchFamily="34" charset="0"/>
                <a:cs typeface="Arial" panose="020B0604020202020204" pitchFamily="34" charset="0"/>
              </a:rPr>
              <a:t>LDR (resistance sensor)</a:t>
            </a:r>
            <a:endParaRPr lang="ar-SA" sz="3200" u="sng" dirty="0"/>
          </a:p>
        </p:txBody>
      </p:sp>
      <p:sp>
        <p:nvSpPr>
          <p:cNvPr id="68" name="مستطيل 67"/>
          <p:cNvSpPr/>
          <p:nvPr/>
        </p:nvSpPr>
        <p:spPr>
          <a:xfrm>
            <a:off x="27552868" y="15140586"/>
            <a:ext cx="1731564" cy="523220"/>
          </a:xfrm>
          <a:prstGeom prst="rect">
            <a:avLst/>
          </a:prstGeom>
        </p:spPr>
        <p:txBody>
          <a:bodyPr wrap="none">
            <a:spAutoFit/>
          </a:bodyPr>
          <a:lstStyle/>
          <a:p>
            <a:r>
              <a:rPr lang="en-US" sz="2800" b="1" u="sng" dirty="0"/>
              <a:t>DC motor</a:t>
            </a:r>
            <a:endParaRPr lang="ar-SA" sz="2800" b="1" u="sng" dirty="0"/>
          </a:p>
        </p:txBody>
      </p:sp>
      <p:sp>
        <p:nvSpPr>
          <p:cNvPr id="73" name="مستطيل 72"/>
          <p:cNvSpPr/>
          <p:nvPr/>
        </p:nvSpPr>
        <p:spPr>
          <a:xfrm>
            <a:off x="16198768" y="15023633"/>
            <a:ext cx="2917978" cy="461665"/>
          </a:xfrm>
          <a:prstGeom prst="rect">
            <a:avLst/>
          </a:prstGeom>
        </p:spPr>
        <p:txBody>
          <a:bodyPr wrap="none">
            <a:spAutoFit/>
          </a:bodyPr>
          <a:lstStyle/>
          <a:p>
            <a:r>
              <a:rPr lang="en-US" b="1" i="1" u="sng" dirty="0">
                <a:solidFill>
                  <a:srgbClr val="000000"/>
                </a:solidFill>
                <a:effectLst/>
                <a:latin typeface="Sego UI"/>
                <a:ea typeface="Calibri" panose="020F0502020204030204" pitchFamily="34" charset="0"/>
                <a:cs typeface="Arial" panose="020B0604020202020204" pitchFamily="34" charset="0"/>
              </a:rPr>
              <a:t>Digital LED Voltmeter</a:t>
            </a:r>
            <a:endParaRPr lang="ar-SA" sz="3200" u="sng" dirty="0"/>
          </a:p>
        </p:txBody>
      </p:sp>
      <p:sp>
        <p:nvSpPr>
          <p:cNvPr id="74" name="مستطيل 73"/>
          <p:cNvSpPr/>
          <p:nvPr/>
        </p:nvSpPr>
        <p:spPr>
          <a:xfrm>
            <a:off x="16584290" y="11681094"/>
            <a:ext cx="2284878" cy="461665"/>
          </a:xfrm>
          <a:prstGeom prst="rect">
            <a:avLst/>
          </a:prstGeom>
        </p:spPr>
        <p:txBody>
          <a:bodyPr wrap="square">
            <a:spAutoFit/>
          </a:bodyPr>
          <a:lstStyle/>
          <a:p>
            <a:r>
              <a:rPr lang="en-US" b="1" u="sng" dirty="0">
                <a:effectLst/>
                <a:latin typeface="Sego UI"/>
                <a:ea typeface="Calibri" panose="020F0502020204030204" pitchFamily="34" charset="0"/>
                <a:cs typeface="Arial" panose="020B0604020202020204" pitchFamily="34" charset="0"/>
              </a:rPr>
              <a:t>Arduino Uno R3</a:t>
            </a:r>
            <a:endParaRPr lang="en-US" sz="3600" u="sng" dirty="0"/>
          </a:p>
        </p:txBody>
      </p:sp>
      <p:sp>
        <p:nvSpPr>
          <p:cNvPr id="77" name="مستطيل 76"/>
          <p:cNvSpPr/>
          <p:nvPr/>
        </p:nvSpPr>
        <p:spPr>
          <a:xfrm>
            <a:off x="7545884" y="19320608"/>
            <a:ext cx="261610" cy="461665"/>
          </a:xfrm>
          <a:prstGeom prst="rect">
            <a:avLst/>
          </a:prstGeom>
        </p:spPr>
        <p:txBody>
          <a:bodyPr wrap="none">
            <a:spAutoFit/>
          </a:bodyPr>
          <a:lstStyle/>
          <a:p>
            <a:r>
              <a:rPr lang="en-US" dirty="0"/>
              <a:t> </a:t>
            </a:r>
          </a:p>
        </p:txBody>
      </p:sp>
      <p:sp>
        <p:nvSpPr>
          <p:cNvPr id="5" name="TextBox 4">
            <a:extLst>
              <a:ext uri="{FF2B5EF4-FFF2-40B4-BE49-F238E27FC236}">
                <a16:creationId xmlns:a16="http://schemas.microsoft.com/office/drawing/2014/main" id="{3B780798-071C-CBD2-095A-EF386E086038}"/>
              </a:ext>
            </a:extLst>
          </p:cNvPr>
          <p:cNvSpPr txBox="1"/>
          <p:nvPr/>
        </p:nvSpPr>
        <p:spPr>
          <a:xfrm>
            <a:off x="22144401" y="1348419"/>
            <a:ext cx="8023502" cy="707886"/>
          </a:xfrm>
          <a:prstGeom prst="rect">
            <a:avLst/>
          </a:prstGeom>
          <a:noFill/>
        </p:spPr>
        <p:txBody>
          <a:bodyPr wrap="square" rtlCol="0">
            <a:spAutoFit/>
          </a:bodyPr>
          <a:lstStyle/>
          <a:p>
            <a:r>
              <a:rPr lang="en-US" sz="4000" dirty="0"/>
              <a:t>PEMD 2023 – 23 – 1 January 2023</a:t>
            </a:r>
          </a:p>
        </p:txBody>
      </p:sp>
      <p:pic>
        <p:nvPicPr>
          <p:cNvPr id="13" name="Picture 12">
            <a:extLst>
              <a:ext uri="{FF2B5EF4-FFF2-40B4-BE49-F238E27FC236}">
                <a16:creationId xmlns:a16="http://schemas.microsoft.com/office/drawing/2014/main" id="{69ECB531-340C-5E5F-397E-823680B129A1}"/>
              </a:ext>
            </a:extLst>
          </p:cNvPr>
          <p:cNvPicPr>
            <a:picLocks noChangeAspect="1"/>
          </p:cNvPicPr>
          <p:nvPr/>
        </p:nvPicPr>
        <p:blipFill rotWithShape="1">
          <a:blip r:embed="rId5">
            <a:extLst>
              <a:ext uri="{28A0092B-C50C-407E-A947-70E740481C1C}">
                <a14:useLocalDpi xmlns:a14="http://schemas.microsoft.com/office/drawing/2010/main" val="0"/>
              </a:ext>
            </a:extLst>
          </a:blip>
          <a:srcRect l="1008" r="58616"/>
          <a:stretch/>
        </p:blipFill>
        <p:spPr bwMode="auto">
          <a:xfrm>
            <a:off x="4429502" y="22133850"/>
            <a:ext cx="7306425" cy="5834094"/>
          </a:xfrm>
          <a:prstGeom prst="rect">
            <a:avLst/>
          </a:prstGeom>
          <a:noFill/>
          <a:ln>
            <a:noFill/>
          </a:ln>
          <a:extLst>
            <a:ext uri="{53640926-AAD7-44D8-BBD7-CCE9431645EC}">
              <a14:shadowObscured xmlns:a14="http://schemas.microsoft.com/office/drawing/2010/main"/>
            </a:ext>
          </a:extLst>
        </p:spPr>
      </p:pic>
      <p:pic>
        <p:nvPicPr>
          <p:cNvPr id="15" name="Picture 14" descr="Arduino Uno R3 Development Board - Control Voltage">
            <a:extLst>
              <a:ext uri="{FF2B5EF4-FFF2-40B4-BE49-F238E27FC236}">
                <a16:creationId xmlns:a16="http://schemas.microsoft.com/office/drawing/2014/main" id="{3F49DA87-FA7E-9547-0DB3-1FFA990DE82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416447" y="9654511"/>
            <a:ext cx="2700299" cy="1885136"/>
          </a:xfrm>
          <a:prstGeom prst="rect">
            <a:avLst/>
          </a:prstGeom>
          <a:noFill/>
          <a:ln>
            <a:noFill/>
          </a:ln>
        </p:spPr>
      </p:pic>
      <p:pic>
        <p:nvPicPr>
          <p:cNvPr id="16" name="Picture 15">
            <a:extLst>
              <a:ext uri="{FF2B5EF4-FFF2-40B4-BE49-F238E27FC236}">
                <a16:creationId xmlns:a16="http://schemas.microsoft.com/office/drawing/2014/main" id="{C4740819-831D-8703-082F-55E7AD515992}"/>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014145" y="9612453"/>
            <a:ext cx="2865566" cy="1933174"/>
          </a:xfrm>
          <a:prstGeom prst="rect">
            <a:avLst/>
          </a:prstGeom>
          <a:noFill/>
        </p:spPr>
      </p:pic>
      <p:pic>
        <p:nvPicPr>
          <p:cNvPr id="18" name="Picture 17">
            <a:extLst>
              <a:ext uri="{FF2B5EF4-FFF2-40B4-BE49-F238E27FC236}">
                <a16:creationId xmlns:a16="http://schemas.microsoft.com/office/drawing/2014/main" id="{522FB96C-2622-560A-05B7-C988C87F4E50}"/>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3538203" y="9681714"/>
            <a:ext cx="2865566" cy="1999380"/>
          </a:xfrm>
          <a:prstGeom prst="rect">
            <a:avLst/>
          </a:prstGeom>
          <a:noFill/>
        </p:spPr>
      </p:pic>
      <p:pic>
        <p:nvPicPr>
          <p:cNvPr id="20" name="Picture 19">
            <a:extLst>
              <a:ext uri="{FF2B5EF4-FFF2-40B4-BE49-F238E27FC236}">
                <a16:creationId xmlns:a16="http://schemas.microsoft.com/office/drawing/2014/main" id="{DAB6004C-7D29-1584-1DFE-5182A7DB2D8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7204505" y="9632919"/>
            <a:ext cx="2456151" cy="2060131"/>
          </a:xfrm>
          <a:prstGeom prst="rect">
            <a:avLst/>
          </a:prstGeom>
          <a:noFill/>
        </p:spPr>
      </p:pic>
      <p:pic>
        <p:nvPicPr>
          <p:cNvPr id="22" name="Picture 21">
            <a:extLst>
              <a:ext uri="{FF2B5EF4-FFF2-40B4-BE49-F238E27FC236}">
                <a16:creationId xmlns:a16="http://schemas.microsoft.com/office/drawing/2014/main" id="{3E3700E1-CE90-9A80-BC12-2D15118B34BC}"/>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6376087" y="12707612"/>
            <a:ext cx="2752721" cy="2221274"/>
          </a:xfrm>
          <a:prstGeom prst="rect">
            <a:avLst/>
          </a:prstGeom>
          <a:noFill/>
        </p:spPr>
      </p:pic>
      <p:pic>
        <p:nvPicPr>
          <p:cNvPr id="24" name="Picture 23" descr="5.5V, 160MA SOLAR PANEL, 150 X 86MM ">
            <a:extLst>
              <a:ext uri="{FF2B5EF4-FFF2-40B4-BE49-F238E27FC236}">
                <a16:creationId xmlns:a16="http://schemas.microsoft.com/office/drawing/2014/main" id="{FD861E2A-B4FF-75D9-67BF-8C5C4B57D01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629" t="-5298" r="21946" b="43709"/>
          <a:stretch/>
        </p:blipFill>
        <p:spPr bwMode="auto">
          <a:xfrm>
            <a:off x="19768537" y="12572718"/>
            <a:ext cx="3111173" cy="2614621"/>
          </a:xfrm>
          <a:prstGeom prst="rect">
            <a:avLst/>
          </a:prstGeom>
          <a:noFill/>
          <a:ln>
            <a:noFill/>
          </a:ln>
          <a:extLst>
            <a:ext uri="{53640926-AAD7-44D8-BBD7-CCE9431645EC}">
              <a14:shadowObscured xmlns:a14="http://schemas.microsoft.com/office/drawing/2010/main"/>
            </a:ext>
          </a:extLst>
        </p:spPr>
      </p:pic>
      <p:pic>
        <p:nvPicPr>
          <p:cNvPr id="26" name="Picture 25">
            <a:extLst>
              <a:ext uri="{FF2B5EF4-FFF2-40B4-BE49-F238E27FC236}">
                <a16:creationId xmlns:a16="http://schemas.microsoft.com/office/drawing/2014/main" id="{901B56FE-F1CB-772C-0259-521168E98C34}"/>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6902386" y="12748489"/>
            <a:ext cx="2968951" cy="2173702"/>
          </a:xfrm>
          <a:prstGeom prst="rect">
            <a:avLst/>
          </a:prstGeom>
          <a:noFill/>
        </p:spPr>
      </p:pic>
      <p:pic>
        <p:nvPicPr>
          <p:cNvPr id="27" name="Picture 26">
            <a:extLst>
              <a:ext uri="{FF2B5EF4-FFF2-40B4-BE49-F238E27FC236}">
                <a16:creationId xmlns:a16="http://schemas.microsoft.com/office/drawing/2014/main" id="{B12EDB03-C64E-85F2-62CF-69077FA66828}"/>
              </a:ext>
            </a:extLst>
          </p:cNvPr>
          <p:cNvPicPr>
            <a:picLocks noChangeAspect="1"/>
          </p:cNvPicPr>
          <p:nvPr/>
        </p:nvPicPr>
        <p:blipFill rotWithShape="1">
          <a:blip r:embed="rId13">
            <a:extLst>
              <a:ext uri="{28A0092B-C50C-407E-A947-70E740481C1C}">
                <a14:useLocalDpi xmlns:a14="http://schemas.microsoft.com/office/drawing/2010/main" val="0"/>
              </a:ext>
            </a:extLst>
          </a:blip>
          <a:srcRect l="19581" t="27351" r="43706" b="11318"/>
          <a:stretch/>
        </p:blipFill>
        <p:spPr bwMode="auto">
          <a:xfrm>
            <a:off x="17199533" y="20613701"/>
            <a:ext cx="10777166" cy="7457024"/>
          </a:xfrm>
          <a:prstGeom prst="rect">
            <a:avLst/>
          </a:prstGeom>
          <a:ln>
            <a:noFill/>
          </a:ln>
          <a:extLst>
            <a:ext uri="{53640926-AAD7-44D8-BBD7-CCE9431645EC}">
              <a14:shadowObscured xmlns:a14="http://schemas.microsoft.com/office/drawing/2010/main"/>
            </a:ext>
          </a:extLst>
        </p:spPr>
      </p:pic>
      <p:pic>
        <p:nvPicPr>
          <p:cNvPr id="69" name="Picture 68" descr="لا يتوفر وصف.">
            <a:extLst>
              <a:ext uri="{FF2B5EF4-FFF2-40B4-BE49-F238E27FC236}">
                <a16:creationId xmlns:a16="http://schemas.microsoft.com/office/drawing/2014/main" id="{CBEABF77-93DB-BA8B-688C-312B64E9136C}"/>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9102" t="12404" r="4358" b="6442"/>
          <a:stretch/>
        </p:blipFill>
        <p:spPr bwMode="auto">
          <a:xfrm>
            <a:off x="23283331" y="12773810"/>
            <a:ext cx="2968951" cy="3206113"/>
          </a:xfrm>
          <a:prstGeom prst="rect">
            <a:avLst/>
          </a:prstGeom>
          <a:noFill/>
          <a:ln>
            <a:noFill/>
          </a:ln>
          <a:extLst>
            <a:ext uri="{53640926-AAD7-44D8-BBD7-CCE9431645EC}">
              <a14:shadowObscured xmlns:a14="http://schemas.microsoft.com/office/drawing/2010/main"/>
            </a:ext>
          </a:extLst>
        </p:spPr>
      </p:pic>
      <p:sp>
        <p:nvSpPr>
          <p:cNvPr id="75" name="TextBox 74">
            <a:extLst>
              <a:ext uri="{FF2B5EF4-FFF2-40B4-BE49-F238E27FC236}">
                <a16:creationId xmlns:a16="http://schemas.microsoft.com/office/drawing/2014/main" id="{176BB81C-5DA1-0003-FE9A-E2257DEFE088}"/>
              </a:ext>
            </a:extLst>
          </p:cNvPr>
          <p:cNvSpPr txBox="1"/>
          <p:nvPr/>
        </p:nvSpPr>
        <p:spPr>
          <a:xfrm>
            <a:off x="23538203" y="16210757"/>
            <a:ext cx="2865566" cy="461665"/>
          </a:xfrm>
          <a:prstGeom prst="rect">
            <a:avLst/>
          </a:prstGeom>
          <a:noFill/>
        </p:spPr>
        <p:txBody>
          <a:bodyPr wrap="square" rtlCol="0">
            <a:spAutoFit/>
          </a:bodyPr>
          <a:lstStyle/>
          <a:p>
            <a:r>
              <a:rPr lang="en-US" b="1" u="sng" dirty="0"/>
              <a:t>The Project Model</a:t>
            </a:r>
          </a:p>
        </p:txBody>
      </p:sp>
      <p:grpSp>
        <p:nvGrpSpPr>
          <p:cNvPr id="80" name="Group 104">
            <a:extLst>
              <a:ext uri="{FF2B5EF4-FFF2-40B4-BE49-F238E27FC236}">
                <a16:creationId xmlns:a16="http://schemas.microsoft.com/office/drawing/2014/main" id="{4131D8CA-F4C6-5033-1245-EDB7168F1375}"/>
              </a:ext>
            </a:extLst>
          </p:cNvPr>
          <p:cNvGrpSpPr>
            <a:grpSpLocks/>
          </p:cNvGrpSpPr>
          <p:nvPr/>
        </p:nvGrpSpPr>
        <p:grpSpPr bwMode="auto">
          <a:xfrm>
            <a:off x="15988954" y="29877377"/>
            <a:ext cx="13507498" cy="8828541"/>
            <a:chOff x="619975" y="3413231"/>
            <a:chExt cx="19903842" cy="3039549"/>
          </a:xfrm>
        </p:grpSpPr>
        <p:sp>
          <p:nvSpPr>
            <p:cNvPr id="81" name="Rounded Rectangle 635">
              <a:extLst>
                <a:ext uri="{FF2B5EF4-FFF2-40B4-BE49-F238E27FC236}">
                  <a16:creationId xmlns:a16="http://schemas.microsoft.com/office/drawing/2014/main" id="{3E710C76-1B59-18B6-A7E1-64BA5EA79C81}"/>
                </a:ext>
              </a:extLst>
            </p:cNvPr>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82" name="TextBox 9">
              <a:extLst>
                <a:ext uri="{FF2B5EF4-FFF2-40B4-BE49-F238E27FC236}">
                  <a16:creationId xmlns:a16="http://schemas.microsoft.com/office/drawing/2014/main" id="{D9F4B939-DDA3-2730-A365-815D8F95F560}"/>
                </a:ext>
              </a:extLst>
            </p:cNvPr>
            <p:cNvSpPr txBox="1">
              <a:spLocks noChangeArrowheads="1"/>
            </p:cNvSpPr>
            <p:nvPr/>
          </p:nvSpPr>
          <p:spPr bwMode="auto">
            <a:xfrm>
              <a:off x="1368950" y="3413231"/>
              <a:ext cx="18842448" cy="3039549"/>
            </a:xfrm>
            <a:prstGeom prst="rect">
              <a:avLst/>
            </a:prstGeom>
            <a:noFill/>
            <a:ln w="9525" cap="sq">
              <a:noFill/>
              <a:miter lim="800000"/>
              <a:headEnd/>
              <a:tailEnd/>
            </a:ln>
          </p:spPr>
          <p:txBody>
            <a:bodyPr/>
            <a:lstStyle/>
            <a:p>
              <a:pPr algn="just" eaLnBrk="0" hangingPunct="0">
                <a:lnSpc>
                  <a:spcPct val="150000"/>
                </a:lnSpc>
              </a:pPr>
              <a:r>
                <a:rPr lang="en-US" sz="2800" dirty="0">
                  <a:latin typeface="+mn-lt"/>
                </a:rPr>
                <a:t>  </a:t>
              </a:r>
            </a:p>
            <a:p>
              <a:pPr algn="just" eaLnBrk="0" hangingPunct="0">
                <a:lnSpc>
                  <a:spcPct val="150000"/>
                </a:lnSpc>
              </a:pPr>
              <a:r>
                <a:rPr lang="en-US" sz="2800" b="1" dirty="0">
                  <a:latin typeface="+mn-lt"/>
                  <a:ea typeface="Calibri" panose="020F0502020204030204" pitchFamily="34" charset="0"/>
                  <a:cs typeface="Calibri" panose="020F0502020204030204" pitchFamily="34" charset="0"/>
                </a:rPr>
                <a:t>Control method of normal tracking :</a:t>
              </a:r>
            </a:p>
            <a:p>
              <a:pPr algn="just">
                <a:lnSpc>
                  <a:spcPct val="115000"/>
                </a:lnSpc>
                <a:spcBef>
                  <a:spcPts val="0"/>
                </a:spcBef>
                <a:spcAft>
                  <a:spcPts val="800"/>
                </a:spcAft>
              </a:pPr>
              <a:r>
                <a:rPr lang="en-US" sz="2800" b="1" dirty="0">
                  <a:latin typeface="+mn-lt"/>
                  <a:ea typeface="Calibri" panose="020F0502020204030204" pitchFamily="34" charset="0"/>
                  <a:cs typeface="Calibri" panose="020F0502020204030204" pitchFamily="34" charset="0"/>
                </a:rPr>
                <a:t>As is shown in Fig , the microprocessor can calculate the sun's position based on the solar time.</a:t>
              </a:r>
            </a:p>
            <a:p>
              <a:pPr algn="just">
                <a:lnSpc>
                  <a:spcPct val="115000"/>
                </a:lnSpc>
                <a:spcBef>
                  <a:spcPts val="0"/>
                </a:spcBef>
                <a:spcAft>
                  <a:spcPts val="800"/>
                </a:spcAft>
              </a:pPr>
              <a:r>
                <a:rPr lang="en-US" sz="2800" b="1" dirty="0">
                  <a:latin typeface="+mn-lt"/>
                  <a:ea typeface="Calibri" panose="020F0502020204030204" pitchFamily="34" charset="0"/>
                  <a:cs typeface="Calibri" panose="020F0502020204030204" pitchFamily="34" charset="0"/>
                </a:rPr>
                <a:t> Besides, the microprocessor can also receive signals from the sun position sensor. The motors for the primary axis and the secondary axis are controlled by the microprocessor, which realizes the motion of the mechanical system. The personal computer is connected to the microprocessor to monitor the  tracking accuracy in real-time.</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pic>
        <p:nvPicPr>
          <p:cNvPr id="83" name="صورة 4">
            <a:extLst>
              <a:ext uri="{FF2B5EF4-FFF2-40B4-BE49-F238E27FC236}">
                <a16:creationId xmlns:a16="http://schemas.microsoft.com/office/drawing/2014/main" id="{8617F72C-2359-F833-49E4-690711EB7344}"/>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8353626" y="34599349"/>
            <a:ext cx="10168829" cy="3623104"/>
          </a:xfrm>
          <a:prstGeom prst="rect">
            <a:avLst/>
          </a:prstGeom>
          <a:noFill/>
          <a:ln>
            <a:noFill/>
          </a:ln>
        </p:spPr>
      </p:pic>
      <p:sp>
        <p:nvSpPr>
          <p:cNvPr id="84" name="TextBox 10">
            <a:extLst>
              <a:ext uri="{FF2B5EF4-FFF2-40B4-BE49-F238E27FC236}">
                <a16:creationId xmlns:a16="http://schemas.microsoft.com/office/drawing/2014/main" id="{C75CE271-3D46-44BA-D2BB-39EAAF115803}"/>
              </a:ext>
            </a:extLst>
          </p:cNvPr>
          <p:cNvSpPr>
            <a:spLocks noChangeArrowheads="1"/>
          </p:cNvSpPr>
          <p:nvPr/>
        </p:nvSpPr>
        <p:spPr bwMode="auto">
          <a:xfrm>
            <a:off x="2263214" y="7504657"/>
            <a:ext cx="11990127" cy="101138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marL="0" marR="0" algn="ctr">
              <a:lnSpc>
                <a:spcPct val="107000"/>
              </a:lnSpc>
              <a:spcBef>
                <a:spcPts val="0"/>
              </a:spcBef>
              <a:spcAft>
                <a:spcPts val="800"/>
              </a:spcAft>
            </a:pPr>
            <a:r>
              <a:rPr lang="en-US" sz="4000" b="1" dirty="0">
                <a:solidFill>
                  <a:schemeClr val="tx1"/>
                </a:solidFill>
                <a:effectLst/>
                <a:latin typeface="Algerian" panose="04020705040A02060702" pitchFamily="82" charset="0"/>
                <a:ea typeface="Calibri" panose="020F0502020204030204" pitchFamily="34" charset="0"/>
                <a:cs typeface="Arial" panose="020B0604020202020204" pitchFamily="34" charset="0"/>
              </a:rPr>
              <a:t>How DOES DUAL AXIS SOLAR TRACKER WORK?</a:t>
            </a:r>
            <a:endParaRPr lang="en-US" sz="4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6" name="Rounded Rectangle 511">
            <a:extLst>
              <a:ext uri="{FF2B5EF4-FFF2-40B4-BE49-F238E27FC236}">
                <a16:creationId xmlns:a16="http://schemas.microsoft.com/office/drawing/2014/main" id="{500B6A47-A7A9-E4C8-CAC5-E49025810D36}"/>
              </a:ext>
            </a:extLst>
          </p:cNvPr>
          <p:cNvSpPr/>
          <p:nvPr/>
        </p:nvSpPr>
        <p:spPr bwMode="auto">
          <a:xfrm>
            <a:off x="1308659" y="8709546"/>
            <a:ext cx="14281935" cy="9007397"/>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marL="0" marR="0">
              <a:lnSpc>
                <a:spcPct val="107000"/>
              </a:lnSpc>
              <a:spcBef>
                <a:spcPts val="0"/>
              </a:spcBef>
              <a:spcAft>
                <a:spcPts val="800"/>
              </a:spcAft>
            </a:pPr>
            <a:endParaRPr lang="ar-SY"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b="1" dirty="0">
                <a:effectLst/>
                <a:latin typeface="+mn-lt"/>
                <a:ea typeface="Calibri" panose="020F0502020204030204" pitchFamily="34" charset="0"/>
                <a:cs typeface="Arial" panose="020B0604020202020204" pitchFamily="34" charset="0"/>
              </a:rPr>
              <a:t>When sunlight incident on the solar cells. it starts calculating and comparing that from which direction the maximum intensity sunlight is coming.</a:t>
            </a:r>
          </a:p>
          <a:p>
            <a:pPr marL="0" marR="0">
              <a:lnSpc>
                <a:spcPct val="107000"/>
              </a:lnSpc>
              <a:spcBef>
                <a:spcPts val="0"/>
              </a:spcBef>
              <a:spcAft>
                <a:spcPts val="800"/>
              </a:spcAft>
            </a:pPr>
            <a:r>
              <a:rPr lang="en-US" b="1" dirty="0">
                <a:effectLst/>
                <a:latin typeface="+mn-lt"/>
                <a:ea typeface="Calibri" panose="020F0502020204030204" pitchFamily="34" charset="0"/>
                <a:cs typeface="Arial" panose="020B0604020202020204" pitchFamily="34" charset="0"/>
              </a:rPr>
              <a:t>after comparing the panel above the system start to move toward the maximum intensity so that the solar panel has the maximum intensity and makes the maximum power. The proposed tracking system tracks sunlight more effectively by providing PV panel rotation along two  different axis. </a:t>
            </a:r>
          </a:p>
          <a:p>
            <a:pPr marL="0" marR="0">
              <a:lnSpc>
                <a:spcPct val="107000"/>
              </a:lnSpc>
              <a:spcBef>
                <a:spcPts val="0"/>
              </a:spcBef>
              <a:spcAft>
                <a:spcPts val="800"/>
              </a:spcAft>
            </a:pPr>
            <a:r>
              <a:rPr lang="en-US" b="1" dirty="0">
                <a:effectLst/>
                <a:latin typeface="+mn-lt"/>
                <a:ea typeface="Calibri" panose="020F0502020204030204" pitchFamily="34" charset="0"/>
                <a:cs typeface="Arial" panose="020B0604020202020204" pitchFamily="34" charset="0"/>
              </a:rPr>
              <a:t>The tracker is composed of four LDR sensors, two stepper motors and PIC microcontroller. A pair of sensors and one motor is used to tilt the tracker in suns east-west direction and the other pair of Sensors and the motor which is fixed at the bottom of the tracker is used to tilt the tracker in the suns north-south direction. Two stepper motors are all in use in this system. Upper panel holder stepper motor tracks the sun linearly and base stepper motor tracks the parabolic displacement of the sun. These stepper motors and sensors are interfaced with a microcontroller. The microcontroller gives the command to the motors on the basis of sensors input. LDR sensors sense the light and sends signal to microcontroller.</a:t>
            </a:r>
          </a:p>
          <a:p>
            <a:pPr marL="0" marR="0">
              <a:lnSpc>
                <a:spcPct val="107000"/>
              </a:lnSpc>
              <a:spcBef>
                <a:spcPts val="0"/>
              </a:spcBef>
              <a:spcAft>
                <a:spcPts val="800"/>
              </a:spcAft>
            </a:pPr>
            <a:r>
              <a:rPr lang="en-US" b="1" dirty="0">
                <a:effectLst/>
                <a:latin typeface="+mn-lt"/>
                <a:ea typeface="Calibri" panose="020F0502020204030204" pitchFamily="34" charset="0"/>
                <a:cs typeface="Arial" panose="020B0604020202020204" pitchFamily="34" charset="0"/>
              </a:rPr>
              <a:t>and the other pair of sensors and the motor which is fixed at the bottom of the tracker is used to tilt the tracker in the suns north-south direction</a:t>
            </a:r>
            <a:endParaRPr lang="ar-SY" b="1" dirty="0">
              <a:effectLst/>
              <a:latin typeface="+mn-lt"/>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b="1" dirty="0">
                <a:effectLst/>
                <a:latin typeface="+mn-lt"/>
                <a:ea typeface="Calibri" panose="020F0502020204030204" pitchFamily="34" charset="0"/>
                <a:cs typeface="Arial" panose="020B0604020202020204" pitchFamily="34" charset="0"/>
              </a:rPr>
              <a:t>These stepper motors and sensors are interfaced with a microcontroller. The microcontroller gives the command to the motors on the basis of sensors input. LDR sensors sense the light and sends signal to microcontroller.</a:t>
            </a:r>
          </a:p>
          <a:p>
            <a:pPr eaLnBrk="0" hangingPunct="0">
              <a:lnSpc>
                <a:spcPct val="150000"/>
              </a:lnSpc>
              <a:defRPr/>
            </a:pPr>
            <a:endParaRPr lang="en-US" sz="1800" dirty="0">
              <a:cs typeface="+mn-cs"/>
            </a:endParaRPr>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35918</TotalTime>
  <Words>995</Words>
  <Application>Microsoft Office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Algerian</vt:lpstr>
      <vt:lpstr>Arial</vt:lpstr>
      <vt:lpstr>Calibri</vt:lpstr>
      <vt:lpstr>Sego UI</vt:lpstr>
      <vt:lpstr>Seogo Ui</vt:lpstr>
      <vt:lpstr>Symbol</vt:lpstr>
      <vt:lpstr>Times</vt:lpstr>
      <vt:lpstr>Times New Roman</vt:lpstr>
      <vt:lpstr>Blank</vt:lpstr>
      <vt:lpstr>PowerPoint Presentation</vt:lpstr>
    </vt:vector>
  </TitlesOfParts>
  <Company>Iris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Ali bsharat</cp:lastModifiedBy>
  <cp:revision>298</cp:revision>
  <dcterms:created xsi:type="dcterms:W3CDTF">2003-05-27T16:43:40Z</dcterms:created>
  <dcterms:modified xsi:type="dcterms:W3CDTF">2023-05-03T13:32:13Z</dcterms:modified>
</cp:coreProperties>
</file>