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960" r:id="rId1"/>
    <p:sldMasterId id="2147483996" r:id="rId2"/>
  </p:sldMasterIdLst>
  <p:notesMasterIdLst>
    <p:notesMasterId r:id="rId35"/>
  </p:notesMasterIdLst>
  <p:sldIdLst>
    <p:sldId id="263" r:id="rId3"/>
    <p:sldId id="277" r:id="rId4"/>
    <p:sldId id="264" r:id="rId5"/>
    <p:sldId id="265" r:id="rId6"/>
    <p:sldId id="291" r:id="rId7"/>
    <p:sldId id="285" r:id="rId8"/>
    <p:sldId id="287" r:id="rId9"/>
    <p:sldId id="288" r:id="rId10"/>
    <p:sldId id="289" r:id="rId11"/>
    <p:sldId id="290" r:id="rId12"/>
    <p:sldId id="279" r:id="rId13"/>
    <p:sldId id="281" r:id="rId14"/>
    <p:sldId id="282" r:id="rId15"/>
    <p:sldId id="283" r:id="rId16"/>
    <p:sldId id="292" r:id="rId17"/>
    <p:sldId id="293" r:id="rId18"/>
    <p:sldId id="295" r:id="rId19"/>
    <p:sldId id="296" r:id="rId20"/>
    <p:sldId id="297" r:id="rId21"/>
    <p:sldId id="298" r:id="rId22"/>
    <p:sldId id="299" r:id="rId23"/>
    <p:sldId id="300" r:id="rId24"/>
    <p:sldId id="301" r:id="rId25"/>
    <p:sldId id="302" r:id="rId26"/>
    <p:sldId id="303" r:id="rId27"/>
    <p:sldId id="304" r:id="rId28"/>
    <p:sldId id="305" r:id="rId29"/>
    <p:sldId id="306" r:id="rId30"/>
    <p:sldId id="307" r:id="rId31"/>
    <p:sldId id="308" r:id="rId32"/>
    <p:sldId id="309" r:id="rId33"/>
    <p:sldId id="273" r:id="rId34"/>
  </p:sldIdLst>
  <p:sldSz cx="9144000" cy="6858000" type="screen4x3"/>
  <p:notesSz cx="6858000" cy="9144000"/>
  <p:defaultTextStyle>
    <a:defPPr>
      <a:defRPr lang="ar-SA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E4AA2"/>
    <a:srgbClr val="841BA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>
        <p:scale>
          <a:sx n="60" d="100"/>
          <a:sy n="60" d="100"/>
        </p:scale>
        <p:origin x="-12" y="117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ableStyles" Target="tableStyles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 rtl="1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 rtl="1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A333B9DC-28F5-43A0-A426-097C4517DCDD}" type="datetimeFigureOut">
              <a:rPr lang="ar-SA"/>
              <a:pPr>
                <a:defRPr/>
              </a:pPr>
              <a:t>06/08/1436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pPr lvl="0"/>
            <a:endParaRPr lang="ar-SA" noProof="0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 rtl="1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 rtl="1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06AE4096-3A3C-4580-B632-932761BCD760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95284188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6AE4096-3A3C-4580-B632-932761BCD760}" type="slidenum">
              <a:rPr lang="ar-SA" smtClean="0"/>
              <a:pPr>
                <a:defRPr/>
              </a:pPr>
              <a:t>13</a:t>
            </a:fld>
            <a:endParaRPr lang="ar-SA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A4A2E0-297A-48D9-AFDF-92C082719341}" type="slidenum">
              <a:rPr lang="ar-SA" smtClean="0"/>
              <a:pPr/>
              <a:t>15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1421725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E793E-64F7-4EE3-BEBF-220E4D0950DF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06/08/1436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552E1D-693B-4192-A0A0-FE8198CE1307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81111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E793E-64F7-4EE3-BEBF-220E4D0950DF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06/08/1436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552E1D-693B-4192-A0A0-FE8198CE1307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24256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E793E-64F7-4EE3-BEBF-220E4D0950DF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06/08/1436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552E1D-693B-4192-A0A0-FE8198CE1307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21067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عنوان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7" name="عنوان فرعي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30" name="عنصر نائب للتاريخ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FCA9AFE-7BD4-4965-8F7E-8823B2AD92C7}" type="datetimeFigureOut">
              <a:rPr lang="ar-SA" smtClean="0"/>
              <a:pPr>
                <a:defRPr/>
              </a:pPr>
              <a:t>06/08/1436</a:t>
            </a:fld>
            <a:endParaRPr lang="ar-SA"/>
          </a:p>
        </p:txBody>
      </p:sp>
      <p:sp>
        <p:nvSpPr>
          <p:cNvPr id="19" name="عنصر نائب للتذييل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/>
          </a:p>
        </p:txBody>
      </p:sp>
      <p:sp>
        <p:nvSpPr>
          <p:cNvPr id="27" name="عنصر نائب لرقم الشريحة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596388F-13BB-4E8A-8DB5-5A328E61EAD7}" type="slidenum">
              <a:rPr lang="ar-SA" smtClean="0"/>
              <a:pPr>
                <a:defRPr/>
              </a:pPr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359D89A-0F09-4469-9903-DA4583E5BEFC}" type="datetimeFigureOut">
              <a:rPr lang="ar-SA" smtClean="0"/>
              <a:pPr>
                <a:defRPr/>
              </a:pPr>
              <a:t>06/08/1436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BAEFBAC-108A-4D5E-A442-AFF38D328BB1}" type="slidenum">
              <a:rPr lang="ar-SA" smtClean="0"/>
              <a:pPr>
                <a:defRPr/>
              </a:pPr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124C3FA-BBC6-4B62-A82B-260AAE0B430B}" type="datetimeFigureOut">
              <a:rPr lang="ar-SA" smtClean="0"/>
              <a:pPr>
                <a:defRPr/>
              </a:pPr>
              <a:t>06/08/1436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23EAE95-5D76-4796-AB88-637C5BE993FC}" type="slidenum">
              <a:rPr lang="ar-SA" smtClean="0"/>
              <a:pPr>
                <a:defRPr/>
              </a:pPr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04526C8-D25F-40E7-A0FB-331750509542}" type="datetimeFigureOut">
              <a:rPr lang="ar-SA" smtClean="0"/>
              <a:pPr>
                <a:defRPr/>
              </a:pPr>
              <a:t>06/08/1436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EA22FA7-DB12-4A3B-A444-B4945017596D}" type="slidenum">
              <a:rPr lang="ar-SA" smtClean="0"/>
              <a:pPr>
                <a:defRPr/>
              </a:pPr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27692AC-E46E-4A7B-9628-5A320EA20D5C}" type="datetimeFigureOut">
              <a:rPr lang="ar-SA" smtClean="0"/>
              <a:pPr>
                <a:defRPr/>
              </a:pPr>
              <a:t>06/08/1436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C2B16C-E692-4749-AE5E-19B7444CE473}" type="slidenum">
              <a:rPr lang="ar-SA" smtClean="0"/>
              <a:pPr>
                <a:defRPr/>
              </a:pPr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6295F2B-FD13-4CAE-99CF-DA741EB3975D}" type="datetimeFigureOut">
              <a:rPr lang="ar-SA" smtClean="0"/>
              <a:pPr>
                <a:defRPr/>
              </a:pPr>
              <a:t>06/08/1436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245473D-E928-4943-8469-7E9FA345B169}" type="slidenum">
              <a:rPr lang="ar-SA" smtClean="0"/>
              <a:pPr>
                <a:defRPr/>
              </a:pPr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5C55D52-3B14-40D9-8B80-AC4630B2299D}" type="datetimeFigureOut">
              <a:rPr lang="ar-SA" smtClean="0"/>
              <a:pPr>
                <a:defRPr/>
              </a:pPr>
              <a:t>06/08/1436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62E6FA-1457-4247-B2F8-B66C1E892433}" type="slidenum">
              <a:rPr lang="ar-SA" smtClean="0"/>
              <a:pPr>
                <a:defRPr/>
              </a:pPr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E7B40E5-923B-4C24-9FFD-4180D5D108EA}" type="datetimeFigureOut">
              <a:rPr lang="ar-SA" smtClean="0"/>
              <a:pPr>
                <a:defRPr/>
              </a:pPr>
              <a:t>06/08/1436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3BB9272-D9E3-4AE1-A5EF-E87F6773797C}" type="slidenum">
              <a:rPr lang="ar-SA" smtClean="0"/>
              <a:pPr>
                <a:defRPr/>
              </a:pPr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E793E-64F7-4EE3-BEBF-220E4D0950DF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06/08/1436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552E1D-693B-4192-A0A0-FE8198CE1307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063689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مستطيل ذو زاوية واحدة مخدوشة ودائرية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مثلث قائم الزاوية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21D7025-7956-42B7-B7AF-5AFB62424D40}" type="datetimeFigureOut">
              <a:rPr lang="ar-SA" smtClean="0"/>
              <a:pPr>
                <a:defRPr/>
              </a:pPr>
              <a:t>06/08/1436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pPr>
              <a:defRPr/>
            </a:pPr>
            <a:fld id="{87FD32BE-AA48-4388-91EF-293E2F6B1CB3}" type="slidenum">
              <a:rPr lang="ar-SA" smtClean="0"/>
              <a:pPr>
                <a:defRPr/>
              </a:pPr>
              <a:t>‹#›</a:t>
            </a:fld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10" name="شكل حر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شكل حر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6C2DA0C-3A90-4030-B8A8-490E9B237A48}" type="datetimeFigureOut">
              <a:rPr lang="ar-SA" smtClean="0"/>
              <a:pPr>
                <a:defRPr/>
              </a:pPr>
              <a:t>06/08/1436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9F51EBD-F1FB-4087-A799-CFAC0D2BB169}" type="slidenum">
              <a:rPr lang="ar-SA" smtClean="0"/>
              <a:pPr>
                <a:defRPr/>
              </a:pPr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829600C-0B33-4219-8C41-748BA56745AD}" type="datetimeFigureOut">
              <a:rPr lang="ar-SA" smtClean="0"/>
              <a:pPr>
                <a:defRPr/>
              </a:pPr>
              <a:t>06/08/1436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A3848E9-B662-4403-9B3B-4F008EE2F304}" type="slidenum">
              <a:rPr lang="ar-SA" smtClean="0"/>
              <a:pPr>
                <a:defRPr/>
              </a:pPr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E793E-64F7-4EE3-BEBF-220E4D0950DF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06/08/1436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552E1D-693B-4192-A0A0-FE8198CE1307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93699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E793E-64F7-4EE3-BEBF-220E4D0950DF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06/08/1436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552E1D-693B-4192-A0A0-FE8198CE1307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04561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E793E-64F7-4EE3-BEBF-220E4D0950DF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06/08/1436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552E1D-693B-4192-A0A0-FE8198CE1307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92396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E793E-64F7-4EE3-BEBF-220E4D0950DF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06/08/1436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552E1D-693B-4192-A0A0-FE8198CE1307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40603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E793E-64F7-4EE3-BEBF-220E4D0950DF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06/08/1436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552E1D-693B-4192-A0A0-FE8198CE1307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47198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E793E-64F7-4EE3-BEBF-220E4D0950DF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06/08/1436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552E1D-693B-4192-A0A0-FE8198CE1307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74587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E793E-64F7-4EE3-BEBF-220E4D0950DF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06/08/1436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552E1D-693B-4192-A0A0-FE8198CE1307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97175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1" fontAlgn="auto">
              <a:spcBef>
                <a:spcPts val="0"/>
              </a:spcBef>
              <a:spcAft>
                <a:spcPts val="0"/>
              </a:spcAft>
            </a:pPr>
            <a:fld id="{3CAE793E-64F7-4EE3-BEBF-220E4D0950DF}" type="datetimeFigureOut">
              <a:rPr lang="ar-SA" smtClean="0">
                <a:solidFill>
                  <a:prstClr val="black">
                    <a:tint val="75000"/>
                  </a:prstClr>
                </a:solidFill>
                <a:latin typeface="Calibri"/>
                <a:cs typeface="Arial"/>
              </a:rPr>
              <a:pPr rtl="1" fontAlgn="auto">
                <a:spcBef>
                  <a:spcPts val="0"/>
                </a:spcBef>
                <a:spcAft>
                  <a:spcPts val="0"/>
                </a:spcAft>
              </a:pPr>
              <a:t>06/08/1436</a:t>
            </a:fld>
            <a:endParaRPr lang="ar-SA">
              <a:solidFill>
                <a:prstClr val="black">
                  <a:tint val="75000"/>
                </a:prstClr>
              </a:solidFill>
              <a:latin typeface="Calibri"/>
              <a:cs typeface="Arial"/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1" fontAlgn="auto">
              <a:spcBef>
                <a:spcPts val="0"/>
              </a:spcBef>
              <a:spcAft>
                <a:spcPts val="0"/>
              </a:spcAft>
            </a:pPr>
            <a:endParaRPr lang="ar-SA">
              <a:solidFill>
                <a:prstClr val="black">
                  <a:tint val="75000"/>
                </a:prstClr>
              </a:solidFill>
              <a:latin typeface="Calibri"/>
              <a:cs typeface="Arial"/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1" fontAlgn="auto">
              <a:spcBef>
                <a:spcPts val="0"/>
              </a:spcBef>
              <a:spcAft>
                <a:spcPts val="0"/>
              </a:spcAft>
            </a:pPr>
            <a:fld id="{43552E1D-693B-4192-A0A0-FE8198CE1307}" type="slidenum">
              <a:rPr lang="ar-SA" smtClean="0">
                <a:solidFill>
                  <a:prstClr val="black">
                    <a:tint val="75000"/>
                  </a:prstClr>
                </a:solidFill>
                <a:latin typeface="Calibri"/>
                <a:cs typeface="Arial"/>
              </a:rPr>
              <a:pPr rtl="1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ar-SA">
              <a:solidFill>
                <a:prstClr val="black">
                  <a:tint val="75000"/>
                </a:prstClr>
              </a:solidFill>
              <a:latin typeface="Calibri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179093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  <p:sldLayoutId id="2147483971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شكل حر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شكل حر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عنصر نائب للعنوان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0" name="عنصر نائب للنص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0" name="عنصر نائب للتاريخ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4BC4D4BC-1EF5-4CF3-B75F-2748523666E8}" type="datetimeFigureOut">
              <a:rPr lang="ar-SA" smtClean="0"/>
              <a:pPr>
                <a:defRPr/>
              </a:pPr>
              <a:t>06/08/1436</a:t>
            </a:fld>
            <a:endParaRPr lang="ar-SA"/>
          </a:p>
        </p:txBody>
      </p:sp>
      <p:sp>
        <p:nvSpPr>
          <p:cNvPr id="22" name="عنصر نائب للتذييل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18" name="عنصر نائب لرقم الشريحة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2D3F30F1-DB02-474A-8793-2E25B853D707}" type="slidenum">
              <a:rPr lang="ar-SA" smtClean="0"/>
              <a:pPr>
                <a:defRPr/>
              </a:pPr>
              <a:t>‹#›</a:t>
            </a:fld>
            <a:endParaRPr lang="ar-SA"/>
          </a:p>
        </p:txBody>
      </p:sp>
      <p:grpSp>
        <p:nvGrpSpPr>
          <p:cNvPr id="2" name="مجموعة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شكل حر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شكل حر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97" r:id="rId1"/>
    <p:sldLayoutId id="2147483998" r:id="rId2"/>
    <p:sldLayoutId id="2147483999" r:id="rId3"/>
    <p:sldLayoutId id="2147484000" r:id="rId4"/>
    <p:sldLayoutId id="2147484001" r:id="rId5"/>
    <p:sldLayoutId id="2147484002" r:id="rId6"/>
    <p:sldLayoutId id="2147484003" r:id="rId7"/>
    <p:sldLayoutId id="2147484004" r:id="rId8"/>
    <p:sldLayoutId id="2147484005" r:id="rId9"/>
    <p:sldLayoutId id="2147484006" r:id="rId10"/>
    <p:sldLayoutId id="214748400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16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15.jpe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 t="-50000" b="-5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2976" y="928670"/>
            <a:ext cx="7029472" cy="3806206"/>
          </a:xfrm>
        </p:spPr>
        <p:txBody>
          <a:bodyPr rtlCol="0">
            <a:normAutofit/>
          </a:bodyPr>
          <a:lstStyle/>
          <a:p>
            <a:pPr algn="ctr">
              <a:defRPr/>
            </a:pPr>
            <a:r>
              <a:rPr lang="en-US" sz="6000" b="1" dirty="0" smtClean="0">
                <a:solidFill>
                  <a:srgbClr val="C00000"/>
                </a:solidFill>
              </a:rPr>
              <a:t>Model for distillation tire </a:t>
            </a:r>
            <a:r>
              <a:rPr lang="en-US" sz="5400" b="1" dirty="0" err="1" smtClean="0">
                <a:solidFill>
                  <a:srgbClr val="C00000"/>
                </a:solidFill>
              </a:rPr>
              <a:t>pyrolysis</a:t>
            </a:r>
            <a:r>
              <a:rPr lang="en-US" sz="6000" b="1" dirty="0" smtClean="0">
                <a:solidFill>
                  <a:srgbClr val="C00000"/>
                </a:solidFill>
              </a:rPr>
              <a:t> oil  </a:t>
            </a:r>
            <a:endParaRPr lang="en-US" sz="60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3568" y="-45"/>
            <a:ext cx="7772400" cy="1268806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 smtClean="0"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  <a:t>Process of burn furnace</a:t>
            </a:r>
            <a:endParaRPr lang="ar-SA" sz="4000" b="1" dirty="0"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395536" y="1412776"/>
            <a:ext cx="8748464" cy="5445224"/>
          </a:xfrm>
        </p:spPr>
        <p:txBody>
          <a:bodyPr>
            <a:noAutofit/>
          </a:bodyPr>
          <a:lstStyle/>
          <a:p>
            <a:pPr algn="l"/>
            <a:r>
              <a:rPr lang="en-US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1- </a:t>
            </a:r>
            <a:r>
              <a:rPr lang="en-US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adding the crude oil through the input dolt to </a:t>
            </a:r>
            <a:r>
              <a:rPr lang="en-US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inside </a:t>
            </a:r>
            <a:r>
              <a:rPr lang="en-US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the </a:t>
            </a:r>
            <a:r>
              <a:rPr lang="en-US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furnace.</a:t>
            </a:r>
          </a:p>
          <a:p>
            <a:pPr algn="l"/>
            <a:r>
              <a:rPr lang="en-US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2- closing the </a:t>
            </a:r>
            <a:r>
              <a:rPr lang="en-US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input dolt</a:t>
            </a:r>
            <a:r>
              <a:rPr lang="en-US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 algn="l"/>
            <a:r>
              <a:rPr lang="en-US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3- checking and making </a:t>
            </a:r>
            <a:r>
              <a:rPr lang="en-US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sure that all </a:t>
            </a:r>
            <a:r>
              <a:rPr lang="en-US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the   components in good </a:t>
            </a:r>
            <a:r>
              <a:rPr lang="en-US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situation</a:t>
            </a:r>
            <a:r>
              <a:rPr lang="en-US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 algn="l"/>
            <a:r>
              <a:rPr lang="en-US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4- running the burners.</a:t>
            </a:r>
          </a:p>
          <a:p>
            <a:pPr algn="l"/>
            <a:r>
              <a:rPr lang="en-US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5- wait few minutes, the crude oil start changing from liquid to gas </a:t>
            </a:r>
          </a:p>
          <a:p>
            <a:pPr algn="l"/>
            <a:r>
              <a:rPr lang="ar-SA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6- the </a:t>
            </a:r>
            <a:r>
              <a:rPr lang="en-US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gas </a:t>
            </a:r>
            <a:r>
              <a:rPr lang="en-US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start </a:t>
            </a:r>
            <a:r>
              <a:rPr lang="en-US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leaving the </a:t>
            </a:r>
            <a:r>
              <a:rPr lang="en-US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furnace the output dolt.</a:t>
            </a:r>
            <a:endParaRPr lang="ar-SA" sz="28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2835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ربع نص 3"/>
          <p:cNvSpPr txBox="1"/>
          <p:nvPr/>
        </p:nvSpPr>
        <p:spPr>
          <a:xfrm>
            <a:off x="428596" y="214290"/>
            <a:ext cx="72866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Double tube heat exchanger :  </a:t>
            </a:r>
            <a:endParaRPr lang="en-US" sz="4000" dirty="0"/>
          </a:p>
        </p:txBody>
      </p:sp>
      <p:sp>
        <p:nvSpPr>
          <p:cNvPr id="6" name="مربع نص 5"/>
          <p:cNvSpPr txBox="1"/>
          <p:nvPr/>
        </p:nvSpPr>
        <p:spPr>
          <a:xfrm>
            <a:off x="357158" y="1000108"/>
            <a:ext cx="8072462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At the firs we have two method for flow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 counter flow 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 parallel flow</a:t>
            </a:r>
          </a:p>
          <a:p>
            <a:endParaRPr lang="en-US" sz="2800" dirty="0" smtClean="0"/>
          </a:p>
          <a:p>
            <a:r>
              <a:rPr lang="en-US" sz="2800" dirty="0" smtClean="0"/>
              <a:t>we calculate logarithmic mean temperature difference  </a:t>
            </a:r>
            <a:r>
              <a:rPr lang="el-GR" sz="2800" dirty="0" smtClean="0"/>
              <a:t>Δ</a:t>
            </a:r>
            <a:r>
              <a:rPr lang="en-US" sz="2800" dirty="0" err="1" smtClean="0"/>
              <a:t>T</a:t>
            </a:r>
            <a:r>
              <a:rPr lang="en-US" dirty="0" err="1" smtClean="0"/>
              <a:t>lm</a:t>
            </a:r>
            <a:r>
              <a:rPr lang="en-US" dirty="0" smtClean="0"/>
              <a:t> </a:t>
            </a:r>
            <a:r>
              <a:rPr lang="en-US" sz="2800" dirty="0" smtClean="0"/>
              <a:t>to decide any type will be use</a:t>
            </a:r>
          </a:p>
          <a:p>
            <a:endParaRPr lang="en-US" sz="2800" dirty="0" smtClean="0"/>
          </a:p>
          <a:p>
            <a:endParaRPr lang="en-US" sz="2800" dirty="0" smtClean="0"/>
          </a:p>
          <a:p>
            <a:endParaRPr lang="en-US" sz="2800" dirty="0" smtClean="0"/>
          </a:p>
          <a:p>
            <a:r>
              <a:rPr lang="en-US" sz="2800" dirty="0" smtClean="0"/>
              <a:t>From this equation</a:t>
            </a:r>
          </a:p>
          <a:p>
            <a:r>
              <a:rPr lang="en-US" sz="2800" dirty="0" smtClean="0"/>
              <a:t> </a:t>
            </a:r>
            <a:r>
              <a:rPr lang="el-GR" sz="2800" dirty="0" smtClean="0"/>
              <a:t>Δ</a:t>
            </a:r>
            <a:r>
              <a:rPr lang="en-US" sz="2800" dirty="0" err="1" smtClean="0"/>
              <a:t>T</a:t>
            </a:r>
            <a:r>
              <a:rPr lang="en-US" dirty="0" err="1" smtClean="0"/>
              <a:t>lm</a:t>
            </a:r>
            <a:r>
              <a:rPr lang="en-US" dirty="0" smtClean="0"/>
              <a:t> </a:t>
            </a:r>
            <a:r>
              <a:rPr lang="en-US" sz="2800" dirty="0" smtClean="0"/>
              <a:t>for parallel = 34.73</a:t>
            </a:r>
          </a:p>
          <a:p>
            <a:r>
              <a:rPr lang="en-US" sz="2800" dirty="0" smtClean="0"/>
              <a:t> </a:t>
            </a:r>
            <a:r>
              <a:rPr lang="el-GR" sz="2800" dirty="0" smtClean="0"/>
              <a:t>Δ</a:t>
            </a:r>
            <a:r>
              <a:rPr lang="en-US" sz="2800" dirty="0" err="1" smtClean="0"/>
              <a:t>T</a:t>
            </a:r>
            <a:r>
              <a:rPr lang="en-US" dirty="0" err="1" smtClean="0"/>
              <a:t>lm</a:t>
            </a:r>
            <a:r>
              <a:rPr lang="en-US" sz="2800" dirty="0" smtClean="0"/>
              <a:t> for counter =42.68 </a:t>
            </a:r>
          </a:p>
          <a:p>
            <a:r>
              <a:rPr lang="en-US" sz="2800" dirty="0" smtClean="0"/>
              <a:t>  </a:t>
            </a:r>
            <a:r>
              <a:rPr lang="en-US" dirty="0" smtClean="0"/>
              <a:t>  </a:t>
            </a:r>
            <a:endParaRPr lang="en-US" sz="2800" dirty="0" smtClean="0"/>
          </a:p>
          <a:p>
            <a:r>
              <a:rPr lang="en-US" sz="2800" dirty="0" smtClean="0"/>
              <a:t>  </a:t>
            </a:r>
            <a:endParaRPr lang="en-US" sz="2800" dirty="0"/>
          </a:p>
        </p:txBody>
      </p:sp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42000" contrast="74000"/>
          </a:blip>
          <a:srcRect/>
          <a:stretch>
            <a:fillRect/>
          </a:stretch>
        </p:blipFill>
        <p:spPr bwMode="auto">
          <a:xfrm>
            <a:off x="857224" y="3714752"/>
            <a:ext cx="2571768" cy="1104904"/>
          </a:xfrm>
          <a:prstGeom prst="rect">
            <a:avLst/>
          </a:prstGeom>
          <a:noFill/>
        </p:spPr>
      </p:pic>
      <p:sp>
        <p:nvSpPr>
          <p:cNvPr id="4101" name="Rectangle 5"/>
          <p:cNvSpPr>
            <a:spLocks noChangeArrowheads="1"/>
          </p:cNvSpPr>
          <p:nvPr/>
        </p:nvSpPr>
        <p:spPr bwMode="auto">
          <a:xfrm>
            <a:off x="0" y="9906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 descr="9540-5.gif"/>
          <p:cNvPicPr/>
          <p:nvPr/>
        </p:nvPicPr>
        <p:blipFill>
          <a:blip r:embed="rId2"/>
          <a:stretch>
            <a:fillRect/>
          </a:stretch>
        </p:blipFill>
        <p:spPr>
          <a:xfrm>
            <a:off x="1285852" y="285728"/>
            <a:ext cx="6215106" cy="6215106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ربع نص 4"/>
          <p:cNvSpPr txBox="1"/>
          <p:nvPr/>
        </p:nvSpPr>
        <p:spPr>
          <a:xfrm>
            <a:off x="0" y="0"/>
            <a:ext cx="90011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Design for double tube heat exchanger </a:t>
            </a:r>
            <a:endParaRPr lang="en-US" sz="4000" dirty="0"/>
          </a:p>
        </p:txBody>
      </p:sp>
      <p:pic>
        <p:nvPicPr>
          <p:cNvPr id="7" name="صورة 6" descr="maxresdefault.jpg"/>
          <p:cNvPicPr/>
          <p:nvPr/>
        </p:nvPicPr>
        <p:blipFill>
          <a:blip r:embed="rId3">
            <a:lum contrast="39000"/>
          </a:blip>
          <a:stretch>
            <a:fillRect/>
          </a:stretch>
        </p:blipFill>
        <p:spPr>
          <a:xfrm>
            <a:off x="0" y="928670"/>
            <a:ext cx="9144000" cy="5929330"/>
          </a:xfrm>
          <a:prstGeom prst="rect">
            <a:avLst/>
          </a:prstGeom>
          <a:noFill/>
          <a:ln>
            <a:noFill/>
          </a:ln>
          <a:scene3d>
            <a:camera prst="orthographicFront"/>
            <a:lightRig rig="chilly" dir="t"/>
          </a:scene3d>
          <a:sp3d extrusionH="76200" contourW="12700" prstMaterial="matte">
            <a:extrusionClr>
              <a:schemeClr val="bg2">
                <a:lumMod val="50000"/>
              </a:schemeClr>
            </a:extrusionClr>
            <a:contourClr>
              <a:schemeClr val="bg2">
                <a:lumMod val="50000"/>
              </a:schemeClr>
            </a:contourClr>
          </a:sp3d>
        </p:spPr>
      </p:pic>
      <p:sp>
        <p:nvSpPr>
          <p:cNvPr id="1025" name="Text Box 1"/>
          <p:cNvSpPr txBox="1">
            <a:spLocks noChangeArrowheads="1"/>
          </p:cNvSpPr>
          <p:nvPr/>
        </p:nvSpPr>
        <p:spPr bwMode="auto">
          <a:xfrm>
            <a:off x="0" y="4714884"/>
            <a:ext cx="928694" cy="78581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Arial" pitchFamily="34" charset="0"/>
                <a:cs typeface="Arial" pitchFamily="34" charset="0"/>
              </a:rPr>
              <a:t>T</a:t>
            </a:r>
            <a:r>
              <a:rPr kumimoji="0" lang="en-US" sz="1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Arial" pitchFamily="34" charset="0"/>
                <a:cs typeface="Arial" pitchFamily="34" charset="0"/>
              </a:rPr>
              <a:t>In,steam</a:t>
            </a:r>
            <a:endParaRPr kumimoji="0" lang="en-US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ربع نص 3"/>
          <p:cNvSpPr txBox="1"/>
          <p:nvPr/>
        </p:nvSpPr>
        <p:spPr>
          <a:xfrm>
            <a:off x="214282" y="500042"/>
            <a:ext cx="8429652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2800" dirty="0" smtClean="0"/>
              <a:t>Calculate heat transfer rate</a:t>
            </a:r>
          </a:p>
          <a:p>
            <a:pPr marL="457200" indent="-457200"/>
            <a:r>
              <a:rPr lang="en-US" sz="2800" dirty="0" smtClean="0"/>
              <a:t>                                              = 28043.1 watt</a:t>
            </a:r>
          </a:p>
          <a:p>
            <a:pPr marL="457200" indent="-457200">
              <a:buFont typeface="+mj-lt"/>
              <a:buAutoNum type="arabicPeriod"/>
            </a:pPr>
            <a:endParaRPr lang="en-US" sz="2800" dirty="0" smtClean="0"/>
          </a:p>
          <a:p>
            <a:pPr marL="457200" indent="-457200">
              <a:buFont typeface="+mj-lt"/>
              <a:buAutoNum type="arabicPeriod"/>
            </a:pPr>
            <a:r>
              <a:rPr lang="en-US" sz="2800" dirty="0" smtClean="0"/>
              <a:t>Calculate over all heat transfer  U = 2244.06</a:t>
            </a:r>
          </a:p>
          <a:p>
            <a:pPr marL="457200" indent="-457200">
              <a:buFont typeface="+mj-lt"/>
              <a:buAutoNum type="arabicPeriod"/>
            </a:pPr>
            <a:endParaRPr lang="en-US" sz="2800" dirty="0" smtClean="0"/>
          </a:p>
          <a:p>
            <a:pPr marL="457200" indent="-457200">
              <a:buFont typeface="+mj-lt"/>
              <a:buAutoNum type="arabicPeriod"/>
            </a:pPr>
            <a:r>
              <a:rPr lang="en-US" sz="2800" dirty="0" smtClean="0"/>
              <a:t>And </a:t>
            </a:r>
            <a:r>
              <a:rPr lang="el-GR" sz="2800" dirty="0" smtClean="0"/>
              <a:t>Δ</a:t>
            </a:r>
            <a:r>
              <a:rPr lang="en-US" sz="2800" dirty="0" err="1" smtClean="0"/>
              <a:t>T</a:t>
            </a:r>
            <a:r>
              <a:rPr lang="en-US" sz="2000" dirty="0" err="1" smtClean="0"/>
              <a:t>lm</a:t>
            </a:r>
            <a:r>
              <a:rPr lang="en-US" sz="2800" dirty="0" smtClean="0"/>
              <a:t> = 42.68</a:t>
            </a:r>
          </a:p>
          <a:p>
            <a:endParaRPr lang="en-US" sz="2800" dirty="0" smtClean="0"/>
          </a:p>
          <a:p>
            <a:r>
              <a:rPr lang="en-US" sz="2800" dirty="0" smtClean="0"/>
              <a:t> from this equations calculate  L :</a:t>
            </a:r>
          </a:p>
          <a:p>
            <a:endParaRPr lang="en-US" sz="2800" dirty="0" smtClean="0"/>
          </a:p>
          <a:p>
            <a:r>
              <a:rPr lang="en-US" sz="2800" dirty="0" smtClean="0"/>
              <a:t>                                      = 1.864m we use 2m     </a:t>
            </a:r>
          </a:p>
          <a:p>
            <a:endParaRPr lang="en-US" sz="2800" dirty="0"/>
          </a:p>
        </p:txBody>
      </p:sp>
      <p:sp>
        <p:nvSpPr>
          <p:cNvPr id="2457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4577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41000" contrast="54000"/>
          </a:blip>
          <a:srcRect/>
          <a:stretch>
            <a:fillRect/>
          </a:stretch>
        </p:blipFill>
        <p:spPr bwMode="auto">
          <a:xfrm>
            <a:off x="857224" y="4071942"/>
            <a:ext cx="2857520" cy="1214446"/>
          </a:xfrm>
          <a:prstGeom prst="rect">
            <a:avLst/>
          </a:prstGeom>
          <a:noFill/>
        </p:spPr>
      </p:pic>
      <p:sp>
        <p:nvSpPr>
          <p:cNvPr id="24579" name="Rectangle 3"/>
          <p:cNvSpPr>
            <a:spLocks noChangeArrowheads="1"/>
          </p:cNvSpPr>
          <p:nvPr/>
        </p:nvSpPr>
        <p:spPr bwMode="auto">
          <a:xfrm>
            <a:off x="0" y="8572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41000" contrast="2000"/>
          </a:blip>
          <a:srcRect/>
          <a:stretch>
            <a:fillRect/>
          </a:stretch>
        </p:blipFill>
        <p:spPr bwMode="auto">
          <a:xfrm>
            <a:off x="785786" y="1000108"/>
            <a:ext cx="3929090" cy="5059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357158" y="571481"/>
            <a:ext cx="8558242" cy="928693"/>
          </a:xfrm>
        </p:spPr>
        <p:txBody>
          <a:bodyPr>
            <a:noAutofit/>
          </a:bodyPr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Pumps and pipe </a:t>
            </a:r>
            <a:r>
              <a:rPr lang="en-US" sz="4000" dirty="0"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  <a:t>size</a:t>
            </a:r>
            <a:r>
              <a:rPr lang="en-US" sz="4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n-US" sz="4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endParaRPr lang="ar-SA" sz="40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0" y="4000504"/>
            <a:ext cx="9144000" cy="2857496"/>
          </a:xfrm>
        </p:spPr>
        <p:txBody>
          <a:bodyPr/>
          <a:lstStyle/>
          <a:p>
            <a:endParaRPr lang="ar-SA" dirty="0"/>
          </a:p>
        </p:txBody>
      </p:sp>
      <p:pic>
        <p:nvPicPr>
          <p:cNvPr id="4" name="صورة 3" descr="تنزيل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142984"/>
            <a:ext cx="9144000" cy="5715016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14400" y="392906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We take the flow rate from The largest quantity of fuel that distilled. It's a </a:t>
            </a:r>
            <a:r>
              <a:rPr lang="ar-SA" dirty="0" smtClean="0">
                <a:solidFill>
                  <a:schemeClr val="tx1"/>
                </a:solidFill>
              </a:rPr>
              <a:t/>
            </a:r>
            <a:br>
              <a:rPr lang="ar-SA" dirty="0" smtClean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>diesel.</a:t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ar-SA" dirty="0" smtClean="0">
                <a:solidFill>
                  <a:schemeClr val="tx1"/>
                </a:solidFill>
              </a:rPr>
              <a:t>*</a:t>
            </a:r>
            <a:r>
              <a:rPr lang="en-US" dirty="0" smtClean="0">
                <a:solidFill>
                  <a:schemeClr val="tx1"/>
                </a:solidFill>
              </a:rPr>
              <a:t>*Refrigeration </a:t>
            </a:r>
            <a:r>
              <a:rPr lang="en-US" dirty="0" err="1" smtClean="0">
                <a:solidFill>
                  <a:schemeClr val="tx1"/>
                </a:solidFill>
              </a:rPr>
              <a:t>fluide</a:t>
            </a:r>
            <a:r>
              <a:rPr lang="en-US" dirty="0" smtClean="0">
                <a:solidFill>
                  <a:schemeClr val="tx1"/>
                </a:solidFill>
              </a:rPr>
              <a:t> is water</a:t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/>
            </a:r>
            <a:br>
              <a:rPr lang="en-US" dirty="0" smtClean="0">
                <a:solidFill>
                  <a:schemeClr val="tx1"/>
                </a:solidFill>
              </a:rPr>
            </a:br>
            <a:endParaRPr lang="ar-SA" dirty="0">
              <a:solidFill>
                <a:schemeClr val="tx1"/>
              </a:solidFill>
            </a:endParaRPr>
          </a:p>
        </p:txBody>
      </p:sp>
      <p:pic>
        <p:nvPicPr>
          <p:cNvPr id="4" name="عنصر نائب للمحتوى 3" descr="تنزيل (1)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14414" y="3729013"/>
            <a:ext cx="6408712" cy="3128987"/>
          </a:xfr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calculation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l"/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Q=m*cp*(Ti-To)</a:t>
            </a:r>
          </a:p>
          <a:p>
            <a:pPr algn="l"/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M=Q/(cp*ΔT) </a:t>
            </a:r>
          </a:p>
          <a:p>
            <a:pPr algn="l"/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Power=Q*</a:t>
            </a:r>
            <a:r>
              <a:rPr lang="en-US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Δp</a:t>
            </a:r>
            <a:endParaRPr lang="en-US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l"/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		</a:t>
            </a:r>
            <a:r>
              <a:rPr lang="en-US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Δp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=  γ*</a:t>
            </a:r>
            <a:r>
              <a:rPr lang="en-US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Δh</a:t>
            </a:r>
            <a:endParaRPr lang="en-US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l"/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m(</a:t>
            </a:r>
            <a:r>
              <a:rPr lang="en-US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fule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)=100L/h</a:t>
            </a:r>
          </a:p>
          <a:p>
            <a:pPr algn="l"/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m(</a:t>
            </a:r>
            <a:r>
              <a:rPr lang="en-US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fule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)=0.03kg/s</a:t>
            </a:r>
          </a:p>
          <a:p>
            <a:pPr algn="l"/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Q(</a:t>
            </a:r>
            <a:r>
              <a:rPr lang="en-US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fule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)=m*</a:t>
            </a:r>
            <a:r>
              <a:rPr lang="en-US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hfg</a:t>
            </a:r>
            <a:endParaRPr lang="en-US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l"/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       =0.03*851.17=25.6251kw</a:t>
            </a:r>
          </a:p>
          <a:p>
            <a:pPr algn="l"/>
            <a:endParaRPr lang="en-US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l"/>
            <a:endParaRPr lang="ar-SA" sz="1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/>
            <a:r>
              <a:rPr lang="en-US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Qwater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=</a:t>
            </a:r>
            <a:r>
              <a:rPr lang="en-US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Qfule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=25.6251kw</a:t>
            </a:r>
          </a:p>
          <a:p>
            <a:pPr algn="l"/>
            <a:r>
              <a:rPr lang="en-US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Qwater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=m(water)*cp* ΔT</a:t>
            </a:r>
          </a:p>
          <a:p>
            <a:pPr algn="l"/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25625=m*4180*25</a:t>
            </a:r>
          </a:p>
          <a:p>
            <a:pPr algn="l"/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M=0.245L/s</a:t>
            </a:r>
          </a:p>
          <a:p>
            <a:pPr algn="l"/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Assume </a:t>
            </a:r>
            <a:r>
              <a:rPr lang="en-US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Δp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/L=350Pa/m</a:t>
            </a:r>
          </a:p>
          <a:p>
            <a:pPr algn="l"/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pipe size=25mm</a:t>
            </a:r>
          </a:p>
          <a:p>
            <a:pPr algn="l"/>
            <a:r>
              <a:rPr lang="en-US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Δp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=350*15*1.5=7875pa</a:t>
            </a:r>
          </a:p>
          <a:p>
            <a:pPr algn="l"/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Power= Q*</a:t>
            </a:r>
            <a:r>
              <a:rPr lang="en-US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Δp</a:t>
            </a:r>
            <a:endParaRPr lang="en-US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l"/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       =0.245*10^-3*7875=2.588*10^-3 hp</a:t>
            </a:r>
            <a:endParaRPr lang="ar-SA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Pump used (1/2)hp to pump water from the tank to the heat exchanger and a(1)hp pump for pumping fuel from the fuel tank to tank interaction.</a:t>
            </a:r>
          </a:p>
          <a:p>
            <a:r>
              <a:rPr lang="en-US" dirty="0" smtClean="0"/>
              <a:t>The pump type is (</a:t>
            </a:r>
            <a:r>
              <a:rPr lang="en-US" dirty="0" err="1" smtClean="0"/>
              <a:t>Speroni</a:t>
            </a:r>
            <a:r>
              <a:rPr lang="en-US" dirty="0" smtClean="0"/>
              <a:t>)made in </a:t>
            </a:r>
            <a:r>
              <a:rPr lang="en-US" dirty="0" err="1" smtClean="0"/>
              <a:t>Italy.Qmax</a:t>
            </a:r>
            <a:r>
              <a:rPr lang="en-US" dirty="0" smtClean="0"/>
              <a:t>(5.35L/min) and max capacity is 0.37 KW.</a:t>
            </a:r>
          </a:p>
          <a:p>
            <a:endParaRPr lang="ar-SA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 descr="11210133_838866349500562_645667729_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Engineering solution</a:t>
            </a:r>
            <a:endParaRPr lang="ar-SA" sz="54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484784"/>
            <a:ext cx="8712968" cy="5040560"/>
          </a:xfrm>
        </p:spPr>
      </p:pic>
    </p:spTree>
    <p:extLst>
      <p:ext uri="{BB962C8B-B14F-4D97-AF65-F5344CB8AC3E}">
        <p14:creationId xmlns:p14="http://schemas.microsoft.com/office/powerpoint/2010/main" val="414623005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Introduction</a:t>
            </a:r>
            <a:r>
              <a:rPr lang="en-US" dirty="0" smtClean="0">
                <a:latin typeface="Arial Rounded MT Bold" panose="020F0704030504030204" pitchFamily="34" charset="0"/>
              </a:rPr>
              <a:t> :</a:t>
            </a:r>
            <a:endParaRPr lang="ar-SA" dirty="0">
              <a:latin typeface="Arial Rounded MT Bold" panose="020F07040305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sz="28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After doing</a:t>
            </a:r>
            <a:r>
              <a:rPr lang="en-US" sz="28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8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the process of</a:t>
            </a:r>
            <a:r>
              <a:rPr lang="en-US" sz="28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8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distillation</a:t>
            </a:r>
            <a:r>
              <a:rPr lang="en-US" sz="28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8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and</a:t>
            </a:r>
            <a:r>
              <a:rPr lang="en-US" sz="28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8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take out the</a:t>
            </a:r>
            <a:r>
              <a:rPr lang="en-US" sz="28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8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liquid</a:t>
            </a:r>
            <a:r>
              <a:rPr lang="en-US" sz="28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8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oil</a:t>
            </a:r>
            <a:r>
              <a:rPr lang="en-US" sz="28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8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of all kinds</a:t>
            </a:r>
            <a:r>
              <a:rPr lang="en-US" sz="28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8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at</a:t>
            </a:r>
            <a:r>
              <a:rPr lang="en-US" sz="28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8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different </a:t>
            </a:r>
            <a:r>
              <a:rPr lang="en-US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temperatures</a:t>
            </a:r>
          </a:p>
          <a:p>
            <a:pPr marL="0" indent="0" algn="l" rtl="0">
              <a:buNone/>
            </a:pPr>
            <a:endParaRPr lang="en-US" sz="2400" dirty="0" smtClean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l" rtl="0"/>
            <a:r>
              <a:rPr lang="en-US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there </a:t>
            </a:r>
            <a:r>
              <a:rPr lang="en-US" sz="28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is</a:t>
            </a:r>
            <a:r>
              <a:rPr lang="en-US" sz="28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8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the amount</a:t>
            </a:r>
            <a:r>
              <a:rPr lang="en-US" sz="28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8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of</a:t>
            </a:r>
            <a:r>
              <a:rPr lang="en-US" sz="28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8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raw materials</a:t>
            </a:r>
            <a:r>
              <a:rPr lang="en-US" sz="28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8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does not happen</a:t>
            </a:r>
            <a:r>
              <a:rPr lang="en-US" sz="28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8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on</a:t>
            </a:r>
            <a:r>
              <a:rPr lang="en-US" sz="28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8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its</a:t>
            </a:r>
            <a:r>
              <a:rPr lang="en-US" sz="28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distillation at</a:t>
            </a:r>
            <a:r>
              <a:rPr lang="en-US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8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high </a:t>
            </a:r>
            <a:r>
              <a:rPr lang="en-US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temperatures</a:t>
            </a:r>
          </a:p>
          <a:p>
            <a:pPr marL="0" indent="0" algn="l" rtl="0">
              <a:buNone/>
            </a:pPr>
            <a:endParaRPr lang="en-US" sz="2400" dirty="0" smtClean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l" rtl="0"/>
            <a:r>
              <a:rPr lang="en-US" sz="35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almost</a:t>
            </a:r>
            <a:r>
              <a:rPr lang="en-US" sz="35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35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natural </a:t>
            </a:r>
            <a:r>
              <a:rPr lang="en-US" sz="35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gas</a:t>
            </a:r>
            <a:r>
              <a:rPr lang="en-US" sz="35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.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/>
            </a:r>
            <a:b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</a:b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95283312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404664"/>
            <a:ext cx="6589199" cy="1572344"/>
          </a:xfrm>
        </p:spPr>
        <p:txBody>
          <a:bodyPr>
            <a:normAutofit/>
          </a:bodyPr>
          <a:lstStyle/>
          <a:p>
            <a:r>
              <a:rPr lang="en-US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Procedure :</a:t>
            </a:r>
            <a:endParaRPr lang="ar-SA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9593" y="1628800"/>
            <a:ext cx="7992888" cy="4752528"/>
          </a:xfrm>
        </p:spPr>
        <p:txBody>
          <a:bodyPr/>
          <a:lstStyle/>
          <a:p>
            <a:pPr algn="l" rtl="0"/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the distillation </a:t>
            </a:r>
            <a:r>
              <a:rPr lang="en-US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process</a:t>
            </a:r>
            <a:r>
              <a:rPr lang="en-US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exit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gasoline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and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diesel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in </a:t>
            </a:r>
            <a:r>
              <a:rPr lang="en-US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different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temperature.</a:t>
            </a:r>
            <a:r>
              <a:rPr lang="en-US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endParaRPr lang="en-US" sz="2400" dirty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l" rtl="0"/>
            <a:r>
              <a:rPr lang="en-US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produces</a:t>
            </a:r>
            <a:r>
              <a:rPr lang="en-US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natural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gas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similarities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distillation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which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do not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happen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at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high temperatures</a:t>
            </a:r>
            <a:r>
              <a:rPr lang="en-US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.</a:t>
            </a:r>
          </a:p>
          <a:p>
            <a:pPr algn="l" rtl="0"/>
            <a:r>
              <a:rPr lang="en-US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It is transferred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to the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storage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tank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that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size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100 </a:t>
            </a:r>
            <a:r>
              <a:rPr lang="en-US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liters</a:t>
            </a:r>
            <a:r>
              <a:rPr lang="en-US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.</a:t>
            </a:r>
          </a:p>
          <a:p>
            <a:pPr algn="l" rtl="0"/>
            <a:r>
              <a:rPr lang="en-US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and</a:t>
            </a:r>
            <a:r>
              <a:rPr lang="en-US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filled with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almost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two-thirds of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its volume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with water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to prevent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ignition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and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explosion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inside the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tank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when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the use of </a:t>
            </a:r>
            <a:r>
              <a:rPr lang="en-US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gas</a:t>
            </a:r>
            <a:r>
              <a:rPr lang="en-US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in the ignition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process</a:t>
            </a:r>
            <a:r>
              <a:rPr lang="en-US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.</a:t>
            </a:r>
          </a:p>
          <a:p>
            <a:pPr algn="l" rtl="0"/>
            <a:r>
              <a:rPr lang="en-US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transported</a:t>
            </a:r>
            <a:r>
              <a:rPr lang="en-US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by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pipeline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to the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gas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burner and we using Centrifugal fan to make good and complete ignition</a:t>
            </a:r>
            <a:endParaRPr lang="ar-SA" sz="2400" dirty="0"/>
          </a:p>
        </p:txBody>
      </p:sp>
    </p:spTree>
    <p:extLst>
      <p:ext uri="{BB962C8B-B14F-4D97-AF65-F5344CB8AC3E}">
        <p14:creationId xmlns:p14="http://schemas.microsoft.com/office/powerpoint/2010/main" val="21399204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Result : </a:t>
            </a:r>
            <a:endParaRPr lang="ar-SA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sz="28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Thus the combustion process is completed quantity subjectively and use the resulting gas after all </a:t>
            </a:r>
            <a:r>
              <a:rPr lang="en-US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concocted</a:t>
            </a:r>
            <a:endParaRPr lang="ar-SA" sz="2800" dirty="0" smtClean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l" rtl="0"/>
            <a:endParaRPr lang="ar-SA" sz="28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 rtl="0"/>
            <a:r>
              <a:rPr lang="en-US" sz="28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the process is self-ignition rather than the use of wood and </a:t>
            </a:r>
            <a:r>
              <a:rPr lang="en-US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burner</a:t>
            </a:r>
            <a:endParaRPr lang="ar-SA" sz="2800" dirty="0" smtClean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l" rtl="0">
              <a:buNone/>
            </a:pPr>
            <a:endParaRPr lang="ar-SA" sz="2400" dirty="0"/>
          </a:p>
        </p:txBody>
      </p:sp>
    </p:spTree>
    <p:extLst>
      <p:ext uri="{BB962C8B-B14F-4D97-AF65-F5344CB8AC3E}">
        <p14:creationId xmlns:p14="http://schemas.microsoft.com/office/powerpoint/2010/main" val="28772718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836712"/>
            <a:ext cx="7992888" cy="5400599"/>
          </a:xfrm>
        </p:spPr>
      </p:pic>
    </p:spTree>
    <p:extLst>
      <p:ext uri="{BB962C8B-B14F-4D97-AF65-F5344CB8AC3E}">
        <p14:creationId xmlns:p14="http://schemas.microsoft.com/office/powerpoint/2010/main" val="298752683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5786" y="2285992"/>
            <a:ext cx="7859216" cy="4378498"/>
          </a:xfrm>
        </p:spPr>
        <p:txBody>
          <a:bodyPr>
            <a:normAutofit/>
          </a:bodyPr>
          <a:lstStyle/>
          <a:p>
            <a:pPr lvl="1" algn="ctr" rtl="1">
              <a:spcBef>
                <a:spcPct val="0"/>
              </a:spcBef>
            </a:pPr>
            <a:r>
              <a:rPr lang="en-US" sz="5400" b="1" cap="all" dirty="0" smtClean="0">
                <a:solidFill>
                  <a:schemeClr val="accent1">
                    <a:lumMod val="75000"/>
                  </a:schemeClr>
                </a:solidFill>
              </a:rPr>
              <a:t>Results </a:t>
            </a:r>
            <a:br>
              <a:rPr lang="en-US" sz="5400" b="1" cap="all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sz="5400" b="1" cap="all" dirty="0" smtClean="0">
                <a:solidFill>
                  <a:schemeClr val="accent1">
                    <a:lumMod val="75000"/>
                  </a:schemeClr>
                </a:solidFill>
              </a:rPr>
              <a:t>and</a:t>
            </a:r>
            <a:br>
              <a:rPr lang="en-US" sz="5400" b="1" cap="all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sz="5400" b="1" cap="all" dirty="0" smtClean="0">
                <a:solidFill>
                  <a:schemeClr val="accent1">
                    <a:lumMod val="75000"/>
                  </a:schemeClr>
                </a:solidFill>
              </a:rPr>
              <a:t>discussions</a:t>
            </a:r>
            <a:br>
              <a:rPr lang="en-US" sz="5400" b="1" cap="all" dirty="0" smtClean="0">
                <a:solidFill>
                  <a:schemeClr val="accent1">
                    <a:lumMod val="75000"/>
                  </a:schemeClr>
                </a:solidFill>
              </a:rPr>
            </a:b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805296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301824" y="492693"/>
            <a:ext cx="11675640" cy="1143000"/>
          </a:xfrm>
        </p:spPr>
        <p:txBody>
          <a:bodyPr>
            <a:noAutofit/>
          </a:bodyPr>
          <a:lstStyle/>
          <a:p>
            <a:pPr algn="ctr"/>
            <a:r>
              <a:rPr lang="en-US" sz="4400" b="1" cap="all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en-US" sz="4400" b="1" cap="all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sz="4400" b="1" cap="all" dirty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en-US" sz="4400" b="1" cap="all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sz="4400" b="1" cap="all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en-US" sz="4400" b="1" cap="all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sz="4400" b="1" cap="all" dirty="0" smtClean="0">
                <a:solidFill>
                  <a:schemeClr val="accent1">
                    <a:lumMod val="75000"/>
                  </a:schemeClr>
                </a:solidFill>
              </a:rPr>
              <a:t>Results and discussions</a:t>
            </a:r>
            <a:r>
              <a:rPr lang="en-US" sz="4400" b="1" cap="all" dirty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en-US" sz="4400" b="1" cap="all" dirty="0">
                <a:solidFill>
                  <a:schemeClr val="accent1">
                    <a:lumMod val="75000"/>
                  </a:schemeClr>
                </a:solidFill>
              </a:rPr>
            </a:br>
            <a:endParaRPr lang="ar-SA" sz="4400" b="1" dirty="0"/>
          </a:p>
        </p:txBody>
      </p:sp>
      <p:pic>
        <p:nvPicPr>
          <p:cNvPr id="4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6888" y="2121355"/>
            <a:ext cx="3294117" cy="314013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95536" y="1268760"/>
            <a:ext cx="74168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Sample No. 1 : 10% of 500 mL where distillated 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1005" y="2121354"/>
            <a:ext cx="2271852" cy="314013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563888" y="5445223"/>
            <a:ext cx="19442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Distillated TPO sample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660232" y="5445222"/>
            <a:ext cx="15121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Diesel sample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497" y="2149057"/>
            <a:ext cx="2804740" cy="3112433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755576" y="5445222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Crude TPO sample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235187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2800" b="1" cap="all" dirty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en-US" sz="2800" b="1" cap="all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sz="2800" b="1" cap="all" dirty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en-US" sz="2800" b="1" cap="all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sz="2800" b="1" cap="all" dirty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en-US" sz="2800" b="1" cap="all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sz="2800" b="1" cap="all" dirty="0">
                <a:solidFill>
                  <a:schemeClr val="accent1">
                    <a:lumMod val="75000"/>
                  </a:schemeClr>
                </a:solidFill>
              </a:rPr>
              <a:t>Results and discussions</a:t>
            </a:r>
            <a:br>
              <a:rPr lang="en-US" sz="2800" b="1" cap="all" dirty="0">
                <a:solidFill>
                  <a:schemeClr val="accent1">
                    <a:lumMod val="75000"/>
                  </a:schemeClr>
                </a:solidFill>
              </a:rPr>
            </a:b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755576" y="1412776"/>
            <a:ext cx="74888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Sample No. </a:t>
            </a:r>
            <a:r>
              <a:rPr lang="en-US" dirty="0" smtClean="0"/>
              <a:t>2 :</a:t>
            </a:r>
            <a:r>
              <a:rPr lang="en-US" dirty="0"/>
              <a:t> </a:t>
            </a:r>
            <a:r>
              <a:rPr lang="en-US" dirty="0" smtClean="0"/>
              <a:t>70 mL of TPO were all distillated </a:t>
            </a:r>
            <a:endParaRPr lang="en-US" dirty="0"/>
          </a:p>
        </p:txBody>
      </p:sp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1155" y="2518533"/>
            <a:ext cx="2712075" cy="324036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3"/>
          <p:cNvSpPr txBox="1"/>
          <p:nvPr/>
        </p:nvSpPr>
        <p:spPr>
          <a:xfrm>
            <a:off x="459295" y="2059107"/>
            <a:ext cx="62091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v"/>
            </a:pPr>
            <a:r>
              <a:rPr lang="en-US" dirty="0" smtClean="0"/>
              <a:t>Needs desulfurization before the distillation process 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302" y="2655954"/>
            <a:ext cx="2804740" cy="311243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4312" y="2518533"/>
            <a:ext cx="2271852" cy="324036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755576" y="5777314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Crude TPO sample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3563888" y="5768388"/>
            <a:ext cx="19442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Distillated TPO sample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6184154" y="5768387"/>
            <a:ext cx="15121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Diesel sample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88562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6759773"/>
              </p:ext>
            </p:extLst>
          </p:nvPr>
        </p:nvGraphicFramePr>
        <p:xfrm>
          <a:off x="0" y="20782"/>
          <a:ext cx="9144000" cy="683721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97320"/>
                <a:gridCol w="3754338"/>
                <a:gridCol w="2380050"/>
                <a:gridCol w="1612292"/>
              </a:tblGrid>
              <a:tr h="75969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Sr. No.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Test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Method Of Testing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Result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75969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Density at @150 C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ASTM D 4052:2002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0.7930 gm/ml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75969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Acidity (mg KOH/gm)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ASTM D 974:2002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0.76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75969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3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API Gravity @ 600 F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ASTM D 1298:1999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46.67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75969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4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Flash Point COC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ASTM D 92-05a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&lt;400 C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75969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5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Kinematic viscosity @ 400 C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ASTM D 445:2005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2.149 mm2/s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759691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400">
                          <a:effectLst/>
                        </a:rPr>
                        <a:t>6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Color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ASTM D 1500:2004a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D 8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759691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400">
                          <a:effectLst/>
                        </a:rPr>
                        <a:t>7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Conradson Carbon residue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ASTM D 189:2005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0.010% (wt)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759691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400">
                          <a:effectLst/>
                        </a:rPr>
                        <a:t>8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Asphaltine content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ASTM D 3279:2001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0.21% (</a:t>
                      </a:r>
                      <a:r>
                        <a:rPr lang="en-US" sz="1400" dirty="0" err="1">
                          <a:effectLst/>
                        </a:rPr>
                        <a:t>wt</a:t>
                      </a:r>
                      <a:r>
                        <a:rPr lang="en-US" sz="1400" dirty="0">
                          <a:effectLst/>
                        </a:rPr>
                        <a:t>)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4956074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1526525"/>
              </p:ext>
            </p:extLst>
          </p:nvPr>
        </p:nvGraphicFramePr>
        <p:xfrm>
          <a:off x="0" y="13855"/>
          <a:ext cx="9144000" cy="684414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97320"/>
                <a:gridCol w="3754338"/>
                <a:gridCol w="2380050"/>
                <a:gridCol w="1612292"/>
              </a:tblGrid>
              <a:tr h="855518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400">
                          <a:effectLst/>
                        </a:rPr>
                        <a:t>9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Ash Content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ASTM D 482:2003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&lt; 0.01% (wt)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855518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400">
                          <a:effectLst/>
                        </a:rPr>
                        <a:t>10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Calculated carbon aromatic index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ISO 8217 :1996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763.4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855518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400">
                          <a:effectLst/>
                        </a:rPr>
                        <a:t>11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Pour Point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ASTM D 97-05a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- 40 C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855518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400">
                          <a:effectLst/>
                        </a:rPr>
                        <a:t>12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Sediment by extraction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ASTM D 473:2002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0.012 (wt)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855518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400">
                          <a:effectLst/>
                        </a:rPr>
                        <a:t>13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Specific gravity @ 150 C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ASTM D 4052:2002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0.7932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855518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400">
                          <a:effectLst/>
                        </a:rPr>
                        <a:t>14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Sulphur content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ASTM D 4094:2003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75 ppm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855518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400">
                          <a:effectLst/>
                        </a:rPr>
                        <a:t>15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Water by distillation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ASTM D 95-05el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&lt; 0.05% (vol)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855518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400">
                          <a:effectLst/>
                        </a:rPr>
                        <a:t>16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Colorific value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ASTM D 240 cal/g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10000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152025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ربع نص 3"/>
          <p:cNvSpPr txBox="1"/>
          <p:nvPr/>
        </p:nvSpPr>
        <p:spPr>
          <a:xfrm>
            <a:off x="642910" y="785794"/>
            <a:ext cx="778674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cs typeface="Arial" pitchFamily="34" charset="0"/>
              </a:rPr>
              <a:t>Titles to cover the topic</a:t>
            </a:r>
            <a:r>
              <a:rPr lang="en-US" sz="4000" b="1" dirty="0" smtClean="0"/>
              <a:t>: </a:t>
            </a:r>
            <a:endParaRPr lang="en-US" sz="4000" b="1" dirty="0"/>
          </a:p>
        </p:txBody>
      </p:sp>
      <p:sp>
        <p:nvSpPr>
          <p:cNvPr id="5" name="مستطيل 4"/>
          <p:cNvSpPr/>
          <p:nvPr/>
        </p:nvSpPr>
        <p:spPr>
          <a:xfrm>
            <a:off x="857224" y="2285992"/>
            <a:ext cx="678661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Clr>
                <a:srgbClr val="C00000"/>
              </a:buClr>
              <a:buFont typeface="Cambria" pitchFamily="18" charset="0"/>
              <a:buAutoNum type="arabicPeriod"/>
            </a:pPr>
            <a:r>
              <a:rPr lang="en-US" sz="4000" dirty="0" smtClean="0"/>
              <a:t>Tire </a:t>
            </a:r>
            <a:r>
              <a:rPr lang="en-US" sz="4000" dirty="0" err="1" smtClean="0"/>
              <a:t>pyrolysis</a:t>
            </a:r>
            <a:r>
              <a:rPr lang="en-US" sz="4000" dirty="0" smtClean="0"/>
              <a:t> oil definition.</a:t>
            </a:r>
            <a:endParaRPr lang="ar-JO" sz="4000" dirty="0" smtClean="0"/>
          </a:p>
          <a:p>
            <a:pPr marL="457200" indent="-457200">
              <a:buClr>
                <a:srgbClr val="C00000"/>
              </a:buClr>
              <a:buFont typeface="Cambria" pitchFamily="18" charset="0"/>
              <a:buAutoNum type="arabicPeriod"/>
            </a:pPr>
            <a:r>
              <a:rPr lang="en-US" sz="4000" dirty="0" smtClean="0"/>
              <a:t>The goal of the project.   </a:t>
            </a:r>
          </a:p>
          <a:p>
            <a:pPr marL="457200" indent="-457200">
              <a:buClr>
                <a:srgbClr val="C00000"/>
              </a:buClr>
              <a:buFont typeface="Cambria" pitchFamily="18" charset="0"/>
              <a:buAutoNum type="arabicPeriod"/>
            </a:pPr>
            <a:r>
              <a:rPr lang="en-US" sz="4000" dirty="0" smtClean="0"/>
              <a:t>Model components.</a:t>
            </a:r>
            <a:endParaRPr lang="ar-JO" sz="4000" dirty="0" smtClean="0">
              <a:latin typeface="Arial" pitchFamily="34" charset="0"/>
              <a:cs typeface="Arial" pitchFamily="34" charset="0"/>
            </a:endParaRPr>
          </a:p>
          <a:p>
            <a:pPr marL="457200" indent="-457200">
              <a:buClr>
                <a:srgbClr val="C00000"/>
              </a:buClr>
              <a:buFont typeface="Cambria" pitchFamily="18" charset="0"/>
              <a:buAutoNum type="arabicPeriod"/>
            </a:pPr>
            <a:r>
              <a:rPr lang="en-US" sz="4000" dirty="0" smtClean="0">
                <a:cs typeface="Arial" pitchFamily="34" charset="0"/>
              </a:rPr>
              <a:t>Result &amp;</a:t>
            </a:r>
            <a:r>
              <a:rPr lang="en-US" sz="4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4000" dirty="0" smtClean="0"/>
              <a:t>Conclusions.</a:t>
            </a:r>
            <a:endParaRPr lang="en-US" sz="4000" dirty="0" smtClean="0">
              <a:latin typeface="Arial" pitchFamily="34" charset="0"/>
              <a:cs typeface="Arial" pitchFamily="34" charset="0"/>
            </a:endParaRPr>
          </a:p>
          <a:p>
            <a:pPr marL="457200" indent="-457200">
              <a:buClr>
                <a:srgbClr val="C00000"/>
              </a:buClr>
            </a:pPr>
            <a:r>
              <a:rPr lang="en-GB" sz="4000" dirty="0" smtClean="0">
                <a:solidFill>
                  <a:srgbClr val="0070C0"/>
                </a:solidFill>
              </a:rPr>
              <a:t> </a:t>
            </a:r>
            <a:r>
              <a:rPr lang="en-GB" sz="4000" dirty="0" smtClean="0"/>
              <a:t> </a:t>
            </a:r>
            <a:endParaRPr lang="ar-SA" sz="4000" dirty="0" smtClean="0"/>
          </a:p>
        </p:txBody>
      </p:sp>
    </p:spTree>
  </p:cSld>
  <p:clrMapOvr>
    <a:masterClrMapping/>
  </p:clrMapOvr>
  <p:transition spd="slow">
    <p:pull dir="ld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5738139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97320"/>
                <a:gridCol w="3754338"/>
                <a:gridCol w="2380050"/>
                <a:gridCol w="1612292"/>
              </a:tblGrid>
              <a:tr h="571500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400" dirty="0">
                          <a:effectLst/>
                        </a:rPr>
                        <a:t>17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Distillation range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ASTM D 86:04 b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5715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Initial boiling point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71°C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5715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05% Recovery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110°C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5715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10% Recovery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141°C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5715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20% Recovery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185°C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5715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30% Recovery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226°C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5715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40% Recovery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261°C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5715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50% Recovery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291°C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5715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60% Recovery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319°C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5715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70% Recovery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343°C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5715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80% Recovery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365°C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5715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85% Recovery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380°C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1655105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7704" y="2204864"/>
            <a:ext cx="6019800" cy="1143000"/>
          </a:xfrm>
        </p:spPr>
        <p:txBody>
          <a:bodyPr>
            <a:noAutofit/>
          </a:bodyPr>
          <a:lstStyle/>
          <a:p>
            <a:r>
              <a:rPr lang="en-US" sz="6600" b="1" dirty="0" smtClean="0">
                <a:solidFill>
                  <a:schemeClr val="accent1">
                    <a:lumMod val="75000"/>
                  </a:schemeClr>
                </a:solidFill>
              </a:rPr>
              <a:t>Conclusion</a:t>
            </a:r>
            <a:r>
              <a:rPr lang="ar-SA" sz="6600" b="1" dirty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ar-SA" sz="6600" b="1" dirty="0">
                <a:solidFill>
                  <a:schemeClr val="accent1">
                    <a:lumMod val="75000"/>
                  </a:schemeClr>
                </a:solidFill>
              </a:rPr>
            </a:br>
            <a:endParaRPr lang="en-US" sz="6600" dirty="0"/>
          </a:p>
        </p:txBody>
      </p:sp>
    </p:spTree>
    <p:extLst>
      <p:ext uri="{BB962C8B-B14F-4D97-AF65-F5344CB8AC3E}">
        <p14:creationId xmlns:p14="http://schemas.microsoft.com/office/powerpoint/2010/main" val="167652121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 rot="20274415">
            <a:off x="258763" y="2732088"/>
            <a:ext cx="7620000" cy="1143000"/>
          </a:xfrm>
        </p:spPr>
        <p:txBody>
          <a:bodyPr rtlCol="0"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6000" dirty="0" smtClean="0"/>
              <a:t>Thank You</a:t>
            </a:r>
            <a:endParaRPr lang="en-US" sz="6000" dirty="0"/>
          </a:p>
        </p:txBody>
      </p:sp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ربع نص 4"/>
          <p:cNvSpPr txBox="1"/>
          <p:nvPr/>
        </p:nvSpPr>
        <p:spPr>
          <a:xfrm>
            <a:off x="1071538" y="785794"/>
            <a:ext cx="76438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/>
              <a:t>Definition of tire </a:t>
            </a:r>
            <a:r>
              <a:rPr lang="en-US" sz="4000" b="1" dirty="0" err="1" smtClean="0"/>
              <a:t>pyrolysis</a:t>
            </a:r>
            <a:r>
              <a:rPr lang="en-US" sz="4000" b="1" dirty="0" smtClean="0"/>
              <a:t> oil : </a:t>
            </a:r>
            <a:endParaRPr lang="en-US" sz="4000" b="1" dirty="0"/>
          </a:p>
        </p:txBody>
      </p:sp>
      <p:sp>
        <p:nvSpPr>
          <p:cNvPr id="3" name="مربع نص 2"/>
          <p:cNvSpPr txBox="1"/>
          <p:nvPr/>
        </p:nvSpPr>
        <p:spPr>
          <a:xfrm>
            <a:off x="785786" y="2643182"/>
            <a:ext cx="764386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Tire </a:t>
            </a:r>
            <a:r>
              <a:rPr lang="en-US" sz="3200" dirty="0" err="1" smtClean="0"/>
              <a:t>pyrolysis</a:t>
            </a:r>
            <a:r>
              <a:rPr lang="en-US" sz="3200" dirty="0" smtClean="0"/>
              <a:t> oil is crude oil produce from burning tires this oil contains many components and our project  modification this  crude oil to make it more efficiency by distillation .</a:t>
            </a:r>
            <a:endParaRPr lang="en-US" sz="3200" dirty="0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642910" y="2285992"/>
            <a:ext cx="7467600" cy="487375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cs typeface="Arial" pitchFamily="34" charset="0"/>
              </a:rPr>
              <a:t>   The main objective was build a system like prototype but in bigger form, this bigger form allowed us to use much amount of crude oil to produce acceptable amount of diesel.</a:t>
            </a:r>
            <a:endParaRPr lang="ar-SA" sz="2800" dirty="0" smtClean="0">
              <a:solidFill>
                <a:schemeClr val="tx1">
                  <a:lumMod val="85000"/>
                  <a:lumOff val="1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مستطيل 6"/>
          <p:cNvSpPr/>
          <p:nvPr/>
        </p:nvSpPr>
        <p:spPr>
          <a:xfrm>
            <a:off x="2500298" y="428604"/>
            <a:ext cx="414340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b="1" dirty="0" smtClean="0">
                <a:latin typeface="Arial" pitchFamily="34" charset="0"/>
                <a:cs typeface="Arial" pitchFamily="34" charset="0"/>
              </a:rPr>
              <a:t>Objectives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827584" y="404664"/>
            <a:ext cx="7772400" cy="1368151"/>
          </a:xfrm>
        </p:spPr>
        <p:txBody>
          <a:bodyPr>
            <a:noAutofit/>
          </a:bodyPr>
          <a:lstStyle/>
          <a:p>
            <a:pPr algn="l"/>
            <a:r>
              <a:rPr lang="en-US" sz="4000" dirty="0" smtClean="0"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  <a:t>components of treatment system</a:t>
            </a:r>
            <a:endParaRPr lang="ar-SA" sz="4000" dirty="0"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755576" y="3284984"/>
            <a:ext cx="7560840" cy="2808312"/>
          </a:xfrm>
        </p:spPr>
        <p:txBody>
          <a:bodyPr>
            <a:normAutofit/>
          </a:bodyPr>
          <a:lstStyle/>
          <a:p>
            <a:pPr algn="l"/>
            <a:r>
              <a:rPr lang="en-US" sz="2800" b="1" dirty="0" smtClean="0">
                <a:solidFill>
                  <a:schemeClr val="bg1"/>
                </a:solidFill>
                <a:cs typeface="+mj-cs"/>
              </a:rPr>
              <a:t>We will talk about components of our treatment system, and explain  the importance of every component for the system.</a:t>
            </a:r>
            <a:endParaRPr lang="ar-SA" sz="2800" b="1" dirty="0">
              <a:solidFill>
                <a:schemeClr val="bg1"/>
              </a:solidFill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800848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755576" y="332657"/>
            <a:ext cx="8031266" cy="1296144"/>
          </a:xfrm>
        </p:spPr>
        <p:txBody>
          <a:bodyPr>
            <a:noAutofit/>
          </a:bodyPr>
          <a:lstStyle/>
          <a:p>
            <a:pPr algn="l"/>
            <a:r>
              <a:rPr lang="en-US" sz="4000" b="1" dirty="0"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  <a:t>components of treatment system</a:t>
            </a:r>
            <a:endParaRPr lang="ar-SA" sz="4000" b="1" dirty="0"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251520" y="2636912"/>
            <a:ext cx="8640960" cy="4104456"/>
          </a:xfrm>
        </p:spPr>
        <p:txBody>
          <a:bodyPr>
            <a:normAutofit/>
          </a:bodyPr>
          <a:lstStyle/>
          <a:p>
            <a:pPr algn="l"/>
            <a:r>
              <a:rPr lang="en-US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The components as following:</a:t>
            </a:r>
          </a:p>
          <a:p>
            <a:pPr algn="l"/>
            <a:endParaRPr lang="en-US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algn="l"/>
            <a:r>
              <a:rPr lang="en-US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1- </a:t>
            </a:r>
            <a:r>
              <a:rPr lang="en-US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burn </a:t>
            </a:r>
            <a:r>
              <a:rPr lang="en-US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furnace</a:t>
            </a:r>
          </a:p>
          <a:p>
            <a:pPr algn="l"/>
            <a:r>
              <a:rPr lang="en-US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2- double tube heat exchanger </a:t>
            </a:r>
          </a:p>
          <a:p>
            <a:pPr algn="l"/>
            <a:r>
              <a:rPr lang="en-US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3-  </a:t>
            </a:r>
            <a:r>
              <a:rPr lang="en-US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Pumps and pipe size</a:t>
            </a:r>
            <a:r>
              <a:rPr lang="en-US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n-US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endParaRPr lang="en-US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algn="l"/>
            <a:r>
              <a:rPr lang="en-US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algn="ctr"/>
            <a:endParaRPr lang="en-US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2803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-99392"/>
            <a:ext cx="7772400" cy="1196751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atin typeface="Arial" pitchFamily="34" charset="0"/>
                <a:cs typeface="Arial" pitchFamily="34" charset="0"/>
              </a:rPr>
              <a:t>burn furnace</a:t>
            </a:r>
            <a:endParaRPr lang="ar-SA" sz="4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1484784"/>
            <a:ext cx="6728792" cy="5373216"/>
          </a:xfrm>
        </p:spPr>
        <p:txBody>
          <a:bodyPr/>
          <a:lstStyle/>
          <a:p>
            <a:endParaRPr lang="ar-SA" dirty="0"/>
          </a:p>
        </p:txBody>
      </p:sp>
      <p:pic>
        <p:nvPicPr>
          <p:cNvPr id="1026" name="Picture 2" descr="C:\Users\thaer\Desktop\مشروع2\التقاط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40768"/>
            <a:ext cx="9144000" cy="5517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28084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0" y="0"/>
            <a:ext cx="8496944" cy="1470025"/>
          </a:xfrm>
        </p:spPr>
        <p:txBody>
          <a:bodyPr>
            <a:noAutofit/>
          </a:bodyPr>
          <a:lstStyle/>
          <a:p>
            <a:r>
              <a:rPr lang="en-US" sz="4000" b="1" dirty="0" smtClean="0"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  <a:t>Components of burn furnace </a:t>
            </a:r>
            <a:endParaRPr lang="ar-SA" sz="4000" b="1" dirty="0"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323528" y="1556792"/>
            <a:ext cx="8136904" cy="4968552"/>
          </a:xfrm>
        </p:spPr>
        <p:txBody>
          <a:bodyPr>
            <a:normAutofit/>
          </a:bodyPr>
          <a:lstStyle/>
          <a:p>
            <a:pPr algn="l"/>
            <a:r>
              <a:rPr lang="en-US" sz="3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1- isolated tank.</a:t>
            </a:r>
          </a:p>
          <a:p>
            <a:pPr algn="l"/>
            <a:r>
              <a:rPr lang="en-US" sz="3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2- burners.</a:t>
            </a:r>
          </a:p>
          <a:p>
            <a:pPr algn="l"/>
            <a:r>
              <a:rPr lang="en-US" sz="3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3- input dolt</a:t>
            </a:r>
            <a:endParaRPr lang="en-US" sz="3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algn="l"/>
            <a:r>
              <a:rPr lang="en-US" sz="3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4- thermometer.</a:t>
            </a:r>
          </a:p>
          <a:p>
            <a:pPr algn="l"/>
            <a:r>
              <a:rPr lang="en-US" sz="3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5- pressure gauge.</a:t>
            </a:r>
          </a:p>
          <a:p>
            <a:pPr algn="l"/>
            <a:r>
              <a:rPr lang="en-US" sz="3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6- valve.</a:t>
            </a:r>
          </a:p>
          <a:p>
            <a:pPr algn="l"/>
            <a:r>
              <a:rPr lang="en-US" sz="3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7- output dolt.</a:t>
            </a:r>
            <a:endParaRPr lang="ar-SA" sz="3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4128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3_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تدفق">
  <a:themeElements>
    <a:clrScheme name="تدفق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تدفق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تدفق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2738</TotalTime>
  <Words>872</Words>
  <Application>Microsoft Office PowerPoint</Application>
  <PresentationFormat>On-screen Show (4:3)</PresentationFormat>
  <Paragraphs>234</Paragraphs>
  <Slides>32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32</vt:i4>
      </vt:variant>
    </vt:vector>
  </HeadingPairs>
  <TitlesOfParts>
    <vt:vector size="34" baseType="lpstr">
      <vt:lpstr>3_نسق Office</vt:lpstr>
      <vt:lpstr>تدفق</vt:lpstr>
      <vt:lpstr>Model for distillation tire pyrolysis oil  </vt:lpstr>
      <vt:lpstr>PowerPoint Presentation</vt:lpstr>
      <vt:lpstr>PowerPoint Presentation</vt:lpstr>
      <vt:lpstr>PowerPoint Presentation</vt:lpstr>
      <vt:lpstr>PowerPoint Presentation</vt:lpstr>
      <vt:lpstr>components of treatment system</vt:lpstr>
      <vt:lpstr>components of treatment system</vt:lpstr>
      <vt:lpstr>burn furnace</vt:lpstr>
      <vt:lpstr>Components of burn furnace </vt:lpstr>
      <vt:lpstr>Process of burn furnace</vt:lpstr>
      <vt:lpstr>PowerPoint Presentation</vt:lpstr>
      <vt:lpstr>PowerPoint Presentation</vt:lpstr>
      <vt:lpstr>PowerPoint Presentation</vt:lpstr>
      <vt:lpstr>PowerPoint Presentation</vt:lpstr>
      <vt:lpstr>Pumps and pipe size </vt:lpstr>
      <vt:lpstr>We take the flow rate from The largest quantity of fuel that distilled. It's a  diesel. **Refrigeration fluide is water  </vt:lpstr>
      <vt:lpstr>calculation</vt:lpstr>
      <vt:lpstr>PowerPoint Presentation</vt:lpstr>
      <vt:lpstr>Results</vt:lpstr>
      <vt:lpstr>Engineering solution</vt:lpstr>
      <vt:lpstr>Introduction :</vt:lpstr>
      <vt:lpstr>Procedure :</vt:lpstr>
      <vt:lpstr>Result : </vt:lpstr>
      <vt:lpstr>PowerPoint Presentation</vt:lpstr>
      <vt:lpstr>Results  and discussions </vt:lpstr>
      <vt:lpstr>   Results and discussions </vt:lpstr>
      <vt:lpstr>   Results and discussions </vt:lpstr>
      <vt:lpstr>PowerPoint Presentation</vt:lpstr>
      <vt:lpstr>PowerPoint Presentation</vt:lpstr>
      <vt:lpstr>PowerPoint Presentation</vt:lpstr>
      <vt:lpstr>Conclusion </vt:lpstr>
      <vt:lpstr>Thank You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user</dc:creator>
  <cp:lastModifiedBy>Medad</cp:lastModifiedBy>
  <cp:revision>72</cp:revision>
  <dcterms:created xsi:type="dcterms:W3CDTF">2012-11-10T12:21:18Z</dcterms:created>
  <dcterms:modified xsi:type="dcterms:W3CDTF">2015-05-24T08:13:29Z</dcterms:modified>
</cp:coreProperties>
</file>