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26"/>
  </p:notesMasterIdLst>
  <p:sldIdLst>
    <p:sldId id="256" r:id="rId2"/>
    <p:sldId id="258" r:id="rId3"/>
    <p:sldId id="260" r:id="rId4"/>
    <p:sldId id="261" r:id="rId5"/>
    <p:sldId id="328" r:id="rId6"/>
    <p:sldId id="329" r:id="rId7"/>
    <p:sldId id="316" r:id="rId8"/>
    <p:sldId id="262" r:id="rId9"/>
    <p:sldId id="317" r:id="rId10"/>
    <p:sldId id="318" r:id="rId11"/>
    <p:sldId id="263" r:id="rId12"/>
    <p:sldId id="315" r:id="rId13"/>
    <p:sldId id="320" r:id="rId14"/>
    <p:sldId id="321" r:id="rId15"/>
    <p:sldId id="322" r:id="rId16"/>
    <p:sldId id="319" r:id="rId17"/>
    <p:sldId id="323" r:id="rId18"/>
    <p:sldId id="324" r:id="rId19"/>
    <p:sldId id="325" r:id="rId20"/>
    <p:sldId id="332" r:id="rId21"/>
    <p:sldId id="333" r:id="rId22"/>
    <p:sldId id="326" r:id="rId23"/>
    <p:sldId id="327" r:id="rId24"/>
    <p:sldId id="291" r:id="rId25"/>
  </p:sldIdLst>
  <p:sldSz cx="9144000" cy="5143500" type="screen16x9"/>
  <p:notesSz cx="6858000" cy="9144000"/>
  <p:embeddedFontLst>
    <p:embeddedFont>
      <p:font typeface="Bebas Neue" panose="020B0604020202020204" charset="0"/>
      <p:regular r:id="rId27"/>
    </p:embeddedFont>
    <p:embeddedFont>
      <p:font typeface="Gloucester MT Extra Condensed" panose="02030808020601010101" pitchFamily="18" charset="0"/>
      <p:regular r:id="rId28"/>
    </p:embeddedFont>
    <p:embeddedFont>
      <p:font typeface="Mallanna" panose="020B0604020202020204" charset="0"/>
      <p:regular r:id="rId29"/>
    </p:embeddedFont>
    <p:embeddedFont>
      <p:font typeface="Russo One" panose="020B0604020202020204" charset="0"/>
      <p:regular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B5F3BD-66A5-49BB-9651-D963E2245600}">
  <a:tblStyle styleId="{74B5F3BD-66A5-49BB-9651-D963E224560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2382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37e03369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1037e03369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37e03369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1037e03369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3164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4388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5496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8193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4961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531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4546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2009efd5e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2009efd5e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041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02009efd5e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02009efd5e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73193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02009efd5e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02009efd5e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58066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" name="Google Shape;2459;g1026e44d2ca_0_2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0" name="Google Shape;2460;g1026e44d2ca_0_2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02009efd5e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02009efd5e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1737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02009efd5e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02009efd5e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9683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4288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02009efd5e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02009efd5e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2009efd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02009efd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600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DFDEFC">
            <a:alpha val="7584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5100" y="1238850"/>
            <a:ext cx="61449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5100" y="3547425"/>
            <a:ext cx="38187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97400" y="3655442"/>
            <a:ext cx="3124200" cy="3009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80100" y="876325"/>
            <a:ext cx="2801900" cy="28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5236513" y="-953300"/>
            <a:ext cx="2038350" cy="207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7375" y="3151875"/>
            <a:ext cx="2551683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0"/>
          <p:cNvSpPr/>
          <p:nvPr/>
        </p:nvSpPr>
        <p:spPr>
          <a:xfrm rot="-9057554">
            <a:off x="-448749" y="2103451"/>
            <a:ext cx="844815" cy="175356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30"/>
          <p:cNvSpPr/>
          <p:nvPr/>
        </p:nvSpPr>
        <p:spPr>
          <a:xfrm rot="-9057554">
            <a:off x="-237153" y="2223673"/>
            <a:ext cx="844815" cy="175356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0"/>
          <p:cNvSpPr/>
          <p:nvPr/>
        </p:nvSpPr>
        <p:spPr>
          <a:xfrm rot="8614338">
            <a:off x="8261696" y="2540788"/>
            <a:ext cx="1041751" cy="2161919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0"/>
          <p:cNvSpPr/>
          <p:nvPr/>
        </p:nvSpPr>
        <p:spPr>
          <a:xfrm rot="8614338">
            <a:off x="8504750" y="2364917"/>
            <a:ext cx="1041751" cy="2161919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385758" y="-1242275"/>
            <a:ext cx="3464467" cy="3464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5124" y="3398150"/>
            <a:ext cx="2833425" cy="2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1"/>
          <p:cNvSpPr/>
          <p:nvPr/>
        </p:nvSpPr>
        <p:spPr>
          <a:xfrm rot="9057554" flipH="1">
            <a:off x="7846922" y="3092551"/>
            <a:ext cx="844815" cy="175356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1"/>
          <p:cNvSpPr/>
          <p:nvPr/>
        </p:nvSpPr>
        <p:spPr>
          <a:xfrm rot="9057554" flipH="1">
            <a:off x="7635326" y="3212773"/>
            <a:ext cx="844815" cy="175356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31"/>
          <p:cNvSpPr/>
          <p:nvPr/>
        </p:nvSpPr>
        <p:spPr>
          <a:xfrm rot="7585662" flipH="1">
            <a:off x="623583" y="105826"/>
            <a:ext cx="1041751" cy="2161919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1"/>
          <p:cNvSpPr/>
          <p:nvPr/>
        </p:nvSpPr>
        <p:spPr>
          <a:xfrm rot="7585662" flipH="1">
            <a:off x="447713" y="348879"/>
            <a:ext cx="1041751" cy="2161919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715100" y="2237150"/>
            <a:ext cx="4061700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715100" y="1458875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715100" y="3322250"/>
            <a:ext cx="4061700" cy="31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98351" y="198550"/>
            <a:ext cx="4725399" cy="474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/>
          <p:nvPr/>
        </p:nvSpPr>
        <p:spPr>
          <a:xfrm rot="-2699374">
            <a:off x="7074579" y="1530727"/>
            <a:ext cx="1165241" cy="3071672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rot="-2700626">
            <a:off x="6867347" y="2007355"/>
            <a:ext cx="1164817" cy="2417457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>
            <a:off x="720000" y="3213575"/>
            <a:ext cx="29076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latin typeface="Russo One"/>
                <a:ea typeface="Russo One"/>
                <a:cs typeface="Russo One"/>
                <a:sym typeface="Russo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2"/>
          </p:nvPr>
        </p:nvSpPr>
        <p:spPr>
          <a:xfrm>
            <a:off x="4374875" y="3213575"/>
            <a:ext cx="2907600" cy="38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latin typeface="Russo One"/>
                <a:ea typeface="Russo One"/>
                <a:cs typeface="Russo One"/>
                <a:sym typeface="Russo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usso One"/>
              <a:buNone/>
              <a:defRPr sz="24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>
            <a:off x="720000" y="366510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4"/>
          </p:nvPr>
        </p:nvSpPr>
        <p:spPr>
          <a:xfrm>
            <a:off x="4374875" y="366510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82475" y="0"/>
            <a:ext cx="3358075" cy="323520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/>
          <p:nvPr/>
        </p:nvSpPr>
        <p:spPr>
          <a:xfrm rot="-7798166" flipH="1">
            <a:off x="8673003" y="1398110"/>
            <a:ext cx="1168469" cy="242482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5"/>
          <p:cNvSpPr/>
          <p:nvPr/>
        </p:nvSpPr>
        <p:spPr>
          <a:xfrm rot="-7798166" flipH="1">
            <a:off x="8454304" y="1142391"/>
            <a:ext cx="1168469" cy="242482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4378808" y="2461128"/>
            <a:ext cx="3645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4378800" y="3150975"/>
            <a:ext cx="3658500" cy="130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40" name="Google Shape;40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10273" y="-1667375"/>
            <a:ext cx="3388475" cy="338847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7"/>
          <p:cNvSpPr/>
          <p:nvPr/>
        </p:nvSpPr>
        <p:spPr>
          <a:xfrm rot="-8606991">
            <a:off x="8465587" y="307917"/>
            <a:ext cx="817093" cy="169550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7"/>
          <p:cNvSpPr/>
          <p:nvPr/>
        </p:nvSpPr>
        <p:spPr>
          <a:xfrm rot="-8606991">
            <a:off x="8295958" y="193616"/>
            <a:ext cx="817093" cy="169550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826500" y="17117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2" hasCustomPrompt="1"/>
          </p:nvPr>
        </p:nvSpPr>
        <p:spPr>
          <a:xfrm>
            <a:off x="826500" y="1303800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1"/>
          </p:nvPr>
        </p:nvSpPr>
        <p:spPr>
          <a:xfrm>
            <a:off x="826500" y="21244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3"/>
          </p:nvPr>
        </p:nvSpPr>
        <p:spPr>
          <a:xfrm>
            <a:off x="3510300" y="17117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4" hasCustomPrompt="1"/>
          </p:nvPr>
        </p:nvSpPr>
        <p:spPr>
          <a:xfrm>
            <a:off x="3510300" y="1303800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5"/>
          </p:nvPr>
        </p:nvSpPr>
        <p:spPr>
          <a:xfrm>
            <a:off x="3510300" y="21244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6"/>
          </p:nvPr>
        </p:nvSpPr>
        <p:spPr>
          <a:xfrm>
            <a:off x="6194100" y="17117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7" hasCustomPrompt="1"/>
          </p:nvPr>
        </p:nvSpPr>
        <p:spPr>
          <a:xfrm>
            <a:off x="6194100" y="1303800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8"/>
          </p:nvPr>
        </p:nvSpPr>
        <p:spPr>
          <a:xfrm>
            <a:off x="6194100" y="21244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9"/>
          </p:nvPr>
        </p:nvSpPr>
        <p:spPr>
          <a:xfrm>
            <a:off x="826500" y="35011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13" hasCustomPrompt="1"/>
          </p:nvPr>
        </p:nvSpPr>
        <p:spPr>
          <a:xfrm>
            <a:off x="826500" y="309327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4"/>
          </p:nvPr>
        </p:nvSpPr>
        <p:spPr>
          <a:xfrm>
            <a:off x="826500" y="39138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15"/>
          </p:nvPr>
        </p:nvSpPr>
        <p:spPr>
          <a:xfrm>
            <a:off x="3510300" y="35011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16" hasCustomPrompt="1"/>
          </p:nvPr>
        </p:nvSpPr>
        <p:spPr>
          <a:xfrm>
            <a:off x="3510300" y="309327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7"/>
          </p:nvPr>
        </p:nvSpPr>
        <p:spPr>
          <a:xfrm>
            <a:off x="3510300" y="39138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18"/>
          </p:nvPr>
        </p:nvSpPr>
        <p:spPr>
          <a:xfrm>
            <a:off x="6194100" y="3501125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19" hasCustomPrompt="1"/>
          </p:nvPr>
        </p:nvSpPr>
        <p:spPr>
          <a:xfrm>
            <a:off x="6194100" y="309327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20"/>
          </p:nvPr>
        </p:nvSpPr>
        <p:spPr>
          <a:xfrm>
            <a:off x="6194100" y="3913800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97" name="Google Shape;97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87813" y="-1828575"/>
            <a:ext cx="3133725" cy="30099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/>
          <p:nvPr/>
        </p:nvSpPr>
        <p:spPr>
          <a:xfrm rot="-3636128">
            <a:off x="8690680" y="3904477"/>
            <a:ext cx="817119" cy="1695487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3"/>
          <p:cNvSpPr/>
          <p:nvPr/>
        </p:nvSpPr>
        <p:spPr>
          <a:xfrm rot="-3636128">
            <a:off x="8573216" y="4108347"/>
            <a:ext cx="817119" cy="1695487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3_1_1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subTitle" idx="1"/>
          </p:nvPr>
        </p:nvSpPr>
        <p:spPr>
          <a:xfrm>
            <a:off x="4125400" y="2400300"/>
            <a:ext cx="3981300" cy="220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91700" y="-1248800"/>
            <a:ext cx="2819400" cy="2809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0"/>
          <p:cNvSpPr/>
          <p:nvPr/>
        </p:nvSpPr>
        <p:spPr>
          <a:xfrm rot="-8606852">
            <a:off x="7795245" y="-775267"/>
            <a:ext cx="1169658" cy="2427038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0"/>
          <p:cNvSpPr/>
          <p:nvPr/>
        </p:nvSpPr>
        <p:spPr>
          <a:xfrm rot="-8606852">
            <a:off x="7552423" y="-938887"/>
            <a:ext cx="1169658" cy="2427038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846200" y="3062075"/>
            <a:ext cx="2088900" cy="46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9" name="Google Shape;149;p22"/>
          <p:cNvSpPr txBox="1">
            <a:spLocks noGrp="1"/>
          </p:cNvSpPr>
          <p:nvPr>
            <p:ph type="subTitle" idx="1"/>
          </p:nvPr>
        </p:nvSpPr>
        <p:spPr>
          <a:xfrm>
            <a:off x="846200" y="3524975"/>
            <a:ext cx="2088900" cy="6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2"/>
          <p:cNvSpPr txBox="1">
            <a:spLocks noGrp="1"/>
          </p:cNvSpPr>
          <p:nvPr>
            <p:ph type="title" idx="2"/>
          </p:nvPr>
        </p:nvSpPr>
        <p:spPr>
          <a:xfrm>
            <a:off x="3530000" y="3062075"/>
            <a:ext cx="2088900" cy="46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51" name="Google Shape;151;p22"/>
          <p:cNvSpPr txBox="1">
            <a:spLocks noGrp="1"/>
          </p:cNvSpPr>
          <p:nvPr>
            <p:ph type="subTitle" idx="3"/>
          </p:nvPr>
        </p:nvSpPr>
        <p:spPr>
          <a:xfrm>
            <a:off x="3530000" y="3524975"/>
            <a:ext cx="2088900" cy="6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 idx="4"/>
          </p:nvPr>
        </p:nvSpPr>
        <p:spPr>
          <a:xfrm>
            <a:off x="6213800" y="3062075"/>
            <a:ext cx="2088900" cy="46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subTitle" idx="5"/>
          </p:nvPr>
        </p:nvSpPr>
        <p:spPr>
          <a:xfrm>
            <a:off x="6213800" y="3524975"/>
            <a:ext cx="2088900" cy="6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39225" y="-303121"/>
            <a:ext cx="3102721" cy="2989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7125" y="4192175"/>
            <a:ext cx="1554175" cy="150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/>
          <p:nvPr/>
        </p:nvSpPr>
        <p:spPr>
          <a:xfrm rot="-3636814">
            <a:off x="8752772" y="-1198313"/>
            <a:ext cx="1403716" cy="291329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2"/>
          <p:cNvSpPr/>
          <p:nvPr/>
        </p:nvSpPr>
        <p:spPr>
          <a:xfrm rot="-3636814">
            <a:off x="8550925" y="-847994"/>
            <a:ext cx="1403716" cy="2913296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>
            <a:spLocks noGrp="1"/>
          </p:cNvSpPr>
          <p:nvPr>
            <p:ph type="ctrTitle"/>
          </p:nvPr>
        </p:nvSpPr>
        <p:spPr>
          <a:xfrm>
            <a:off x="719975" y="790461"/>
            <a:ext cx="41547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45" name="Google Shape;245;p29"/>
          <p:cNvSpPr txBox="1">
            <a:spLocks noGrp="1"/>
          </p:cNvSpPr>
          <p:nvPr>
            <p:ph type="subTitle" idx="1"/>
          </p:nvPr>
        </p:nvSpPr>
        <p:spPr>
          <a:xfrm>
            <a:off x="715100" y="1788250"/>
            <a:ext cx="4155000" cy="12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6" name="Google Shape;246;p29"/>
          <p:cNvSpPr txBox="1"/>
          <p:nvPr/>
        </p:nvSpPr>
        <p:spPr>
          <a:xfrm>
            <a:off x="733200" y="3708875"/>
            <a:ext cx="4208700" cy="4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Mallanna"/>
                <a:ea typeface="Mallanna"/>
                <a:cs typeface="Mallanna"/>
                <a:sym typeface="Mallan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Mallanna"/>
                <a:ea typeface="Mallanna"/>
                <a:cs typeface="Mallanna"/>
                <a:sym typeface="Mallan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Mallanna"/>
                <a:ea typeface="Mallanna"/>
                <a:cs typeface="Mallanna"/>
                <a:sym typeface="Mallan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600">
              <a:solidFill>
                <a:schemeClr val="dk2"/>
              </a:solidFill>
              <a:latin typeface="Mallanna"/>
              <a:ea typeface="Mallanna"/>
              <a:cs typeface="Mallanna"/>
              <a:sym typeface="Mallanna"/>
            </a:endParaRPr>
          </a:p>
        </p:txBody>
      </p:sp>
      <p:pic>
        <p:nvPicPr>
          <p:cNvPr id="247" name="Google Shape;247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65463" y="-452323"/>
            <a:ext cx="3088875" cy="296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23349" y="3547263"/>
            <a:ext cx="2473750" cy="246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03300" y="-1157175"/>
            <a:ext cx="2554700" cy="260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9"/>
          <p:cNvSpPr/>
          <p:nvPr/>
        </p:nvSpPr>
        <p:spPr>
          <a:xfrm rot="-2756974">
            <a:off x="6074577" y="2985431"/>
            <a:ext cx="844826" cy="1753512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9"/>
          <p:cNvSpPr/>
          <p:nvPr/>
        </p:nvSpPr>
        <p:spPr>
          <a:xfrm rot="-2756974">
            <a:off x="5903687" y="3158702"/>
            <a:ext cx="844826" cy="1753512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9"/>
          <p:cNvSpPr/>
          <p:nvPr/>
        </p:nvSpPr>
        <p:spPr>
          <a:xfrm rot="-7586079">
            <a:off x="8305920" y="220667"/>
            <a:ext cx="1303238" cy="2704455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9"/>
          <p:cNvSpPr/>
          <p:nvPr/>
        </p:nvSpPr>
        <p:spPr>
          <a:xfrm rot="-7586079">
            <a:off x="8525935" y="524729"/>
            <a:ext cx="1303238" cy="2704455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9"/>
          <p:cNvSpPr/>
          <p:nvPr/>
        </p:nvSpPr>
        <p:spPr>
          <a:xfrm rot="2756974" flipH="1">
            <a:off x="5735512" y="-1120719"/>
            <a:ext cx="844826" cy="1753512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 rot="2756974" flipH="1">
            <a:off x="5906402" y="-947448"/>
            <a:ext cx="844826" cy="1753512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FDEFC">
            <a:alpha val="7584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Font typeface="Russo One"/>
              <a:buNone/>
              <a:defRPr sz="3100">
                <a:solidFill>
                  <a:schemeClr val="dk2"/>
                </a:solidFill>
                <a:latin typeface="Russo One"/>
                <a:ea typeface="Russo One"/>
                <a:cs typeface="Russo One"/>
                <a:sym typeface="Russo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●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○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■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●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○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■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●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Char char="○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allanna"/>
              <a:buChar char="■"/>
              <a:defRPr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8" r:id="rId5"/>
    <p:sldLayoutId id="2147483659" r:id="rId6"/>
    <p:sldLayoutId id="2147483666" r:id="rId7"/>
    <p:sldLayoutId id="2147483668" r:id="rId8"/>
    <p:sldLayoutId id="2147483675" r:id="rId9"/>
    <p:sldLayoutId id="2147483676" r:id="rId10"/>
    <p:sldLayoutId id="2147483677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0400" y="3484675"/>
            <a:ext cx="2482225" cy="248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5625" y="-1498297"/>
            <a:ext cx="3999125" cy="383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5"/>
          <p:cNvSpPr/>
          <p:nvPr/>
        </p:nvSpPr>
        <p:spPr>
          <a:xfrm rot="-3636149">
            <a:off x="8329999" y="-337263"/>
            <a:ext cx="1012700" cy="2101424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35"/>
          <p:cNvSpPr/>
          <p:nvPr/>
        </p:nvSpPr>
        <p:spPr>
          <a:xfrm rot="-3636149">
            <a:off x="8184399" y="-84563"/>
            <a:ext cx="1012700" cy="2101424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5"/>
          <p:cNvSpPr txBox="1">
            <a:spLocks noGrp="1"/>
          </p:cNvSpPr>
          <p:nvPr>
            <p:ph type="ctrTitle"/>
          </p:nvPr>
        </p:nvSpPr>
        <p:spPr>
          <a:xfrm>
            <a:off x="580252" y="1580626"/>
            <a:ext cx="61449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800" b="1" dirty="0">
                <a:latin typeface="Gloucester MT Extra Condensed" panose="02030808020601010101" pitchFamily="18" charset="0"/>
                <a:cs typeface="Times New Roman" panose="02020603050405020304" pitchFamily="18" charset="0"/>
              </a:rPr>
              <a:t>Production and Characterization of Nanocomposites composed of Polyvinyl alcohol and synthesized silver nanoparticles</a:t>
            </a:r>
            <a:r>
              <a:rPr lang="en-US" sz="2800" dirty="0">
                <a:latin typeface="Gloucester MT Extra Condensed" panose="02030808020601010101" pitchFamily="18" charset="0"/>
                <a:cs typeface="Times New Roman" panose="02020603050405020304" pitchFamily="18" charset="0"/>
              </a:rPr>
              <a:t>  </a:t>
            </a:r>
            <a:br>
              <a:rPr lang="en-US" dirty="0"/>
            </a:br>
            <a:endParaRPr dirty="0"/>
          </a:p>
        </p:txBody>
      </p:sp>
      <p:sp>
        <p:nvSpPr>
          <p:cNvPr id="286" name="Google Shape;286;p35"/>
          <p:cNvSpPr txBox="1">
            <a:spLocks noGrp="1"/>
          </p:cNvSpPr>
          <p:nvPr>
            <p:ph type="subTitle" idx="1"/>
          </p:nvPr>
        </p:nvSpPr>
        <p:spPr>
          <a:xfrm>
            <a:off x="1099966" y="3324527"/>
            <a:ext cx="38187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latin typeface="Gloucester MT Extra Condensed" panose="02030808020601010101" pitchFamily="18" charset="0"/>
              </a:rPr>
              <a:t>Prepared by</a:t>
            </a:r>
            <a:r>
              <a:rPr lang="en-US" dirty="0"/>
              <a:t>: 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err="1"/>
              <a:t>Abeer</a:t>
            </a:r>
            <a:r>
              <a:rPr lang="en-US" dirty="0"/>
              <a:t> </a:t>
            </a:r>
            <a:r>
              <a:rPr lang="en-US" dirty="0" err="1"/>
              <a:t>Bsharat</a:t>
            </a:r>
            <a:r>
              <a:rPr lang="en-US" dirty="0"/>
              <a:t>     Shahed Salameh    </a:t>
            </a:r>
            <a:r>
              <a:rPr lang="en-US" dirty="0" err="1"/>
              <a:t>Sondos</a:t>
            </a:r>
            <a:r>
              <a:rPr lang="en-US" dirty="0"/>
              <a:t> </a:t>
            </a:r>
            <a:r>
              <a:rPr lang="en-US" dirty="0" err="1"/>
              <a:t>Soboh</a:t>
            </a:r>
            <a:r>
              <a:rPr lang="en-US" dirty="0"/>
              <a:t>    </a:t>
            </a:r>
            <a:endParaRPr dirty="0"/>
          </a:p>
        </p:txBody>
      </p:sp>
      <p:cxnSp>
        <p:nvCxnSpPr>
          <p:cNvPr id="287" name="Google Shape;287;p35"/>
          <p:cNvCxnSpPr/>
          <p:nvPr/>
        </p:nvCxnSpPr>
        <p:spPr>
          <a:xfrm>
            <a:off x="618101" y="1507115"/>
            <a:ext cx="615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8" name="Google Shape;288;p35"/>
          <p:cNvCxnSpPr/>
          <p:nvPr/>
        </p:nvCxnSpPr>
        <p:spPr>
          <a:xfrm>
            <a:off x="687929" y="2972083"/>
            <a:ext cx="615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9" name="Google Shape;289;p35"/>
          <p:cNvSpPr/>
          <p:nvPr/>
        </p:nvSpPr>
        <p:spPr>
          <a:xfrm rot="-9036128">
            <a:off x="7072913" y="3056217"/>
            <a:ext cx="817119" cy="1695487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35"/>
          <p:cNvSpPr/>
          <p:nvPr/>
        </p:nvSpPr>
        <p:spPr>
          <a:xfrm rot="-9036128">
            <a:off x="7276782" y="3173681"/>
            <a:ext cx="817119" cy="1695487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1" name="Google Shape;291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5725" y="-1121000"/>
            <a:ext cx="2038350" cy="20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86;p35">
            <a:extLst>
              <a:ext uri="{FF2B5EF4-FFF2-40B4-BE49-F238E27FC236}">
                <a16:creationId xmlns:a16="http://schemas.microsoft.com/office/drawing/2014/main" id="{0BD739D4-0E56-49BA-850A-42160E4B29EA}"/>
              </a:ext>
            </a:extLst>
          </p:cNvPr>
          <p:cNvSpPr txBox="1">
            <a:spLocks/>
          </p:cNvSpPr>
          <p:nvPr/>
        </p:nvSpPr>
        <p:spPr>
          <a:xfrm>
            <a:off x="1167736" y="4178277"/>
            <a:ext cx="3818700" cy="4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llanna"/>
              <a:buNone/>
              <a:defRPr sz="18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pPr marL="0" indent="0"/>
            <a:r>
              <a:rPr lang="en-US" sz="2400" b="1" dirty="0">
                <a:latin typeface="Gloucester MT Extra Condensed" panose="02030808020601010101" pitchFamily="18" charset="0"/>
              </a:rPr>
              <a:t>Supervisor</a:t>
            </a:r>
            <a:r>
              <a:rPr lang="en-US" b="1" dirty="0"/>
              <a:t> </a:t>
            </a:r>
            <a:r>
              <a:rPr lang="en-US" dirty="0"/>
              <a:t>: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/>
              <a:t>Dr.Shadi</a:t>
            </a:r>
            <a:r>
              <a:rPr lang="en-US" dirty="0"/>
              <a:t> </a:t>
            </a:r>
            <a:r>
              <a:rPr lang="en-US" dirty="0" err="1"/>
              <a:t>Sawalha</a:t>
            </a:r>
            <a:r>
              <a:rPr lang="en-US" dirty="0"/>
              <a:t> </a:t>
            </a:r>
          </a:p>
        </p:txBody>
      </p:sp>
      <p:sp>
        <p:nvSpPr>
          <p:cNvPr id="14" name="Google Shape;285;p35">
            <a:extLst>
              <a:ext uri="{FF2B5EF4-FFF2-40B4-BE49-F238E27FC236}">
                <a16:creationId xmlns:a16="http://schemas.microsoft.com/office/drawing/2014/main" id="{B7F3AB84-F1E5-4E8C-BC61-92E7B6C8BC58}"/>
              </a:ext>
            </a:extLst>
          </p:cNvPr>
          <p:cNvSpPr txBox="1">
            <a:spLocks/>
          </p:cNvSpPr>
          <p:nvPr/>
        </p:nvSpPr>
        <p:spPr>
          <a:xfrm>
            <a:off x="507468" y="407766"/>
            <a:ext cx="6144900" cy="21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Russo One"/>
              <a:buNone/>
              <a:defRPr sz="5000" b="0" i="0" u="none" strike="noStrike" cap="none">
                <a:solidFill>
                  <a:schemeClr val="dk2"/>
                </a:solidFill>
                <a:latin typeface="Russo One"/>
                <a:ea typeface="Russo One"/>
                <a:cs typeface="Russo One"/>
                <a:sym typeface="Russo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ebas Neue"/>
              <a:buNone/>
              <a:defRPr sz="5200" b="0" i="0" u="none" strike="noStrike" cap="none">
                <a:solidFill>
                  <a:srgbClr val="191919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ctr"/>
            <a:r>
              <a:rPr lang="en-US" sz="2800" b="1" dirty="0">
                <a:latin typeface="Gloucester MT Extra Condensed" panose="02030808020601010101" pitchFamily="18" charset="0"/>
                <a:cs typeface="Times New Roman" panose="02020603050405020304" pitchFamily="18" charset="0"/>
              </a:rPr>
              <a:t>Graduation project </a:t>
            </a:r>
            <a:r>
              <a:rPr lang="ar-SA" sz="2800" b="1" dirty="0">
                <a:latin typeface="Gloucester MT Extra Condensed" panose="02030808020601010101" pitchFamily="18" charset="0"/>
                <a:cs typeface="Times New Roman" panose="02020603050405020304" pitchFamily="18" charset="0"/>
              </a:rPr>
              <a:t>2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3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latin typeface="Gloucester MT Extra Condensed" panose="02030808020601010101" pitchFamily="18" charset="0"/>
              </a:rPr>
              <a:t>Material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398" name="Google Shape;398;p43"/>
          <p:cNvSpPr txBox="1">
            <a:spLocks noGrp="1"/>
          </p:cNvSpPr>
          <p:nvPr>
            <p:ph type="subTitle" idx="5"/>
          </p:nvPr>
        </p:nvSpPr>
        <p:spPr>
          <a:xfrm>
            <a:off x="1671297" y="1591140"/>
            <a:ext cx="2163284" cy="66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  <a:sym typeface="Russo One"/>
              </a:rPr>
              <a:t>Silver Nitrate (AgNO</a:t>
            </a:r>
            <a:r>
              <a:rPr lang="en-US" dirty="0">
                <a:latin typeface="Gloucester MT Extra Condensed" panose="02030808020601010101" pitchFamily="18" charset="0"/>
                <a:sym typeface="Russo One"/>
              </a:rPr>
              <a:t>3</a:t>
            </a:r>
            <a:r>
              <a:rPr lang="en-US" sz="2400" dirty="0">
                <a:latin typeface="Gloucester MT Extra Condensed" panose="02030808020601010101" pitchFamily="18" charset="0"/>
                <a:sym typeface="Russo One"/>
              </a:rPr>
              <a:t>)</a:t>
            </a:r>
            <a:r>
              <a:rPr lang="en-US" dirty="0">
                <a:latin typeface="Gloucester MT Extra Condensed" panose="02030808020601010101" pitchFamily="18" charset="0"/>
                <a:sym typeface="Russo One"/>
              </a:rPr>
              <a:t>  </a:t>
            </a:r>
            <a:endParaRPr sz="2400" dirty="0">
              <a:latin typeface="Gloucester MT Extra Condensed" panose="02030808020601010101" pitchFamily="18" charset="0"/>
              <a:sym typeface="Russo One"/>
            </a:endParaRPr>
          </a:p>
        </p:txBody>
      </p:sp>
      <p:sp>
        <p:nvSpPr>
          <p:cNvPr id="38" name="Google Shape;2933;p78">
            <a:extLst>
              <a:ext uri="{FF2B5EF4-FFF2-40B4-BE49-F238E27FC236}">
                <a16:creationId xmlns:a16="http://schemas.microsoft.com/office/drawing/2014/main" id="{95AB269B-077D-40E2-A47B-95A8A781F5E5}"/>
              </a:ext>
            </a:extLst>
          </p:cNvPr>
          <p:cNvSpPr/>
          <p:nvPr/>
        </p:nvSpPr>
        <p:spPr>
          <a:xfrm>
            <a:off x="1108553" y="1740308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2933;p78">
            <a:extLst>
              <a:ext uri="{FF2B5EF4-FFF2-40B4-BE49-F238E27FC236}">
                <a16:creationId xmlns:a16="http://schemas.microsoft.com/office/drawing/2014/main" id="{6EC45A9A-5C49-4101-92CC-A1B1D467B6B1}"/>
              </a:ext>
            </a:extLst>
          </p:cNvPr>
          <p:cNvSpPr/>
          <p:nvPr/>
        </p:nvSpPr>
        <p:spPr>
          <a:xfrm>
            <a:off x="4697360" y="3034327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2933;p78">
            <a:extLst>
              <a:ext uri="{FF2B5EF4-FFF2-40B4-BE49-F238E27FC236}">
                <a16:creationId xmlns:a16="http://schemas.microsoft.com/office/drawing/2014/main" id="{8EC2E94B-139D-4198-8BEA-1628CD783BFA}"/>
              </a:ext>
            </a:extLst>
          </p:cNvPr>
          <p:cNvSpPr/>
          <p:nvPr/>
        </p:nvSpPr>
        <p:spPr>
          <a:xfrm>
            <a:off x="4697359" y="2109173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2933;p78">
            <a:extLst>
              <a:ext uri="{FF2B5EF4-FFF2-40B4-BE49-F238E27FC236}">
                <a16:creationId xmlns:a16="http://schemas.microsoft.com/office/drawing/2014/main" id="{DCA0E031-2AE8-4064-BC42-89A47E6A995C}"/>
              </a:ext>
            </a:extLst>
          </p:cNvPr>
          <p:cNvSpPr/>
          <p:nvPr/>
        </p:nvSpPr>
        <p:spPr>
          <a:xfrm>
            <a:off x="1108551" y="3403192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2933;p78">
            <a:extLst>
              <a:ext uri="{FF2B5EF4-FFF2-40B4-BE49-F238E27FC236}">
                <a16:creationId xmlns:a16="http://schemas.microsoft.com/office/drawing/2014/main" id="{6DCE54CD-55EB-40CB-9266-EBE7220092FC}"/>
              </a:ext>
            </a:extLst>
          </p:cNvPr>
          <p:cNvSpPr/>
          <p:nvPr/>
        </p:nvSpPr>
        <p:spPr>
          <a:xfrm>
            <a:off x="1108552" y="2571750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398;p43">
            <a:extLst>
              <a:ext uri="{FF2B5EF4-FFF2-40B4-BE49-F238E27FC236}">
                <a16:creationId xmlns:a16="http://schemas.microsoft.com/office/drawing/2014/main" id="{D33BC35E-2A64-45DC-B72D-E9D9E97E2025}"/>
              </a:ext>
            </a:extLst>
          </p:cNvPr>
          <p:cNvSpPr txBox="1">
            <a:spLocks/>
          </p:cNvSpPr>
          <p:nvPr/>
        </p:nvSpPr>
        <p:spPr>
          <a:xfrm>
            <a:off x="1671297" y="2434578"/>
            <a:ext cx="2163284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pPr marL="0" indent="0"/>
            <a:r>
              <a:rPr lang="en-US" sz="2400" dirty="0">
                <a:latin typeface="Gloucester MT Extra Condensed" panose="02030808020601010101" pitchFamily="18" charset="0"/>
              </a:rPr>
              <a:t>Ethylene glycol</a:t>
            </a: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</p:txBody>
      </p:sp>
      <p:sp>
        <p:nvSpPr>
          <p:cNvPr id="45" name="Google Shape;398;p43">
            <a:extLst>
              <a:ext uri="{FF2B5EF4-FFF2-40B4-BE49-F238E27FC236}">
                <a16:creationId xmlns:a16="http://schemas.microsoft.com/office/drawing/2014/main" id="{F41FA996-4F76-4548-B953-2DF6A03DEAF2}"/>
              </a:ext>
            </a:extLst>
          </p:cNvPr>
          <p:cNvSpPr txBox="1">
            <a:spLocks/>
          </p:cNvSpPr>
          <p:nvPr/>
        </p:nvSpPr>
        <p:spPr>
          <a:xfrm>
            <a:off x="5302045" y="1960005"/>
            <a:ext cx="2573594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pPr marL="0" indent="0"/>
            <a:r>
              <a:rPr lang="en-US" sz="2400" dirty="0">
                <a:latin typeface="Gloucester MT Extra Condensed" panose="02030808020601010101" pitchFamily="18" charset="0"/>
              </a:rPr>
              <a:t>Polyvinylpyrrolidone (PVP)</a:t>
            </a: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</p:txBody>
      </p:sp>
      <p:sp>
        <p:nvSpPr>
          <p:cNvPr id="47" name="Google Shape;398;p43">
            <a:extLst>
              <a:ext uri="{FF2B5EF4-FFF2-40B4-BE49-F238E27FC236}">
                <a16:creationId xmlns:a16="http://schemas.microsoft.com/office/drawing/2014/main" id="{C32C530C-CACD-43F0-B322-E2D73D2ED21E}"/>
              </a:ext>
            </a:extLst>
          </p:cNvPr>
          <p:cNvSpPr txBox="1">
            <a:spLocks/>
          </p:cNvSpPr>
          <p:nvPr/>
        </p:nvSpPr>
        <p:spPr>
          <a:xfrm>
            <a:off x="5309421" y="2885159"/>
            <a:ext cx="2330244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pPr marL="0" indent="0"/>
            <a:r>
              <a:rPr lang="en-US" sz="2400" dirty="0">
                <a:latin typeface="Gloucester MT Extra Condensed" panose="02030808020601010101" pitchFamily="18" charset="0"/>
              </a:rPr>
              <a:t>Polyvinyl alcohol (PVA) </a:t>
            </a: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</p:txBody>
      </p:sp>
      <p:sp>
        <p:nvSpPr>
          <p:cNvPr id="48" name="Google Shape;398;p43">
            <a:extLst>
              <a:ext uri="{FF2B5EF4-FFF2-40B4-BE49-F238E27FC236}">
                <a16:creationId xmlns:a16="http://schemas.microsoft.com/office/drawing/2014/main" id="{AB2932D5-8635-41A6-8FB3-BF08F2DD7F2F}"/>
              </a:ext>
            </a:extLst>
          </p:cNvPr>
          <p:cNvSpPr txBox="1">
            <a:spLocks/>
          </p:cNvSpPr>
          <p:nvPr/>
        </p:nvSpPr>
        <p:spPr>
          <a:xfrm>
            <a:off x="1671295" y="3278016"/>
            <a:ext cx="2163284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allanna"/>
              <a:buNone/>
              <a:defRPr sz="1400" b="0" i="0" u="none" strike="noStrike" cap="none">
                <a:solidFill>
                  <a:schemeClr val="dk2"/>
                </a:solidFill>
                <a:latin typeface="Mallanna"/>
                <a:ea typeface="Mallanna"/>
                <a:cs typeface="Mallanna"/>
                <a:sym typeface="Mallanna"/>
              </a:defRPr>
            </a:lvl9pPr>
          </a:lstStyle>
          <a:p>
            <a:pPr marL="0" indent="0"/>
            <a:r>
              <a:rPr lang="en-US" sz="2400" dirty="0">
                <a:latin typeface="Gloucester MT Extra Condensed" panose="02030808020601010101" pitchFamily="18" charset="0"/>
              </a:rPr>
              <a:t>distilled water  </a:t>
            </a: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</p:txBody>
      </p:sp>
    </p:spTree>
    <p:extLst>
      <p:ext uri="{BB962C8B-B14F-4D97-AF65-F5344CB8AC3E}">
        <p14:creationId xmlns:p14="http://schemas.microsoft.com/office/powerpoint/2010/main" val="1214682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>
                <a:latin typeface="Gloucester MT Extra Condensed" panose="02030808020601010101" pitchFamily="18" charset="0"/>
              </a:rPr>
              <a:t>Synth</a:t>
            </a:r>
            <a:r>
              <a:rPr lang="en-US" sz="4400" b="1" dirty="0">
                <a:latin typeface="Gloucester MT Extra Condensed" panose="02030808020601010101" pitchFamily="18" charset="0"/>
              </a:rPr>
              <a:t>e</a:t>
            </a:r>
            <a:r>
              <a:rPr lang="en" sz="4400" b="1" dirty="0">
                <a:latin typeface="Gloucester MT Extra Condensed" panose="02030808020601010101" pitchFamily="18" charset="0"/>
              </a:rPr>
              <a:t>sis </a:t>
            </a:r>
            <a:r>
              <a:rPr lang="en-US" sz="4400" b="1" dirty="0">
                <a:latin typeface="Gloucester MT Extra Condensed" panose="02030808020601010101" pitchFamily="18" charset="0"/>
              </a:rPr>
              <a:t>of Ag-NPs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DF3C3-93BE-472A-84CA-BCFD2B3D1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30" y="3416358"/>
            <a:ext cx="761011" cy="78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Google Shape;359;p41">
            <a:extLst>
              <a:ext uri="{FF2B5EF4-FFF2-40B4-BE49-F238E27FC236}">
                <a16:creationId xmlns:a16="http://schemas.microsoft.com/office/drawing/2014/main" id="{B44FC619-4209-41B3-9CA2-7521F3E39608}"/>
              </a:ext>
            </a:extLst>
          </p:cNvPr>
          <p:cNvSpPr txBox="1">
            <a:spLocks/>
          </p:cNvSpPr>
          <p:nvPr/>
        </p:nvSpPr>
        <p:spPr>
          <a:xfrm>
            <a:off x="-560068" y="2615074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0.17g of AgNO3  and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0.34g of PVP </a:t>
            </a:r>
          </a:p>
        </p:txBody>
      </p:sp>
      <p:sp>
        <p:nvSpPr>
          <p:cNvPr id="10" name="Google Shape;3118;p80">
            <a:extLst>
              <a:ext uri="{FF2B5EF4-FFF2-40B4-BE49-F238E27FC236}">
                <a16:creationId xmlns:a16="http://schemas.microsoft.com/office/drawing/2014/main" id="{9B214E85-BEA3-4EC8-8305-A4B9844DCA98}"/>
              </a:ext>
            </a:extLst>
          </p:cNvPr>
          <p:cNvSpPr/>
          <p:nvPr/>
        </p:nvSpPr>
        <p:spPr>
          <a:xfrm>
            <a:off x="1094333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EDBE1-F65B-4F7C-A8F5-E67AA7EB6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87" y="3456135"/>
            <a:ext cx="761011" cy="78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EC7CA9-AEF0-4440-A7B0-0E14B9BBE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465" y="3094577"/>
            <a:ext cx="849704" cy="3064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C24387-9B1F-4C1E-B006-3DE87E0BBCFC}"/>
              </a:ext>
            </a:extLst>
          </p:cNvPr>
          <p:cNvSpPr/>
          <p:nvPr/>
        </p:nvSpPr>
        <p:spPr>
          <a:xfrm>
            <a:off x="632386" y="265849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40ml of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Ethylene glycol </a:t>
            </a:r>
          </a:p>
        </p:txBody>
      </p:sp>
      <p:sp>
        <p:nvSpPr>
          <p:cNvPr id="26" name="Google Shape;3118;p80">
            <a:extLst>
              <a:ext uri="{FF2B5EF4-FFF2-40B4-BE49-F238E27FC236}">
                <a16:creationId xmlns:a16="http://schemas.microsoft.com/office/drawing/2014/main" id="{54179C41-1E8E-4F19-960F-E3827469629D}"/>
              </a:ext>
            </a:extLst>
          </p:cNvPr>
          <p:cNvSpPr/>
          <p:nvPr/>
        </p:nvSpPr>
        <p:spPr>
          <a:xfrm>
            <a:off x="2918386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F0671B-9785-4B06-8636-8143D408E1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9967" y="3465336"/>
            <a:ext cx="761011" cy="755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A21D37D-EA18-46B2-8AAE-BB05B7CEE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394" y="3040150"/>
            <a:ext cx="651221" cy="67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035449F-D72C-4EFA-910A-384FCFED46F6}"/>
              </a:ext>
            </a:extLst>
          </p:cNvPr>
          <p:cNvSpPr/>
          <p:nvPr/>
        </p:nvSpPr>
        <p:spPr>
          <a:xfrm>
            <a:off x="3163269" y="207308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stirring, we add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0.34g of PVP Gradually, after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completely dissolved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add 0.17g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AgNO3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5B659CA-80BE-4C26-8376-E14BB92F3B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9394" y="2705807"/>
            <a:ext cx="849704" cy="306484"/>
          </a:xfrm>
          <a:prstGeom prst="rect">
            <a:avLst/>
          </a:prstGeom>
        </p:spPr>
      </p:pic>
      <p:sp>
        <p:nvSpPr>
          <p:cNvPr id="32" name="Google Shape;3118;p80">
            <a:extLst>
              <a:ext uri="{FF2B5EF4-FFF2-40B4-BE49-F238E27FC236}">
                <a16:creationId xmlns:a16="http://schemas.microsoft.com/office/drawing/2014/main" id="{8A23FA51-F65A-4C1D-A6EC-C8BCD3889D2C}"/>
              </a:ext>
            </a:extLst>
          </p:cNvPr>
          <p:cNvSpPr/>
          <p:nvPr/>
        </p:nvSpPr>
        <p:spPr>
          <a:xfrm>
            <a:off x="5068764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49D495-B511-43B0-A142-718D0A3FC1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4520" y="3392286"/>
            <a:ext cx="999135" cy="7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Google Shape;3118;p80">
            <a:extLst>
              <a:ext uri="{FF2B5EF4-FFF2-40B4-BE49-F238E27FC236}">
                <a16:creationId xmlns:a16="http://schemas.microsoft.com/office/drawing/2014/main" id="{3D1C7D32-B54F-458E-92F6-DB7EEDBB0B21}"/>
              </a:ext>
            </a:extLst>
          </p:cNvPr>
          <p:cNvSpPr/>
          <p:nvPr/>
        </p:nvSpPr>
        <p:spPr>
          <a:xfrm>
            <a:off x="7136278" y="3720423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0703067-F0B8-4DE4-BB28-567550B317C7}"/>
              </a:ext>
            </a:extLst>
          </p:cNvPr>
          <p:cNvSpPr/>
          <p:nvPr/>
        </p:nvSpPr>
        <p:spPr>
          <a:xfrm>
            <a:off x="5068764" y="31329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powers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396E9AB-5BD7-4EB5-830C-EAF86B8D8FE5}"/>
              </a:ext>
            </a:extLst>
          </p:cNvPr>
          <p:cNvSpPr/>
          <p:nvPr/>
        </p:nvSpPr>
        <p:spPr>
          <a:xfrm>
            <a:off x="3106803" y="350187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microwave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3E2EC54-B069-4AF2-A0EC-E23096CCA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6589" y="3516095"/>
            <a:ext cx="497023" cy="582449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8E09DCFC-AE91-492E-9702-D41540F66A44}"/>
              </a:ext>
            </a:extLst>
          </p:cNvPr>
          <p:cNvSpPr/>
          <p:nvPr/>
        </p:nvSpPr>
        <p:spPr>
          <a:xfrm>
            <a:off x="6059100" y="292135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Ag-NPs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222511-9FD4-4199-86FB-6838E4C75CF7}"/>
              </a:ext>
            </a:extLst>
          </p:cNvPr>
          <p:cNvSpPr/>
          <p:nvPr/>
        </p:nvSpPr>
        <p:spPr>
          <a:xfrm>
            <a:off x="7678803" y="4144108"/>
            <a:ext cx="1454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product yield for Ag-NPs was 22.11%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2"/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823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4400" b="1" dirty="0">
                <a:latin typeface="Gloucester MT Extra Condensed" panose="02030808020601010101" pitchFamily="18" charset="0"/>
              </a:rPr>
              <a:t>Synth</a:t>
            </a:r>
            <a:r>
              <a:rPr lang="en-US" sz="4400" b="1" dirty="0">
                <a:latin typeface="Gloucester MT Extra Condensed" panose="02030808020601010101" pitchFamily="18" charset="0"/>
              </a:rPr>
              <a:t>e</a:t>
            </a:r>
            <a:r>
              <a:rPr lang="en" sz="4400" b="1" dirty="0">
                <a:latin typeface="Gloucester MT Extra Condensed" panose="02030808020601010101" pitchFamily="18" charset="0"/>
              </a:rPr>
              <a:t>sis </a:t>
            </a:r>
            <a:r>
              <a:rPr lang="en-US" sz="4400" b="1" dirty="0">
                <a:latin typeface="Gloucester MT Extra Condensed" panose="02030808020601010101" pitchFamily="18" charset="0"/>
              </a:rPr>
              <a:t>of PVA/Ag nanocomposites 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DF3C3-93BE-472A-84CA-BCFD2B3D1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30" y="3416358"/>
            <a:ext cx="761011" cy="78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Google Shape;359;p41">
            <a:extLst>
              <a:ext uri="{FF2B5EF4-FFF2-40B4-BE49-F238E27FC236}">
                <a16:creationId xmlns:a16="http://schemas.microsoft.com/office/drawing/2014/main" id="{B44FC619-4209-41B3-9CA2-7521F3E39608}"/>
              </a:ext>
            </a:extLst>
          </p:cNvPr>
          <p:cNvSpPr txBox="1">
            <a:spLocks/>
          </p:cNvSpPr>
          <p:nvPr/>
        </p:nvSpPr>
        <p:spPr>
          <a:xfrm>
            <a:off x="-821414" y="2742734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1.0g of PVA</a:t>
            </a:r>
          </a:p>
        </p:txBody>
      </p:sp>
      <p:sp>
        <p:nvSpPr>
          <p:cNvPr id="10" name="Google Shape;3118;p80">
            <a:extLst>
              <a:ext uri="{FF2B5EF4-FFF2-40B4-BE49-F238E27FC236}">
                <a16:creationId xmlns:a16="http://schemas.microsoft.com/office/drawing/2014/main" id="{9B214E85-BEA3-4EC8-8305-A4B9844DCA98}"/>
              </a:ext>
            </a:extLst>
          </p:cNvPr>
          <p:cNvSpPr/>
          <p:nvPr/>
        </p:nvSpPr>
        <p:spPr>
          <a:xfrm>
            <a:off x="1094333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EDBE1-F65B-4F7C-A8F5-E67AA7EB6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87" y="3456135"/>
            <a:ext cx="761011" cy="78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EC7CA9-AEF0-4440-A7B0-0E14B9BBE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465" y="3094577"/>
            <a:ext cx="849704" cy="3064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C24387-9B1F-4C1E-B006-3DE87E0BBCFC}"/>
              </a:ext>
            </a:extLst>
          </p:cNvPr>
          <p:cNvSpPr/>
          <p:nvPr/>
        </p:nvSpPr>
        <p:spPr>
          <a:xfrm>
            <a:off x="632386" y="265849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50ml of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distilled water</a:t>
            </a:r>
          </a:p>
        </p:txBody>
      </p:sp>
      <p:sp>
        <p:nvSpPr>
          <p:cNvPr id="26" name="Google Shape;3118;p80">
            <a:extLst>
              <a:ext uri="{FF2B5EF4-FFF2-40B4-BE49-F238E27FC236}">
                <a16:creationId xmlns:a16="http://schemas.microsoft.com/office/drawing/2014/main" id="{54179C41-1E8E-4F19-960F-E3827469629D}"/>
              </a:ext>
            </a:extLst>
          </p:cNvPr>
          <p:cNvSpPr/>
          <p:nvPr/>
        </p:nvSpPr>
        <p:spPr>
          <a:xfrm>
            <a:off x="2918386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F0671B-9785-4B06-8636-8143D408E1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9967" y="3465336"/>
            <a:ext cx="761011" cy="755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A21D37D-EA18-46B2-8AAE-BB05B7CEE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623" y="2999573"/>
            <a:ext cx="651221" cy="67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035449F-D72C-4EFA-910A-384FCFED46F6}"/>
              </a:ext>
            </a:extLst>
          </p:cNvPr>
          <p:cNvSpPr/>
          <p:nvPr/>
        </p:nvSpPr>
        <p:spPr>
          <a:xfrm>
            <a:off x="3163269" y="20634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stirring, we add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1.0g of PVP Gradually, after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dissolved completely, we add different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 of Ag-NPs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5B659CA-80BE-4C26-8376-E14BB92F3B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9394" y="2705807"/>
            <a:ext cx="849704" cy="306484"/>
          </a:xfrm>
          <a:prstGeom prst="rect">
            <a:avLst/>
          </a:prstGeom>
        </p:spPr>
      </p:pic>
      <p:sp>
        <p:nvSpPr>
          <p:cNvPr id="32" name="Google Shape;3118;p80">
            <a:extLst>
              <a:ext uri="{FF2B5EF4-FFF2-40B4-BE49-F238E27FC236}">
                <a16:creationId xmlns:a16="http://schemas.microsoft.com/office/drawing/2014/main" id="{8A23FA51-F65A-4C1D-A6EC-C8BCD3889D2C}"/>
              </a:ext>
            </a:extLst>
          </p:cNvPr>
          <p:cNvSpPr/>
          <p:nvPr/>
        </p:nvSpPr>
        <p:spPr>
          <a:xfrm>
            <a:off x="5068764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396E9AB-5BD7-4EB5-830C-EAF86B8D8FE5}"/>
              </a:ext>
            </a:extLst>
          </p:cNvPr>
          <p:cNvSpPr/>
          <p:nvPr/>
        </p:nvSpPr>
        <p:spPr>
          <a:xfrm>
            <a:off x="3111792" y="333995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90C°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min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206EA5-368F-493A-947D-F2FA68A5DE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773" y="3551957"/>
            <a:ext cx="479090" cy="517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694A71E-D0B3-4BA6-AE38-7C91A5C1A1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5153" y="3015841"/>
            <a:ext cx="363708" cy="426220"/>
          </a:xfrm>
          <a:prstGeom prst="rect">
            <a:avLst/>
          </a:prstGeom>
          <a:scene3d>
            <a:camera prst="orthographicFront">
              <a:rot lat="2100000" lon="19799989" rev="3600000"/>
            </a:camera>
            <a:lightRig rig="threePt" dir="t"/>
          </a:scene3d>
        </p:spPr>
      </p:pic>
      <p:sp>
        <p:nvSpPr>
          <p:cNvPr id="29" name="Google Shape;2966;p80">
            <a:extLst>
              <a:ext uri="{FF2B5EF4-FFF2-40B4-BE49-F238E27FC236}">
                <a16:creationId xmlns:a16="http://schemas.microsoft.com/office/drawing/2014/main" id="{78F1EFC6-BF4D-49FA-A54F-4407FEB9A3E8}"/>
              </a:ext>
            </a:extLst>
          </p:cNvPr>
          <p:cNvSpPr/>
          <p:nvPr/>
        </p:nvSpPr>
        <p:spPr>
          <a:xfrm>
            <a:off x="6815979" y="3078869"/>
            <a:ext cx="468497" cy="830996"/>
          </a:xfrm>
          <a:custGeom>
            <a:avLst/>
            <a:gdLst/>
            <a:ahLst/>
            <a:cxnLst/>
            <a:rect l="l" t="t" r="r" b="b"/>
            <a:pathLst>
              <a:path w="1458" h="1335" extrusionOk="0">
                <a:moveTo>
                  <a:pt x="974" y="0"/>
                </a:moveTo>
                <a:cubicBezTo>
                  <a:pt x="931" y="311"/>
                  <a:pt x="707" y="570"/>
                  <a:pt x="404" y="657"/>
                </a:cubicBezTo>
                <a:lnTo>
                  <a:pt x="404" y="491"/>
                </a:lnTo>
                <a:lnTo>
                  <a:pt x="0" y="902"/>
                </a:lnTo>
                <a:lnTo>
                  <a:pt x="404" y="1335"/>
                </a:lnTo>
                <a:lnTo>
                  <a:pt x="404" y="1140"/>
                </a:lnTo>
                <a:cubicBezTo>
                  <a:pt x="967" y="1039"/>
                  <a:pt x="1400" y="577"/>
                  <a:pt x="14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DA3F43-9621-4F7C-A559-E13E09192BE5}"/>
              </a:ext>
            </a:extLst>
          </p:cNvPr>
          <p:cNvSpPr/>
          <p:nvPr/>
        </p:nvSpPr>
        <p:spPr>
          <a:xfrm>
            <a:off x="5227665" y="26172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poured onto a 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dry, leveled surface</a:t>
            </a:r>
          </a:p>
        </p:txBody>
      </p:sp>
      <p:sp>
        <p:nvSpPr>
          <p:cNvPr id="36" name="Google Shape;3118;p80">
            <a:extLst>
              <a:ext uri="{FF2B5EF4-FFF2-40B4-BE49-F238E27FC236}">
                <a16:creationId xmlns:a16="http://schemas.microsoft.com/office/drawing/2014/main" id="{EBA0F375-3D51-4ABF-8AEE-D4D631EF946C}"/>
              </a:ext>
            </a:extLst>
          </p:cNvPr>
          <p:cNvSpPr/>
          <p:nvPr/>
        </p:nvSpPr>
        <p:spPr>
          <a:xfrm>
            <a:off x="7088074" y="3740505"/>
            <a:ext cx="761011" cy="25973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D08AA8-8CA5-4505-B5CF-F4C8FE09D20D}"/>
              </a:ext>
            </a:extLst>
          </p:cNvPr>
          <p:cNvSpPr/>
          <p:nvPr/>
        </p:nvSpPr>
        <p:spPr>
          <a:xfrm>
            <a:off x="5182579" y="349436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32E9B5-D6DE-4365-B7F4-8CB6A92D21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8723" y="3485090"/>
            <a:ext cx="600861" cy="650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0A4D2BE-BADC-4E2B-85B9-89D5A464FC2A}"/>
              </a:ext>
            </a:extLst>
          </p:cNvPr>
          <p:cNvSpPr/>
          <p:nvPr/>
        </p:nvSpPr>
        <p:spPr>
          <a:xfrm>
            <a:off x="7804595" y="4276898"/>
            <a:ext cx="1249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PVA/Ag nanocomposite film </a:t>
            </a:r>
          </a:p>
        </p:txBody>
      </p:sp>
    </p:spTree>
    <p:extLst>
      <p:ext uri="{BB962C8B-B14F-4D97-AF65-F5344CB8AC3E}">
        <p14:creationId xmlns:p14="http://schemas.microsoft.com/office/powerpoint/2010/main" val="143870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819449" y="2237150"/>
            <a:ext cx="4923701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Characterization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8162" y="1344136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 dirty="0">
                <a:latin typeface="Gloucester MT Extra Condensed" panose="02030808020601010101" pitchFamily="18" charset="0"/>
              </a:rPr>
              <a:t>05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015101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F957C5C-CFFD-4949-9F7D-D0C0AB0B1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49" y="245538"/>
            <a:ext cx="1899832" cy="124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118326-7AA9-4BB8-A678-7EE1B562F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8417" y="245538"/>
            <a:ext cx="1899832" cy="124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E17ECC-F7AE-4750-A1C2-BCA65FE7E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798" y="2503084"/>
            <a:ext cx="1899832" cy="124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Google Shape;2933;p78">
            <a:extLst>
              <a:ext uri="{FF2B5EF4-FFF2-40B4-BE49-F238E27FC236}">
                <a16:creationId xmlns:a16="http://schemas.microsoft.com/office/drawing/2014/main" id="{4DE3DB8B-E793-445F-AC92-B871A41882BD}"/>
              </a:ext>
            </a:extLst>
          </p:cNvPr>
          <p:cNvSpPr/>
          <p:nvPr/>
        </p:nvSpPr>
        <p:spPr>
          <a:xfrm>
            <a:off x="506370" y="1713496"/>
            <a:ext cx="2360689" cy="490746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anose="02030808020601010101" pitchFamily="18" charset="0"/>
              </a:rPr>
              <a:t>UV-vis spectra </a:t>
            </a:r>
          </a:p>
        </p:txBody>
      </p:sp>
      <p:sp>
        <p:nvSpPr>
          <p:cNvPr id="23" name="Google Shape;2933;p78">
            <a:extLst>
              <a:ext uri="{FF2B5EF4-FFF2-40B4-BE49-F238E27FC236}">
                <a16:creationId xmlns:a16="http://schemas.microsoft.com/office/drawing/2014/main" id="{84BE92F6-05CE-4E96-A10C-E6B837F3797D}"/>
              </a:ext>
            </a:extLst>
          </p:cNvPr>
          <p:cNvSpPr/>
          <p:nvPr/>
        </p:nvSpPr>
        <p:spPr>
          <a:xfrm>
            <a:off x="5127988" y="1713496"/>
            <a:ext cx="2360689" cy="490746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anose="02030808020601010101" pitchFamily="18" charset="0"/>
              </a:rPr>
              <a:t>AFM  Microscopy </a:t>
            </a:r>
          </a:p>
        </p:txBody>
      </p:sp>
      <p:sp>
        <p:nvSpPr>
          <p:cNvPr id="24" name="Google Shape;2933;p78">
            <a:extLst>
              <a:ext uri="{FF2B5EF4-FFF2-40B4-BE49-F238E27FC236}">
                <a16:creationId xmlns:a16="http://schemas.microsoft.com/office/drawing/2014/main" id="{F3EF591D-7316-45E9-8F3E-328FFC3E6F3C}"/>
              </a:ext>
            </a:extLst>
          </p:cNvPr>
          <p:cNvSpPr/>
          <p:nvPr/>
        </p:nvSpPr>
        <p:spPr>
          <a:xfrm>
            <a:off x="428220" y="3887019"/>
            <a:ext cx="2360689" cy="490746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anose="02030808020601010101" pitchFamily="18" charset="0"/>
              </a:rPr>
              <a:t>Vector network analyzer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3844E-2B27-47CD-9ABF-836D02082F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8417" y="2500040"/>
            <a:ext cx="1899832" cy="124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Google Shape;2933;p78">
            <a:extLst>
              <a:ext uri="{FF2B5EF4-FFF2-40B4-BE49-F238E27FC236}">
                <a16:creationId xmlns:a16="http://schemas.microsoft.com/office/drawing/2014/main" id="{D5D6D192-26DD-460A-9F51-245F09477201}"/>
              </a:ext>
            </a:extLst>
          </p:cNvPr>
          <p:cNvSpPr/>
          <p:nvPr/>
        </p:nvSpPr>
        <p:spPr>
          <a:xfrm>
            <a:off x="4706790" y="3926734"/>
            <a:ext cx="3596552" cy="490746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anose="02030808020601010101" pitchFamily="18" charset="0"/>
              </a:rPr>
              <a:t>Differential </a:t>
            </a:r>
            <a:r>
              <a:rPr lang="en-US" sz="2400" dirty="0" err="1">
                <a:solidFill>
                  <a:schemeClr val="bg1"/>
                </a:solidFill>
                <a:latin typeface="Gloucester MT Extra Condensed" panose="02030808020601010101" pitchFamily="18" charset="0"/>
              </a:rPr>
              <a:t>ScanninCalorimetry</a:t>
            </a:r>
            <a:r>
              <a:rPr lang="en-US" sz="2400" dirty="0">
                <a:solidFill>
                  <a:schemeClr val="bg1"/>
                </a:solidFill>
                <a:latin typeface="Gloucester MT Extra Condensed" panose="02030808020601010101" pitchFamily="18" charset="0"/>
              </a:rPr>
              <a:t> (DSC)  </a:t>
            </a:r>
          </a:p>
        </p:txBody>
      </p:sp>
    </p:spTree>
    <p:extLst>
      <p:ext uri="{BB962C8B-B14F-4D97-AF65-F5344CB8AC3E}">
        <p14:creationId xmlns:p14="http://schemas.microsoft.com/office/powerpoint/2010/main" val="245605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4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956423" y="1830347"/>
            <a:ext cx="4799875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Results 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0517" y="1049922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 dirty="0">
                <a:latin typeface="Gloucester MT Extra Condensed" panose="02030808020601010101" pitchFamily="18" charset="0"/>
              </a:rPr>
              <a:t>06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557867" y="92423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15098" y="4053736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3037;p80">
            <a:extLst>
              <a:ext uri="{FF2B5EF4-FFF2-40B4-BE49-F238E27FC236}">
                <a16:creationId xmlns:a16="http://schemas.microsoft.com/office/drawing/2014/main" id="{3E64A672-771E-49BE-806B-FAD8F470FAAC}"/>
              </a:ext>
            </a:extLst>
          </p:cNvPr>
          <p:cNvSpPr/>
          <p:nvPr/>
        </p:nvSpPr>
        <p:spPr>
          <a:xfrm>
            <a:off x="1828800" y="2915447"/>
            <a:ext cx="3177153" cy="328339"/>
          </a:xfrm>
          <a:custGeom>
            <a:avLst/>
            <a:gdLst/>
            <a:ahLst/>
            <a:cxnLst/>
            <a:rect l="l" t="t" r="r" b="b"/>
            <a:pathLst>
              <a:path w="13170" h="3708" extrusionOk="0">
                <a:moveTo>
                  <a:pt x="0" y="0"/>
                </a:moveTo>
                <a:lnTo>
                  <a:pt x="1408" y="1853"/>
                </a:lnTo>
                <a:lnTo>
                  <a:pt x="0" y="3707"/>
                </a:lnTo>
                <a:lnTo>
                  <a:pt x="13169" y="3707"/>
                </a:lnTo>
                <a:lnTo>
                  <a:pt x="13169" y="0"/>
                </a:ln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   </a:t>
            </a:r>
            <a:r>
              <a:rPr lang="en-US" sz="2000" dirty="0">
                <a:solidFill>
                  <a:schemeClr val="bg1"/>
                </a:solidFill>
              </a:rPr>
              <a:t>Synthesis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dirty="0"/>
          </a:p>
        </p:txBody>
      </p:sp>
      <p:sp>
        <p:nvSpPr>
          <p:cNvPr id="14" name="Google Shape;3037;p80">
            <a:extLst>
              <a:ext uri="{FF2B5EF4-FFF2-40B4-BE49-F238E27FC236}">
                <a16:creationId xmlns:a16="http://schemas.microsoft.com/office/drawing/2014/main" id="{0DC36304-BCA9-47C6-834D-34D72064669D}"/>
              </a:ext>
            </a:extLst>
          </p:cNvPr>
          <p:cNvSpPr/>
          <p:nvPr/>
        </p:nvSpPr>
        <p:spPr>
          <a:xfrm>
            <a:off x="1828800" y="3427166"/>
            <a:ext cx="3177153" cy="328339"/>
          </a:xfrm>
          <a:custGeom>
            <a:avLst/>
            <a:gdLst/>
            <a:ahLst/>
            <a:cxnLst/>
            <a:rect l="l" t="t" r="r" b="b"/>
            <a:pathLst>
              <a:path w="13170" h="3708" extrusionOk="0">
                <a:moveTo>
                  <a:pt x="0" y="0"/>
                </a:moveTo>
                <a:lnTo>
                  <a:pt x="1408" y="1853"/>
                </a:lnTo>
                <a:lnTo>
                  <a:pt x="0" y="3707"/>
                </a:lnTo>
                <a:lnTo>
                  <a:pt x="13169" y="3707"/>
                </a:lnTo>
                <a:lnTo>
                  <a:pt x="13169" y="0"/>
                </a:lnTo>
                <a:close/>
              </a:path>
            </a:pathLst>
          </a:custGeom>
          <a:solidFill>
            <a:schemeClr val="tx2">
              <a:lumMod val="25000"/>
            </a:schemeClr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   </a:t>
            </a:r>
            <a:r>
              <a:rPr lang="en-US" sz="2000" dirty="0">
                <a:solidFill>
                  <a:schemeClr val="bg1"/>
                </a:solidFill>
              </a:rPr>
              <a:t>Characterization Results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4154461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84;p42">
            <a:extLst>
              <a:ext uri="{FF2B5EF4-FFF2-40B4-BE49-F238E27FC236}">
                <a16:creationId xmlns:a16="http://schemas.microsoft.com/office/drawing/2014/main" id="{43171BDE-B815-41B4-802F-1EE807E213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823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b="1" dirty="0">
                <a:latin typeface="Gloucester MT Extra Condensed" panose="02030808020601010101" pitchFamily="18" charset="0"/>
              </a:rPr>
              <a:t>UV-VIS SPECTROSCOPY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701789-4053-4EB4-9DB8-38D504EB3577}"/>
              </a:ext>
            </a:extLst>
          </p:cNvPr>
          <p:cNvSpPr/>
          <p:nvPr/>
        </p:nvSpPr>
        <p:spPr>
          <a:xfrm>
            <a:off x="1902542" y="3804953"/>
            <a:ext cx="502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  <a:sym typeface="Russo One"/>
              </a:rPr>
              <a:t>(a) UV-vis absorption spectra of synthesized  Ag-NPs at different power  (b) </a:t>
            </a:r>
            <a:r>
              <a:rPr lang="en-US" dirty="0" err="1">
                <a:solidFill>
                  <a:schemeClr val="dk2"/>
                </a:solidFill>
                <a:latin typeface="Gloucester MT Extra Condensed" panose="02030808020601010101" pitchFamily="18" charset="0"/>
                <a:sym typeface="Russo One"/>
              </a:rPr>
              <a:t>Tauc</a:t>
            </a:r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  <a:sym typeface="Russo One"/>
              </a:rPr>
              <a:t> plot of Ag-NPs at different power.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6B94AB-CF9E-4328-97D5-8CFE2775734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71975" y="1358826"/>
            <a:ext cx="5608320" cy="226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25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84;p42">
            <a:extLst>
              <a:ext uri="{FF2B5EF4-FFF2-40B4-BE49-F238E27FC236}">
                <a16:creationId xmlns:a16="http://schemas.microsoft.com/office/drawing/2014/main" id="{43171BDE-B815-41B4-802F-1EE807E213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823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b="1" dirty="0">
                <a:latin typeface="Gloucester MT Extra Condensed" panose="02030808020601010101" pitchFamily="18" charset="0"/>
              </a:rPr>
              <a:t>UV-VIS SPECTROSCOPY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701789-4053-4EB4-9DB8-38D504EB3577}"/>
              </a:ext>
            </a:extLst>
          </p:cNvPr>
          <p:cNvSpPr/>
          <p:nvPr/>
        </p:nvSpPr>
        <p:spPr>
          <a:xfrm>
            <a:off x="1902542" y="3804953"/>
            <a:ext cx="502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(a) UV-vis absorption spectra of synthesized PVA / Ag nano composite (b) </a:t>
            </a:r>
            <a:r>
              <a:rPr lang="en-US" dirty="0" err="1">
                <a:solidFill>
                  <a:schemeClr val="dk2"/>
                </a:solidFill>
                <a:latin typeface="Gloucester MT Extra Condensed" panose="02030808020601010101" pitchFamily="18" charset="0"/>
              </a:rPr>
              <a:t>Tauc</a:t>
            </a:r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  plot of PVA / Ag nano composite at medium high power.</a:t>
            </a:r>
          </a:p>
          <a:p>
            <a:pPr algn="ctr"/>
            <a:endParaRPr lang="en-US" dirty="0">
              <a:solidFill>
                <a:schemeClr val="dk2"/>
              </a:solidFill>
              <a:latin typeface="Gloucester MT Extra Condensed" panose="02030808020601010101" pitchFamily="18" charset="0"/>
              <a:sym typeface="Russo One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375F13-BDDE-4D8A-8EEA-095B0B25C3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45342" y="1424613"/>
            <a:ext cx="5486400" cy="216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18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84;p42">
            <a:extLst>
              <a:ext uri="{FF2B5EF4-FFF2-40B4-BE49-F238E27FC236}">
                <a16:creationId xmlns:a16="http://schemas.microsoft.com/office/drawing/2014/main" id="{43171BDE-B815-41B4-802F-1EE807E213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823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b="1" dirty="0">
                <a:latin typeface="Gloucester MT Extra Condensed" panose="02030808020601010101" pitchFamily="18" charset="0"/>
              </a:rPr>
              <a:t>Vector network analyzer 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701789-4053-4EB4-9DB8-38D504EB3577}"/>
              </a:ext>
            </a:extLst>
          </p:cNvPr>
          <p:cNvSpPr/>
          <p:nvPr/>
        </p:nvSpPr>
        <p:spPr>
          <a:xfrm>
            <a:off x="1902542" y="3804953"/>
            <a:ext cx="502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(a)  the conductivity of synthesized Ag-NPs (b) the conductivity of synthesized PVA / Ag nano composite with different volume Ag-NPs.</a:t>
            </a:r>
          </a:p>
          <a:p>
            <a:pPr algn="ctr"/>
            <a:endParaRPr lang="en-US" dirty="0">
              <a:solidFill>
                <a:schemeClr val="dk2"/>
              </a:solidFill>
              <a:latin typeface="Gloucester MT Extra Condensed" panose="02030808020601010101" pitchFamily="18" charset="0"/>
              <a:sym typeface="Russo On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D03F2A-0861-4C99-B706-735870DCF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451" y="1569633"/>
            <a:ext cx="4976291" cy="20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02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84;p42">
            <a:extLst>
              <a:ext uri="{FF2B5EF4-FFF2-40B4-BE49-F238E27FC236}">
                <a16:creationId xmlns:a16="http://schemas.microsoft.com/office/drawing/2014/main" id="{43171BDE-B815-41B4-802F-1EE807E213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823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b="1" dirty="0">
                <a:latin typeface="Gloucester MT Extra Condensed" panose="02030808020601010101" pitchFamily="18" charset="0"/>
              </a:rPr>
              <a:t>AFM  Microscopy  </a:t>
            </a:r>
            <a:endParaRPr sz="4400" b="1" dirty="0">
              <a:latin typeface="Gloucester MT Extra Condensed" panose="02030808020601010101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701789-4053-4EB4-9DB8-38D504EB3577}"/>
              </a:ext>
            </a:extLst>
          </p:cNvPr>
          <p:cNvSpPr/>
          <p:nvPr/>
        </p:nvSpPr>
        <p:spPr>
          <a:xfrm>
            <a:off x="1902542" y="4329143"/>
            <a:ext cx="502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(a) The morphology and size for Ag-NPs at medium power (b) The morphology and size for Ag-NPs at medium high power.</a:t>
            </a:r>
            <a:endParaRPr lang="en-US" dirty="0">
              <a:solidFill>
                <a:schemeClr val="dk2"/>
              </a:solidFill>
              <a:latin typeface="Gloucester MT Extra Condensed" panose="02030808020601010101" pitchFamily="18" charset="0"/>
              <a:sym typeface="Russo One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14B825-1D66-4787-98C2-DADA6CCBA19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02542" y="1223848"/>
            <a:ext cx="4431890" cy="289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7"/>
          <p:cNvSpPr txBox="1">
            <a:spLocks noGrp="1"/>
          </p:cNvSpPr>
          <p:nvPr>
            <p:ph type="title"/>
          </p:nvPr>
        </p:nvSpPr>
        <p:spPr>
          <a:xfrm>
            <a:off x="826500" y="1711724"/>
            <a:ext cx="2201180" cy="4523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dirty="0"/>
            </a:br>
            <a:r>
              <a:rPr lang="en" dirty="0">
                <a:latin typeface="Gloucester MT Extra Condensed" panose="02030808020601010101" pitchFamily="18" charset="0"/>
              </a:rPr>
              <a:t>Introduction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04" name="Google Shape;304;p37"/>
          <p:cNvSpPr txBox="1">
            <a:spLocks noGrp="1"/>
          </p:cNvSpPr>
          <p:nvPr>
            <p:ph type="title" idx="2"/>
          </p:nvPr>
        </p:nvSpPr>
        <p:spPr>
          <a:xfrm>
            <a:off x="1159622" y="128930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01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06" name="Google Shape;306;p37"/>
          <p:cNvSpPr txBox="1">
            <a:spLocks noGrp="1"/>
          </p:cNvSpPr>
          <p:nvPr>
            <p:ph type="title" idx="3"/>
          </p:nvPr>
        </p:nvSpPr>
        <p:spPr>
          <a:xfrm>
            <a:off x="4789500" y="1719201"/>
            <a:ext cx="21234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dirty="0"/>
            </a:br>
            <a:r>
              <a:rPr lang="en-US" dirty="0">
                <a:latin typeface="Gloucester MT Extra Condensed" panose="02030808020601010101" pitchFamily="18" charset="0"/>
              </a:rPr>
              <a:t>O</a:t>
            </a:r>
            <a:r>
              <a:rPr lang="en" dirty="0">
                <a:latin typeface="Gloucester MT Extra Condensed" panose="02030808020601010101" pitchFamily="18" charset="0"/>
              </a:rPr>
              <a:t>pjectiv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07" name="Google Shape;307;p37"/>
          <p:cNvSpPr txBox="1">
            <a:spLocks noGrp="1"/>
          </p:cNvSpPr>
          <p:nvPr>
            <p:ph type="title" idx="4"/>
          </p:nvPr>
        </p:nvSpPr>
        <p:spPr>
          <a:xfrm>
            <a:off x="4880828" y="1317594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03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09" name="Google Shape;309;p37"/>
          <p:cNvSpPr txBox="1">
            <a:spLocks noGrp="1"/>
          </p:cNvSpPr>
          <p:nvPr>
            <p:ph type="title" idx="6"/>
          </p:nvPr>
        </p:nvSpPr>
        <p:spPr>
          <a:xfrm>
            <a:off x="6537000" y="1704519"/>
            <a:ext cx="22299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r>
              <a:rPr lang="en-US" dirty="0">
                <a:latin typeface="Gloucester MT Extra Condensed" panose="02030808020601010101" pitchFamily="18" charset="0"/>
              </a:rPr>
              <a:t>Methodology 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0" name="Google Shape;310;p37"/>
          <p:cNvSpPr txBox="1">
            <a:spLocks noGrp="1"/>
          </p:cNvSpPr>
          <p:nvPr>
            <p:ph type="title" idx="7"/>
          </p:nvPr>
        </p:nvSpPr>
        <p:spPr>
          <a:xfrm>
            <a:off x="6737025" y="1285594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04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2" name="Google Shape;312;p37"/>
          <p:cNvSpPr txBox="1">
            <a:spLocks noGrp="1"/>
          </p:cNvSpPr>
          <p:nvPr>
            <p:ph type="title" idx="9"/>
          </p:nvPr>
        </p:nvSpPr>
        <p:spPr>
          <a:xfrm>
            <a:off x="1278319" y="3491913"/>
            <a:ext cx="286158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dirty="0"/>
            </a:br>
            <a:r>
              <a:rPr lang="en" dirty="0">
                <a:latin typeface="Gloucester MT Extra Condensed" panose="02030808020601010101" pitchFamily="18" charset="0"/>
              </a:rPr>
              <a:t>Charactaresation</a:t>
            </a:r>
            <a:r>
              <a:rPr lang="en" dirty="0"/>
              <a:t> </a:t>
            </a:r>
            <a:endParaRPr dirty="0"/>
          </a:p>
        </p:txBody>
      </p:sp>
      <p:sp>
        <p:nvSpPr>
          <p:cNvPr id="313" name="Google Shape;313;p37"/>
          <p:cNvSpPr txBox="1">
            <a:spLocks noGrp="1"/>
          </p:cNvSpPr>
          <p:nvPr>
            <p:ph type="title" idx="13"/>
          </p:nvPr>
        </p:nvSpPr>
        <p:spPr>
          <a:xfrm>
            <a:off x="1859256" y="309327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05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5" name="Google Shape;315;p37"/>
          <p:cNvSpPr txBox="1">
            <a:spLocks noGrp="1"/>
          </p:cNvSpPr>
          <p:nvPr>
            <p:ph type="title" idx="15"/>
          </p:nvPr>
        </p:nvSpPr>
        <p:spPr>
          <a:xfrm>
            <a:off x="3946372" y="3504040"/>
            <a:ext cx="2123400" cy="4205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r>
              <a:rPr lang="en-US" dirty="0">
                <a:latin typeface="Gloucester MT Extra Condensed" panose="02030808020601010101" pitchFamily="18" charset="0"/>
              </a:rPr>
              <a:t>Results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6" name="Google Shape;316;p37"/>
          <p:cNvSpPr txBox="1">
            <a:spLocks noGrp="1"/>
          </p:cNvSpPr>
          <p:nvPr>
            <p:ph type="title" idx="16"/>
          </p:nvPr>
        </p:nvSpPr>
        <p:spPr>
          <a:xfrm>
            <a:off x="4094018" y="3103659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06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8" name="Google Shape;318;p37"/>
          <p:cNvSpPr txBox="1">
            <a:spLocks noGrp="1"/>
          </p:cNvSpPr>
          <p:nvPr>
            <p:ph type="title" idx="18"/>
          </p:nvPr>
        </p:nvSpPr>
        <p:spPr>
          <a:xfrm>
            <a:off x="6156128" y="3496644"/>
            <a:ext cx="2123400" cy="4279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r>
              <a:rPr lang="en-US" dirty="0">
                <a:latin typeface="Gloucester MT Extra Condensed" panose="02030808020601010101" pitchFamily="18" charset="0"/>
              </a:rPr>
              <a:t>Conclusions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19" name="Google Shape;319;p37"/>
          <p:cNvSpPr txBox="1">
            <a:spLocks noGrp="1"/>
          </p:cNvSpPr>
          <p:nvPr>
            <p:ph type="title" idx="19"/>
          </p:nvPr>
        </p:nvSpPr>
        <p:spPr>
          <a:xfrm>
            <a:off x="6537000" y="3093275"/>
            <a:ext cx="12753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Gloucester MT Extra Condensed" panose="02030808020601010101" pitchFamily="18" charset="0"/>
              </a:rPr>
              <a:t>07</a:t>
            </a:r>
            <a:endParaRPr dirty="0">
              <a:latin typeface="Gloucester MT Extra Condensed" panose="02030808020601010101" pitchFamily="18" charset="0"/>
            </a:endParaRPr>
          </a:p>
        </p:txBody>
      </p:sp>
      <p:sp>
        <p:nvSpPr>
          <p:cNvPr id="321" name="Google Shape;321;p37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latin typeface="Gloucester MT Extra Condensed" panose="02030808020601010101" pitchFamily="18" charset="0"/>
              </a:rPr>
              <a:t>Table of contents</a:t>
            </a:r>
            <a:endParaRPr sz="44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22" name="Google Shape;322;p37"/>
          <p:cNvCxnSpPr/>
          <p:nvPr/>
        </p:nvCxnSpPr>
        <p:spPr>
          <a:xfrm>
            <a:off x="919975" y="1181325"/>
            <a:ext cx="72447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3" name="Google Shape;323;p37"/>
          <p:cNvCxnSpPr/>
          <p:nvPr/>
        </p:nvCxnSpPr>
        <p:spPr>
          <a:xfrm>
            <a:off x="930070" y="2964600"/>
            <a:ext cx="7234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307;p37">
            <a:extLst>
              <a:ext uri="{FF2B5EF4-FFF2-40B4-BE49-F238E27FC236}">
                <a16:creationId xmlns:a16="http://schemas.microsoft.com/office/drawing/2014/main" id="{D035CF73-26B0-49B2-8D6C-0607F293829F}"/>
              </a:ext>
            </a:extLst>
          </p:cNvPr>
          <p:cNvSpPr txBox="1">
            <a:spLocks/>
          </p:cNvSpPr>
          <p:nvPr/>
        </p:nvSpPr>
        <p:spPr>
          <a:xfrm>
            <a:off x="3020225" y="1317594"/>
            <a:ext cx="1275300" cy="4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usso One"/>
              <a:buNone/>
              <a:defRPr sz="3000" b="0" i="0" u="none" strike="noStrike" cap="none">
                <a:solidFill>
                  <a:schemeClr val="dk2"/>
                </a:solidFill>
                <a:latin typeface="Russo One"/>
                <a:ea typeface="Russo One"/>
                <a:cs typeface="Russo One"/>
                <a:sym typeface="Russo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" dirty="0">
                <a:latin typeface="Gloucester MT Extra Condensed" panose="02030808020601010101" pitchFamily="18" charset="0"/>
              </a:rPr>
              <a:t>02</a:t>
            </a:r>
          </a:p>
        </p:txBody>
      </p:sp>
      <p:sp>
        <p:nvSpPr>
          <p:cNvPr id="18" name="Google Shape;306;p37">
            <a:extLst>
              <a:ext uri="{FF2B5EF4-FFF2-40B4-BE49-F238E27FC236}">
                <a16:creationId xmlns:a16="http://schemas.microsoft.com/office/drawing/2014/main" id="{8ADC0558-8D90-45C7-80B4-A3A1043A6094}"/>
              </a:ext>
            </a:extLst>
          </p:cNvPr>
          <p:cNvSpPr txBox="1">
            <a:spLocks/>
          </p:cNvSpPr>
          <p:nvPr/>
        </p:nvSpPr>
        <p:spPr>
          <a:xfrm>
            <a:off x="2466075" y="1723456"/>
            <a:ext cx="2123400" cy="4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usso One"/>
              <a:buNone/>
              <a:defRPr sz="2400" b="0" i="0" u="none" strike="noStrike" cap="none">
                <a:solidFill>
                  <a:schemeClr val="dk2"/>
                </a:solidFill>
                <a:latin typeface="Russo One"/>
                <a:ea typeface="Russo One"/>
                <a:cs typeface="Russo One"/>
                <a:sym typeface="Russo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br>
              <a:rPr lang="en-US" dirty="0"/>
            </a:br>
            <a:r>
              <a:rPr lang="en-US" dirty="0">
                <a:latin typeface="Gloucester MT Extra Condensed" panose="02030808020601010101" pitchFamily="18" charset="0"/>
              </a:rPr>
              <a:t>Problem statement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6"/>
          </p:nvPr>
        </p:nvSpPr>
        <p:spPr/>
        <p:txBody>
          <a:bodyPr/>
          <a:lstStyle/>
          <a:p>
            <a:pPr>
              <a:buSzPts val="2500"/>
            </a:pPr>
            <a:r>
              <a:rPr lang="en-US" sz="4400" b="1" dirty="0">
                <a:latin typeface="Gloucester MT Extra Condensed" panose="02030808020601010101" pitchFamily="18" charset="0"/>
              </a:rPr>
              <a:t>Differential Scanning Calorimetry (DSC)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635" y="1222120"/>
            <a:ext cx="3350335" cy="28951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69633" y="432166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 DSC results for Ag/PVA nanocomposites film containing  different  </a:t>
            </a:r>
            <a:r>
              <a:rPr lang="en-US" dirty="0" err="1">
                <a:solidFill>
                  <a:schemeClr val="dk2"/>
                </a:solidFill>
                <a:latin typeface="Gloucester MT Extra Condensed" panose="02030808020601010101" pitchFamily="18" charset="0"/>
              </a:rPr>
              <a:t>wt</a:t>
            </a:r>
            <a:r>
              <a:rPr lang="en-US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% of Ag-NPs 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06149"/>
              </p:ext>
            </p:extLst>
          </p:nvPr>
        </p:nvGraphicFramePr>
        <p:xfrm>
          <a:off x="6005681" y="2216075"/>
          <a:ext cx="1976493" cy="1008084"/>
        </p:xfrm>
        <a:graphic>
          <a:graphicData uri="http://schemas.openxmlformats.org/drawingml/2006/table">
            <a:tbl>
              <a:tblPr firstRow="1" firstCol="1" bandRow="1">
                <a:tableStyleId>{74B5F3BD-66A5-49BB-9651-D963E2245600}</a:tableStyleId>
              </a:tblPr>
              <a:tblGrid>
                <a:gridCol w="1026750">
                  <a:extLst>
                    <a:ext uri="{9D8B030D-6E8A-4147-A177-3AD203B41FA5}">
                      <a16:colId xmlns:a16="http://schemas.microsoft.com/office/drawing/2014/main" val="3889463292"/>
                    </a:ext>
                  </a:extLst>
                </a:gridCol>
                <a:gridCol w="949743">
                  <a:extLst>
                    <a:ext uri="{9D8B030D-6E8A-4147-A177-3AD203B41FA5}">
                      <a16:colId xmlns:a16="http://schemas.microsoft.com/office/drawing/2014/main" val="3268848198"/>
                    </a:ext>
                  </a:extLst>
                </a:gridCol>
              </a:tblGrid>
              <a:tr h="25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dirty="0" err="1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Wt</a:t>
                      </a: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%  Ag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err="1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Xc</a:t>
                      </a: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6515249"/>
                  </a:ext>
                </a:extLst>
              </a:tr>
              <a:tr h="25202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0.0Pure PVA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14.047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0590261"/>
                  </a:ext>
                </a:extLst>
              </a:tr>
              <a:tr h="25202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0.11 Ag-NPs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14.204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9973659"/>
                  </a:ext>
                </a:extLst>
              </a:tr>
              <a:tr h="25202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0.22Ag-NPs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18.331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0051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5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6"/>
          </p:nvPr>
        </p:nvSpPr>
        <p:spPr/>
        <p:txBody>
          <a:bodyPr/>
          <a:lstStyle/>
          <a:p>
            <a:pPr lvl="0">
              <a:buSzPts val="2500"/>
            </a:pPr>
            <a:r>
              <a:rPr lang="en-US" sz="4400" b="1" dirty="0">
                <a:latin typeface="Gloucester MT Extra Condensed" panose="02030808020601010101" pitchFamily="18" charset="0"/>
              </a:rPr>
              <a:t>Antibacterial Activity.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952275"/>
              </p:ext>
            </p:extLst>
          </p:nvPr>
        </p:nvGraphicFramePr>
        <p:xfrm>
          <a:off x="2085108" y="2244436"/>
          <a:ext cx="6432273" cy="2454038"/>
        </p:xfrm>
        <a:graphic>
          <a:graphicData uri="http://schemas.openxmlformats.org/drawingml/2006/table">
            <a:tbl>
              <a:tblPr firstRow="1" firstCol="1" bandRow="1">
                <a:tableStyleId>{74B5F3BD-66A5-49BB-9651-D963E2245600}</a:tableStyleId>
              </a:tblPr>
              <a:tblGrid>
                <a:gridCol w="1158001">
                  <a:extLst>
                    <a:ext uri="{9D8B030D-6E8A-4147-A177-3AD203B41FA5}">
                      <a16:colId xmlns:a16="http://schemas.microsoft.com/office/drawing/2014/main" val="1072913419"/>
                    </a:ext>
                  </a:extLst>
                </a:gridCol>
                <a:gridCol w="1155612">
                  <a:extLst>
                    <a:ext uri="{9D8B030D-6E8A-4147-A177-3AD203B41FA5}">
                      <a16:colId xmlns:a16="http://schemas.microsoft.com/office/drawing/2014/main" val="1911368152"/>
                    </a:ext>
                  </a:extLst>
                </a:gridCol>
                <a:gridCol w="1253505">
                  <a:extLst>
                    <a:ext uri="{9D8B030D-6E8A-4147-A177-3AD203B41FA5}">
                      <a16:colId xmlns:a16="http://schemas.microsoft.com/office/drawing/2014/main" val="2757015199"/>
                    </a:ext>
                  </a:extLst>
                </a:gridCol>
                <a:gridCol w="573031">
                  <a:extLst>
                    <a:ext uri="{9D8B030D-6E8A-4147-A177-3AD203B41FA5}">
                      <a16:colId xmlns:a16="http://schemas.microsoft.com/office/drawing/2014/main" val="154548177"/>
                    </a:ext>
                  </a:extLst>
                </a:gridCol>
                <a:gridCol w="573031">
                  <a:extLst>
                    <a:ext uri="{9D8B030D-6E8A-4147-A177-3AD203B41FA5}">
                      <a16:colId xmlns:a16="http://schemas.microsoft.com/office/drawing/2014/main" val="1616264735"/>
                    </a:ext>
                  </a:extLst>
                </a:gridCol>
                <a:gridCol w="573031">
                  <a:extLst>
                    <a:ext uri="{9D8B030D-6E8A-4147-A177-3AD203B41FA5}">
                      <a16:colId xmlns:a16="http://schemas.microsoft.com/office/drawing/2014/main" val="3390721160"/>
                    </a:ext>
                  </a:extLst>
                </a:gridCol>
                <a:gridCol w="573031">
                  <a:extLst>
                    <a:ext uri="{9D8B030D-6E8A-4147-A177-3AD203B41FA5}">
                      <a16:colId xmlns:a16="http://schemas.microsoft.com/office/drawing/2014/main" val="765447705"/>
                    </a:ext>
                  </a:extLst>
                </a:gridCol>
                <a:gridCol w="573031">
                  <a:extLst>
                    <a:ext uri="{9D8B030D-6E8A-4147-A177-3AD203B41FA5}">
                      <a16:colId xmlns:a16="http://schemas.microsoft.com/office/drawing/2014/main" val="2628721734"/>
                    </a:ext>
                  </a:extLst>
                </a:gridCol>
              </a:tblGrid>
              <a:tr h="44618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Number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microbe Strain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Gram type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M-L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Power 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M-H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7439353"/>
                  </a:ext>
                </a:extLst>
              </a:tr>
              <a:tr h="223094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DPC 5645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MRSA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+ ve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20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17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330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4541803"/>
                  </a:ext>
                </a:extLst>
              </a:tr>
              <a:tr h="223094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25923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S. aureus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+ ve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20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17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330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3216663"/>
                  </a:ext>
                </a:extLst>
              </a:tr>
              <a:tr h="223094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25922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E. coli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-  ve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10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8.6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91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330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7412489"/>
                  </a:ext>
                </a:extLst>
              </a:tr>
              <a:tr h="44618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13883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err="1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Klebsiella</a:t>
                      </a: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400" b="0" i="0" u="none" strike="noStrike" cap="none" dirty="0" err="1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pneumoniae</a:t>
                      </a:r>
                      <a:endParaRPr lang="en-US" sz="1400" b="0" i="0" u="none" strike="noStrike" cap="none" dirty="0">
                        <a:solidFill>
                          <a:schemeClr val="tx1"/>
                        </a:solidFill>
                        <a:latin typeface="Gloucester MT Extra Condensed" panose="02030808020601010101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-  ve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4.3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4.6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330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3802888"/>
                  </a:ext>
                </a:extLst>
              </a:tr>
              <a:tr h="44618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8427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Proteus vulgaris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-  </a:t>
                      </a:r>
                      <a:r>
                        <a:rPr lang="en-US" sz="1400" b="0" i="0" u="none" strike="noStrike" cap="none" dirty="0" err="1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ve</a:t>
                      </a:r>
                      <a:endParaRPr lang="en-US" sz="1400" b="0" i="0" u="none" strike="noStrike" cap="none" dirty="0">
                        <a:solidFill>
                          <a:schemeClr val="tx1"/>
                        </a:solidFill>
                        <a:latin typeface="Gloucester MT Extra Condensed" panose="02030808020601010101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20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8.6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160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8053999"/>
                  </a:ext>
                </a:extLst>
              </a:tr>
              <a:tr h="44618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ATCC 9027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Pseudomonas aeruginosa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-  </a:t>
                      </a:r>
                      <a:r>
                        <a:rPr lang="en-US" sz="1400" b="0" i="0" u="none" strike="noStrike" cap="none" dirty="0" err="1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ve</a:t>
                      </a:r>
                      <a:endParaRPr lang="en-US" sz="1400" b="0" i="0" u="none" strike="noStrike" cap="none" dirty="0">
                        <a:solidFill>
                          <a:schemeClr val="tx1"/>
                        </a:solidFill>
                        <a:latin typeface="Gloucester MT Extra Condensed" panose="02030808020601010101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4.3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4.6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45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330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3509556"/>
                  </a:ext>
                </a:extLst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 flipV="1">
            <a:off x="5641975" y="9234488"/>
            <a:ext cx="2819400" cy="79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09077" y="1699096"/>
            <a:ext cx="49538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Microbial and Fungal Growth Inhibition MIC values (</a:t>
            </a:r>
            <a:r>
              <a:rPr lang="en-US" sz="1600" dirty="0" err="1">
                <a:solidFill>
                  <a:schemeClr val="dk2"/>
                </a:solidFill>
                <a:latin typeface="Gloucester MT Extra Condensed" panose="02030808020601010101" pitchFamily="18" charset="0"/>
              </a:rPr>
              <a:t>μg</a:t>
            </a:r>
            <a:r>
              <a:rPr lang="en-US" sz="1600" dirty="0">
                <a:solidFill>
                  <a:schemeClr val="dk2"/>
                </a:solidFill>
                <a:latin typeface="Gloucester MT Extra Condensed" panose="02030808020601010101" pitchFamily="18" charset="0"/>
              </a:rPr>
              <a:t>/mL) of different powers.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523271" y="2453004"/>
            <a:ext cx="2846630" cy="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B06C918-780B-4AD1-AA8E-3F238F2A4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65487"/>
              </p:ext>
            </p:extLst>
          </p:nvPr>
        </p:nvGraphicFramePr>
        <p:xfrm>
          <a:off x="125361" y="2691581"/>
          <a:ext cx="1791928" cy="911161"/>
        </p:xfrm>
        <a:graphic>
          <a:graphicData uri="http://schemas.openxmlformats.org/drawingml/2006/table">
            <a:tbl>
              <a:tblPr firstRow="1" firstCol="1" bandRow="1">
                <a:tableStyleId>{74B5F3BD-66A5-49BB-9651-D963E2245600}</a:tableStyleId>
              </a:tblPr>
              <a:tblGrid>
                <a:gridCol w="923584">
                  <a:extLst>
                    <a:ext uri="{9D8B030D-6E8A-4147-A177-3AD203B41FA5}">
                      <a16:colId xmlns:a16="http://schemas.microsoft.com/office/drawing/2014/main" val="3889463292"/>
                    </a:ext>
                  </a:extLst>
                </a:gridCol>
                <a:gridCol w="868344">
                  <a:extLst>
                    <a:ext uri="{9D8B030D-6E8A-4147-A177-3AD203B41FA5}">
                      <a16:colId xmlns:a16="http://schemas.microsoft.com/office/drawing/2014/main" val="3268848198"/>
                    </a:ext>
                  </a:extLst>
                </a:gridCol>
              </a:tblGrid>
              <a:tr h="399382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Number of colony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from36to6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0590261"/>
                  </a:ext>
                </a:extLst>
              </a:tr>
              <a:tr h="19969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Kills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84%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9973659"/>
                  </a:ext>
                </a:extLst>
              </a:tr>
              <a:tr h="27108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dirty="0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cs typeface="Mallanna"/>
                          <a:sym typeface="Mallanna"/>
                        </a:rPr>
                        <a:t>Bacteria</a:t>
                      </a:r>
                      <a:endParaRPr lang="en-US" sz="1400" b="0" i="0" u="none" strike="noStrike" cap="none" dirty="0">
                        <a:solidFill>
                          <a:schemeClr val="dk2"/>
                        </a:solidFill>
                        <a:latin typeface="Gloucester MT Extra Condensed" panose="02030808020601010101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err="1">
                          <a:solidFill>
                            <a:schemeClr val="dk2"/>
                          </a:solidFill>
                          <a:latin typeface="Gloucester MT Extra Condensed" panose="02030808020601010101" pitchFamily="18" charset="0"/>
                          <a:ea typeface="Arial"/>
                          <a:cs typeface="Arial"/>
                          <a:sym typeface="Arial"/>
                        </a:rPr>
                        <a:t>E.Coli</a:t>
                      </a:r>
                      <a:endParaRPr lang="en-US" sz="1400" b="0" i="0" u="none" strike="noStrike" cap="none" dirty="0">
                        <a:solidFill>
                          <a:schemeClr val="dk2"/>
                        </a:solidFill>
                        <a:latin typeface="Gloucester MT Extra Condensed" panose="02030808020601010101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0051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462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881362" y="2237150"/>
            <a:ext cx="4799875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Conclusions 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8162" y="1344136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>
                <a:latin typeface="Gloucester MT Extra Condensed" panose="02030808020601010101" pitchFamily="18" charset="0"/>
              </a:rPr>
              <a:t>08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753977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1"/>
          <p:cNvSpPr txBox="1">
            <a:spLocks noGrp="1"/>
          </p:cNvSpPr>
          <p:nvPr>
            <p:ph type="subTitle" idx="4"/>
          </p:nvPr>
        </p:nvSpPr>
        <p:spPr>
          <a:xfrm>
            <a:off x="1725562" y="1179925"/>
            <a:ext cx="611215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  <a:cs typeface="Mallanna" panose="020B0604020202020204" charset="0"/>
              </a:rPr>
              <a:t> </a:t>
            </a:r>
          </a:p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</a:rPr>
              <a:t>Microwave-assisted </a:t>
            </a:r>
            <a:r>
              <a:rPr lang="en-US" sz="2400" dirty="0">
                <a:latin typeface="Gloucester MT Extra Condensed" panose="02030808020601010101" pitchFamily="18" charset="0"/>
                <a:cs typeface="Mallanna" panose="020B0604020202020204" charset="0"/>
              </a:rPr>
              <a:t>method.</a:t>
            </a:r>
          </a:p>
          <a:p>
            <a:pPr marL="0" lvl="0" indent="0"/>
            <a:endParaRPr lang="en-US" sz="2400" dirty="0">
              <a:latin typeface="Gloucester MT Extra Condensed" panose="02030808020601010101" pitchFamily="18" charset="0"/>
              <a:cs typeface="Mallanna" panose="020B0604020202020204" charset="0"/>
            </a:endParaRPr>
          </a:p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</a:rPr>
              <a:t>Effect of Power Levels on Ag-NPs.</a:t>
            </a:r>
          </a:p>
          <a:p>
            <a:pPr marL="0" lvl="0" indent="0"/>
            <a:endParaRPr lang="en-US" sz="2400" dirty="0">
              <a:latin typeface="Gloucester MT Extra Condensed" panose="02030808020601010101" pitchFamily="18" charset="0"/>
            </a:endParaRPr>
          </a:p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</a:rPr>
              <a:t>Ag/PVA Nanocomposite Film Formation.</a:t>
            </a:r>
          </a:p>
          <a:p>
            <a:pPr marL="0" lvl="0" indent="0"/>
            <a:endParaRPr lang="en-US" sz="2400" dirty="0">
              <a:latin typeface="Gloucester MT Extra Condensed" panose="02030808020601010101" pitchFamily="18" charset="0"/>
            </a:endParaRPr>
          </a:p>
          <a:p>
            <a:pPr marL="0" lvl="0" indent="0"/>
            <a:r>
              <a:rPr lang="en-US" sz="2400" dirty="0">
                <a:latin typeface="Gloucester MT Extra Condensed" panose="02030808020601010101" pitchFamily="18" charset="0"/>
              </a:rPr>
              <a:t>Properties of Ag/PVA Nanocomposite.</a:t>
            </a:r>
            <a:endParaRPr sz="2400" dirty="0">
              <a:latin typeface="Gloucester MT Extra Condensed" panose="02030808020601010101" pitchFamily="18" charset="0"/>
              <a:cs typeface="Mallanna" panose="020B0604020202020204" charset="0"/>
            </a:endParaRPr>
          </a:p>
        </p:txBody>
      </p:sp>
      <p:sp>
        <p:nvSpPr>
          <p:cNvPr id="3" name="Google Shape;2933;p78">
            <a:extLst>
              <a:ext uri="{FF2B5EF4-FFF2-40B4-BE49-F238E27FC236}">
                <a16:creationId xmlns:a16="http://schemas.microsoft.com/office/drawing/2014/main" id="{535B32AB-9A5E-4C3D-A280-47AE92533C2A}"/>
              </a:ext>
            </a:extLst>
          </p:cNvPr>
          <p:cNvSpPr/>
          <p:nvPr/>
        </p:nvSpPr>
        <p:spPr>
          <a:xfrm>
            <a:off x="972859" y="481273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933;p78">
            <a:extLst>
              <a:ext uri="{FF2B5EF4-FFF2-40B4-BE49-F238E27FC236}">
                <a16:creationId xmlns:a16="http://schemas.microsoft.com/office/drawing/2014/main" id="{EE6757BE-3C45-48DE-A456-93EC0ECEC0A6}"/>
              </a:ext>
            </a:extLst>
          </p:cNvPr>
          <p:cNvSpPr/>
          <p:nvPr/>
        </p:nvSpPr>
        <p:spPr>
          <a:xfrm>
            <a:off x="972859" y="1179925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933;p78">
            <a:extLst>
              <a:ext uri="{FF2B5EF4-FFF2-40B4-BE49-F238E27FC236}">
                <a16:creationId xmlns:a16="http://schemas.microsoft.com/office/drawing/2014/main" id="{3EF9004B-ABE7-43C9-8371-23C66C57F538}"/>
              </a:ext>
            </a:extLst>
          </p:cNvPr>
          <p:cNvSpPr/>
          <p:nvPr/>
        </p:nvSpPr>
        <p:spPr>
          <a:xfrm>
            <a:off x="987091" y="1924846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" name="Google Shape;2933;p78">
            <a:extLst>
              <a:ext uri="{FF2B5EF4-FFF2-40B4-BE49-F238E27FC236}">
                <a16:creationId xmlns:a16="http://schemas.microsoft.com/office/drawing/2014/main" id="{9A1CD610-CB49-4E59-9B3C-B53333A47AEE}"/>
              </a:ext>
            </a:extLst>
          </p:cNvPr>
          <p:cNvSpPr/>
          <p:nvPr/>
        </p:nvSpPr>
        <p:spPr>
          <a:xfrm>
            <a:off x="987091" y="2691857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6CE9B1-46A4-4F43-BB29-A41B0912C6BD}"/>
              </a:ext>
            </a:extLst>
          </p:cNvPr>
          <p:cNvSpPr/>
          <p:nvPr/>
        </p:nvSpPr>
        <p:spPr>
          <a:xfrm>
            <a:off x="1725562" y="408916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dk2"/>
                </a:solidFill>
                <a:latin typeface="Gloucester MT Extra Condensed" panose="02030808020601010101" pitchFamily="18" charset="0"/>
                <a:cs typeface="Mallanna"/>
              </a:rPr>
              <a:t>The Ag/PVA nanocomposite film significantly reduced colony-forming units of E. coli bacteria.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00D0C8-CE23-402F-BD27-347C3D7CD3A1}"/>
              </a:ext>
            </a:extLst>
          </p:cNvPr>
          <p:cNvSpPr/>
          <p:nvPr/>
        </p:nvSpPr>
        <p:spPr>
          <a:xfrm>
            <a:off x="1725562" y="334411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dk2"/>
              </a:buClr>
              <a:buSzPts val="1400"/>
            </a:pPr>
            <a:r>
              <a:rPr lang="en-US" sz="2400" dirty="0">
                <a:solidFill>
                  <a:schemeClr val="dk2"/>
                </a:solidFill>
                <a:latin typeface="Gloucester MT Extra Condensed" panose="02030808020601010101" pitchFamily="18" charset="0"/>
                <a:cs typeface="Mallanna"/>
                <a:sym typeface="Mallanna"/>
              </a:rPr>
              <a:t>Ag-NPs, enhancing antibacterial activity.</a:t>
            </a:r>
          </a:p>
        </p:txBody>
      </p:sp>
      <p:sp>
        <p:nvSpPr>
          <p:cNvPr id="9" name="Google Shape;2933;p78">
            <a:extLst>
              <a:ext uri="{FF2B5EF4-FFF2-40B4-BE49-F238E27FC236}">
                <a16:creationId xmlns:a16="http://schemas.microsoft.com/office/drawing/2014/main" id="{97A52299-D8A1-4D76-BA00-7AD1782B6236}"/>
              </a:ext>
            </a:extLst>
          </p:cNvPr>
          <p:cNvSpPr/>
          <p:nvPr/>
        </p:nvSpPr>
        <p:spPr>
          <a:xfrm>
            <a:off x="987091" y="3390509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2933;p78">
            <a:extLst>
              <a:ext uri="{FF2B5EF4-FFF2-40B4-BE49-F238E27FC236}">
                <a16:creationId xmlns:a16="http://schemas.microsoft.com/office/drawing/2014/main" id="{53667527-1DA9-417B-9CBD-91388E8C3184}"/>
              </a:ext>
            </a:extLst>
          </p:cNvPr>
          <p:cNvSpPr/>
          <p:nvPr/>
        </p:nvSpPr>
        <p:spPr>
          <a:xfrm>
            <a:off x="987091" y="4089161"/>
            <a:ext cx="373659" cy="368865"/>
          </a:xfrm>
          <a:prstGeom prst="roundRect">
            <a:avLst>
              <a:gd name="adj" fmla="val 16667"/>
            </a:avLst>
          </a:prstGeom>
          <a:solidFill>
            <a:srgbClr val="29235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0729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" name="Google Shape;2462;p70"/>
          <p:cNvSpPr txBox="1">
            <a:spLocks noGrp="1"/>
          </p:cNvSpPr>
          <p:nvPr>
            <p:ph type="subTitle" idx="1"/>
          </p:nvPr>
        </p:nvSpPr>
        <p:spPr>
          <a:xfrm>
            <a:off x="715100" y="1788250"/>
            <a:ext cx="4155000" cy="12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 you have any questions?</a:t>
            </a:r>
            <a:endParaRPr dirty="0"/>
          </a:p>
        </p:txBody>
      </p:sp>
      <p:sp>
        <p:nvSpPr>
          <p:cNvPr id="2463" name="Google Shape;2463;p70"/>
          <p:cNvSpPr txBox="1">
            <a:spLocks noGrp="1"/>
          </p:cNvSpPr>
          <p:nvPr>
            <p:ph type="ctrTitle"/>
          </p:nvPr>
        </p:nvSpPr>
        <p:spPr>
          <a:xfrm>
            <a:off x="719975" y="790461"/>
            <a:ext cx="41547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 dirty="0">
                <a:latin typeface="Gloucester MT Extra Condensed" panose="02030808020601010101" pitchFamily="18" charset="0"/>
              </a:rPr>
              <a:t>Thanks</a:t>
            </a:r>
            <a:endParaRPr sz="88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2474" name="Google Shape;2474;p70"/>
          <p:cNvCxnSpPr/>
          <p:nvPr/>
        </p:nvCxnSpPr>
        <p:spPr>
          <a:xfrm>
            <a:off x="721800" y="733655"/>
            <a:ext cx="4155000" cy="0"/>
          </a:xfrm>
          <a:prstGeom prst="straightConnector1">
            <a:avLst/>
          </a:prstGeom>
          <a:noFill/>
          <a:ln w="19050" cap="flat" cmpd="sng">
            <a:solidFill>
              <a:srgbClr val="2923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75" name="Google Shape;2475;p70"/>
          <p:cNvCxnSpPr/>
          <p:nvPr/>
        </p:nvCxnSpPr>
        <p:spPr>
          <a:xfrm>
            <a:off x="715622" y="4602496"/>
            <a:ext cx="4155000" cy="0"/>
          </a:xfrm>
          <a:prstGeom prst="straightConnector1">
            <a:avLst/>
          </a:prstGeom>
          <a:noFill/>
          <a:ln w="19050" cap="flat" cmpd="sng">
            <a:solidFill>
              <a:srgbClr val="29235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1226150" y="2349548"/>
            <a:ext cx="4061700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 rtl="1"/>
            <a:r>
              <a:rPr lang="en" sz="8800" dirty="0">
                <a:latin typeface="Gloucester MT Extra Condensed" panose="02030808020601010101" pitchFamily="18" charset="0"/>
              </a:rPr>
              <a:t>Introduction</a:t>
            </a:r>
            <a:endParaRPr sz="88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507750" y="1400335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>
              <a:buSzPts val="3600"/>
            </a:pPr>
            <a:r>
              <a:rPr lang="en" sz="8800" dirty="0">
                <a:latin typeface="Gloucester MT Extra Condensed" panose="02030808020601010101" pitchFamily="18" charset="0"/>
              </a:rPr>
              <a:t>01</a:t>
            </a:r>
            <a:endParaRPr sz="88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 txBox="1">
            <a:spLocks noGrp="1"/>
          </p:cNvSpPr>
          <p:nvPr>
            <p:ph type="body" idx="1"/>
          </p:nvPr>
        </p:nvSpPr>
        <p:spPr>
          <a:xfrm>
            <a:off x="623786" y="2216443"/>
            <a:ext cx="5062640" cy="130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>
              <a:buNone/>
            </a:pPr>
            <a:r>
              <a:rPr lang="en-US" sz="2400" dirty="0">
                <a:latin typeface="Gloucester MT Extra Condensed" panose="02030808020601010101" pitchFamily="18" charset="0"/>
              </a:rPr>
              <a:t>Nanotechnology explores unique material interactions on a nanoscale (1-100 nanometers),offering diverse possibilities. Nanocomposites, integrating particles of varying scales into matrices, excel in mechanical and electrical enhancements, contributing to modern technological advancements.</a:t>
            </a:r>
            <a:endParaRPr sz="2400" dirty="0">
              <a:latin typeface="Gloucester MT Extra Condensed" panose="02030808020601010101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3E1589-2453-4370-9424-D86AAF04F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21" y="496288"/>
            <a:ext cx="3645000" cy="572700"/>
          </a:xfrm>
        </p:spPr>
        <p:txBody>
          <a:bodyPr/>
          <a:lstStyle/>
          <a:p>
            <a:r>
              <a:rPr lang="en-US" sz="4400" dirty="0">
                <a:latin typeface="Gloucester MT Extra Condensed" panose="02030808020601010101" pitchFamily="18" charset="0"/>
              </a:rPr>
              <a:t>Nanotechnology</a:t>
            </a:r>
            <a:endParaRPr lang="en-US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456309" y="2237150"/>
            <a:ext cx="5649981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Problem statement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8162" y="1344136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 dirty="0">
                <a:latin typeface="Gloucester MT Extra Condensed" panose="02030808020601010101" pitchFamily="18" charset="0"/>
              </a:rPr>
              <a:t>02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87001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1"/>
          <p:cNvSpPr txBox="1">
            <a:spLocks noGrp="1"/>
          </p:cNvSpPr>
          <p:nvPr>
            <p:ph type="subTitle" idx="4"/>
          </p:nvPr>
        </p:nvSpPr>
        <p:spPr>
          <a:xfrm>
            <a:off x="602975" y="2093607"/>
            <a:ext cx="611215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-457200">
              <a:buSzPts val="3600"/>
              <a:buFont typeface="Arial" panose="020B0604020202020204" pitchFamily="34" charset="0"/>
              <a:buChar char="•"/>
            </a:pPr>
            <a:r>
              <a:rPr lang="en-US" sz="2400" dirty="0">
                <a:latin typeface="Gloucester MT Extra Condensed" panose="02030808020601010101" pitchFamily="18" charset="0"/>
              </a:rPr>
              <a:t>Synthesizing silver nanoparticles faces challenges in achieving precise control over size and shape, and most manufacturing methods require a long time. They also face challenges related to toxicity, stability, and chemical reactivity. In addition to several problems with its properties</a:t>
            </a:r>
            <a:r>
              <a:rPr lang="en-US" sz="2400" dirty="0">
                <a:latin typeface="Gloucester MT Extra Condensed" panose="02030808020601010101" pitchFamily="18" charset="0"/>
                <a:sym typeface="Russo One"/>
              </a:rPr>
              <a:t> .</a:t>
            </a:r>
          </a:p>
          <a:p>
            <a:pPr marL="0" indent="0">
              <a:buSzPts val="3600"/>
            </a:pP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  <a:p>
            <a:pPr marL="342900" indent="-342900">
              <a:buSzPts val="3600"/>
              <a:buFont typeface="Arial" panose="020B0604020202020204" pitchFamily="34" charset="0"/>
              <a:buChar char="•"/>
            </a:pPr>
            <a:r>
              <a:rPr lang="en-US" sz="2400" dirty="0">
                <a:latin typeface="Gloucester MT Extra Condensed" panose="02030808020601010101" pitchFamily="18" charset="0"/>
              </a:rPr>
              <a:t>PVA properties like thermal ,electrical, and other properties are not sufficient to use them for applications.</a:t>
            </a:r>
          </a:p>
          <a:p>
            <a:pPr marL="0" indent="0">
              <a:buSzPts val="3600"/>
            </a:pPr>
            <a:endParaRPr lang="en-US" sz="2400" dirty="0">
              <a:latin typeface="Gloucester MT Extra Condensed" panose="02030808020601010101" pitchFamily="18" charset="0"/>
              <a:sym typeface="Russo One"/>
            </a:endParaRPr>
          </a:p>
          <a:p>
            <a:pPr marL="342900" indent="-342900">
              <a:buSzPts val="3600"/>
              <a:buFont typeface="Arial" panose="020B0604020202020204" pitchFamily="34" charset="0"/>
              <a:buChar char="•"/>
            </a:pPr>
            <a:r>
              <a:rPr lang="en-US" sz="2400" dirty="0">
                <a:latin typeface="Gloucester MT Extra Condensed" panose="02030808020601010101" pitchFamily="18" charset="0"/>
              </a:rPr>
              <a:t> Some food packages are not resistant to bacteria. It causes contamination of food with bacteria.</a:t>
            </a:r>
            <a:endParaRPr sz="2400" dirty="0">
              <a:latin typeface="Gloucester MT Extra Condensed" panose="020308080206010101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74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1076562" y="2237150"/>
            <a:ext cx="4061700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O</a:t>
            </a:r>
            <a:r>
              <a:rPr lang="en" sz="8000" dirty="0">
                <a:latin typeface="Gloucester MT Extra Condensed" panose="02030808020601010101" pitchFamily="18" charset="0"/>
              </a:rPr>
              <a:t>pjectiv</a:t>
            </a:r>
            <a:r>
              <a:rPr lang="en-US" sz="8000" dirty="0">
                <a:latin typeface="Gloucester MT Extra Condensed" panose="02030808020601010101" pitchFamily="18" charset="0"/>
              </a:rPr>
              <a:t>e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8162" y="1344136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 dirty="0">
                <a:latin typeface="Gloucester MT Extra Condensed" panose="02030808020601010101" pitchFamily="18" charset="0"/>
              </a:rPr>
              <a:t>03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23667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1"/>
          <p:cNvSpPr txBox="1">
            <a:spLocks noGrp="1"/>
          </p:cNvSpPr>
          <p:nvPr>
            <p:ph type="subTitle" idx="4"/>
          </p:nvPr>
        </p:nvSpPr>
        <p:spPr>
          <a:xfrm>
            <a:off x="838719" y="2415075"/>
            <a:ext cx="611215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buSzPts val="3600"/>
              <a:buFont typeface="Arial" panose="020B0604020202020204" pitchFamily="34" charset="0"/>
              <a:buChar char="•"/>
            </a:pPr>
            <a:r>
              <a:rPr lang="en-US" sz="2800" dirty="0">
                <a:latin typeface="Gloucester MT Extra Condensed" panose="02030808020601010101" pitchFamily="18" charset="0"/>
                <a:sym typeface="Russo One"/>
              </a:rPr>
              <a:t>Synthesis  of Ag-NPs  using rapid method (microwave assisted method).</a:t>
            </a:r>
          </a:p>
          <a:p>
            <a:pPr marL="0" indent="0">
              <a:buSzPts val="3600"/>
            </a:pPr>
            <a:r>
              <a:rPr lang="en-US" sz="2800" dirty="0">
                <a:latin typeface="Gloucester MT Extra Condensed" panose="02030808020601010101" pitchFamily="18" charset="0"/>
                <a:sym typeface="Russo One"/>
              </a:rPr>
              <a:t> </a:t>
            </a:r>
          </a:p>
          <a:p>
            <a:pPr marL="342900" indent="-342900">
              <a:buSzPts val="3600"/>
              <a:buFont typeface="Arial" panose="020B0604020202020204" pitchFamily="34" charset="0"/>
              <a:buChar char="•"/>
            </a:pPr>
            <a:r>
              <a:rPr lang="en-US" sz="2800" dirty="0">
                <a:latin typeface="Gloucester MT Extra Condensed" panose="02030808020601010101" pitchFamily="18" charset="0"/>
                <a:sym typeface="Russo One"/>
              </a:rPr>
              <a:t>Studying the effect of the power on Ag-NPs properties like optical, electrical properties.</a:t>
            </a:r>
          </a:p>
          <a:p>
            <a:pPr marL="0" indent="0">
              <a:buSzPts val="3600"/>
            </a:pPr>
            <a:endParaRPr lang="en-US" sz="2800" dirty="0">
              <a:latin typeface="Gloucester MT Extra Condensed" panose="02030808020601010101" pitchFamily="18" charset="0"/>
              <a:sym typeface="Russo One"/>
            </a:endParaRPr>
          </a:p>
          <a:p>
            <a:pPr marL="342900" indent="-342900">
              <a:buSzPts val="3600"/>
              <a:buFont typeface="Arial" panose="020B0604020202020204" pitchFamily="34" charset="0"/>
              <a:buChar char="•"/>
            </a:pPr>
            <a:r>
              <a:rPr lang="en-US" sz="2800" dirty="0">
                <a:latin typeface="Gloucester MT Extra Condensed" panose="02030808020601010101" pitchFamily="18" charset="0"/>
                <a:sym typeface="Russo One"/>
              </a:rPr>
              <a:t>Enhance a properties  of PVA films properties such as electrical, thermal and anti-microbial.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9"/>
          <p:cNvSpPr txBox="1">
            <a:spLocks noGrp="1"/>
          </p:cNvSpPr>
          <p:nvPr>
            <p:ph type="title"/>
          </p:nvPr>
        </p:nvSpPr>
        <p:spPr>
          <a:xfrm>
            <a:off x="1225640" y="2237150"/>
            <a:ext cx="4061700" cy="10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8000" dirty="0">
                <a:latin typeface="Gloucester MT Extra Condensed" panose="02030808020601010101" pitchFamily="18" charset="0"/>
              </a:rPr>
              <a:t>Methodology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sp>
        <p:nvSpPr>
          <p:cNvPr id="340" name="Google Shape;340;p39"/>
          <p:cNvSpPr txBox="1">
            <a:spLocks noGrp="1"/>
          </p:cNvSpPr>
          <p:nvPr>
            <p:ph type="title" idx="2"/>
          </p:nvPr>
        </p:nvSpPr>
        <p:spPr>
          <a:xfrm>
            <a:off x="2358162" y="1344136"/>
            <a:ext cx="1498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rtl="1">
              <a:buSzPts val="3600"/>
            </a:pPr>
            <a:r>
              <a:rPr lang="en" sz="8000" dirty="0">
                <a:latin typeface="Gloucester MT Extra Condensed" panose="02030808020601010101" pitchFamily="18" charset="0"/>
              </a:rPr>
              <a:t>04</a:t>
            </a:r>
            <a:endParaRPr sz="8000" dirty="0">
              <a:latin typeface="Gloucester MT Extra Condensed" panose="02030808020601010101" pitchFamily="18" charset="0"/>
            </a:endParaRPr>
          </a:p>
        </p:txBody>
      </p:sp>
      <p:cxnSp>
        <p:nvCxnSpPr>
          <p:cNvPr id="342" name="Google Shape;342;p39"/>
          <p:cNvCxnSpPr/>
          <p:nvPr/>
        </p:nvCxnSpPr>
        <p:spPr>
          <a:xfrm>
            <a:off x="715100" y="1292921"/>
            <a:ext cx="508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39"/>
          <p:cNvCxnSpPr/>
          <p:nvPr/>
        </p:nvCxnSpPr>
        <p:spPr>
          <a:xfrm>
            <a:off x="760700" y="3850563"/>
            <a:ext cx="5041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089251914"/>
      </p:ext>
    </p:extLst>
  </p:cSld>
  <p:clrMapOvr>
    <a:masterClrMapping/>
  </p:clrMapOvr>
</p:sld>
</file>

<file path=ppt/theme/theme1.xml><?xml version="1.0" encoding="utf-8"?>
<a:theme xmlns:a="http://schemas.openxmlformats.org/drawingml/2006/main" name="Aeronautical Engineering Major for College by Slidesgo">
  <a:themeElements>
    <a:clrScheme name="Simple Light">
      <a:dk1>
        <a:srgbClr val="191919"/>
      </a:dk1>
      <a:lt1>
        <a:srgbClr val="FFFFFF"/>
      </a:lt1>
      <a:dk2>
        <a:srgbClr val="29235C"/>
      </a:dk2>
      <a:lt2>
        <a:srgbClr val="C7B0FF"/>
      </a:lt2>
      <a:accent1>
        <a:srgbClr val="00F5FF"/>
      </a:accent1>
      <a:accent2>
        <a:srgbClr val="9EFCE5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9235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6761</TotalTime>
  <Words>707</Words>
  <Application>Microsoft Office PowerPoint</Application>
  <PresentationFormat>On-screen Show (16:9)</PresentationFormat>
  <Paragraphs>191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Bebas Neue</vt:lpstr>
      <vt:lpstr>Russo One</vt:lpstr>
      <vt:lpstr>Arial</vt:lpstr>
      <vt:lpstr>Wingdings</vt:lpstr>
      <vt:lpstr>Gloucester MT Extra Condensed</vt:lpstr>
      <vt:lpstr>Times New Roman</vt:lpstr>
      <vt:lpstr>Mallanna</vt:lpstr>
      <vt:lpstr>Aeronautical Engineering Major for College by Slidesgo</vt:lpstr>
      <vt:lpstr>Production and Characterization of Nanocomposites composed of Polyvinyl alcohol and synthesized silver nanoparticles   </vt:lpstr>
      <vt:lpstr> Introduction</vt:lpstr>
      <vt:lpstr>Introduction</vt:lpstr>
      <vt:lpstr>Nanotechnology</vt:lpstr>
      <vt:lpstr>Problem statement</vt:lpstr>
      <vt:lpstr>PowerPoint Presentation</vt:lpstr>
      <vt:lpstr>Opjective</vt:lpstr>
      <vt:lpstr>PowerPoint Presentation</vt:lpstr>
      <vt:lpstr>Methodology</vt:lpstr>
      <vt:lpstr>Material </vt:lpstr>
      <vt:lpstr>Synthesis of Ag-NPs</vt:lpstr>
      <vt:lpstr>Synthesis of PVA/Ag nanocomposites </vt:lpstr>
      <vt:lpstr>Characterization</vt:lpstr>
      <vt:lpstr>PowerPoint Presentation</vt:lpstr>
      <vt:lpstr>Results </vt:lpstr>
      <vt:lpstr>UV-VIS SPECTROSCOPY</vt:lpstr>
      <vt:lpstr>UV-VIS SPECTROSCOPY</vt:lpstr>
      <vt:lpstr>Vector network analyzer </vt:lpstr>
      <vt:lpstr>AFM  Microscopy  </vt:lpstr>
      <vt:lpstr>Differential Scanning Calorimetry (DSC)</vt:lpstr>
      <vt:lpstr>Antibacterial Activity.</vt:lpstr>
      <vt:lpstr>Conclusions </vt:lpstr>
      <vt:lpstr>PowerPoint Presentation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Aeronautical Engineering Major for College</dc:title>
  <dc:creator>USER</dc:creator>
  <cp:lastModifiedBy>USER</cp:lastModifiedBy>
  <cp:revision>61</cp:revision>
  <dcterms:modified xsi:type="dcterms:W3CDTF">2024-08-31T22:11:12Z</dcterms:modified>
</cp:coreProperties>
</file>