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3" r:id="rId9"/>
    <p:sldId id="262" r:id="rId10"/>
    <p:sldId id="264" r:id="rId11"/>
    <p:sldId id="266" r:id="rId12"/>
    <p:sldId id="282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8" r:id="rId22"/>
    <p:sldId id="280" r:id="rId23"/>
    <p:sldId id="281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3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536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84223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300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4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54619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518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796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812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224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86035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76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012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732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749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77839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8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1916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883E591-03FB-4D42-8695-CBC38A5A3582}" type="datetimeFigureOut">
              <a:rPr lang="ar-JO" smtClean="0"/>
              <a:t>19/11/1444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728AE9-E64A-4787-969B-46C93BA8880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793181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fif"/><Relationship Id="rId5" Type="http://schemas.openxmlformats.org/officeDocument/2006/relationships/image" Target="../media/image15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683C8-CF5F-10DE-4D11-BC03B79577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Solar Powered Autonomous Battery Electric Vehicle Model</a:t>
            </a:r>
            <a:endParaRPr lang="ar-JO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D47D95-AD24-3208-159B-0B7D0FC653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795094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E0079-0126-E9C7-914D-6B84F1056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L293D motor shield for </a:t>
            </a:r>
            <a:r>
              <a:rPr lang="en-US" sz="2400" b="1" dirty="0" err="1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arduino</a:t>
            </a:r>
            <a:br>
              <a:rPr lang="en-US" sz="24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2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FF3D61C-35CA-7FBE-F05A-5D6C52E30C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345" y="1996751"/>
            <a:ext cx="8846974" cy="41567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1344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56A3C-FE25-F1B2-2C1D-F98AD06ED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Arduino connect with </a:t>
            </a:r>
            <a:r>
              <a:rPr lang="en-US" dirty="0" err="1"/>
              <a:t>shiled</a:t>
            </a:r>
            <a:endParaRPr lang="ar-JO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95505A7-A13C-7BF9-5DE1-E1CB6A063F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862" y="2557463"/>
            <a:ext cx="5990252" cy="3317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0287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859F4-CEDD-68C8-0111-F7831D7EF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distribution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D2814A-3F98-53D5-0913-AC925CA5B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9872B53-F5B4-E348-51DF-67277B743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2556932"/>
            <a:ext cx="1103921" cy="97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9067852-50B1-3876-8A02-DD61C45D50F7}"/>
              </a:ext>
            </a:extLst>
          </p:cNvPr>
          <p:cNvSpPr/>
          <p:nvPr/>
        </p:nvSpPr>
        <p:spPr>
          <a:xfrm>
            <a:off x="1390161" y="3564983"/>
            <a:ext cx="914400" cy="233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0.7</a:t>
            </a:r>
            <a:r>
              <a:rPr lang="en-US" dirty="0"/>
              <a:t>A</a:t>
            </a:r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3A7196-98EF-B2EA-A6CF-0A6BCCA515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804" y="2536185"/>
            <a:ext cx="1343609" cy="11454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C531AEB-9F38-1B29-7970-6E61B837E33A}"/>
              </a:ext>
            </a:extLst>
          </p:cNvPr>
          <p:cNvSpPr/>
          <p:nvPr/>
        </p:nvSpPr>
        <p:spPr>
          <a:xfrm>
            <a:off x="2957804" y="3702362"/>
            <a:ext cx="914400" cy="2612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1.2A</a:t>
            </a:r>
            <a:endParaRPr lang="ar-JO" dirty="0"/>
          </a:p>
        </p:txBody>
      </p:sp>
      <p:pic>
        <p:nvPicPr>
          <p:cNvPr id="7" name="Picture 6" descr="Raspberry Pi Camera Module V2-8 Megapixel,1080p (RPI-CAM-V2)">
            <a:extLst>
              <a:ext uri="{FF2B5EF4-FFF2-40B4-BE49-F238E27FC236}">
                <a16:creationId xmlns:a16="http://schemas.microsoft.com/office/drawing/2014/main" id="{0422D6B4-802A-810E-22F2-5974A63D1D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140" y="2644509"/>
            <a:ext cx="768985" cy="79522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5A3B9E1-1B82-CB50-6AE1-D6985E8AD4AF}"/>
              </a:ext>
            </a:extLst>
          </p:cNvPr>
          <p:cNvSpPr/>
          <p:nvPr/>
        </p:nvSpPr>
        <p:spPr>
          <a:xfrm>
            <a:off x="4620207" y="3623396"/>
            <a:ext cx="914400" cy="340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.0</a:t>
            </a:r>
            <a:r>
              <a:rPr lang="en-US" dirty="0"/>
              <a:t>25A</a:t>
            </a:r>
            <a:endParaRPr lang="ar-JO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F763C3-46E2-D67A-EA0B-DA93A4A050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955" y="2529408"/>
            <a:ext cx="1172931" cy="103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86BD1C2-773A-BAD3-86FA-9FBD6BC5A5A5}"/>
              </a:ext>
            </a:extLst>
          </p:cNvPr>
          <p:cNvSpPr/>
          <p:nvPr/>
        </p:nvSpPr>
        <p:spPr>
          <a:xfrm>
            <a:off x="8466955" y="3793508"/>
            <a:ext cx="914400" cy="2820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1.2</a:t>
            </a:r>
            <a:r>
              <a:rPr lang="en-US" dirty="0"/>
              <a:t>A</a:t>
            </a:r>
            <a:endParaRPr lang="ar-JO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1E1D707-5A27-CBF0-C932-2BE87E1EE2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852" y="2664638"/>
            <a:ext cx="1247775" cy="925137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095120F-BCC1-7BF3-3B1F-7483E62BD018}"/>
              </a:ext>
            </a:extLst>
          </p:cNvPr>
          <p:cNvSpPr/>
          <p:nvPr/>
        </p:nvSpPr>
        <p:spPr>
          <a:xfrm>
            <a:off x="6037313" y="3710693"/>
            <a:ext cx="914400" cy="5244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0.05</a:t>
            </a:r>
            <a:r>
              <a:rPr lang="en-US" dirty="0"/>
              <a:t>A_</a:t>
            </a:r>
            <a:r>
              <a:rPr lang="ar-SA" dirty="0"/>
              <a:t>0.2</a:t>
            </a:r>
            <a:r>
              <a:rPr lang="en-US" dirty="0"/>
              <a:t>A</a:t>
            </a:r>
            <a:endParaRPr lang="ar-JO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36DF2B-28F1-EBA5-C2D8-505E258C46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875" y="4594543"/>
            <a:ext cx="1014311" cy="114543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29511D0-0E18-FA23-D6C7-97CF39D711B0}"/>
              </a:ext>
            </a:extLst>
          </p:cNvPr>
          <p:cNvSpPr/>
          <p:nvPr/>
        </p:nvSpPr>
        <p:spPr>
          <a:xfrm>
            <a:off x="8873413" y="4870580"/>
            <a:ext cx="1532946" cy="727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1=4*</a:t>
            </a:r>
            <a:r>
              <a:rPr lang="ar-JO" dirty="0"/>
              <a:t>0.25</a:t>
            </a:r>
            <a:r>
              <a:rPr lang="en-US" dirty="0"/>
              <a:t>A</a:t>
            </a:r>
            <a:endParaRPr lang="ar-JO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2E1A770-E4A8-AC3D-1A62-49ACB1492DD4}"/>
              </a:ext>
            </a:extLst>
          </p:cNvPr>
          <p:cNvSpPr/>
          <p:nvPr/>
        </p:nvSpPr>
        <p:spPr>
          <a:xfrm>
            <a:off x="1502229" y="474928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2.35A</a:t>
            </a:r>
            <a:endParaRPr lang="ar-JO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543FB27-BD2D-5AFB-A1AB-860FDD73EC60}"/>
              </a:ext>
            </a:extLst>
          </p:cNvPr>
          <p:cNvSpPr/>
          <p:nvPr/>
        </p:nvSpPr>
        <p:spPr>
          <a:xfrm>
            <a:off x="3872204" y="4749282"/>
            <a:ext cx="16332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4.55</a:t>
            </a:r>
            <a:r>
              <a:rPr lang="en-US" dirty="0"/>
              <a:t>A</a:t>
            </a:r>
            <a:endParaRPr lang="ar-JO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5F6F397-A42A-430E-A6AF-39537C544EDD}"/>
              </a:ext>
            </a:extLst>
          </p:cNvPr>
          <p:cNvSpPr/>
          <p:nvPr/>
        </p:nvSpPr>
        <p:spPr>
          <a:xfrm>
            <a:off x="1502229" y="4301412"/>
            <a:ext cx="914400" cy="2931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solar</a:t>
            </a:r>
            <a:endParaRPr lang="ar-JO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F88CAB3-93B8-3699-A158-937AE0D3CA9C}"/>
              </a:ext>
            </a:extLst>
          </p:cNvPr>
          <p:cNvSpPr/>
          <p:nvPr/>
        </p:nvSpPr>
        <p:spPr>
          <a:xfrm>
            <a:off x="2780522" y="4749282"/>
            <a:ext cx="92645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2.2A</a:t>
            </a:r>
            <a:endParaRPr lang="ar-JO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075DB17-4680-18EA-3255-CCBB662F9214}"/>
              </a:ext>
            </a:extLst>
          </p:cNvPr>
          <p:cNvSpPr/>
          <p:nvPr/>
        </p:nvSpPr>
        <p:spPr>
          <a:xfrm>
            <a:off x="2792577" y="4366727"/>
            <a:ext cx="914400" cy="261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bank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57199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1048C-DBC8-8595-70D7-9C7D63604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A24C5-2EFA-3AC5-9F3C-EFD18CF93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BE7DB6-50D4-FCDD-F2AE-D66A21B7CF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82" y="662474"/>
            <a:ext cx="10963469" cy="52133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4797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35A56-45E8-BF16-1D7E-89A29E42D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 a region of interest</a:t>
            </a:r>
            <a:b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E5D38-F190-CE9E-5E3E-5F36EDE58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صورة 1">
            <a:extLst>
              <a:ext uri="{FF2B5EF4-FFF2-40B4-BE49-F238E27FC236}">
                <a16:creationId xmlns:a16="http://schemas.microsoft.com/office/drawing/2014/main" id="{0585CA6B-33EB-EE0C-91E1-6746B290F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665" y="2285999"/>
            <a:ext cx="9748932" cy="358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48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C5F73-5B17-9F00-9AAF-EDDF47815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814A3-7C56-9DCB-E111-BD98AF4BC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void Perspective()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{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line(</a:t>
            </a:r>
            <a:r>
              <a:rPr lang="en-US" sz="1800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frame,Source</a:t>
            </a: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[0],Source[1], Scalar(0,0,255), 2);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line(</a:t>
            </a:r>
            <a:r>
              <a:rPr lang="en-US" sz="1800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frame,Source</a:t>
            </a: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[1],Source[3], Scalar(0,0,255), 2);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line(</a:t>
            </a:r>
            <a:r>
              <a:rPr lang="en-US" sz="1800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frame,Source</a:t>
            </a: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[3],Source[2], Scalar(0,0,255), 2);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line(</a:t>
            </a:r>
            <a:r>
              <a:rPr lang="en-US" sz="1800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frame,Source</a:t>
            </a: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[2],Source[0], Scalar(0,0,255), 2);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53331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1145-63F3-E22C-FFA8-C1B3753CA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Perspective transformation</a:t>
            </a:r>
            <a:b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23F1D-E279-5D73-E585-FE16BB40A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صورة 2">
            <a:extLst>
              <a:ext uri="{FF2B5EF4-FFF2-40B4-BE49-F238E27FC236}">
                <a16:creationId xmlns:a16="http://schemas.microsoft.com/office/drawing/2014/main" id="{15577A49-D4E7-03B4-0096-AF610FEC5A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2388638"/>
            <a:ext cx="9528109" cy="370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88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E415B-7178-416B-B674-EAE026B2E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9D828-63E4-84A0-C493-92DA425A3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Matrix = </a:t>
            </a:r>
            <a:r>
              <a:rPr lang="fr-FR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getPerspectiveTransform</a:t>
            </a:r>
            <a:r>
              <a:rPr lang="fr-FR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fr-FR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Source,Destination</a:t>
            </a:r>
            <a:r>
              <a:rPr lang="fr-FR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fr-FR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warpPerspective</a:t>
            </a:r>
            <a:r>
              <a:rPr lang="fr-FR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fr-FR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frame,framePers</a:t>
            </a:r>
            <a:r>
              <a:rPr lang="fr-FR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Matrix , Size(400,240));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906225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CE18E-7C67-7AF3-EAE5-33738CC19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Threshold and canny edge function</a:t>
            </a:r>
            <a:b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0BC6B21-DA7A-3E25-CE98-9F5A925A36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90" y="2768781"/>
            <a:ext cx="6139543" cy="28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85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FE590-9055-1ED6-9817-A5E839D37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3984F-D53A-7CCD-50B9-19D087DE3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void Threshold()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{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cvtColor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(framePers,frameGray,COLOR_RGB2GRAY); 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inRange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(frameGray,200,255,frameThresh);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Canny(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frameGray,frameEdge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100, 500, 3, false);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add(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frameThresh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frameEdge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frameFinal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986622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DBFAE-AD0C-8173-1A5D-7D2CAD36D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AIMS AND OBJECTIVES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73128-CE20-7571-8576-1A9B69C1A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The major goal of this project is to produce a prototype for an autonomies BEV that uses Solar power as a major power source for the vehicle.</a:t>
            </a:r>
          </a:p>
          <a:p>
            <a:pPr algn="l"/>
            <a:r>
              <a:rPr lang="en-US" dirty="0"/>
              <a:t>We also aim to make a compatible self-driving system that walk with the artificial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42285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91A07-0ECB-85BA-DF74-4AF4CDD8D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Track lanes positioning</a:t>
            </a:r>
            <a:b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dirty="0"/>
          </a:p>
        </p:txBody>
      </p:sp>
      <p:pic>
        <p:nvPicPr>
          <p:cNvPr id="4" name="صورة 5">
            <a:extLst>
              <a:ext uri="{FF2B5EF4-FFF2-40B4-BE49-F238E27FC236}">
                <a16:creationId xmlns:a16="http://schemas.microsoft.com/office/drawing/2014/main" id="{3331F635-592F-10FB-FBA4-52F2ADE0B7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588" y="2640210"/>
            <a:ext cx="7221893" cy="3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66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77991-7283-5632-C0B5-54BBB12FA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A0942-B997-127F-1CD1-806106DD1E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B605AC-17AF-4CEE-DF68-AA328EB6DE3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void histogram() 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{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histogramLane.resize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(400);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histogramLane.clear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for (int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=0;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&lt;400;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++)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{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ROIlane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frameFinalDuplicate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Rect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(i,140,1,100));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divide(255,ROIlane,ROIlane);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histogramLane.push_back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((int)(sum(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ROIlane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)[0])); 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}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}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1A5F0C-CFFB-B239-71D5-398DDD36D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BB1231-EC58-6D53-B47E-9B3F7DADFA0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32500" lnSpcReduction="20000"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void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lanefinder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()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{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vector&lt;int&gt;:: iterator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Leftptr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Leftptr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max_element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histogramLane.begin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(),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histogramLane.begin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() + 150);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LeftLanePos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distance(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histogramLane.begin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(),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Leftptr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vector&lt;int&gt;:: iterator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Rightptr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Rightptr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max_element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histogramLane.begin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()+ 250 ,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histogramLane.end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());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RightLanePos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distance(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histogramLane.begin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(),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Rightptr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line(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frameFinal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Point2f(LeftLanePos,0),Point2f(LeftLanePos,240), Scalar(0,255,0), 2);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line(</a:t>
            </a:r>
            <a:r>
              <a:rPr lang="en-US" sz="1800" dirty="0" err="1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frameFinal</a:t>
            </a:r>
            <a:r>
              <a:rPr lang="en-US" sz="1800" dirty="0">
                <a:solidFill>
                  <a:srgbClr val="70AD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Point2f(RightLanePos,0),Point2f(RightLanePos,240), Scalar(0,255,0), 2);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107030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7740C-95D4-9077-4EF3-C97875F9E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b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Positioning lane and frame centers </a:t>
            </a:r>
            <a:br>
              <a:rPr lang="en-US" sz="16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B72A0-86A5-36B8-2934-CB68748A4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صورة 7">
            <a:extLst>
              <a:ext uri="{FF2B5EF4-FFF2-40B4-BE49-F238E27FC236}">
                <a16:creationId xmlns:a16="http://schemas.microsoft.com/office/drawing/2014/main" id="{42411E0E-12CC-4C1E-F1A3-77F89E4EA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290" y="2649894"/>
            <a:ext cx="7669764" cy="286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85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E9A7F-6A93-9842-897D-AE9D12D2F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B9AB4-8FD6-DC56-5C80-B44A392EA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void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lanecenter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()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{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laneCenter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RightLanePos-LeftLanePos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)/2 +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LeftLanePos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frameCenter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176;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line(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frameFinal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Point2f(laneCenter,0),Point2f(laneCenter,240), Scalar(0,255,0),3);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line(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frameFinal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Point2f(frameCenter,0),Point2f(frameCenter,240), Scalar(255,0,0),3);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offset=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laneCenter-frameCenter</a:t>
            </a:r>
            <a: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49295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0A282-8E4C-2928-11E6-8D8544BC4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76B674B-1AF9-79CB-E78D-7D6B7BCFE9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2859" y="2557463"/>
            <a:ext cx="5806281" cy="331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E78E75-39F4-B8ED-F26C-3E9186FC4A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592" y="1475597"/>
            <a:ext cx="2369033" cy="1407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5898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2560E-75B3-C248-F50F-CC2E29CCB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CB4894-943D-48D0-C141-473EBD61A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7" name="Picture 6" descr="لا يتوفر وصف.">
            <a:extLst>
              <a:ext uri="{FF2B5EF4-FFF2-40B4-BE49-F238E27FC236}">
                <a16:creationId xmlns:a16="http://schemas.microsoft.com/office/drawing/2014/main" id="{F2B95DE3-8968-F6F5-5121-45D5FA093E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61" y="475861"/>
            <a:ext cx="11074389" cy="5354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8436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1B56E-94A2-D593-0FAF-08F3564E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18650-lithium battery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22085-AB9F-96E0-C7AE-569BC4C94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 18650-lithium battery is a common rechargeable battery format that has become widely used in various electronic devices.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the battery has a nominal voltage from 3.6v to 3.7v, And when fully charged the voltage can reach 4.2v and when discharging it can reach 3v.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With regard to the current carried by the battery, it ranges from 1500mA to 3500mA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5C0FB9-A722-25B9-46C8-45553A93E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083" y="4572002"/>
            <a:ext cx="1590275" cy="13100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5921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A1106-B437-F299-34BA-64C78014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TP4056 lion battery charging module </a:t>
            </a:r>
            <a:br>
              <a:rPr lang="en-US" sz="36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46AAB-A6E6-8E17-2473-35056E497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35E4A5-E69C-BF20-E310-922EA8CF43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56932"/>
            <a:ext cx="9601197" cy="33189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6610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86433-F25F-0C3F-0C33-FDBF5445A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TPS61088 Boost Step Up Power From 2.7 To 5V 3A Supply Module</a:t>
            </a:r>
            <a:br>
              <a:rPr lang="en-US" sz="1800" b="1" dirty="0">
                <a:solidFill>
                  <a:srgbClr val="59595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ar-JO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45DB1CE-941E-7715-2C76-7FD9BF8D59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60" y="2425959"/>
            <a:ext cx="10898154" cy="34493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6188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5BDF7-C9EF-9AFD-2EA3-B6183BE88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Content Placeholder 3" descr="لا يتوفر وصف.">
            <a:extLst>
              <a:ext uri="{FF2B5EF4-FFF2-40B4-BE49-F238E27FC236}">
                <a16:creationId xmlns:a16="http://schemas.microsoft.com/office/drawing/2014/main" id="{315441F9-995F-F400-C353-A969F0D4B2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049" y="982132"/>
            <a:ext cx="7240556" cy="44998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3558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B4C6-A443-867D-34D6-B78FC0A8B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1D886-C868-CFA4-94D3-E2B4CEFFF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Picture 3" descr="لا يتوفر وصف.">
            <a:extLst>
              <a:ext uri="{FF2B5EF4-FFF2-40B4-BE49-F238E27FC236}">
                <a16:creationId xmlns:a16="http://schemas.microsoft.com/office/drawing/2014/main" id="{517BF4BB-D4AF-F798-E166-DEC037CF4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21" y="530324"/>
            <a:ext cx="10898156" cy="5777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08552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105</TotalTime>
  <Words>613</Words>
  <Application>Microsoft Office PowerPoint</Application>
  <PresentationFormat>Widescreen</PresentationFormat>
  <Paragraphs>73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Garamond</vt:lpstr>
      <vt:lpstr>Times New Roman</vt:lpstr>
      <vt:lpstr>Organic</vt:lpstr>
      <vt:lpstr>Solar Powered Autonomous Battery Electric Vehicle Model</vt:lpstr>
      <vt:lpstr>AIMS AND OBJECTIVES</vt:lpstr>
      <vt:lpstr>PowerPoint Presentation</vt:lpstr>
      <vt:lpstr>PowerPoint Presentation</vt:lpstr>
      <vt:lpstr>18650-lithium battery</vt:lpstr>
      <vt:lpstr>TP4056 lion battery charging module  </vt:lpstr>
      <vt:lpstr>TPS61088 Boost Step Up Power From 2.7 To 5V 3A Supply Module </vt:lpstr>
      <vt:lpstr>PowerPoint Presentation</vt:lpstr>
      <vt:lpstr>PowerPoint Presentation</vt:lpstr>
      <vt:lpstr>L293D motor shield for arduino </vt:lpstr>
      <vt:lpstr>How Arduino connect with shiled</vt:lpstr>
      <vt:lpstr>current distribution</vt:lpstr>
      <vt:lpstr>PowerPoint Presentation</vt:lpstr>
      <vt:lpstr>Create a region of interest </vt:lpstr>
      <vt:lpstr>PowerPoint Presentation</vt:lpstr>
      <vt:lpstr>Perspective transformation </vt:lpstr>
      <vt:lpstr>PowerPoint Presentation</vt:lpstr>
      <vt:lpstr>Threshold and canny edge function </vt:lpstr>
      <vt:lpstr>PowerPoint Presentation</vt:lpstr>
      <vt:lpstr>Track lanes positioning </vt:lpstr>
      <vt:lpstr>PowerPoint Presentation</vt:lpstr>
      <vt:lpstr>  Positioning lane and frame centers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Powered Autonomous Battery Electric Vehicle Model</dc:title>
  <dc:creator>ibrahem nagnageh</dc:creator>
  <cp:lastModifiedBy>ibrahem nagnageh</cp:lastModifiedBy>
  <cp:revision>2</cp:revision>
  <dcterms:created xsi:type="dcterms:W3CDTF">2023-06-06T20:26:01Z</dcterms:created>
  <dcterms:modified xsi:type="dcterms:W3CDTF">2023-06-07T04:26:15Z</dcterms:modified>
</cp:coreProperties>
</file>