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74"/>
  </p:notesMasterIdLst>
  <p:handoutMasterIdLst>
    <p:handoutMasterId r:id="rId75"/>
  </p:handoutMasterIdLst>
  <p:sldIdLst>
    <p:sldId id="272" r:id="rId2"/>
    <p:sldId id="274" r:id="rId3"/>
    <p:sldId id="275" r:id="rId4"/>
    <p:sldId id="288" r:id="rId5"/>
    <p:sldId id="289" r:id="rId6"/>
    <p:sldId id="293" r:id="rId7"/>
    <p:sldId id="278" r:id="rId8"/>
    <p:sldId id="279" r:id="rId9"/>
    <p:sldId id="280" r:id="rId10"/>
    <p:sldId id="413" r:id="rId11"/>
    <p:sldId id="281" r:id="rId12"/>
    <p:sldId id="282" r:id="rId13"/>
    <p:sldId id="414" r:id="rId14"/>
    <p:sldId id="284" r:id="rId15"/>
    <p:sldId id="285" r:id="rId16"/>
    <p:sldId id="286" r:id="rId17"/>
    <p:sldId id="304" r:id="rId18"/>
    <p:sldId id="412" r:id="rId19"/>
    <p:sldId id="309" r:id="rId20"/>
    <p:sldId id="300" r:id="rId21"/>
    <p:sldId id="301" r:id="rId22"/>
    <p:sldId id="388" r:id="rId23"/>
    <p:sldId id="389" r:id="rId24"/>
    <p:sldId id="393" r:id="rId25"/>
    <p:sldId id="358" r:id="rId26"/>
    <p:sldId id="356" r:id="rId27"/>
    <p:sldId id="357" r:id="rId28"/>
    <p:sldId id="403" r:id="rId29"/>
    <p:sldId id="406" r:id="rId30"/>
    <p:sldId id="415" r:id="rId31"/>
    <p:sldId id="416" r:id="rId32"/>
    <p:sldId id="409" r:id="rId33"/>
    <p:sldId id="410" r:id="rId34"/>
    <p:sldId id="379" r:id="rId35"/>
    <p:sldId id="380" r:id="rId36"/>
    <p:sldId id="383" r:id="rId37"/>
    <p:sldId id="381" r:id="rId38"/>
    <p:sldId id="382" r:id="rId39"/>
    <p:sldId id="384" r:id="rId40"/>
    <p:sldId id="385" r:id="rId41"/>
    <p:sldId id="386" r:id="rId42"/>
    <p:sldId id="359" r:id="rId43"/>
    <p:sldId id="360" r:id="rId44"/>
    <p:sldId id="361" r:id="rId45"/>
    <p:sldId id="362" r:id="rId46"/>
    <p:sldId id="363" r:id="rId47"/>
    <p:sldId id="364" r:id="rId48"/>
    <p:sldId id="365" r:id="rId49"/>
    <p:sldId id="366" r:id="rId50"/>
    <p:sldId id="367" r:id="rId51"/>
    <p:sldId id="368" r:id="rId52"/>
    <p:sldId id="371" r:id="rId53"/>
    <p:sldId id="372" r:id="rId54"/>
    <p:sldId id="369" r:id="rId55"/>
    <p:sldId id="370" r:id="rId56"/>
    <p:sldId id="373" r:id="rId57"/>
    <p:sldId id="374" r:id="rId58"/>
    <p:sldId id="404" r:id="rId59"/>
    <p:sldId id="417" r:id="rId60"/>
    <p:sldId id="375" r:id="rId61"/>
    <p:sldId id="377" r:id="rId62"/>
    <p:sldId id="418" r:id="rId63"/>
    <p:sldId id="378" r:id="rId64"/>
    <p:sldId id="394" r:id="rId65"/>
    <p:sldId id="395" r:id="rId66"/>
    <p:sldId id="405" r:id="rId67"/>
    <p:sldId id="396" r:id="rId68"/>
    <p:sldId id="397" r:id="rId69"/>
    <p:sldId id="399" r:id="rId70"/>
    <p:sldId id="400" r:id="rId71"/>
    <p:sldId id="402" r:id="rId72"/>
    <p:sldId id="411" r:id="rId7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8799B23B-EC83-4686-B30A-512413B5E67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74" autoAdjust="0"/>
    <p:restoredTop sz="94660"/>
  </p:normalViewPr>
  <p:slideViewPr>
    <p:cSldViewPr snapToGrid="0">
      <p:cViewPr varScale="1">
        <p:scale>
          <a:sx n="72" d="100"/>
          <a:sy n="72" d="100"/>
        </p:scale>
        <p:origin x="75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8688"/>
    </p:cViewPr>
  </p:sorterViewPr>
  <p:notesViewPr>
    <p:cSldViewPr snapToGrid="0" showGuides="1">
      <p:cViewPr varScale="1">
        <p:scale>
          <a:sx n="54" d="100"/>
          <a:sy n="54" d="100"/>
        </p:scale>
        <p:origin x="1944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908430" y="8386275"/>
            <a:ext cx="701798" cy="4587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38E613-15B7-43D6-83BB-8DC4C1BEBF81}" type="slidenum">
              <a:rPr lang="en-US" sz="2800" b="1" smtClean="0"/>
              <a:t>‹#›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60763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D4573-58E7-4156-A133-2731F5F8D1A6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1"/>
            </a:lvl1pPr>
          </a:lstStyle>
          <a:p>
            <a:fld id="{893B0CF2-7F87-4E02-A248-870047730F9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981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133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898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33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990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6208894"/>
            <a:ext cx="12192000" cy="649106"/>
            <a:chOff x="0" y="6208894"/>
            <a:chExt cx="12192000" cy="649106"/>
          </a:xfrm>
        </p:grpSpPr>
        <p:sp>
          <p:nvSpPr>
            <p:cNvPr id="2" name="Rectangle 1"/>
            <p:cNvSpPr/>
            <p:nvPr/>
          </p:nvSpPr>
          <p:spPr>
            <a:xfrm>
              <a:off x="3048" y="6220178"/>
              <a:ext cx="12188952" cy="63782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0" y="6208894"/>
              <a:ext cx="12192000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" name="Straight Connector 4"/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955C0-081F-4017-AE59-8FDA2113A5AE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82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EBB23-F346-4EA7-890D-6635000971FD}" type="datetime1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777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00651-377A-4C29-BF8D-9CDBD4AD0FAE}" type="datetime1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754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C2537-8D9C-4187-BA19-2B54F50B7E9C}" type="datetime1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682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3D62B-A934-45D8-ABFB-BA9E4B5485F4}" type="datetime1">
              <a:rPr lang="en-US" smtClean="0"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93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14A0F-1A48-4A05-B46B-886027848BB8}" type="datetime1">
              <a:rPr lang="en-US" smtClean="0"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18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F8209-AD50-4B85-82E0-C69DC470D64A}" type="datetime1">
              <a:rPr lang="en-US" smtClean="0"/>
              <a:t>12/23/2018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188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9E68-098E-4EC1-839B-2D1F931487DE}" type="datetime1">
              <a:rPr lang="en-US" smtClean="0"/>
              <a:t>12/23/2018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814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B7207-8CA8-4CA1-897D-E9BB9EA14AA5}" type="datetime1">
              <a:rPr lang="en-US" smtClean="0"/>
              <a:t>12/23/2018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82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3AA6C-A8BB-424F-B65C-5A3BE99B6E1F}" type="datetime1">
              <a:rPr lang="en-US" smtClean="0"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26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D014-0292-49FE-8E73-9875BA714B3A}" type="datetime1">
              <a:rPr lang="en-US" smtClean="0"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9624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-29028" y="-7144"/>
            <a:ext cx="12240731" cy="6879658"/>
            <a:chOff x="0" y="-21658"/>
            <a:chExt cx="12240731" cy="6879658"/>
          </a:xfrm>
        </p:grpSpPr>
        <p:sp>
          <p:nvSpPr>
            <p:cNvPr id="26" name="Rectangle 25"/>
            <p:cNvSpPr/>
            <p:nvPr/>
          </p:nvSpPr>
          <p:spPr>
            <a:xfrm>
              <a:off x="31633" y="0"/>
              <a:ext cx="1218895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0" y="-21658"/>
              <a:ext cx="12240731" cy="1041400"/>
              <a:chOff x="-25356" y="-7144"/>
              <a:chExt cx="12240731" cy="1041400"/>
            </a:xfrm>
          </p:grpSpPr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-12700" y="-7144"/>
                <a:ext cx="12217400" cy="1041400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6" y="2"/>
                  </a:cxn>
                  <a:cxn ang="0">
                    <a:pos x="2542" y="0"/>
                  </a:cxn>
                  <a:cxn ang="0">
                    <a:pos x="4374" y="367"/>
                  </a:cxn>
                  <a:cxn ang="0">
                    <a:pos x="5766" y="55"/>
                  </a:cxn>
                  <a:cxn ang="0">
                    <a:pos x="5772" y="213"/>
                  </a:cxn>
                  <a:cxn ang="0">
                    <a:pos x="4302" y="439"/>
                  </a:cxn>
                  <a:cxn ang="0">
                    <a:pos x="1488" y="201"/>
                  </a:cxn>
                  <a:cxn ang="0">
                    <a:pos x="0" y="656"/>
                  </a:cxn>
                  <a:cxn ang="0">
                    <a:pos x="6" y="2"/>
                  </a:cxn>
                </a:cxnLst>
                <a:rect l="0" t="0" r="0" b="0"/>
                <a:pathLst>
                  <a:path w="5772" h="656">
                    <a:moveTo>
                      <a:pt x="6" y="2"/>
                    </a:moveTo>
                    <a:lnTo>
                      <a:pt x="2542" y="0"/>
                    </a:lnTo>
                    <a:cubicBezTo>
                      <a:pt x="2746" y="101"/>
                      <a:pt x="3828" y="367"/>
                      <a:pt x="4374" y="367"/>
                    </a:cubicBezTo>
                    <a:cubicBezTo>
                      <a:pt x="4920" y="367"/>
                      <a:pt x="5526" y="152"/>
                      <a:pt x="5766" y="55"/>
                    </a:cubicBezTo>
                    <a:lnTo>
                      <a:pt x="5772" y="213"/>
                    </a:lnTo>
                    <a:cubicBezTo>
                      <a:pt x="5670" y="257"/>
                      <a:pt x="5016" y="441"/>
                      <a:pt x="4302" y="439"/>
                    </a:cubicBezTo>
                    <a:cubicBezTo>
                      <a:pt x="3588" y="437"/>
                      <a:pt x="2205" y="165"/>
                      <a:pt x="1488" y="201"/>
                    </a:cubicBezTo>
                    <a:cubicBezTo>
                      <a:pt x="750" y="209"/>
                      <a:pt x="270" y="482"/>
                      <a:pt x="0" y="656"/>
                    </a:cubicBezTo>
                    <a:lnTo>
                      <a:pt x="6" y="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shade val="50000"/>
                      <a:alpha val="45000"/>
                      <a:satMod val="120000"/>
                    </a:schemeClr>
                  </a:gs>
                  <a:gs pos="100000">
                    <a:schemeClr val="accent3">
                      <a:shade val="80000"/>
                      <a:alpha val="55000"/>
                      <a:satMod val="155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842000" y="-7144"/>
                <a:ext cx="6350000" cy="638175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0"/>
                  </a:cxn>
                  <a:cxn ang="0">
                    <a:pos x="1668" y="564"/>
                  </a:cxn>
                  <a:cxn ang="0">
                    <a:pos x="3000" y="186"/>
                  </a:cxn>
                  <a:cxn ang="0">
                    <a:pos x="3000" y="6"/>
                  </a:cxn>
                  <a:cxn ang="0">
                    <a:pos x="0" y="0"/>
                  </a:cxn>
                </a:cxnLst>
                <a:rect l="0" t="0" r="0" b="0"/>
                <a:pathLst>
                  <a:path w="3000" h="595">
                    <a:moveTo>
                      <a:pt x="0" y="0"/>
                    </a:moveTo>
                    <a:cubicBezTo>
                      <a:pt x="174" y="102"/>
                      <a:pt x="1168" y="533"/>
                      <a:pt x="1668" y="564"/>
                    </a:cubicBezTo>
                    <a:cubicBezTo>
                      <a:pt x="2168" y="595"/>
                      <a:pt x="2778" y="279"/>
                      <a:pt x="3000" y="186"/>
                    </a:cubicBezTo>
                    <a:lnTo>
                      <a:pt x="3000" y="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>
                      <a:shade val="50000"/>
                      <a:alpha val="30000"/>
                      <a:satMod val="130000"/>
                    </a:schemeClr>
                  </a:gs>
                  <a:gs pos="80000">
                    <a:schemeClr val="accent2">
                      <a:shade val="75000"/>
                      <a:alpha val="45000"/>
                      <a:satMod val="140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-25356" y="202408"/>
                <a:ext cx="12240731" cy="649224"/>
                <a:chOff x="-19045" y="216550"/>
                <a:chExt cx="9180548" cy="649224"/>
              </a:xfrm>
            </p:grpSpPr>
            <p:sp>
              <p:nvSpPr>
                <p:cNvPr id="32" name="Freeform 31"/>
                <p:cNvSpPr>
                  <a:spLocks/>
                </p:cNvSpPr>
                <p:nvPr/>
              </p:nvSpPr>
              <p:spPr bwMode="auto">
                <a:xfrm rot="21435692">
                  <a:off x="-19045" y="216550"/>
                  <a:ext cx="9163050" cy="649224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966"/>
                    </a:cxn>
                    <a:cxn ang="0">
                      <a:pos x="1608" y="282"/>
                    </a:cxn>
                    <a:cxn ang="0">
                      <a:pos x="4110" y="1008"/>
                    </a:cxn>
                    <a:cxn ang="0">
                      <a:pos x="5772" y="0"/>
                    </a:cxn>
                  </a:cxnLst>
                  <a:rect l="0" t="0" r="0" b="0"/>
                  <a:pathLst>
                    <a:path w="5772" h="1055">
                      <a:moveTo>
                        <a:pt x="0" y="966"/>
                      </a:moveTo>
                      <a:cubicBezTo>
                        <a:pt x="282" y="738"/>
                        <a:pt x="923" y="275"/>
                        <a:pt x="1608" y="282"/>
                      </a:cubicBezTo>
                      <a:cubicBezTo>
                        <a:pt x="2293" y="289"/>
                        <a:pt x="3416" y="1055"/>
                        <a:pt x="4110" y="1008"/>
                      </a:cubicBezTo>
                      <a:cubicBezTo>
                        <a:pt x="4804" y="961"/>
                        <a:pt x="5426" y="210"/>
                        <a:pt x="5772" y="0"/>
                      </a:cubicBezTo>
                    </a:path>
                  </a:pathLst>
                </a:custGeom>
                <a:noFill/>
                <a:ln w="10795" cap="flat" cmpd="sng" algn="ctr">
                  <a:gradFill>
                    <a:gsLst>
                      <a:gs pos="74000">
                        <a:schemeClr val="accent3">
                          <a:shade val="75000"/>
                        </a:schemeClr>
                      </a:gs>
                      <a:gs pos="86000">
                        <a:schemeClr val="tx1">
                          <a:alpha val="29000"/>
                        </a:schemeClr>
                      </a:gs>
                      <a:gs pos="16000">
                        <a:schemeClr val="accent2">
                          <a:shade val="75000"/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800"/>
                </a:p>
              </p:txBody>
            </p:sp>
            <p:sp>
              <p:nvSpPr>
                <p:cNvPr id="33" name="Freeform 32"/>
                <p:cNvSpPr>
                  <a:spLocks/>
                </p:cNvSpPr>
                <p:nvPr/>
              </p:nvSpPr>
              <p:spPr bwMode="auto">
                <a:xfrm rot="21435692">
                  <a:off x="-14309" y="290003"/>
                  <a:ext cx="9175812" cy="530352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732"/>
                    </a:cxn>
                    <a:cxn ang="0">
                      <a:pos x="1638" y="228"/>
                    </a:cxn>
                    <a:cxn ang="0">
                      <a:pos x="4122" y="816"/>
                    </a:cxn>
                    <a:cxn ang="0">
                      <a:pos x="5766" y="0"/>
                    </a:cxn>
                  </a:cxnLst>
                  <a:rect l="0" t="0" r="0" b="0"/>
                  <a:pathLst>
                    <a:path w="5766" h="854">
                      <a:moveTo>
                        <a:pt x="0" y="732"/>
                      </a:moveTo>
                      <a:cubicBezTo>
                        <a:pt x="273" y="647"/>
                        <a:pt x="951" y="214"/>
                        <a:pt x="1638" y="228"/>
                      </a:cubicBezTo>
                      <a:cubicBezTo>
                        <a:pt x="2325" y="242"/>
                        <a:pt x="3434" y="854"/>
                        <a:pt x="4122" y="816"/>
                      </a:cubicBezTo>
                      <a:cubicBezTo>
                        <a:pt x="4810" y="778"/>
                        <a:pt x="5424" y="170"/>
                        <a:pt x="5766" y="0"/>
                      </a:cubicBezTo>
                    </a:path>
                  </a:pathLst>
                </a:custGeom>
                <a:noFill/>
                <a:ln w="9525" cap="flat" cmpd="sng" algn="ctr">
                  <a:gradFill>
                    <a:gsLst>
                      <a:gs pos="74000">
                        <a:schemeClr val="accent4"/>
                      </a:gs>
                      <a:gs pos="44000">
                        <a:schemeClr val="accent1"/>
                      </a:gs>
                      <a:gs pos="33000">
                        <a:schemeClr val="accent2"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800"/>
                </a:p>
              </p:txBody>
            </p:sp>
          </p:grpSp>
        </p:grpSp>
      </p:grp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100">
                <a:solidFill>
                  <a:schemeClr val="tx1"/>
                </a:solidFill>
              </a:defRPr>
            </a:lvl1pPr>
          </a:lstStyle>
          <a:p>
            <a:fld id="{10BA90C3-3D01-440D-9615-EB1613BCB2B9}" type="datetime1">
              <a:rPr lang="en-US" smtClean="0"/>
              <a:t>12/23/2018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1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103428" y="6324601"/>
            <a:ext cx="478971" cy="39687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none"/>
        </p:style>
        <p:txBody>
          <a:bodyPr vert="horz" lIns="0" tIns="0" rIns="0" bIns="0" anchor="b"/>
          <a:lstStyle>
            <a:lvl1pPr algn="ctr" eaLnBrk="1" latinLnBrk="0" hangingPunct="1">
              <a:defRPr kumimoji="0" sz="2800" b="1">
                <a:solidFill>
                  <a:schemeClr val="tx1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8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>
            <a:lumMod val="50000"/>
          </a:schemeClr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>
            <a:lumMod val="50000"/>
          </a:schemeClr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>
            <a:lumMod val="50000"/>
          </a:schemeClr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>
            <a:lumMod val="50000"/>
          </a:schemeClr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>
            <a:lumMod val="75000"/>
          </a:schemeClr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>
            <a:lumMod val="50000"/>
          </a:schemeClr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0" algn="l" rtl="0" eaLnBrk="1" latinLnBrk="0" hangingPunct="1">
        <a:spcBef>
          <a:spcPct val="20000"/>
        </a:spcBef>
        <a:buClr>
          <a:schemeClr val="tx2"/>
        </a:buClr>
        <a:buFontTx/>
        <a:buNone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1091755" y="3132792"/>
            <a:ext cx="10468864" cy="628554"/>
          </a:xfr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softEdge rad="1270000"/>
          </a:effectLst>
        </p:spPr>
        <p:txBody>
          <a:bodyPr>
            <a:noAutofit/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for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paltel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company in Nablus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609463" y="3815694"/>
            <a:ext cx="4563364" cy="1752600"/>
          </a:xfrm>
        </p:spPr>
        <p:txBody>
          <a:bodyPr>
            <a:normAutofit/>
          </a:bodyPr>
          <a:lstStyle/>
          <a:p>
            <a:pPr marL="685800" indent="-685800" algn="ctr">
              <a:lnSpc>
                <a:spcPct val="110000"/>
              </a:lnSpc>
            </a:pPr>
            <a:r>
              <a:rPr lang="en-US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pPr marL="685800" indent="-685800" algn="ctr" rtl="1">
              <a:lnSpc>
                <a:spcPct val="110000"/>
              </a:lnSpc>
            </a:pP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Mohammed </a:t>
            </a:r>
            <a:r>
              <a:rPr lang="en-U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halabi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basel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abbas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128877E-07C4-41DA-8DFA-702D3C559BD6}"/>
              </a:ext>
            </a:extLst>
          </p:cNvPr>
          <p:cNvSpPr/>
          <p:nvPr/>
        </p:nvSpPr>
        <p:spPr>
          <a:xfrm>
            <a:off x="4045928" y="5502297"/>
            <a:ext cx="3690434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Supervisor: </a:t>
            </a:r>
            <a:r>
              <a:rPr lang="en-US" sz="2000" b="1" spc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Eng. Hind </a:t>
            </a:r>
            <a:r>
              <a:rPr lang="en-US" sz="2000" b="1" spc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tbaileh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4930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image52.png" descr="ABET center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931" y="1015294"/>
            <a:ext cx="1368425" cy="135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041327" y="2269931"/>
            <a:ext cx="769963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Faculty of Engineering &amp; Information Technology</a:t>
            </a:r>
            <a:endParaRPr kumimoji="0" lang="en-US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 of Building Engineering</a:t>
            </a:r>
            <a:endParaRPr kumimoji="0" lang="en-US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44511" y="645962"/>
            <a:ext cx="3493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i="1" dirty="0">
                <a:cs typeface="Times New Roman" panose="02020603050405020304" pitchFamily="18" charset="0"/>
              </a:rPr>
              <a:t> </a:t>
            </a:r>
            <a:r>
              <a:rPr lang="en-US" b="1" i="1" dirty="0">
                <a:cs typeface="Times New Roman" panose="02020603050405020304" pitchFamily="18" charset="0"/>
              </a:rPr>
              <a:t>An-</a:t>
            </a:r>
            <a:r>
              <a:rPr lang="en-US" b="1" i="1" dirty="0" err="1">
                <a:cs typeface="Times New Roman" panose="02020603050405020304" pitchFamily="18" charset="0"/>
              </a:rPr>
              <a:t>Najah</a:t>
            </a:r>
            <a:r>
              <a:rPr lang="en-US" b="1" i="1" dirty="0">
                <a:cs typeface="Times New Roman" panose="02020603050405020304" pitchFamily="18" charset="0"/>
              </a:rPr>
              <a:t> National University </a:t>
            </a:r>
            <a:endParaRPr lang="en-US" i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62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FA588-24C8-4A48-A9AF-167BF3C7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28" y="0"/>
            <a:ext cx="10972800" cy="1143000"/>
          </a:xfrm>
        </p:spPr>
        <p:txBody>
          <a:bodyPr/>
          <a:lstStyle/>
          <a:p>
            <a:r>
              <a:rPr lang="ar-SA" dirty="0"/>
              <a:t> </a:t>
            </a:r>
            <a:r>
              <a:rPr lang="en-GB" dirty="0"/>
              <a:t>site plan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6373F8-74C9-4410-BE36-F5143E52E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FD48B2-C816-49A9-B6E6-9C18731FB4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1770" y="526086"/>
            <a:ext cx="5176424" cy="619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987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28" y="136523"/>
            <a:ext cx="5156989" cy="581505"/>
          </a:xfrm>
        </p:spPr>
        <p:txBody>
          <a:bodyPr>
            <a:normAutofit fontScale="90000"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>
                <a:latin typeface="+mn-lt"/>
              </a:rPr>
              <a:t>Southern Elevation </a:t>
            </a:r>
            <a:endParaRPr lang="en-US" sz="36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29A3C4-3400-4B2C-AC55-91BDF3CD7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3337" y="1090612"/>
            <a:ext cx="6042785" cy="550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468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4988"/>
            <a:ext cx="10972800" cy="1143000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>
                <a:latin typeface="+mn-lt"/>
              </a:rPr>
              <a:t>Northern Elevation</a:t>
            </a:r>
            <a:endParaRPr lang="en-US" sz="36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12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D70FE9-8F6F-4911-80B5-EE42C5D4D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703" y="1427988"/>
            <a:ext cx="5607739" cy="543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340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7DD71-5BF7-4A6C-BD6D-7C096E399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28" y="0"/>
            <a:ext cx="10972800" cy="1143000"/>
          </a:xfrm>
        </p:spPr>
        <p:txBody>
          <a:bodyPr/>
          <a:lstStyle/>
          <a:p>
            <a:r>
              <a:rPr lang="en-GB" dirty="0"/>
              <a:t>Eastern Elevation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275761-BED3-423A-B274-BB54337AF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14BF5F-FD25-4F04-AAF4-F394E64F2D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0349" y="1143001"/>
            <a:ext cx="8348868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643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287" y="0"/>
            <a:ext cx="10972800" cy="1143000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>
                <a:latin typeface="+mn-lt"/>
              </a:rPr>
              <a:t>Section A-A</a:t>
            </a:r>
            <a:endParaRPr lang="en-US" sz="36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C4F9FE-E53D-4EBC-8AFA-1377CD8F62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4174" y="1143000"/>
            <a:ext cx="6705599" cy="557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80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3326" y="136523"/>
            <a:ext cx="10972800" cy="565492"/>
          </a:xfrm>
        </p:spPr>
        <p:txBody>
          <a:bodyPr>
            <a:normAutofit fontScale="90000"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>
                <a:latin typeface="+mn-lt"/>
              </a:rPr>
              <a:t>Section B-B</a:t>
            </a:r>
            <a:endParaRPr lang="en-US" sz="36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15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B25B2C3-8D85-4967-997A-4722E19309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6366" y="702015"/>
            <a:ext cx="6745356" cy="615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553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652" y="642444"/>
            <a:ext cx="10972800" cy="677194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+mn-lt"/>
              </a:rPr>
              <a:t>Environmental Design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800" b="1" smtClean="0"/>
              <a:t>16</a:t>
            </a:fld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52652" y="1440756"/>
            <a:ext cx="3063659" cy="4616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400" b="1" dirty="0"/>
              <a:t>Thermal Design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259536" y="2023539"/>
            <a:ext cx="698204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U value for building envelope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5169468"/>
              </p:ext>
            </p:extLst>
          </p:nvPr>
        </p:nvGraphicFramePr>
        <p:xfrm>
          <a:off x="919534" y="2581834"/>
          <a:ext cx="4647549" cy="3556547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535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16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latin typeface="+mn-lt"/>
                        </a:rPr>
                        <a:t>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U-value (w/m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-k)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</a:rPr>
                        <a:t>External Wall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2.624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</a:rPr>
                        <a:t>Partition</a:t>
                      </a:r>
                      <a:r>
                        <a:rPr lang="en-US" sz="1800" b="1" baseline="0" dirty="0">
                          <a:solidFill>
                            <a:srgbClr val="000000"/>
                          </a:solidFill>
                          <a:latin typeface="+mn-lt"/>
                        </a:rPr>
                        <a:t> Wall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2.685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</a:rPr>
                        <a:t>Floor 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2.585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latin typeface="+mn-lt"/>
                        </a:rPr>
                        <a:t>Roof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0.85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10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latin typeface="+mn-lt"/>
                        </a:rPr>
                        <a:t>Windows (</a:t>
                      </a: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Clear glass 4 mm </a:t>
                      </a:r>
                      <a:r>
                        <a:rPr lang="en-US" sz="1800" b="1" dirty="0">
                          <a:latin typeface="+mn-lt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3.097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03757"/>
              </p:ext>
            </p:extLst>
          </p:nvPr>
        </p:nvGraphicFramePr>
        <p:xfrm>
          <a:off x="6612122" y="2572869"/>
          <a:ext cx="4647549" cy="3556547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535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16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latin typeface="+mn-lt"/>
                        </a:rPr>
                        <a:t>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U-value (w/m</a:t>
                      </a:r>
                      <a:r>
                        <a:rPr lang="en-US" sz="1800" b="1" baseline="30000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-k)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</a:rPr>
                        <a:t>External Wall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0.458 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</a:rPr>
                        <a:t>Partition</a:t>
                      </a:r>
                      <a:r>
                        <a:rPr lang="en-US" sz="1800" b="1" baseline="0" dirty="0">
                          <a:solidFill>
                            <a:srgbClr val="000000"/>
                          </a:solidFill>
                          <a:latin typeface="+mn-lt"/>
                        </a:rPr>
                        <a:t> Wall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1.582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</a:rPr>
                        <a:t>Floor 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0.268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8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latin typeface="+mn-lt"/>
                        </a:rPr>
                        <a:t>Roof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0.498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10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latin typeface="+mn-lt"/>
                        </a:rPr>
                        <a:t>Windows (Double glass, low e, 6 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1.960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486841" y="2023539"/>
            <a:ext cx="698204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U value for building envelope </a:t>
            </a:r>
          </a:p>
        </p:txBody>
      </p:sp>
    </p:spTree>
    <p:extLst>
      <p:ext uri="{BB962C8B-B14F-4D97-AF65-F5344CB8AC3E}">
        <p14:creationId xmlns:p14="http://schemas.microsoft.com/office/powerpoint/2010/main" val="1828734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094" y="869188"/>
            <a:ext cx="10972800" cy="1143000"/>
          </a:xfrm>
        </p:spPr>
        <p:txBody>
          <a:bodyPr>
            <a:normAutofit fontScale="90000"/>
          </a:bodyPr>
          <a:lstStyle/>
          <a:p>
            <a:br>
              <a:rPr lang="en-US" sz="3600" dirty="0"/>
            </a:br>
            <a:endParaRPr lang="en-US" sz="4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57AB47-4837-49E4-8A37-AE82F25847C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214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54106" y="249928"/>
            <a:ext cx="4406900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b="1" dirty="0">
                <a:ln/>
                <a:solidFill>
                  <a:schemeClr val="accent4"/>
                </a:solidFill>
              </a:rPr>
              <a:t>Design Builder program ( 3D Model )</a:t>
            </a:r>
          </a:p>
        </p:txBody>
      </p:sp>
    </p:spTree>
    <p:extLst>
      <p:ext uri="{BB962C8B-B14F-4D97-AF65-F5344CB8AC3E}">
        <p14:creationId xmlns:p14="http://schemas.microsoft.com/office/powerpoint/2010/main" val="3750005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5BEBCC8-C8C1-4716-A3A0-2EC6582E5E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95" t="5457" r="2988" b="5532"/>
          <a:stretch/>
        </p:blipFill>
        <p:spPr>
          <a:xfrm>
            <a:off x="0" y="0"/>
            <a:ext cx="12192000" cy="6721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4C7ACE-3A31-412A-88B1-B84632349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7740C0-358E-480A-9397-83370B4CD7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749" y="357130"/>
            <a:ext cx="4407790" cy="36579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64195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889000"/>
            <a:ext cx="10972800" cy="551688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200" dirty="0"/>
              <a:t>Shading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19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88CB141-2ADC-4192-84FA-C3A5A34283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852" y="1440688"/>
            <a:ext cx="3869635" cy="40457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3490945-CB8C-48ED-AA9C-8E54E9AD3EC5}"/>
              </a:ext>
            </a:extLst>
          </p:cNvPr>
          <p:cNvSpPr txBox="1"/>
          <p:nvPr/>
        </p:nvSpPr>
        <p:spPr>
          <a:xfrm>
            <a:off x="645280" y="2160104"/>
            <a:ext cx="4271277" cy="120032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The overhang was used for shading with 0.36 m projection</a:t>
            </a:r>
          </a:p>
        </p:txBody>
      </p:sp>
    </p:spTree>
    <p:extLst>
      <p:ext uri="{BB962C8B-B14F-4D97-AF65-F5344CB8AC3E}">
        <p14:creationId xmlns:p14="http://schemas.microsoft.com/office/powerpoint/2010/main" val="357060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3B15F-BD13-44C2-833A-0FBE909DD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518761"/>
            <a:ext cx="10972800" cy="1143000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+mn-lt"/>
                <a:cs typeface="Times New Roman" panose="02020603050405020304" pitchFamily="18" charset="0"/>
              </a:rPr>
              <a:t>Contents:</a:t>
            </a:r>
            <a:endParaRPr lang="en-US" sz="40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D2CF41B-FFFA-49F3-B0A6-581CF1A3DF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751913"/>
            <a:ext cx="9316278" cy="4587326"/>
          </a:xfrm>
        </p:spPr>
        <p:txBody>
          <a:bodyPr>
            <a:normAutofit fontScale="85000" lnSpcReduction="20000"/>
          </a:bodyPr>
          <a:lstStyle/>
          <a:p>
            <a:pPr marL="8001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800" b="1" dirty="0"/>
              <a:t>Site </a:t>
            </a:r>
            <a:r>
              <a:rPr lang="en-US" sz="2800" b="1" dirty="0"/>
              <a:t>analysis </a:t>
            </a:r>
          </a:p>
          <a:p>
            <a:pPr marL="8001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cs typeface="Times New Roman" panose="02020603050405020304" pitchFamily="18" charset="0"/>
              </a:rPr>
              <a:t>Architectural Design</a:t>
            </a:r>
          </a:p>
          <a:p>
            <a:pPr marL="8001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cs typeface="Times New Roman" panose="02020603050405020304" pitchFamily="18" charset="0"/>
              </a:rPr>
              <a:t>Environmental</a:t>
            </a:r>
            <a:r>
              <a:rPr lang="en-US" sz="2800" b="1" dirty="0">
                <a:cs typeface="Calibri" panose="020F0502020204030204" pitchFamily="34" charset="0"/>
              </a:rPr>
              <a:t> </a:t>
            </a:r>
            <a:r>
              <a:rPr lang="en-US" sz="2800" b="1" dirty="0">
                <a:cs typeface="Times New Roman" panose="02020603050405020304" pitchFamily="18" charset="0"/>
              </a:rPr>
              <a:t>Design</a:t>
            </a:r>
            <a:r>
              <a:rPr lang="en-US" sz="2800" b="1" dirty="0">
                <a:cs typeface="Calibri" panose="020F0502020204030204" pitchFamily="34" charset="0"/>
              </a:rPr>
              <a:t> ( thermal design )</a:t>
            </a:r>
            <a:endParaRPr lang="en-US" sz="2800" b="1" dirty="0">
              <a:cs typeface="Times New Roman" panose="02020603050405020304" pitchFamily="18" charset="0"/>
            </a:endParaRPr>
          </a:p>
          <a:p>
            <a:pPr marL="8001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cs typeface="Times New Roman" panose="02020603050405020304" pitchFamily="18" charset="0"/>
              </a:rPr>
              <a:t>Mechanical system Design</a:t>
            </a:r>
          </a:p>
          <a:p>
            <a:pPr marL="8001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cs typeface="Times New Roman" panose="02020603050405020304" pitchFamily="18" charset="0"/>
              </a:rPr>
              <a:t>Safety design </a:t>
            </a:r>
          </a:p>
          <a:p>
            <a:pPr marL="8001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cs typeface="Times New Roman" panose="02020603050405020304" pitchFamily="18" charset="0"/>
              </a:rPr>
              <a:t>Environmental design ( ACOUSTIC )</a:t>
            </a:r>
          </a:p>
          <a:p>
            <a:pPr marL="8001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cs typeface="Times New Roman" panose="02020603050405020304" pitchFamily="18" charset="0"/>
              </a:rPr>
              <a:t>Structural system Design</a:t>
            </a:r>
          </a:p>
          <a:p>
            <a:pPr marL="8001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b="1" dirty="0">
                <a:cs typeface="Times New Roman" panose="02020603050405020304" pitchFamily="18" charset="0"/>
              </a:rPr>
              <a:t>Electrical design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07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434387"/>
            <a:ext cx="10972800" cy="2404476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/>
              <a:t> Heating and cooling load </a:t>
            </a:r>
            <a:endParaRPr lang="en-US" sz="2400" b="1" dirty="0"/>
          </a:p>
          <a:p>
            <a:pPr marL="457200" indent="9525">
              <a:lnSpc>
                <a:spcPct val="150000"/>
              </a:lnSpc>
              <a:tabLst>
                <a:tab pos="1425575" algn="l"/>
              </a:tabLst>
            </a:pPr>
            <a:r>
              <a:rPr lang="en-US" sz="2400" dirty="0"/>
              <a:t> Cooling load 85.4 kw</a:t>
            </a:r>
          </a:p>
          <a:p>
            <a:pPr marL="457200" indent="9525">
              <a:lnSpc>
                <a:spcPct val="150000"/>
              </a:lnSpc>
              <a:tabLst>
                <a:tab pos="1425575" algn="l"/>
              </a:tabLst>
            </a:pPr>
            <a:r>
              <a:rPr lang="en-US" sz="2400" dirty="0"/>
              <a:t> Heating load 41.9 kw</a:t>
            </a:r>
          </a:p>
          <a:p>
            <a:pPr marL="0" indent="0">
              <a:lnSpc>
                <a:spcPct val="150000"/>
              </a:lnSpc>
              <a:buFont typeface="Wingdings" panose="05000000000000000000" pitchFamily="2" charset="2"/>
              <a:buChar char="v"/>
              <a:tabLst>
                <a:tab pos="1425575" algn="l"/>
              </a:tabLst>
            </a:pPr>
            <a:r>
              <a:rPr lang="en-US" sz="2400" b="1" dirty="0"/>
              <a:t> Site and Source Energy </a:t>
            </a:r>
          </a:p>
          <a:p>
            <a:pPr marL="457200" indent="0">
              <a:lnSpc>
                <a:spcPct val="150000"/>
              </a:lnSpc>
              <a:buNone/>
              <a:tabLst>
                <a:tab pos="1425575" algn="l"/>
              </a:tabLs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599" y="911167"/>
            <a:ext cx="3454792" cy="52322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Thermal Design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55844" y="5955269"/>
            <a:ext cx="301615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Old  total site energy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40386" y="5926329"/>
            <a:ext cx="301615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New total site energy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15E4AE-DC1F-442A-99AE-6B02B25C7C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708" b="12252"/>
          <a:stretch/>
        </p:blipFill>
        <p:spPr>
          <a:xfrm>
            <a:off x="636205" y="3838862"/>
            <a:ext cx="5408586" cy="20215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5DD444-2496-471E-9732-70781533CB0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631" y="3838861"/>
            <a:ext cx="5408586" cy="20215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3337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39830" y="685868"/>
            <a:ext cx="3543086" cy="40011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Times not Comfortable </a:t>
            </a: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50877" y="1336469"/>
            <a:ext cx="2920992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Old time not comfortable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50875" y="3653689"/>
            <a:ext cx="298671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New time not comfortable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C62374E-BB69-4454-9F20-9F3151BDD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875" y="4187687"/>
            <a:ext cx="9550863" cy="21294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DB7D1D-E781-4411-B5C5-DB186B9204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876" y="1870467"/>
            <a:ext cx="9550862" cy="17231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697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772" y="2768183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16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975577" y="5923127"/>
                <a:ext cx="4240845" cy="401474"/>
              </a:xfrm>
            </p:spPr>
            <p:txBody>
              <a:bodyPr>
                <a:normAutofit fontScale="90000"/>
              </a:bodyPr>
              <a:lstStyle/>
              <a:p>
                <a:pPr algn="ctr"/>
                <a:r>
                  <a:rPr lang="en-US" sz="2400" b="1" dirty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Water demand = 3.225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/day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975577" y="5923127"/>
                <a:ext cx="4240845" cy="401474"/>
              </a:xfrm>
              <a:blipFill>
                <a:blip r:embed="rId2"/>
                <a:stretch>
                  <a:fillRect t="-7576" b="-409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8896" y="1885173"/>
            <a:ext cx="3287018" cy="356210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-2505976" y="504862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chemeClr val="tx1"/>
                </a:solidFill>
                <a:latin typeface="Cambria" panose="02040503050406030204" pitchFamily="18" charset="0"/>
              </a:rPr>
              <a:t>Water Supply System</a:t>
            </a:r>
            <a:endParaRPr 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548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827301" y="450377"/>
            <a:ext cx="6300054" cy="610632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chemeClr val="tx1"/>
                </a:solidFill>
                <a:latin typeface="Cambria" panose="02040503050406030204" pitchFamily="18" charset="0"/>
              </a:rPr>
              <a:t>Rain Water Drainage</a:t>
            </a:r>
            <a:endParaRPr 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F87F30-285B-4CD1-ABE5-02A5F25296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9239" y="873403"/>
            <a:ext cx="5250479" cy="584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927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79500"/>
            <a:ext cx="10972800" cy="488188"/>
          </a:xfrm>
        </p:spPr>
        <p:txBody>
          <a:bodyPr>
            <a:noAutofit/>
          </a:bodyPr>
          <a:lstStyle/>
          <a:p>
            <a:r>
              <a:rPr lang="en-US" sz="3200" dirty="0"/>
              <a:t>(HVAC</a:t>
            </a:r>
            <a:r>
              <a:rPr lang="ar-SA" sz="3200" dirty="0"/>
              <a:t> (</a:t>
            </a:r>
            <a:r>
              <a:rPr lang="en-US" sz="3200" dirty="0"/>
              <a:t>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751584"/>
            <a:ext cx="10972800" cy="4389120"/>
          </a:xfrm>
        </p:spPr>
        <p:txBody>
          <a:bodyPr/>
          <a:lstStyle/>
          <a:p>
            <a:pPr marL="273050" indent="-273050">
              <a:lnSpc>
                <a:spcPct val="150000"/>
              </a:lnSpc>
            </a:pPr>
            <a:r>
              <a:rPr lang="en-US" sz="2400" dirty="0"/>
              <a:t>VRF system</a:t>
            </a:r>
          </a:p>
          <a:p>
            <a:pPr marL="273050" indent="-2730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 Outdoor unit Selected From Toshiba company with </a:t>
            </a:r>
          </a:p>
          <a:p>
            <a:pPr marL="860425" indent="-273050">
              <a:lnSpc>
                <a:spcPct val="150000"/>
              </a:lnSpc>
              <a:buNone/>
            </a:pPr>
            <a:r>
              <a:rPr lang="en-US" sz="2400" dirty="0"/>
              <a:t>Cooling capacity 135 kw</a:t>
            </a:r>
          </a:p>
          <a:p>
            <a:pPr marL="860425" indent="-273050">
              <a:lnSpc>
                <a:spcPct val="150000"/>
              </a:lnSpc>
              <a:buNone/>
            </a:pPr>
            <a:r>
              <a:rPr lang="en-US" sz="2400" dirty="0"/>
              <a:t>Heating capacity 150 kw </a:t>
            </a:r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87398" y="5176128"/>
            <a:ext cx="45940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SMMSi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) MODEL NO: MMY-AP4824HT8-E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4C3AC9-C125-45AD-84C5-6AB3D6B563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3777" y="1564097"/>
            <a:ext cx="4108223" cy="3016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96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79500"/>
            <a:ext cx="10972800" cy="488188"/>
          </a:xfrm>
        </p:spPr>
        <p:txBody>
          <a:bodyPr>
            <a:noAutofit/>
          </a:bodyPr>
          <a:lstStyle/>
          <a:p>
            <a:r>
              <a:rPr lang="en-US" sz="3200" dirty="0"/>
              <a:t>(HVAC</a:t>
            </a:r>
            <a:r>
              <a:rPr lang="ar-SA" sz="3200" dirty="0"/>
              <a:t> (</a:t>
            </a:r>
            <a:r>
              <a:rPr lang="en-US" sz="3200" dirty="0"/>
              <a:t>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751584"/>
            <a:ext cx="10972800" cy="4389120"/>
          </a:xfrm>
        </p:spPr>
        <p:txBody>
          <a:bodyPr/>
          <a:lstStyle/>
          <a:p>
            <a:pPr marL="273050" indent="238125">
              <a:lnSpc>
                <a:spcPct val="150000"/>
              </a:lnSpc>
            </a:pPr>
            <a:r>
              <a:rPr lang="en-US" dirty="0"/>
              <a:t>VRF system </a:t>
            </a:r>
          </a:p>
          <a:p>
            <a:pPr marL="403225" indent="-53975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228600" algn="l"/>
              </a:tabLst>
            </a:pPr>
            <a:r>
              <a:rPr lang="en-US" dirty="0"/>
              <a:t> Fan coil From Toshiba company depending</a:t>
            </a:r>
          </a:p>
          <a:p>
            <a:pPr marL="349250" indent="0">
              <a:lnSpc>
                <a:spcPct val="150000"/>
              </a:lnSpc>
              <a:buNone/>
              <a:tabLst>
                <a:tab pos="228600" algn="l"/>
              </a:tabLst>
            </a:pPr>
            <a:r>
              <a:rPr lang="en-US" dirty="0"/>
              <a:t> on volumetric flow rate for each space.</a:t>
            </a:r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52B8D1-D68D-430A-B7DF-97C59AD2BB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0016" y="1567687"/>
            <a:ext cx="3665411" cy="255444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D5DC14D-181D-4D77-A7BA-277CDC724038}"/>
              </a:ext>
            </a:extLst>
          </p:cNvPr>
          <p:cNvSpPr/>
          <p:nvPr/>
        </p:nvSpPr>
        <p:spPr>
          <a:xfrm>
            <a:off x="1121065" y="3946144"/>
            <a:ext cx="35905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great power up to 28 kw </a:t>
            </a:r>
          </a:p>
        </p:txBody>
      </p:sp>
    </p:spTree>
    <p:extLst>
      <p:ext uri="{BB962C8B-B14F-4D97-AF65-F5344CB8AC3E}">
        <p14:creationId xmlns:p14="http://schemas.microsoft.com/office/powerpoint/2010/main" val="142841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2329" y="246887"/>
            <a:ext cx="10972800" cy="708456"/>
          </a:xfrm>
        </p:spPr>
        <p:txBody>
          <a:bodyPr>
            <a:normAutofit/>
          </a:bodyPr>
          <a:lstStyle/>
          <a:p>
            <a:r>
              <a:rPr lang="en-US" sz="3200" dirty="0"/>
              <a:t>Second  floor HVAC system layout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499DC0-ED8D-4E74-AB56-C9B560F4EC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7387" y="1645961"/>
            <a:ext cx="5172283" cy="496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37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9772" y="2768183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Firefighting and Safety Design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16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72299" y="2109609"/>
            <a:ext cx="6314940" cy="58544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8857" y="11673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Sprinkler System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147640" y="6027975"/>
            <a:ext cx="55843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Sprinkler System</a:t>
            </a:r>
          </a:p>
          <a:p>
            <a:pPr algn="ctr"/>
            <a:r>
              <a:rPr lang="en-US" sz="2000" b="1" dirty="0">
                <a:latin typeface="Times New Roman" panose="02020603050405020304" pitchFamily="18" charset="0"/>
              </a:rPr>
              <a:t>for Ground Floor </a:t>
            </a:r>
            <a:endParaRPr lang="en-US" sz="2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3A935C-70C2-435F-97B6-84ECEB904B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0190" y="764058"/>
            <a:ext cx="5844209" cy="5263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4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278239"/>
            <a:ext cx="10972800" cy="1143000"/>
          </a:xfrm>
        </p:spPr>
        <p:txBody>
          <a:bodyPr>
            <a:normAutofit/>
          </a:bodyPr>
          <a:lstStyle/>
          <a:p>
            <a:pPr marL="520700" indent="-177800" algn="ctr">
              <a:lnSpc>
                <a:spcPct val="150000"/>
              </a:lnSpc>
            </a:pPr>
            <a:r>
              <a:rPr lang="en-US" sz="3600" b="1" dirty="0">
                <a:latin typeface="+mn-lt"/>
                <a:cs typeface="Times New Roman" panose="02020603050405020304" pitchFamily="18" charset="0"/>
              </a:rPr>
              <a:t>Architectural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421239"/>
            <a:ext cx="10972800" cy="2289370"/>
          </a:xfrm>
        </p:spPr>
        <p:txBody>
          <a:bodyPr/>
          <a:lstStyle/>
          <a:p>
            <a:r>
              <a:rPr lang="en-GB" dirty="0"/>
              <a:t>Site </a:t>
            </a:r>
            <a:r>
              <a:rPr lang="en-US" dirty="0"/>
              <a:t>analysis </a:t>
            </a:r>
          </a:p>
          <a:p>
            <a:r>
              <a:rPr lang="en-US" dirty="0"/>
              <a:t>The site is located at the east of Nablus city, east of Nablus near to (</a:t>
            </a:r>
            <a:r>
              <a:rPr lang="en-US" dirty="0" err="1"/>
              <a:t>Aljunaid</a:t>
            </a:r>
            <a:r>
              <a:rPr lang="en-US" dirty="0"/>
              <a:t> Prison), it’s to the</a:t>
            </a:r>
            <a:r>
              <a:rPr lang="en-GB" dirty="0"/>
              <a:t> </a:t>
            </a:r>
            <a:r>
              <a:rPr lang="en-US" dirty="0"/>
              <a:t>north of </a:t>
            </a:r>
            <a:r>
              <a:rPr lang="en-US" dirty="0" err="1"/>
              <a:t>Rafidia</a:t>
            </a:r>
            <a:r>
              <a:rPr lang="en-US" dirty="0"/>
              <a:t> street, about 520m above sea level and </a:t>
            </a:r>
            <a:r>
              <a:rPr lang="ar-SA" dirty="0"/>
              <a:t>3.2 </a:t>
            </a:r>
            <a:r>
              <a:rPr lang="en-GB" dirty="0"/>
              <a:t> </a:t>
            </a:r>
            <a:r>
              <a:rPr lang="en-US" dirty="0"/>
              <a:t>kilometers away from city center. The Site has a total area of 1089 m2.</a:t>
            </a:r>
            <a:endParaRPr lang="en-GB" dirty="0"/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 descr="C:\Users\Franklin28416\AppData\Local\Microsoft\Windows\INetCache\Content.Word\Capture.png">
            <a:extLst>
              <a:ext uri="{FF2B5EF4-FFF2-40B4-BE49-F238E27FC236}">
                <a16:creationId xmlns:a16="http://schemas.microsoft.com/office/drawing/2014/main" id="{34D4E5BA-B168-4C32-B3FB-43671390397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896" y="3710609"/>
            <a:ext cx="5777948" cy="28691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763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35AC8E-8526-42D9-B4D6-446EE08F8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DFEF09-AEBD-4BE9-9BE4-6BF0C3E6FC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1673" y="5687815"/>
            <a:ext cx="2188654" cy="8352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91C8B7-9C0B-4A44-8693-20712741F7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2366" y="334961"/>
            <a:ext cx="5226120" cy="535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1694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BC0516-446D-4B83-A8A6-F02DE9442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31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7E19EC-5C9A-49C8-80FC-0B3492299366}"/>
              </a:ext>
            </a:extLst>
          </p:cNvPr>
          <p:cNvSpPr/>
          <p:nvPr/>
        </p:nvSpPr>
        <p:spPr>
          <a:xfrm>
            <a:off x="4797287" y="5678270"/>
            <a:ext cx="20275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Sprinkler System</a:t>
            </a:r>
          </a:p>
          <a:p>
            <a:r>
              <a:rPr lang="en-GB" dirty="0"/>
              <a:t>for second  Floor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A843F2-23DC-4EA9-83B8-01ABE82EB6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9596" y="533398"/>
            <a:ext cx="4989029" cy="514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0027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9772" y="2253803"/>
            <a:ext cx="10972800" cy="165738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Surveying and Cost Estimation  for mechanical  and finishing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94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516277"/>
              </p:ext>
            </p:extLst>
          </p:nvPr>
        </p:nvGraphicFramePr>
        <p:xfrm>
          <a:off x="1400880" y="2026905"/>
          <a:ext cx="8736636" cy="2804189"/>
        </p:xfrm>
        <a:graphic>
          <a:graphicData uri="http://schemas.openxmlformats.org/drawingml/2006/table">
            <a:tbl>
              <a:tblPr firstRow="1" firstCol="1" lastRow="1" bandRow="1">
                <a:tableStyleId>{EB344D84-9AFB-497E-A393-DC336BA19D2E}</a:tableStyleId>
              </a:tblPr>
              <a:tblGrid>
                <a:gridCol w="21841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4159">
                  <a:extLst>
                    <a:ext uri="{9D8B030D-6E8A-4147-A177-3AD203B41FA5}">
                      <a16:colId xmlns:a16="http://schemas.microsoft.com/office/drawing/2014/main" val="2990611849"/>
                    </a:ext>
                  </a:extLst>
                </a:gridCol>
                <a:gridCol w="2184159">
                  <a:extLst>
                    <a:ext uri="{9D8B030D-6E8A-4147-A177-3AD203B41FA5}">
                      <a16:colId xmlns:a16="http://schemas.microsoft.com/office/drawing/2014/main" val="3548282480"/>
                    </a:ext>
                  </a:extLst>
                </a:gridCol>
                <a:gridCol w="21841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78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Directorate of Health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labor cost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material cost</a:t>
                      </a:r>
                      <a:endParaRPr kumimoji="0"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Direct Cost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(Nis)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610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Mechanical Work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56288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185560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241,848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610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Finishing Work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434031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1221283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1,655,314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610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direct project cost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</a:rPr>
                        <a:t>1897162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350004" y="214712"/>
            <a:ext cx="617756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001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144" y="2623040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Acoustics Design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600" smtClean="0"/>
              <a:t>34</a:t>
            </a:fld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37012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3964046" y="1497009"/>
            <a:ext cx="8298021" cy="262120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0218" y="327705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RT60 (Reverberation Time)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198630" y="2932274"/>
            <a:ext cx="1633470" cy="383782"/>
          </a:xfrm>
          <a:prstGeom prst="rect">
            <a:avLst/>
          </a:prstGeom>
        </p:spPr>
        <p:txBody>
          <a:bodyPr vert="horz" lIns="0" rIns="0" bIns="0" anchor="b">
            <a:normAutofit fontScale="5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Old Spaces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198629" y="5120581"/>
            <a:ext cx="1939789" cy="383782"/>
          </a:xfrm>
          <a:prstGeom prst="rect">
            <a:avLst/>
          </a:prstGeom>
        </p:spPr>
        <p:txBody>
          <a:bodyPr vert="horz" lIns="0" rIns="0" bIns="0" anchor="b">
            <a:normAutofit fontScale="5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Spaces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pPr/>
              <a:t>35</a:t>
            </a:fld>
            <a:endParaRPr lang="en-US" sz="3200" dirty="0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7DA8DFC2-9639-4B78-AAC3-81115D246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047" y="1461599"/>
            <a:ext cx="3270472" cy="2496933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8EF13A8D-1DB2-4D7D-A431-2F54E9148F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113" y="1553866"/>
            <a:ext cx="2162477" cy="2638793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ED182535-DACC-4FEF-B7E6-77F74E1752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532069" y="4215767"/>
            <a:ext cx="3499748" cy="2476846"/>
          </a:xfrm>
          <a:prstGeom prst="rect">
            <a:avLst/>
          </a:prstGeom>
        </p:spPr>
      </p:pic>
      <p:pic>
        <p:nvPicPr>
          <p:cNvPr id="17" name="صورة 16">
            <a:extLst>
              <a:ext uri="{FF2B5EF4-FFF2-40B4-BE49-F238E27FC236}">
                <a16:creationId xmlns:a16="http://schemas.microsoft.com/office/drawing/2014/main" id="{E48BE497-5DB3-4A9C-9E84-C02ECA4083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519" y="4266175"/>
            <a:ext cx="3296153" cy="2260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987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72299" y="2109609"/>
            <a:ext cx="6314940" cy="58544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0218" y="307678"/>
            <a:ext cx="6141264" cy="2099346"/>
          </a:xfrm>
          <a:prstGeom prst="rect">
            <a:avLst/>
          </a:prstGeom>
        </p:spPr>
        <p:txBody>
          <a:bodyPr vert="horz" lIns="0" rIns="0" bIns="0" anchor="b"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5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RT60 (Reverberation Time)</a:t>
            </a:r>
          </a:p>
          <a:p>
            <a:endParaRPr lang="en-US" sz="3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b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Absorption of materials </a:t>
            </a:r>
            <a:b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36</a:t>
            </a:fld>
            <a:endParaRPr lang="en-US" sz="3200" dirty="0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A1A68114-D3E3-4109-8CF4-8886AFB76E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058" y="2728815"/>
            <a:ext cx="10300447" cy="282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57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72299" y="2109609"/>
            <a:ext cx="6314940" cy="58544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0218" y="299291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RT60 (Reverberation Time)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74259" y="3200104"/>
            <a:ext cx="187262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</a:rPr>
              <a:t>Recommended </a:t>
            </a:r>
          </a:p>
          <a:p>
            <a:pPr algn="ctr"/>
            <a:r>
              <a:rPr lang="en-US" sz="2000" b="1" dirty="0">
                <a:latin typeface="Times New Roman" panose="02020603050405020304" pitchFamily="18" charset="0"/>
              </a:rPr>
              <a:t>Reception</a:t>
            </a:r>
          </a:p>
          <a:p>
            <a:pPr algn="ctr"/>
            <a:r>
              <a:rPr lang="en-US" sz="2000" b="1" dirty="0">
                <a:latin typeface="Times New Roman" panose="02020603050405020304" pitchFamily="18" charset="0"/>
              </a:rPr>
              <a:t>(0.4-0.8) </a:t>
            </a:r>
            <a:endParaRPr lang="en-US" sz="2000" b="1" dirty="0"/>
          </a:p>
        </p:txBody>
      </p:sp>
      <p:sp>
        <p:nvSpPr>
          <p:cNvPr id="15" name="Rectangle 14"/>
          <p:cNvSpPr/>
          <p:nvPr/>
        </p:nvSpPr>
        <p:spPr>
          <a:xfrm>
            <a:off x="879504" y="1574438"/>
            <a:ext cx="35893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</a:rPr>
              <a:t>Old RT60 Values for Reception</a:t>
            </a:r>
            <a:endParaRPr lang="en-US" sz="2000" b="1" dirty="0"/>
          </a:p>
        </p:txBody>
      </p:sp>
      <p:sp>
        <p:nvSpPr>
          <p:cNvPr id="5" name="Oval 4"/>
          <p:cNvSpPr/>
          <p:nvPr/>
        </p:nvSpPr>
        <p:spPr>
          <a:xfrm>
            <a:off x="7714741" y="3995405"/>
            <a:ext cx="2535170" cy="51442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rgbClr val="FF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2446888" y="3942014"/>
            <a:ext cx="2535170" cy="51442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rgbClr val="FF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837742" y="1581323"/>
            <a:ext cx="36630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</a:rPr>
              <a:t>New RT60 Values for Reception</a:t>
            </a:r>
            <a:endParaRPr lang="en-US" sz="2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37</a:t>
            </a:fld>
            <a:endParaRPr lang="en-US" sz="3200" dirty="0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C619A48B-FC9D-4DD3-AFB2-F95932BD23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953" y="2109609"/>
            <a:ext cx="2774985" cy="4277744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E7AB3057-B466-4AC4-9E3E-31EB67719F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544" y="2109609"/>
            <a:ext cx="2774985" cy="4367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037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72299" y="2109609"/>
            <a:ext cx="6314940" cy="58544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9270" y="-32298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RT60 (Reverberation Time)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72621" y="1014737"/>
            <a:ext cx="4003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</a:rPr>
              <a:t>Old RT60 Values for meeting room</a:t>
            </a:r>
            <a:endParaRPr lang="en-US" sz="2000" b="1" dirty="0"/>
          </a:p>
        </p:txBody>
      </p:sp>
      <p:sp>
        <p:nvSpPr>
          <p:cNvPr id="18" name="Rectangle 17"/>
          <p:cNvSpPr/>
          <p:nvPr/>
        </p:nvSpPr>
        <p:spPr>
          <a:xfrm>
            <a:off x="6291358" y="1014737"/>
            <a:ext cx="40768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</a:rPr>
              <a:t>New RT60 Values for meeting room</a:t>
            </a:r>
            <a:endParaRPr lang="en-US" sz="2000" b="1" dirty="0"/>
          </a:p>
        </p:txBody>
      </p:sp>
      <p:sp>
        <p:nvSpPr>
          <p:cNvPr id="20" name="Rectangle 19"/>
          <p:cNvSpPr/>
          <p:nvPr/>
        </p:nvSpPr>
        <p:spPr>
          <a:xfrm>
            <a:off x="46583" y="3428253"/>
            <a:ext cx="180850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</a:rPr>
              <a:t>Recommended</a:t>
            </a:r>
          </a:p>
          <a:p>
            <a:pPr algn="ctr"/>
            <a:r>
              <a:rPr lang="en-US" sz="2000" b="1" dirty="0">
                <a:latin typeface="Times New Roman" panose="02020603050405020304" pitchFamily="18" charset="0"/>
              </a:rPr>
              <a:t>meeting room </a:t>
            </a:r>
          </a:p>
          <a:p>
            <a:pPr algn="ctr"/>
            <a:r>
              <a:rPr lang="en-US" sz="2000" b="1" dirty="0">
                <a:latin typeface="Times New Roman" panose="02020603050405020304" pitchFamily="18" charset="0"/>
              </a:rPr>
              <a:t>(0.6-.1.1) </a:t>
            </a:r>
            <a:endParaRPr lang="en-US" sz="2000" b="1" dirty="0"/>
          </a:p>
        </p:txBody>
      </p:sp>
      <p:sp>
        <p:nvSpPr>
          <p:cNvPr id="21" name="Oval 20"/>
          <p:cNvSpPr/>
          <p:nvPr/>
        </p:nvSpPr>
        <p:spPr>
          <a:xfrm>
            <a:off x="6910008" y="4148755"/>
            <a:ext cx="2535170" cy="51442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rgbClr val="FF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1890468" y="4148755"/>
            <a:ext cx="2535170" cy="51442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rgbClr val="FF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38</a:t>
            </a:fld>
            <a:endParaRPr lang="en-US" sz="3200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D3235B94-B3E3-4B4D-AAC2-CCEDC69B7A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008" y="1709498"/>
            <a:ext cx="2880853" cy="4610619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AD1F847A-C130-4864-9E9D-F764670666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324" y="1709499"/>
            <a:ext cx="3009981" cy="461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54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72299" y="2109609"/>
            <a:ext cx="6314940" cy="58544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39618" y="237859"/>
            <a:ext cx="617756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STC</a:t>
            </a:r>
          </a:p>
        </p:txBody>
      </p:sp>
      <p:sp>
        <p:nvSpPr>
          <p:cNvPr id="4" name="Rectangle 3"/>
          <p:cNvSpPr/>
          <p:nvPr/>
        </p:nvSpPr>
        <p:spPr>
          <a:xfrm>
            <a:off x="603965" y="1137129"/>
            <a:ext cx="3739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/>
              <a:t>For External Wall of office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2409" y="1986745"/>
            <a:ext cx="6320722" cy="454074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454588" y="935423"/>
            <a:ext cx="3455617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sz="2000" b="1" dirty="0"/>
              <a:t>                            TL = 50 dB</a:t>
            </a:r>
          </a:p>
        </p:txBody>
      </p:sp>
      <p:cxnSp>
        <p:nvCxnSpPr>
          <p:cNvPr id="9" name="Straight Arrow Connector 8"/>
          <p:cNvCxnSpPr>
            <a:cxnSpLocks/>
          </p:cNvCxnSpPr>
          <p:nvPr/>
        </p:nvCxnSpPr>
        <p:spPr>
          <a:xfrm>
            <a:off x="9466729" y="1412796"/>
            <a:ext cx="858371" cy="11907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048869" y="5859047"/>
            <a:ext cx="1714501" cy="465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b="1" dirty="0"/>
              <a:t>External Wall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39</a:t>
            </a:fld>
            <a:endParaRPr lang="en-US" sz="3200" dirty="0"/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839CD548-AE9B-47D6-AE72-B1EC4862ED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63" y="1986744"/>
            <a:ext cx="3667637" cy="3872303"/>
          </a:xfrm>
          <a:prstGeom prst="rect">
            <a:avLst/>
          </a:prstGeom>
        </p:spPr>
      </p:pic>
      <p:sp>
        <p:nvSpPr>
          <p:cNvPr id="15" name="Rectangle 13">
            <a:extLst>
              <a:ext uri="{FF2B5EF4-FFF2-40B4-BE49-F238E27FC236}">
                <a16:creationId xmlns:a16="http://schemas.microsoft.com/office/drawing/2014/main" id="{DFA1FEBC-3FA1-4E6F-B7B5-77881C4A2488}"/>
              </a:ext>
            </a:extLst>
          </p:cNvPr>
          <p:cNvSpPr/>
          <p:nvPr/>
        </p:nvSpPr>
        <p:spPr>
          <a:xfrm>
            <a:off x="4716516" y="1548726"/>
            <a:ext cx="3932182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sz="2000" b="1" dirty="0"/>
              <a:t>Recommended Value 52dB</a:t>
            </a:r>
          </a:p>
        </p:txBody>
      </p:sp>
    </p:spTree>
    <p:extLst>
      <p:ext uri="{BB962C8B-B14F-4D97-AF65-F5344CB8AC3E}">
        <p14:creationId xmlns:p14="http://schemas.microsoft.com/office/powerpoint/2010/main" val="127437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ttps://scontent.fjrs3-1.fna.fbcdn.net/v/t1.15752-9/47421240_443228709540289_5782531177474686976_n.jpg?_nc_cat=104&amp;_nc_ht=scontent.fjrs3-1.fna&amp;oh=14cef27a835ae3af7e82e54acdd8fc14&amp;oe=5C99326E">
            <a:extLst>
              <a:ext uri="{FF2B5EF4-FFF2-40B4-BE49-F238E27FC236}">
                <a16:creationId xmlns:a16="http://schemas.microsoft.com/office/drawing/2014/main" id="{FFB8E85E-DF3E-42D5-B100-5C28E723ACD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609600" y="17736"/>
            <a:ext cx="22477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3D model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625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72299" y="2109609"/>
            <a:ext cx="6314940" cy="58544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0218" y="67154"/>
            <a:ext cx="617756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STC</a:t>
            </a:r>
          </a:p>
        </p:txBody>
      </p:sp>
      <p:sp>
        <p:nvSpPr>
          <p:cNvPr id="4" name="Rectangle 3"/>
          <p:cNvSpPr/>
          <p:nvPr/>
        </p:nvSpPr>
        <p:spPr>
          <a:xfrm>
            <a:off x="561348" y="1215630"/>
            <a:ext cx="3739435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b="1" dirty="0"/>
              <a:t>For adjacent offices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884365" y="1277185"/>
            <a:ext cx="1580435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sz="2000" b="1" dirty="0"/>
              <a:t>TL = 46 dB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0894" y="1740277"/>
            <a:ext cx="6177175" cy="458639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9864935" y="1770330"/>
            <a:ext cx="444500" cy="6785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317811" y="5840034"/>
            <a:ext cx="171450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b="1" dirty="0"/>
              <a:t>Internal Wall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28069" y="6389657"/>
            <a:ext cx="791817" cy="365125"/>
          </a:xfrm>
        </p:spPr>
        <p:txBody>
          <a:bodyPr/>
          <a:lstStyle/>
          <a:p>
            <a:fld id="{401CF334-2D5C-4859-84A6-CA7E6E43FAEB}" type="slidenum">
              <a:rPr lang="en-US" sz="3200" smtClean="0"/>
              <a:t>40</a:t>
            </a:fld>
            <a:endParaRPr lang="en-US" sz="3200" dirty="0"/>
          </a:p>
        </p:txBody>
      </p:sp>
      <p:sp>
        <p:nvSpPr>
          <p:cNvPr id="14" name="Rectangle 13"/>
          <p:cNvSpPr/>
          <p:nvPr/>
        </p:nvSpPr>
        <p:spPr>
          <a:xfrm>
            <a:off x="4699000" y="1125088"/>
            <a:ext cx="3388932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sz="2000" b="1" dirty="0"/>
              <a:t>Recommended Value 45 dB</a:t>
            </a: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F3A9459A-07F9-4B1B-B513-B9CD172742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17" y="1770330"/>
            <a:ext cx="3739435" cy="387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6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3474613" y="2142098"/>
            <a:ext cx="6314940" cy="58544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4517" y="114893"/>
            <a:ext cx="617756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IIC For Ceiling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509" y="1834013"/>
            <a:ext cx="6305550" cy="380047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395447" y="3494220"/>
            <a:ext cx="1580435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sz="2000" b="1" dirty="0"/>
              <a:t>IIC = 70 dB</a:t>
            </a:r>
          </a:p>
        </p:txBody>
      </p:sp>
      <p:cxnSp>
        <p:nvCxnSpPr>
          <p:cNvPr id="15" name="Straight Arrow Connector 14"/>
          <p:cNvCxnSpPr>
            <a:cxnSpLocks/>
          </p:cNvCxnSpPr>
          <p:nvPr/>
        </p:nvCxnSpPr>
        <p:spPr>
          <a:xfrm flipH="1" flipV="1">
            <a:off x="6750424" y="2781554"/>
            <a:ext cx="1645023" cy="8876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41</a:t>
            </a:fld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5782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144" y="2623040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 Design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42</a:t>
            </a:fld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9522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211" y="387628"/>
            <a:ext cx="4941194" cy="752384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Codes and Loads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35480"/>
            <a:ext cx="5379076" cy="4389120"/>
          </a:xfrm>
        </p:spPr>
        <p:txBody>
          <a:bodyPr>
            <a:normAutofit lnSpcReduction="10000"/>
          </a:bodyPr>
          <a:lstStyle/>
          <a:p>
            <a:pPr lvl="1" algn="l" rtl="0">
              <a:buFont typeface="Wingdings" panose="05000000000000000000" pitchFamily="2" charset="2"/>
              <a:buChar char="§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Loads 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 = 4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/𝑚^2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SID = 4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/𝑚^2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 Load coefficients:</a:t>
            </a:r>
            <a:r>
              <a:rPr lang="nb-NO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1.2 DL + 1.2 SID + 1.6 L.L</a:t>
            </a:r>
          </a:p>
          <a:p>
            <a:pPr marL="457200" lvl="1" indent="0" algn="l" rtl="0">
              <a:buNone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 rtl="0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 = 5.5       ,</a:t>
            </a:r>
          </a:p>
          <a:p>
            <a:pPr lvl="1" algn="l" rtl="0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= 1</a:t>
            </a:r>
          </a:p>
          <a:p>
            <a:pPr lvl="1" algn="l" rtl="0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= 2B (Nablus) =.2 , </a:t>
            </a:r>
          </a:p>
          <a:p>
            <a:pPr lvl="1" algn="l" rtl="0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0.40 ,   </a:t>
            </a:r>
          </a:p>
          <a:p>
            <a:pPr lvl="1" algn="l" rtl="0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 = 0.28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Profile ((SD))</a:t>
            </a:r>
          </a:p>
          <a:p>
            <a:pPr marL="457200" lvl="1" indent="0" algn="l" rtl="0">
              <a:buNone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43</a:t>
            </a:fld>
            <a:endParaRPr lang="en-US" sz="32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0" y="1935480"/>
            <a:ext cx="5379076" cy="43891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Codes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ACI 318-14 for reinforced concrete elements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 UBC 97 for design of Seismic load, Load combinations.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6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3714" y="527970"/>
            <a:ext cx="5919737" cy="574689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433" y="2128663"/>
            <a:ext cx="3002925" cy="15804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Materials 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Concrete , B350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Steel  fy = 420 Mpa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44</a:t>
            </a:fld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680433" y="2071588"/>
            <a:ext cx="2962141" cy="169460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4426662"/>
            <a:ext cx="4690058" cy="15804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b="1" dirty="0"/>
              <a:t>Structural System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One Way Ribbed Slab </a:t>
            </a:r>
          </a:p>
        </p:txBody>
      </p:sp>
      <p:sp>
        <p:nvSpPr>
          <p:cNvPr id="8" name="Rectangle 7"/>
          <p:cNvSpPr/>
          <p:nvPr/>
        </p:nvSpPr>
        <p:spPr>
          <a:xfrm>
            <a:off x="407830" y="4259236"/>
            <a:ext cx="3958108" cy="169460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044983" y="1624606"/>
            <a:ext cx="6587544" cy="388225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b="1" dirty="0"/>
              <a:t>Final Design Sections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299658" y="276865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/>
              <a:t> Slab thickness  35 cm 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99658" y="4056942"/>
            <a:ext cx="6301492" cy="58544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/>
              <a:t>Beams dimensions ( 35 * 60  &amp; 35* 50 &amp; 80*35 &amp;50*70 &amp;70*70 &amp; 20*50 ) cm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299658" y="3431098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/>
              <a:t>Columns dimensions ( 100*40 &amp; 90*30) cm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326488" y="4900008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/>
              <a:t>Walls Thickness  35 cm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43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35676" y="298929"/>
            <a:ext cx="3778492" cy="758557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3D-Modeling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45</a:t>
            </a:fld>
            <a:endParaRPr lang="en-US" sz="3200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0FE6DD0C-B967-408D-8C71-43E1E9C4A7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659" y="914401"/>
            <a:ext cx="5249976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63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305" y="458385"/>
            <a:ext cx="4941194" cy="752384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46</a:t>
            </a:fld>
            <a:endParaRPr lang="en-US" sz="32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09600" y="1786358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/>
              <a:t>1…Compatibility Check 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09600" y="3726110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BF40BBEF-594E-476A-82C4-B4B127678A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015" y="1614435"/>
            <a:ext cx="4553585" cy="507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55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04469"/>
            <a:ext cx="4941194" cy="752384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47</a:t>
            </a:fld>
            <a:endParaRPr lang="en-US" sz="32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38765" y="3180266"/>
            <a:ext cx="9038823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Done for Dead (.016), SID(.035) and Live load(.035) with difference less than 5 %.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09600" y="3726110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62000" y="2271758"/>
            <a:ext cx="4773769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/>
              <a:t>2…Equilibrium Check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61999" y="4040392"/>
            <a:ext cx="4773769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/>
              <a:t>3…Internal Forces Check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38765" y="4615272"/>
            <a:ext cx="9038823" cy="585441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70000"/>
              </a:lnSpc>
              <a:buNone/>
            </a:pPr>
            <a:r>
              <a:rPr lang="en-US" sz="2000" b="1" dirty="0"/>
              <a:t>Done for 2 samples of beams and columns with difference less than 10%</a:t>
            </a:r>
          </a:p>
        </p:txBody>
      </p:sp>
    </p:spTree>
    <p:extLst>
      <p:ext uri="{BB962C8B-B14F-4D97-AF65-F5344CB8AC3E}">
        <p14:creationId xmlns:p14="http://schemas.microsoft.com/office/powerpoint/2010/main" val="273519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305" y="525834"/>
            <a:ext cx="4941194" cy="752384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48</a:t>
            </a:fld>
            <a:endParaRPr lang="en-US" sz="32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62000" y="2271758"/>
            <a:ext cx="4773769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/>
              <a:t>4…Deflection Check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47731" y="3051434"/>
            <a:ext cx="2627290" cy="16364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 = L/240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6.5/ 240 = 27 mm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80305" y="2813885"/>
            <a:ext cx="2962141" cy="169460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86B63A1F-CDDE-4D8C-AEC9-38C2D61EEB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547" y="1524302"/>
            <a:ext cx="4122721" cy="5257800"/>
          </a:xfrm>
          <a:prstGeom prst="rect">
            <a:avLst/>
          </a:prstGeom>
        </p:spPr>
      </p:pic>
      <p:sp>
        <p:nvSpPr>
          <p:cNvPr id="4" name="مستطيل 3">
            <a:extLst>
              <a:ext uri="{FF2B5EF4-FFF2-40B4-BE49-F238E27FC236}">
                <a16:creationId xmlns:a16="http://schemas.microsoft.com/office/drawing/2014/main" id="{E74D12E0-8709-45CE-98A7-06944CB8A215}"/>
              </a:ext>
            </a:extLst>
          </p:cNvPr>
          <p:cNvSpPr/>
          <p:nvPr/>
        </p:nvSpPr>
        <p:spPr>
          <a:xfrm>
            <a:off x="10717306" y="1828800"/>
            <a:ext cx="1143000" cy="5854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JO" sz="2400" dirty="0">
                <a:solidFill>
                  <a:schemeClr val="bg1"/>
                </a:solidFill>
              </a:rPr>
              <a:t>14.746</a:t>
            </a:r>
            <a:endParaRPr lang="ar-SA" sz="2400" dirty="0">
              <a:solidFill>
                <a:schemeClr val="bg1"/>
              </a:solidFill>
            </a:endParaRPr>
          </a:p>
        </p:txBody>
      </p:sp>
      <p:cxnSp>
        <p:nvCxnSpPr>
          <p:cNvPr id="7" name="رابط كسهم مستقيم 6">
            <a:extLst>
              <a:ext uri="{FF2B5EF4-FFF2-40B4-BE49-F238E27FC236}">
                <a16:creationId xmlns:a16="http://schemas.microsoft.com/office/drawing/2014/main" id="{38FD1157-6127-433F-9B78-DB6954D3B5FC}"/>
              </a:ext>
            </a:extLst>
          </p:cNvPr>
          <p:cNvCxnSpPr/>
          <p:nvPr/>
        </p:nvCxnSpPr>
        <p:spPr>
          <a:xfrm>
            <a:off x="8901953" y="1627094"/>
            <a:ext cx="1667435" cy="492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777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63562"/>
            <a:ext cx="4941194" cy="752384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49</a:t>
            </a:fld>
            <a:endParaRPr lang="en-US" sz="32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62000" y="2271758"/>
            <a:ext cx="4773769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/>
              <a:t>5…Period Check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257577" y="2872011"/>
            <a:ext cx="6314939" cy="16364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9860" indent="0">
              <a:buNone/>
            </a:pPr>
            <a:r>
              <a:rPr lang="en-US" sz="19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from ETABS = 0..792 sec.</a:t>
            </a:r>
          </a:p>
          <a:p>
            <a:pPr marL="799860" indent="0">
              <a:buNone/>
            </a:pPr>
            <a:r>
              <a:rPr lang="en-US" sz="19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from hand calculation= 0.594</a:t>
            </a:r>
          </a:p>
          <a:p>
            <a:pPr marL="799860" indent="0">
              <a:buNone/>
            </a:pPr>
            <a:r>
              <a:rPr lang="en-US" sz="19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from ETABS &lt; 1.4 from hand calc.</a:t>
            </a:r>
          </a:p>
          <a:p>
            <a:pPr marL="799860" indent="0">
              <a:buNone/>
            </a:pPr>
            <a:r>
              <a:rPr lang="en-US" sz="19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0.792 sec.&lt; 0.8316 sec.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44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3B42B6A-0D4D-4458-91BE-261349F424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301512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09600" y="57757"/>
            <a:ext cx="2247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3D model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853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730" y="491485"/>
            <a:ext cx="4941194" cy="752384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50</a:t>
            </a:fld>
            <a:endParaRPr lang="en-US" sz="32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53FE0D33-3FD7-4E3B-AC8E-3B94014847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34403" y="885156"/>
            <a:ext cx="4462309" cy="6500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859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305" y="424288"/>
            <a:ext cx="4941194" cy="752384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51</a:t>
            </a:fld>
            <a:endParaRPr lang="en-US" sz="32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78B6E9F9-8D17-4C4F-B91E-5DEC744858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212" y="1613647"/>
            <a:ext cx="10139081" cy="414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867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159" y="334074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 Reinforcement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52</a:t>
            </a:fld>
            <a:endParaRPr lang="en-US" sz="3200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40346FB1-9128-4E23-83E7-D6BBB405D1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860" y="1936375"/>
            <a:ext cx="8713694" cy="430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916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9269" y="369933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 Reinforcement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2740" y="3268200"/>
            <a:ext cx="859530" cy="5183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6448" y="3268200"/>
            <a:ext cx="1002020" cy="48290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53</a:t>
            </a:fld>
            <a:endParaRPr lang="en-US" sz="3200" dirty="0"/>
          </a:p>
        </p:txBody>
      </p:sp>
      <p:pic>
        <p:nvPicPr>
          <p:cNvPr id="13" name="صورة 12">
            <a:extLst>
              <a:ext uri="{FF2B5EF4-FFF2-40B4-BE49-F238E27FC236}">
                <a16:creationId xmlns:a16="http://schemas.microsoft.com/office/drawing/2014/main" id="{2566F9FF-1D3B-4460-A311-3454D9BE0A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188" y="1038607"/>
            <a:ext cx="7473561" cy="2161501"/>
          </a:xfrm>
          <a:prstGeom prst="rect">
            <a:avLst/>
          </a:prstGeom>
        </p:spPr>
      </p:pic>
      <p:sp>
        <p:nvSpPr>
          <p:cNvPr id="18" name="مستطيل 17">
            <a:extLst>
              <a:ext uri="{FF2B5EF4-FFF2-40B4-BE49-F238E27FC236}">
                <a16:creationId xmlns:a16="http://schemas.microsoft.com/office/drawing/2014/main" id="{DE6D645D-1DF2-4762-A8CC-3694B3A444AE}"/>
              </a:ext>
            </a:extLst>
          </p:cNvPr>
          <p:cNvSpPr/>
          <p:nvPr/>
        </p:nvSpPr>
        <p:spPr>
          <a:xfrm>
            <a:off x="10062882" y="3268200"/>
            <a:ext cx="1089212" cy="49093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B3</a:t>
            </a:r>
            <a:endParaRPr lang="ar-SA" sz="2800" dirty="0">
              <a:solidFill>
                <a:schemeClr val="bg1"/>
              </a:solidFill>
            </a:endParaRPr>
          </a:p>
        </p:txBody>
      </p:sp>
      <p:pic>
        <p:nvPicPr>
          <p:cNvPr id="20" name="صورة 19">
            <a:extLst>
              <a:ext uri="{FF2B5EF4-FFF2-40B4-BE49-F238E27FC236}">
                <a16:creationId xmlns:a16="http://schemas.microsoft.com/office/drawing/2014/main" id="{7B4BFD09-70E2-454E-8699-DF7592898A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64" y="3914996"/>
            <a:ext cx="6751077" cy="2161501"/>
          </a:xfrm>
          <a:prstGeom prst="rect">
            <a:avLst/>
          </a:prstGeom>
        </p:spPr>
      </p:pic>
      <p:sp>
        <p:nvSpPr>
          <p:cNvPr id="21" name="مستطيل 20">
            <a:extLst>
              <a:ext uri="{FF2B5EF4-FFF2-40B4-BE49-F238E27FC236}">
                <a16:creationId xmlns:a16="http://schemas.microsoft.com/office/drawing/2014/main" id="{80A00CCC-C144-4B93-A983-AC976A0DE4AD}"/>
              </a:ext>
            </a:extLst>
          </p:cNvPr>
          <p:cNvSpPr/>
          <p:nvPr/>
        </p:nvSpPr>
        <p:spPr>
          <a:xfrm>
            <a:off x="1062318" y="6239435"/>
            <a:ext cx="779929" cy="4034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B4</a:t>
            </a:r>
            <a:endParaRPr lang="ar-SA" sz="2800" dirty="0">
              <a:solidFill>
                <a:schemeClr val="bg1"/>
              </a:solidFill>
            </a:endParaRPr>
          </a:p>
        </p:txBody>
      </p:sp>
      <p:sp>
        <p:nvSpPr>
          <p:cNvPr id="22" name="مستطيل 21">
            <a:extLst>
              <a:ext uri="{FF2B5EF4-FFF2-40B4-BE49-F238E27FC236}">
                <a16:creationId xmlns:a16="http://schemas.microsoft.com/office/drawing/2014/main" id="{0DF7BEE8-53A4-4140-98C7-9D8D554AF48D}"/>
              </a:ext>
            </a:extLst>
          </p:cNvPr>
          <p:cNvSpPr/>
          <p:nvPr/>
        </p:nvSpPr>
        <p:spPr>
          <a:xfrm>
            <a:off x="3482788" y="6239435"/>
            <a:ext cx="779929" cy="4034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B5</a:t>
            </a:r>
            <a:r>
              <a:rPr lang="ar-SA" dirty="0"/>
              <a:t>ا</a:t>
            </a:r>
          </a:p>
        </p:txBody>
      </p:sp>
      <p:sp>
        <p:nvSpPr>
          <p:cNvPr id="23" name="مستطيل 22">
            <a:extLst>
              <a:ext uri="{FF2B5EF4-FFF2-40B4-BE49-F238E27FC236}">
                <a16:creationId xmlns:a16="http://schemas.microsoft.com/office/drawing/2014/main" id="{BA0542EE-C951-41CC-8FFA-40177F5B6326}"/>
              </a:ext>
            </a:extLst>
          </p:cNvPr>
          <p:cNvSpPr/>
          <p:nvPr/>
        </p:nvSpPr>
        <p:spPr>
          <a:xfrm>
            <a:off x="6336835" y="6239435"/>
            <a:ext cx="779929" cy="4034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B6</a:t>
            </a:r>
            <a:endParaRPr lang="ar-S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732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6717106" y="2495279"/>
            <a:ext cx="4638636" cy="585441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c1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87817" y="304140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 Reinforcement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54</a:t>
            </a:fld>
            <a:endParaRPr lang="en-US" sz="3200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C66D1C6D-6C4C-4B73-A83B-31EDF11473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41" y="1673951"/>
            <a:ext cx="5598459" cy="4041049"/>
          </a:xfrm>
          <a:prstGeom prst="rect">
            <a:avLst/>
          </a:prstGeom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A8F8490C-0883-4822-B861-DCF435D693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1786" y="1488092"/>
            <a:ext cx="2610214" cy="4715533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19F4D729-829A-46C4-8651-EC4E480553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5147" y="3305392"/>
            <a:ext cx="3236639" cy="1820750"/>
          </a:xfrm>
          <a:prstGeom prst="rect">
            <a:avLst/>
          </a:prstGeom>
        </p:spPr>
      </p:pic>
      <p:cxnSp>
        <p:nvCxnSpPr>
          <p:cNvPr id="17" name="رابط كسهم مستقيم 16">
            <a:extLst>
              <a:ext uri="{FF2B5EF4-FFF2-40B4-BE49-F238E27FC236}">
                <a16:creationId xmlns:a16="http://schemas.microsoft.com/office/drawing/2014/main" id="{29DF8B69-A324-4C58-8C36-20E071697EED}"/>
              </a:ext>
            </a:extLst>
          </p:cNvPr>
          <p:cNvCxnSpPr>
            <a:cxnSpLocks/>
          </p:cNvCxnSpPr>
          <p:nvPr/>
        </p:nvCxnSpPr>
        <p:spPr>
          <a:xfrm>
            <a:off x="9036424" y="4087906"/>
            <a:ext cx="1344705" cy="127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654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7164" y="435735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 Reinforcement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55</a:t>
            </a:fld>
            <a:endParaRPr lang="en-US" sz="3200" dirty="0"/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3041F9EE-B70A-44B9-9E6E-7E6A23C8E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4" y="2119358"/>
            <a:ext cx="5020376" cy="2715004"/>
          </a:xfrm>
          <a:prstGeom prst="rect">
            <a:avLst/>
          </a:prstGeom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0BB84A57-909D-49D3-BEBD-CBD9E20C82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391" y="2114081"/>
            <a:ext cx="5504048" cy="265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62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04316" y="321118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 Reinforcement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56</a:t>
            </a:fld>
            <a:endParaRPr lang="en-US" sz="3200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44EE463D-308A-452A-8E84-0B3F26978F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670" y="1220544"/>
            <a:ext cx="5116718" cy="5316338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40510B86-3FAD-4D4E-AC60-32546B9186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46" y="1912781"/>
            <a:ext cx="5887272" cy="1803689"/>
          </a:xfrm>
          <a:prstGeom prst="rect">
            <a:avLst/>
          </a:prstGeom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3F9EAFC8-B0A9-4B9E-BB2F-B44A2294C3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730" y="3603613"/>
            <a:ext cx="6177566" cy="2869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232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74370" y="235298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 Reinforcement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57</a:t>
            </a:fld>
            <a:endParaRPr lang="en-US" sz="3200"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3760CAF0-2B90-4052-8A0C-A44068DFF2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8" y="1226701"/>
            <a:ext cx="5172797" cy="4915586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5CDBBBE6-88D4-44FC-B302-381D0480AF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711" y="1226701"/>
            <a:ext cx="6535062" cy="491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440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3DAC939C-7317-48F0-90D6-11984E25E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934" y="362850"/>
            <a:ext cx="8610600" cy="129302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Footing Reinforcement</a:t>
            </a:r>
            <a:br>
              <a:rPr lang="en-US" dirty="0"/>
            </a:br>
            <a:endParaRPr lang="ar-SA" dirty="0"/>
          </a:p>
        </p:txBody>
      </p:sp>
      <p:pic>
        <p:nvPicPr>
          <p:cNvPr id="6" name="عنصر نائب للمحتوى 5">
            <a:extLst>
              <a:ext uri="{FF2B5EF4-FFF2-40B4-BE49-F238E27FC236}">
                <a16:creationId xmlns:a16="http://schemas.microsoft.com/office/drawing/2014/main" id="{2916C596-5130-44EE-934C-36F6FF7D89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42" y="1655878"/>
            <a:ext cx="5477292" cy="4024313"/>
          </a:xfrm>
        </p:spPr>
      </p:pic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DF454310-90A4-4D79-B05C-57B021C78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pPr/>
              <a:t>58</a:t>
            </a:fld>
            <a:endParaRPr lang="en-US" sz="3200" dirty="0"/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A6A2F57F-9FDB-4148-95A4-8BDE33FBA9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74028"/>
            <a:ext cx="5136107" cy="4006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23527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0F253445-A16B-40AA-9938-C8F7BF8B4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212" y="177315"/>
            <a:ext cx="8610600" cy="1293028"/>
          </a:xfrm>
        </p:spPr>
        <p:txBody>
          <a:bodyPr/>
          <a:lstStyle/>
          <a:p>
            <a:pPr algn="l"/>
            <a:r>
              <a:rPr lang="en-US" dirty="0"/>
              <a:t>Ground Beams Detailing</a:t>
            </a:r>
            <a:endParaRPr lang="ar-SA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15B4A124-7AA6-43E7-ACA7-7EB9CDC05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pPr/>
              <a:t>59</a:t>
            </a:fld>
            <a:endParaRPr lang="en-US" sz="2800" dirty="0"/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2DCB5390-BA07-46FD-91A2-8A89AE74E0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705" y="1674028"/>
            <a:ext cx="3520448" cy="3922635"/>
          </a:xfrm>
          <a:prstGeom prst="rect">
            <a:avLst/>
          </a:prstGeom>
        </p:spPr>
      </p:pic>
      <p:pic>
        <p:nvPicPr>
          <p:cNvPr id="11" name="عنصر نائب للمحتوى 10">
            <a:extLst>
              <a:ext uri="{FF2B5EF4-FFF2-40B4-BE49-F238E27FC236}">
                <a16:creationId xmlns:a16="http://schemas.microsoft.com/office/drawing/2014/main" id="{3D9204EA-AB1A-4FE9-838D-E9AFC20940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48" y="2522803"/>
            <a:ext cx="6935168" cy="2439162"/>
          </a:xfrm>
        </p:spPr>
      </p:pic>
    </p:spTree>
    <p:extLst>
      <p:ext uri="{BB962C8B-B14F-4D97-AF65-F5344CB8AC3E}">
        <p14:creationId xmlns:p14="http://schemas.microsoft.com/office/powerpoint/2010/main" val="3555884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4313" y="-55183"/>
            <a:ext cx="10972800" cy="780288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Ground Floor</a:t>
            </a:r>
            <a:endParaRPr lang="en-US" sz="32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1AA0FD-A19F-4B30-859B-F957516C42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4350" y="877543"/>
            <a:ext cx="5049078" cy="579793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D0BB9C3-E2E8-4B6F-B0D0-B95A0BEBA6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1" y="877542"/>
            <a:ext cx="4598503" cy="57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17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87817" y="274671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8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 Reinforcement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60</a:t>
            </a:fld>
            <a:endParaRPr lang="en-US" sz="3200" dirty="0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5F88E7B8-0D2F-4096-A046-1C3F832F6E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17" y="1590418"/>
            <a:ext cx="5973009" cy="3677163"/>
          </a:xfrm>
          <a:prstGeom prst="rect">
            <a:avLst/>
          </a:prstGeom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E7E98245-8495-487C-8761-595A09E8C4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583" y="1590418"/>
            <a:ext cx="4972744" cy="444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16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4395" y="318770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Stairs Reinforcement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61</a:t>
            </a:fld>
            <a:endParaRPr lang="en-US" sz="3200" dirty="0"/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C5699C21-0E6E-4805-A3E0-090DCC27F2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335" y="1269242"/>
            <a:ext cx="9989288" cy="491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73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2E93542E-B2CB-4DBA-8D77-E04FDAA23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065" y="533400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Structural Consumption Estimation</a:t>
            </a:r>
            <a:br>
              <a:rPr lang="en-US" dirty="0"/>
            </a:br>
            <a:endParaRPr lang="ar-SA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F07E5965-26EC-4D9A-9267-1680762F4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62</a:t>
            </a:fld>
            <a:endParaRPr lang="en-US"/>
          </a:p>
        </p:txBody>
      </p:sp>
      <p:graphicFrame>
        <p:nvGraphicFramePr>
          <p:cNvPr id="7" name="عنصر نائب للمحتوى 6">
            <a:extLst>
              <a:ext uri="{FF2B5EF4-FFF2-40B4-BE49-F238E27FC236}">
                <a16:creationId xmlns:a16="http://schemas.microsoft.com/office/drawing/2014/main" id="{DAC38396-E6C4-4784-82ED-2D68640DEF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1427848"/>
              </p:ext>
            </p:extLst>
          </p:nvPr>
        </p:nvGraphicFramePr>
        <p:xfrm>
          <a:off x="609600" y="1935163"/>
          <a:ext cx="10972800" cy="1667846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4168733027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41951126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873221702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3003078054"/>
                    </a:ext>
                  </a:extLst>
                </a:gridCol>
              </a:tblGrid>
              <a:tr h="833923"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Total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Labor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Material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Type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3016102"/>
                  </a:ext>
                </a:extLst>
              </a:tr>
              <a:tr h="833923"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3250958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1100818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2150140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Structural</a:t>
                      </a:r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13318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20321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0218" y="288830"/>
            <a:ext cx="617756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 and New Design 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5104" y="2119358"/>
            <a:ext cx="1820214" cy="495831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09600" y="2845020"/>
            <a:ext cx="5134377" cy="3479579"/>
          </a:xfrm>
        </p:spPr>
        <p:txBody>
          <a:bodyPr/>
          <a:lstStyle/>
          <a:p>
            <a:pPr algn="l" rtl="0"/>
            <a:r>
              <a:rPr lang="en-US" dirty="0"/>
              <a:t>Not Designed For Seismic Load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63</a:t>
            </a:fld>
            <a:endParaRPr lang="en-US" sz="32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904963" y="2158144"/>
            <a:ext cx="3870102" cy="495831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Design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743977" y="2158144"/>
            <a:ext cx="0" cy="3727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/>
          <p:cNvSpPr txBox="1">
            <a:spLocks/>
          </p:cNvSpPr>
          <p:nvPr/>
        </p:nvSpPr>
        <p:spPr>
          <a:xfrm>
            <a:off x="5969051" y="2804336"/>
            <a:ext cx="5134377" cy="34795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Earth quick Design Based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Structural Elements compatible with architectural purposes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Lower construction cost</a:t>
            </a:r>
          </a:p>
        </p:txBody>
      </p:sp>
    </p:spTree>
    <p:extLst>
      <p:ext uri="{BB962C8B-B14F-4D97-AF65-F5344CB8AC3E}">
        <p14:creationId xmlns:p14="http://schemas.microsoft.com/office/powerpoint/2010/main" val="388789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9772" y="2768183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64</a:t>
            </a:fld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7445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2466826" y="278117"/>
            <a:ext cx="11598315" cy="831336"/>
          </a:xfrm>
        </p:spPr>
        <p:txBody>
          <a:bodyPr>
            <a:normAutofit/>
          </a:bodyPr>
          <a:lstStyle/>
          <a:p>
            <a:pPr algn="ctr"/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 socket  plan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65</a:t>
            </a:fld>
            <a:endParaRPr lang="en-US" sz="3200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1E04C766-12A0-4542-A1DF-66EB1C84CF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917210" y="-861560"/>
            <a:ext cx="5233916" cy="964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20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2197567F-238A-41AF-9822-73B0F80B3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894" y="381000"/>
            <a:ext cx="8610600" cy="1293028"/>
          </a:xfrm>
        </p:spPr>
        <p:txBody>
          <a:bodyPr/>
          <a:lstStyle/>
          <a:p>
            <a:pPr algn="l"/>
            <a:r>
              <a:rPr lang="en-US" dirty="0"/>
              <a:t>First Floor ups  plan</a:t>
            </a:r>
            <a:endParaRPr lang="ar-SA" dirty="0"/>
          </a:p>
        </p:txBody>
      </p:sp>
      <p:pic>
        <p:nvPicPr>
          <p:cNvPr id="6" name="عنصر نائب للمحتوى 5">
            <a:extLst>
              <a:ext uri="{FF2B5EF4-FFF2-40B4-BE49-F238E27FC236}">
                <a16:creationId xmlns:a16="http://schemas.microsoft.com/office/drawing/2014/main" id="{0024314D-57CD-4933-8AAE-4EB0CF56C9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943720" y="7778"/>
            <a:ext cx="4802973" cy="8135469"/>
          </a:xfrm>
        </p:spPr>
      </p:pic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E23942B6-2AE0-4A5D-B667-2592A3005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4529" y="6235147"/>
            <a:ext cx="869577" cy="483704"/>
          </a:xfrm>
        </p:spPr>
        <p:txBody>
          <a:bodyPr/>
          <a:lstStyle/>
          <a:p>
            <a:fld id="{401CF334-2D5C-4859-84A6-CA7E6E43FAEB}" type="slidenum">
              <a:rPr lang="en-US" sz="3200" smtClean="0"/>
              <a:pPr/>
              <a:t>66</a:t>
            </a:fld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3010945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2495258" y="314200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 Lighting Plan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67</a:t>
            </a:fld>
            <a:endParaRPr lang="en-US" sz="3200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43A459F8-80F1-46F0-8255-9F18C5E19D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864474" y="373457"/>
            <a:ext cx="4575110" cy="776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09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87671" y="213046"/>
            <a:ext cx="3991430" cy="558380"/>
          </a:xfrm>
        </p:spPr>
        <p:txBody>
          <a:bodyPr>
            <a:normAutofit/>
          </a:bodyPr>
          <a:lstStyle/>
          <a:p>
            <a:pPr algn="l"/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Luminaires Layout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68</a:t>
            </a:fld>
            <a:endParaRPr lang="en-US" sz="32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151021" y="1676439"/>
            <a:ext cx="2881086" cy="55838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Old Main Luminaire 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873794" y="4806103"/>
            <a:ext cx="2881086" cy="558380"/>
          </a:xfrm>
          <a:prstGeom prst="rect">
            <a:avLst/>
          </a:prstGeom>
        </p:spPr>
        <p:txBody>
          <a:bodyPr vert="horz" lIns="0" rIns="0" bIns="0" anchor="b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Main Luminaire </a:t>
            </a: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C7B34E95-09E8-4967-8FB5-006E2204A4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88" y="3768980"/>
            <a:ext cx="3719513" cy="2666235"/>
          </a:xfrm>
          <a:prstGeom prst="rect">
            <a:avLst/>
          </a:prstGeom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E1B13C0A-0D8E-4014-8C16-DE7585E28F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595" y="3804373"/>
            <a:ext cx="3719513" cy="2630842"/>
          </a:xfrm>
          <a:prstGeom prst="rect">
            <a:avLst/>
          </a:prstGeom>
        </p:spPr>
      </p:pic>
      <p:sp>
        <p:nvSpPr>
          <p:cNvPr id="14" name="مستطيل 13">
            <a:extLst>
              <a:ext uri="{FF2B5EF4-FFF2-40B4-BE49-F238E27FC236}">
                <a16:creationId xmlns:a16="http://schemas.microsoft.com/office/drawing/2014/main" id="{883E941D-1836-4FC1-8B40-603588AB9452}"/>
              </a:ext>
            </a:extLst>
          </p:cNvPr>
          <p:cNvSpPr/>
          <p:nvPr/>
        </p:nvSpPr>
        <p:spPr>
          <a:xfrm>
            <a:off x="995082" y="5364483"/>
            <a:ext cx="753036" cy="3324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95</a:t>
            </a:r>
            <a:endParaRPr lang="ar-SA" sz="3200" dirty="0">
              <a:solidFill>
                <a:schemeClr val="bg1"/>
              </a:solidFill>
            </a:endParaRPr>
          </a:p>
        </p:txBody>
      </p:sp>
      <p:sp>
        <p:nvSpPr>
          <p:cNvPr id="16" name="مستطيل 15">
            <a:extLst>
              <a:ext uri="{FF2B5EF4-FFF2-40B4-BE49-F238E27FC236}">
                <a16:creationId xmlns:a16="http://schemas.microsoft.com/office/drawing/2014/main" id="{E65582E8-7E59-4F00-A9E4-E2BA8FC56AB2}"/>
              </a:ext>
            </a:extLst>
          </p:cNvPr>
          <p:cNvSpPr/>
          <p:nvPr/>
        </p:nvSpPr>
        <p:spPr>
          <a:xfrm>
            <a:off x="5056094" y="5364483"/>
            <a:ext cx="739588" cy="3324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57</a:t>
            </a:r>
            <a:endParaRPr lang="ar-SA" sz="3200" dirty="0">
              <a:solidFill>
                <a:schemeClr val="bg1"/>
              </a:solidFill>
            </a:endParaRP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45E4EFEE-BFD7-4738-A42B-0C97B5C091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493" y="1055131"/>
            <a:ext cx="7437765" cy="2341067"/>
          </a:xfrm>
          <a:prstGeom prst="rect">
            <a:avLst/>
          </a:prstGeom>
        </p:spPr>
      </p:pic>
      <p:cxnSp>
        <p:nvCxnSpPr>
          <p:cNvPr id="8" name="رابط كسهم مستقيم 7">
            <a:extLst>
              <a:ext uri="{FF2B5EF4-FFF2-40B4-BE49-F238E27FC236}">
                <a16:creationId xmlns:a16="http://schemas.microsoft.com/office/drawing/2014/main" id="{8948438F-33C2-4D6B-BD38-1AA000B036B6}"/>
              </a:ext>
            </a:extLst>
          </p:cNvPr>
          <p:cNvCxnSpPr/>
          <p:nvPr/>
        </p:nvCxnSpPr>
        <p:spPr>
          <a:xfrm flipV="1">
            <a:off x="1936376" y="1955629"/>
            <a:ext cx="726142" cy="424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مستطيل 12">
            <a:extLst>
              <a:ext uri="{FF2B5EF4-FFF2-40B4-BE49-F238E27FC236}">
                <a16:creationId xmlns:a16="http://schemas.microsoft.com/office/drawing/2014/main" id="{19E4311C-06A1-4302-882F-8246617FDEEE}"/>
              </a:ext>
            </a:extLst>
          </p:cNvPr>
          <p:cNvSpPr/>
          <p:nvPr/>
        </p:nvSpPr>
        <p:spPr>
          <a:xfrm>
            <a:off x="2662518" y="1676439"/>
            <a:ext cx="968188" cy="42450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49.4</a:t>
            </a:r>
            <a:endParaRPr lang="ar-SA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46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85932" y="509774"/>
            <a:ext cx="7762368" cy="558380"/>
          </a:xfrm>
        </p:spPr>
        <p:txBody>
          <a:bodyPr>
            <a:normAutofit/>
          </a:bodyPr>
          <a:lstStyle/>
          <a:p>
            <a:pPr algn="l"/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Rendering View for Selected Rooms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69</a:t>
            </a:fld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1642066" y="5665009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meeting Room 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7578060" y="5665009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Receptipn</a:t>
            </a:r>
            <a:endParaRPr lang="en-US" b="1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A12E03DC-C05F-4F0B-9646-DA2546C750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19" y="1565813"/>
            <a:ext cx="4372585" cy="3762900"/>
          </a:xfrm>
          <a:prstGeom prst="rect">
            <a:avLst/>
          </a:prstGeom>
        </p:spPr>
      </p:pic>
      <p:pic>
        <p:nvPicPr>
          <p:cNvPr id="12" name="صورة 11">
            <a:extLst>
              <a:ext uri="{FF2B5EF4-FFF2-40B4-BE49-F238E27FC236}">
                <a16:creationId xmlns:a16="http://schemas.microsoft.com/office/drawing/2014/main" id="{FDCBEC96-CAA2-4E0D-B765-B00492876C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404" y="1547550"/>
            <a:ext cx="5232608" cy="3762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57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0B92909-0F78-44FE-93EA-D7425F12D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6469" y="1006595"/>
            <a:ext cx="5096444" cy="58745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6404"/>
            <a:ext cx="10972800" cy="1143000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>
                <a:latin typeface="+mn-lt"/>
              </a:rPr>
              <a:t>First Floor (archive)</a:t>
            </a:r>
            <a:endParaRPr lang="en-US" sz="36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557902-C8D3-4B69-B9A7-368FC6A4EB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-43043" y="1520713"/>
            <a:ext cx="6030308" cy="5002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4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5142" y="223977"/>
            <a:ext cx="5050972" cy="558380"/>
          </a:xfrm>
        </p:spPr>
        <p:txBody>
          <a:bodyPr>
            <a:normAutofit/>
          </a:bodyPr>
          <a:lstStyle/>
          <a:p>
            <a:pPr algn="l"/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meeting Room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76212" y="6589059"/>
            <a:ext cx="815788" cy="451503"/>
          </a:xfrm>
        </p:spPr>
        <p:txBody>
          <a:bodyPr/>
          <a:lstStyle/>
          <a:p>
            <a:fld id="{401CF334-2D5C-4859-84A6-CA7E6E43FAEB}" type="slidenum">
              <a:rPr lang="en-US" sz="3200" smtClean="0"/>
              <a:t>70</a:t>
            </a:fld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5136" y="2680038"/>
            <a:ext cx="3876747" cy="221892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05657" y="5150975"/>
            <a:ext cx="22258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Average Illuminance</a:t>
            </a:r>
          </a:p>
          <a:p>
            <a:endParaRPr lang="en-US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577 Lux 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7088306" y="5474140"/>
            <a:ext cx="15734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UGR = 16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339736" y="5474140"/>
            <a:ext cx="1345391" cy="21917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31459" y="902530"/>
            <a:ext cx="6144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Required illuminance  500 lux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Required uniformity (&gt;0.60)</a:t>
            </a:r>
          </a:p>
        </p:txBody>
      </p:sp>
      <p:pic>
        <p:nvPicPr>
          <p:cNvPr id="16" name="صورة 15">
            <a:extLst>
              <a:ext uri="{FF2B5EF4-FFF2-40B4-BE49-F238E27FC236}">
                <a16:creationId xmlns:a16="http://schemas.microsoft.com/office/drawing/2014/main" id="{B8C57D3A-962A-47EB-A3BA-EF3B4D18BA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52" y="2677147"/>
            <a:ext cx="4820323" cy="1502368"/>
          </a:xfrm>
          <a:prstGeom prst="rect">
            <a:avLst/>
          </a:prstGeom>
        </p:spPr>
      </p:pic>
      <p:cxnSp>
        <p:nvCxnSpPr>
          <p:cNvPr id="22" name="رابط كسهم مستقيم 21">
            <a:extLst>
              <a:ext uri="{FF2B5EF4-FFF2-40B4-BE49-F238E27FC236}">
                <a16:creationId xmlns:a16="http://schemas.microsoft.com/office/drawing/2014/main" id="{65EA894D-2252-4981-858E-A9D761D7C27F}"/>
              </a:ext>
            </a:extLst>
          </p:cNvPr>
          <p:cNvCxnSpPr>
            <a:cxnSpLocks/>
          </p:cNvCxnSpPr>
          <p:nvPr/>
        </p:nvCxnSpPr>
        <p:spPr>
          <a:xfrm flipH="1">
            <a:off x="1922929" y="3133165"/>
            <a:ext cx="1169895" cy="19043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رابط كسهم مستقيم 24">
            <a:extLst>
              <a:ext uri="{FF2B5EF4-FFF2-40B4-BE49-F238E27FC236}">
                <a16:creationId xmlns:a16="http://schemas.microsoft.com/office/drawing/2014/main" id="{F0960C28-B536-4179-A15B-4DCCF5BC2587}"/>
              </a:ext>
            </a:extLst>
          </p:cNvPr>
          <p:cNvCxnSpPr>
            <a:cxnSpLocks/>
          </p:cNvCxnSpPr>
          <p:nvPr/>
        </p:nvCxnSpPr>
        <p:spPr>
          <a:xfrm flipH="1">
            <a:off x="7875028" y="3935005"/>
            <a:ext cx="274808" cy="13994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3069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19314" y="492693"/>
            <a:ext cx="6156016" cy="558380"/>
          </a:xfrm>
        </p:spPr>
        <p:txBody>
          <a:bodyPr>
            <a:normAutofit/>
          </a:bodyPr>
          <a:lstStyle/>
          <a:p>
            <a:pPr algn="l"/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Consumption Estimation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3200" smtClean="0"/>
              <a:t>71</a:t>
            </a:fld>
            <a:endParaRPr lang="en-US" sz="3200" dirty="0"/>
          </a:p>
        </p:txBody>
      </p:sp>
      <p:sp>
        <p:nvSpPr>
          <p:cNvPr id="14" name="Rectangle 13"/>
          <p:cNvSpPr/>
          <p:nvPr/>
        </p:nvSpPr>
        <p:spPr>
          <a:xfrm>
            <a:off x="1971153" y="1623122"/>
            <a:ext cx="41248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</a:rPr>
              <a:t>Electricity Consumption Estimation</a:t>
            </a:r>
            <a:endParaRPr lang="en-US" sz="2000" b="1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B625CC7B-501D-4A7E-8338-5FB3ADB5A8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660" y="2595282"/>
            <a:ext cx="7941164" cy="1949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78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3956476" y="3159686"/>
            <a:ext cx="6177566" cy="7523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b="1" dirty="0">
                <a:solidFill>
                  <a:schemeClr val="accent2">
                    <a:lumMod val="75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Thank You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0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0827CAA-4663-4229-8E20-995AA92FC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768276"/>
            <a:ext cx="5857461" cy="59532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538" y="136523"/>
            <a:ext cx="9501809" cy="631753"/>
          </a:xfrm>
        </p:spPr>
        <p:txBody>
          <a:bodyPr>
            <a:normAutofit/>
          </a:bodyPr>
          <a:lstStyle/>
          <a:p>
            <a:r>
              <a:rPr lang="en-GB" sz="3600" dirty="0">
                <a:latin typeface="+mn-lt"/>
              </a:rPr>
              <a:t> Second Floor</a:t>
            </a:r>
            <a:r>
              <a:rPr lang="ar-JO" sz="3600" dirty="0">
                <a:latin typeface="+mn-lt"/>
              </a:rPr>
              <a:t> </a:t>
            </a:r>
            <a:r>
              <a:rPr lang="en-GB" sz="3600" dirty="0">
                <a:latin typeface="+mn-lt"/>
              </a:rPr>
              <a:t> ( the repeated office floor ) </a:t>
            </a:r>
            <a:endParaRPr lang="en-US" sz="36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887D7D-80CD-40A3-B7B2-56CAB90BB0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9021" y="1502638"/>
            <a:ext cx="5935667" cy="450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1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16244D6-F126-49B7-8572-716FF44B7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7245" y="1009649"/>
            <a:ext cx="5214938" cy="55133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04" y="136523"/>
            <a:ext cx="11092070" cy="619053"/>
          </a:xfrm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3600" dirty="0">
                <a:latin typeface="+mn-lt"/>
              </a:rPr>
              <a:t>The 7th Floor </a:t>
            </a:r>
            <a:endParaRPr lang="en-US" sz="3600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FEFE73-7FA0-4F00-AA83-9C84E17D9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34879" y="1682336"/>
            <a:ext cx="5513389" cy="4168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53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on on brainstorming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usiness brainstorming presentation.potx" id="{DE77CA07-3D7A-4CF2-AF02-587F794CB3CB}" vid="{13C2A94F-C0A1-4622-B71C-29A3B00D5E0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brainstorming presentation</Template>
  <TotalTime>6650</TotalTime>
  <Words>953</Words>
  <Application>Microsoft Office PowerPoint</Application>
  <PresentationFormat>Widescreen</PresentationFormat>
  <Paragraphs>324</Paragraphs>
  <Slides>72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83" baseType="lpstr">
      <vt:lpstr>Arial</vt:lpstr>
      <vt:lpstr>Calibri</vt:lpstr>
      <vt:lpstr>Cambria</vt:lpstr>
      <vt:lpstr>Cambria Math</vt:lpstr>
      <vt:lpstr>Century Gothic</vt:lpstr>
      <vt:lpstr>Palatino Linotype</vt:lpstr>
      <vt:lpstr>Segoe Print</vt:lpstr>
      <vt:lpstr>Times New Roman</vt:lpstr>
      <vt:lpstr>Wingdings</vt:lpstr>
      <vt:lpstr>Wingdings 2</vt:lpstr>
      <vt:lpstr>Presentation on brainstorming</vt:lpstr>
      <vt:lpstr>Design for paltel company in Nablus</vt:lpstr>
      <vt:lpstr>Contents:</vt:lpstr>
      <vt:lpstr>Architectural design</vt:lpstr>
      <vt:lpstr>PowerPoint Presentation</vt:lpstr>
      <vt:lpstr>PowerPoint Presentation</vt:lpstr>
      <vt:lpstr>Ground Floor</vt:lpstr>
      <vt:lpstr>First Floor (archive)</vt:lpstr>
      <vt:lpstr> Second Floor  ( the repeated office floor ) </vt:lpstr>
      <vt:lpstr>The 7th Floor </vt:lpstr>
      <vt:lpstr> site plan </vt:lpstr>
      <vt:lpstr>Southern Elevation </vt:lpstr>
      <vt:lpstr>Northern Elevation</vt:lpstr>
      <vt:lpstr>Eastern Elevation </vt:lpstr>
      <vt:lpstr>Section A-A</vt:lpstr>
      <vt:lpstr>Section B-B</vt:lpstr>
      <vt:lpstr>Environmental Design</vt:lpstr>
      <vt:lpstr> </vt:lpstr>
      <vt:lpstr>PowerPoint Presentation</vt:lpstr>
      <vt:lpstr>Shading </vt:lpstr>
      <vt:lpstr>PowerPoint Presentation</vt:lpstr>
      <vt:lpstr>PowerPoint Presentation</vt:lpstr>
      <vt:lpstr>Mechanical Design</vt:lpstr>
      <vt:lpstr>Water demand = 3.225 m^3/day</vt:lpstr>
      <vt:lpstr>PowerPoint Presentation</vt:lpstr>
      <vt:lpstr>(HVAC (System</vt:lpstr>
      <vt:lpstr>(HVAC (System</vt:lpstr>
      <vt:lpstr>Second  floor HVAC system layout</vt:lpstr>
      <vt:lpstr>Firefighting and Safety Design</vt:lpstr>
      <vt:lpstr>PowerPoint Presentation</vt:lpstr>
      <vt:lpstr>PowerPoint Presentation</vt:lpstr>
      <vt:lpstr>PowerPoint Presentation</vt:lpstr>
      <vt:lpstr>Quantity Surveying and Cost Estimation  for mechanical  and finishing  </vt:lpstr>
      <vt:lpstr>PowerPoint Presentation</vt:lpstr>
      <vt:lpstr>Acoustics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Structural  Design</vt:lpstr>
      <vt:lpstr>Codes and Loads</vt:lpstr>
      <vt:lpstr>Structural system</vt:lpstr>
      <vt:lpstr>3D-Modeling </vt:lpstr>
      <vt:lpstr>Model Checks</vt:lpstr>
      <vt:lpstr>Model Checks</vt:lpstr>
      <vt:lpstr>Model Checks</vt:lpstr>
      <vt:lpstr>Model Checks</vt:lpstr>
      <vt:lpstr>Slab Reinforcement </vt:lpstr>
      <vt:lpstr>Slab Reinforcement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Footing Reinforcement </vt:lpstr>
      <vt:lpstr>Ground Beams Detailing</vt:lpstr>
      <vt:lpstr>PowerPoint Presentation</vt:lpstr>
      <vt:lpstr>PowerPoint Presentation</vt:lpstr>
      <vt:lpstr>Structural Consumption Estimation </vt:lpstr>
      <vt:lpstr>PowerPoint Presentation</vt:lpstr>
      <vt:lpstr>Electrical Design</vt:lpstr>
      <vt:lpstr>First Floor socket  plan</vt:lpstr>
      <vt:lpstr>First Floor ups  plan</vt:lpstr>
      <vt:lpstr>First Floor Lighting Plan </vt:lpstr>
      <vt:lpstr>Luminaires Layout </vt:lpstr>
      <vt:lpstr>3D Rendering View for Selected Rooms</vt:lpstr>
      <vt:lpstr>meeting Room </vt:lpstr>
      <vt:lpstr>Power Consumption Estimation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for Directorate of Health in Nablus</dc:title>
  <dc:creator>اسامه خويرة</dc:creator>
  <cp:lastModifiedBy>wez hez</cp:lastModifiedBy>
  <cp:revision>141</cp:revision>
  <dcterms:created xsi:type="dcterms:W3CDTF">2018-05-10T07:49:07Z</dcterms:created>
  <dcterms:modified xsi:type="dcterms:W3CDTF">2018-12-23T19:22:29Z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74069100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