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2"/>
  </p:sldMasterIdLst>
  <p:notesMasterIdLst>
    <p:notesMasterId r:id="rId19"/>
  </p:notesMasterIdLst>
  <p:sldIdLst>
    <p:sldId id="266" r:id="rId3"/>
    <p:sldId id="260" r:id="rId4"/>
    <p:sldId id="261" r:id="rId5"/>
    <p:sldId id="268" r:id="rId6"/>
    <p:sldId id="271" r:id="rId7"/>
    <p:sldId id="265" r:id="rId8"/>
    <p:sldId id="269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39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9BB90-9608-4124-8DB1-06DE7EAE6E2F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79674-C4DF-491E-862F-80776B017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74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79674-C4DF-491E-862F-80776B0177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0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1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9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12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8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94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48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5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37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6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6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1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4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7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3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1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4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8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A3D60-EE54-4EC3-8793-2E1E0F224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A4C1A-654E-42B6-A01B-43FDB63EF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/>
              <a:t>1-Csp financial analysis  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/>
              <a:t>2-Pv design and economical analysis 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/>
              <a:t>3- Comparison between</a:t>
            </a:r>
            <a:r>
              <a:rPr lang="ar-JO" dirty="0"/>
              <a:t> </a:t>
            </a:r>
            <a:r>
              <a:rPr lang="en-US" dirty="0"/>
              <a:t>Csp &amp; PV </a:t>
            </a:r>
          </a:p>
        </p:txBody>
      </p:sp>
    </p:spTree>
    <p:extLst>
      <p:ext uri="{BB962C8B-B14F-4D97-AF65-F5344CB8AC3E}">
        <p14:creationId xmlns:p14="http://schemas.microsoft.com/office/powerpoint/2010/main" val="3283904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B0DA7-8DD7-40B2-BEC3-D05207F64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 design Analysis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F9945-6ABB-440F-A2AF-2EA61E223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Modules :</a:t>
            </a:r>
          </a:p>
          <a:p>
            <a:r>
              <a:rPr lang="en-US" dirty="0"/>
              <a:t>Si-mono , Model SPR-E20-435-COM</a:t>
            </a:r>
          </a:p>
          <a:p>
            <a:r>
              <a:rPr lang="en-US" dirty="0"/>
              <a:t>Manufacturer : SunPower </a:t>
            </a:r>
          </a:p>
          <a:p>
            <a:r>
              <a:rPr lang="en-US" dirty="0"/>
              <a:t>435 </a:t>
            </a:r>
            <a:r>
              <a:rPr lang="en-US" dirty="0" err="1"/>
              <a:t>Wp</a:t>
            </a:r>
            <a:endParaRPr lang="en-US" dirty="0"/>
          </a:p>
          <a:p>
            <a:endParaRPr lang="en-US" dirty="0"/>
          </a:p>
          <a:p>
            <a:r>
              <a:rPr lang="en-US" dirty="0"/>
              <a:t>Inverter :</a:t>
            </a:r>
          </a:p>
          <a:p>
            <a:r>
              <a:rPr lang="en-US" dirty="0"/>
              <a:t>Model Sunny Central 500CP XT</a:t>
            </a:r>
          </a:p>
          <a:p>
            <a:r>
              <a:rPr lang="en-US" dirty="0"/>
              <a:t>Manufacturer SMA</a:t>
            </a:r>
          </a:p>
          <a:p>
            <a:r>
              <a:rPr lang="en-US" dirty="0"/>
              <a:t>Unit Nom. Power 500 </a:t>
            </a:r>
            <a:r>
              <a:rPr lang="en-US" dirty="0" err="1"/>
              <a:t>kWac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4430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F43A0-7B05-4E60-B38D-8F7E663F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 design Analysis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6390C1-B998-4B5D-88E6-171F28226AE9}"/>
              </a:ext>
            </a:extLst>
          </p:cNvPr>
          <p:cNvGraphicFramePr>
            <a:graphicFrameLocks noGrp="1"/>
          </p:cNvGraphicFramePr>
          <p:nvPr>
            <p:ph idx="1"/>
            <p:custDataLst>
              <p:custData r:id="rId1"/>
            </p:custDataLst>
            <p:extLst>
              <p:ext uri="{D42A27DB-BD31-4B8C-83A1-F6EECF244321}">
                <p14:modId xmlns:p14="http://schemas.microsoft.com/office/powerpoint/2010/main" val="636337518"/>
              </p:ext>
            </p:extLst>
          </p:nvPr>
        </p:nvGraphicFramePr>
        <p:xfrm>
          <a:off x="742950" y="1828800"/>
          <a:ext cx="7658100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50">
                  <a:extLst>
                    <a:ext uri="{9D8B030D-6E8A-4147-A177-3AD203B41FA5}">
                      <a16:colId xmlns:a16="http://schemas.microsoft.com/office/drawing/2014/main" val="2595453845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4233392320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r>
                        <a:rPr lang="en-US" dirty="0"/>
                        <a:t>Number of modules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2299 modules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7762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Number of modules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series: 7 modules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In parallel: 328 strings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547154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r>
                        <a:rPr lang="en-US" dirty="0"/>
                        <a:t>Inverter pack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central inverter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351683"/>
                  </a:ext>
                </a:extLst>
              </a:tr>
              <a:tr h="78994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area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Module area =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4964 m2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5731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498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A232A-705D-4468-AFB9-DCBA58130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 economical  Analysis 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519E1C4-7021-4B74-A4DF-40E92838E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442113"/>
              </p:ext>
            </p:extLst>
          </p:nvPr>
        </p:nvGraphicFramePr>
        <p:xfrm>
          <a:off x="609600" y="1825625"/>
          <a:ext cx="790575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950">
                  <a:extLst>
                    <a:ext uri="{9D8B030D-6E8A-4147-A177-3AD203B41FA5}">
                      <a16:colId xmlns:a16="http://schemas.microsoft.com/office/drawing/2014/main" val="297294685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82659769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41721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</a:t>
                      </a:r>
                      <a:r>
                        <a:rPr lang="ar-JO" dirty="0"/>
                        <a:t>($)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06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Area 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25$</a:t>
                      </a:r>
                      <a:r>
                        <a:rPr lang="ar-JO" dirty="0"/>
                        <a:t>/</a:t>
                      </a:r>
                      <a:r>
                        <a:rPr lang="en-US" dirty="0"/>
                        <a:t>m²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/>
                        <a:t>124</a:t>
                      </a:r>
                      <a:r>
                        <a:rPr lang="en-US" dirty="0"/>
                        <a:t>,</a:t>
                      </a:r>
                      <a:r>
                        <a:rPr lang="ar-JO" dirty="0"/>
                        <a:t>100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171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Modules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550$</a:t>
                      </a:r>
                      <a:r>
                        <a:rPr lang="ar-JO" dirty="0"/>
                        <a:t>/</a:t>
                      </a:r>
                      <a:r>
                        <a:rPr lang="en-US" dirty="0"/>
                        <a:t>modules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/>
                        <a:t>1</a:t>
                      </a:r>
                      <a:r>
                        <a:rPr lang="en-US" dirty="0"/>
                        <a:t>,</a:t>
                      </a:r>
                      <a:r>
                        <a:rPr lang="ar-JO" dirty="0"/>
                        <a:t>264</a:t>
                      </a:r>
                      <a:r>
                        <a:rPr lang="en-US" dirty="0"/>
                        <a:t>,</a:t>
                      </a:r>
                      <a:r>
                        <a:rPr lang="ar-JO" dirty="0"/>
                        <a:t>450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044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Inverter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153200 $</a:t>
                      </a:r>
                      <a:r>
                        <a:rPr lang="ar-JO" dirty="0"/>
                        <a:t>/</a:t>
                      </a:r>
                      <a:r>
                        <a:rPr lang="en-US" dirty="0"/>
                        <a:t>inverter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306,400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81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Wiring 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30$</a:t>
                      </a:r>
                      <a:r>
                        <a:rPr lang="ar-JO" dirty="0"/>
                        <a:t>/</a:t>
                      </a:r>
                      <a:r>
                        <a:rPr lang="en-US" dirty="0"/>
                        <a:t>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42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Annual 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544,106$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321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Maintenance 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9,988$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61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985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741B5-F814-42D8-9115-1291C0658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Investment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5A6793C-BB16-4C39-B258-3D403656EA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863975"/>
              </p:ext>
            </p:extLst>
          </p:nvPr>
        </p:nvGraphicFramePr>
        <p:xfrm>
          <a:off x="838200" y="1828800"/>
          <a:ext cx="7543800" cy="4191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7530">
                  <a:extLst>
                    <a:ext uri="{9D8B030D-6E8A-4147-A177-3AD203B41FA5}">
                      <a16:colId xmlns:a16="http://schemas.microsoft.com/office/drawing/2014/main" val="2865013333"/>
                    </a:ext>
                  </a:extLst>
                </a:gridCol>
                <a:gridCol w="3106270">
                  <a:extLst>
                    <a:ext uri="{9D8B030D-6E8A-4147-A177-3AD203B41FA5}">
                      <a16:colId xmlns:a16="http://schemas.microsoft.com/office/drawing/2014/main" val="4277184304"/>
                    </a:ext>
                  </a:extLst>
                </a:gridCol>
              </a:tblGrid>
              <a:tr h="378135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PV modules (435 </a:t>
                      </a:r>
                      <a:r>
                        <a:rPr lang="en-US" sz="1100" dirty="0" err="1">
                          <a:effectLst/>
                        </a:rPr>
                        <a:t>Wp</a:t>
                      </a:r>
                      <a:r>
                        <a:rPr lang="en-US" sz="1100" dirty="0">
                          <a:effectLst/>
                        </a:rPr>
                        <a:t> ) 2299 unit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1262800 $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9714513"/>
                  </a:ext>
                </a:extLst>
              </a:tr>
              <a:tr h="378135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Support / integration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249690 $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4236441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Inverters (Prom=500 kw ac)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306400 $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8275472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Setting, wiring, ….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149814 $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898576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Earth price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124104 $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121540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Solar PV System cost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3495660 $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0798910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Transport and assembly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79901 $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572146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Engineering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998760 $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6585988"/>
                  </a:ext>
                </a:extLst>
              </a:tr>
              <a:tr h="441158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Substation unseaworthy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-299628 $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1331098"/>
                  </a:ext>
                </a:extLst>
              </a:tr>
              <a:tr h="346624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Gross Investment (without taxes)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6367500 $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493449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AD6DB0A-AAFA-46E4-810E-72E94538C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Investment: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(9.5): Investment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96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B0ECA-1D9B-43D1-8C8D-F1915FA3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52EF2AB-DE55-45A6-860E-B4527608EC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807489"/>
              </p:ext>
            </p:extLst>
          </p:nvPr>
        </p:nvGraphicFramePr>
        <p:xfrm>
          <a:off x="533401" y="1905000"/>
          <a:ext cx="7543799" cy="3526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3648">
                  <a:extLst>
                    <a:ext uri="{9D8B030D-6E8A-4147-A177-3AD203B41FA5}">
                      <a16:colId xmlns:a16="http://schemas.microsoft.com/office/drawing/2014/main" val="1112440365"/>
                    </a:ext>
                  </a:extLst>
                </a:gridCol>
                <a:gridCol w="2268316">
                  <a:extLst>
                    <a:ext uri="{9D8B030D-6E8A-4147-A177-3AD203B41FA5}">
                      <a16:colId xmlns:a16="http://schemas.microsoft.com/office/drawing/2014/main" val="2382601781"/>
                    </a:ext>
                  </a:extLst>
                </a:gridCol>
                <a:gridCol w="1971835">
                  <a:extLst>
                    <a:ext uri="{9D8B030D-6E8A-4147-A177-3AD203B41FA5}">
                      <a16:colId xmlns:a16="http://schemas.microsoft.com/office/drawing/2014/main" val="3099150663"/>
                    </a:ext>
                  </a:extLst>
                </a:gridCol>
              </a:tblGrid>
              <a:tr h="91030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Gross Investment (without taxes)</a:t>
                      </a:r>
                      <a:endParaRPr lang="en-US" sz="1050">
                        <a:effectLst/>
                      </a:endParaRPr>
                    </a:p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6367500 $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0047326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Taxes on investment (VAT)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Rate 10%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636750 $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3589886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Gross investment (including VAT)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7004250 $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7381080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 Investment (include all taxes)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7004250 $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2081444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Annuities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Loan 5% over 20 Years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562039 $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8453111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Annual Running costs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9988$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5905297"/>
                  </a:ext>
                </a:extLst>
              </a:tr>
              <a:tr h="4360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yearly cost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572027 $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897850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D66724D-F497-4DA0-8D46-42B64BD7E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83875" y="0"/>
            <a:ext cx="1355342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Financing: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Table(9.6):Financing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17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7A21E-DFF4-46C0-A25C-6E21A2A1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cost 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5A6FB-597E-4437-81F8-70536197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Produced energy =     1840 MWh/year</a:t>
            </a:r>
          </a:p>
          <a:p>
            <a:endParaRPr lang="en-US" dirty="0"/>
          </a:p>
          <a:p>
            <a:r>
              <a:rPr lang="en-US" dirty="0"/>
              <a:t>Cost of produced energy = 0.30 $/</a:t>
            </a:r>
            <a:r>
              <a:rPr lang="en-US" dirty="0" err="1"/>
              <a:t>KWh</a:t>
            </a:r>
            <a:r>
              <a:rPr lang="en-US" dirty="0"/>
              <a:t> 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63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62CB-8881-4176-89D7-0C1AEBA3D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Vs Csp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3ED6F23-A0D2-497A-862F-364E9D3504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866038"/>
              </p:ext>
            </p:extLst>
          </p:nvPr>
        </p:nvGraphicFramePr>
        <p:xfrm>
          <a:off x="628650" y="2209800"/>
          <a:ext cx="7996089" cy="3581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5363">
                  <a:extLst>
                    <a:ext uri="{9D8B030D-6E8A-4147-A177-3AD203B41FA5}">
                      <a16:colId xmlns:a16="http://schemas.microsoft.com/office/drawing/2014/main" val="2360575693"/>
                    </a:ext>
                  </a:extLst>
                </a:gridCol>
                <a:gridCol w="2665363">
                  <a:extLst>
                    <a:ext uri="{9D8B030D-6E8A-4147-A177-3AD203B41FA5}">
                      <a16:colId xmlns:a16="http://schemas.microsoft.com/office/drawing/2014/main" val="2841268037"/>
                    </a:ext>
                  </a:extLst>
                </a:gridCol>
                <a:gridCol w="2665363">
                  <a:extLst>
                    <a:ext uri="{9D8B030D-6E8A-4147-A177-3AD203B41FA5}">
                      <a16:colId xmlns:a16="http://schemas.microsoft.com/office/drawing/2014/main" val="1231925025"/>
                    </a:ext>
                  </a:extLst>
                </a:gridCol>
              </a:tblGrid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Plant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CSP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PV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5825334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Area (m² </a:t>
                      </a:r>
                      <a:r>
                        <a:rPr lang="ar-SA" sz="1100">
                          <a:effectLst/>
                        </a:rPr>
                        <a:t>(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25,000m²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25,000m²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1303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Area per</a:t>
                      </a:r>
                      <a:r>
                        <a:rPr lang="ar-SA" sz="1100">
                          <a:effectLst/>
                        </a:rPr>
                        <a:t>) </a:t>
                      </a:r>
                      <a:r>
                        <a:rPr lang="en-US" sz="1100">
                          <a:effectLst/>
                        </a:rPr>
                        <a:t>Mw </a:t>
                      </a:r>
                      <a:r>
                        <a:rPr lang="ar-SA" sz="1100">
                          <a:effectLst/>
                        </a:rPr>
                        <a:t>(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25m²/Mw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25m²/Mw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195268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Area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25$</a:t>
                      </a:r>
                      <a:r>
                        <a:rPr lang="ar-JO" sz="1100">
                          <a:effectLst/>
                        </a:rPr>
                        <a:t>/</a:t>
                      </a:r>
                      <a:r>
                        <a:rPr lang="en-US" sz="1100">
                          <a:effectLst/>
                        </a:rPr>
                        <a:t>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25$/m²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3514828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cost per Kw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625$</a:t>
                      </a:r>
                      <a:r>
                        <a:rPr lang="ar-JO" sz="1100">
                          <a:effectLst/>
                        </a:rPr>
                        <a:t>/</a:t>
                      </a:r>
                      <a:r>
                        <a:rPr lang="en-US" sz="1100">
                          <a:effectLst/>
                        </a:rPr>
                        <a:t>Kw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625$/Kw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712642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Capital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3,350,708$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6,780,758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444405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annual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86,355$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544,106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6934005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Maintenance cost ($)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40,713$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9,988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2822368"/>
                  </a:ext>
                </a:extLst>
              </a:tr>
              <a:tr h="39793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Cost per Kwh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0.176 $/Kwh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0.3$/</a:t>
                      </a:r>
                      <a:r>
                        <a:rPr lang="en-US" sz="1100" dirty="0" err="1">
                          <a:effectLst/>
                        </a:rPr>
                        <a:t>Kwh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01322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CE4B678-32EC-4F2C-949B-77DC3A365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57850" y="-158010"/>
            <a:ext cx="120241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(9.7): Comparing between CSP and PV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8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study for CSP: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 main average condition in Nablus city that depend in built this power plant with 1Mw capacity.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890904"/>
              </p:ext>
            </p:extLst>
          </p:nvPr>
        </p:nvGraphicFramePr>
        <p:xfrm>
          <a:off x="1752600" y="2514600"/>
          <a:ext cx="6390640" cy="3123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3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46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Parameter 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Value 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6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temperature  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17.00c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6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humidity 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68.1%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6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Slope 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2%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6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Area 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Mountainous area  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255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28600"/>
            <a:ext cx="7498080" cy="1143000"/>
          </a:xfrm>
        </p:spPr>
        <p:txBody>
          <a:bodyPr/>
          <a:lstStyle/>
          <a:p>
            <a:r>
              <a:rPr lang="en-US" dirty="0"/>
              <a:t>Initial cost: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107766"/>
              </p:ext>
            </p:extLst>
          </p:nvPr>
        </p:nvGraphicFramePr>
        <p:xfrm>
          <a:off x="664747" y="990601"/>
          <a:ext cx="8153400" cy="5488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79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4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3662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Initial cost criteria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Unit Cost ($)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Visibility study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70,000 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3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Development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128,250 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Engineering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1,300,860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Solar thermal power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1357 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Road constriction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50,000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Transmission line 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55,000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Substation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250,000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Spar part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40,713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Training commissioning 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25,000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Contingences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3,236,617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Internes rat during construct  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3,286,983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Power system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1,712,100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116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Balance of system &amp; misc.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139,498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5440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initial cost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3,350,708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151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F17F9-B94E-4D8E-B7DF-AC6AD350C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running cost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C4185-BB69-4ADA-A6EB-CA0FD1286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20911"/>
            <a:ext cx="8058150" cy="4271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AA057B1-2EDE-4AEF-994B-EBC2FFBA4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91912"/>
              </p:ext>
            </p:extLst>
          </p:nvPr>
        </p:nvGraphicFramePr>
        <p:xfrm>
          <a:off x="533400" y="2288095"/>
          <a:ext cx="69342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7317">
                  <a:extLst>
                    <a:ext uri="{9D8B030D-6E8A-4147-A177-3AD203B41FA5}">
                      <a16:colId xmlns:a16="http://schemas.microsoft.com/office/drawing/2014/main" val="3682807773"/>
                    </a:ext>
                  </a:extLst>
                </a:gridCol>
                <a:gridCol w="3586883">
                  <a:extLst>
                    <a:ext uri="{9D8B030D-6E8A-4147-A177-3AD203B41FA5}">
                      <a16:colId xmlns:a16="http://schemas.microsoft.com/office/drawing/2014/main" val="27486605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390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Annual cost &amp; debt payment($)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86,355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879775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CB57503-75E0-4AE4-BF1C-285A668F2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52055"/>
              </p:ext>
            </p:extLst>
          </p:nvPr>
        </p:nvGraphicFramePr>
        <p:xfrm>
          <a:off x="549308" y="5105400"/>
          <a:ext cx="6934200" cy="1169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7317">
                  <a:extLst>
                    <a:ext uri="{9D8B030D-6E8A-4147-A177-3AD203B41FA5}">
                      <a16:colId xmlns:a16="http://schemas.microsoft.com/office/drawing/2014/main" val="4275158579"/>
                    </a:ext>
                  </a:extLst>
                </a:gridCol>
                <a:gridCol w="3586883">
                  <a:extLst>
                    <a:ext uri="{9D8B030D-6E8A-4147-A177-3AD203B41FA5}">
                      <a16:colId xmlns:a16="http://schemas.microsoft.com/office/drawing/2014/main" val="610886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Electricity export to grid(MWh)</a:t>
                      </a:r>
                    </a:p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3,504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309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Electricity export rate($/MWh)</a:t>
                      </a:r>
                    </a:p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175.00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5401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Electricity export income($)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613,200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697392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590A6E42-2E55-4577-945E-5A978991ECF0}"/>
              </a:ext>
            </a:extLst>
          </p:cNvPr>
          <p:cNvSpPr/>
          <p:nvPr/>
        </p:nvSpPr>
        <p:spPr>
          <a:xfrm>
            <a:off x="304801" y="3244334"/>
            <a:ext cx="4738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Annual income:</a:t>
            </a:r>
          </a:p>
        </p:txBody>
      </p:sp>
    </p:spTree>
    <p:extLst>
      <p:ext uri="{BB962C8B-B14F-4D97-AF65-F5344CB8AC3E}">
        <p14:creationId xmlns:p14="http://schemas.microsoft.com/office/powerpoint/2010/main" val="326897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A353-881A-4908-88CD-71D199E6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	GHG Emission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120FAF-A9D8-43A2-A736-599FEA0B2C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852668"/>
              </p:ext>
            </p:extLst>
          </p:nvPr>
        </p:nvGraphicFramePr>
        <p:xfrm>
          <a:off x="457200" y="2057400"/>
          <a:ext cx="7086599" cy="3109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27077917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904779455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917082436"/>
                    </a:ext>
                  </a:extLst>
                </a:gridCol>
                <a:gridCol w="1447799">
                  <a:extLst>
                    <a:ext uri="{9D8B030D-6E8A-4147-A177-3AD203B41FA5}">
                      <a16:colId xmlns:a16="http://schemas.microsoft.com/office/drawing/2014/main" val="1520644661"/>
                    </a:ext>
                  </a:extLst>
                </a:gridCol>
              </a:tblGrid>
              <a:tr h="1233871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Fuel Type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Fuel consumption (MWh)      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GHG Emission (tCO2/MWh)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GHG Emission tCO2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4781759"/>
                  </a:ext>
                </a:extLst>
              </a:tr>
              <a:tr h="616935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Electricity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0.710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2488.8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2420889"/>
                  </a:ext>
                </a:extLst>
              </a:tr>
              <a:tr h="64217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Solar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3.504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2267723"/>
                  </a:ext>
                </a:extLst>
              </a:tr>
              <a:tr h="616935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0.710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74.7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608106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3BBB26D-17EA-4AFF-943E-8618C496C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68437" y="-1300184"/>
            <a:ext cx="126061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 (8.9)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98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443" y="342900"/>
            <a:ext cx="7696200" cy="6172200"/>
          </a:xfrm>
        </p:spPr>
        <p:txBody>
          <a:bodyPr/>
          <a:lstStyle/>
          <a:p>
            <a:pPr marL="27432" lvl="0"/>
            <a:endParaRPr lang="en-US" b="1" dirty="0"/>
          </a:p>
          <a:p>
            <a:pPr marL="27432" lvl="0"/>
            <a:endParaRPr lang="en-US" b="1" dirty="0"/>
          </a:p>
          <a:p>
            <a:pPr marL="27432" lvl="0"/>
            <a:endParaRPr lang="en-US" b="1" dirty="0"/>
          </a:p>
          <a:p>
            <a:pPr marL="27432" lvl="0"/>
            <a:endParaRPr lang="en-US" b="1" dirty="0"/>
          </a:p>
          <a:p>
            <a:pPr marL="27432" lvl="0" algn="l"/>
            <a:r>
              <a:rPr lang="en-US" b="1" dirty="0"/>
              <a:t>GHG emission reduction summary</a:t>
            </a:r>
          </a:p>
          <a:p>
            <a:pPr marL="27432" lvl="0"/>
            <a:endParaRPr lang="en-US" b="1" dirty="0"/>
          </a:p>
          <a:p>
            <a:pPr marL="27432" lvl="0"/>
            <a:endParaRPr lang="en-US" b="1" dirty="0"/>
          </a:p>
          <a:p>
            <a:pPr marL="27432" lvl="0"/>
            <a:r>
              <a:rPr lang="en-US" b="1" dirty="0"/>
              <a:t> </a:t>
            </a:r>
            <a:endParaRPr lang="ar-SA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325807"/>
              </p:ext>
            </p:extLst>
          </p:nvPr>
        </p:nvGraphicFramePr>
        <p:xfrm>
          <a:off x="685800" y="2819400"/>
          <a:ext cx="7315200" cy="21846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2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2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2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36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8317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 case GHG emission (tCO2)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Proposed case GHG emission (tCO2)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Gross annual GHG emission reduction (tCO2)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Net annual GHG emission reduction (tCO2)/yr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283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Power project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2488.8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74.7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2414.1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2414.1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672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18019-9B68-4AA0-900E-B95326FCA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2A613F-3DAB-45ED-8821-4DE1206A01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877747"/>
              </p:ext>
            </p:extLst>
          </p:nvPr>
        </p:nvGraphicFramePr>
        <p:xfrm>
          <a:off x="1066800" y="1981200"/>
          <a:ext cx="6781800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2240050124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563357395"/>
                    </a:ext>
                  </a:extLst>
                </a:gridCol>
              </a:tblGrid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Parameter 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Value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7924848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 Area (m² </a:t>
                      </a:r>
                      <a:r>
                        <a:rPr lang="ar-SA" sz="1050">
                          <a:effectLst/>
                        </a:rPr>
                        <a:t>(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25,000m²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0121032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Area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25$</a:t>
                      </a:r>
                      <a:r>
                        <a:rPr lang="ar-JO" sz="1050">
                          <a:effectLst/>
                        </a:rPr>
                        <a:t>/</a:t>
                      </a:r>
                      <a:r>
                        <a:rPr lang="en-US" sz="1050">
                          <a:effectLst/>
                        </a:rPr>
                        <a:t>m²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3396438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Capacity MW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1MW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6686929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Destination of general power 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 grid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2019771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 cost per Kw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625$</a:t>
                      </a:r>
                      <a:r>
                        <a:rPr lang="ar-JO" sz="1050">
                          <a:effectLst/>
                        </a:rPr>
                        <a:t>/</a:t>
                      </a:r>
                      <a:r>
                        <a:rPr lang="en-US" sz="1050">
                          <a:effectLst/>
                        </a:rPr>
                        <a:t>Kw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4309324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 Capital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3,350,708$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3154215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 annual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86,355$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1250867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Maintenance cost ($)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40,713$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1352065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Transmission line cost ($)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55,000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3446439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GHG reduction cost($/tCO2)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55 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8367052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Net Annual GHG emission reduction cost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2414.1 t(CO2)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150819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Annual Saving and income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613,000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044803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Simple payback (year)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6.4 year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9708146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Cost per Kwh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0.176 $/</a:t>
                      </a:r>
                      <a:r>
                        <a:rPr lang="en-US" sz="1050" dirty="0" err="1">
                          <a:effectLst/>
                        </a:rPr>
                        <a:t>Kwh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9924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002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D56CB-4E73-49E0-8018-073A080C6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Csp storage system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554F99A-AC50-45FF-8762-F2434F7F85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768623"/>
              </p:ext>
            </p:extLst>
          </p:nvPr>
        </p:nvGraphicFramePr>
        <p:xfrm>
          <a:off x="642790" y="2209800"/>
          <a:ext cx="7872560" cy="3505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6256">
                  <a:extLst>
                    <a:ext uri="{9D8B030D-6E8A-4147-A177-3AD203B41FA5}">
                      <a16:colId xmlns:a16="http://schemas.microsoft.com/office/drawing/2014/main" val="3098568216"/>
                    </a:ext>
                  </a:extLst>
                </a:gridCol>
                <a:gridCol w="3005534">
                  <a:extLst>
                    <a:ext uri="{9D8B030D-6E8A-4147-A177-3AD203B41FA5}">
                      <a16:colId xmlns:a16="http://schemas.microsoft.com/office/drawing/2014/main" val="3615922532"/>
                    </a:ext>
                  </a:extLst>
                </a:gridCol>
                <a:gridCol w="2520770">
                  <a:extLst>
                    <a:ext uri="{9D8B030D-6E8A-4147-A177-3AD203B41FA5}">
                      <a16:colId xmlns:a16="http://schemas.microsoft.com/office/drawing/2014/main" val="802932857"/>
                    </a:ext>
                  </a:extLst>
                </a:gridCol>
              </a:tblGrid>
              <a:tr h="50984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Csp without storage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Csp with storage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9826666"/>
                  </a:ext>
                </a:extLst>
              </a:tr>
              <a:tr h="50984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Capital cost ($</a:t>
                      </a:r>
                      <a:r>
                        <a:rPr lang="ar-SA" sz="1200">
                          <a:effectLst/>
                        </a:rPr>
                        <a:t>/</a:t>
                      </a:r>
                      <a:r>
                        <a:rPr lang="en-US" sz="1200">
                          <a:effectLst/>
                        </a:rPr>
                        <a:t>kw)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5675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1829994"/>
                  </a:ext>
                </a:extLst>
              </a:tr>
              <a:tr h="50984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Capital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4,546,586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5,291,211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0174799"/>
                  </a:ext>
                </a:extLst>
              </a:tr>
              <a:tr h="50984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Capital cost ($)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70</a:t>
                      </a:r>
                      <a:r>
                        <a:rPr lang="en-US" sz="1050">
                          <a:effectLst/>
                        </a:rPr>
                        <a:t>,000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70,000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1382939"/>
                  </a:ext>
                </a:extLst>
              </a:tr>
              <a:tr h="50984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Solar thermal power $</a:t>
                      </a:r>
                      <a:r>
                        <a:rPr lang="ar-JO" sz="1200">
                          <a:effectLst/>
                        </a:rPr>
                        <a:t>/</a:t>
                      </a:r>
                      <a:r>
                        <a:rPr lang="en-US" sz="1050">
                          <a:effectLst/>
                        </a:rPr>
                        <a:t>MW 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1,357,100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1,357,100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0960926"/>
                  </a:ext>
                </a:extLst>
              </a:tr>
              <a:tr h="955964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Cost of energy </a:t>
                      </a:r>
                    </a:p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($</a:t>
                      </a:r>
                      <a:r>
                        <a:rPr lang="ar-JO" sz="1200">
                          <a:effectLst/>
                        </a:rPr>
                        <a:t>/</a:t>
                      </a:r>
                      <a:r>
                        <a:rPr lang="en-US" sz="1050">
                          <a:effectLst/>
                        </a:rPr>
                        <a:t>kw)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0.173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0.183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7919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48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114DE-CDAA-4E95-91BC-AD74A8E9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 Analysis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B6A8E-17EE-4A9F-BACC-C451543A8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1- Tilt angel is 27˚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2- Azimuth angel is zero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3- free horizon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4- no shedding system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78792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b2130180-46d7-472f-9bc9-897499e9420c" Revision="1" Stencil="System.MyShapes" StencilVersion="1.0"/>
</Control>
</file>

<file path=customXml/itemProps1.xml><?xml version="1.0" encoding="utf-8"?>
<ds:datastoreItem xmlns:ds="http://schemas.openxmlformats.org/officeDocument/2006/customXml" ds:itemID="{F037E894-AF25-4F32-B393-C2DD135C51E9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268</TotalTime>
  <Words>722</Words>
  <Application>Microsoft Office PowerPoint</Application>
  <PresentationFormat>On-screen Show (4:3)</PresentationFormat>
  <Paragraphs>284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Ion Boardroom</vt:lpstr>
      <vt:lpstr>Objectives </vt:lpstr>
      <vt:lpstr>Feasibility study for CSP:</vt:lpstr>
      <vt:lpstr>Initial cost:</vt:lpstr>
      <vt:lpstr>Annual running cost </vt:lpstr>
      <vt:lpstr> GHG Emission </vt:lpstr>
      <vt:lpstr>PowerPoint Presentation</vt:lpstr>
      <vt:lpstr>Summary </vt:lpstr>
      <vt:lpstr>Csp storage system </vt:lpstr>
      <vt:lpstr>PV System Analysis   </vt:lpstr>
      <vt:lpstr>PV System design Analysis  </vt:lpstr>
      <vt:lpstr>PV System design Analysis  </vt:lpstr>
      <vt:lpstr>PV System economical  Analysis </vt:lpstr>
      <vt:lpstr>Investment </vt:lpstr>
      <vt:lpstr>Financial </vt:lpstr>
      <vt:lpstr>Energy cost : </vt:lpstr>
      <vt:lpstr>Pv Vs Csp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Nuur Z</cp:lastModifiedBy>
  <cp:revision>26</cp:revision>
  <dcterms:created xsi:type="dcterms:W3CDTF">2006-08-16T00:00:00Z</dcterms:created>
  <dcterms:modified xsi:type="dcterms:W3CDTF">2017-12-20T18:37:33Z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