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72" r:id="rId1"/>
  </p:sldMasterIdLst>
  <p:notesMasterIdLst>
    <p:notesMasterId r:id="rId42"/>
  </p:notesMasterIdLst>
  <p:sldIdLst>
    <p:sldId id="256" r:id="rId2"/>
    <p:sldId id="257" r:id="rId3"/>
    <p:sldId id="297" r:id="rId4"/>
    <p:sldId id="258" r:id="rId5"/>
    <p:sldId id="259" r:id="rId6"/>
    <p:sldId id="260" r:id="rId7"/>
    <p:sldId id="331" r:id="rId8"/>
    <p:sldId id="282" r:id="rId9"/>
    <p:sldId id="280" r:id="rId10"/>
    <p:sldId id="262" r:id="rId11"/>
    <p:sldId id="263" r:id="rId12"/>
    <p:sldId id="265" r:id="rId13"/>
    <p:sldId id="275" r:id="rId14"/>
    <p:sldId id="272" r:id="rId15"/>
    <p:sldId id="303" r:id="rId16"/>
    <p:sldId id="273" r:id="rId17"/>
    <p:sldId id="274" r:id="rId18"/>
    <p:sldId id="296" r:id="rId19"/>
    <p:sldId id="279" r:id="rId20"/>
    <p:sldId id="304" r:id="rId21"/>
    <p:sldId id="314" r:id="rId22"/>
    <p:sldId id="319" r:id="rId23"/>
    <p:sldId id="306" r:id="rId24"/>
    <p:sldId id="307" r:id="rId25"/>
    <p:sldId id="320" r:id="rId26"/>
    <p:sldId id="321" r:id="rId27"/>
    <p:sldId id="305" r:id="rId28"/>
    <p:sldId id="315" r:id="rId29"/>
    <p:sldId id="308" r:id="rId30"/>
    <p:sldId id="316" r:id="rId31"/>
    <p:sldId id="317" r:id="rId32"/>
    <p:sldId id="310" r:id="rId33"/>
    <p:sldId id="309" r:id="rId34"/>
    <p:sldId id="322" r:id="rId35"/>
    <p:sldId id="323" r:id="rId36"/>
    <p:sldId id="329" r:id="rId37"/>
    <p:sldId id="330" r:id="rId38"/>
    <p:sldId id="327" r:id="rId39"/>
    <p:sldId id="328" r:id="rId40"/>
    <p:sldId id="295"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5878" autoAdjust="0"/>
  </p:normalViewPr>
  <p:slideViewPr>
    <p:cSldViewPr>
      <p:cViewPr>
        <p:scale>
          <a:sx n="70" d="100"/>
          <a:sy n="70" d="100"/>
        </p:scale>
        <p:origin x="-13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8CF805-25FF-4F11-A737-985A9F94A868}" type="datetimeFigureOut">
              <a:rPr lang="ar-SA" smtClean="0"/>
              <a:pPr/>
              <a:t>4/22/1439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E21412D-F7BD-4F0E-AA16-18A57D99803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E21412D-F7BD-4F0E-AA16-18A57D998037}"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1B8ABB09-4A1D-463E-8065-109CC2B7EFAA}" type="datetimeFigureOut">
              <a:rPr lang="ar-SA" smtClean="0"/>
              <a:pPr/>
              <a:t>4/22/1439</a:t>
            </a:fld>
            <a:endParaRPr lang="ar-SA" dirty="0"/>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dirty="0"/>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1B8ABB09-4A1D-463E-8065-109CC2B7EFAA}" type="datetimeFigureOut">
              <a:rPr lang="ar-SA" smtClean="0"/>
              <a:pPr/>
              <a:t>4/22/1439</a:t>
            </a:fld>
            <a:endParaRPr lang="ar-SA" dirty="0"/>
          </a:p>
        </p:txBody>
      </p:sp>
      <p:sp>
        <p:nvSpPr>
          <p:cNvPr id="27" name="عنصر نائب لرقم الشريحة 26"/>
          <p:cNvSpPr>
            <a:spLocks noGrp="1"/>
          </p:cNvSpPr>
          <p:nvPr>
            <p:ph type="sldNum" sz="quarter" idx="11"/>
          </p:nvPr>
        </p:nvSpPr>
        <p:spPr/>
        <p:txBody>
          <a:bodyPr rtlCol="0"/>
          <a:lstStyle/>
          <a:p>
            <a:fld id="{0B34F065-1154-456A-91E3-76DE8E75E17B}" type="slidenum">
              <a:rPr lang="ar-SA" smtClean="0"/>
              <a:pPr/>
              <a:t>‹#›</a:t>
            </a:fld>
            <a:endParaRPr lang="ar-SA" dirty="0"/>
          </a:p>
        </p:txBody>
      </p:sp>
      <p:sp>
        <p:nvSpPr>
          <p:cNvPr id="28" name="عنصر نائب للتذييل 27"/>
          <p:cNvSpPr>
            <a:spLocks noGrp="1"/>
          </p:cNvSpPr>
          <p:nvPr>
            <p:ph type="ftr" sz="quarter" idx="12"/>
          </p:nvPr>
        </p:nvSpPr>
        <p:spPr/>
        <p:txBody>
          <a:bodyPr rtlCol="0"/>
          <a:lstStyle/>
          <a:p>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1B8ABB09-4A1D-463E-8065-109CC2B7EFAA}" type="datetimeFigureOut">
              <a:rPr lang="ar-SA" smtClean="0"/>
              <a:pPr/>
              <a:t>4/22/1439</a:t>
            </a:fld>
            <a:endParaRPr lang="ar-SA" dirty="0"/>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dirty="0"/>
          </a:p>
        </p:txBody>
      </p:sp>
      <p:sp>
        <p:nvSpPr>
          <p:cNvPr id="5" name="عنصر نائب لرقم الشريحة 4"/>
          <p:cNvSpPr>
            <a:spLocks noGrp="1"/>
          </p:cNvSpPr>
          <p:nvPr>
            <p:ph type="sldNum" sz="quarter" idx="12"/>
          </p:nvPr>
        </p:nvSpPr>
        <p:spPr>
          <a:xfrm>
            <a:off x="8174736" y="2272"/>
            <a:ext cx="762000" cy="365760"/>
          </a:xfrm>
        </p:spPr>
        <p:txBody>
          <a:bodyPr/>
          <a:lstStyle/>
          <a:p>
            <a:fld id="{0B34F065-1154-456A-91E3-76DE8E75E17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dirty="0"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4/22/1439</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B8ABB09-4A1D-463E-8065-109CC2B7EFAA}" type="datetimeFigureOut">
              <a:rPr lang="ar-SA" smtClean="0"/>
              <a:pPr/>
              <a:t>4/22/1439</a:t>
            </a:fld>
            <a:endParaRPr lang="ar-SA" dirty="0"/>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dirty="0"/>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282" y="2428868"/>
            <a:ext cx="8929718" cy="1214446"/>
          </a:xfrm>
        </p:spPr>
        <p:txBody>
          <a:bodyPr>
            <a:normAutofit/>
          </a:bodyPr>
          <a:lstStyle/>
          <a:p>
            <a:pPr algn="ctr"/>
            <a:r>
              <a:rPr lang="en-US" sz="3600" dirty="0" smtClean="0"/>
              <a:t>Analysis and Redesign of WDN for Beita, Connect with Gis, SCADA system</a:t>
            </a:r>
            <a:endParaRPr lang="ar-SA" sz="3600" dirty="0"/>
          </a:p>
        </p:txBody>
      </p:sp>
      <p:sp>
        <p:nvSpPr>
          <p:cNvPr id="3" name="عنوان فرعي 2"/>
          <p:cNvSpPr>
            <a:spLocks noGrp="1"/>
          </p:cNvSpPr>
          <p:nvPr>
            <p:ph type="subTitle" idx="1"/>
          </p:nvPr>
        </p:nvSpPr>
        <p:spPr>
          <a:xfrm>
            <a:off x="1214414" y="4143380"/>
            <a:ext cx="4953000" cy="1357322"/>
          </a:xfrm>
        </p:spPr>
        <p:txBody>
          <a:bodyPr/>
          <a:lstStyle/>
          <a:p>
            <a:r>
              <a:rPr lang="en-US" dirty="0" smtClean="0"/>
              <a:t>Prepared by:- </a:t>
            </a:r>
          </a:p>
          <a:p>
            <a:pPr rtl="0">
              <a:buFont typeface="Arial" pitchFamily="34" charset="0"/>
              <a:buChar char="•"/>
            </a:pPr>
            <a:r>
              <a:rPr lang="en-US" dirty="0" smtClean="0"/>
              <a:t> Ghada al-sheikh.</a:t>
            </a:r>
          </a:p>
          <a:p>
            <a:pPr rtl="0">
              <a:buFont typeface="Arial" pitchFamily="34" charset="0"/>
              <a:buChar char="•"/>
            </a:pPr>
            <a:r>
              <a:rPr lang="en-US" dirty="0" smtClean="0"/>
              <a:t> Mays Zyoud.</a:t>
            </a:r>
            <a:endParaRPr lang="ar-SA" dirty="0"/>
          </a:p>
        </p:txBody>
      </p:sp>
      <p:sp>
        <p:nvSpPr>
          <p:cNvPr id="4" name="مستطيل 3"/>
          <p:cNvSpPr/>
          <p:nvPr/>
        </p:nvSpPr>
        <p:spPr>
          <a:xfrm>
            <a:off x="2428860" y="357166"/>
            <a:ext cx="4264309" cy="461665"/>
          </a:xfrm>
          <a:prstGeom prst="rect">
            <a:avLst/>
          </a:prstGeom>
        </p:spPr>
        <p:txBody>
          <a:bodyPr wrap="none">
            <a:spAutoFit/>
          </a:bodyPr>
          <a:lstStyle/>
          <a:p>
            <a:pPr algn="ctr"/>
            <a:r>
              <a:rPr lang="en-US" sz="2400" b="1" dirty="0" smtClean="0">
                <a:solidFill>
                  <a:schemeClr val="bg1"/>
                </a:solidFill>
                <a:latin typeface="Times New Roman" panose="02020603050405020304" pitchFamily="18" charset="0"/>
                <a:cs typeface="Times New Roman" panose="02020603050405020304" pitchFamily="18" charset="0"/>
              </a:rPr>
              <a:t>An– Najah National University</a:t>
            </a:r>
            <a:endParaRPr lang="en-US" sz="2400" dirty="0">
              <a:solidFill>
                <a:schemeClr val="bg1"/>
              </a:solidFill>
            </a:endParaRPr>
          </a:p>
        </p:txBody>
      </p:sp>
      <p:pic>
        <p:nvPicPr>
          <p:cNvPr id="5" name="صورة 4" descr="NTE2Ng==.jpg"/>
          <p:cNvPicPr>
            <a:picLocks noChangeAspect="1"/>
          </p:cNvPicPr>
          <p:nvPr/>
        </p:nvPicPr>
        <p:blipFill>
          <a:blip r:embed="rId3"/>
          <a:stretch>
            <a:fillRect/>
          </a:stretch>
        </p:blipFill>
        <p:spPr>
          <a:xfrm>
            <a:off x="3857620" y="928670"/>
            <a:ext cx="1444752" cy="14325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عنوان فرعي 2"/>
          <p:cNvSpPr txBox="1">
            <a:spLocks/>
          </p:cNvSpPr>
          <p:nvPr/>
        </p:nvSpPr>
        <p:spPr>
          <a:xfrm>
            <a:off x="1214414" y="5643578"/>
            <a:ext cx="6524636" cy="785818"/>
          </a:xfrm>
          <a:prstGeom prst="rect">
            <a:avLst/>
          </a:prstGeom>
        </p:spPr>
        <p:txBody>
          <a:bodyPr vert="horz">
            <a:normAutofit/>
          </a:bodyPr>
          <a:lstStyle/>
          <a:p>
            <a:pPr marL="64008" lvl="0" algn="l">
              <a:spcBef>
                <a:spcPts val="300"/>
              </a:spcBef>
              <a:buClr>
                <a:schemeClr val="accent3"/>
              </a:buClr>
            </a:pPr>
            <a:r>
              <a:rPr lang="en-US" sz="2400" dirty="0" smtClean="0">
                <a:solidFill>
                  <a:schemeClr val="tx2"/>
                </a:solidFill>
              </a:rPr>
              <a:t>Supervisor : Dr.Abdelhaleem Khader.</a:t>
            </a:r>
            <a:endParaRPr kumimoji="0" lang="ar-SA" sz="24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643050"/>
            <a:ext cx="8358246" cy="3500462"/>
          </a:xfrm>
        </p:spPr>
        <p:txBody>
          <a:bodyPr>
            <a:normAutofit/>
          </a:bodyPr>
          <a:lstStyle/>
          <a:p>
            <a:pPr algn="ctr">
              <a:lnSpc>
                <a:spcPct val="150000"/>
              </a:lnSpc>
            </a:pPr>
            <a:r>
              <a:rPr lang="en-US" sz="4400" dirty="0" smtClean="0"/>
              <a:t>Graduation Project 1 Review</a:t>
            </a:r>
            <a:br>
              <a:rPr lang="en-US" sz="4400" dirty="0" smtClean="0"/>
            </a:br>
            <a:r>
              <a:rPr lang="en-US" sz="4400" dirty="0" smtClean="0"/>
              <a:t>Water Distribution Network</a:t>
            </a:r>
            <a:r>
              <a:rPr lang="ar-SA" b="1" dirty="0" smtClean="0">
                <a:latin typeface="Times New Roman" pitchFamily="18" charset="0"/>
                <a:cs typeface="Times New Roman" pitchFamily="18" charset="0"/>
              </a:rPr>
              <a:t/>
            </a:r>
            <a:br>
              <a:rPr lang="ar-SA" b="1" dirty="0" smtClean="0">
                <a:latin typeface="Times New Roman" pitchFamily="18" charset="0"/>
                <a:cs typeface="Times New Roman" pitchFamily="18" charset="0"/>
              </a:rPr>
            </a:br>
            <a:endParaRPr lang="ar-SA"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85728"/>
            <a:ext cx="8229600" cy="1066800"/>
          </a:xfrm>
        </p:spPr>
        <p:txBody>
          <a:bodyPr/>
          <a:lstStyle/>
          <a:p>
            <a:pPr algn="ctr"/>
            <a:r>
              <a:rPr lang="en-US" dirty="0" smtClean="0"/>
              <a:t> </a:t>
            </a:r>
            <a:r>
              <a:rPr lang="en-US" b="1" dirty="0" smtClean="0"/>
              <a:t>Methodology</a:t>
            </a:r>
            <a:r>
              <a:rPr lang="en-US" dirty="0" smtClean="0"/>
              <a:t> </a:t>
            </a:r>
            <a:endParaRPr lang="ar-SA" dirty="0"/>
          </a:p>
        </p:txBody>
      </p:sp>
      <p:pic>
        <p:nvPicPr>
          <p:cNvPr id="5" name="صورة 4" descr="Untitled.png"/>
          <p:cNvPicPr>
            <a:picLocks noChangeAspect="1"/>
          </p:cNvPicPr>
          <p:nvPr/>
        </p:nvPicPr>
        <p:blipFill>
          <a:blip r:embed="rId2"/>
          <a:stretch>
            <a:fillRect/>
          </a:stretch>
        </p:blipFill>
        <p:spPr>
          <a:xfrm>
            <a:off x="785786" y="1214422"/>
            <a:ext cx="7572428" cy="564357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571480"/>
            <a:ext cx="8229600" cy="1066800"/>
          </a:xfrm>
        </p:spPr>
        <p:txBody>
          <a:bodyPr>
            <a:normAutofit fontScale="90000"/>
          </a:bodyPr>
          <a:lstStyle/>
          <a:p>
            <a:r>
              <a:rPr lang="en-US" dirty="0" smtClean="0"/>
              <a:t>the existing water distribution network</a:t>
            </a:r>
            <a:endParaRPr lang="ar-SA" dirty="0"/>
          </a:p>
        </p:txBody>
      </p:sp>
      <p:pic>
        <p:nvPicPr>
          <p:cNvPr id="3" name="صورة 2" descr="Capture.JPG"/>
          <p:cNvPicPr/>
          <p:nvPr/>
        </p:nvPicPr>
        <p:blipFill>
          <a:blip r:embed="rId2"/>
          <a:stretch>
            <a:fillRect/>
          </a:stretch>
        </p:blipFill>
        <p:spPr>
          <a:xfrm>
            <a:off x="0" y="1571612"/>
            <a:ext cx="9144000" cy="528638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1538" y="1285860"/>
            <a:ext cx="6686568" cy="1066800"/>
          </a:xfrm>
        </p:spPr>
        <p:txBody>
          <a:bodyPr/>
          <a:lstStyle/>
          <a:p>
            <a:pPr algn="ctr"/>
            <a:r>
              <a:rPr lang="en-US" sz="4400" b="1" dirty="0" smtClean="0"/>
              <a:t>Results</a:t>
            </a:r>
            <a:endParaRPr lang="ar-SA" b="1" dirty="0" smtClean="0"/>
          </a:p>
        </p:txBody>
      </p:sp>
      <p:sp>
        <p:nvSpPr>
          <p:cNvPr id="3" name="عنصر نائب للمحتوى 2"/>
          <p:cNvSpPr>
            <a:spLocks noGrp="1"/>
          </p:cNvSpPr>
          <p:nvPr>
            <p:ph idx="1"/>
          </p:nvPr>
        </p:nvSpPr>
        <p:spPr>
          <a:xfrm>
            <a:off x="1071538" y="3071810"/>
            <a:ext cx="2428892" cy="1000132"/>
          </a:xfrm>
        </p:spPr>
        <p:style>
          <a:lnRef idx="2">
            <a:schemeClr val="accent2"/>
          </a:lnRef>
          <a:fillRef idx="1">
            <a:schemeClr val="lt1"/>
          </a:fillRef>
          <a:effectRef idx="0">
            <a:schemeClr val="accent2"/>
          </a:effectRef>
          <a:fontRef idx="minor">
            <a:schemeClr val="dk1"/>
          </a:fontRef>
        </p:style>
        <p:txBody>
          <a:bodyPr/>
          <a:lstStyle/>
          <a:p>
            <a:pPr algn="ctr" rtl="0"/>
            <a:r>
              <a:rPr lang="en-US" dirty="0" smtClean="0"/>
              <a:t>Junctions</a:t>
            </a:r>
          </a:p>
        </p:txBody>
      </p:sp>
      <p:sp>
        <p:nvSpPr>
          <p:cNvPr id="4" name="عنصر نائب للمحتوى 2"/>
          <p:cNvSpPr txBox="1">
            <a:spLocks/>
          </p:cNvSpPr>
          <p:nvPr/>
        </p:nvSpPr>
        <p:spPr>
          <a:xfrm>
            <a:off x="5429256" y="3071810"/>
            <a:ext cx="2428892" cy="1000132"/>
          </a:xfrm>
          <a:prstGeom prst="rect">
            <a:avLst/>
          </a:prstGeom>
        </p:spPr>
        <p:style>
          <a:lnRef idx="2">
            <a:schemeClr val="accent2"/>
          </a:lnRef>
          <a:fillRef idx="1">
            <a:schemeClr val="lt1"/>
          </a:fillRef>
          <a:effectRef idx="0">
            <a:schemeClr val="accent2"/>
          </a:effectRef>
          <a:fontRef idx="minor">
            <a:schemeClr val="dk1"/>
          </a:fontRef>
        </p:style>
        <p:txBody>
          <a:bodyPr vert="horz">
            <a:norm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pipes</a:t>
            </a: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71480"/>
            <a:ext cx="2400288" cy="923940"/>
          </a:xfrm>
        </p:spPr>
        <p:txBody>
          <a:bodyPr/>
          <a:lstStyle/>
          <a:p>
            <a:r>
              <a:rPr lang="en-US" dirty="0" smtClean="0"/>
              <a:t>Pressure:</a:t>
            </a:r>
            <a:endParaRPr lang="ar-SA" dirty="0"/>
          </a:p>
        </p:txBody>
      </p:sp>
      <p:pic>
        <p:nvPicPr>
          <p:cNvPr id="4" name="صورة 3" descr="بص.png"/>
          <p:cNvPicPr>
            <a:picLocks noChangeAspect="1"/>
          </p:cNvPicPr>
          <p:nvPr/>
        </p:nvPicPr>
        <p:blipFill>
          <a:blip r:embed="rId2"/>
          <a:stretch>
            <a:fillRect/>
          </a:stretch>
        </p:blipFill>
        <p:spPr>
          <a:xfrm>
            <a:off x="357158" y="1500174"/>
            <a:ext cx="8429684" cy="5143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000240"/>
            <a:ext cx="8072494" cy="2500330"/>
          </a:xfrm>
        </p:spPr>
        <p:style>
          <a:lnRef idx="2">
            <a:schemeClr val="accent2"/>
          </a:lnRef>
          <a:fillRef idx="1">
            <a:schemeClr val="lt1"/>
          </a:fillRef>
          <a:effectRef idx="0">
            <a:schemeClr val="accent2"/>
          </a:effectRef>
          <a:fontRef idx="minor">
            <a:schemeClr val="dk1"/>
          </a:fontRef>
        </p:style>
        <p:txBody>
          <a:bodyPr/>
          <a:lstStyle/>
          <a:p>
            <a:pPr algn="l" rtl="0"/>
            <a:r>
              <a:rPr lang="en-US" dirty="0" smtClean="0"/>
              <a:t>We got negative pressure .</a:t>
            </a:r>
          </a:p>
          <a:p>
            <a:pPr algn="l" rtl="0"/>
            <a:r>
              <a:rPr lang="en-US" dirty="0" smtClean="0"/>
              <a:t>We got pressure more than the maximum limit 100 mH</a:t>
            </a:r>
            <a:r>
              <a:rPr lang="en-US" baseline="-25000" dirty="0" smtClean="0"/>
              <a:t>2</a:t>
            </a:r>
            <a:r>
              <a:rPr lang="en-US" dirty="0" smtClean="0"/>
              <a:t>O.</a:t>
            </a:r>
          </a:p>
          <a:p>
            <a:pPr algn="l" rtl="0"/>
            <a:r>
              <a:rPr lang="en-US" dirty="0" smtClean="0"/>
              <a:t>We got zero pressure.</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2757478" cy="1066800"/>
          </a:xfrm>
        </p:spPr>
        <p:txBody>
          <a:bodyPr/>
          <a:lstStyle/>
          <a:p>
            <a:r>
              <a:rPr lang="en-US" dirty="0" smtClean="0"/>
              <a:t>Velocities: </a:t>
            </a:r>
            <a:endParaRPr lang="ar-SA" dirty="0"/>
          </a:p>
        </p:txBody>
      </p:sp>
      <p:pic>
        <p:nvPicPr>
          <p:cNvPr id="4" name="عنصر نائب للمحتوى 3" descr="velocity.png"/>
          <p:cNvPicPr>
            <a:picLocks noGrp="1"/>
          </p:cNvPicPr>
          <p:nvPr>
            <p:ph idx="1"/>
          </p:nvPr>
        </p:nvPicPr>
        <p:blipFill>
          <a:blip r:embed="rId2"/>
          <a:stretch>
            <a:fillRect/>
          </a:stretch>
        </p:blipFill>
        <p:spPr>
          <a:xfrm>
            <a:off x="500034" y="2071678"/>
            <a:ext cx="8143932" cy="45720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428604"/>
            <a:ext cx="5857916" cy="852486"/>
          </a:xfrm>
        </p:spPr>
        <p:txBody>
          <a:bodyPr>
            <a:normAutofit/>
          </a:bodyPr>
          <a:lstStyle/>
          <a:p>
            <a:r>
              <a:rPr lang="en-US" dirty="0" smtClean="0"/>
              <a:t>Distribution of pipes:</a:t>
            </a:r>
            <a:endParaRPr lang="ar-SA" dirty="0"/>
          </a:p>
        </p:txBody>
      </p:sp>
      <p:pic>
        <p:nvPicPr>
          <p:cNvPr id="5" name="عنصر نائب للمحتوى 4" descr="fwfw.png"/>
          <p:cNvPicPr>
            <a:picLocks noGrp="1" noChangeAspect="1"/>
          </p:cNvPicPr>
          <p:nvPr>
            <p:ph idx="1"/>
          </p:nvPr>
        </p:nvPicPr>
        <p:blipFill>
          <a:blip r:embed="rId2"/>
          <a:stretch>
            <a:fillRect/>
          </a:stretch>
        </p:blipFill>
        <p:spPr>
          <a:xfrm>
            <a:off x="285720" y="1357298"/>
            <a:ext cx="5286412" cy="5286412"/>
          </a:xfrm>
        </p:spPr>
      </p:pic>
      <p:graphicFrame>
        <p:nvGraphicFramePr>
          <p:cNvPr id="7" name="جدول 6"/>
          <p:cNvGraphicFramePr>
            <a:graphicFrameLocks noGrp="1"/>
          </p:cNvGraphicFramePr>
          <p:nvPr/>
        </p:nvGraphicFramePr>
        <p:xfrm>
          <a:off x="5715008" y="1428736"/>
          <a:ext cx="3143272" cy="5214978"/>
        </p:xfrm>
        <a:graphic>
          <a:graphicData uri="http://schemas.openxmlformats.org/drawingml/2006/table">
            <a:tbl>
              <a:tblPr rtl="1">
                <a:tableStyleId>{284E427A-3D55-4303-BF80-6455036E1DE7}</a:tableStyleId>
              </a:tblPr>
              <a:tblGrid>
                <a:gridCol w="1606860"/>
                <a:gridCol w="1536412"/>
              </a:tblGrid>
              <a:tr h="579442">
                <a:tc>
                  <a:txBody>
                    <a:bodyPr/>
                    <a:lstStyle/>
                    <a:p>
                      <a:pPr algn="ctr" rtl="0">
                        <a:lnSpc>
                          <a:spcPct val="107000"/>
                        </a:lnSpc>
                        <a:spcAft>
                          <a:spcPts val="0"/>
                        </a:spcAft>
                      </a:pPr>
                      <a:r>
                        <a:rPr lang="en-US" sz="1400" b="1" dirty="0"/>
                        <a:t>Percent(%)</a:t>
                      </a:r>
                      <a:endParaRPr lang="en-US" sz="1600" b="1"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400" b="1" dirty="0"/>
                        <a:t>Diameter(in)</a:t>
                      </a:r>
                      <a:endParaRPr lang="en-US" sz="1600" b="1"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dirty="0"/>
                        <a:t>34.3%</a:t>
                      </a:r>
                      <a:endParaRPr lang="en-US" sz="1800"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1"</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dirty="0"/>
                        <a:t>7.8%</a:t>
                      </a:r>
                      <a:endParaRPr lang="en-US" sz="1800"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1.3"</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dirty="0"/>
                        <a:t>6.7%</a:t>
                      </a:r>
                      <a:endParaRPr lang="en-US" sz="1800"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1.5"</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dirty="0"/>
                        <a:t>26.5%</a:t>
                      </a:r>
                      <a:endParaRPr lang="en-US" sz="1800"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2"</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dirty="0"/>
                        <a:t>2.08%</a:t>
                      </a:r>
                      <a:endParaRPr lang="en-US" sz="1800"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2.5"</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dirty="0"/>
                        <a:t>8.8%</a:t>
                      </a:r>
                      <a:endParaRPr lang="en-US" sz="1800" dirty="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3"</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a:t>12.5%</a:t>
                      </a:r>
                      <a:endParaRPr lang="en-US" sz="180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4"</a:t>
                      </a:r>
                      <a:endParaRPr lang="en-US" sz="1800" dirty="0">
                        <a:solidFill>
                          <a:srgbClr val="000000"/>
                        </a:solidFill>
                        <a:latin typeface="Calibri"/>
                        <a:ea typeface="Calibri"/>
                        <a:cs typeface="Arial"/>
                      </a:endParaRPr>
                    </a:p>
                  </a:txBody>
                  <a:tcPr marL="68580" marR="68580" marT="0" marB="0" anchor="ctr"/>
                </a:tc>
              </a:tr>
              <a:tr h="579442">
                <a:tc>
                  <a:txBody>
                    <a:bodyPr/>
                    <a:lstStyle/>
                    <a:p>
                      <a:pPr algn="ctr" rtl="0">
                        <a:lnSpc>
                          <a:spcPct val="107000"/>
                        </a:lnSpc>
                        <a:spcAft>
                          <a:spcPts val="0"/>
                        </a:spcAft>
                      </a:pPr>
                      <a:r>
                        <a:rPr lang="en-US" sz="1600"/>
                        <a:t>1.04%</a:t>
                      </a:r>
                      <a:endParaRPr lang="en-US" sz="1800">
                        <a:solidFill>
                          <a:srgbClr val="000000"/>
                        </a:solidFill>
                        <a:latin typeface="Calibri"/>
                        <a:ea typeface="Calibri"/>
                        <a:cs typeface="Arial"/>
                      </a:endParaRPr>
                    </a:p>
                  </a:txBody>
                  <a:tcPr marL="68580" marR="68580" marT="0" marB="0" anchor="ctr"/>
                </a:tc>
                <a:tc>
                  <a:txBody>
                    <a:bodyPr/>
                    <a:lstStyle/>
                    <a:p>
                      <a:pPr algn="ctr" rtl="0">
                        <a:lnSpc>
                          <a:spcPct val="107000"/>
                        </a:lnSpc>
                        <a:spcAft>
                          <a:spcPts val="0"/>
                        </a:spcAft>
                      </a:pPr>
                      <a:r>
                        <a:rPr lang="en-US" sz="1600" dirty="0"/>
                        <a:t>6"</a:t>
                      </a:r>
                      <a:endParaRPr lang="en-US" sz="1800" dirty="0">
                        <a:solidFill>
                          <a:srgbClr val="000000"/>
                        </a:solidFill>
                        <a:latin typeface="Calibri"/>
                        <a:ea typeface="Calibri"/>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85794"/>
            <a:ext cx="3829048" cy="1066800"/>
          </a:xfrm>
        </p:spPr>
        <p:txBody>
          <a:bodyPr/>
          <a:lstStyle/>
          <a:p>
            <a:r>
              <a:rPr lang="en-US" dirty="0" smtClean="0"/>
              <a:t>Water Status :-</a:t>
            </a:r>
            <a:endParaRPr lang="ar-SA" dirty="0"/>
          </a:p>
        </p:txBody>
      </p:sp>
      <p:graphicFrame>
        <p:nvGraphicFramePr>
          <p:cNvPr id="7" name="عنصر نائب للمحتوى 6"/>
          <p:cNvGraphicFramePr>
            <a:graphicFrameLocks noGrp="1"/>
          </p:cNvGraphicFramePr>
          <p:nvPr>
            <p:ph idx="1"/>
          </p:nvPr>
        </p:nvGraphicFramePr>
        <p:xfrm>
          <a:off x="457200" y="2000238"/>
          <a:ext cx="8229600" cy="3851932"/>
        </p:xfrm>
        <a:graphic>
          <a:graphicData uri="http://schemas.openxmlformats.org/drawingml/2006/table">
            <a:tbl>
              <a:tblPr rtl="1" firstRow="1" bandRow="1">
                <a:tableStyleId>{5DA37D80-6434-44D0-A028-1B22A696006F}</a:tableStyleId>
              </a:tblPr>
              <a:tblGrid>
                <a:gridCol w="4114800"/>
                <a:gridCol w="4114800"/>
              </a:tblGrid>
              <a:tr h="75724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0" kern="1200" dirty="0" smtClean="0">
                          <a:solidFill>
                            <a:schemeClr val="tx1"/>
                          </a:solidFill>
                          <a:latin typeface="+mn-lt"/>
                          <a:ea typeface="+mn-ea"/>
                          <a:cs typeface="+mn-cs"/>
                        </a:rPr>
                        <a:t>   </a:t>
                      </a:r>
                      <a:r>
                        <a:rPr kumimoji="0" lang="en-US" sz="2400" b="0" kern="1200" dirty="0" smtClean="0">
                          <a:solidFill>
                            <a:schemeClr val="tx1"/>
                          </a:solidFill>
                          <a:latin typeface="+mn-lt"/>
                          <a:ea typeface="+mn-ea"/>
                          <a:cs typeface="+mn-cs"/>
                        </a:rPr>
                        <a:t>497,572  </a:t>
                      </a:r>
                      <a:r>
                        <a:rPr lang="en-US" sz="2400" b="0" u="none" dirty="0" smtClean="0"/>
                        <a:t>m</a:t>
                      </a:r>
                      <a:r>
                        <a:rPr lang="en-US" sz="2400" b="0" u="none" baseline="30000" dirty="0" smtClean="0"/>
                        <a:t>3</a:t>
                      </a:r>
                      <a:r>
                        <a:rPr kumimoji="0" lang="en-US" sz="2400" b="0" kern="1200" dirty="0" smtClean="0">
                          <a:solidFill>
                            <a:schemeClr val="tx1"/>
                          </a:solidFill>
                          <a:latin typeface="+mn-lt"/>
                          <a:ea typeface="+mn-ea"/>
                          <a:cs typeface="+mn-cs"/>
                        </a:rPr>
                        <a:t>/ y</a:t>
                      </a:r>
                      <a:r>
                        <a:rPr kumimoji="0" lang="ar-SA" sz="2400" b="0" kern="1200" dirty="0" smtClean="0">
                          <a:solidFill>
                            <a:schemeClr val="tx1"/>
                          </a:solidFill>
                          <a:latin typeface="+mn-lt"/>
                          <a:ea typeface="+mn-ea"/>
                          <a:cs typeface="+mn-cs"/>
                        </a:rPr>
                        <a:t/>
                      </a:r>
                      <a:br>
                        <a:rPr kumimoji="0" lang="ar-SA" sz="2400" b="0" kern="1200" dirty="0" smtClean="0">
                          <a:solidFill>
                            <a:schemeClr val="tx1"/>
                          </a:solidFill>
                          <a:latin typeface="+mn-lt"/>
                          <a:ea typeface="+mn-ea"/>
                          <a:cs typeface="+mn-cs"/>
                        </a:rPr>
                      </a:br>
                      <a:endParaRPr kumimoji="0" lang="ar-SA" sz="2400" b="0" kern="1200" dirty="0">
                        <a:solidFill>
                          <a:schemeClr val="tx1"/>
                        </a:solidFill>
                        <a:latin typeface="+mn-lt"/>
                        <a:ea typeface="+mn-ea"/>
                        <a:cs typeface="+mn-cs"/>
                      </a:endParaRPr>
                    </a:p>
                  </a:txBody>
                  <a:tcPr/>
                </a:tc>
                <a:tc>
                  <a:txBody>
                    <a:bodyPr/>
                    <a:lstStyle/>
                    <a:p>
                      <a:pPr marL="0" algn="ctr" rtl="1" eaLnBrk="1" latinLnBrk="0" hangingPunct="1"/>
                      <a:r>
                        <a:rPr kumimoji="0" lang="en-US" sz="2400" b="0" kern="1200" dirty="0" smtClean="0">
                          <a:solidFill>
                            <a:schemeClr val="tx1"/>
                          </a:solidFill>
                          <a:latin typeface="+mn-lt"/>
                          <a:ea typeface="+mn-ea"/>
                          <a:cs typeface="+mn-cs"/>
                        </a:rPr>
                        <a:t> Supply</a:t>
                      </a:r>
                      <a:endParaRPr kumimoji="0" lang="ar-SA" sz="2400" b="0" kern="1200" dirty="0">
                        <a:solidFill>
                          <a:schemeClr val="tx1"/>
                        </a:solidFill>
                        <a:latin typeface="+mn-lt"/>
                        <a:ea typeface="+mn-ea"/>
                        <a:cs typeface="+mn-cs"/>
                      </a:endParaRPr>
                    </a:p>
                  </a:txBody>
                  <a:tcPr/>
                </a:tc>
              </a:tr>
              <a:tr h="757243">
                <a:tc>
                  <a:txBody>
                    <a:bodyPr/>
                    <a:lstStyle/>
                    <a:p>
                      <a:pPr algn="ctr" rtl="0"/>
                      <a:r>
                        <a:rPr lang="en-US" sz="2400" dirty="0" smtClean="0"/>
                        <a:t>299,366  </a:t>
                      </a:r>
                      <a:r>
                        <a:rPr lang="en-US" sz="2400" u="none" dirty="0" smtClean="0"/>
                        <a:t>m</a:t>
                      </a:r>
                      <a:r>
                        <a:rPr lang="en-US" sz="2400" u="none" baseline="30000" dirty="0" smtClean="0"/>
                        <a:t>3</a:t>
                      </a:r>
                      <a:r>
                        <a:rPr lang="en-US" sz="2400" u="none" dirty="0" smtClean="0"/>
                        <a:t>/ y</a:t>
                      </a:r>
                      <a:endParaRPr lang="ar-SA" sz="2400" b="1" dirty="0"/>
                    </a:p>
                  </a:txBody>
                  <a:tcPr anchor="ctr"/>
                </a:tc>
                <a:tc>
                  <a:txBody>
                    <a:bodyPr/>
                    <a:lstStyle/>
                    <a:p>
                      <a:pPr algn="ctr" rtl="1"/>
                      <a:r>
                        <a:rPr lang="en-US" sz="1600" dirty="0" smtClean="0"/>
                        <a:t> </a:t>
                      </a:r>
                      <a:r>
                        <a:rPr kumimoji="0" lang="en-US" sz="2400" kern="1200" dirty="0" smtClean="0"/>
                        <a:t>Consumption</a:t>
                      </a:r>
                      <a:endParaRPr kumimoji="0" lang="ar-SA" sz="2400" b="1" kern="1200" dirty="0" smtClean="0">
                        <a:solidFill>
                          <a:schemeClr val="tx1"/>
                        </a:solidFill>
                        <a:latin typeface="+mn-lt"/>
                        <a:ea typeface="+mn-ea"/>
                        <a:cs typeface="+mn-cs"/>
                      </a:endParaRPr>
                    </a:p>
                  </a:txBody>
                  <a:tcPr/>
                </a:tc>
              </a:tr>
              <a:tr h="757243">
                <a:tc>
                  <a:txBody>
                    <a:bodyPr/>
                    <a:lstStyle/>
                    <a:p>
                      <a:pPr algn="ctr" rtl="1"/>
                      <a:r>
                        <a:rPr lang="en-US" sz="2400" dirty="0" smtClean="0"/>
                        <a:t>39.8 %</a:t>
                      </a:r>
                      <a:endParaRPr lang="ar-SA" sz="2400" b="1" dirty="0"/>
                    </a:p>
                  </a:txBody>
                  <a:tcPr anchor="ctr"/>
                </a:tc>
                <a:tc>
                  <a:txBody>
                    <a:bodyPr/>
                    <a:lstStyle/>
                    <a:p>
                      <a:pPr algn="ctr" rtl="1"/>
                      <a:r>
                        <a:rPr kumimoji="0" lang="en-US" sz="2400" kern="1200" dirty="0" smtClean="0"/>
                        <a:t> Unaccounted %</a:t>
                      </a:r>
                      <a:endParaRPr kumimoji="0" lang="ar-SA" sz="2400" b="1" kern="1200" dirty="0" smtClean="0">
                        <a:solidFill>
                          <a:schemeClr val="tx1"/>
                        </a:solidFill>
                        <a:latin typeface="+mn-lt"/>
                        <a:ea typeface="+mn-ea"/>
                        <a:cs typeface="+mn-cs"/>
                      </a:endParaRPr>
                    </a:p>
                  </a:txBody>
                  <a:tcPr/>
                </a:tc>
              </a:tr>
              <a:tr h="757243">
                <a:tc>
                  <a:txBody>
                    <a:bodyPr/>
                    <a:lstStyle/>
                    <a:p>
                      <a:pPr algn="ctr" rtl="1"/>
                      <a:r>
                        <a:rPr lang="en-US" sz="2400" dirty="0" smtClean="0"/>
                        <a:t>11,017</a:t>
                      </a:r>
                      <a:endParaRPr lang="ar-SA" sz="2400" b="1" dirty="0"/>
                    </a:p>
                  </a:txBody>
                  <a:tcPr anchor="ctr"/>
                </a:tc>
                <a:tc>
                  <a:txBody>
                    <a:bodyPr/>
                    <a:lstStyle/>
                    <a:p>
                      <a:pPr algn="ctr" rtl="1"/>
                      <a:r>
                        <a:rPr kumimoji="0" lang="en-US" sz="2400" kern="1200" dirty="0" smtClean="0"/>
                        <a:t>Population Served </a:t>
                      </a:r>
                      <a:endParaRPr kumimoji="0" lang="ar-SA" sz="2400" b="1" kern="1200" dirty="0" smtClean="0">
                        <a:solidFill>
                          <a:schemeClr val="tx1"/>
                        </a:solidFill>
                        <a:latin typeface="+mn-lt"/>
                        <a:ea typeface="+mn-ea"/>
                        <a:cs typeface="+mn-cs"/>
                      </a:endParaRPr>
                    </a:p>
                  </a:txBody>
                  <a:tcPr/>
                </a:tc>
              </a:tr>
              <a:tr h="757243">
                <a:tc>
                  <a:txBody>
                    <a:bodyPr/>
                    <a:lstStyle/>
                    <a:p>
                      <a:pPr algn="ctr" rtl="0"/>
                      <a:r>
                        <a:rPr lang="en-US" sz="2400" dirty="0" smtClean="0"/>
                        <a:t> 74.45  L/c.d </a:t>
                      </a:r>
                      <a:endParaRPr lang="ar-SA" sz="2400" b="1" dirty="0"/>
                    </a:p>
                  </a:txBody>
                  <a:tcPr anchor="ctr"/>
                </a:tc>
                <a:tc>
                  <a:txBody>
                    <a:bodyPr/>
                    <a:lstStyle/>
                    <a:p>
                      <a:pPr algn="ctr" rtl="1"/>
                      <a:r>
                        <a:rPr kumimoji="0" lang="en-US" sz="2400" kern="1200" dirty="0" smtClean="0"/>
                        <a:t>Average water use per capita</a:t>
                      </a:r>
                      <a:endParaRPr kumimoji="0" lang="ar-SA" sz="2400" b="1" kern="1200" dirty="0" smtClean="0">
                        <a:solidFill>
                          <a:schemeClr val="tx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5984" y="2500306"/>
            <a:ext cx="5500726" cy="1066800"/>
          </a:xfrm>
        </p:spPr>
        <p:txBody>
          <a:bodyPr>
            <a:noAutofit/>
          </a:bodyPr>
          <a:lstStyle/>
          <a:p>
            <a:r>
              <a:rPr lang="en-US" sz="4400" b="1" dirty="0" smtClean="0"/>
              <a:t>Redesign WDNs </a:t>
            </a:r>
            <a:endParaRPr lang="ar-SA"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57554" y="857232"/>
            <a:ext cx="2286016" cy="1066800"/>
          </a:xfrm>
        </p:spPr>
        <p:txBody>
          <a:bodyPr/>
          <a:lstStyle/>
          <a:p>
            <a:r>
              <a:rPr lang="en-US" dirty="0" smtClean="0"/>
              <a:t>Outline</a:t>
            </a:r>
            <a:endParaRPr lang="ar-SA" dirty="0"/>
          </a:p>
        </p:txBody>
      </p:sp>
      <p:sp>
        <p:nvSpPr>
          <p:cNvPr id="3" name="عنصر نائب للمحتوى 2"/>
          <p:cNvSpPr>
            <a:spLocks noGrp="1"/>
          </p:cNvSpPr>
          <p:nvPr>
            <p:ph idx="1"/>
          </p:nvPr>
        </p:nvSpPr>
        <p:spPr>
          <a:xfrm>
            <a:off x="457200" y="1928802"/>
            <a:ext cx="8229600" cy="3571900"/>
          </a:xfrm>
        </p:spPr>
        <p:style>
          <a:lnRef idx="2">
            <a:schemeClr val="accent2"/>
          </a:lnRef>
          <a:fillRef idx="1">
            <a:schemeClr val="lt1"/>
          </a:fillRef>
          <a:effectRef idx="0">
            <a:schemeClr val="accent2"/>
          </a:effectRef>
          <a:fontRef idx="minor">
            <a:schemeClr val="dk1"/>
          </a:fontRef>
        </p:style>
        <p:txBody>
          <a:bodyPr>
            <a:normAutofit/>
          </a:bodyPr>
          <a:lstStyle/>
          <a:p>
            <a:pPr algn="l" rtl="0"/>
            <a:r>
              <a:rPr lang="en-US" dirty="0" smtClean="0"/>
              <a:t>Objective.</a:t>
            </a:r>
          </a:p>
          <a:p>
            <a:pPr algn="l" rtl="0"/>
            <a:r>
              <a:rPr lang="en-US" dirty="0" smtClean="0"/>
              <a:t>Study Area.</a:t>
            </a:r>
          </a:p>
          <a:p>
            <a:pPr algn="l" rtl="0"/>
            <a:r>
              <a:rPr lang="en-US" dirty="0" smtClean="0"/>
              <a:t>WDN Review.</a:t>
            </a:r>
          </a:p>
          <a:p>
            <a:pPr algn="l" rtl="0"/>
            <a:r>
              <a:rPr lang="en-US" dirty="0" smtClean="0"/>
              <a:t> Redesign WDN.</a:t>
            </a:r>
          </a:p>
          <a:p>
            <a:pPr algn="l" rtl="0"/>
            <a:r>
              <a:rPr lang="en-US" dirty="0" smtClean="0"/>
              <a:t>Results.</a:t>
            </a:r>
          </a:p>
          <a:p>
            <a:pPr algn="l" rtl="0"/>
            <a:r>
              <a:rPr lang="en-US" dirty="0" smtClean="0"/>
              <a:t>GIS.</a:t>
            </a:r>
          </a:p>
          <a:p>
            <a:pPr algn="l" rtl="0"/>
            <a:r>
              <a:rPr lang="en-US" dirty="0" smtClean="0"/>
              <a:t>SCADA system.</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2857496"/>
            <a:ext cx="8229600" cy="2643206"/>
          </a:xfrm>
        </p:spPr>
        <p:style>
          <a:lnRef idx="2">
            <a:schemeClr val="accent2"/>
          </a:lnRef>
          <a:fillRef idx="1">
            <a:schemeClr val="lt1"/>
          </a:fillRef>
          <a:effectRef idx="0">
            <a:schemeClr val="accent2"/>
          </a:effectRef>
          <a:fontRef idx="minor">
            <a:schemeClr val="dk1"/>
          </a:fontRef>
        </p:style>
        <p:txBody>
          <a:bodyPr/>
          <a:lstStyle/>
          <a:p>
            <a:pPr algn="l" rtl="0"/>
            <a:r>
              <a:rPr lang="en-US" dirty="0" smtClean="0"/>
              <a:t>Population growth rate.</a:t>
            </a:r>
          </a:p>
          <a:p>
            <a:pPr algn="l" rtl="0"/>
            <a:r>
              <a:rPr lang="en-US" dirty="0" smtClean="0"/>
              <a:t>Design Period.</a:t>
            </a:r>
          </a:p>
          <a:p>
            <a:pPr algn="l" rtl="0"/>
            <a:r>
              <a:rPr lang="en-US" dirty="0" smtClean="0"/>
              <a:t>Water Demand.</a:t>
            </a:r>
          </a:p>
          <a:p>
            <a:pPr algn="l" rtl="0"/>
            <a:r>
              <a:rPr lang="en-US" dirty="0" smtClean="0"/>
              <a:t>Pipe Material and Class Classification.</a:t>
            </a:r>
          </a:p>
          <a:p>
            <a:pPr algn="l" rtl="0"/>
            <a:r>
              <a:rPr lang="en-US" dirty="0" smtClean="0"/>
              <a:t>Minimum and Maximum pipe diameter.</a:t>
            </a:r>
          </a:p>
          <a:p>
            <a:pPr algn="l" rtl="0"/>
            <a:endParaRPr lang="en-US" dirty="0" smtClean="0"/>
          </a:p>
          <a:p>
            <a:pPr algn="l" rtl="0"/>
            <a:endParaRPr lang="en-US" dirty="0" smtClean="0"/>
          </a:p>
          <a:p>
            <a:pPr algn="l" rtl="0"/>
            <a:endParaRPr lang="en-US" dirty="0" smtClean="0"/>
          </a:p>
        </p:txBody>
      </p:sp>
      <p:sp>
        <p:nvSpPr>
          <p:cNvPr id="5" name="عنوان 1"/>
          <p:cNvSpPr>
            <a:spLocks noGrp="1"/>
          </p:cNvSpPr>
          <p:nvPr>
            <p:ph type="title"/>
          </p:nvPr>
        </p:nvSpPr>
        <p:spPr>
          <a:xfrm>
            <a:off x="500034" y="1000108"/>
            <a:ext cx="8286808" cy="1357322"/>
          </a:xfrm>
        </p:spPr>
        <p:txBody>
          <a:bodyPr>
            <a:noAutofit/>
          </a:bodyPr>
          <a:lstStyle/>
          <a:p>
            <a:r>
              <a:rPr lang="en-US" sz="4400" b="1" dirty="0" smtClean="0"/>
              <a:t>Important information needed for deign</a:t>
            </a:r>
            <a:endParaRPr lang="ar-SA" sz="4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3357586" cy="1066800"/>
          </a:xfrm>
        </p:spPr>
        <p:txBody>
          <a:bodyPr/>
          <a:lstStyle/>
          <a:p>
            <a:r>
              <a:rPr lang="en-US" dirty="0" smtClean="0"/>
              <a:t>Population </a:t>
            </a:r>
            <a:endParaRPr lang="ar-SA" dirty="0"/>
          </a:p>
        </p:txBody>
      </p:sp>
      <p:graphicFrame>
        <p:nvGraphicFramePr>
          <p:cNvPr id="4" name="عنصر نائب للمحتوى 3"/>
          <p:cNvGraphicFramePr>
            <a:graphicFrameLocks noGrp="1"/>
          </p:cNvGraphicFramePr>
          <p:nvPr>
            <p:ph idx="1"/>
          </p:nvPr>
        </p:nvGraphicFramePr>
        <p:xfrm>
          <a:off x="214282" y="1142984"/>
          <a:ext cx="8715437" cy="1012987"/>
        </p:xfrm>
        <a:graphic>
          <a:graphicData uri="http://schemas.openxmlformats.org/drawingml/2006/table">
            <a:tbl>
              <a:tblPr>
                <a:tableStyleId>{5DA37D80-6434-44D0-A028-1B22A696006F}</a:tableStyleId>
              </a:tblPr>
              <a:tblGrid>
                <a:gridCol w="2229050"/>
                <a:gridCol w="2162129"/>
                <a:gridCol w="2162129"/>
                <a:gridCol w="2162129"/>
              </a:tblGrid>
              <a:tr h="464347">
                <a:tc>
                  <a:txBody>
                    <a:bodyPr/>
                    <a:lstStyle/>
                    <a:p>
                      <a:pPr algn="ctr">
                        <a:spcAft>
                          <a:spcPts val="600"/>
                        </a:spcAft>
                      </a:pPr>
                      <a:endParaRPr lang="en-US" sz="1800" dirty="0">
                        <a:solidFill>
                          <a:srgbClr val="000000"/>
                        </a:solidFill>
                        <a:latin typeface="Calibri"/>
                        <a:ea typeface="Calibri"/>
                        <a:cs typeface="+mn-cs"/>
                      </a:endParaRPr>
                    </a:p>
                  </a:txBody>
                  <a:tcPr marL="68580" marR="68580" marT="0" marB="0" anchor="ctr"/>
                </a:tc>
                <a:tc>
                  <a:txBody>
                    <a:bodyPr/>
                    <a:lstStyle/>
                    <a:p>
                      <a:pPr algn="ctr">
                        <a:spcAft>
                          <a:spcPts val="600"/>
                        </a:spcAft>
                      </a:pPr>
                      <a:r>
                        <a:rPr lang="en-US" sz="1800" b="1" dirty="0"/>
                        <a:t>Year 2000</a:t>
                      </a:r>
                      <a:endParaRPr lang="en-US" sz="1800" b="1" dirty="0">
                        <a:solidFill>
                          <a:srgbClr val="000000"/>
                        </a:solidFill>
                        <a:latin typeface="Calibri"/>
                        <a:ea typeface="Calibri"/>
                        <a:cs typeface="+mn-cs"/>
                      </a:endParaRPr>
                    </a:p>
                  </a:txBody>
                  <a:tcPr marL="68580" marR="68580" marT="0" marB="0" anchor="ctr"/>
                </a:tc>
                <a:tc>
                  <a:txBody>
                    <a:bodyPr/>
                    <a:lstStyle/>
                    <a:p>
                      <a:pPr algn="ctr">
                        <a:spcAft>
                          <a:spcPts val="600"/>
                        </a:spcAft>
                      </a:pPr>
                      <a:r>
                        <a:rPr lang="en-US" sz="1800" b="1" dirty="0"/>
                        <a:t>Year </a:t>
                      </a:r>
                      <a:r>
                        <a:rPr lang="en-US" sz="1800" b="1" dirty="0" smtClean="0"/>
                        <a:t>2010</a:t>
                      </a:r>
                      <a:endParaRPr lang="en-US" sz="1800" b="1" dirty="0">
                        <a:solidFill>
                          <a:srgbClr val="000000"/>
                        </a:solidFill>
                        <a:latin typeface="Calibri"/>
                        <a:ea typeface="Calibri"/>
                        <a:cs typeface="+mn-cs"/>
                      </a:endParaRPr>
                    </a:p>
                  </a:txBody>
                  <a:tcPr marL="68580" marR="68580" marT="0" marB="0" anchor="ctr"/>
                </a:tc>
                <a:tc>
                  <a:txBody>
                    <a:bodyPr/>
                    <a:lstStyle/>
                    <a:p>
                      <a:pPr algn="ctr">
                        <a:spcAft>
                          <a:spcPts val="600"/>
                        </a:spcAft>
                      </a:pPr>
                      <a:r>
                        <a:rPr lang="en-US" sz="1800" b="1" dirty="0"/>
                        <a:t>Year </a:t>
                      </a:r>
                      <a:r>
                        <a:rPr lang="en-US" sz="1800" b="1" dirty="0" smtClean="0"/>
                        <a:t>2040</a:t>
                      </a:r>
                      <a:endParaRPr lang="en-US" sz="1800" b="1" dirty="0">
                        <a:solidFill>
                          <a:srgbClr val="000000"/>
                        </a:solidFill>
                        <a:latin typeface="Calibri"/>
                        <a:ea typeface="Calibri"/>
                        <a:cs typeface="+mn-cs"/>
                      </a:endParaRPr>
                    </a:p>
                  </a:txBody>
                  <a:tcPr marL="68580" marR="68580" marT="0" marB="0" anchor="ctr"/>
                </a:tc>
              </a:tr>
              <a:tr h="464347">
                <a:tc>
                  <a:txBody>
                    <a:bodyPr/>
                    <a:lstStyle/>
                    <a:p>
                      <a:pPr algn="ctr">
                        <a:spcAft>
                          <a:spcPts val="600"/>
                        </a:spcAft>
                      </a:pPr>
                      <a:r>
                        <a:rPr lang="en-US" sz="1800"/>
                        <a:t>Population growth in percent</a:t>
                      </a:r>
                      <a:endParaRPr lang="en-US" sz="1800">
                        <a:solidFill>
                          <a:srgbClr val="000000"/>
                        </a:solidFill>
                        <a:latin typeface="Calibri"/>
                        <a:ea typeface="Calibri"/>
                        <a:cs typeface="+mn-cs"/>
                      </a:endParaRPr>
                    </a:p>
                  </a:txBody>
                  <a:tcPr marL="68580" marR="68580" marT="0" marB="0" anchor="ctr"/>
                </a:tc>
                <a:tc>
                  <a:txBody>
                    <a:bodyPr/>
                    <a:lstStyle/>
                    <a:p>
                      <a:pPr algn="ctr">
                        <a:spcAft>
                          <a:spcPts val="600"/>
                        </a:spcAft>
                      </a:pPr>
                      <a:r>
                        <a:rPr lang="en-US" sz="1800"/>
                        <a:t>3</a:t>
                      </a:r>
                      <a:endParaRPr lang="en-US" sz="1800">
                        <a:solidFill>
                          <a:srgbClr val="000000"/>
                        </a:solidFill>
                        <a:latin typeface="Calibri"/>
                        <a:ea typeface="Calibri"/>
                        <a:cs typeface="+mn-cs"/>
                      </a:endParaRPr>
                    </a:p>
                  </a:txBody>
                  <a:tcPr marL="68580" marR="68580" marT="0" marB="0" anchor="ctr"/>
                </a:tc>
                <a:tc>
                  <a:txBody>
                    <a:bodyPr/>
                    <a:lstStyle/>
                    <a:p>
                      <a:pPr algn="ctr">
                        <a:spcAft>
                          <a:spcPts val="600"/>
                        </a:spcAft>
                      </a:pPr>
                      <a:r>
                        <a:rPr lang="en-US" sz="1800" dirty="0"/>
                        <a:t>2.5</a:t>
                      </a:r>
                      <a:endParaRPr lang="en-US" sz="1800" dirty="0">
                        <a:solidFill>
                          <a:srgbClr val="000000"/>
                        </a:solidFill>
                        <a:latin typeface="Calibri"/>
                        <a:ea typeface="Calibri"/>
                        <a:cs typeface="+mn-cs"/>
                      </a:endParaRPr>
                    </a:p>
                  </a:txBody>
                  <a:tcPr marL="68580" marR="68580" marT="0" marB="0" anchor="ctr"/>
                </a:tc>
                <a:tc>
                  <a:txBody>
                    <a:bodyPr/>
                    <a:lstStyle/>
                    <a:p>
                      <a:pPr algn="ctr">
                        <a:spcAft>
                          <a:spcPts val="600"/>
                        </a:spcAft>
                      </a:pPr>
                      <a:r>
                        <a:rPr lang="en-US" sz="1800" dirty="0"/>
                        <a:t>2</a:t>
                      </a:r>
                      <a:endParaRPr lang="en-US" sz="1800" dirty="0">
                        <a:solidFill>
                          <a:srgbClr val="000000"/>
                        </a:solidFill>
                        <a:latin typeface="Calibri"/>
                        <a:ea typeface="Calibri"/>
                        <a:cs typeface="+mn-cs"/>
                      </a:endParaRPr>
                    </a:p>
                  </a:txBody>
                  <a:tcPr marL="68580" marR="68580" marT="0" marB="0" anchor="ctr"/>
                </a:tc>
              </a:tr>
            </a:tbl>
          </a:graphicData>
        </a:graphic>
      </p:graphicFrame>
      <p:sp>
        <p:nvSpPr>
          <p:cNvPr id="6" name="عنصر نائب للمحتوى 2"/>
          <p:cNvSpPr txBox="1">
            <a:spLocks/>
          </p:cNvSpPr>
          <p:nvPr/>
        </p:nvSpPr>
        <p:spPr>
          <a:xfrm>
            <a:off x="214282" y="2428868"/>
            <a:ext cx="8715436" cy="4002792"/>
          </a:xfrm>
          <a:prstGeom prst="rect">
            <a:avLst/>
          </a:prstGeom>
        </p:spPr>
        <p:style>
          <a:lnRef idx="2">
            <a:schemeClr val="accent2"/>
          </a:lnRef>
          <a:fillRef idx="1">
            <a:schemeClr val="lt1"/>
          </a:fillRef>
          <a:effectRef idx="0">
            <a:schemeClr val="accent2"/>
          </a:effectRef>
          <a:fontRef idx="minor">
            <a:schemeClr val="dk1"/>
          </a:fontRef>
        </p:style>
        <p:txBody>
          <a:bodyPr vert="horz">
            <a:normAutofit fontScale="92500"/>
          </a:bodyPr>
          <a:lstStyle/>
          <a:p>
            <a:pPr algn="l" rtl="0"/>
            <a:r>
              <a:rPr kumimoji="0" lang="en-US" sz="2600" b="0" i="0" u="none" strike="noStrike" kern="1200" cap="none" spc="0" normalizeH="0" baseline="0" noProof="0" dirty="0" smtClean="0">
                <a:ln>
                  <a:noFill/>
                </a:ln>
                <a:solidFill>
                  <a:schemeClr val="tx1"/>
                </a:solidFill>
                <a:effectLst/>
                <a:uLnTx/>
                <a:uFillTx/>
                <a:latin typeface="+mn-lt"/>
                <a:ea typeface="+mn-ea"/>
              </a:rPr>
              <a:t/>
            </a:r>
            <a:br>
              <a:rPr kumimoji="0" lang="en-US" sz="2600" b="0" i="0" u="none" strike="noStrike" kern="1200" cap="none" spc="0" normalizeH="0" baseline="0" noProof="0" dirty="0" smtClean="0">
                <a:ln>
                  <a:noFill/>
                </a:ln>
                <a:solidFill>
                  <a:schemeClr val="tx1"/>
                </a:solidFill>
                <a:effectLst/>
                <a:uLnTx/>
                <a:uFillTx/>
                <a:latin typeface="+mn-lt"/>
                <a:ea typeface="+mn-ea"/>
              </a:rPr>
            </a:br>
            <a:r>
              <a:rPr lang="en-US" sz="2600" dirty="0" smtClean="0"/>
              <a:t>Our project design period ( 30 years ) divided into two intervals </a:t>
            </a:r>
            <a:br>
              <a:rPr lang="en-US" sz="2600" dirty="0" smtClean="0"/>
            </a:br>
            <a:r>
              <a:rPr lang="en-US" sz="2600" dirty="0" smtClean="0"/>
              <a:t/>
            </a:r>
            <a:br>
              <a:rPr lang="en-US" sz="2600" dirty="0" smtClean="0"/>
            </a:br>
            <a:r>
              <a:rPr lang="en-US" sz="2600" dirty="0" smtClean="0"/>
              <a:t>from year ( 2017 ) to year (2040 ),</a:t>
            </a:r>
            <a:r>
              <a:rPr lang="en-US" sz="2600" dirty="0" err="1" smtClean="0"/>
              <a:t>i</a:t>
            </a:r>
            <a:r>
              <a:rPr lang="en-US" sz="2600" dirty="0" smtClean="0"/>
              <a:t> (annual growth rate) = 2.5%</a:t>
            </a:r>
            <a:br>
              <a:rPr lang="en-US" sz="2600" dirty="0" smtClean="0"/>
            </a:br>
            <a:r>
              <a:rPr lang="en-US" sz="2600" dirty="0" smtClean="0"/>
              <a:t>From year (2040) to year ( 2047 ),</a:t>
            </a:r>
            <a:r>
              <a:rPr lang="en-US" sz="2600" dirty="0" err="1" smtClean="0"/>
              <a:t>i</a:t>
            </a:r>
            <a:r>
              <a:rPr lang="en-US" sz="2600" dirty="0" smtClean="0"/>
              <a:t> (annual growth rate ) = 2%</a:t>
            </a:r>
          </a:p>
          <a:p>
            <a:pPr algn="l" rtl="0"/>
            <a:r>
              <a:rPr lang="en-US" sz="2600" dirty="0" smtClean="0"/>
              <a:t>P ( 2040 ) = P (2017)×( 1 + </a:t>
            </a:r>
            <a:r>
              <a:rPr lang="en-US" sz="2600" dirty="0" err="1" smtClean="0"/>
              <a:t>i</a:t>
            </a:r>
            <a:r>
              <a:rPr lang="en-US" sz="2600" dirty="0" smtClean="0"/>
              <a:t> )^n …….. n = 23 years</a:t>
            </a:r>
            <a:br>
              <a:rPr lang="en-US" sz="2600" dirty="0" smtClean="0"/>
            </a:br>
            <a:r>
              <a:rPr lang="en-US" sz="2600" b="1" dirty="0" smtClean="0"/>
              <a:t>P ( 2040 ) = 11621×(1.025)^23 = 20506 capita</a:t>
            </a:r>
            <a:r>
              <a:rPr lang="en-US" sz="2600" dirty="0" smtClean="0"/>
              <a:t/>
            </a:r>
            <a:br>
              <a:rPr lang="en-US" sz="2600" dirty="0" smtClean="0"/>
            </a:br>
            <a:r>
              <a:rPr lang="en-US" sz="2600" dirty="0" smtClean="0"/>
              <a:t>P ( 2047 ) = P ( 2040 )×( 1 + </a:t>
            </a:r>
            <a:r>
              <a:rPr lang="en-US" sz="2600" dirty="0" err="1" smtClean="0"/>
              <a:t>i</a:t>
            </a:r>
            <a:r>
              <a:rPr lang="en-US" sz="2600" dirty="0" smtClean="0"/>
              <a:t> )^n ……. n = 7 years</a:t>
            </a:r>
            <a:br>
              <a:rPr lang="en-US" sz="2600" dirty="0" smtClean="0"/>
            </a:br>
            <a:r>
              <a:rPr lang="en-US" sz="2600" b="1" dirty="0" smtClean="0"/>
              <a:t>P ( 2047 ) = 20,506 ×(1+02)^7 = 23554 capita</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428596" y="1142984"/>
            <a:ext cx="3357586" cy="928694"/>
          </a:xfrm>
          <a:prstGeom prst="rect">
            <a:avLst/>
          </a:prstGeom>
        </p:spPr>
        <p:txBody>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mj-lt"/>
                <a:ea typeface="+mj-ea"/>
                <a:cs typeface="+mj-cs"/>
              </a:rPr>
              <a:t>Design Period </a:t>
            </a:r>
            <a:endParaRPr kumimoji="0" lang="ar-SA"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3" name="عنصر نائب للمحتوى 2"/>
          <p:cNvSpPr txBox="1">
            <a:spLocks/>
          </p:cNvSpPr>
          <p:nvPr/>
        </p:nvSpPr>
        <p:spPr>
          <a:xfrm>
            <a:off x="428596" y="2571744"/>
            <a:ext cx="7715304" cy="1928826"/>
          </a:xfrm>
          <a:prstGeom prst="rect">
            <a:avLst/>
          </a:prstGeom>
        </p:spPr>
        <p:style>
          <a:lnRef idx="2">
            <a:schemeClr val="accent2"/>
          </a:lnRef>
          <a:fillRef idx="1">
            <a:schemeClr val="lt1"/>
          </a:fillRef>
          <a:effectRef idx="0">
            <a:schemeClr val="accent2"/>
          </a:effectRef>
          <a:fontRef idx="minor">
            <a:schemeClr val="dk1"/>
          </a:fontRef>
        </p:style>
        <p:txBody>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800" dirty="0" smtClean="0"/>
              <a:t>Design Period for the new water distribution network is 30 years.</a:t>
            </a:r>
            <a:br>
              <a:rPr lang="en-US" sz="2800" dirty="0" smtClean="0"/>
            </a:br>
            <a:r>
              <a:rPr lang="en-US" sz="2800" dirty="0" smtClean="0"/>
              <a:t/>
            </a:r>
            <a:br>
              <a:rPr lang="en-US" sz="2800" dirty="0" smtClean="0"/>
            </a:br>
            <a:r>
              <a:rPr lang="en-US" sz="2800" b="1" dirty="0" smtClean="0"/>
              <a:t>From 2017 to 2047</a:t>
            </a:r>
            <a:endParaRPr kumimoji="0" lang="ar-SA" sz="28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428604"/>
            <a:ext cx="4829180" cy="923924"/>
          </a:xfrm>
        </p:spPr>
        <p:txBody>
          <a:bodyPr>
            <a:normAutofit fontScale="90000"/>
          </a:bodyPr>
          <a:lstStyle/>
          <a:p>
            <a:r>
              <a:rPr lang="en-US" dirty="0" smtClean="0"/>
              <a:t>Demand Distribution</a:t>
            </a:r>
            <a:endParaRPr lang="ar-SA" dirty="0"/>
          </a:p>
        </p:txBody>
      </p:sp>
      <p:graphicFrame>
        <p:nvGraphicFramePr>
          <p:cNvPr id="4" name="عنصر نائب للمحتوى 3"/>
          <p:cNvGraphicFramePr>
            <a:graphicFrameLocks noGrp="1"/>
          </p:cNvGraphicFramePr>
          <p:nvPr>
            <p:ph idx="1"/>
          </p:nvPr>
        </p:nvGraphicFramePr>
        <p:xfrm>
          <a:off x="214283" y="1643050"/>
          <a:ext cx="8358244" cy="952507"/>
        </p:xfrm>
        <a:graphic>
          <a:graphicData uri="http://schemas.openxmlformats.org/drawingml/2006/table">
            <a:tbl>
              <a:tblPr>
                <a:tableStyleId>{5DA37D80-6434-44D0-A028-1B22A696006F}</a:tableStyleId>
              </a:tblPr>
              <a:tblGrid>
                <a:gridCol w="2376475"/>
                <a:gridCol w="1863051"/>
                <a:gridCol w="2059359"/>
                <a:gridCol w="2059359"/>
              </a:tblGrid>
              <a:tr h="571504">
                <a:tc>
                  <a:txBody>
                    <a:bodyPr/>
                    <a:lstStyle/>
                    <a:p>
                      <a:pPr algn="ctr">
                        <a:spcAft>
                          <a:spcPts val="600"/>
                        </a:spcAft>
                      </a:pPr>
                      <a:r>
                        <a:rPr lang="en-US" sz="1800" dirty="0"/>
                        <a:t>Average domestic per capita consumption</a:t>
                      </a:r>
                      <a:endParaRPr lang="en-US" sz="1800" dirty="0">
                        <a:solidFill>
                          <a:srgbClr val="000000"/>
                        </a:solidFill>
                        <a:latin typeface="Calibri"/>
                        <a:ea typeface="Calibri"/>
                        <a:cs typeface="Arial"/>
                      </a:endParaRPr>
                    </a:p>
                  </a:txBody>
                  <a:tcPr marL="68580" marR="68580" marT="0" marB="0" anchor="ctr"/>
                </a:tc>
                <a:tc>
                  <a:txBody>
                    <a:bodyPr/>
                    <a:lstStyle/>
                    <a:p>
                      <a:pPr algn="ctr">
                        <a:spcAft>
                          <a:spcPts val="600"/>
                        </a:spcAft>
                      </a:pPr>
                      <a:r>
                        <a:rPr lang="en-US" sz="1800" b="1" dirty="0"/>
                        <a:t>Year 2000</a:t>
                      </a:r>
                      <a:endParaRPr lang="en-US" sz="1800" b="1" dirty="0">
                        <a:solidFill>
                          <a:srgbClr val="000000"/>
                        </a:solidFill>
                        <a:latin typeface="Calibri"/>
                        <a:ea typeface="Calibri"/>
                        <a:cs typeface="Arial"/>
                      </a:endParaRPr>
                    </a:p>
                  </a:txBody>
                  <a:tcPr marL="68580" marR="68580" marT="0" marB="0" anchor="ctr"/>
                </a:tc>
                <a:tc>
                  <a:txBody>
                    <a:bodyPr/>
                    <a:lstStyle/>
                    <a:p>
                      <a:pPr algn="ctr">
                        <a:spcAft>
                          <a:spcPts val="600"/>
                        </a:spcAft>
                      </a:pPr>
                      <a:r>
                        <a:rPr lang="en-US" sz="1800" b="1" dirty="0"/>
                        <a:t>Year 2010</a:t>
                      </a:r>
                      <a:endParaRPr lang="en-US" sz="1800" b="1" dirty="0">
                        <a:solidFill>
                          <a:srgbClr val="000000"/>
                        </a:solidFill>
                        <a:latin typeface="Calibri"/>
                        <a:ea typeface="Calibri"/>
                        <a:cs typeface="Arial"/>
                      </a:endParaRPr>
                    </a:p>
                  </a:txBody>
                  <a:tcPr marL="68580" marR="68580" marT="0" marB="0" anchor="ctr"/>
                </a:tc>
                <a:tc>
                  <a:txBody>
                    <a:bodyPr/>
                    <a:lstStyle/>
                    <a:p>
                      <a:pPr algn="ctr">
                        <a:spcAft>
                          <a:spcPts val="600"/>
                        </a:spcAft>
                      </a:pPr>
                      <a:r>
                        <a:rPr lang="en-US" sz="1800" b="1" dirty="0"/>
                        <a:t>Year 2040</a:t>
                      </a:r>
                      <a:endParaRPr lang="en-US" sz="1800" b="1" dirty="0">
                        <a:solidFill>
                          <a:srgbClr val="000000"/>
                        </a:solidFill>
                        <a:latin typeface="Calibri"/>
                        <a:ea typeface="Calibri"/>
                        <a:cs typeface="Arial"/>
                      </a:endParaRPr>
                    </a:p>
                  </a:txBody>
                  <a:tcPr marL="68580" marR="68580" marT="0" marB="0" anchor="ctr"/>
                </a:tc>
              </a:tr>
              <a:tr h="381003">
                <a:tc>
                  <a:txBody>
                    <a:bodyPr/>
                    <a:lstStyle/>
                    <a:p>
                      <a:pPr algn="ctr">
                        <a:spcAft>
                          <a:spcPts val="600"/>
                        </a:spcAft>
                      </a:pPr>
                      <a:r>
                        <a:rPr lang="en-US" sz="1800" dirty="0"/>
                        <a:t>[m³/capita/year]</a:t>
                      </a:r>
                      <a:endParaRPr lang="en-US" sz="1800" dirty="0">
                        <a:solidFill>
                          <a:srgbClr val="000000"/>
                        </a:solidFill>
                        <a:latin typeface="Calibri"/>
                        <a:ea typeface="Calibri"/>
                        <a:cs typeface="Arial"/>
                      </a:endParaRPr>
                    </a:p>
                  </a:txBody>
                  <a:tcPr marL="68580" marR="68580" marT="0" marB="0" anchor="ctr"/>
                </a:tc>
                <a:tc>
                  <a:txBody>
                    <a:bodyPr/>
                    <a:lstStyle/>
                    <a:p>
                      <a:pPr algn="ctr">
                        <a:spcAft>
                          <a:spcPts val="600"/>
                        </a:spcAft>
                      </a:pPr>
                      <a:r>
                        <a:rPr lang="en-US" sz="1800" dirty="0"/>
                        <a:t>50</a:t>
                      </a:r>
                      <a:endParaRPr lang="en-US" sz="1800" dirty="0">
                        <a:solidFill>
                          <a:srgbClr val="000000"/>
                        </a:solidFill>
                        <a:latin typeface="Calibri"/>
                        <a:ea typeface="Calibri"/>
                        <a:cs typeface="Arial"/>
                      </a:endParaRPr>
                    </a:p>
                  </a:txBody>
                  <a:tcPr marL="68580" marR="68580" marT="0" marB="0" anchor="ctr"/>
                </a:tc>
                <a:tc>
                  <a:txBody>
                    <a:bodyPr/>
                    <a:lstStyle/>
                    <a:p>
                      <a:pPr algn="ctr">
                        <a:spcAft>
                          <a:spcPts val="600"/>
                        </a:spcAft>
                      </a:pPr>
                      <a:r>
                        <a:rPr lang="en-US" sz="1800" dirty="0"/>
                        <a:t>57</a:t>
                      </a:r>
                      <a:endParaRPr lang="en-US" sz="1800" dirty="0">
                        <a:solidFill>
                          <a:srgbClr val="000000"/>
                        </a:solidFill>
                        <a:latin typeface="Calibri"/>
                        <a:ea typeface="Calibri"/>
                        <a:cs typeface="Arial"/>
                      </a:endParaRPr>
                    </a:p>
                  </a:txBody>
                  <a:tcPr marL="68580" marR="68580" marT="0" marB="0" anchor="ctr"/>
                </a:tc>
                <a:tc>
                  <a:txBody>
                    <a:bodyPr/>
                    <a:lstStyle/>
                    <a:p>
                      <a:pPr algn="ctr">
                        <a:spcAft>
                          <a:spcPts val="600"/>
                        </a:spcAft>
                      </a:pPr>
                      <a:r>
                        <a:rPr lang="en-US" sz="1800" dirty="0"/>
                        <a:t>83</a:t>
                      </a:r>
                      <a:endParaRPr lang="en-US" sz="1800" dirty="0">
                        <a:solidFill>
                          <a:srgbClr val="000000"/>
                        </a:solidFill>
                        <a:latin typeface="Calibri"/>
                        <a:ea typeface="Calibri"/>
                        <a:cs typeface="Arial"/>
                      </a:endParaRPr>
                    </a:p>
                  </a:txBody>
                  <a:tcPr marL="68580" marR="68580" marT="0" marB="0" anchor="ctr"/>
                </a:tc>
              </a:tr>
            </a:tbl>
          </a:graphicData>
        </a:graphic>
      </p:graphicFrame>
      <p:sp>
        <p:nvSpPr>
          <p:cNvPr id="6" name="عنصر نائب للمحتوى 2"/>
          <p:cNvSpPr txBox="1">
            <a:spLocks/>
          </p:cNvSpPr>
          <p:nvPr/>
        </p:nvSpPr>
        <p:spPr>
          <a:xfrm>
            <a:off x="214282" y="3214686"/>
            <a:ext cx="8429684" cy="2857520"/>
          </a:xfrm>
          <a:prstGeom prst="rect">
            <a:avLst/>
          </a:prstGeom>
        </p:spPr>
        <p:style>
          <a:lnRef idx="2">
            <a:schemeClr val="accent2"/>
          </a:lnRef>
          <a:fillRef idx="1">
            <a:schemeClr val="lt1"/>
          </a:fillRef>
          <a:effectRef idx="0">
            <a:schemeClr val="accent2"/>
          </a:effectRef>
          <a:fontRef idx="minor">
            <a:schemeClr val="dk1"/>
          </a:fontRef>
        </p:style>
        <p:txBody>
          <a:bodyPr vert="horz">
            <a:normAutofit/>
          </a:bodyPr>
          <a:lstStyle/>
          <a:p>
            <a:pPr algn="l" rtl="0"/>
            <a:r>
              <a:rPr lang="en-US" sz="2800" u="sng" dirty="0" smtClean="0"/>
              <a:t>Phase 1 (2017-2040):</a:t>
            </a:r>
            <a:endParaRPr lang="en-US" sz="2800" dirty="0" smtClean="0"/>
          </a:p>
          <a:p>
            <a:pPr algn="l" rtl="0"/>
            <a:r>
              <a:rPr lang="en-US" sz="2800" dirty="0" smtClean="0"/>
              <a:t>We calculated the population at year 2040 by Annual compounding method:</a:t>
            </a:r>
          </a:p>
          <a:p>
            <a:pPr algn="l" rtl="0"/>
            <a:r>
              <a:rPr lang="en-US" sz="2800" dirty="0" smtClean="0"/>
              <a:t>P(2040) = 20,506 capita</a:t>
            </a:r>
          </a:p>
          <a:p>
            <a:pPr algn="l" rtl="0"/>
            <a:r>
              <a:rPr lang="en-US" sz="2800" dirty="0" smtClean="0"/>
              <a:t>So the demand in this phase :</a:t>
            </a:r>
          </a:p>
          <a:p>
            <a:pPr algn="l" rtl="0"/>
            <a:r>
              <a:rPr lang="en-US" sz="2800" dirty="0" smtClean="0"/>
              <a:t>(20506×57)/365 = 3,202.3  m³/day</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1214422"/>
            <a:ext cx="8572560" cy="4896616"/>
          </a:xfrm>
        </p:spPr>
        <p:style>
          <a:lnRef idx="2">
            <a:schemeClr val="accent2"/>
          </a:lnRef>
          <a:fillRef idx="1">
            <a:schemeClr val="lt1"/>
          </a:fillRef>
          <a:effectRef idx="0">
            <a:schemeClr val="accent2"/>
          </a:effectRef>
          <a:fontRef idx="minor">
            <a:schemeClr val="dk1"/>
          </a:fontRef>
        </p:style>
        <p:txBody>
          <a:bodyPr>
            <a:normAutofit fontScale="62500" lnSpcReduction="20000"/>
          </a:bodyPr>
          <a:lstStyle/>
          <a:p>
            <a:pPr algn="l" rtl="0">
              <a:buNone/>
            </a:pPr>
            <a:r>
              <a:rPr lang="en-US" dirty="0" smtClean="0"/>
              <a:t>  </a:t>
            </a:r>
            <a:br>
              <a:rPr lang="en-US" dirty="0" smtClean="0"/>
            </a:br>
            <a:r>
              <a:rPr lang="en-US" dirty="0" smtClean="0"/>
              <a:t>   </a:t>
            </a:r>
            <a:r>
              <a:rPr lang="en-US" sz="3400" u="sng" dirty="0" smtClean="0"/>
              <a:t>Phase 2 (2040-2047):</a:t>
            </a:r>
            <a:endParaRPr lang="en-US" sz="3400" dirty="0" smtClean="0"/>
          </a:p>
          <a:p>
            <a:pPr algn="l" rtl="0">
              <a:buNone/>
            </a:pPr>
            <a:r>
              <a:rPr lang="en-US" sz="3400" dirty="0" smtClean="0"/>
              <a:t>    We calculated the population at year 2045 by Annual compounding method :</a:t>
            </a:r>
          </a:p>
          <a:p>
            <a:pPr algn="l" rtl="0">
              <a:buNone/>
            </a:pPr>
            <a:r>
              <a:rPr lang="en-US" sz="3400" dirty="0" smtClean="0"/>
              <a:t>    </a:t>
            </a:r>
            <a:br>
              <a:rPr lang="en-US" sz="3400" dirty="0" smtClean="0"/>
            </a:br>
            <a:r>
              <a:rPr lang="en-US" sz="3400" dirty="0" smtClean="0"/>
              <a:t> P(2047) = 23,554 capita.</a:t>
            </a:r>
          </a:p>
          <a:p>
            <a:pPr algn="l" rtl="0">
              <a:buNone/>
            </a:pPr>
            <a:r>
              <a:rPr lang="en-US" sz="3400" dirty="0" smtClean="0"/>
              <a:t>     Then the population that increased in this phase = 3,048 capita</a:t>
            </a:r>
          </a:p>
          <a:p>
            <a:pPr algn="l" rtl="0">
              <a:buNone/>
            </a:pPr>
            <a:r>
              <a:rPr lang="en-US" sz="3400" dirty="0" smtClean="0"/>
              <a:t>     So the demand in this phase :</a:t>
            </a:r>
          </a:p>
          <a:p>
            <a:pPr algn="l" rtl="0">
              <a:buNone/>
            </a:pPr>
            <a:r>
              <a:rPr lang="en-US" sz="3400" dirty="0" smtClean="0"/>
              <a:t>     (3,048×83)/365 = 693.10 m³/day</a:t>
            </a:r>
          </a:p>
          <a:p>
            <a:pPr algn="l" rtl="0">
              <a:buNone/>
            </a:pPr>
            <a:r>
              <a:rPr lang="en-US" sz="3400" dirty="0" smtClean="0"/>
              <a:t>     Total demand = 3202.3 + 693.10 = 3,895.4 m³/day.</a:t>
            </a:r>
          </a:p>
          <a:p>
            <a:pPr algn="l" rtl="0">
              <a:buNone/>
            </a:pPr>
            <a:r>
              <a:rPr lang="en-US" sz="3400" dirty="0" smtClean="0"/>
              <a:t>     </a:t>
            </a:r>
            <a:br>
              <a:rPr lang="en-US" sz="3400" dirty="0" smtClean="0"/>
            </a:br>
            <a:r>
              <a:rPr lang="en-US" sz="3400" dirty="0" smtClean="0"/>
              <a:t>We considered that the flow will be continuous flow</a:t>
            </a:r>
            <a:br>
              <a:rPr lang="en-US" sz="3400" dirty="0" smtClean="0"/>
            </a:br>
            <a:r>
              <a:rPr lang="en-US" sz="3400" dirty="0" smtClean="0"/>
              <a:t> so the factor will be equal to ( 1.8 )</a:t>
            </a:r>
          </a:p>
          <a:p>
            <a:pPr algn="l" rtl="0">
              <a:buNone/>
            </a:pPr>
            <a:r>
              <a:rPr lang="en-US" sz="3400" dirty="0" smtClean="0"/>
              <a:t/>
            </a:r>
            <a:br>
              <a:rPr lang="en-US" sz="3400" dirty="0" smtClean="0"/>
            </a:br>
            <a:r>
              <a:rPr lang="en-US" sz="3400" dirty="0" smtClean="0"/>
              <a:t>   so ,</a:t>
            </a:r>
            <a:br>
              <a:rPr lang="en-US" sz="3400" dirty="0" smtClean="0"/>
            </a:br>
            <a:r>
              <a:rPr lang="en-US" sz="3400" dirty="0" smtClean="0"/>
              <a:t>design demand = 1.8 × 3895.4 =  7011.72  m³/day.</a:t>
            </a:r>
          </a:p>
          <a:p>
            <a:pPr algn="l" rtl="0">
              <a:buNone/>
            </a:pPr>
            <a:r>
              <a:rPr lang="en-US" sz="3400" dirty="0" smtClean="0"/>
              <a:t>    Approximately = 7012   m³/day</a:t>
            </a:r>
            <a:endParaRPr lang="ar-SA" sz="3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214282" y="857232"/>
            <a:ext cx="8786842" cy="857256"/>
          </a:xfrm>
          <a:prstGeom prst="rect">
            <a:avLst/>
          </a:prstGeom>
        </p:spPr>
        <p:txBody>
          <a:bodyPr/>
          <a:lstStyle/>
          <a:p>
            <a:pPr lvl="0" algn="l">
              <a:spcBef>
                <a:spcPct val="0"/>
              </a:spcBef>
            </a:pPr>
            <a:r>
              <a:rPr kumimoji="0" lang="en-US" sz="3400" b="0" i="0" u="none" strike="noStrike" kern="1200" cap="none" spc="0" normalizeH="0" baseline="0" noProof="0" dirty="0" smtClean="0">
                <a:ln>
                  <a:noFill/>
                </a:ln>
                <a:solidFill>
                  <a:schemeClr val="tx2"/>
                </a:solidFill>
                <a:effectLst/>
                <a:uLnTx/>
                <a:uFillTx/>
                <a:latin typeface="+mj-lt"/>
                <a:ea typeface="+mj-ea"/>
                <a:cs typeface="+mj-cs"/>
              </a:rPr>
              <a:t>Design</a:t>
            </a:r>
            <a:r>
              <a:rPr lang="en-US" sz="3400" dirty="0" smtClean="0"/>
              <a:t> </a:t>
            </a:r>
            <a:r>
              <a:rPr lang="en-US" sz="3400" dirty="0" smtClean="0">
                <a:solidFill>
                  <a:schemeClr val="tx2"/>
                </a:solidFill>
                <a:latin typeface="+mj-lt"/>
                <a:ea typeface="+mj-ea"/>
                <a:cs typeface="+mj-cs"/>
              </a:rPr>
              <a:t>Pipe Material and Class Classification</a:t>
            </a:r>
            <a:endParaRPr lang="ar-SA" sz="3400" dirty="0">
              <a:solidFill>
                <a:schemeClr val="tx2"/>
              </a:solidFill>
              <a:latin typeface="+mj-lt"/>
              <a:ea typeface="+mj-ea"/>
              <a:cs typeface="+mj-cs"/>
            </a:endParaRPr>
          </a:p>
        </p:txBody>
      </p:sp>
      <p:sp>
        <p:nvSpPr>
          <p:cNvPr id="4" name="عنصر نائب للمحتوى 2"/>
          <p:cNvSpPr txBox="1">
            <a:spLocks/>
          </p:cNvSpPr>
          <p:nvPr/>
        </p:nvSpPr>
        <p:spPr>
          <a:xfrm>
            <a:off x="457200" y="2249424"/>
            <a:ext cx="8229600" cy="4325112"/>
          </a:xfrm>
          <a:prstGeom prst="rect">
            <a:avLst/>
          </a:prstGeom>
        </p:spPr>
        <p:txBody>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عنصر نائب للمحتوى 2"/>
          <p:cNvSpPr txBox="1">
            <a:spLocks/>
          </p:cNvSpPr>
          <p:nvPr/>
        </p:nvSpPr>
        <p:spPr>
          <a:xfrm>
            <a:off x="214282" y="2000240"/>
            <a:ext cx="8696356" cy="4027572"/>
          </a:xfrm>
          <a:prstGeom prst="rect">
            <a:avLst/>
          </a:prstGeom>
        </p:spPr>
        <p:style>
          <a:lnRef idx="2">
            <a:schemeClr val="accent2"/>
          </a:lnRef>
          <a:fillRef idx="1">
            <a:schemeClr val="lt1"/>
          </a:fillRef>
          <a:effectRef idx="0">
            <a:schemeClr val="accent2"/>
          </a:effectRef>
          <a:fontRef idx="minor">
            <a:schemeClr val="dk1"/>
          </a:fontRef>
        </p:style>
        <p:txBody>
          <a:bodyPr/>
          <a:lstStyle/>
          <a:p>
            <a:pPr algn="l" rtl="0"/>
            <a:r>
              <a:rPr lang="en-US" sz="2800" dirty="0" smtClean="0"/>
              <a:t>Commercial pipes are manufactured in various pipe materials; for example:</a:t>
            </a:r>
            <a:br>
              <a:rPr lang="en-US" sz="2800" dirty="0" smtClean="0"/>
            </a:br>
            <a:r>
              <a:rPr lang="en-US" sz="2800" dirty="0" smtClean="0"/>
              <a:t> poly (vinyl chloride) (PVC), un plasticised PVC (uPVC), polyethylene (PE), asbestos cement (AC),</a:t>
            </a:r>
          </a:p>
          <a:p>
            <a:pPr algn="l" rtl="0"/>
            <a:r>
              <a:rPr lang="en-US" sz="2800" dirty="0" smtClean="0"/>
              <a:t>high-density polyethylene (HDPE), mild steel (MS), galvanized iron (GI) and electric</a:t>
            </a:r>
          </a:p>
          <a:p>
            <a:pPr algn="l" rtl="0"/>
            <a:r>
              <a:rPr lang="en-US" sz="2800" dirty="0" smtClean="0"/>
              <a:t>resistance welded (ERW).</a:t>
            </a:r>
            <a:br>
              <a:rPr lang="en-US" sz="2800" dirty="0" smtClean="0"/>
            </a:br>
            <a:r>
              <a:rPr lang="en-US" sz="2800" dirty="0" smtClean="0"/>
              <a:t> These pipes have different roughness heights, working pressure, and cost.</a:t>
            </a: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42844" y="785794"/>
            <a:ext cx="9001156" cy="785818"/>
          </a:xfrm>
          <a:prstGeom prst="rect">
            <a:avLst/>
          </a:prstGeom>
        </p:spPr>
        <p:txBody>
          <a:bodyPr/>
          <a:lstStyle/>
          <a:p>
            <a:pPr lvl="0" algn="l">
              <a:spcBef>
                <a:spcPct val="0"/>
              </a:spcBef>
            </a:pPr>
            <a:r>
              <a:rPr kumimoji="0" lang="en-US" sz="3400" b="0" i="0" u="none" strike="noStrike" kern="1200" cap="none" spc="0" normalizeH="0" baseline="0" noProof="0" dirty="0" smtClean="0">
                <a:ln>
                  <a:noFill/>
                </a:ln>
                <a:solidFill>
                  <a:schemeClr val="tx2"/>
                </a:solidFill>
                <a:effectLst/>
                <a:uLnTx/>
                <a:uFillTx/>
                <a:latin typeface="+mj-lt"/>
                <a:ea typeface="+mj-ea"/>
                <a:cs typeface="+mj-cs"/>
              </a:rPr>
              <a:t>Design</a:t>
            </a:r>
            <a:r>
              <a:rPr lang="en-US" sz="3400" dirty="0" smtClean="0"/>
              <a:t> </a:t>
            </a:r>
            <a:r>
              <a:rPr lang="en-US" sz="3400" dirty="0" smtClean="0">
                <a:solidFill>
                  <a:schemeClr val="tx2"/>
                </a:solidFill>
                <a:latin typeface="+mj-lt"/>
                <a:ea typeface="+mj-ea"/>
                <a:cs typeface="+mj-cs"/>
              </a:rPr>
              <a:t>Minimum and Maximum pipe diameter</a:t>
            </a:r>
            <a:endParaRPr lang="ar-SA" sz="3400" dirty="0" smtClean="0">
              <a:solidFill>
                <a:schemeClr val="tx2"/>
              </a:solidFill>
              <a:latin typeface="+mj-lt"/>
              <a:ea typeface="+mj-ea"/>
              <a:cs typeface="+mj-cs"/>
            </a:endParaRPr>
          </a:p>
        </p:txBody>
      </p:sp>
      <p:sp>
        <p:nvSpPr>
          <p:cNvPr id="3" name="عنصر نائب للمحتوى 2"/>
          <p:cNvSpPr txBox="1">
            <a:spLocks/>
          </p:cNvSpPr>
          <p:nvPr/>
        </p:nvSpPr>
        <p:spPr>
          <a:xfrm>
            <a:off x="457200" y="2249424"/>
            <a:ext cx="8229600" cy="4325112"/>
          </a:xfrm>
          <a:prstGeom prst="rect">
            <a:avLst/>
          </a:prstGeom>
        </p:spPr>
        <p:txBody>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عنصر نائب للمحتوى 2"/>
          <p:cNvSpPr txBox="1">
            <a:spLocks/>
          </p:cNvSpPr>
          <p:nvPr/>
        </p:nvSpPr>
        <p:spPr>
          <a:xfrm>
            <a:off x="428596" y="1928802"/>
            <a:ext cx="8229600" cy="4325112"/>
          </a:xfrm>
          <a:prstGeom prst="rect">
            <a:avLst/>
          </a:prstGeom>
        </p:spPr>
        <p:style>
          <a:lnRef idx="2">
            <a:schemeClr val="accent2"/>
          </a:lnRef>
          <a:fillRef idx="1">
            <a:schemeClr val="lt1"/>
          </a:fillRef>
          <a:effectRef idx="0">
            <a:schemeClr val="accent2"/>
          </a:effectRef>
          <a:fontRef idx="minor">
            <a:schemeClr val="dk1"/>
          </a:fontRef>
        </p:style>
        <p:txBody>
          <a:bodyPr/>
          <a:lstStyle/>
          <a:p>
            <a:pPr marL="365760" marR="0" lvl="0" indent="-256032" algn="l" defTabSz="914400" rtl="1"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The minimum pipe sizes are normally specified based on total population of a city. Generally, a minimum size pipe of 100 mm for residential areas and 150 mm for commercial, industrial areas is specified .But it also allows to use the 50 mm  for the small towns.</a:t>
            </a:r>
          </a:p>
          <a:p>
            <a:pPr marL="365760" marR="0" lvl="0" indent="-256032" algn="l" defTabSz="914400" rtl="1"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  The maximum size of a distribution main depends upon the commercially available pipe</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sizes for different pipe material, </a:t>
            </a: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42910" y="1928802"/>
            <a:ext cx="7686700" cy="2928958"/>
          </a:xfrm>
        </p:spPr>
        <p:style>
          <a:lnRef idx="2">
            <a:schemeClr val="accent2"/>
          </a:lnRef>
          <a:fillRef idx="1">
            <a:schemeClr val="lt1"/>
          </a:fillRef>
          <a:effectRef idx="0">
            <a:schemeClr val="accent2"/>
          </a:effectRef>
          <a:fontRef idx="minor">
            <a:schemeClr val="dk1"/>
          </a:fontRef>
        </p:style>
        <p:txBody>
          <a:bodyPr>
            <a:normAutofit/>
          </a:bodyPr>
          <a:lstStyle/>
          <a:p>
            <a:pPr algn="l" rtl="0">
              <a:buNone/>
            </a:pPr>
            <a:r>
              <a:rPr lang="en-US" dirty="0" smtClean="0"/>
              <a:t>    In any Redesign stage of any project, there are many scenarios to execute.</a:t>
            </a:r>
            <a:br>
              <a:rPr lang="en-US" dirty="0" smtClean="0"/>
            </a:br>
            <a:endParaRPr lang="en-US" dirty="0" smtClean="0"/>
          </a:p>
          <a:p>
            <a:pPr algn="l" rtl="0">
              <a:buFont typeface="Courier New" pitchFamily="49" charset="0"/>
              <a:buChar char="o"/>
            </a:pPr>
            <a:r>
              <a:rPr lang="en-US" b="1" u="sng" dirty="0" smtClean="0"/>
              <a:t>Scenario one (Pressure).</a:t>
            </a:r>
          </a:p>
          <a:p>
            <a:pPr algn="l" rtl="0">
              <a:buFont typeface="Courier New" pitchFamily="49" charset="0"/>
              <a:buChar char="o"/>
            </a:pPr>
            <a:r>
              <a:rPr lang="en-US" b="1" u="sng" dirty="0" smtClean="0"/>
              <a:t>Scenario two (new resources).</a:t>
            </a:r>
          </a:p>
          <a:p>
            <a:pPr algn="l" rtl="0">
              <a:buFont typeface="Courier New" pitchFamily="49" charset="0"/>
              <a:buChar char="o"/>
            </a:pPr>
            <a:r>
              <a:rPr lang="en-US" b="1" u="sng" dirty="0" smtClean="0"/>
              <a:t>Scenario three (Pipe).</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222222.JPG"/>
          <p:cNvPicPr>
            <a:picLocks noChangeAspect="1"/>
          </p:cNvPicPr>
          <p:nvPr/>
        </p:nvPicPr>
        <p:blipFill>
          <a:blip r:embed="rId2"/>
          <a:stretch>
            <a:fillRect/>
          </a:stretch>
        </p:blipFill>
        <p:spPr>
          <a:xfrm>
            <a:off x="1" y="571480"/>
            <a:ext cx="9144000" cy="62865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Capture.JPG"/>
          <p:cNvPicPr/>
          <p:nvPr/>
        </p:nvPicPr>
        <p:blipFill>
          <a:blip r:embed="rId2"/>
          <a:stretch>
            <a:fillRect/>
          </a:stretch>
        </p:blipFill>
        <p:spPr>
          <a:xfrm>
            <a:off x="0" y="571480"/>
            <a:ext cx="9144000" cy="62865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3143240" y="1142984"/>
            <a:ext cx="2857520" cy="709610"/>
          </a:xfrm>
          <a:prstGeom prst="rect">
            <a:avLst/>
          </a:prstGeom>
        </p:spPr>
        <p:txBody>
          <a:bodyPr vert="horz"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3600" b="1" i="0" strike="noStrike" kern="1200" cap="none" spc="0" normalizeH="0" baseline="0" noProof="0" dirty="0" smtClean="0">
                <a:ln>
                  <a:noFill/>
                </a:ln>
                <a:solidFill>
                  <a:schemeClr val="tx2"/>
                </a:solidFill>
                <a:effectLst/>
                <a:uLnTx/>
                <a:uFillTx/>
                <a:latin typeface="+mj-lt"/>
                <a:ea typeface="+mj-ea"/>
                <a:cs typeface="+mj-cs"/>
              </a:rPr>
              <a:t>Objective</a:t>
            </a:r>
            <a:endParaRPr kumimoji="0" lang="ar-SA" sz="3200" b="1" i="0" strike="noStrike" kern="1200" cap="none" spc="0" normalizeH="0" baseline="0" noProof="0" dirty="0">
              <a:ln>
                <a:noFill/>
              </a:ln>
              <a:solidFill>
                <a:schemeClr val="tx2"/>
              </a:solidFill>
              <a:effectLst/>
              <a:uLnTx/>
              <a:uFillTx/>
              <a:latin typeface="+mj-lt"/>
              <a:ea typeface="+mj-ea"/>
              <a:cs typeface="+mj-cs"/>
            </a:endParaRPr>
          </a:p>
        </p:txBody>
      </p:sp>
      <p:sp>
        <p:nvSpPr>
          <p:cNvPr id="3" name="عنصر نائب للمحتوى 2"/>
          <p:cNvSpPr txBox="1">
            <a:spLocks/>
          </p:cNvSpPr>
          <p:nvPr/>
        </p:nvSpPr>
        <p:spPr>
          <a:xfrm>
            <a:off x="357158" y="2285992"/>
            <a:ext cx="8472518" cy="2643206"/>
          </a:xfrm>
          <a:prstGeom prst="rect">
            <a:avLst/>
          </a:prstGeom>
        </p:spPr>
        <p:style>
          <a:lnRef idx="2">
            <a:schemeClr val="accent2"/>
          </a:lnRef>
          <a:fillRef idx="1">
            <a:schemeClr val="lt1"/>
          </a:fillRef>
          <a:effectRef idx="0">
            <a:schemeClr val="accent2"/>
          </a:effectRef>
          <a:fontRef idx="minor">
            <a:schemeClr val="dk1"/>
          </a:fontRef>
        </p:style>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v"/>
              <a:tabLst/>
              <a:defRPr/>
            </a:pPr>
            <a:r>
              <a:rPr lang="en-US" sz="2800" dirty="0"/>
              <a:t> </a:t>
            </a:r>
            <a:r>
              <a:rPr lang="en-US" sz="2800" dirty="0" smtClean="0"/>
              <a:t>Analysis the existing water distribution network.</a:t>
            </a:r>
          </a:p>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v"/>
              <a:tabLst/>
              <a:defRPr/>
            </a:pPr>
            <a:r>
              <a:rPr lang="en-US" sz="2800" dirty="0" smtClean="0"/>
              <a:t> Redesign the existing water distribution network.</a:t>
            </a:r>
          </a:p>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v"/>
              <a:tabLst/>
              <a:defRPr/>
            </a:pPr>
            <a:r>
              <a:rPr lang="en-US" sz="2800" dirty="0" smtClean="0"/>
              <a:t> Connect the old and new water distribution network with GIS.</a:t>
            </a:r>
          </a:p>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v"/>
              <a:tabLst/>
              <a:defRPr/>
            </a:pPr>
            <a:r>
              <a:rPr lang="en-US" sz="2800" dirty="0" smtClean="0"/>
              <a:t> SCADA system.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1538" y="1285860"/>
            <a:ext cx="6686568" cy="1066800"/>
          </a:xfrm>
        </p:spPr>
        <p:txBody>
          <a:bodyPr/>
          <a:lstStyle/>
          <a:p>
            <a:pPr algn="ctr"/>
            <a:r>
              <a:rPr lang="en-US" sz="4400" b="1" dirty="0" smtClean="0"/>
              <a:t>Results</a:t>
            </a:r>
            <a:endParaRPr lang="ar-SA" b="1" dirty="0" smtClean="0"/>
          </a:p>
        </p:txBody>
      </p:sp>
      <p:sp>
        <p:nvSpPr>
          <p:cNvPr id="3" name="عنصر نائب للمحتوى 2"/>
          <p:cNvSpPr>
            <a:spLocks noGrp="1"/>
          </p:cNvSpPr>
          <p:nvPr>
            <p:ph idx="1"/>
          </p:nvPr>
        </p:nvSpPr>
        <p:spPr>
          <a:xfrm>
            <a:off x="1071538" y="3071810"/>
            <a:ext cx="2428892" cy="1000132"/>
          </a:xfrm>
        </p:spPr>
        <p:style>
          <a:lnRef idx="2">
            <a:schemeClr val="accent2"/>
          </a:lnRef>
          <a:fillRef idx="1">
            <a:schemeClr val="lt1"/>
          </a:fillRef>
          <a:effectRef idx="0">
            <a:schemeClr val="accent2"/>
          </a:effectRef>
          <a:fontRef idx="minor">
            <a:schemeClr val="dk1"/>
          </a:fontRef>
        </p:style>
        <p:txBody>
          <a:bodyPr/>
          <a:lstStyle/>
          <a:p>
            <a:pPr algn="ctr" rtl="0"/>
            <a:r>
              <a:rPr lang="en-US" dirty="0" smtClean="0"/>
              <a:t>Junctions</a:t>
            </a:r>
          </a:p>
        </p:txBody>
      </p:sp>
      <p:sp>
        <p:nvSpPr>
          <p:cNvPr id="4" name="عنصر نائب للمحتوى 2"/>
          <p:cNvSpPr txBox="1">
            <a:spLocks/>
          </p:cNvSpPr>
          <p:nvPr/>
        </p:nvSpPr>
        <p:spPr>
          <a:xfrm>
            <a:off x="5429256" y="3071810"/>
            <a:ext cx="2428892" cy="1000132"/>
          </a:xfrm>
          <a:prstGeom prst="rect">
            <a:avLst/>
          </a:prstGeom>
        </p:spPr>
        <p:style>
          <a:lnRef idx="2">
            <a:schemeClr val="accent2"/>
          </a:lnRef>
          <a:fillRef idx="1">
            <a:schemeClr val="lt1"/>
          </a:fillRef>
          <a:effectRef idx="0">
            <a:schemeClr val="accent2"/>
          </a:effectRef>
          <a:fontRef idx="minor">
            <a:schemeClr val="dk1"/>
          </a:fontRef>
        </p:style>
        <p:txBody>
          <a:bodyPr vert="horz">
            <a:normAutofit/>
          </a:bodyPr>
          <a:lstStyle/>
          <a:p>
            <a:pPr marL="365760" marR="0" lvl="0" indent="-256032" algn="ctr"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pipes</a:t>
            </a: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428604"/>
            <a:ext cx="8572528" cy="785818"/>
          </a:xfrm>
        </p:spPr>
        <p:txBody>
          <a:bodyPr>
            <a:normAutofit fontScale="90000"/>
          </a:bodyPr>
          <a:lstStyle/>
          <a:p>
            <a:r>
              <a:rPr lang="en-US" sz="3000" dirty="0" smtClean="0">
                <a:cs typeface="+mn-cs"/>
              </a:rPr>
              <a:t>Sample of the results on junctions after Redesign </a:t>
            </a:r>
            <a:endParaRPr lang="ar-SA" sz="3000" dirty="0">
              <a:cs typeface="+mn-cs"/>
            </a:endParaRPr>
          </a:p>
        </p:txBody>
      </p:sp>
      <p:pic>
        <p:nvPicPr>
          <p:cNvPr id="4" name="صورة 3" descr="few.JPG"/>
          <p:cNvPicPr/>
          <p:nvPr/>
        </p:nvPicPr>
        <p:blipFill>
          <a:blip r:embed="rId2"/>
          <a:stretch>
            <a:fillRect/>
          </a:stretch>
        </p:blipFill>
        <p:spPr>
          <a:xfrm>
            <a:off x="0" y="1214422"/>
            <a:ext cx="9144000" cy="5659527"/>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pressure.JPG"/>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500034" y="428604"/>
            <a:ext cx="8143900" cy="785818"/>
          </a:xfrm>
        </p:spPr>
        <p:txBody>
          <a:bodyPr>
            <a:normAutofit/>
          </a:bodyPr>
          <a:lstStyle/>
          <a:p>
            <a:r>
              <a:rPr lang="en-US" sz="3000" dirty="0" smtClean="0">
                <a:cs typeface="+mn-cs"/>
              </a:rPr>
              <a:t>Sample of the results on Pipes after Redesign </a:t>
            </a:r>
            <a:endParaRPr lang="ar-SA" sz="3000" dirty="0">
              <a:cs typeface="+mn-cs"/>
            </a:endParaRPr>
          </a:p>
        </p:txBody>
      </p:sp>
      <p:pic>
        <p:nvPicPr>
          <p:cNvPr id="5" name="صورة 4" descr="Capture25.JPG"/>
          <p:cNvPicPr/>
          <p:nvPr/>
        </p:nvPicPr>
        <p:blipFill>
          <a:blip r:embed="rId2"/>
          <a:stretch>
            <a:fillRect/>
          </a:stretch>
        </p:blipFill>
        <p:spPr>
          <a:xfrm>
            <a:off x="0" y="1142984"/>
            <a:ext cx="9144000" cy="5715016"/>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285720" y="428604"/>
            <a:ext cx="5857916" cy="852486"/>
          </a:xfrm>
        </p:spPr>
        <p:txBody>
          <a:bodyPr>
            <a:normAutofit/>
          </a:bodyPr>
          <a:lstStyle/>
          <a:p>
            <a:r>
              <a:rPr lang="en-US" dirty="0" smtClean="0"/>
              <a:t>Distribution of pipes:</a:t>
            </a:r>
            <a:endParaRPr lang="ar-SA" dirty="0"/>
          </a:p>
        </p:txBody>
      </p:sp>
      <p:pic>
        <p:nvPicPr>
          <p:cNvPr id="5" name="صورة 4" descr="23.JPG"/>
          <p:cNvPicPr/>
          <p:nvPr/>
        </p:nvPicPr>
        <p:blipFill>
          <a:blip r:embed="rId2"/>
          <a:stretch>
            <a:fillRect/>
          </a:stretch>
        </p:blipFill>
        <p:spPr>
          <a:xfrm>
            <a:off x="142844" y="1285860"/>
            <a:ext cx="5072098" cy="5357850"/>
          </a:xfrm>
          <a:prstGeom prst="rect">
            <a:avLst/>
          </a:prstGeom>
        </p:spPr>
      </p:pic>
      <p:graphicFrame>
        <p:nvGraphicFramePr>
          <p:cNvPr id="6" name="جدول 5"/>
          <p:cNvGraphicFramePr>
            <a:graphicFrameLocks noGrp="1"/>
          </p:cNvGraphicFramePr>
          <p:nvPr/>
        </p:nvGraphicFramePr>
        <p:xfrm>
          <a:off x="5572132" y="1357298"/>
          <a:ext cx="3357586" cy="5214976"/>
        </p:xfrm>
        <a:graphic>
          <a:graphicData uri="http://schemas.openxmlformats.org/drawingml/2006/table">
            <a:tbl>
              <a:tblPr rtl="1"/>
              <a:tblGrid>
                <a:gridCol w="1651002"/>
                <a:gridCol w="1706584"/>
              </a:tblGrid>
              <a:tr h="763286">
                <a:tc>
                  <a:txBody>
                    <a:bodyPr/>
                    <a:lstStyle/>
                    <a:p>
                      <a:pPr algn="ctr" rtl="0">
                        <a:lnSpc>
                          <a:spcPct val="107000"/>
                        </a:lnSpc>
                        <a:spcAft>
                          <a:spcPts val="0"/>
                        </a:spcAft>
                      </a:pPr>
                      <a:r>
                        <a:rPr lang="en-US" sz="1600" b="1">
                          <a:solidFill>
                            <a:srgbClr val="000000"/>
                          </a:solidFill>
                          <a:latin typeface="Arial"/>
                          <a:ea typeface="Times New Roman"/>
                          <a:cs typeface="Arial"/>
                        </a:rPr>
                        <a:t>Percent %</a:t>
                      </a:r>
                      <a:endParaRPr lang="en-US" sz="160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07000"/>
                        </a:lnSpc>
                        <a:spcAft>
                          <a:spcPts val="0"/>
                        </a:spcAft>
                      </a:pPr>
                      <a:r>
                        <a:rPr lang="en-US" sz="1600" b="1" dirty="0">
                          <a:solidFill>
                            <a:srgbClr val="000000"/>
                          </a:solidFill>
                          <a:latin typeface="Arial"/>
                          <a:ea typeface="Times New Roman"/>
                          <a:cs typeface="Arial"/>
                        </a:rPr>
                        <a:t>Diameter (inch)</a:t>
                      </a:r>
                      <a:endParaRPr lang="en-US" sz="1600" dirty="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890338">
                <a:tc>
                  <a:txBody>
                    <a:bodyPr/>
                    <a:lstStyle/>
                    <a:p>
                      <a:pPr algn="ctr" rtl="0">
                        <a:lnSpc>
                          <a:spcPct val="107000"/>
                        </a:lnSpc>
                        <a:spcAft>
                          <a:spcPts val="0"/>
                        </a:spcAft>
                      </a:pPr>
                      <a:r>
                        <a:rPr lang="en-US" sz="1800">
                          <a:solidFill>
                            <a:srgbClr val="000000"/>
                          </a:solidFill>
                          <a:latin typeface="Arial"/>
                          <a:ea typeface="Times New Roman"/>
                          <a:cs typeface="Arial"/>
                        </a:rPr>
                        <a:t>65.789%</a:t>
                      </a:r>
                      <a:endParaRPr lang="en-US" sz="160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2DDDC"/>
                    </a:solidFill>
                  </a:tcPr>
                </a:tc>
                <a:tc>
                  <a:txBody>
                    <a:bodyPr/>
                    <a:lstStyle/>
                    <a:p>
                      <a:pPr algn="ctr" rtl="0">
                        <a:lnSpc>
                          <a:spcPct val="107000"/>
                        </a:lnSpc>
                        <a:spcAft>
                          <a:spcPts val="0"/>
                        </a:spcAft>
                      </a:pPr>
                      <a:r>
                        <a:rPr lang="en-US" sz="1800" dirty="0">
                          <a:solidFill>
                            <a:srgbClr val="000000"/>
                          </a:solidFill>
                          <a:latin typeface="Arial"/>
                          <a:ea typeface="Times New Roman"/>
                          <a:cs typeface="Arial"/>
                        </a:rPr>
                        <a:t>2''</a:t>
                      </a:r>
                      <a:endParaRPr lang="en-US" sz="1600" dirty="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2DDDC"/>
                    </a:solidFill>
                  </a:tcPr>
                </a:tc>
              </a:tr>
              <a:tr h="890338">
                <a:tc>
                  <a:txBody>
                    <a:bodyPr/>
                    <a:lstStyle/>
                    <a:p>
                      <a:pPr algn="ctr" rtl="0">
                        <a:lnSpc>
                          <a:spcPct val="107000"/>
                        </a:lnSpc>
                        <a:spcAft>
                          <a:spcPts val="0"/>
                        </a:spcAft>
                      </a:pPr>
                      <a:r>
                        <a:rPr lang="en-US" sz="1800">
                          <a:solidFill>
                            <a:srgbClr val="000000"/>
                          </a:solidFill>
                          <a:latin typeface="Arial"/>
                          <a:ea typeface="Times New Roman"/>
                          <a:cs typeface="Arial"/>
                        </a:rPr>
                        <a:t>11.578%</a:t>
                      </a:r>
                      <a:endParaRPr lang="en-US" sz="160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07000"/>
                        </a:lnSpc>
                        <a:spcAft>
                          <a:spcPts val="0"/>
                        </a:spcAft>
                      </a:pPr>
                      <a:r>
                        <a:rPr lang="en-US" sz="1800" dirty="0">
                          <a:solidFill>
                            <a:srgbClr val="000000"/>
                          </a:solidFill>
                          <a:latin typeface="Arial"/>
                          <a:ea typeface="Times New Roman"/>
                          <a:cs typeface="Arial"/>
                        </a:rPr>
                        <a:t>4''</a:t>
                      </a:r>
                      <a:endParaRPr lang="en-US" sz="1600" dirty="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890338">
                <a:tc>
                  <a:txBody>
                    <a:bodyPr/>
                    <a:lstStyle/>
                    <a:p>
                      <a:pPr algn="ctr" rtl="0">
                        <a:lnSpc>
                          <a:spcPct val="107000"/>
                        </a:lnSpc>
                        <a:spcAft>
                          <a:spcPts val="0"/>
                        </a:spcAft>
                      </a:pPr>
                      <a:r>
                        <a:rPr lang="en-US" sz="1800">
                          <a:solidFill>
                            <a:srgbClr val="000000"/>
                          </a:solidFill>
                          <a:latin typeface="Arial"/>
                          <a:ea typeface="Times New Roman"/>
                          <a:cs typeface="Arial"/>
                        </a:rPr>
                        <a:t>20.526%</a:t>
                      </a:r>
                      <a:endParaRPr lang="en-US" sz="160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2DDDC"/>
                    </a:solidFill>
                  </a:tcPr>
                </a:tc>
                <a:tc>
                  <a:txBody>
                    <a:bodyPr/>
                    <a:lstStyle/>
                    <a:p>
                      <a:pPr algn="ctr" rtl="0">
                        <a:lnSpc>
                          <a:spcPct val="107000"/>
                        </a:lnSpc>
                        <a:spcAft>
                          <a:spcPts val="0"/>
                        </a:spcAft>
                      </a:pPr>
                      <a:r>
                        <a:rPr lang="en-US" sz="1800" dirty="0">
                          <a:solidFill>
                            <a:srgbClr val="000000"/>
                          </a:solidFill>
                          <a:latin typeface="Arial"/>
                          <a:ea typeface="Times New Roman"/>
                          <a:cs typeface="Arial"/>
                        </a:rPr>
                        <a:t>6''</a:t>
                      </a:r>
                      <a:endParaRPr lang="en-US" sz="1600" dirty="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2DDDC"/>
                    </a:solidFill>
                  </a:tcPr>
                </a:tc>
              </a:tr>
              <a:tr h="890338">
                <a:tc>
                  <a:txBody>
                    <a:bodyPr/>
                    <a:lstStyle/>
                    <a:p>
                      <a:pPr algn="ctr" rtl="0">
                        <a:lnSpc>
                          <a:spcPct val="107000"/>
                        </a:lnSpc>
                        <a:spcAft>
                          <a:spcPts val="0"/>
                        </a:spcAft>
                      </a:pPr>
                      <a:r>
                        <a:rPr lang="en-US" sz="1800">
                          <a:solidFill>
                            <a:srgbClr val="000000"/>
                          </a:solidFill>
                          <a:latin typeface="Arial"/>
                          <a:ea typeface="Times New Roman"/>
                          <a:cs typeface="Arial"/>
                        </a:rPr>
                        <a:t>0.526%</a:t>
                      </a:r>
                      <a:endParaRPr lang="en-US" sz="160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rtl="0">
                        <a:lnSpc>
                          <a:spcPct val="107000"/>
                        </a:lnSpc>
                        <a:spcAft>
                          <a:spcPts val="0"/>
                        </a:spcAft>
                      </a:pPr>
                      <a:r>
                        <a:rPr lang="en-US" sz="1800" dirty="0">
                          <a:solidFill>
                            <a:srgbClr val="000000"/>
                          </a:solidFill>
                          <a:latin typeface="Arial"/>
                          <a:ea typeface="Times New Roman"/>
                          <a:cs typeface="Arial"/>
                        </a:rPr>
                        <a:t>8''</a:t>
                      </a:r>
                      <a:endParaRPr lang="en-US" sz="1600" dirty="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890338">
                <a:tc>
                  <a:txBody>
                    <a:bodyPr/>
                    <a:lstStyle/>
                    <a:p>
                      <a:pPr algn="ctr" rtl="0">
                        <a:lnSpc>
                          <a:spcPct val="107000"/>
                        </a:lnSpc>
                        <a:spcAft>
                          <a:spcPts val="0"/>
                        </a:spcAft>
                      </a:pPr>
                      <a:r>
                        <a:rPr lang="en-US" sz="1800">
                          <a:solidFill>
                            <a:srgbClr val="000000"/>
                          </a:solidFill>
                          <a:latin typeface="Arial"/>
                          <a:ea typeface="Times New Roman"/>
                          <a:cs typeface="Arial"/>
                        </a:rPr>
                        <a:t>1.578%</a:t>
                      </a:r>
                      <a:endParaRPr lang="en-US" sz="160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2DDDC"/>
                    </a:solidFill>
                  </a:tcPr>
                </a:tc>
                <a:tc>
                  <a:txBody>
                    <a:bodyPr/>
                    <a:lstStyle/>
                    <a:p>
                      <a:pPr algn="ctr" rtl="0">
                        <a:lnSpc>
                          <a:spcPct val="107000"/>
                        </a:lnSpc>
                        <a:spcAft>
                          <a:spcPts val="0"/>
                        </a:spcAft>
                      </a:pPr>
                      <a:r>
                        <a:rPr lang="en-US" sz="1800" dirty="0">
                          <a:solidFill>
                            <a:srgbClr val="000000"/>
                          </a:solidFill>
                          <a:latin typeface="Arial"/>
                          <a:ea typeface="Times New Roman"/>
                          <a:cs typeface="Arial"/>
                        </a:rPr>
                        <a:t>10''</a:t>
                      </a:r>
                      <a:endParaRPr lang="en-US" sz="1600" dirty="0">
                        <a:solidFill>
                          <a:srgbClr val="000000"/>
                        </a:solidFill>
                        <a:latin typeface="Calibri"/>
                        <a:ea typeface="Calibri"/>
                        <a:cs typeface="Arial"/>
                      </a:endParaRPr>
                    </a:p>
                  </a:txBody>
                  <a:tcPr marL="68580" marR="68580" marT="0" marB="0" anchor="ctr">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2DDDC"/>
                    </a:solid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071678"/>
            <a:ext cx="8229600" cy="2071686"/>
          </a:xfrm>
        </p:spPr>
        <p:txBody>
          <a:bodyPr>
            <a:noAutofit/>
          </a:bodyPr>
          <a:lstStyle/>
          <a:p>
            <a:pPr algn="ctr"/>
            <a:r>
              <a:rPr lang="en-US" sz="4400" b="1" dirty="0" smtClean="0"/>
              <a:t>Geographic information system (GIS)</a:t>
            </a:r>
            <a:endParaRPr lang="ar-SA" sz="4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png"/>
          <p:cNvPicPr/>
          <p:nvPr/>
        </p:nvPicPr>
        <p:blipFill>
          <a:blip r:embed="rId2"/>
          <a:stretch>
            <a:fillRect/>
          </a:stretch>
        </p:blipFill>
        <p:spPr>
          <a:xfrm>
            <a:off x="1" y="428605"/>
            <a:ext cx="9144000" cy="6429396"/>
          </a:xfrm>
          <a:prstGeom prst="rect">
            <a:avLst/>
          </a:prstGeom>
          <a:ln>
            <a:noFill/>
          </a:ln>
          <a:effectLst>
            <a:softEdge rad="112500"/>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2.png"/>
          <p:cNvPicPr/>
          <p:nvPr/>
        </p:nvPicPr>
        <p:blipFill>
          <a:blip r:embed="rId2"/>
          <a:stretch>
            <a:fillRect/>
          </a:stretch>
        </p:blipFill>
        <p:spPr>
          <a:xfrm>
            <a:off x="0" y="500042"/>
            <a:ext cx="9144000" cy="6357958"/>
          </a:xfrm>
          <a:prstGeom prst="rect">
            <a:avLst/>
          </a:prstGeom>
          <a:ln>
            <a:noFill/>
          </a:ln>
          <a:effectLst>
            <a:softEdge rad="112500"/>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0" y="2071678"/>
            <a:ext cx="9144000" cy="2357454"/>
          </a:xfrm>
        </p:spPr>
        <p:txBody>
          <a:bodyPr>
            <a:noAutofit/>
          </a:bodyPr>
          <a:lstStyle/>
          <a:p>
            <a:pPr algn="ctr"/>
            <a:r>
              <a:rPr lang="en-US" sz="5400" dirty="0" smtClean="0"/>
              <a:t>SCADA System for Monitoring Water Supply Networks</a:t>
            </a:r>
            <a:endParaRPr lang="ar-SA" sz="5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2285992"/>
            <a:ext cx="8229600" cy="2071702"/>
          </a:xfrm>
        </p:spPr>
        <p:style>
          <a:lnRef idx="2">
            <a:schemeClr val="accent2"/>
          </a:lnRef>
          <a:fillRef idx="1">
            <a:schemeClr val="lt1"/>
          </a:fillRef>
          <a:effectRef idx="0">
            <a:schemeClr val="accent2"/>
          </a:effectRef>
          <a:fontRef idx="minor">
            <a:schemeClr val="dk1"/>
          </a:fontRef>
        </p:style>
        <p:txBody>
          <a:bodyPr/>
          <a:lstStyle/>
          <a:p>
            <a:pPr algn="l" rtl="0"/>
            <a:r>
              <a:rPr lang="en-US" dirty="0" smtClean="0"/>
              <a:t>SCADA ( Supervisory Control and Data Acquisition ) .</a:t>
            </a:r>
          </a:p>
          <a:p>
            <a:pPr algn="l" rtl="0"/>
            <a:r>
              <a:rPr lang="en-US" dirty="0" smtClean="0"/>
              <a:t>Where we can use it?</a:t>
            </a:r>
          </a:p>
          <a:p>
            <a:pPr algn="l" rtl="0"/>
            <a:r>
              <a:rPr lang="en-US" dirty="0" smtClean="0"/>
              <a:t>How it works?</a:t>
            </a:r>
          </a:p>
          <a:p>
            <a:pPr algn="l" rtl="0">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1857364"/>
            <a:ext cx="8286808" cy="4502858"/>
          </a:xfrm>
        </p:spPr>
        <p:style>
          <a:lnRef idx="2">
            <a:schemeClr val="accent2"/>
          </a:lnRef>
          <a:fillRef idx="1">
            <a:schemeClr val="lt1"/>
          </a:fillRef>
          <a:effectRef idx="0">
            <a:schemeClr val="accent2"/>
          </a:effectRef>
          <a:fontRef idx="minor">
            <a:schemeClr val="dk1"/>
          </a:fontRef>
        </p:style>
        <p:txBody>
          <a:bodyPr>
            <a:normAutofit lnSpcReduction="10000"/>
          </a:bodyPr>
          <a:lstStyle/>
          <a:p>
            <a:pPr algn="l" rtl="0">
              <a:buFont typeface="Wingdings" pitchFamily="2" charset="2"/>
              <a:buChar char="v"/>
            </a:pPr>
            <a:r>
              <a:rPr lang="en-US" dirty="0" smtClean="0"/>
              <a:t> </a:t>
            </a:r>
            <a:r>
              <a:rPr lang="en-US" sz="2400" b="1" u="sng" dirty="0" smtClean="0">
                <a:solidFill>
                  <a:schemeClr val="tx2"/>
                </a:solidFill>
                <a:latin typeface="+mj-lt"/>
                <a:ea typeface="+mj-ea"/>
                <a:cs typeface="+mj-cs"/>
              </a:rPr>
              <a:t>Location: </a:t>
            </a:r>
            <a:r>
              <a:rPr lang="en-US" dirty="0" smtClean="0"/>
              <a:t/>
            </a:r>
            <a:br>
              <a:rPr lang="en-US" dirty="0" smtClean="0"/>
            </a:br>
            <a:r>
              <a:rPr lang="en-US" dirty="0" smtClean="0"/>
              <a:t/>
            </a:r>
            <a:br>
              <a:rPr lang="en-US" dirty="0" smtClean="0"/>
            </a:br>
            <a:r>
              <a:rPr lang="en-US" dirty="0" smtClean="0"/>
              <a:t>- Beta is a town located to the south-east of the city of Nablus away about 13 Km.</a:t>
            </a:r>
            <a:br>
              <a:rPr lang="en-US" dirty="0" smtClean="0"/>
            </a:br>
            <a:r>
              <a:rPr lang="en-US" dirty="0" smtClean="0"/>
              <a:t/>
            </a:r>
            <a:br>
              <a:rPr lang="en-US" dirty="0" smtClean="0"/>
            </a:br>
            <a:r>
              <a:rPr lang="en-US" dirty="0" smtClean="0"/>
              <a:t>-  This town is surrounded by Hawara from the west , Aqraba to the east , Awarta and Oodla to the north , Yatma , Osarin and Qabalan to the south.</a:t>
            </a:r>
            <a:br>
              <a:rPr lang="en-US" dirty="0" smtClean="0"/>
            </a:br>
            <a:r>
              <a:rPr lang="en-US" dirty="0" smtClean="0"/>
              <a:t> </a:t>
            </a:r>
            <a:br>
              <a:rPr lang="en-US" dirty="0" smtClean="0"/>
            </a:br>
            <a:endParaRPr lang="ar-SA" dirty="0"/>
          </a:p>
        </p:txBody>
      </p:sp>
      <p:sp>
        <p:nvSpPr>
          <p:cNvPr id="4" name="عنوان 1"/>
          <p:cNvSpPr txBox="1">
            <a:spLocks/>
          </p:cNvSpPr>
          <p:nvPr/>
        </p:nvSpPr>
        <p:spPr>
          <a:xfrm>
            <a:off x="3000364" y="1000108"/>
            <a:ext cx="2428892" cy="709610"/>
          </a:xfrm>
          <a:prstGeom prst="rect">
            <a:avLst/>
          </a:prstGeom>
        </p:spPr>
        <p:txBody>
          <a:bodyPr vert="horz"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3200" b="1" i="0" strike="noStrike" kern="1200" cap="none" spc="0" normalizeH="0" baseline="0" noProof="0" dirty="0" smtClean="0">
                <a:ln>
                  <a:noFill/>
                </a:ln>
                <a:solidFill>
                  <a:schemeClr val="tx2"/>
                </a:solidFill>
                <a:effectLst/>
                <a:uLnTx/>
                <a:uFillTx/>
                <a:latin typeface="+mj-lt"/>
                <a:ea typeface="+mj-ea"/>
                <a:cs typeface="+mj-cs"/>
              </a:rPr>
              <a:t>Study area</a:t>
            </a:r>
            <a:endParaRPr kumimoji="0" lang="ar-SA" sz="3200" b="1" i="0"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hankyou3.png"/>
          <p:cNvPicPr>
            <a:picLocks noChangeAspect="1"/>
          </p:cNvPicPr>
          <p:nvPr/>
        </p:nvPicPr>
        <p:blipFill>
          <a:blip r:embed="rId2"/>
          <a:stretch>
            <a:fillRect/>
          </a:stretch>
        </p:blipFill>
        <p:spPr>
          <a:xfrm>
            <a:off x="0" y="642894"/>
            <a:ext cx="9144000" cy="621510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17351135_10154733185697655_716818424_n.jpg"/>
          <p:cNvPicPr>
            <a:picLocks noChangeAspect="1"/>
          </p:cNvPicPr>
          <p:nvPr/>
        </p:nvPicPr>
        <p:blipFill>
          <a:blip r:embed="rId2"/>
          <a:stretch>
            <a:fillRect/>
          </a:stretch>
        </p:blipFill>
        <p:spPr>
          <a:xfrm>
            <a:off x="0" y="0"/>
            <a:ext cx="9144000" cy="68579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714356"/>
            <a:ext cx="8229600" cy="3071834"/>
          </a:xfrm>
        </p:spPr>
        <p:style>
          <a:lnRef idx="2">
            <a:schemeClr val="accent2"/>
          </a:lnRef>
          <a:fillRef idx="1">
            <a:schemeClr val="lt1"/>
          </a:fillRef>
          <a:effectRef idx="0">
            <a:schemeClr val="accent2"/>
          </a:effectRef>
          <a:fontRef idx="minor">
            <a:schemeClr val="dk1"/>
          </a:fontRef>
        </p:style>
        <p:txBody>
          <a:bodyPr/>
          <a:lstStyle/>
          <a:p>
            <a:pPr algn="l" rtl="0">
              <a:buFont typeface="Wingdings" pitchFamily="2" charset="2"/>
              <a:buChar char="v"/>
            </a:pPr>
            <a:r>
              <a:rPr lang="en-US" dirty="0" smtClean="0"/>
              <a:t> </a:t>
            </a:r>
            <a:r>
              <a:rPr lang="en-US" sz="2400" b="1" u="sng" dirty="0" smtClean="0"/>
              <a:t>Topography :</a:t>
            </a:r>
            <a:br>
              <a:rPr lang="en-US" sz="2400" b="1" u="sng" dirty="0" smtClean="0"/>
            </a:br>
            <a:r>
              <a:rPr lang="en-US" sz="2400" b="1" u="sng" dirty="0" smtClean="0"/>
              <a:t/>
            </a:r>
            <a:br>
              <a:rPr lang="en-US" sz="2400" b="1" u="sng" dirty="0" smtClean="0"/>
            </a:br>
            <a:r>
              <a:rPr lang="en-US" sz="2400" b="1" dirty="0" smtClean="0"/>
              <a:t>- </a:t>
            </a:r>
            <a:r>
              <a:rPr lang="en-US" dirty="0" smtClean="0"/>
              <a:t>The elevation of Beita is 700 m above sea level</a:t>
            </a:r>
            <a:r>
              <a:rPr lang="en-US" sz="2400" b="1" dirty="0" smtClean="0"/>
              <a:t>.</a:t>
            </a:r>
            <a:br>
              <a:rPr lang="en-US" sz="2400" b="1" dirty="0" smtClean="0"/>
            </a:br>
            <a:r>
              <a:rPr lang="en-US" sz="2400" b="1" dirty="0" smtClean="0"/>
              <a:t/>
            </a:r>
            <a:br>
              <a:rPr lang="en-US" sz="2400" b="1" dirty="0" smtClean="0"/>
            </a:br>
            <a:r>
              <a:rPr lang="en-US" sz="2400" b="1" dirty="0" smtClean="0"/>
              <a:t>- </a:t>
            </a:r>
            <a:r>
              <a:rPr lang="en-US" dirty="0" smtClean="0"/>
              <a:t>This town varies in its terrains, It is formed of mountains and a number of valleys which extends from east to west.</a:t>
            </a:r>
            <a:endParaRPr lang="ar-SA" dirty="0"/>
          </a:p>
        </p:txBody>
      </p:sp>
      <p:sp>
        <p:nvSpPr>
          <p:cNvPr id="4" name="عنصر نائب للمحتوى 2"/>
          <p:cNvSpPr txBox="1">
            <a:spLocks/>
          </p:cNvSpPr>
          <p:nvPr/>
        </p:nvSpPr>
        <p:spPr>
          <a:xfrm>
            <a:off x="500034" y="4071942"/>
            <a:ext cx="8229600" cy="2000264"/>
          </a:xfrm>
          <a:prstGeom prst="rect">
            <a:avLst/>
          </a:prstGeom>
        </p:spPr>
        <p:style>
          <a:lnRef idx="2">
            <a:schemeClr val="accent2"/>
          </a:lnRef>
          <a:fillRef idx="1">
            <a:schemeClr val="lt1"/>
          </a:fillRef>
          <a:effectRef idx="0">
            <a:schemeClr val="accent2"/>
          </a:effectRef>
          <a:fontRef idx="minor">
            <a:schemeClr val="dk1"/>
          </a:fontRef>
        </p:style>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sng" strike="noStrike" kern="1200" cap="none" spc="0" normalizeH="0" baseline="0" noProof="0" dirty="0" smtClean="0">
                <a:ln>
                  <a:noFill/>
                </a:ln>
                <a:solidFill>
                  <a:schemeClr val="tx1"/>
                </a:solidFill>
                <a:effectLst/>
                <a:uLnTx/>
                <a:uFillTx/>
                <a:latin typeface="+mn-lt"/>
                <a:ea typeface="+mn-ea"/>
                <a:cs typeface="+mn-cs"/>
              </a:rPr>
              <a:t>Land use :</a:t>
            </a:r>
            <a:br>
              <a:rPr kumimoji="0" lang="en-US" sz="2400" b="1" i="0" u="sng" strike="noStrike" kern="1200" cap="none" spc="0" normalizeH="0" baseline="0" noProof="0" dirty="0" smtClean="0">
                <a:ln>
                  <a:noFill/>
                </a:ln>
                <a:solidFill>
                  <a:schemeClr val="tx1"/>
                </a:solidFill>
                <a:effectLst/>
                <a:uLnTx/>
                <a:uFillTx/>
                <a:latin typeface="+mn-lt"/>
                <a:ea typeface="+mn-ea"/>
                <a:cs typeface="+mn-cs"/>
              </a:rPr>
            </a:br>
            <a:r>
              <a:rPr kumimoji="0" lang="en-US" sz="2400" b="1" i="0" u="sng" strike="noStrike" kern="1200" cap="none" spc="0" normalizeH="0" baseline="0" noProof="0" dirty="0" smtClean="0">
                <a:ln>
                  <a:noFill/>
                </a:ln>
                <a:solidFill>
                  <a:schemeClr val="tx1"/>
                </a:solidFill>
                <a:effectLst/>
                <a:uLnTx/>
                <a:uFillTx/>
                <a:latin typeface="+mn-lt"/>
                <a:ea typeface="+mn-ea"/>
                <a:cs typeface="+mn-cs"/>
              </a:rPr>
              <a:t/>
            </a:r>
            <a:br>
              <a:rPr kumimoji="0" lang="en-US" sz="2400" b="1" i="0" u="sng" strike="noStrike" kern="1200" cap="none" spc="0" normalizeH="0" baseline="0" noProof="0" dirty="0" smtClean="0">
                <a:ln>
                  <a:noFill/>
                </a:ln>
                <a:solidFill>
                  <a:schemeClr val="tx1"/>
                </a:solidFill>
                <a:effectLst/>
                <a:uLnTx/>
                <a:uFillTx/>
                <a:latin typeface="+mn-lt"/>
                <a:ea typeface="+mn-ea"/>
                <a:cs typeface="+mn-cs"/>
              </a:rPr>
            </a:br>
            <a:r>
              <a:rPr kumimoji="0" lang="en-US" sz="2800" b="0" i="0" u="none" strike="noStrike" kern="1200" cap="none" spc="0" normalizeH="0" baseline="0" noProof="0" dirty="0" smtClean="0">
                <a:ln>
                  <a:noFill/>
                </a:ln>
                <a:solidFill>
                  <a:schemeClr val="tx1"/>
                </a:solidFill>
                <a:effectLst/>
                <a:uLnTx/>
                <a:uFillTx/>
                <a:latin typeface="+mn-lt"/>
                <a:ea typeface="+mn-ea"/>
                <a:cs typeface="+mn-cs"/>
              </a:rPr>
              <a:t>Its land is famous in agriculture, It grows olives, grapes, figs and almonds. </a:t>
            </a:r>
            <a:endParaRPr kumimoji="0" lang="ar-SA"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25564567_136045243846731_1627041670_n.jpg"/>
          <p:cNvPicPr>
            <a:picLocks noChangeAspect="1"/>
          </p:cNvPicPr>
          <p:nvPr/>
        </p:nvPicPr>
        <p:blipFill>
          <a:blip r:embed="rId2"/>
          <a:stretch>
            <a:fillRect/>
          </a:stretch>
        </p:blipFill>
        <p:spPr>
          <a:xfrm>
            <a:off x="0" y="200024"/>
            <a:ext cx="9144000" cy="66579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857232"/>
            <a:ext cx="8443914" cy="2857520"/>
          </a:xfrm>
        </p:spPr>
        <p:txBody>
          <a:bodyPr/>
          <a:lstStyle/>
          <a:p>
            <a:pPr algn="l" rtl="0">
              <a:buFont typeface="Wingdings" pitchFamily="2" charset="2"/>
              <a:buChar char="v"/>
            </a:pPr>
            <a:r>
              <a:rPr lang="en-US" dirty="0" smtClean="0"/>
              <a:t> </a:t>
            </a:r>
            <a:r>
              <a:rPr lang="en-US" sz="2400" b="1" u="sng" dirty="0" smtClean="0"/>
              <a:t>Population :</a:t>
            </a:r>
            <a:br>
              <a:rPr lang="en-US" sz="2400" b="1" u="sng" dirty="0" smtClean="0"/>
            </a:br>
            <a:r>
              <a:rPr lang="en-US" sz="2400" b="1" u="sng" dirty="0" smtClean="0"/>
              <a:t/>
            </a:r>
            <a:br>
              <a:rPr lang="en-US" sz="2400" b="1" u="sng" dirty="0" smtClean="0"/>
            </a:br>
            <a:r>
              <a:rPr lang="en-US" sz="1800" u="sng" dirty="0" smtClean="0">
                <a:solidFill>
                  <a:schemeClr val="accent1">
                    <a:lumMod val="75000"/>
                  </a:schemeClr>
                </a:solidFill>
              </a:rPr>
              <a:t>Population Estimations Palestinian Central of Statistics</a:t>
            </a:r>
            <a:endParaRPr lang="ar-SA" sz="2400" b="1" u="sng" dirty="0" smtClean="0">
              <a:solidFill>
                <a:schemeClr val="accent1">
                  <a:lumMod val="75000"/>
                </a:schemeClr>
              </a:solidFill>
            </a:endParaRPr>
          </a:p>
        </p:txBody>
      </p:sp>
      <p:sp>
        <p:nvSpPr>
          <p:cNvPr id="5" name="عنصر نائب للمحتوى 2"/>
          <p:cNvSpPr txBox="1">
            <a:spLocks/>
          </p:cNvSpPr>
          <p:nvPr/>
        </p:nvSpPr>
        <p:spPr>
          <a:xfrm>
            <a:off x="285720" y="3929066"/>
            <a:ext cx="8515352" cy="2428892"/>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sng" strike="noStrike" kern="1200" cap="none" spc="0" normalizeH="0" baseline="0" noProof="0" dirty="0" smtClean="0">
                <a:ln>
                  <a:noFill/>
                </a:ln>
                <a:solidFill>
                  <a:schemeClr val="tx1"/>
                </a:solidFill>
                <a:effectLst/>
                <a:uLnTx/>
                <a:uFillTx/>
                <a:latin typeface="+mn-lt"/>
                <a:ea typeface="+mn-ea"/>
                <a:cs typeface="+mn-cs"/>
              </a:rPr>
              <a:t>Area</a:t>
            </a:r>
            <a:r>
              <a:rPr kumimoji="0" lang="en-US" sz="2400" b="1" i="0" u="sng" strike="noStrike" kern="1200" cap="none" spc="0" normalizeH="0" noProof="0" dirty="0" smtClean="0">
                <a:ln>
                  <a:noFill/>
                </a:ln>
                <a:solidFill>
                  <a:schemeClr val="tx1"/>
                </a:solidFill>
                <a:effectLst/>
                <a:uLnTx/>
                <a:uFillTx/>
                <a:latin typeface="+mn-lt"/>
                <a:ea typeface="+mn-ea"/>
                <a:cs typeface="+mn-cs"/>
              </a:rPr>
              <a:t> </a:t>
            </a:r>
            <a:r>
              <a:rPr kumimoji="0" lang="en-US" sz="2400" b="1" i="0" u="sng" strike="noStrike" kern="1200" cap="none" spc="0" normalizeH="0" baseline="0" noProof="0" dirty="0" smtClean="0">
                <a:ln>
                  <a:noFill/>
                </a:ln>
                <a:solidFill>
                  <a:schemeClr val="tx1"/>
                </a:solidFill>
                <a:effectLst/>
                <a:uLnTx/>
                <a:uFillTx/>
                <a:latin typeface="+mn-lt"/>
                <a:ea typeface="+mn-ea"/>
                <a:cs typeface="+mn-cs"/>
              </a:rPr>
              <a:t>:</a:t>
            </a:r>
            <a:br>
              <a:rPr kumimoji="0" lang="en-US" sz="2400" b="1" i="0" u="sng" strike="noStrike" kern="1200" cap="none" spc="0" normalizeH="0" baseline="0" noProof="0" dirty="0" smtClean="0">
                <a:ln>
                  <a:noFill/>
                </a:ln>
                <a:solidFill>
                  <a:schemeClr val="tx1"/>
                </a:solidFill>
                <a:effectLst/>
                <a:uLnTx/>
                <a:uFillTx/>
                <a:latin typeface="+mn-lt"/>
                <a:ea typeface="+mn-ea"/>
                <a:cs typeface="+mn-cs"/>
              </a:rPr>
            </a:br>
            <a:endParaRPr kumimoji="0" lang="en-US" sz="2400" b="1" i="0" u="sng" strike="noStrike" kern="1200" cap="none" spc="0" normalizeH="0" baseline="0" noProof="0" dirty="0" smtClean="0">
              <a:ln>
                <a:noFill/>
              </a:ln>
              <a:solidFill>
                <a:schemeClr val="tx1"/>
              </a:solidFill>
              <a:effectLst/>
              <a:uLnTx/>
              <a:uFillTx/>
              <a:latin typeface="+mn-lt"/>
              <a:ea typeface="+mn-ea"/>
              <a:cs typeface="+mn-cs"/>
            </a:endParaRPr>
          </a:p>
          <a:p>
            <a:pPr marL="365760" lvl="0" indent="-256032" algn="l" rtl="0">
              <a:spcBef>
                <a:spcPts val="300"/>
              </a:spcBef>
              <a:buClr>
                <a:schemeClr val="accent3"/>
              </a:buClr>
            </a:pPr>
            <a:r>
              <a:rPr lang="en-US" sz="2400" dirty="0" smtClean="0"/>
              <a:t>Its total area is around 17622 donums, the master plan for the town involves an area of 8520 donums.</a:t>
            </a:r>
            <a:endParaRPr kumimoji="0" lang="ar-SA" sz="2400" b="1" i="0" u="sng"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6" name="جدول 5"/>
          <p:cNvGraphicFramePr>
            <a:graphicFrameLocks noGrp="1"/>
          </p:cNvGraphicFramePr>
          <p:nvPr/>
        </p:nvGraphicFramePr>
        <p:xfrm>
          <a:off x="571471" y="2143116"/>
          <a:ext cx="8358245" cy="1239210"/>
        </p:xfrm>
        <a:graphic>
          <a:graphicData uri="http://schemas.openxmlformats.org/drawingml/2006/table">
            <a:tbl>
              <a:tblPr>
                <a:tableStyleId>{284E427A-3D55-4303-BF80-6455036E1DE7}</a:tableStyleId>
              </a:tblPr>
              <a:tblGrid>
                <a:gridCol w="1629150"/>
                <a:gridCol w="1042749"/>
                <a:gridCol w="1164673"/>
                <a:gridCol w="1164673"/>
                <a:gridCol w="1164673"/>
                <a:gridCol w="1096163"/>
                <a:gridCol w="1096164"/>
              </a:tblGrid>
              <a:tr h="619605">
                <a:tc>
                  <a:txBody>
                    <a:bodyPr/>
                    <a:lstStyle/>
                    <a:p>
                      <a:pPr algn="ctr">
                        <a:spcAft>
                          <a:spcPts val="600"/>
                        </a:spcAft>
                      </a:pPr>
                      <a:r>
                        <a:rPr lang="en-US" sz="2400" dirty="0"/>
                        <a:t>Year</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dirty="0"/>
                        <a:t>2007</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spcAft>
                          <a:spcPts val="600"/>
                        </a:spcAft>
                      </a:pPr>
                      <a:r>
                        <a:rPr lang="en-US" sz="2400" dirty="0"/>
                        <a:t>2010</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dirty="0"/>
                        <a:t>2012</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dirty="0"/>
                        <a:t>2014</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dirty="0"/>
                        <a:t>2015</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a:t>2016</a:t>
                      </a:r>
                      <a:endParaRPr lang="en-US" sz="2400">
                        <a:solidFill>
                          <a:srgbClr val="000000"/>
                        </a:solidFill>
                        <a:latin typeface="Times New Roman" pitchFamily="18" charset="0"/>
                        <a:ea typeface="Calibri"/>
                        <a:cs typeface="Times New Roman" pitchFamily="18" charset="0"/>
                      </a:endParaRPr>
                    </a:p>
                  </a:txBody>
                  <a:tcPr marL="68580" marR="68580" marT="0" marB="0" anchor="ctr"/>
                </a:tc>
              </a:tr>
              <a:tr h="619605">
                <a:tc>
                  <a:txBody>
                    <a:bodyPr/>
                    <a:lstStyle/>
                    <a:p>
                      <a:pPr algn="ctr">
                        <a:spcAft>
                          <a:spcPts val="600"/>
                        </a:spcAft>
                      </a:pPr>
                      <a:r>
                        <a:rPr lang="en-US" sz="2400" dirty="0" smtClean="0">
                          <a:solidFill>
                            <a:srgbClr val="000000"/>
                          </a:solidFill>
                          <a:latin typeface="Times New Roman" pitchFamily="18" charset="0"/>
                          <a:ea typeface="Calibri"/>
                          <a:cs typeface="Times New Roman" pitchFamily="18" charset="0"/>
                        </a:rPr>
                        <a:t>Population</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a:t>8982</a:t>
                      </a:r>
                      <a:endParaRPr lang="en-US" sz="240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a:t>9625</a:t>
                      </a:r>
                      <a:endParaRPr lang="en-US" sz="240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a:t>10078</a:t>
                      </a:r>
                      <a:endParaRPr lang="en-US" sz="240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a:t>10545</a:t>
                      </a:r>
                      <a:endParaRPr lang="en-US" sz="240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dirty="0"/>
                        <a:t>10781</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a:spcAft>
                          <a:spcPts val="600"/>
                        </a:spcAft>
                      </a:pPr>
                      <a:r>
                        <a:rPr lang="en-US" sz="2400" dirty="0"/>
                        <a:t>11017</a:t>
                      </a:r>
                      <a:endParaRPr lang="en-US" sz="2400" dirty="0">
                        <a:solidFill>
                          <a:srgbClr val="000000"/>
                        </a:solidFill>
                        <a:latin typeface="Times New Roman" pitchFamily="18" charset="0"/>
                        <a:ea typeface="Calibri"/>
                        <a:cs typeface="Times New Roman" pitchFamily="18"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428604"/>
            <a:ext cx="3400420" cy="679510"/>
          </a:xfrm>
        </p:spPr>
        <p:txBody>
          <a:bodyPr>
            <a:normAutofit fontScale="92500"/>
          </a:bodyPr>
          <a:lstStyle/>
          <a:p>
            <a:pPr algn="l" rtl="0">
              <a:buFont typeface="Wingdings" pitchFamily="2" charset="2"/>
              <a:buChar char="v"/>
            </a:pPr>
            <a:r>
              <a:rPr lang="en-US" dirty="0" smtClean="0"/>
              <a:t> </a:t>
            </a:r>
            <a:r>
              <a:rPr lang="en-US" sz="2400" b="1" u="sng" dirty="0" smtClean="0"/>
              <a:t>Sources of water:</a:t>
            </a:r>
            <a:endParaRPr lang="ar-SA" sz="2400" b="1" u="sng" dirty="0" smtClean="0"/>
          </a:p>
        </p:txBody>
      </p:sp>
      <p:graphicFrame>
        <p:nvGraphicFramePr>
          <p:cNvPr id="4" name="جدول 3"/>
          <p:cNvGraphicFramePr>
            <a:graphicFrameLocks noGrp="1"/>
          </p:cNvGraphicFramePr>
          <p:nvPr/>
        </p:nvGraphicFramePr>
        <p:xfrm>
          <a:off x="214282" y="1142985"/>
          <a:ext cx="8572559" cy="5516880"/>
        </p:xfrm>
        <a:graphic>
          <a:graphicData uri="http://schemas.openxmlformats.org/drawingml/2006/table">
            <a:tbl>
              <a:tblPr>
                <a:tableStyleId>{284E427A-3D55-4303-BF80-6455036E1DE7}</a:tableStyleId>
              </a:tblPr>
              <a:tblGrid>
                <a:gridCol w="3317725"/>
                <a:gridCol w="1665625"/>
                <a:gridCol w="1404767"/>
                <a:gridCol w="2184442"/>
              </a:tblGrid>
              <a:tr h="687614">
                <a:tc>
                  <a:txBody>
                    <a:bodyPr/>
                    <a:lstStyle/>
                    <a:p>
                      <a:pPr algn="ctr">
                        <a:spcAft>
                          <a:spcPts val="600"/>
                        </a:spcAft>
                      </a:pPr>
                      <a:r>
                        <a:rPr lang="en-US" sz="2400" u="none" dirty="0"/>
                        <a:t>Suppliers</a:t>
                      </a:r>
                      <a:endParaRPr lang="en-US" sz="2000" u="none" dirty="0">
                        <a:solidFill>
                          <a:srgbClr val="000000"/>
                        </a:solidFill>
                        <a:latin typeface="Calibri"/>
                        <a:ea typeface="Calibri"/>
                        <a:cs typeface="Arial"/>
                      </a:endParaRPr>
                    </a:p>
                  </a:txBody>
                  <a:tcPr marL="68580" marR="68580" marT="0" marB="0"/>
                </a:tc>
                <a:tc>
                  <a:txBody>
                    <a:bodyPr/>
                    <a:lstStyle/>
                    <a:p>
                      <a:pPr algn="ctr">
                        <a:spcAft>
                          <a:spcPts val="600"/>
                        </a:spcAft>
                      </a:pPr>
                      <a:r>
                        <a:rPr lang="en-US" sz="2400" u="none" dirty="0"/>
                        <a:t>source</a:t>
                      </a:r>
                      <a:endParaRPr lang="en-US" sz="2000" u="none" dirty="0">
                        <a:solidFill>
                          <a:srgbClr val="000000"/>
                        </a:solidFill>
                        <a:latin typeface="Calibri"/>
                        <a:ea typeface="Calibri"/>
                        <a:cs typeface="Arial"/>
                      </a:endParaRPr>
                    </a:p>
                  </a:txBody>
                  <a:tcPr marL="68580" marR="68580" marT="0" marB="0"/>
                </a:tc>
                <a:tc>
                  <a:txBody>
                    <a:bodyPr/>
                    <a:lstStyle/>
                    <a:p>
                      <a:pPr algn="ctr">
                        <a:spcAft>
                          <a:spcPts val="600"/>
                        </a:spcAft>
                      </a:pPr>
                      <a:r>
                        <a:rPr lang="en-US" sz="2400" u="none" dirty="0"/>
                        <a:t>Q</a:t>
                      </a:r>
                      <a:br>
                        <a:rPr lang="en-US" sz="2400" u="none" dirty="0"/>
                      </a:br>
                      <a:r>
                        <a:rPr lang="en-US" sz="2400" u="none" dirty="0"/>
                        <a:t>(m</a:t>
                      </a:r>
                      <a:r>
                        <a:rPr lang="en-US" sz="2400" u="none" baseline="30000" dirty="0"/>
                        <a:t>3</a:t>
                      </a:r>
                      <a:r>
                        <a:rPr lang="en-US" sz="2400" u="none" dirty="0"/>
                        <a:t>/day)</a:t>
                      </a:r>
                      <a:endParaRPr lang="en-US" sz="2000" u="none" dirty="0">
                        <a:solidFill>
                          <a:srgbClr val="000000"/>
                        </a:solidFill>
                        <a:latin typeface="Calibri"/>
                        <a:ea typeface="Calibri"/>
                        <a:cs typeface="Arial"/>
                      </a:endParaRPr>
                    </a:p>
                  </a:txBody>
                  <a:tcPr marL="68580" marR="68580" marT="0" marB="0"/>
                </a:tc>
                <a:tc>
                  <a:txBody>
                    <a:bodyPr/>
                    <a:lstStyle/>
                    <a:p>
                      <a:pPr algn="ctr">
                        <a:spcAft>
                          <a:spcPts val="600"/>
                        </a:spcAft>
                      </a:pPr>
                      <a:r>
                        <a:rPr lang="en-US" sz="2400" u="none" dirty="0"/>
                        <a:t>notes</a:t>
                      </a:r>
                      <a:endParaRPr lang="en-US" sz="2000" u="none" dirty="0">
                        <a:solidFill>
                          <a:srgbClr val="000000"/>
                        </a:solidFill>
                        <a:latin typeface="Calibri"/>
                        <a:ea typeface="Calibri"/>
                        <a:cs typeface="Arial"/>
                      </a:endParaRPr>
                    </a:p>
                  </a:txBody>
                  <a:tcPr marL="68580" marR="68580" marT="0" marB="0"/>
                </a:tc>
              </a:tr>
              <a:tr h="1103048">
                <a:tc>
                  <a:txBody>
                    <a:bodyPr/>
                    <a:lstStyle/>
                    <a:p>
                      <a:pPr algn="ctr">
                        <a:spcAft>
                          <a:spcPts val="600"/>
                        </a:spcAft>
                      </a:pPr>
                      <a:endParaRPr lang="en-US" sz="1700" dirty="0" smtClean="0"/>
                    </a:p>
                    <a:p>
                      <a:pPr algn="ctr">
                        <a:spcAft>
                          <a:spcPts val="600"/>
                        </a:spcAft>
                      </a:pPr>
                      <a:r>
                        <a:rPr kumimoji="0" lang="en-US" sz="1700" kern="1200" dirty="0" smtClean="0"/>
                        <a:t>Mekarot Company (Israeli occupation)</a:t>
                      </a:r>
                      <a:br>
                        <a:rPr kumimoji="0" lang="en-US" sz="1700" kern="1200" dirty="0" smtClean="0"/>
                      </a:br>
                      <a:endParaRPr kumimoji="0" lang="en-US" sz="1700" b="1" kern="1200" dirty="0" smtClean="0">
                        <a:solidFill>
                          <a:srgbClr val="000000"/>
                        </a:solidFill>
                        <a:latin typeface="Times New Roman"/>
                        <a:ea typeface="Times New Roman"/>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Quza </a:t>
                      </a:r>
                      <a:r>
                        <a:rPr lang="en-US" sz="1700" dirty="0"/>
                        <a:t>well</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1200.00</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Main </a:t>
                      </a:r>
                      <a:r>
                        <a:rPr lang="en-US" sz="1700" dirty="0"/>
                        <a:t>source</a:t>
                      </a:r>
                      <a:endParaRPr lang="en-US" sz="1700" dirty="0">
                        <a:solidFill>
                          <a:srgbClr val="000000"/>
                        </a:solidFill>
                        <a:latin typeface="Calibri"/>
                        <a:ea typeface="Calibri"/>
                        <a:cs typeface="Arial"/>
                      </a:endParaRPr>
                    </a:p>
                  </a:txBody>
                  <a:tcPr marL="68580" marR="68580" marT="0" marB="0"/>
                </a:tc>
              </a:tr>
              <a:tr h="1618758">
                <a:tc>
                  <a:txBody>
                    <a:bodyPr/>
                    <a:lstStyle/>
                    <a:p>
                      <a:pPr algn="ctr">
                        <a:spcAft>
                          <a:spcPts val="600"/>
                        </a:spcAft>
                      </a:pPr>
                      <a:endParaRPr lang="en-US" sz="1700" dirty="0" smtClean="0"/>
                    </a:p>
                    <a:p>
                      <a:pPr algn="ctr">
                        <a:spcAft>
                          <a:spcPts val="600"/>
                        </a:spcAft>
                      </a:pPr>
                      <a:r>
                        <a:rPr lang="en-US" sz="1700" dirty="0" smtClean="0"/>
                        <a:t>Water </a:t>
                      </a:r>
                      <a:r>
                        <a:rPr lang="en-US" sz="1700" dirty="0"/>
                        <a:t>Department and sanitation services of the </a:t>
                      </a:r>
                      <a:r>
                        <a:rPr lang="en-US" sz="1700" dirty="0" smtClean="0"/>
                        <a:t>Council of the Joint Planning and Development - Southeast </a:t>
                      </a:r>
                      <a:r>
                        <a:rPr lang="en-US" sz="1700" dirty="0"/>
                        <a:t>region Nablus A</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Rojeb well</a:t>
                      </a:r>
                      <a:r>
                        <a:rPr lang="ar-SA" sz="1700" dirty="0" smtClean="0"/>
                        <a:t/>
                      </a:r>
                      <a:br>
                        <a:rPr lang="ar-SA" sz="1700" dirty="0" smtClean="0"/>
                      </a:br>
                      <a:endParaRPr lang="ar-SA" sz="1700" dirty="0" smtClean="0"/>
                    </a:p>
                    <a:p>
                      <a:pPr algn="ctr">
                        <a:spcAft>
                          <a:spcPts val="600"/>
                        </a:spcAft>
                      </a:pP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40.00</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Secondary </a:t>
                      </a:r>
                      <a:r>
                        <a:rPr lang="en-US" sz="1700" dirty="0"/>
                        <a:t>for east region</a:t>
                      </a:r>
                      <a:endParaRPr lang="en-US" sz="1700" dirty="0">
                        <a:solidFill>
                          <a:srgbClr val="000000"/>
                        </a:solidFill>
                        <a:latin typeface="Calibri"/>
                        <a:ea typeface="Calibri"/>
                        <a:cs typeface="Arial"/>
                      </a:endParaRPr>
                    </a:p>
                  </a:txBody>
                  <a:tcPr marL="68580" marR="68580" marT="0" marB="0"/>
                </a:tc>
              </a:tr>
              <a:tr h="2019867">
                <a:tc>
                  <a:txBody>
                    <a:bodyPr/>
                    <a:lstStyle/>
                    <a:p>
                      <a:pPr algn="ctr">
                        <a:spcAft>
                          <a:spcPts val="600"/>
                        </a:spcAft>
                      </a:pPr>
                      <a:endParaRPr lang="ar-SA" sz="1700" dirty="0" smtClean="0"/>
                    </a:p>
                    <a:p>
                      <a:pPr algn="ctr">
                        <a:spcAft>
                          <a:spcPts val="600"/>
                        </a:spcAft>
                      </a:pPr>
                      <a:r>
                        <a:rPr lang="en-US" sz="1700" dirty="0" smtClean="0"/>
                        <a:t>Municipality </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Ein </a:t>
                      </a:r>
                      <a:r>
                        <a:rPr lang="en-US" sz="1700" dirty="0"/>
                        <a:t>Olem Well</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ar-SA" sz="1700" dirty="0" smtClean="0"/>
                    </a:p>
                    <a:p>
                      <a:pPr algn="ctr">
                        <a:spcAft>
                          <a:spcPts val="600"/>
                        </a:spcAft>
                      </a:pPr>
                      <a:r>
                        <a:rPr lang="en-US" sz="1700" dirty="0" smtClean="0"/>
                        <a:t>20.00</a:t>
                      </a:r>
                      <a:endParaRPr lang="en-US" sz="1700" dirty="0">
                        <a:solidFill>
                          <a:srgbClr val="000000"/>
                        </a:solidFill>
                        <a:latin typeface="Calibri"/>
                        <a:ea typeface="Calibri"/>
                        <a:cs typeface="Arial"/>
                      </a:endParaRPr>
                    </a:p>
                  </a:txBody>
                  <a:tcPr marL="68580" marR="68580" marT="0" marB="0"/>
                </a:tc>
                <a:tc>
                  <a:txBody>
                    <a:bodyPr/>
                    <a:lstStyle/>
                    <a:p>
                      <a:pPr algn="ctr">
                        <a:spcAft>
                          <a:spcPts val="600"/>
                        </a:spcAft>
                      </a:pPr>
                      <a:endParaRPr lang="en-US" sz="1700" dirty="0" smtClean="0"/>
                    </a:p>
                    <a:p>
                      <a:pPr algn="ctr">
                        <a:spcAft>
                          <a:spcPts val="600"/>
                        </a:spcAft>
                      </a:pPr>
                      <a:r>
                        <a:rPr lang="en-US" sz="1700" dirty="0" smtClean="0"/>
                        <a:t>Secondary </a:t>
                      </a:r>
                      <a:r>
                        <a:rPr lang="en-US" sz="1700" dirty="0"/>
                        <a:t>for the water plant </a:t>
                      </a:r>
                      <a:r>
                        <a:rPr lang="en-US" sz="1700" dirty="0" smtClean="0"/>
                        <a:t>and </a:t>
                      </a:r>
                      <a:r>
                        <a:rPr lang="en-US" sz="1700" dirty="0"/>
                        <a:t>the number of </a:t>
                      </a:r>
                      <a:r>
                        <a:rPr lang="en-US" sz="1700" dirty="0" smtClean="0"/>
                        <a:t>subscribers</a:t>
                      </a:r>
                    </a:p>
                    <a:p>
                      <a:pPr algn="ctr">
                        <a:spcAft>
                          <a:spcPts val="600"/>
                        </a:spcAft>
                      </a:pPr>
                      <a:endParaRPr lang="en-US" sz="1700" dirty="0" smtClean="0"/>
                    </a:p>
                    <a:p>
                      <a:pPr algn="ctr">
                        <a:spcAft>
                          <a:spcPts val="600"/>
                        </a:spcAft>
                      </a:pPr>
                      <a:endParaRPr lang="en-US" sz="1700" dirty="0">
                        <a:solidFill>
                          <a:srgbClr val="000000"/>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مخصص 2">
      <a:dk1>
        <a:sysClr val="windowText" lastClr="000000"/>
      </a:dk1>
      <a:lt1>
        <a:sysClr val="window" lastClr="FFFFFF"/>
      </a:lt1>
      <a:dk2>
        <a:srgbClr val="17365D"/>
      </a:dk2>
      <a:lt2>
        <a:srgbClr val="EEECE1"/>
      </a:lt2>
      <a:accent1>
        <a:srgbClr val="4F81BD"/>
      </a:accent1>
      <a:accent2>
        <a:srgbClr val="C0504D"/>
      </a:accent2>
      <a:accent3>
        <a:srgbClr val="632423"/>
      </a:accent3>
      <a:accent4>
        <a:srgbClr val="8064A2"/>
      </a:accent4>
      <a:accent5>
        <a:srgbClr val="4BACC6"/>
      </a:accent5>
      <a:accent6>
        <a:srgbClr val="F79646"/>
      </a:accent6>
      <a:hlink>
        <a:srgbClr val="0000FF"/>
      </a:hlink>
      <a:folHlink>
        <a:srgbClr val="800080"/>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1803</TotalTime>
  <Words>599</Words>
  <Application>Microsoft Office PowerPoint</Application>
  <PresentationFormat>عرض على الشاشة (3:4)‏</PresentationFormat>
  <Paragraphs>190</Paragraphs>
  <Slides>40</Slides>
  <Notes>1</Notes>
  <HiddenSlides>0</HiddenSlides>
  <MMClips>0</MMClips>
  <ScaleCrop>false</ScaleCrop>
  <HeadingPairs>
    <vt:vector size="4" baseType="variant">
      <vt:variant>
        <vt:lpstr>سمة</vt:lpstr>
      </vt:variant>
      <vt:variant>
        <vt:i4>1</vt:i4>
      </vt:variant>
      <vt:variant>
        <vt:lpstr>عناوين الشرائح</vt:lpstr>
      </vt:variant>
      <vt:variant>
        <vt:i4>40</vt:i4>
      </vt:variant>
    </vt:vector>
  </HeadingPairs>
  <TitlesOfParts>
    <vt:vector size="41" baseType="lpstr">
      <vt:lpstr>حضري</vt:lpstr>
      <vt:lpstr>Analysis and Redesign of WDN for Beita, Connect with Gis, SCADA system</vt:lpstr>
      <vt:lpstr>Outline</vt:lpstr>
      <vt:lpstr>الشريحة 3</vt:lpstr>
      <vt:lpstr>الشريحة 4</vt:lpstr>
      <vt:lpstr>الشريحة 5</vt:lpstr>
      <vt:lpstr>الشريحة 6</vt:lpstr>
      <vt:lpstr>الشريحة 7</vt:lpstr>
      <vt:lpstr>الشريحة 8</vt:lpstr>
      <vt:lpstr>الشريحة 9</vt:lpstr>
      <vt:lpstr>Graduation Project 1 Review Water Distribution Network </vt:lpstr>
      <vt:lpstr> Methodology </vt:lpstr>
      <vt:lpstr>the existing water distribution network</vt:lpstr>
      <vt:lpstr>Results</vt:lpstr>
      <vt:lpstr>Pressure:</vt:lpstr>
      <vt:lpstr>الشريحة 15</vt:lpstr>
      <vt:lpstr>Velocities: </vt:lpstr>
      <vt:lpstr>Distribution of pipes:</vt:lpstr>
      <vt:lpstr>Water Status :-</vt:lpstr>
      <vt:lpstr>Redesign WDNs </vt:lpstr>
      <vt:lpstr>Important information needed for deign</vt:lpstr>
      <vt:lpstr>Population </vt:lpstr>
      <vt:lpstr>الشريحة 22</vt:lpstr>
      <vt:lpstr>Demand Distribution</vt:lpstr>
      <vt:lpstr>الشريحة 24</vt:lpstr>
      <vt:lpstr>الشريحة 25</vt:lpstr>
      <vt:lpstr>الشريحة 26</vt:lpstr>
      <vt:lpstr>الشريحة 27</vt:lpstr>
      <vt:lpstr>الشريحة 28</vt:lpstr>
      <vt:lpstr>الشريحة 29</vt:lpstr>
      <vt:lpstr>Results</vt:lpstr>
      <vt:lpstr>Sample of the results on junctions after Redesign </vt:lpstr>
      <vt:lpstr>الشريحة 32</vt:lpstr>
      <vt:lpstr>Sample of the results on Pipes after Redesign </vt:lpstr>
      <vt:lpstr>Distribution of pipes:</vt:lpstr>
      <vt:lpstr>Geographic information system (GIS)</vt:lpstr>
      <vt:lpstr>الشريحة 36</vt:lpstr>
      <vt:lpstr>الشريحة 37</vt:lpstr>
      <vt:lpstr>SCADA System for Monitoring Water Supply Networks</vt:lpstr>
      <vt:lpstr>الشريحة 39</vt:lpstr>
      <vt:lpstr>الشريحة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WDN for Beita</dc:title>
  <dc:creator>miditech</dc:creator>
  <cp:lastModifiedBy>miditech</cp:lastModifiedBy>
  <cp:revision>151</cp:revision>
  <dcterms:created xsi:type="dcterms:W3CDTF">2017-05-05T08:30:21Z</dcterms:created>
  <dcterms:modified xsi:type="dcterms:W3CDTF">2018-01-09T09:59:14Z</dcterms:modified>
</cp:coreProperties>
</file>