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2" r:id="rId10"/>
    <p:sldId id="271" r:id="rId11"/>
    <p:sldId id="264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1440" autoAdjust="0"/>
  </p:normalViewPr>
  <p:slideViewPr>
    <p:cSldViewPr snapToGrid="0">
      <p:cViewPr varScale="1">
        <p:scale>
          <a:sx n="63" d="100"/>
          <a:sy n="63" d="100"/>
        </p:scale>
        <p:origin x="9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AE2973B-FB51-40B0-8FAC-BEDD20F2699E}" type="datetimeFigureOut">
              <a:rPr lang="ar-SA" smtClean="0"/>
              <a:t>25/12/1447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8F3BAD2-5A74-469B-9DB0-B14BDD6367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0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3DD82-8B0C-4340-B33B-6936D87F8FB5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633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E599A-88E9-4446-864B-2C249DD48D5D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730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840-3110-4221-B093-789A921FD79B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0330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BB8-2226-4E69-A09A-332B19B9F749}" type="uaqdatetime1">
              <a:rPr lang="ar-SA" smtClean="0"/>
              <a:t>24/12/1447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1922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01249-5412-4153-9CB3-02C8D140A6CA}" type="uaqdatetime1">
              <a:rPr lang="ar-SA" smtClean="0"/>
              <a:t>24/12/1447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683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876D2-8D47-44D8-BF7B-3FAE8CE97D47}" type="uaqdatetime1">
              <a:rPr lang="ar-SA" smtClean="0"/>
              <a:t>24/12/1447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9027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5D2CF-FE14-4A94-87A2-5A96997E0FE8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2690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811E-314E-443C-BA6B-4E4945FED01A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689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6247-9948-4A60-B2DF-46D7F309BF66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423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E1970-A8C0-4B5E-970C-757F9E077C7E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827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10AF-211C-48CC-B711-08726F025E03}" type="uaqdatetime1">
              <a:rPr lang="ar-SA" smtClean="0"/>
              <a:t>24/12/1447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398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D33F5-9B5D-4C0C-A43C-23059091CBB6}" type="uaqdatetime1">
              <a:rPr lang="ar-SA" smtClean="0"/>
              <a:t>24/12/1447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322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69F2-4582-4D71-AEDE-8E4F565B614F}" type="uaqdatetime1">
              <a:rPr lang="ar-SA" smtClean="0"/>
              <a:t>24/12/1447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184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4AA8-B0EB-43F0-9BFA-D58629B8A4D3}" type="uaqdatetime1">
              <a:rPr lang="ar-SA" smtClean="0"/>
              <a:t>24/12/1447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512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DFB6F-FE95-4480-A6E2-CAAF0FDA83E4}" type="uaqdatetime1">
              <a:rPr lang="ar-SA" smtClean="0"/>
              <a:t>24/12/1447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8741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84945-8C6C-4CDE-AD90-E000B44269F8}" type="uaqdatetime1">
              <a:rPr lang="ar-SA" smtClean="0"/>
              <a:t>24/12/1447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5497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CB8CB-0510-4021-BCD1-8A2AD0A917B0}" type="uaqdatetime1">
              <a:rPr lang="ar-SA" smtClean="0"/>
              <a:t>24/12/1447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2FFB23-D918-4C57-9949-57656626EE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795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85A5FF0-D973-DA16-FFBC-56EA6D5BA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9179" y="2243539"/>
            <a:ext cx="8915399" cy="2286001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Performance comparison of VRF and chiller HVAC systems</a:t>
            </a:r>
            <a:endParaRPr lang="en-US" sz="4000" dirty="0"/>
          </a:p>
          <a:p>
            <a:pPr algn="ctr"/>
            <a:endParaRPr lang="ar-S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8D21F85-72AC-B5F4-BB71-9B50C095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2C572A0-CFEA-39DF-E5EC-95C6DDD1BFA7}"/>
              </a:ext>
            </a:extLst>
          </p:cNvPr>
          <p:cNvSpPr txBox="1"/>
          <p:nvPr/>
        </p:nvSpPr>
        <p:spPr>
          <a:xfrm>
            <a:off x="3013023" y="5336498"/>
            <a:ext cx="277318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Saed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Shawahna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Mohammad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Rubu</a:t>
            </a:r>
            <a:r>
              <a:rPr lang="en-US" dirty="0"/>
              <a:t>’</a:t>
            </a:r>
            <a:endParaRPr lang="ar-SA" dirty="0"/>
          </a:p>
          <a:p>
            <a:endParaRPr lang="ar-SA" dirty="0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30B5736-C5FD-7EFE-32CD-3988887DBA7C}"/>
              </a:ext>
            </a:extLst>
          </p:cNvPr>
          <p:cNvSpPr txBox="1"/>
          <p:nvPr/>
        </p:nvSpPr>
        <p:spPr>
          <a:xfrm>
            <a:off x="8904157" y="5290331"/>
            <a:ext cx="250335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Ramiz AL-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khaldi</a:t>
            </a:r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47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CCE90AC6-8E75-1F97-BFE7-A029B9C69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0720" cy="6858000"/>
          </a:xfrm>
          <a:prstGeom prst="rect">
            <a:avLst/>
          </a:prstGeom>
        </p:spPr>
      </p:pic>
      <p:sp>
        <p:nvSpPr>
          <p:cNvPr id="6" name="عنصر نائب للمحتوى 2">
            <a:extLst>
              <a:ext uri="{FF2B5EF4-FFF2-40B4-BE49-F238E27FC236}">
                <a16:creationId xmlns:a16="http://schemas.microsoft.com/office/drawing/2014/main" id="{A450BEE7-AB63-60E8-0134-78B40BB21A1F}"/>
              </a:ext>
            </a:extLst>
          </p:cNvPr>
          <p:cNvSpPr txBox="1">
            <a:spLocks/>
          </p:cNvSpPr>
          <p:nvPr/>
        </p:nvSpPr>
        <p:spPr>
          <a:xfrm>
            <a:off x="5681870" y="1714320"/>
            <a:ext cx="8915400" cy="4747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800" dirty="0"/>
              <a:t>Initial cost result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VRF initial cost: 21,300 USD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Chiller initial cost: 46,600 USD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Cost difference: 25,300 USD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VRF had lower initial cost</a:t>
            </a:r>
          </a:p>
          <a:p>
            <a:pPr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Chiller required more components</a:t>
            </a:r>
          </a:p>
          <a:p>
            <a:pPr algn="l">
              <a:lnSpc>
                <a:spcPct val="150000"/>
              </a:lnSpc>
            </a:pPr>
            <a:endParaRPr lang="ar-SA" dirty="0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5E2A5822-DAEB-E934-D6E5-E5A8BEDBB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5583" y="70559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 and Analysis</a:t>
            </a:r>
            <a:br>
              <a:rPr lang="ar-SA" dirty="0"/>
            </a:br>
            <a:br>
              <a:rPr lang="en-US" dirty="0"/>
            </a:br>
            <a:endParaRPr lang="ar-SA" sz="2800" dirty="0"/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BD328C72-0528-5A28-53ED-7BE526D8B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10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349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E92331-39D8-6FCC-F796-FCD52598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783" y="736078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 and Analysis</a:t>
            </a:r>
            <a:br>
              <a:rPr lang="ar-SA" dirty="0"/>
            </a:br>
            <a:br>
              <a:rPr lang="en-US" dirty="0"/>
            </a:br>
            <a:endParaRPr lang="ar-SA" sz="28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B36E5D8-8E3D-C8EA-46F1-F0119ABB8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376522"/>
            <a:ext cx="9137883" cy="4460398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sz="2800" dirty="0"/>
              <a:t>energy consumption results </a:t>
            </a:r>
          </a:p>
          <a:p>
            <a:pPr algn="l">
              <a:lnSpc>
                <a:spcPct val="150000"/>
              </a:lnSpc>
            </a:pPr>
            <a:endParaRPr lang="en-US" dirty="0"/>
          </a:p>
          <a:p>
            <a:pPr algn="l">
              <a:lnSpc>
                <a:spcPct val="150000"/>
              </a:lnSpc>
            </a:pPr>
            <a:endParaRPr lang="en-US" dirty="0"/>
          </a:p>
          <a:p>
            <a:pPr algn="l">
              <a:lnSpc>
                <a:spcPct val="150000"/>
              </a:lnSpc>
            </a:pPr>
            <a:endParaRPr lang="en-US" dirty="0"/>
          </a:p>
          <a:p>
            <a:pPr algn="l">
              <a:lnSpc>
                <a:spcPct val="150000"/>
              </a:lnSpc>
            </a:pPr>
            <a:endParaRPr lang="en-US" dirty="0"/>
          </a:p>
          <a:p>
            <a:pPr algn="l">
              <a:lnSpc>
                <a:spcPct val="150000"/>
              </a:lnSpc>
            </a:pPr>
            <a:endParaRPr lang="en-US" dirty="0"/>
          </a:p>
          <a:p>
            <a:pPr algn="l">
              <a:lnSpc>
                <a:spcPct val="150000"/>
              </a:lnSpc>
            </a:pPr>
            <a:r>
              <a:rPr lang="en-US" dirty="0"/>
              <a:t>VRF achieved 16.26% energy saving and lower annual operating cost</a:t>
            </a:r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4CC1259-922B-C8DC-B478-DFC078B01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11</a:t>
            </a:r>
            <a:endParaRPr lang="ar-SA" dirty="0">
              <a:solidFill>
                <a:schemeClr val="tx1"/>
              </a:solidFill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2B6A84E4-820A-01B7-1194-CE1CF2505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822404"/>
              </p:ext>
            </p:extLst>
          </p:nvPr>
        </p:nvGraphicFramePr>
        <p:xfrm>
          <a:off x="1638300" y="2493818"/>
          <a:ext cx="9134172" cy="21391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3543">
                  <a:extLst>
                    <a:ext uri="{9D8B030D-6E8A-4147-A177-3AD203B41FA5}">
                      <a16:colId xmlns:a16="http://schemas.microsoft.com/office/drawing/2014/main" val="4136229776"/>
                    </a:ext>
                  </a:extLst>
                </a:gridCol>
                <a:gridCol w="2283543">
                  <a:extLst>
                    <a:ext uri="{9D8B030D-6E8A-4147-A177-3AD203B41FA5}">
                      <a16:colId xmlns:a16="http://schemas.microsoft.com/office/drawing/2014/main" val="3821400720"/>
                    </a:ext>
                  </a:extLst>
                </a:gridCol>
                <a:gridCol w="2283543">
                  <a:extLst>
                    <a:ext uri="{9D8B030D-6E8A-4147-A177-3AD203B41FA5}">
                      <a16:colId xmlns:a16="http://schemas.microsoft.com/office/drawing/2014/main" val="3865167373"/>
                    </a:ext>
                  </a:extLst>
                </a:gridCol>
                <a:gridCol w="2283543">
                  <a:extLst>
                    <a:ext uri="{9D8B030D-6E8A-4147-A177-3AD203B41FA5}">
                      <a16:colId xmlns:a16="http://schemas.microsoft.com/office/drawing/2014/main" val="2755598746"/>
                    </a:ext>
                  </a:extLst>
                </a:gridCol>
              </a:tblGrid>
              <a:tr h="4074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Item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VRF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Chiller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Saving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84415"/>
                  </a:ext>
                </a:extLst>
              </a:tr>
              <a:tr h="101863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Annual Energy Consumption (kWh/year)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11,000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13,100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2,100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954712"/>
                  </a:ext>
                </a:extLst>
              </a:tr>
              <a:tr h="71304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/>
                        <a:t>Annual Operating Cost (NIS/year)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7,700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9,200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dirty="0"/>
                        <a:t>1500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923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927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43A69C-AEF6-7B39-648E-FF7EE7401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C8BF6D5-07B4-0A1C-980F-5BC999437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79" y="1620982"/>
            <a:ext cx="8915400" cy="461290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400" dirty="0"/>
              <a:t>Energy Performance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VRF saves energy with variable occupancy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Chillers consume more energy under variable loads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en-US" sz="2000" dirty="0"/>
          </a:p>
          <a:p>
            <a:pPr algn="l"/>
            <a:r>
              <a:rPr lang="en-US" sz="2400" dirty="0"/>
              <a:t>Economic Performance Discussion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VRF showed lower initial and operating costs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High electricity prices favor efficient VRF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en-US" sz="2000" dirty="0"/>
          </a:p>
          <a:p>
            <a:pPr algn="l"/>
            <a:r>
              <a:rPr lang="en-US" sz="2400" dirty="0"/>
              <a:t>Suitability for Local Conditions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Local conditions strongly affect HVAC selection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High electricity costs favor efficient systems</a:t>
            </a:r>
          </a:p>
          <a:p>
            <a:pPr algn="l"/>
            <a:endParaRPr lang="ar-SA" sz="2400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61A370C-D60C-B302-9E73-EEEE878F3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12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F393FB4B-F5C2-B24B-617C-BED0C93E7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343" y="0"/>
            <a:ext cx="4223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27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15BEE9E-937C-ADCA-63E3-0F6EAD29D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28255"/>
            <a:ext cx="8915400" cy="4982967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Comparison with Previous Studies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Most studies report higher VRF efficiency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Proper controls and installation are essential</a:t>
            </a:r>
          </a:p>
          <a:p>
            <a:pPr algn="l"/>
            <a:endParaRPr lang="en-US" sz="2400" dirty="0"/>
          </a:p>
          <a:p>
            <a:pPr algn="l"/>
            <a:r>
              <a:rPr lang="en-US" sz="2400" dirty="0"/>
              <a:t>Influence of Climatic and Local Conditions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Rising summer temperatures boost cooling demand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High electricity costs favor efficient systems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en-US" sz="2000" dirty="0"/>
          </a:p>
          <a:p>
            <a:pPr algn="l"/>
            <a:r>
              <a:rPr lang="en-US" sz="2400" dirty="0"/>
              <a:t>System Flexibility and Zoning Capability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VRF enables independent zoning and control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Chillers have lower zoning flexibility</a:t>
            </a:r>
            <a:endParaRPr lang="ar-SA" sz="2000" dirty="0"/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B8F86E72-60A9-A245-4685-93BBCF337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13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354A2C-5EC4-DDCF-2D37-06E08FC0E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4074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ar-S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9224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BF7B67-8CF4-1543-D387-C6E90161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ar-SA" dirty="0"/>
          </a:p>
        </p:txBody>
      </p:sp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0E5CFF7C-228C-2BC1-01F3-6410A076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6812" y="899429"/>
            <a:ext cx="779767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14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4D5BC70-1B9C-42ED-11E6-A599EF369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057"/>
            <a:ext cx="12192000" cy="2659223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7977A53E-B69E-CC71-6421-4BB7AC60925B}"/>
              </a:ext>
            </a:extLst>
          </p:cNvPr>
          <p:cNvSpPr txBox="1">
            <a:spLocks/>
          </p:cNvSpPr>
          <p:nvPr/>
        </p:nvSpPr>
        <p:spPr>
          <a:xfrm>
            <a:off x="2166205" y="2788555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Conclusion</a:t>
            </a:r>
            <a:endParaRPr lang="ar-SA" dirty="0"/>
          </a:p>
        </p:txBody>
      </p:sp>
      <p:sp>
        <p:nvSpPr>
          <p:cNvPr id="6" name="عنصر نائب للمحتوى 2">
            <a:extLst>
              <a:ext uri="{FF2B5EF4-FFF2-40B4-BE49-F238E27FC236}">
                <a16:creationId xmlns:a16="http://schemas.microsoft.com/office/drawing/2014/main" id="{6466698A-4E5B-4898-0E11-EEDA4644B0A0}"/>
              </a:ext>
            </a:extLst>
          </p:cNvPr>
          <p:cNvSpPr txBox="1">
            <a:spLocks/>
          </p:cNvSpPr>
          <p:nvPr/>
        </p:nvSpPr>
        <p:spPr>
          <a:xfrm>
            <a:off x="2162492" y="4069445"/>
            <a:ext cx="8915400" cy="4747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Both systems met identical cooling load</a:t>
            </a:r>
            <a:endParaRPr lang="ar-SA" sz="2000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VRF achieved higher energy efficiency</a:t>
            </a:r>
            <a:endParaRPr lang="ar-SA" sz="2000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VRF performs better at part-load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VRF was the most suitable option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ar-SA" sz="2000" dirty="0"/>
          </a:p>
          <a:p>
            <a:pPr marL="0" indent="0" algn="l">
              <a:lnSpc>
                <a:spcPct val="150000"/>
              </a:lnSpc>
              <a:buNone/>
            </a:pPr>
            <a:endParaRPr lang="en-US" dirty="0"/>
          </a:p>
          <a:p>
            <a:pPr algn="l">
              <a:lnSpc>
                <a:spcPct val="150000"/>
              </a:lnSpc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28780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E707D6-B8F2-EF7E-FBEE-1A4D293BA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979" y="322876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Thank you</a:t>
            </a:r>
            <a:endParaRPr lang="ar-SA" sz="6000" dirty="0"/>
          </a:p>
        </p:txBody>
      </p:sp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C963F64B-7BC9-C6EE-EDFD-D8768DECB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15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11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3D0C87-D081-898D-14A8-C57087267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500142-E862-02A4-D018-5A28B6673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110" y="1603948"/>
            <a:ext cx="8626501" cy="4307274"/>
          </a:xfrm>
        </p:spPr>
        <p:txBody>
          <a:bodyPr/>
          <a:lstStyle/>
          <a:p>
            <a:pPr algn="l"/>
            <a:r>
              <a:rPr lang="en-US" sz="2800" dirty="0"/>
              <a:t>Energy in West Bank</a:t>
            </a:r>
            <a:endParaRPr lang="ar-SA" sz="2800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Electricity demand increases with population growth.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Most power is imported externally.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Efficiency measures reduce overall consumption.</a:t>
            </a:r>
          </a:p>
          <a:p>
            <a:pPr algn="l"/>
            <a:endParaRPr lang="en-US" sz="2000" dirty="0"/>
          </a:p>
          <a:p>
            <a:pPr algn="l"/>
            <a:r>
              <a:rPr lang="en-US" sz="2800" dirty="0"/>
              <a:t>Problem statement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HVAC systems consume major electricity shares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Poor control causes unnecessary energy waste.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This study compares VRF and chiller.</a:t>
            </a:r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9F5DBDE-78B0-AE7D-A55C-8D33DAD7F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2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16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8033ECC-F149-C26E-84D7-AAD0E728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58F8E5-AB6B-3B63-2EFC-A77BBD492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375297"/>
            <a:ext cx="8915400" cy="3777622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HVAC Existing Systems at West Bank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Split units dominate small buildings</a:t>
            </a:r>
            <a:r>
              <a:rPr lang="en-US" sz="2800" dirty="0"/>
              <a:t>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fr-FR" sz="2000" dirty="0"/>
              <a:t>VRF serves </a:t>
            </a:r>
            <a:r>
              <a:rPr lang="fr-FR" sz="2000" dirty="0" err="1"/>
              <a:t>multi-zone</a:t>
            </a:r>
            <a:r>
              <a:rPr lang="fr-FR" sz="2000" dirty="0"/>
              <a:t> commercial </a:t>
            </a:r>
            <a:r>
              <a:rPr lang="fr-FR" sz="2000" dirty="0" err="1"/>
              <a:t>facilities</a:t>
            </a:r>
            <a:r>
              <a:rPr lang="fr-FR" sz="2000" dirty="0"/>
              <a:t>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Central systems use chilled water loops</a:t>
            </a:r>
            <a:r>
              <a:rPr lang="en-US" sz="2800" dirty="0"/>
              <a:t>.</a:t>
            </a:r>
            <a:endParaRPr lang="ar-SA" sz="2800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BFE5A3-4662-B62A-AF4D-35CCC2C7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3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3F989C6-DAC8-270F-2372-A43D80F76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025" y="3779301"/>
            <a:ext cx="2762679" cy="245458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1FF52AB-7BB9-EF7F-6418-13F424FBB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852" y="3597639"/>
            <a:ext cx="3253377" cy="263625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2A95CF2-7DC8-B733-1EEA-0FF44AD49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268" y="3597639"/>
            <a:ext cx="3105775" cy="234578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6FADDEA-5304-B4EB-F890-17F74D83B75D}"/>
              </a:ext>
            </a:extLst>
          </p:cNvPr>
          <p:cNvSpPr txBox="1"/>
          <p:nvPr/>
        </p:nvSpPr>
        <p:spPr>
          <a:xfrm>
            <a:off x="1933731" y="6233890"/>
            <a:ext cx="142406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/>
              <a:t>VRF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42D1F41-B835-07EB-146B-EB764A7C0AD6}"/>
              </a:ext>
            </a:extLst>
          </p:cNvPr>
          <p:cNvSpPr txBox="1"/>
          <p:nvPr/>
        </p:nvSpPr>
        <p:spPr>
          <a:xfrm>
            <a:off x="5666282" y="6233890"/>
            <a:ext cx="14240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/>
              <a:t>Chiller</a:t>
            </a:r>
            <a:endParaRPr lang="ar-SA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C2FCBC0-D767-D11A-5DC7-336F5D3E7DCE}"/>
              </a:ext>
            </a:extLst>
          </p:cNvPr>
          <p:cNvSpPr txBox="1"/>
          <p:nvPr/>
        </p:nvSpPr>
        <p:spPr>
          <a:xfrm>
            <a:off x="9623685" y="6233890"/>
            <a:ext cx="18809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/>
              <a:t>Split unit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82345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024C92-9D9A-5F08-9A1E-BE14A8A87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582" y="624110"/>
            <a:ext cx="6226030" cy="1280890"/>
          </a:xfrm>
        </p:spPr>
        <p:txBody>
          <a:bodyPr/>
          <a:lstStyle/>
          <a:p>
            <a:r>
              <a:rPr lang="en-US" dirty="0"/>
              <a:t>introduction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49DAB2B-5F4F-C2F8-9403-54B8D3097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733" y="1905000"/>
            <a:ext cx="6688793" cy="4006222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Case study: Sabat Wedding Hall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Sabat Hall hosts large social events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Occupancy changes rapidly during ceremonies.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Cooling loads peak at event times.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The case evaluates real operating conditions</a:t>
            </a:r>
            <a:endParaRPr lang="ar-SA" sz="2000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9727630-5A32-7BCA-4A46-9570BCF8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7504" y="1081992"/>
            <a:ext cx="779767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4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3887811A-F392-400B-9C90-BD496846B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76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51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CCD145-7844-80F1-C451-C5F64093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E87D5EB-22A1-4363-DE9B-CC2A6C2AC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5520" y="1691640"/>
            <a:ext cx="9448800" cy="4219582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Climatic Conditions and Design Criteria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Climate data followed Palestinian code sources(31.9°C, RH 61.9%).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Indoor setpoints matched international comfort standards(24°C, RH 40%)</a:t>
            </a:r>
          </a:p>
          <a:p>
            <a:pPr algn="l"/>
            <a:endParaRPr lang="en-US" sz="2000" dirty="0"/>
          </a:p>
          <a:p>
            <a:pPr algn="l"/>
            <a:r>
              <a:rPr lang="en-US" sz="2800" dirty="0"/>
              <a:t>Cooling Load Calculation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Orientation, elevation, occupancy, and internal loads were considered.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Manual calculation resulted in a cooling load of 22.1 TR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HAP modeling ensured accuracy(22.5 TR)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HAP result was adopted for system design. </a:t>
            </a:r>
            <a:endParaRPr lang="ar-SA" sz="2000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A76130A-E28E-6738-ABA0-90C38E0D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5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111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945AF5-C1BB-D8AB-AD8C-0F0E3D0F0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ar-SA" dirty="0"/>
            </a:br>
            <a:r>
              <a:rPr lang="en-US" sz="2800" dirty="0"/>
              <a:t>VRF System Design:</a:t>
            </a:r>
            <a:endParaRPr lang="ar-SA" sz="2800" dirty="0"/>
          </a:p>
        </p:txBody>
      </p:sp>
      <p:sp>
        <p:nvSpPr>
          <p:cNvPr id="3" name="عنصر نائب لرقم الشريحة 2">
            <a:extLst>
              <a:ext uri="{FF2B5EF4-FFF2-40B4-BE49-F238E27FC236}">
                <a16:creationId xmlns:a16="http://schemas.microsoft.com/office/drawing/2014/main" id="{7C90D291-38F5-581C-6CB0-2732D2C2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6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10BB4F6-A966-836B-BE06-4FC52FE5B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848" y="3084674"/>
            <a:ext cx="3079790" cy="241761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2597ABB-A9F0-FA63-0482-75EFF65FC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58" y="2977300"/>
            <a:ext cx="3569229" cy="2632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60E6F1F-1A49-9704-3F69-DD2BF8F04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8638" y="2724472"/>
            <a:ext cx="3783446" cy="3138021"/>
          </a:xfrm>
          <a:prstGeom prst="rect">
            <a:avLst/>
          </a:prstGeom>
        </p:spPr>
      </p:pic>
      <p:sp>
        <p:nvSpPr>
          <p:cNvPr id="11" name="عنوان 1">
            <a:extLst>
              <a:ext uri="{FF2B5EF4-FFF2-40B4-BE49-F238E27FC236}">
                <a16:creationId xmlns:a16="http://schemas.microsoft.com/office/drawing/2014/main" id="{DA0C0B60-BECF-537A-6E86-85776540439D}"/>
              </a:ext>
            </a:extLst>
          </p:cNvPr>
          <p:cNvSpPr txBox="1">
            <a:spLocks/>
          </p:cNvSpPr>
          <p:nvPr/>
        </p:nvSpPr>
        <p:spPr>
          <a:xfrm>
            <a:off x="2134404" y="5862493"/>
            <a:ext cx="2142135" cy="5673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Outdoor unit</a:t>
            </a:r>
            <a:endParaRPr lang="ar-SA" sz="2400" dirty="0"/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id="{39812D4F-D9BC-CC9C-D025-5CBAC661FF95}"/>
              </a:ext>
            </a:extLst>
          </p:cNvPr>
          <p:cNvSpPr txBox="1">
            <a:spLocks/>
          </p:cNvSpPr>
          <p:nvPr/>
        </p:nvSpPr>
        <p:spPr>
          <a:xfrm>
            <a:off x="6007676" y="5862493"/>
            <a:ext cx="2142135" cy="5673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Copper piping</a:t>
            </a:r>
            <a:endParaRPr lang="ar-SA" sz="2400" dirty="0"/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id="{7F17C56E-B42F-B2D7-41E6-A677D2943C50}"/>
              </a:ext>
            </a:extLst>
          </p:cNvPr>
          <p:cNvSpPr txBox="1">
            <a:spLocks/>
          </p:cNvSpPr>
          <p:nvPr/>
        </p:nvSpPr>
        <p:spPr>
          <a:xfrm>
            <a:off x="9756385" y="5862493"/>
            <a:ext cx="2142135" cy="5673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/>
              <a:t>Indoor unit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37864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C9FA75-9373-FD18-B5BE-F3288B164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Air-to-Water Chiller System Design</a:t>
            </a:r>
            <a:endParaRPr lang="ar-SA" sz="2800" dirty="0"/>
          </a:p>
        </p:txBody>
      </p:sp>
      <p:sp>
        <p:nvSpPr>
          <p:cNvPr id="10" name="عنصر نائب لرقم الشريحة 9">
            <a:extLst>
              <a:ext uri="{FF2B5EF4-FFF2-40B4-BE49-F238E27FC236}">
                <a16:creationId xmlns:a16="http://schemas.microsoft.com/office/drawing/2014/main" id="{DF7220E4-D84A-8DEF-89B1-07D23E88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7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2482D30-BBD3-C733-80C7-1A2C5B415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409" y="1905000"/>
            <a:ext cx="2849245" cy="158390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B5BFDD0-A79C-A36F-3911-C8DDFFC2B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34" y="1813963"/>
            <a:ext cx="3197364" cy="167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6F8E0BAF-A83E-2575-8F93-B9CA51EF34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036" y="4447309"/>
            <a:ext cx="2484866" cy="1786581"/>
          </a:xfrm>
          <a:prstGeom prst="rect">
            <a:avLst/>
          </a:prstGeom>
        </p:spPr>
      </p:pic>
      <p:sp>
        <p:nvSpPr>
          <p:cNvPr id="14" name="عنوان 1">
            <a:extLst>
              <a:ext uri="{FF2B5EF4-FFF2-40B4-BE49-F238E27FC236}">
                <a16:creationId xmlns:a16="http://schemas.microsoft.com/office/drawing/2014/main" id="{CE921DFB-6651-9229-7E11-544627312C1A}"/>
              </a:ext>
            </a:extLst>
          </p:cNvPr>
          <p:cNvSpPr txBox="1">
            <a:spLocks/>
          </p:cNvSpPr>
          <p:nvPr/>
        </p:nvSpPr>
        <p:spPr>
          <a:xfrm>
            <a:off x="1470174" y="3623520"/>
            <a:ext cx="2474284" cy="507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Air-cooled Chiller </a:t>
            </a:r>
            <a:endParaRPr lang="ar-SA" sz="2000" dirty="0"/>
          </a:p>
        </p:txBody>
      </p:sp>
      <p:sp>
        <p:nvSpPr>
          <p:cNvPr id="3" name="عنوان 1">
            <a:extLst>
              <a:ext uri="{FF2B5EF4-FFF2-40B4-BE49-F238E27FC236}">
                <a16:creationId xmlns:a16="http://schemas.microsoft.com/office/drawing/2014/main" id="{B7298F01-A880-4201-DAAD-DD1466E2582D}"/>
              </a:ext>
            </a:extLst>
          </p:cNvPr>
          <p:cNvSpPr txBox="1">
            <a:spLocks/>
          </p:cNvSpPr>
          <p:nvPr/>
        </p:nvSpPr>
        <p:spPr>
          <a:xfrm>
            <a:off x="7392919" y="6233890"/>
            <a:ext cx="2474284" cy="507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/>
              <a:t>Ducts</a:t>
            </a:r>
            <a:endParaRPr lang="ar-SA" sz="2000" dirty="0"/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C1127B7E-F7E4-DB71-4C7E-65EEF0A55A25}"/>
              </a:ext>
            </a:extLst>
          </p:cNvPr>
          <p:cNvSpPr txBox="1">
            <a:spLocks/>
          </p:cNvSpPr>
          <p:nvPr/>
        </p:nvSpPr>
        <p:spPr>
          <a:xfrm>
            <a:off x="2590874" y="6233890"/>
            <a:ext cx="2474284" cy="507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/>
              <a:t>FCU</a:t>
            </a:r>
            <a:endParaRPr lang="ar-SA" sz="2000" dirty="0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F1DDE3FF-9280-76AF-BBD7-5B934D542C16}"/>
              </a:ext>
            </a:extLst>
          </p:cNvPr>
          <p:cNvSpPr txBox="1">
            <a:spLocks/>
          </p:cNvSpPr>
          <p:nvPr/>
        </p:nvSpPr>
        <p:spPr>
          <a:xfrm>
            <a:off x="8989378" y="3656694"/>
            <a:ext cx="2474284" cy="507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/>
              <a:t>Pump</a:t>
            </a:r>
            <a:endParaRPr lang="ar-SA" sz="2000" dirty="0"/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6161D0BB-33F3-D67A-AEB4-6C0449C62EFC}"/>
              </a:ext>
            </a:extLst>
          </p:cNvPr>
          <p:cNvSpPr txBox="1">
            <a:spLocks/>
          </p:cNvSpPr>
          <p:nvPr/>
        </p:nvSpPr>
        <p:spPr>
          <a:xfrm>
            <a:off x="5468460" y="3623520"/>
            <a:ext cx="2474284" cy="5071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Water piping</a:t>
            </a:r>
            <a:endParaRPr lang="ar-SA" sz="2000" dirty="0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5C95AC18-544C-BD1C-E413-75B0C9EEDD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061" y="1887488"/>
            <a:ext cx="3049905" cy="158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B41E8FF5-9D90-441A-505C-9839A718B1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26" y="4265292"/>
            <a:ext cx="3089180" cy="178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12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F36C73-8BD8-898E-A582-F3F784B7D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040" y="791750"/>
            <a:ext cx="8911687" cy="1280890"/>
          </a:xfrm>
        </p:spPr>
        <p:txBody>
          <a:bodyPr>
            <a:normAutofit/>
          </a:bodyPr>
          <a:lstStyle/>
          <a:p>
            <a:r>
              <a:rPr lang="en-US" sz="2800" dirty="0"/>
              <a:t>Economic Analysis for VRF System</a:t>
            </a:r>
            <a:endParaRPr lang="ar-SA" sz="28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DCA81A5-2EEF-CB81-6D79-2A5B37CC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8692" y="2407920"/>
            <a:ext cx="8915400" cy="377762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/>
              <a:t>Initial Cost Analysis </a:t>
            </a:r>
            <a:r>
              <a:rPr lang="en-US" sz="2000" dirty="0"/>
              <a:t>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 Supplier quotation: 21,300 USD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Includes outdoor and indoor units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Includes controllers and installation accessories</a:t>
            </a:r>
          </a:p>
          <a:p>
            <a:pPr algn="l"/>
            <a:r>
              <a:rPr lang="en-US" sz="2400" b="1" dirty="0"/>
              <a:t>Operating Cost Analysis:</a:t>
            </a:r>
            <a:endParaRPr lang="en-US" b="1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Annual energy: 11,000 kWh/year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Electricity tariff: 0.7 NIS/kWh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Annual operating cost: 7,700 NIS/year</a:t>
            </a:r>
          </a:p>
          <a:p>
            <a:pPr algn="l"/>
            <a:endParaRPr lang="ar-SA" sz="2400" b="1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E11DC04-79D9-4D2D-55A7-1BED99C4A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8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0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C4E0CA18-B295-86E7-0143-3319A9B41E9C}"/>
              </a:ext>
            </a:extLst>
          </p:cNvPr>
          <p:cNvSpPr txBox="1">
            <a:spLocks/>
          </p:cNvSpPr>
          <p:nvPr/>
        </p:nvSpPr>
        <p:spPr>
          <a:xfrm>
            <a:off x="1844040" y="79175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dirty="0"/>
              <a:t>Economic Analysis for Chiller System</a:t>
            </a:r>
            <a:endParaRPr lang="ar-SA" sz="2800" dirty="0"/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B28F06C5-CCE3-F926-CECC-E621A86ED11E}"/>
              </a:ext>
            </a:extLst>
          </p:cNvPr>
          <p:cNvSpPr txBox="1">
            <a:spLocks/>
          </p:cNvSpPr>
          <p:nvPr/>
        </p:nvSpPr>
        <p:spPr>
          <a:xfrm>
            <a:off x="2238692" y="2179320"/>
            <a:ext cx="8915400" cy="4006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/>
              <a:t>Initial Cost Analysis </a:t>
            </a:r>
            <a:r>
              <a:rPr lang="en-US" sz="2000" dirty="0"/>
              <a:t>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 Total initial cost: 46,600 USD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Includes chiller and indoor FCUs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Includes piping, ductwork, and insulation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/>
              <a:t>Operating Cost Analysis:</a:t>
            </a:r>
            <a:endParaRPr lang="en-US" b="1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Annual energy: 13,100 kWh/year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Electricity tariff: 0.7 NIS/kWh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000" dirty="0"/>
              <a:t>Annual operating cost: 9,200 NIS/year</a:t>
            </a:r>
            <a:endParaRPr lang="ar-SA" sz="2400" dirty="0"/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061FCE6B-1F74-470F-A98E-7AF7DCE4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9</a:t>
            </a: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147883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1238</TotalTime>
  <Words>556</Words>
  <Application>Microsoft Office PowerPoint</Application>
  <PresentationFormat>شاشة عريضة</PresentationFormat>
  <Paragraphs>142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</vt:lpstr>
      <vt:lpstr>Wingdings 3</vt:lpstr>
      <vt:lpstr>ربطة</vt:lpstr>
      <vt:lpstr>عرض تقديمي في PowerPoint</vt:lpstr>
      <vt:lpstr>introduction</vt:lpstr>
      <vt:lpstr>introduction</vt:lpstr>
      <vt:lpstr>introduction</vt:lpstr>
      <vt:lpstr>methodology</vt:lpstr>
      <vt:lpstr> VRF System Design:</vt:lpstr>
      <vt:lpstr>Air-to-Water Chiller System Design</vt:lpstr>
      <vt:lpstr>Economic Analysis for VRF System</vt:lpstr>
      <vt:lpstr>عرض تقديمي في PowerPoint</vt:lpstr>
      <vt:lpstr>Results and Analysis  </vt:lpstr>
      <vt:lpstr>Results and Analysis  </vt:lpstr>
      <vt:lpstr>Discussion</vt:lpstr>
      <vt:lpstr>عرض تقديمي في PowerPoint</vt:lpstr>
      <vt:lpstr>   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SKYNET</dc:creator>
  <cp:lastModifiedBy>SKYNET</cp:lastModifiedBy>
  <cp:revision>23</cp:revision>
  <dcterms:created xsi:type="dcterms:W3CDTF">2026-01-23T15:09:18Z</dcterms:created>
  <dcterms:modified xsi:type="dcterms:W3CDTF">2026-06-10T21:51:46Z</dcterms:modified>
</cp:coreProperties>
</file>