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71"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74" autoAdjust="0"/>
    <p:restoredTop sz="94660"/>
  </p:normalViewPr>
  <p:slideViewPr>
    <p:cSldViewPr snapToGrid="0">
      <p:cViewPr varScale="1">
        <p:scale>
          <a:sx n="74" d="100"/>
          <a:sy n="74" d="100"/>
        </p:scale>
        <p:origin x="67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0DF24E2-017D-46F2-BEF8-6FFD1125FAB6}" type="datetimeFigureOut">
              <a:rPr lang="en-US" smtClean="0"/>
              <a:t>12/23/2014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CC6C42-9965-497D-BD69-48E4077B966A}" type="slidenum">
              <a:rPr lang="en-US" smtClean="0"/>
              <a:t>‹#›</a:t>
            </a:fld>
            <a:endParaRPr lang="en-US" dirty="0"/>
          </a:p>
        </p:txBody>
      </p:sp>
    </p:spTree>
    <p:extLst>
      <p:ext uri="{BB962C8B-B14F-4D97-AF65-F5344CB8AC3E}">
        <p14:creationId xmlns:p14="http://schemas.microsoft.com/office/powerpoint/2010/main" val="966500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DF24E2-017D-46F2-BEF8-6FFD1125FAB6}" type="datetimeFigureOut">
              <a:rPr lang="en-US" smtClean="0"/>
              <a:t>12/23/2014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CC6C42-9965-497D-BD69-48E4077B966A}" type="slidenum">
              <a:rPr lang="en-US" smtClean="0"/>
              <a:t>‹#›</a:t>
            </a:fld>
            <a:endParaRPr lang="en-US" dirty="0"/>
          </a:p>
        </p:txBody>
      </p:sp>
    </p:spTree>
    <p:extLst>
      <p:ext uri="{BB962C8B-B14F-4D97-AF65-F5344CB8AC3E}">
        <p14:creationId xmlns:p14="http://schemas.microsoft.com/office/powerpoint/2010/main" val="5925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DF24E2-017D-46F2-BEF8-6FFD1125FAB6}" type="datetimeFigureOut">
              <a:rPr lang="en-US" smtClean="0"/>
              <a:t>12/23/2014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CC6C42-9965-497D-BD69-48E4077B966A}"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513083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DF24E2-017D-46F2-BEF8-6FFD1125FAB6}" type="datetimeFigureOut">
              <a:rPr lang="en-US" smtClean="0"/>
              <a:t>12/23/2014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CC6C42-9965-497D-BD69-48E4077B966A}" type="slidenum">
              <a:rPr lang="en-US" smtClean="0"/>
              <a:t>‹#›</a:t>
            </a:fld>
            <a:endParaRPr lang="en-US" dirty="0"/>
          </a:p>
        </p:txBody>
      </p:sp>
    </p:spTree>
    <p:extLst>
      <p:ext uri="{BB962C8B-B14F-4D97-AF65-F5344CB8AC3E}">
        <p14:creationId xmlns:p14="http://schemas.microsoft.com/office/powerpoint/2010/main" val="39814083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DF24E2-017D-46F2-BEF8-6FFD1125FAB6}" type="datetimeFigureOut">
              <a:rPr lang="en-US" smtClean="0"/>
              <a:t>12/23/2014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CC6C42-9965-497D-BD69-48E4077B966A}"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695936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DF24E2-017D-46F2-BEF8-6FFD1125FAB6}" type="datetimeFigureOut">
              <a:rPr lang="en-US" smtClean="0"/>
              <a:t>12/23/2014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CC6C42-9965-497D-BD69-48E4077B966A}" type="slidenum">
              <a:rPr lang="en-US" smtClean="0"/>
              <a:t>‹#›</a:t>
            </a:fld>
            <a:endParaRPr lang="en-US" dirty="0"/>
          </a:p>
        </p:txBody>
      </p:sp>
    </p:spTree>
    <p:extLst>
      <p:ext uri="{BB962C8B-B14F-4D97-AF65-F5344CB8AC3E}">
        <p14:creationId xmlns:p14="http://schemas.microsoft.com/office/powerpoint/2010/main" val="35669864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0DF24E2-017D-46F2-BEF8-6FFD1125FAB6}" type="datetimeFigureOut">
              <a:rPr lang="en-US" smtClean="0"/>
              <a:t>12/23/2014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CC6C42-9965-497D-BD69-48E4077B966A}" type="slidenum">
              <a:rPr lang="en-US" smtClean="0"/>
              <a:t>‹#›</a:t>
            </a:fld>
            <a:endParaRPr lang="en-US" dirty="0"/>
          </a:p>
        </p:txBody>
      </p:sp>
    </p:spTree>
    <p:extLst>
      <p:ext uri="{BB962C8B-B14F-4D97-AF65-F5344CB8AC3E}">
        <p14:creationId xmlns:p14="http://schemas.microsoft.com/office/powerpoint/2010/main" val="25080145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0DF24E2-017D-46F2-BEF8-6FFD1125FAB6}" type="datetimeFigureOut">
              <a:rPr lang="en-US" smtClean="0"/>
              <a:t>12/23/2014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CC6C42-9965-497D-BD69-48E4077B966A}" type="slidenum">
              <a:rPr lang="en-US" smtClean="0"/>
              <a:t>‹#›</a:t>
            </a:fld>
            <a:endParaRPr lang="en-US" dirty="0"/>
          </a:p>
        </p:txBody>
      </p:sp>
    </p:spTree>
    <p:extLst>
      <p:ext uri="{BB962C8B-B14F-4D97-AF65-F5344CB8AC3E}">
        <p14:creationId xmlns:p14="http://schemas.microsoft.com/office/powerpoint/2010/main" val="1101490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0DF24E2-017D-46F2-BEF8-6FFD1125FAB6}" type="datetimeFigureOut">
              <a:rPr lang="en-US" smtClean="0"/>
              <a:t>12/23/2014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CC6C42-9965-497D-BD69-48E4077B966A}" type="slidenum">
              <a:rPr lang="en-US" smtClean="0"/>
              <a:t>‹#›</a:t>
            </a:fld>
            <a:endParaRPr lang="en-US" dirty="0"/>
          </a:p>
        </p:txBody>
      </p:sp>
    </p:spTree>
    <p:extLst>
      <p:ext uri="{BB962C8B-B14F-4D97-AF65-F5344CB8AC3E}">
        <p14:creationId xmlns:p14="http://schemas.microsoft.com/office/powerpoint/2010/main" val="531572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DF24E2-017D-46F2-BEF8-6FFD1125FAB6}" type="datetimeFigureOut">
              <a:rPr lang="en-US" smtClean="0"/>
              <a:t>12/23/2014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CC6C42-9965-497D-BD69-48E4077B966A}" type="slidenum">
              <a:rPr lang="en-US" smtClean="0"/>
              <a:t>‹#›</a:t>
            </a:fld>
            <a:endParaRPr lang="en-US" dirty="0"/>
          </a:p>
        </p:txBody>
      </p:sp>
    </p:spTree>
    <p:extLst>
      <p:ext uri="{BB962C8B-B14F-4D97-AF65-F5344CB8AC3E}">
        <p14:creationId xmlns:p14="http://schemas.microsoft.com/office/powerpoint/2010/main" val="197600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0DF24E2-017D-46F2-BEF8-6FFD1125FAB6}" type="datetimeFigureOut">
              <a:rPr lang="en-US" smtClean="0"/>
              <a:t>12/23/2014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4CC6C42-9965-497D-BD69-48E4077B966A}" type="slidenum">
              <a:rPr lang="en-US" smtClean="0"/>
              <a:t>‹#›</a:t>
            </a:fld>
            <a:endParaRPr lang="en-US" dirty="0"/>
          </a:p>
        </p:txBody>
      </p:sp>
    </p:spTree>
    <p:extLst>
      <p:ext uri="{BB962C8B-B14F-4D97-AF65-F5344CB8AC3E}">
        <p14:creationId xmlns:p14="http://schemas.microsoft.com/office/powerpoint/2010/main" val="3701960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0DF24E2-017D-46F2-BEF8-6FFD1125FAB6}" type="datetimeFigureOut">
              <a:rPr lang="en-US" smtClean="0"/>
              <a:t>12/23/2014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4CC6C42-9965-497D-BD69-48E4077B966A}" type="slidenum">
              <a:rPr lang="en-US" smtClean="0"/>
              <a:t>‹#›</a:t>
            </a:fld>
            <a:endParaRPr lang="en-US" dirty="0"/>
          </a:p>
        </p:txBody>
      </p:sp>
    </p:spTree>
    <p:extLst>
      <p:ext uri="{BB962C8B-B14F-4D97-AF65-F5344CB8AC3E}">
        <p14:creationId xmlns:p14="http://schemas.microsoft.com/office/powerpoint/2010/main" val="3750418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0DF24E2-017D-46F2-BEF8-6FFD1125FAB6}" type="datetimeFigureOut">
              <a:rPr lang="en-US" smtClean="0"/>
              <a:t>12/23/2014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4CC6C42-9965-497D-BD69-48E4077B966A}" type="slidenum">
              <a:rPr lang="en-US" smtClean="0"/>
              <a:t>‹#›</a:t>
            </a:fld>
            <a:endParaRPr lang="en-US" dirty="0"/>
          </a:p>
        </p:txBody>
      </p:sp>
    </p:spTree>
    <p:extLst>
      <p:ext uri="{BB962C8B-B14F-4D97-AF65-F5344CB8AC3E}">
        <p14:creationId xmlns:p14="http://schemas.microsoft.com/office/powerpoint/2010/main" val="2018903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DF24E2-017D-46F2-BEF8-6FFD1125FAB6}" type="datetimeFigureOut">
              <a:rPr lang="en-US" smtClean="0"/>
              <a:t>12/23/2014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4CC6C42-9965-497D-BD69-48E4077B966A}" type="slidenum">
              <a:rPr lang="en-US" smtClean="0"/>
              <a:t>‹#›</a:t>
            </a:fld>
            <a:endParaRPr lang="en-US" dirty="0"/>
          </a:p>
        </p:txBody>
      </p:sp>
    </p:spTree>
    <p:extLst>
      <p:ext uri="{BB962C8B-B14F-4D97-AF65-F5344CB8AC3E}">
        <p14:creationId xmlns:p14="http://schemas.microsoft.com/office/powerpoint/2010/main" val="2997622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DF24E2-017D-46F2-BEF8-6FFD1125FAB6}" type="datetimeFigureOut">
              <a:rPr lang="en-US" smtClean="0"/>
              <a:t>12/23/2014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4CC6C42-9965-497D-BD69-48E4077B966A}" type="slidenum">
              <a:rPr lang="en-US" smtClean="0"/>
              <a:t>‹#›</a:t>
            </a:fld>
            <a:endParaRPr lang="en-US" dirty="0"/>
          </a:p>
        </p:txBody>
      </p:sp>
    </p:spTree>
    <p:extLst>
      <p:ext uri="{BB962C8B-B14F-4D97-AF65-F5344CB8AC3E}">
        <p14:creationId xmlns:p14="http://schemas.microsoft.com/office/powerpoint/2010/main" val="815462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4CC6C42-9965-497D-BD69-48E4077B966A}" type="slidenum">
              <a:rPr lang="en-US" smtClean="0"/>
              <a:t>‹#›</a:t>
            </a:fld>
            <a:endParaRPr lang="en-US" dirty="0"/>
          </a:p>
        </p:txBody>
      </p:sp>
      <p:sp>
        <p:nvSpPr>
          <p:cNvPr id="5" name="Date Placeholder 4"/>
          <p:cNvSpPr>
            <a:spLocks noGrp="1"/>
          </p:cNvSpPr>
          <p:nvPr>
            <p:ph type="dt" sz="half" idx="10"/>
          </p:nvPr>
        </p:nvSpPr>
        <p:spPr/>
        <p:txBody>
          <a:bodyPr/>
          <a:lstStyle/>
          <a:p>
            <a:fld id="{C0DF24E2-017D-46F2-BEF8-6FFD1125FAB6}" type="datetimeFigureOut">
              <a:rPr lang="en-US" smtClean="0"/>
              <a:t>12/23/2014</a:t>
            </a:fld>
            <a:endParaRPr lang="en-US" dirty="0"/>
          </a:p>
        </p:txBody>
      </p:sp>
    </p:spTree>
    <p:extLst>
      <p:ext uri="{BB962C8B-B14F-4D97-AF65-F5344CB8AC3E}">
        <p14:creationId xmlns:p14="http://schemas.microsoft.com/office/powerpoint/2010/main" val="1549355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0DF24E2-017D-46F2-BEF8-6FFD1125FAB6}" type="datetimeFigureOut">
              <a:rPr lang="en-US" smtClean="0"/>
              <a:t>12/23/2014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4CC6C42-9965-497D-BD69-48E4077B966A}" type="slidenum">
              <a:rPr lang="en-US" smtClean="0"/>
              <a:t>‹#›</a:t>
            </a:fld>
            <a:endParaRPr lang="en-US" dirty="0"/>
          </a:p>
        </p:txBody>
      </p:sp>
    </p:spTree>
    <p:extLst>
      <p:ext uri="{BB962C8B-B14F-4D97-AF65-F5344CB8AC3E}">
        <p14:creationId xmlns:p14="http://schemas.microsoft.com/office/powerpoint/2010/main" val="435660163"/>
      </p:ext>
    </p:extLst>
  </p:cSld>
  <p:clrMap bg1="lt1" tx1="dk1" bg2="lt2" tx2="dk2" accent1="accent1" accent2="accent2" accent3="accent3" accent4="accent4" accent5="accent5" accent6="accent6" hlink="hlink" folHlink="folHlink"/>
  <p:sldLayoutIdLst>
    <p:sldLayoutId id="2147484772" r:id="rId1"/>
    <p:sldLayoutId id="2147484773" r:id="rId2"/>
    <p:sldLayoutId id="2147484774" r:id="rId3"/>
    <p:sldLayoutId id="2147484775" r:id="rId4"/>
    <p:sldLayoutId id="2147484776" r:id="rId5"/>
    <p:sldLayoutId id="2147484777" r:id="rId6"/>
    <p:sldLayoutId id="2147484778" r:id="rId7"/>
    <p:sldLayoutId id="2147484779" r:id="rId8"/>
    <p:sldLayoutId id="2147484780" r:id="rId9"/>
    <p:sldLayoutId id="2147484781" r:id="rId10"/>
    <p:sldLayoutId id="2147484782" r:id="rId11"/>
    <p:sldLayoutId id="2147484783" r:id="rId12"/>
    <p:sldLayoutId id="2147484784" r:id="rId13"/>
    <p:sldLayoutId id="2147484785" r:id="rId14"/>
    <p:sldLayoutId id="2147484786" r:id="rId15"/>
    <p:sldLayoutId id="214748478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476517"/>
            <a:ext cx="7766936" cy="1655366"/>
          </a:xfrm>
        </p:spPr>
        <p:txBody>
          <a:bodyPr/>
          <a:lstStyle/>
          <a:p>
            <a:r>
              <a:rPr lang="en-US" dirty="0" smtClean="0"/>
              <a:t>Steel Structural Design</a:t>
            </a:r>
            <a:endParaRPr lang="en-US" dirty="0"/>
          </a:p>
        </p:txBody>
      </p:sp>
      <p:sp>
        <p:nvSpPr>
          <p:cNvPr id="3" name="Subtitle 2"/>
          <p:cNvSpPr>
            <a:spLocks noGrp="1"/>
          </p:cNvSpPr>
          <p:nvPr>
            <p:ph type="subTitle" idx="1"/>
          </p:nvPr>
        </p:nvSpPr>
        <p:spPr>
          <a:xfrm>
            <a:off x="1507067" y="2524259"/>
            <a:ext cx="7766936" cy="3039413"/>
          </a:xfrm>
        </p:spPr>
        <p:txBody>
          <a:bodyPr>
            <a:normAutofit fontScale="92500" lnSpcReduction="10000"/>
          </a:bodyPr>
          <a:lstStyle/>
          <a:p>
            <a:pPr algn="l"/>
            <a:r>
              <a:rPr lang="en-US" dirty="0" smtClean="0"/>
              <a:t>Supervisor : Dr. Sameer Al- </a:t>
            </a:r>
            <a:r>
              <a:rPr lang="en-US" dirty="0" err="1" smtClean="0"/>
              <a:t>helo</a:t>
            </a:r>
            <a:endParaRPr lang="en-US" dirty="0" smtClean="0"/>
          </a:p>
          <a:p>
            <a:pPr algn="l"/>
            <a:endParaRPr lang="en-US" dirty="0" smtClean="0"/>
          </a:p>
          <a:p>
            <a:pPr algn="l"/>
            <a:r>
              <a:rPr lang="en-US" dirty="0" smtClean="0"/>
              <a:t>Prepared by:</a:t>
            </a:r>
          </a:p>
          <a:p>
            <a:pPr algn="l"/>
            <a:r>
              <a:rPr lang="en-US" dirty="0" err="1" smtClean="0"/>
              <a:t>Abdallah</a:t>
            </a:r>
            <a:r>
              <a:rPr lang="en-US" dirty="0" smtClean="0"/>
              <a:t> Sami </a:t>
            </a:r>
            <a:r>
              <a:rPr lang="en-US" dirty="0" err="1" smtClean="0"/>
              <a:t>Abdallah</a:t>
            </a:r>
            <a:endParaRPr lang="en-US" dirty="0" smtClean="0"/>
          </a:p>
          <a:p>
            <a:pPr algn="l"/>
            <a:r>
              <a:rPr lang="en-US" dirty="0" smtClean="0"/>
              <a:t>Ahmad Saadi</a:t>
            </a:r>
          </a:p>
          <a:p>
            <a:pPr algn="l"/>
            <a:r>
              <a:rPr lang="en-US" dirty="0" err="1" smtClean="0"/>
              <a:t>Moad</a:t>
            </a:r>
            <a:r>
              <a:rPr lang="en-US" dirty="0" smtClean="0"/>
              <a:t> Al-</a:t>
            </a:r>
            <a:r>
              <a:rPr lang="en-US" dirty="0" err="1" smtClean="0"/>
              <a:t>Masri</a:t>
            </a:r>
            <a:endParaRPr lang="en-US" dirty="0" smtClean="0"/>
          </a:p>
          <a:p>
            <a:pPr algn="l"/>
            <a:r>
              <a:rPr lang="en-US" dirty="0" err="1" smtClean="0"/>
              <a:t>Oday</a:t>
            </a:r>
            <a:r>
              <a:rPr lang="en-US" dirty="0" smtClean="0"/>
              <a:t> </a:t>
            </a:r>
            <a:r>
              <a:rPr lang="en-US" dirty="0" err="1" smtClean="0"/>
              <a:t>Melhem</a:t>
            </a:r>
            <a:endParaRPr lang="en-US" dirty="0" smtClean="0"/>
          </a:p>
          <a:p>
            <a:pPr algn="l"/>
            <a:r>
              <a:rPr lang="en-US" dirty="0" smtClean="0"/>
              <a:t> </a:t>
            </a:r>
            <a:endParaRPr lang="en-US" dirty="0"/>
          </a:p>
        </p:txBody>
      </p:sp>
    </p:spTree>
    <p:extLst>
      <p:ext uri="{BB962C8B-B14F-4D97-AF65-F5344CB8AC3E}">
        <p14:creationId xmlns:p14="http://schemas.microsoft.com/office/powerpoint/2010/main" val="24785014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Lateral loads:</a:t>
            </a:r>
            <a:endParaRPr lang="en-US" dirty="0"/>
          </a:p>
        </p:txBody>
      </p:sp>
      <p:sp>
        <p:nvSpPr>
          <p:cNvPr id="3" name="Content Placeholder 2"/>
          <p:cNvSpPr>
            <a:spLocks noGrp="1"/>
          </p:cNvSpPr>
          <p:nvPr>
            <p:ph idx="1"/>
          </p:nvPr>
        </p:nvSpPr>
        <p:spPr/>
        <p:txBody>
          <a:bodyPr/>
          <a:lstStyle/>
          <a:p>
            <a:pPr marL="0" indent="0">
              <a:buNone/>
            </a:pPr>
            <a:r>
              <a:rPr lang="en-US" dirty="0" smtClean="0"/>
              <a:t>Wind load:</a:t>
            </a:r>
          </a:p>
          <a:p>
            <a:endParaRPr lang="en-US" dirty="0"/>
          </a:p>
          <a:p>
            <a:r>
              <a:rPr lang="en-US" dirty="0" smtClean="0"/>
              <a:t>Wind </a:t>
            </a:r>
            <a:r>
              <a:rPr lang="en-US" dirty="0"/>
              <a:t>load is produced due to change in momentum of an air striking the surface of a building. </a:t>
            </a:r>
          </a:p>
          <a:p>
            <a:pPr marL="0" indent="0">
              <a:buNone/>
            </a:pPr>
            <a:endParaRPr lang="en-US" dirty="0"/>
          </a:p>
        </p:txBody>
      </p:sp>
      <p:pic>
        <p:nvPicPr>
          <p:cNvPr id="4" name="صورة 7" descr="C:\Users\Administrator\Desktop\10270966_636528606421514_1867981787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8081" y="3870169"/>
            <a:ext cx="3887788" cy="270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92733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09153" y="1207552"/>
            <a:ext cx="8596668" cy="3880773"/>
          </a:xfrm>
        </p:spPr>
        <p:txBody>
          <a:bodyPr/>
          <a:lstStyle/>
          <a:p>
            <a:pPr marL="0" indent="0">
              <a:buNone/>
            </a:pPr>
            <a:r>
              <a:rPr lang="en-US" sz="2000" b="1" dirty="0">
                <a:latin typeface="Times New Roman" panose="02020603050405020304" pitchFamily="18" charset="0"/>
                <a:cs typeface="Times New Roman" panose="02020603050405020304" pitchFamily="18" charset="0"/>
              </a:rPr>
              <a:t>Seismic </a:t>
            </a:r>
            <a:r>
              <a:rPr lang="en-US" sz="2000" b="1" dirty="0" smtClean="0">
                <a:latin typeface="Times New Roman" panose="02020603050405020304" pitchFamily="18" charset="0"/>
                <a:cs typeface="Times New Roman" panose="02020603050405020304" pitchFamily="18" charset="0"/>
              </a:rPr>
              <a:t>loads:</a:t>
            </a:r>
          </a:p>
          <a:p>
            <a:pPr marL="0" indent="0">
              <a:buNone/>
            </a:pPr>
            <a:endParaRPr lang="en-US" b="1" dirty="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There </a:t>
            </a:r>
            <a:r>
              <a:rPr lang="en-US" dirty="0">
                <a:latin typeface="Times New Roman" panose="02020603050405020304" pitchFamily="18" charset="0"/>
                <a:cs typeface="Times New Roman" panose="02020603050405020304" pitchFamily="18" charset="0"/>
              </a:rPr>
              <a:t>are two principles to design seismic load:</a:t>
            </a:r>
          </a:p>
          <a:p>
            <a:pPr lvl="0"/>
            <a:r>
              <a:rPr lang="en-US" dirty="0">
                <a:latin typeface="Times New Roman" panose="02020603050405020304" pitchFamily="18" charset="0"/>
                <a:cs typeface="Times New Roman" panose="02020603050405020304" pitchFamily="18" charset="0"/>
              </a:rPr>
              <a:t>The equivalent static force procedure.</a:t>
            </a:r>
          </a:p>
          <a:p>
            <a:pPr lvl="0"/>
            <a:r>
              <a:rPr lang="en-US" dirty="0">
                <a:latin typeface="Times New Roman" panose="02020603050405020304" pitchFamily="18" charset="0"/>
                <a:cs typeface="Times New Roman" panose="02020603050405020304" pitchFamily="18" charset="0"/>
              </a:rPr>
              <a:t>Dynamic analysis.</a:t>
            </a:r>
          </a:p>
          <a:p>
            <a:pPr marL="0" indent="0">
              <a:buNone/>
            </a:pPr>
            <a:r>
              <a:rPr lang="en-US" dirty="0" smtClean="0">
                <a:latin typeface="Times New Roman" panose="02020603050405020304" pitchFamily="18" charset="0"/>
                <a:cs typeface="Times New Roman" panose="02020603050405020304" pitchFamily="18" charset="0"/>
              </a:rPr>
              <a:t>         The </a:t>
            </a:r>
            <a:r>
              <a:rPr lang="en-US" dirty="0">
                <a:latin typeface="Times New Roman" panose="02020603050405020304" pitchFamily="18" charset="0"/>
                <a:cs typeface="Times New Roman" panose="02020603050405020304" pitchFamily="18" charset="0"/>
              </a:rPr>
              <a:t>equivalent static force method depend in equation F=ma , this formula </a:t>
            </a:r>
            <a:r>
              <a:rPr lang="en-US" dirty="0" smtClean="0">
                <a:latin typeface="Times New Roman" panose="02020603050405020304" pitchFamily="18" charset="0"/>
                <a:cs typeface="Times New Roman" panose="02020603050405020304" pitchFamily="18" charset="0"/>
              </a:rPr>
              <a:t>   	depends </a:t>
            </a:r>
            <a:r>
              <a:rPr lang="en-US" dirty="0">
                <a:latin typeface="Times New Roman" panose="02020603050405020304" pitchFamily="18" charset="0"/>
                <a:cs typeface="Times New Roman" panose="02020603050405020304" pitchFamily="18" charset="0"/>
              </a:rPr>
              <a:t>on replacing of the seismic force by equivalent force called shear </a:t>
            </a:r>
            <a:r>
              <a:rPr lang="en-US" dirty="0" smtClean="0">
                <a:latin typeface="Times New Roman" panose="02020603050405020304" pitchFamily="18" charset="0"/>
                <a:cs typeface="Times New Roman" panose="02020603050405020304" pitchFamily="18" charset="0"/>
              </a:rPr>
              <a:t>	base force.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25045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Load Combinations:</a:t>
            </a:r>
            <a:r>
              <a:rPr lang="en-US" dirty="0"/>
              <a:t/>
            </a:r>
            <a:br>
              <a:rPr lang="en-US" dirty="0"/>
            </a:br>
            <a:endParaRPr lang="en-US" dirty="0"/>
          </a:p>
        </p:txBody>
      </p:sp>
      <p:pic>
        <p:nvPicPr>
          <p:cNvPr id="4" name="صورة 3"/>
          <p:cNvPicPr>
            <a:picLocks noGrp="1"/>
          </p:cNvPicPr>
          <p:nvPr>
            <p:ph idx="1"/>
          </p:nvPr>
        </p:nvPicPr>
        <p:blipFill>
          <a:blip r:embed="rId2" cstate="print"/>
          <a:srcRect/>
          <a:stretch>
            <a:fillRect/>
          </a:stretch>
        </p:blipFill>
        <p:spPr bwMode="auto">
          <a:xfrm>
            <a:off x="1635617" y="1930400"/>
            <a:ext cx="6344953" cy="4111625"/>
          </a:xfrm>
          <a:prstGeom prst="rect">
            <a:avLst/>
          </a:prstGeom>
          <a:noFill/>
          <a:ln w="9525">
            <a:noFill/>
            <a:miter lim="800000"/>
            <a:headEnd/>
            <a:tailEnd/>
          </a:ln>
        </p:spPr>
      </p:pic>
    </p:spTree>
    <p:extLst>
      <p:ext uri="{BB962C8B-B14F-4D97-AF65-F5344CB8AC3E}">
        <p14:creationId xmlns:p14="http://schemas.microsoft.com/office/powerpoint/2010/main" val="10582427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Analysis</a:t>
            </a:r>
          </a:p>
        </p:txBody>
      </p:sp>
      <p:sp>
        <p:nvSpPr>
          <p:cNvPr id="3" name="Content Placeholder 2"/>
          <p:cNvSpPr>
            <a:spLocks noGrp="1"/>
          </p:cNvSpPr>
          <p:nvPr>
            <p:ph idx="1"/>
          </p:nvPr>
        </p:nvSpPr>
        <p:spPr/>
        <p:txBody>
          <a:bodyPr/>
          <a:lstStyle/>
          <a:p>
            <a:r>
              <a:rPr lang="en-US" dirty="0" smtClean="0"/>
              <a:t>Determination of load of those two models:</a:t>
            </a:r>
          </a:p>
          <a:p>
            <a:pPr marL="0" indent="0">
              <a:buNone/>
            </a:pPr>
            <a:r>
              <a:rPr lang="en-US" dirty="0"/>
              <a:t> </a:t>
            </a:r>
            <a:r>
              <a:rPr lang="en-US" dirty="0" smtClean="0"/>
              <a:t> dead load :</a:t>
            </a:r>
          </a:p>
          <a:p>
            <a:pPr marL="0" indent="0">
              <a:buNone/>
            </a:pPr>
            <a:r>
              <a:rPr lang="en-US" dirty="0" smtClean="0"/>
              <a:t>Each frame in case </a:t>
            </a:r>
            <a:r>
              <a:rPr lang="en-US" dirty="0"/>
              <a:t>1 has weight equal to </a:t>
            </a:r>
            <a:r>
              <a:rPr lang="en-US" dirty="0" smtClean="0"/>
              <a:t>27.9 KN </a:t>
            </a:r>
            <a:r>
              <a:rPr lang="en-US" dirty="0"/>
              <a:t>equal 2.84 </a:t>
            </a:r>
            <a:r>
              <a:rPr lang="en-US" dirty="0" smtClean="0"/>
              <a:t>ton.</a:t>
            </a:r>
          </a:p>
          <a:p>
            <a:pPr marL="0" indent="0">
              <a:buNone/>
            </a:pPr>
            <a:r>
              <a:rPr lang="en-US" dirty="0"/>
              <a:t>Each frame in </a:t>
            </a:r>
            <a:r>
              <a:rPr lang="en-US" dirty="0" smtClean="0"/>
              <a:t>case </a:t>
            </a:r>
            <a:r>
              <a:rPr lang="en-US" dirty="0"/>
              <a:t>2 has </a:t>
            </a:r>
            <a:r>
              <a:rPr lang="en-US" dirty="0" smtClean="0"/>
              <a:t>steel weight </a:t>
            </a:r>
            <a:r>
              <a:rPr lang="en-US" dirty="0"/>
              <a:t>equal to 17.42KN equal 1.77 </a:t>
            </a:r>
            <a:r>
              <a:rPr lang="en-US" dirty="0" smtClean="0"/>
              <a:t>ton and concrete weight equal 126 KN equal 12.84 ton.</a:t>
            </a:r>
            <a:endParaRPr lang="en-US" dirty="0"/>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7708958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8697" y="885580"/>
            <a:ext cx="8596668" cy="3880773"/>
          </a:xfrm>
        </p:spPr>
        <p:txBody>
          <a:bodyPr/>
          <a:lstStyle/>
          <a:p>
            <a:pPr marL="0" indent="0">
              <a:buNone/>
            </a:pPr>
            <a:r>
              <a:rPr lang="en-US" dirty="0" smtClean="0"/>
              <a:t>Live load:</a:t>
            </a:r>
          </a:p>
          <a:p>
            <a:pPr marL="0" indent="0">
              <a:buNone/>
            </a:pPr>
            <a:endParaRPr lang="en-US" dirty="0"/>
          </a:p>
        </p:txBody>
      </p:sp>
      <p:pic>
        <p:nvPicPr>
          <p:cNvPr id="4" name="صورة 7" descr="C:\Users\Administrator\Desktop\1j.JPG"/>
          <p:cNvPicPr/>
          <p:nvPr/>
        </p:nvPicPr>
        <p:blipFill>
          <a:blip r:embed="rId2" cstate="print"/>
          <a:srcRect/>
          <a:stretch>
            <a:fillRect/>
          </a:stretch>
        </p:blipFill>
        <p:spPr bwMode="auto">
          <a:xfrm>
            <a:off x="862884" y="1841679"/>
            <a:ext cx="8049295" cy="2627290"/>
          </a:xfrm>
          <a:prstGeom prst="rect">
            <a:avLst/>
          </a:prstGeom>
          <a:noFill/>
          <a:ln w="9525">
            <a:noFill/>
            <a:miter lim="800000"/>
            <a:headEnd/>
            <a:tailEnd/>
          </a:ln>
        </p:spPr>
      </p:pic>
    </p:spTree>
    <p:extLst>
      <p:ext uri="{BB962C8B-B14F-4D97-AF65-F5344CB8AC3E}">
        <p14:creationId xmlns:p14="http://schemas.microsoft.com/office/powerpoint/2010/main" val="9729310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89458" y="988612"/>
                <a:ext cx="8596668" cy="3880773"/>
              </a:xfrm>
            </p:spPr>
            <p:txBody>
              <a:bodyPr/>
              <a:lstStyle/>
              <a:p>
                <a:pPr marL="0" indent="0">
                  <a:buNone/>
                </a:pPr>
                <a:r>
                  <a:rPr lang="en-US" i="1" dirty="0" smtClean="0"/>
                  <a:t>Snow load</a:t>
                </a:r>
              </a:p>
              <a:p>
                <a14:m>
                  <m:oMath xmlns:m="http://schemas.openxmlformats.org/officeDocument/2006/math">
                    <m:r>
                      <a:rPr lang="en-US" i="1">
                        <a:latin typeface="Cambria Math" panose="02040503050406030204" pitchFamily="18" charset="0"/>
                      </a:rPr>
                      <m:t>𝑆</m:t>
                    </m:r>
                    <m:r>
                      <a:rPr lang="en-US" i="1">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h</m:t>
                            </m:r>
                          </m:num>
                          <m:den>
                            <m:r>
                              <a:rPr lang="en-US" i="1">
                                <a:latin typeface="Cambria Math" panose="02040503050406030204" pitchFamily="18" charset="0"/>
                              </a:rPr>
                              <m:t>4</m:t>
                            </m:r>
                          </m:den>
                        </m:f>
                      </m:e>
                    </m:d>
                    <m:r>
                      <a:rPr lang="en-US" i="1">
                        <a:latin typeface="Cambria Math" panose="02040503050406030204" pitchFamily="18" charset="0"/>
                      </a:rPr>
                      <m:t>− </m:t>
                    </m:r>
                    <m:r>
                      <a:rPr lang="en-US" i="1">
                        <a:latin typeface="Cambria Math" panose="02040503050406030204" pitchFamily="18" charset="0"/>
                      </a:rPr>
                      <m:t>100</m:t>
                    </m:r>
                  </m:oMath>
                </a14:m>
                <a:endParaRPr lang="en-US" dirty="0"/>
              </a:p>
              <a:p>
                <a:r>
                  <a:rPr lang="en-US" dirty="0"/>
                  <a:t>S: snow load (kg/</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2</m:t>
                        </m:r>
                      </m:sup>
                    </m:sSup>
                  </m:oMath>
                </a14:m>
                <a:r>
                  <a:rPr lang="en-US" dirty="0"/>
                  <a:t> )</a:t>
                </a:r>
              </a:p>
              <a:p>
                <a:r>
                  <a:rPr lang="en-US" dirty="0"/>
                  <a:t> </a:t>
                </a:r>
              </a:p>
              <a:p>
                <a:r>
                  <a:rPr lang="en-US" dirty="0"/>
                  <a:t>h: height above (MSL) which know for Ramallah = 850 m (Jordanian code).</a:t>
                </a:r>
              </a:p>
              <a:p>
                <a:r>
                  <a:rPr lang="en-US" b="1" u="sng" dirty="0"/>
                  <a:t>The snow load in Ramallah equal 112.5 kg/</a:t>
                </a:r>
                <a14:m>
                  <m:oMath xmlns:m="http://schemas.openxmlformats.org/officeDocument/2006/math">
                    <m:sSup>
                      <m:sSupPr>
                        <m:ctrlPr>
                          <a:rPr lang="en-US" b="1" i="1" u="sng">
                            <a:latin typeface="Cambria Math" panose="02040503050406030204" pitchFamily="18" charset="0"/>
                          </a:rPr>
                        </m:ctrlPr>
                      </m:sSupPr>
                      <m:e>
                        <m:r>
                          <a:rPr lang="en-US" b="1" i="1" u="sng">
                            <a:latin typeface="Cambria Math" panose="02040503050406030204" pitchFamily="18" charset="0"/>
                          </a:rPr>
                          <m:t>𝒎</m:t>
                        </m:r>
                      </m:e>
                      <m:sup>
                        <m:r>
                          <a:rPr lang="en-US" b="1" i="1" u="sng">
                            <a:latin typeface="Cambria Math" panose="02040503050406030204" pitchFamily="18" charset="0"/>
                          </a:rPr>
                          <m:t>𝟐</m:t>
                        </m:r>
                      </m:sup>
                    </m:sSup>
                  </m:oMath>
                </a14:m>
                <a:r>
                  <a:rPr lang="en-US" b="1" u="sng" dirty="0"/>
                  <a:t> </a:t>
                </a:r>
                <a:r>
                  <a:rPr lang="en-US" b="1" u="sng" dirty="0" smtClean="0"/>
                  <a:t>.</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89458" y="988612"/>
                <a:ext cx="8596668" cy="3880773"/>
              </a:xfrm>
              <a:blipFill rotWithShape="0">
                <a:blip r:embed="rId2"/>
                <a:stretch>
                  <a:fillRect l="-638" t="-942"/>
                </a:stretch>
              </a:blipFill>
            </p:spPr>
            <p:txBody>
              <a:bodyPr/>
              <a:lstStyle/>
              <a:p>
                <a:r>
                  <a:rPr lang="en-US">
                    <a:noFill/>
                  </a:rPr>
                  <a:t> </a:t>
                </a:r>
              </a:p>
            </p:txBody>
          </p:sp>
        </mc:Fallback>
      </mc:AlternateContent>
      <p:pic>
        <p:nvPicPr>
          <p:cNvPr id="4" name="صورة 8" descr="C:\Users\Administrator\Desktop\j2.JPG"/>
          <p:cNvPicPr/>
          <p:nvPr/>
        </p:nvPicPr>
        <p:blipFill>
          <a:blip r:embed="rId3" cstate="print"/>
          <a:srcRect/>
          <a:stretch>
            <a:fillRect/>
          </a:stretch>
        </p:blipFill>
        <p:spPr bwMode="auto">
          <a:xfrm>
            <a:off x="592428" y="4031086"/>
            <a:ext cx="7624293" cy="2188067"/>
          </a:xfrm>
          <a:prstGeom prst="rect">
            <a:avLst/>
          </a:prstGeom>
          <a:noFill/>
          <a:ln w="9525">
            <a:noFill/>
            <a:miter lim="800000"/>
            <a:headEnd/>
            <a:tailEnd/>
          </a:ln>
        </p:spPr>
      </p:pic>
    </p:spTree>
    <p:extLst>
      <p:ext uri="{BB962C8B-B14F-4D97-AF65-F5344CB8AC3E}">
        <p14:creationId xmlns:p14="http://schemas.microsoft.com/office/powerpoint/2010/main" val="19189752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64455" y="576487"/>
                <a:ext cx="8596668" cy="5579614"/>
              </a:xfrm>
            </p:spPr>
            <p:txBody>
              <a:bodyPr>
                <a:normAutofit/>
              </a:bodyPr>
              <a:lstStyle/>
              <a:p>
                <a:pPr marL="0" indent="0">
                  <a:buNone/>
                </a:pPr>
                <a:r>
                  <a:rPr lang="en-US" i="1" dirty="0" smtClean="0"/>
                  <a:t>Rain load:</a:t>
                </a:r>
              </a:p>
              <a:p>
                <a:r>
                  <a:rPr lang="en-US" i="1" dirty="0" smtClean="0"/>
                  <a:t>R</a:t>
                </a:r>
                <a:r>
                  <a:rPr lang="en-US" dirty="0"/>
                  <a:t> = 0.0098(</a:t>
                </a:r>
                <a:r>
                  <a:rPr lang="en-US" i="1" dirty="0"/>
                  <a:t>d</a:t>
                </a:r>
                <a:r>
                  <a:rPr lang="en-US" baseline="-25000" dirty="0"/>
                  <a:t>s</a:t>
                </a:r>
                <a:r>
                  <a:rPr lang="en-US" dirty="0"/>
                  <a:t> + </a:t>
                </a:r>
                <a:r>
                  <a:rPr lang="en-US" i="1" dirty="0"/>
                  <a:t>d</a:t>
                </a:r>
                <a:r>
                  <a:rPr lang="en-US" baseline="-25000" dirty="0"/>
                  <a:t>h</a:t>
                </a:r>
                <a:r>
                  <a:rPr lang="en-US" dirty="0"/>
                  <a:t>) </a:t>
                </a:r>
                <a:br>
                  <a:rPr lang="en-US" dirty="0"/>
                </a:br>
                <a:r>
                  <a:rPr lang="en-US" dirty="0"/>
                  <a:t>where: </a:t>
                </a:r>
                <a:r>
                  <a:rPr lang="en-US" i="1" dirty="0"/>
                  <a:t/>
                </a:r>
                <a:br>
                  <a:rPr lang="en-US" i="1" dirty="0"/>
                </a:br>
                <a:r>
                  <a:rPr lang="en-US" i="1" dirty="0"/>
                  <a:t>d</a:t>
                </a:r>
                <a:r>
                  <a:rPr lang="en-US" baseline="-25000" dirty="0"/>
                  <a:t>h</a:t>
                </a:r>
                <a:r>
                  <a:rPr lang="en-US" dirty="0"/>
                  <a:t> = Additional depth of water on the </a:t>
                </a:r>
                <a:r>
                  <a:rPr lang="en-US" dirty="0" err="1"/>
                  <a:t>undeflected</a:t>
                </a:r>
                <a:r>
                  <a:rPr lang="en-US" dirty="0"/>
                  <a:t> roof above the inlet of secondary drainage system at its design flow (i.e., the hydraulic head), in inches (mm). </a:t>
                </a:r>
                <a:r>
                  <a:rPr lang="en-US" i="1" dirty="0"/>
                  <a:t/>
                </a:r>
                <a:br>
                  <a:rPr lang="en-US" i="1" dirty="0"/>
                </a:br>
                <a:r>
                  <a:rPr lang="en-US" i="1" dirty="0"/>
                  <a:t>d</a:t>
                </a:r>
                <a:r>
                  <a:rPr lang="en-US" baseline="-25000" dirty="0"/>
                  <a:t>s</a:t>
                </a:r>
                <a:r>
                  <a:rPr lang="en-US" dirty="0"/>
                  <a:t> = Depth of water on the </a:t>
                </a:r>
                <a:r>
                  <a:rPr lang="en-US" dirty="0" err="1"/>
                  <a:t>undeflected</a:t>
                </a:r>
                <a:r>
                  <a:rPr lang="en-US" dirty="0"/>
                  <a:t> roof up to the inlet of secondary drainage system when the primary drainage system is blocked (i.e., the static head), in inches (mm). </a:t>
                </a:r>
                <a:r>
                  <a:rPr lang="en-US" i="1" dirty="0"/>
                  <a:t/>
                </a:r>
                <a:br>
                  <a:rPr lang="en-US" i="1" dirty="0"/>
                </a:br>
                <a:r>
                  <a:rPr lang="en-US" i="1" dirty="0"/>
                  <a:t>R</a:t>
                </a:r>
                <a:r>
                  <a:rPr lang="en-US" dirty="0"/>
                  <a:t> = Rain load on the </a:t>
                </a:r>
                <a:r>
                  <a:rPr lang="en-US" dirty="0" err="1"/>
                  <a:t>undeflected</a:t>
                </a:r>
                <a:r>
                  <a:rPr lang="en-US" dirty="0"/>
                  <a:t> roof, in </a:t>
                </a:r>
                <a:r>
                  <a:rPr lang="en-US" dirty="0" err="1"/>
                  <a:t>psf</a:t>
                </a:r>
                <a:r>
                  <a:rPr lang="en-US" dirty="0"/>
                  <a:t> (</a:t>
                </a:r>
                <a:r>
                  <a:rPr lang="en-US" dirty="0" err="1"/>
                  <a:t>kN</a:t>
                </a:r>
                <a:r>
                  <a:rPr lang="en-US" dirty="0"/>
                  <a:t>/m</a:t>
                </a:r>
                <a:r>
                  <a:rPr lang="en-US" baseline="-25000" dirty="0"/>
                  <a:t>2</a:t>
                </a:r>
                <a:r>
                  <a:rPr lang="en-US" dirty="0"/>
                  <a:t>). When the phrase "</a:t>
                </a:r>
                <a:r>
                  <a:rPr lang="en-US" dirty="0" err="1"/>
                  <a:t>undeflected</a:t>
                </a:r>
                <a:r>
                  <a:rPr lang="en-US" dirty="0"/>
                  <a:t> roof" is used, deflections from loads (including dead loads) shall not be considered when determining the amount of rain on the roof.</a:t>
                </a:r>
              </a:p>
              <a:p>
                <a:r>
                  <a:rPr lang="en-US" dirty="0"/>
                  <a:t> </a:t>
                </a:r>
              </a:p>
              <a:p>
                <a:r>
                  <a:rPr lang="en-US" dirty="0"/>
                  <a:t>(</a:t>
                </a:r>
                <a:r>
                  <a:rPr lang="en-US" dirty="0" err="1"/>
                  <a:t>ds+dh</a:t>
                </a:r>
                <a:r>
                  <a:rPr lang="en-US" dirty="0"/>
                  <a:t>) know for Nablus about 100 mm</a:t>
                </a:r>
              </a:p>
              <a:p>
                <a:r>
                  <a:rPr lang="en-US" b="1" u="sng" dirty="0"/>
                  <a:t>The rain load in Nablus equal 0.98 </a:t>
                </a:r>
                <a:r>
                  <a:rPr lang="en-US" b="1" u="sng" dirty="0" err="1"/>
                  <a:t>kN</a:t>
                </a:r>
                <a:r>
                  <a:rPr lang="en-US" b="1" u="sng" dirty="0"/>
                  <a:t>/</a:t>
                </a:r>
                <a14:m>
                  <m:oMath xmlns:m="http://schemas.openxmlformats.org/officeDocument/2006/math">
                    <m:sSup>
                      <m:sSupPr>
                        <m:ctrlPr>
                          <a:rPr lang="en-US" b="1" i="1" u="sng">
                            <a:latin typeface="Cambria Math" panose="02040503050406030204" pitchFamily="18" charset="0"/>
                          </a:rPr>
                        </m:ctrlPr>
                      </m:sSupPr>
                      <m:e>
                        <m:r>
                          <a:rPr lang="en-US" b="1" i="1" u="sng">
                            <a:latin typeface="Cambria Math" panose="02040503050406030204" pitchFamily="18" charset="0"/>
                          </a:rPr>
                          <m:t>𝒎</m:t>
                        </m:r>
                      </m:e>
                      <m:sup>
                        <m:r>
                          <a:rPr lang="en-US" b="1" i="1" u="sng">
                            <a:latin typeface="Cambria Math" panose="02040503050406030204" pitchFamily="18" charset="0"/>
                          </a:rPr>
                          <m:t>𝟐</m:t>
                        </m:r>
                      </m:sup>
                    </m:sSup>
                  </m:oMath>
                </a14:m>
                <a:r>
                  <a:rPr lang="en-US" b="1" u="sng" dirty="0"/>
                  <a:t> .</a:t>
                </a:r>
                <a:endParaRPr lang="en-US" dirty="0"/>
              </a:p>
              <a:p>
                <a:pPr rtl="1"/>
                <a:r>
                  <a:rPr lang="en-US" u="sng" dirty="0"/>
                  <a:t>The rain load is vary small as a result neglect it.</a:t>
                </a:r>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64455" y="576487"/>
                <a:ext cx="8596668" cy="5579614"/>
              </a:xfrm>
              <a:blipFill rotWithShape="0">
                <a:blip r:embed="rId2"/>
                <a:stretch>
                  <a:fillRect l="-638" t="-765" r="-638"/>
                </a:stretch>
              </a:blipFill>
            </p:spPr>
            <p:txBody>
              <a:bodyPr/>
              <a:lstStyle/>
              <a:p>
                <a:r>
                  <a:rPr lang="en-US">
                    <a:noFill/>
                  </a:rPr>
                  <a:t> </a:t>
                </a:r>
              </a:p>
            </p:txBody>
          </p:sp>
        </mc:Fallback>
      </mc:AlternateContent>
    </p:spTree>
    <p:extLst>
      <p:ext uri="{BB962C8B-B14F-4D97-AF65-F5344CB8AC3E}">
        <p14:creationId xmlns:p14="http://schemas.microsoft.com/office/powerpoint/2010/main" val="9964557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682582"/>
            <a:ext cx="8596668" cy="5719390"/>
          </a:xfrm>
        </p:spPr>
        <p:txBody>
          <a:bodyPr>
            <a:normAutofit fontScale="92500" lnSpcReduction="20000"/>
          </a:bodyPr>
          <a:lstStyle/>
          <a:p>
            <a:pPr marL="0" indent="0">
              <a:buNone/>
            </a:pPr>
            <a:r>
              <a:rPr lang="en-US" dirty="0" smtClean="0"/>
              <a:t>Wind load:</a:t>
            </a:r>
          </a:p>
          <a:p>
            <a:pPr marL="0" indent="0">
              <a:buNone/>
            </a:pPr>
            <a:endParaRPr lang="en-US" dirty="0" smtClean="0"/>
          </a:p>
          <a:p>
            <a:r>
              <a:rPr lang="en-US" dirty="0"/>
              <a:t>Assumption: </a:t>
            </a:r>
          </a:p>
          <a:p>
            <a:pPr marL="0" lvl="0" indent="0">
              <a:buNone/>
            </a:pPr>
            <a:r>
              <a:rPr lang="en-US" dirty="0"/>
              <a:t>Velocity = 100 km/</a:t>
            </a:r>
            <a:r>
              <a:rPr lang="en-US" dirty="0" err="1"/>
              <a:t>hr</a:t>
            </a:r>
            <a:r>
              <a:rPr lang="en-US" dirty="0"/>
              <a:t> =27.78 m/s.</a:t>
            </a:r>
          </a:p>
          <a:p>
            <a:pPr marL="0" lvl="0" indent="0">
              <a:buNone/>
            </a:pPr>
            <a:r>
              <a:rPr lang="en-US" dirty="0"/>
              <a:t>Exposure B.</a:t>
            </a:r>
          </a:p>
          <a:p>
            <a:pPr marL="0" lvl="0" indent="0">
              <a:buNone/>
            </a:pPr>
            <a:r>
              <a:rPr lang="en-US" dirty="0"/>
              <a:t>I=1.</a:t>
            </a:r>
          </a:p>
          <a:p>
            <a:pPr marL="0" lvl="0" indent="0">
              <a:buNone/>
            </a:pPr>
            <a:r>
              <a:rPr lang="en-US" dirty="0"/>
              <a:t>K </a:t>
            </a:r>
            <a:r>
              <a:rPr lang="en-US" dirty="0" err="1"/>
              <a:t>zt</a:t>
            </a:r>
            <a:r>
              <a:rPr lang="en-US" dirty="0"/>
              <a:t>=1.</a:t>
            </a:r>
          </a:p>
          <a:p>
            <a:pPr marL="0" indent="0">
              <a:buNone/>
            </a:pPr>
            <a:endParaRPr lang="en-US" dirty="0"/>
          </a:p>
          <a:p>
            <a:r>
              <a:rPr lang="en-US" dirty="0"/>
              <a:t>Then </a:t>
            </a:r>
            <a:r>
              <a:rPr lang="en-US" dirty="0" err="1"/>
              <a:t>qz</a:t>
            </a:r>
            <a:r>
              <a:rPr lang="en-US" dirty="0"/>
              <a:t>=402Kz</a:t>
            </a:r>
          </a:p>
          <a:p>
            <a:pPr marL="0" indent="0">
              <a:buNone/>
            </a:pPr>
            <a:r>
              <a:rPr lang="en-US" dirty="0"/>
              <a:t>H= 9 m</a:t>
            </a:r>
          </a:p>
          <a:p>
            <a:pPr marL="0" indent="0">
              <a:buNone/>
            </a:pPr>
            <a:r>
              <a:rPr lang="en-US" dirty="0"/>
              <a:t>H less than 18m high of </a:t>
            </a:r>
            <a:r>
              <a:rPr lang="en-US" dirty="0" smtClean="0"/>
              <a:t>structure.</a:t>
            </a:r>
          </a:p>
          <a:p>
            <a:pPr marL="0" indent="0">
              <a:buNone/>
            </a:pPr>
            <a:r>
              <a:rPr lang="en-US" dirty="0" smtClean="0"/>
              <a:t>And less than 20 m width of structure.</a:t>
            </a:r>
          </a:p>
          <a:p>
            <a:pPr marL="0" indent="0">
              <a:buNone/>
            </a:pPr>
            <a:r>
              <a:rPr lang="en-US" dirty="0" smtClean="0"/>
              <a:t>Then </a:t>
            </a:r>
            <a:r>
              <a:rPr lang="en-US" dirty="0"/>
              <a:t>the </a:t>
            </a:r>
            <a:r>
              <a:rPr lang="en-US" dirty="0" err="1"/>
              <a:t>the</a:t>
            </a:r>
            <a:r>
              <a:rPr lang="en-US" dirty="0"/>
              <a:t> structure is low-raised.</a:t>
            </a:r>
          </a:p>
          <a:p>
            <a:pPr marL="0" indent="0">
              <a:buNone/>
            </a:pPr>
            <a:endParaRPr lang="en-US" dirty="0"/>
          </a:p>
          <a:p>
            <a:pPr marL="0" indent="0">
              <a:buNone/>
            </a:pPr>
            <a:r>
              <a:rPr lang="en-US" dirty="0" err="1"/>
              <a:t>Inl</a:t>
            </a:r>
            <a:r>
              <a:rPr lang="en-US" dirty="0"/>
              <a:t> lee ward </a:t>
            </a:r>
            <a:r>
              <a:rPr lang="en-US" dirty="0" err="1"/>
              <a:t>Cp</a:t>
            </a:r>
            <a:r>
              <a:rPr lang="en-US" dirty="0"/>
              <a:t>=-0.5</a:t>
            </a:r>
          </a:p>
          <a:p>
            <a:pPr marL="0" indent="0">
              <a:buNone/>
            </a:pPr>
            <a:r>
              <a:rPr lang="en-US" dirty="0"/>
              <a:t>And  </a:t>
            </a:r>
            <a:r>
              <a:rPr lang="en-US" dirty="0" err="1"/>
              <a:t>Kh</a:t>
            </a:r>
            <a:r>
              <a:rPr lang="en-US" dirty="0"/>
              <a:t>= 0.72</a:t>
            </a:r>
          </a:p>
          <a:p>
            <a:pPr marL="0" indent="0">
              <a:buNone/>
            </a:pPr>
            <a:r>
              <a:rPr lang="en-US" dirty="0"/>
              <a:t>Then  P= 123.012 </a:t>
            </a:r>
            <a:r>
              <a:rPr lang="en-US" dirty="0" smtClean="0"/>
              <a:t>N/m2</a:t>
            </a:r>
            <a:r>
              <a:rPr lang="en-US" dirty="0"/>
              <a:t> </a:t>
            </a:r>
          </a:p>
        </p:txBody>
      </p:sp>
      <p:pic>
        <p:nvPicPr>
          <p:cNvPr id="4" name="صورة 9" descr="C:\Users\Administrator\Desktop\j3.JPG"/>
          <p:cNvPicPr/>
          <p:nvPr/>
        </p:nvPicPr>
        <p:blipFill>
          <a:blip r:embed="rId2" cstate="print"/>
          <a:srcRect/>
          <a:stretch>
            <a:fillRect/>
          </a:stretch>
        </p:blipFill>
        <p:spPr bwMode="auto">
          <a:xfrm>
            <a:off x="3882577" y="2172840"/>
            <a:ext cx="5276850" cy="1533525"/>
          </a:xfrm>
          <a:prstGeom prst="rect">
            <a:avLst/>
          </a:prstGeom>
          <a:noFill/>
          <a:ln w="9525">
            <a:noFill/>
            <a:miter lim="800000"/>
            <a:headEnd/>
            <a:tailEnd/>
          </a:ln>
        </p:spPr>
      </p:pic>
    </p:spTree>
    <p:extLst>
      <p:ext uri="{BB962C8B-B14F-4D97-AF65-F5344CB8AC3E}">
        <p14:creationId xmlns:p14="http://schemas.microsoft.com/office/powerpoint/2010/main" val="19045737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3944" y="824249"/>
            <a:ext cx="8630058" cy="5217114"/>
          </a:xfrm>
        </p:spPr>
        <p:txBody>
          <a:bodyPr>
            <a:normAutofit fontScale="92500" lnSpcReduction="10000"/>
          </a:bodyPr>
          <a:lstStyle/>
          <a:p>
            <a:r>
              <a:rPr lang="en-US" dirty="0"/>
              <a:t>In side wall </a:t>
            </a:r>
            <a:r>
              <a:rPr lang="en-US" dirty="0" err="1"/>
              <a:t>Cp</a:t>
            </a:r>
            <a:r>
              <a:rPr lang="en-US" dirty="0"/>
              <a:t>=-0.7</a:t>
            </a:r>
          </a:p>
          <a:p>
            <a:pPr marL="0" indent="0">
              <a:buNone/>
            </a:pPr>
            <a:r>
              <a:rPr lang="en-US" dirty="0"/>
              <a:t>P=202.608 N/m2</a:t>
            </a:r>
          </a:p>
          <a:p>
            <a:pPr marL="0" indent="0">
              <a:buNone/>
            </a:pPr>
            <a:r>
              <a:rPr lang="en-US" dirty="0"/>
              <a:t> </a:t>
            </a:r>
          </a:p>
          <a:p>
            <a:r>
              <a:rPr lang="en-US" dirty="0"/>
              <a:t>In wend ward </a:t>
            </a:r>
            <a:r>
              <a:rPr lang="en-US" dirty="0" err="1"/>
              <a:t>Cp</a:t>
            </a:r>
            <a:r>
              <a:rPr lang="en-US" dirty="0"/>
              <a:t>=+0.8</a:t>
            </a:r>
          </a:p>
          <a:p>
            <a:pPr marL="0" indent="0">
              <a:buNone/>
            </a:pPr>
            <a:r>
              <a:rPr lang="en-US" dirty="0"/>
              <a:t>P=196.819 N/m2</a:t>
            </a:r>
          </a:p>
          <a:p>
            <a:pPr marL="0" indent="0">
              <a:buNone/>
            </a:pPr>
            <a:r>
              <a:rPr lang="en-US" dirty="0" err="1"/>
              <a:t>Pmin</a:t>
            </a:r>
            <a:r>
              <a:rPr lang="en-US" dirty="0"/>
              <a:t>=500/1.3 x </a:t>
            </a:r>
            <a:r>
              <a:rPr lang="en-US" dirty="0" err="1" smtClean="0"/>
              <a:t>Cp</a:t>
            </a:r>
            <a:endParaRPr lang="en-US" dirty="0" smtClean="0"/>
          </a:p>
          <a:p>
            <a:pPr marL="0" indent="0">
              <a:buNone/>
            </a:pPr>
            <a:endParaRPr lang="en-US" dirty="0"/>
          </a:p>
          <a:p>
            <a:r>
              <a:rPr lang="en-US" dirty="0"/>
              <a:t>For lee ward </a:t>
            </a:r>
            <a:r>
              <a:rPr lang="en-US" dirty="0" err="1"/>
              <a:t>Pmin</a:t>
            </a:r>
            <a:r>
              <a:rPr lang="en-US" dirty="0"/>
              <a:t> =192.3 </a:t>
            </a:r>
            <a:r>
              <a:rPr lang="en-US" dirty="0" smtClean="0"/>
              <a:t>N/m2</a:t>
            </a:r>
          </a:p>
          <a:p>
            <a:pPr marL="0" indent="0">
              <a:buNone/>
            </a:pPr>
            <a:endParaRPr lang="en-US" dirty="0"/>
          </a:p>
          <a:p>
            <a:r>
              <a:rPr lang="en-US" dirty="0"/>
              <a:t>For side wall </a:t>
            </a:r>
            <a:r>
              <a:rPr lang="en-US" dirty="0" err="1"/>
              <a:t>Pmin</a:t>
            </a:r>
            <a:r>
              <a:rPr lang="en-US" dirty="0"/>
              <a:t> = 269.23 </a:t>
            </a:r>
            <a:r>
              <a:rPr lang="en-US" dirty="0" smtClean="0"/>
              <a:t>N/m2</a:t>
            </a:r>
          </a:p>
          <a:p>
            <a:pPr marL="0" indent="0">
              <a:buNone/>
            </a:pPr>
            <a:endParaRPr lang="en-US" dirty="0"/>
          </a:p>
          <a:p>
            <a:r>
              <a:rPr lang="en-US" dirty="0"/>
              <a:t>For wind ward </a:t>
            </a:r>
            <a:r>
              <a:rPr lang="en-US" dirty="0" err="1"/>
              <a:t>Pmin</a:t>
            </a:r>
            <a:r>
              <a:rPr lang="en-US" dirty="0"/>
              <a:t> =307.7 </a:t>
            </a:r>
            <a:r>
              <a:rPr lang="en-US" dirty="0" smtClean="0"/>
              <a:t>N/m2</a:t>
            </a:r>
          </a:p>
          <a:p>
            <a:pPr marL="0" indent="0">
              <a:buNone/>
            </a:pPr>
            <a:endParaRPr lang="en-US" dirty="0"/>
          </a:p>
          <a:p>
            <a:r>
              <a:rPr lang="en-US" b="1" dirty="0"/>
              <a:t>Because </a:t>
            </a:r>
            <a:r>
              <a:rPr lang="en-US" b="1" dirty="0" err="1"/>
              <a:t>Pmin</a:t>
            </a:r>
            <a:r>
              <a:rPr lang="en-US" b="1" dirty="0"/>
              <a:t> for all side largest than P , use </a:t>
            </a:r>
            <a:r>
              <a:rPr lang="en-US" b="1" dirty="0" err="1"/>
              <a:t>Pmin</a:t>
            </a:r>
            <a:r>
              <a:rPr lang="en-US" b="1" dirty="0"/>
              <a:t> for all side.</a:t>
            </a:r>
            <a:endParaRPr lang="en-US" dirty="0"/>
          </a:p>
          <a:p>
            <a:endParaRPr lang="en-US" dirty="0"/>
          </a:p>
        </p:txBody>
      </p:sp>
    </p:spTree>
    <p:extLst>
      <p:ext uri="{BB962C8B-B14F-4D97-AF65-F5344CB8AC3E}">
        <p14:creationId xmlns:p14="http://schemas.microsoft.com/office/powerpoint/2010/main" val="16102377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631065"/>
            <a:ext cx="8596668" cy="5410297"/>
          </a:xfrm>
        </p:spPr>
        <p:txBody>
          <a:bodyPr>
            <a:normAutofit fontScale="92500" lnSpcReduction="10000"/>
          </a:bodyPr>
          <a:lstStyle/>
          <a:p>
            <a:pPr marL="0" indent="0">
              <a:buNone/>
            </a:pPr>
            <a:r>
              <a:rPr lang="en-US" dirty="0" err="1" smtClean="0"/>
              <a:t>Sismic</a:t>
            </a:r>
            <a:r>
              <a:rPr lang="en-US" dirty="0" smtClean="0"/>
              <a:t> load:</a:t>
            </a:r>
          </a:p>
          <a:p>
            <a:r>
              <a:rPr lang="en-US" dirty="0" smtClean="0"/>
              <a:t> Assumption:</a:t>
            </a:r>
          </a:p>
          <a:p>
            <a:pPr marL="0" indent="0">
              <a:buNone/>
            </a:pPr>
            <a:r>
              <a:rPr lang="en-US" dirty="0" smtClean="0"/>
              <a:t>The </a:t>
            </a:r>
            <a:r>
              <a:rPr lang="en-US" dirty="0"/>
              <a:t>structure located in Nablus city </a:t>
            </a:r>
          </a:p>
          <a:p>
            <a:pPr marL="0" indent="0">
              <a:buNone/>
            </a:pPr>
            <a:r>
              <a:rPr lang="en-US" dirty="0"/>
              <a:t>Zone 2B then Z=0.2</a:t>
            </a:r>
          </a:p>
          <a:p>
            <a:pPr marL="0" indent="0">
              <a:buNone/>
            </a:pPr>
            <a:r>
              <a:rPr lang="en-US" dirty="0"/>
              <a:t>The type of soil is rock SB</a:t>
            </a:r>
          </a:p>
          <a:p>
            <a:pPr marL="0" indent="0">
              <a:buNone/>
            </a:pPr>
            <a:r>
              <a:rPr lang="en-US" dirty="0"/>
              <a:t>	</a:t>
            </a:r>
            <a:r>
              <a:rPr lang="en-US" dirty="0" smtClean="0"/>
              <a:t>R=8</a:t>
            </a:r>
            <a:endParaRPr lang="en-US" dirty="0"/>
          </a:p>
          <a:p>
            <a:pPr marL="0" indent="0">
              <a:buNone/>
            </a:pPr>
            <a:endParaRPr lang="en-US" dirty="0"/>
          </a:p>
          <a:p>
            <a:r>
              <a:rPr lang="en-US" dirty="0" smtClean="0"/>
              <a:t>Calculation</a:t>
            </a:r>
            <a:r>
              <a:rPr lang="en-US" dirty="0"/>
              <a:t>:</a:t>
            </a:r>
          </a:p>
          <a:p>
            <a:pPr marL="0" indent="0">
              <a:buNone/>
            </a:pPr>
            <a:r>
              <a:rPr lang="en-US" dirty="0" err="1"/>
              <a:t>Cv</a:t>
            </a:r>
            <a:r>
              <a:rPr lang="en-US" dirty="0"/>
              <a:t>=0.2</a:t>
            </a:r>
          </a:p>
          <a:p>
            <a:pPr marL="0" indent="0">
              <a:buNone/>
            </a:pPr>
            <a:r>
              <a:rPr lang="en-US" dirty="0"/>
              <a:t>Ct=0.035</a:t>
            </a:r>
          </a:p>
          <a:p>
            <a:pPr marL="0" indent="0">
              <a:buNone/>
            </a:pPr>
            <a:r>
              <a:rPr lang="en-US" dirty="0"/>
              <a:t>Then T=2.05</a:t>
            </a:r>
          </a:p>
          <a:p>
            <a:pPr marL="0" indent="0">
              <a:buNone/>
            </a:pPr>
            <a:r>
              <a:rPr lang="en-US" dirty="0"/>
              <a:t>W=22.4 KN</a:t>
            </a:r>
          </a:p>
          <a:p>
            <a:pPr marL="0" indent="0">
              <a:buNone/>
            </a:pPr>
            <a:r>
              <a:rPr lang="en-US" dirty="0"/>
              <a:t>V for steel column structure=0.3</a:t>
            </a:r>
          </a:p>
          <a:p>
            <a:pPr marL="0" indent="0">
              <a:buNone/>
            </a:pPr>
            <a:r>
              <a:rPr lang="en-US" dirty="0"/>
              <a:t>W=136.2 KN</a:t>
            </a:r>
          </a:p>
          <a:p>
            <a:pPr marL="0" indent="0">
              <a:buNone/>
            </a:pPr>
            <a:r>
              <a:rPr lang="en-US" dirty="0"/>
              <a:t>V for concrete column structure=1.66</a:t>
            </a:r>
          </a:p>
        </p:txBody>
      </p:sp>
    </p:spTree>
    <p:extLst>
      <p:ext uri="{BB962C8B-B14F-4D97-AF65-F5344CB8AC3E}">
        <p14:creationId xmlns:p14="http://schemas.microsoft.com/office/powerpoint/2010/main" val="34847129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Out line:</a:t>
            </a:r>
            <a:endParaRPr lang="en-US" sz="4000" dirty="0"/>
          </a:p>
        </p:txBody>
      </p:sp>
      <p:sp>
        <p:nvSpPr>
          <p:cNvPr id="3" name="Content Placeholder 2"/>
          <p:cNvSpPr>
            <a:spLocks noGrp="1"/>
          </p:cNvSpPr>
          <p:nvPr>
            <p:ph idx="1"/>
          </p:nvPr>
        </p:nvSpPr>
        <p:spPr>
          <a:xfrm>
            <a:off x="677334" y="1687133"/>
            <a:ext cx="8596668" cy="4354230"/>
          </a:xfrm>
        </p:spPr>
        <p:txBody>
          <a:bodyPr>
            <a:normAutofit/>
          </a:bodyPr>
          <a:lstStyle/>
          <a:p>
            <a:pPr lvl="0"/>
            <a:r>
              <a:rPr lang="en-US" sz="2400" b="1" dirty="0"/>
              <a:t>Introduction </a:t>
            </a:r>
            <a:r>
              <a:rPr lang="en-US" sz="2400" b="1" dirty="0" smtClean="0"/>
              <a:t> </a:t>
            </a:r>
            <a:endParaRPr lang="en-US" sz="2400" b="1" dirty="0"/>
          </a:p>
          <a:p>
            <a:r>
              <a:rPr lang="en-US" sz="2400" b="1" dirty="0" smtClean="0"/>
              <a:t>Codes</a:t>
            </a:r>
          </a:p>
          <a:p>
            <a:r>
              <a:rPr lang="en-US" sz="2400" b="1" dirty="0" smtClean="0"/>
              <a:t>Loads </a:t>
            </a:r>
          </a:p>
          <a:p>
            <a:r>
              <a:rPr lang="en-US" sz="2400" b="1" dirty="0" smtClean="0"/>
              <a:t>Analysis </a:t>
            </a:r>
          </a:p>
          <a:p>
            <a:r>
              <a:rPr lang="en-US" sz="2400" b="1" dirty="0" smtClean="0"/>
              <a:t>Checks</a:t>
            </a:r>
            <a:endParaRPr lang="en-US" sz="2400" b="1" dirty="0"/>
          </a:p>
          <a:p>
            <a:r>
              <a:rPr lang="en-US" sz="2400" b="1" dirty="0" smtClean="0"/>
              <a:t>Design</a:t>
            </a:r>
          </a:p>
          <a:p>
            <a:r>
              <a:rPr lang="en-US" sz="2400" b="1" dirty="0" smtClean="0"/>
              <a:t>Results and Conclusion</a:t>
            </a:r>
            <a:endParaRPr lang="en-US" sz="2400" dirty="0"/>
          </a:p>
          <a:p>
            <a:endParaRPr lang="en-US" sz="2400" b="1" dirty="0" smtClean="0"/>
          </a:p>
        </p:txBody>
      </p:sp>
    </p:spTree>
    <p:extLst>
      <p:ext uri="{BB962C8B-B14F-4D97-AF65-F5344CB8AC3E}">
        <p14:creationId xmlns:p14="http://schemas.microsoft.com/office/powerpoint/2010/main" val="435818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Checks</a:t>
            </a:r>
            <a:endParaRPr lang="en-US" dirty="0"/>
          </a:p>
        </p:txBody>
      </p:sp>
      <p:sp>
        <p:nvSpPr>
          <p:cNvPr id="3" name="Content Placeholder 2"/>
          <p:cNvSpPr>
            <a:spLocks noGrp="1"/>
          </p:cNvSpPr>
          <p:nvPr>
            <p:ph idx="1"/>
          </p:nvPr>
        </p:nvSpPr>
        <p:spPr/>
        <p:txBody>
          <a:bodyPr/>
          <a:lstStyle/>
          <a:p>
            <a:pPr lvl="0"/>
            <a:r>
              <a:rPr lang="en-US" dirty="0"/>
              <a:t>Compatibility Check</a:t>
            </a:r>
          </a:p>
          <a:p>
            <a:pPr marL="0" indent="0">
              <a:buNone/>
            </a:pPr>
            <a:r>
              <a:rPr lang="en-US" dirty="0"/>
              <a:t>Check the model using the animation tool in </a:t>
            </a:r>
            <a:r>
              <a:rPr lang="en-US" dirty="0" smtClean="0"/>
              <a:t>SAP.</a:t>
            </a:r>
          </a:p>
          <a:p>
            <a:pPr marL="0" indent="0">
              <a:buNone/>
            </a:pPr>
            <a:r>
              <a:rPr lang="en-US" dirty="0" smtClean="0"/>
              <a:t>Case 1 									Case 2</a:t>
            </a:r>
            <a:endParaRPr lang="en-US" dirty="0"/>
          </a:p>
        </p:txBody>
      </p:sp>
      <p:pic>
        <p:nvPicPr>
          <p:cNvPr id="21" name="صورة 15" descr="C:\Users\Administrator\Desktop\Capturaae.JPG"/>
          <p:cNvPicPr/>
          <p:nvPr/>
        </p:nvPicPr>
        <p:blipFill>
          <a:blip r:embed="rId2" cstate="print"/>
          <a:srcRect/>
          <a:stretch>
            <a:fillRect/>
          </a:stretch>
        </p:blipFill>
        <p:spPr bwMode="auto">
          <a:xfrm>
            <a:off x="677334" y="3321945"/>
            <a:ext cx="4105910" cy="2171700"/>
          </a:xfrm>
          <a:prstGeom prst="rect">
            <a:avLst/>
          </a:prstGeom>
          <a:noFill/>
          <a:ln w="9525">
            <a:noFill/>
            <a:miter lim="800000"/>
            <a:headEnd/>
            <a:tailEnd/>
          </a:ln>
        </p:spPr>
      </p:pic>
      <p:pic>
        <p:nvPicPr>
          <p:cNvPr id="22" name="صورة 16" descr="C:\Users\Administrator\Desktop\nne.JPG"/>
          <p:cNvPicPr/>
          <p:nvPr/>
        </p:nvPicPr>
        <p:blipFill>
          <a:blip r:embed="rId3" cstate="print"/>
          <a:srcRect/>
          <a:stretch>
            <a:fillRect/>
          </a:stretch>
        </p:blipFill>
        <p:spPr bwMode="auto">
          <a:xfrm>
            <a:off x="5111577" y="3311150"/>
            <a:ext cx="4162425" cy="2182495"/>
          </a:xfrm>
          <a:prstGeom prst="rect">
            <a:avLst/>
          </a:prstGeom>
          <a:noFill/>
          <a:ln w="9525">
            <a:noFill/>
            <a:miter lim="800000"/>
            <a:headEnd/>
            <a:tailEnd/>
          </a:ln>
        </p:spPr>
      </p:pic>
    </p:spTree>
    <p:extLst>
      <p:ext uri="{BB962C8B-B14F-4D97-AF65-F5344CB8AC3E}">
        <p14:creationId xmlns:p14="http://schemas.microsoft.com/office/powerpoint/2010/main" val="22277041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0366" y="1954526"/>
            <a:ext cx="8596668" cy="3880773"/>
          </a:xfrm>
        </p:spPr>
        <p:txBody>
          <a:bodyPr/>
          <a:lstStyle/>
          <a:p>
            <a:pPr lvl="0"/>
            <a:r>
              <a:rPr lang="en-US" dirty="0"/>
              <a:t>Check Equilibrium</a:t>
            </a:r>
          </a:p>
          <a:p>
            <a:pPr marL="0" indent="0">
              <a:buNone/>
            </a:pPr>
            <a:endParaRPr lang="en-US" dirty="0" smtClean="0"/>
          </a:p>
          <a:p>
            <a:pPr marL="0" indent="0">
              <a:buNone/>
            </a:pPr>
            <a:r>
              <a:rPr lang="en-US" dirty="0" smtClean="0"/>
              <a:t>This </a:t>
            </a:r>
            <a:r>
              <a:rPr lang="en-US" dirty="0"/>
              <a:t>check will done for each load pattern separately, here we will check Live Load pattern:</a:t>
            </a:r>
          </a:p>
          <a:p>
            <a:pPr marL="0" indent="0">
              <a:buNone/>
            </a:pPr>
            <a:r>
              <a:rPr lang="en-US" dirty="0"/>
              <a:t>For live load : (3x2+6x7)=48 KN , base reaction from live load =48KN, OK.</a:t>
            </a:r>
          </a:p>
          <a:p>
            <a:pPr marL="0" indent="0">
              <a:buNone/>
            </a:pPr>
            <a:r>
              <a:rPr lang="en-US" dirty="0"/>
              <a:t>For snow load : (5.63x2+11.25x7)=</a:t>
            </a:r>
            <a:r>
              <a:rPr lang="en-US" dirty="0" smtClean="0"/>
              <a:t>90.01KN</a:t>
            </a:r>
          </a:p>
          <a:p>
            <a:pPr marL="0" indent="0">
              <a:buNone/>
            </a:pPr>
            <a:r>
              <a:rPr lang="en-US" dirty="0" smtClean="0"/>
              <a:t> </a:t>
            </a:r>
            <a:r>
              <a:rPr lang="en-US" dirty="0"/>
              <a:t>base reaction from snow load =90KN,OK.</a:t>
            </a:r>
          </a:p>
          <a:p>
            <a:pPr marL="0" indent="0">
              <a:buNone/>
            </a:pPr>
            <a:r>
              <a:rPr lang="en-US" dirty="0"/>
              <a:t> </a:t>
            </a:r>
          </a:p>
          <a:p>
            <a:endParaRPr lang="en-US" dirty="0"/>
          </a:p>
        </p:txBody>
      </p:sp>
    </p:spTree>
    <p:extLst>
      <p:ext uri="{BB962C8B-B14F-4D97-AF65-F5344CB8AC3E}">
        <p14:creationId xmlns:p14="http://schemas.microsoft.com/office/powerpoint/2010/main" val="22955722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09908" y="615124"/>
                <a:ext cx="8596668" cy="3880773"/>
              </a:xfrm>
            </p:spPr>
            <p:txBody>
              <a:bodyPr/>
              <a:lstStyle/>
              <a:p>
                <a:r>
                  <a:rPr lang="en-US" dirty="0" smtClean="0"/>
                  <a:t> </a:t>
                </a:r>
                <a:r>
                  <a:rPr lang="en-US" b="1" dirty="0"/>
                  <a:t>Stress-Strain Check </a:t>
                </a:r>
                <a:r>
                  <a:rPr lang="en-US" b="1" dirty="0" smtClean="0"/>
                  <a:t>Layout</a:t>
                </a:r>
              </a:p>
              <a:p>
                <a:pPr marL="0" indent="0">
                  <a:buNone/>
                </a:pPr>
                <a:endParaRPr lang="en-US" b="1" dirty="0" smtClean="0"/>
              </a:p>
              <a:p>
                <a:pPr marL="0" indent="0" rtl="1">
                  <a:buNone/>
                </a:pPr>
                <a:r>
                  <a:rPr lang="en-US" b="1"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𝑜</m:t>
                        </m:r>
                      </m:sub>
                    </m:sSub>
                    <m:r>
                      <a:rPr lang="en-US" i="1">
                        <a:latin typeface="Cambria Math" panose="02040503050406030204" pitchFamily="18" charset="0"/>
                      </a:rPr>
                      <m:t>×</m:t>
                    </m:r>
                    <m:r>
                      <a:rPr lang="en-US" i="1">
                        <a:latin typeface="Cambria Math" panose="02040503050406030204" pitchFamily="18" charset="0"/>
                      </a:rPr>
                      <m:t>𝐷</m:t>
                    </m:r>
                    <m:r>
                      <a:rPr lang="en-US" i="1">
                        <a:latin typeface="Cambria Math" panose="02040503050406030204" pitchFamily="18" charset="0"/>
                      </a:rPr>
                      <m:t>=</m:t>
                    </m:r>
                    <m:f>
                      <m:fPr>
                        <m:ctrlPr>
                          <a:rPr lang="en-US" i="1">
                            <a:latin typeface="Cambria Math" panose="02040503050406030204" pitchFamily="18" charset="0"/>
                          </a:rPr>
                        </m:ctrlPr>
                      </m:fPr>
                      <m:num>
                        <m:f>
                          <m:fPr>
                            <m:ctrlPr>
                              <a:rPr lang="en-US" i="1">
                                <a:latin typeface="Cambria Math" panose="02040503050406030204" pitchFamily="18" charset="0"/>
                              </a:rPr>
                            </m:ctrlPr>
                          </m:fPr>
                          <m:num>
                            <m:r>
                              <a:rPr lang="en-US" i="1">
                                <a:latin typeface="Cambria Math" panose="02040503050406030204" pitchFamily="18" charset="0"/>
                              </a:rPr>
                              <m:t>Ʃ</m:t>
                            </m:r>
                            <m:r>
                              <a:rPr lang="en-US" i="1">
                                <a:latin typeface="Cambria Math" panose="02040503050406030204" pitchFamily="18" charset="0"/>
                              </a:rPr>
                              <m:t>𝐿𝑜𝑎𝑑</m:t>
                            </m:r>
                          </m:num>
                          <m:den>
                            <m:r>
                              <a:rPr lang="en-US" i="1">
                                <a:latin typeface="Cambria Math" panose="02040503050406030204" pitchFamily="18" charset="0"/>
                              </a:rPr>
                              <m:t>𝐿</m:t>
                            </m:r>
                          </m:den>
                        </m:f>
                        <m:r>
                          <a:rPr lang="en-US" i="1">
                            <a:latin typeface="Cambria Math" panose="02040503050406030204" pitchFamily="18" charset="0"/>
                          </a:rPr>
                          <m:t>×</m:t>
                        </m:r>
                        <m:r>
                          <a:rPr lang="en-US" i="1">
                            <a:latin typeface="Cambria Math" panose="02040503050406030204" pitchFamily="18" charset="0"/>
                          </a:rPr>
                          <m:t>𝐿</m:t>
                        </m:r>
                        <m:r>
                          <a:rPr lang="en-US" i="1">
                            <a:latin typeface="Cambria Math" panose="02040503050406030204" pitchFamily="18" charset="0"/>
                          </a:rPr>
                          <m:t>²</m:t>
                        </m:r>
                      </m:num>
                      <m:den>
                        <m:r>
                          <a:rPr lang="en-US" i="1">
                            <a:latin typeface="Cambria Math" panose="02040503050406030204" pitchFamily="18" charset="0"/>
                          </a:rPr>
                          <m:t>8</m:t>
                        </m:r>
                      </m:den>
                    </m:f>
                  </m:oMath>
                </a14:m>
                <a:endParaRPr lang="en-US" i="1" dirty="0" smtClean="0"/>
              </a:p>
              <a:p>
                <a:pPr marL="0" indent="0" rtl="1">
                  <a:buNone/>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rPr>
                        <m:t>296</m:t>
                      </m:r>
                      <m:r>
                        <a:rPr lang="en-US" i="1">
                          <a:latin typeface="Cambria Math" panose="02040503050406030204" pitchFamily="18" charset="0"/>
                        </a:rPr>
                        <m:t>×</m:t>
                      </m:r>
                      <m:r>
                        <a:rPr lang="en-US" i="1">
                          <a:latin typeface="Cambria Math" panose="02040503050406030204" pitchFamily="18" charset="0"/>
                        </a:rPr>
                        <m:t>2</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m:t>
                      </m:r>
                      <m:f>
                        <m:fPr>
                          <m:ctrlPr>
                            <a:rPr lang="en-US" i="1">
                              <a:latin typeface="Cambria Math" panose="02040503050406030204" pitchFamily="18" charset="0"/>
                            </a:rPr>
                          </m:ctrlPr>
                        </m:fPr>
                        <m:num>
                          <m:f>
                            <m:fPr>
                              <m:ctrlPr>
                                <a:rPr lang="en-US" i="1">
                                  <a:latin typeface="Cambria Math" panose="02040503050406030204" pitchFamily="18" charset="0"/>
                                </a:rPr>
                              </m:ctrlPr>
                            </m:fPr>
                            <m:num>
                              <m:r>
                                <a:rPr lang="en-US" i="1">
                                  <a:latin typeface="Cambria Math" panose="02040503050406030204" pitchFamily="18" charset="0"/>
                                </a:rPr>
                                <m:t>287</m:t>
                              </m:r>
                            </m:num>
                            <m:den>
                              <m:r>
                                <a:rPr lang="en-US" i="1">
                                  <a:latin typeface="Cambria Math" panose="02040503050406030204" pitchFamily="18" charset="0"/>
                                </a:rPr>
                                <m:t>20</m:t>
                              </m:r>
                            </m:den>
                          </m:f>
                          <m:r>
                            <a:rPr lang="en-US" i="1">
                              <a:latin typeface="Cambria Math" panose="02040503050406030204" pitchFamily="18" charset="0"/>
                            </a:rPr>
                            <m:t>×</m:t>
                          </m:r>
                          <m:r>
                            <a:rPr lang="en-US" i="1">
                              <a:latin typeface="Cambria Math" panose="02040503050406030204" pitchFamily="18" charset="0"/>
                            </a:rPr>
                            <m:t>20</m:t>
                          </m:r>
                          <m:r>
                            <a:rPr lang="en-US" i="1">
                              <a:latin typeface="Cambria Math" panose="02040503050406030204" pitchFamily="18" charset="0"/>
                            </a:rPr>
                            <m:t>²</m:t>
                          </m:r>
                        </m:num>
                        <m:den>
                          <m:r>
                            <a:rPr lang="en-US" i="1">
                              <a:latin typeface="Cambria Math" panose="02040503050406030204" pitchFamily="18" charset="0"/>
                            </a:rPr>
                            <m:t>8</m:t>
                          </m:r>
                        </m:den>
                      </m:f>
                      <m:box>
                        <m:boxPr>
                          <m:ctrlPr>
                            <a:rPr lang="en-US" i="1">
                              <a:latin typeface="Cambria Math" panose="02040503050406030204" pitchFamily="18" charset="0"/>
                            </a:rPr>
                          </m:ctrlPr>
                        </m:boxPr>
                        <m:e>
                          <m:groupChr>
                            <m:groupChrPr>
                              <m:chr m:val="→"/>
                              <m:vertJc m:val="bot"/>
                              <m:ctrlPr>
                                <a:rPr lang="en-US" i="1">
                                  <a:latin typeface="Cambria Math" panose="02040503050406030204" pitchFamily="18" charset="0"/>
                                </a:rPr>
                              </m:ctrlPr>
                            </m:groupChrPr>
                            <m:e>
                              <m:r>
                                <a:rPr lang="en-US" i="1">
                                  <a:latin typeface="Cambria Math" panose="02040503050406030204" pitchFamily="18" charset="0"/>
                                </a:rPr>
                                <m:t>𝑦𝑖𝑒𝑙𝑑𝑠</m:t>
                              </m:r>
                            </m:e>
                          </m:groupChr>
                        </m:e>
                      </m:box>
                      <m:r>
                        <a:rPr lang="en-US" i="1">
                          <a:latin typeface="Cambria Math" panose="02040503050406030204" pitchFamily="18" charset="0"/>
                        </a:rPr>
                        <m:t>740</m:t>
                      </m:r>
                      <m:r>
                        <a:rPr lang="en-US" i="1">
                          <a:latin typeface="Cambria Math" panose="02040503050406030204" pitchFamily="18" charset="0"/>
                        </a:rPr>
                        <m:t>≈</m:t>
                      </m:r>
                      <m:r>
                        <a:rPr lang="en-US" i="1">
                          <a:latin typeface="Cambria Math" panose="02040503050406030204" pitchFamily="18" charset="0"/>
                        </a:rPr>
                        <m:t>717</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 </m:t>
                      </m:r>
                      <m:r>
                        <a:rPr lang="en-US" i="1">
                          <a:latin typeface="Cambria Math" panose="02040503050406030204" pitchFamily="18" charset="0"/>
                        </a:rPr>
                        <m:t>𝐾𝑁</m:t>
                      </m:r>
                      <m:box>
                        <m:boxPr>
                          <m:ctrlPr>
                            <a:rPr lang="en-US" i="1">
                              <a:latin typeface="Cambria Math" panose="02040503050406030204" pitchFamily="18" charset="0"/>
                            </a:rPr>
                          </m:ctrlPr>
                        </m:boxPr>
                        <m:e>
                          <m:groupChr>
                            <m:groupChrPr>
                              <m:chr m:val="→"/>
                              <m:vertJc m:val="bot"/>
                              <m:ctrlPr>
                                <a:rPr lang="en-US" i="1">
                                  <a:latin typeface="Cambria Math" panose="02040503050406030204" pitchFamily="18" charset="0"/>
                                </a:rPr>
                              </m:ctrlPr>
                            </m:groupChrPr>
                            <m:e>
                              <m:r>
                                <a:rPr lang="en-US" i="1">
                                  <a:latin typeface="Cambria Math" panose="02040503050406030204" pitchFamily="18" charset="0"/>
                                </a:rPr>
                                <m:t>𝑦𝑖𝑒𝑙𝑑𝑠</m:t>
                              </m:r>
                            </m:e>
                          </m:groupChr>
                        </m:e>
                      </m:box>
                      <m:r>
                        <a:rPr lang="en-US" i="1">
                          <a:latin typeface="Cambria Math" panose="02040503050406030204" pitchFamily="18" charset="0"/>
                        </a:rPr>
                        <m:t> </m:t>
                      </m:r>
                      <m:r>
                        <a:rPr lang="en-US" i="1">
                          <a:latin typeface="Cambria Math" panose="02040503050406030204" pitchFamily="18" charset="0"/>
                        </a:rPr>
                        <m:t>𝑜𝑘</m:t>
                      </m:r>
                    </m:oMath>
                  </m:oMathPara>
                </a14:m>
                <a:endParaRPr lang="en-US"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09908" y="615124"/>
                <a:ext cx="8596668" cy="3880773"/>
              </a:xfrm>
              <a:blipFill rotWithShape="0">
                <a:blip r:embed="rId2"/>
                <a:stretch>
                  <a:fillRect l="-213" t="-1099"/>
                </a:stretch>
              </a:blipFill>
            </p:spPr>
            <p:txBody>
              <a:bodyPr/>
              <a:lstStyle/>
              <a:p>
                <a:r>
                  <a:rPr lang="en-US">
                    <a:noFill/>
                  </a:rPr>
                  <a:t> </a:t>
                </a:r>
              </a:p>
            </p:txBody>
          </p:sp>
        </mc:Fallback>
      </mc:AlternateContent>
      <p:pic>
        <p:nvPicPr>
          <p:cNvPr id="4" name="صورة 18" descr="C:\Users\Administrator\Desktop\nnm.JPG"/>
          <p:cNvPicPr/>
          <p:nvPr/>
        </p:nvPicPr>
        <p:blipFill>
          <a:blip r:embed="rId3" cstate="print"/>
          <a:srcRect/>
          <a:stretch>
            <a:fillRect/>
          </a:stretch>
        </p:blipFill>
        <p:spPr bwMode="auto">
          <a:xfrm>
            <a:off x="509908" y="2905222"/>
            <a:ext cx="4638675" cy="3181350"/>
          </a:xfrm>
          <a:prstGeom prst="rect">
            <a:avLst/>
          </a:prstGeom>
          <a:noFill/>
          <a:ln w="9525">
            <a:noFill/>
            <a:miter lim="800000"/>
            <a:headEnd/>
            <a:tailEnd/>
          </a:ln>
        </p:spPr>
      </p:pic>
      <p:pic>
        <p:nvPicPr>
          <p:cNvPr id="5" name="صورة 19" descr="C:\Users\Administrator\Desktop\26559.JPG"/>
          <p:cNvPicPr/>
          <p:nvPr/>
        </p:nvPicPr>
        <p:blipFill>
          <a:blip r:embed="rId4" cstate="print"/>
          <a:srcRect/>
          <a:stretch>
            <a:fillRect/>
          </a:stretch>
        </p:blipFill>
        <p:spPr bwMode="auto">
          <a:xfrm>
            <a:off x="5311193" y="3607569"/>
            <a:ext cx="4686300" cy="1033780"/>
          </a:xfrm>
          <a:prstGeom prst="rect">
            <a:avLst/>
          </a:prstGeom>
          <a:noFill/>
          <a:ln w="9525">
            <a:noFill/>
            <a:miter lim="800000"/>
            <a:headEnd/>
            <a:tailEnd/>
          </a:ln>
        </p:spPr>
      </p:pic>
    </p:spTree>
    <p:extLst>
      <p:ext uri="{BB962C8B-B14F-4D97-AF65-F5344CB8AC3E}">
        <p14:creationId xmlns:p14="http://schemas.microsoft.com/office/powerpoint/2010/main" val="42848500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5362" y="499214"/>
            <a:ext cx="8596668" cy="3880773"/>
          </a:xfrm>
        </p:spPr>
        <p:txBody>
          <a:bodyPr/>
          <a:lstStyle/>
          <a:p>
            <a:r>
              <a:rPr lang="en-US" b="1" dirty="0"/>
              <a:t>Check for Deflection </a:t>
            </a:r>
            <a:endParaRPr lang="en-US" dirty="0"/>
          </a:p>
          <a:p>
            <a:pPr marL="0" indent="0">
              <a:buNone/>
            </a:pPr>
            <a:endParaRPr lang="en-US" dirty="0"/>
          </a:p>
        </p:txBody>
      </p:sp>
      <p:sp>
        <p:nvSpPr>
          <p:cNvPr id="4" name="Rectangle 3"/>
          <p:cNvSpPr/>
          <p:nvPr/>
        </p:nvSpPr>
        <p:spPr>
          <a:xfrm>
            <a:off x="818003" y="1407638"/>
            <a:ext cx="793807" cy="410882"/>
          </a:xfrm>
          <a:prstGeom prst="rect">
            <a:avLst/>
          </a:prstGeom>
        </p:spPr>
        <p:txBody>
          <a:bodyPr wrap="none">
            <a:spAutoFit/>
          </a:bodyPr>
          <a:lstStyle/>
          <a:p>
            <a:pPr>
              <a:lnSpc>
                <a:spcPct val="115000"/>
              </a:lnSpc>
              <a:spcAft>
                <a:spcPts val="1000"/>
              </a:spcAft>
            </a:pPr>
            <a:r>
              <a:rPr lang="en-US" dirty="0" smtClean="0">
                <a:effectLst/>
                <a:latin typeface="Calibri" panose="020F0502020204030204" pitchFamily="34" charset="0"/>
                <a:ea typeface="Times New Roman" panose="02020603050405020304" pitchFamily="18" charset="0"/>
                <a:cs typeface="Arial" panose="020B0604020202020204" pitchFamily="34" charset="0"/>
              </a:rPr>
              <a:t>Case 1</a:t>
            </a:r>
            <a:endParaRPr lang="en-US"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5" name="Rectangle 4"/>
          <p:cNvSpPr/>
          <p:nvPr/>
        </p:nvSpPr>
        <p:spPr>
          <a:xfrm>
            <a:off x="5465879" y="1622440"/>
            <a:ext cx="793807" cy="392159"/>
          </a:xfrm>
          <a:prstGeom prst="rect">
            <a:avLst/>
          </a:prstGeom>
        </p:spPr>
        <p:txBody>
          <a:bodyPr wrap="none">
            <a:spAutoFit/>
          </a:bodyPr>
          <a:lstStyle/>
          <a:p>
            <a:pPr>
              <a:lnSpc>
                <a:spcPct val="115000"/>
              </a:lnSpc>
              <a:spcAft>
                <a:spcPts val="1000"/>
              </a:spcAft>
            </a:pPr>
            <a:r>
              <a:rPr lang="en-US" dirty="0" smtClean="0">
                <a:effectLst/>
                <a:latin typeface="Calibri" panose="020F0502020204030204" pitchFamily="34" charset="0"/>
                <a:ea typeface="Times New Roman" panose="02020603050405020304" pitchFamily="18" charset="0"/>
                <a:cs typeface="Arial" panose="020B0604020202020204" pitchFamily="34" charset="0"/>
              </a:rPr>
              <a:t>Case 2</a:t>
            </a:r>
            <a:endParaRPr lang="en-US" dirty="0">
              <a:effectLst/>
              <a:latin typeface="Calibri" panose="020F0502020204030204" pitchFamily="34" charset="0"/>
              <a:ea typeface="Times New Roman" panose="02020603050405020304" pitchFamily="18" charset="0"/>
              <a:cs typeface="Arial" panose="020B0604020202020204" pitchFamily="34" charset="0"/>
            </a:endParaRPr>
          </a:p>
        </p:txBody>
      </p:sp>
      <p:pic>
        <p:nvPicPr>
          <p:cNvPr id="6" name="صورة 20" descr="C:\Users\Administrator\Desktop\def1.JPG"/>
          <p:cNvPicPr/>
          <p:nvPr/>
        </p:nvPicPr>
        <p:blipFill>
          <a:blip r:embed="rId2" cstate="print"/>
          <a:srcRect/>
          <a:stretch>
            <a:fillRect/>
          </a:stretch>
        </p:blipFill>
        <p:spPr bwMode="auto">
          <a:xfrm>
            <a:off x="540777" y="2220662"/>
            <a:ext cx="3773645" cy="1436938"/>
          </a:xfrm>
          <a:prstGeom prst="rect">
            <a:avLst/>
          </a:prstGeom>
          <a:noFill/>
          <a:ln w="9525">
            <a:noFill/>
            <a:miter lim="800000"/>
            <a:headEnd/>
            <a:tailEnd/>
          </a:ln>
        </p:spPr>
      </p:pic>
      <p:pic>
        <p:nvPicPr>
          <p:cNvPr id="7" name="صورة 21" descr="C:\Users\Administrator\Desktop\2213.JPG"/>
          <p:cNvPicPr/>
          <p:nvPr/>
        </p:nvPicPr>
        <p:blipFill>
          <a:blip r:embed="rId3" cstate="print"/>
          <a:srcRect/>
          <a:stretch>
            <a:fillRect/>
          </a:stretch>
        </p:blipFill>
        <p:spPr bwMode="auto">
          <a:xfrm>
            <a:off x="540776" y="3989200"/>
            <a:ext cx="3773645" cy="1389847"/>
          </a:xfrm>
          <a:prstGeom prst="rect">
            <a:avLst/>
          </a:prstGeom>
          <a:noFill/>
          <a:ln w="9525">
            <a:noFill/>
            <a:miter lim="800000"/>
            <a:headEnd/>
            <a:tailEnd/>
          </a:ln>
        </p:spPr>
      </p:pic>
      <p:pic>
        <p:nvPicPr>
          <p:cNvPr id="8" name="صورة 22" descr="C:\Users\Administrator\Desktop\Capture56.JPG"/>
          <p:cNvPicPr/>
          <p:nvPr/>
        </p:nvPicPr>
        <p:blipFill>
          <a:blip r:embed="rId4" cstate="print"/>
          <a:srcRect/>
          <a:stretch>
            <a:fillRect/>
          </a:stretch>
        </p:blipFill>
        <p:spPr bwMode="auto">
          <a:xfrm>
            <a:off x="5465880" y="2220662"/>
            <a:ext cx="3578858" cy="1436938"/>
          </a:xfrm>
          <a:prstGeom prst="rect">
            <a:avLst/>
          </a:prstGeom>
          <a:noFill/>
          <a:ln w="9525">
            <a:noFill/>
            <a:miter lim="800000"/>
            <a:headEnd/>
            <a:tailEnd/>
          </a:ln>
        </p:spPr>
      </p:pic>
      <p:pic>
        <p:nvPicPr>
          <p:cNvPr id="9" name="صورة 23" descr="C:\Users\Administrator\Desktop\5246.JPG"/>
          <p:cNvPicPr/>
          <p:nvPr/>
        </p:nvPicPr>
        <p:blipFill>
          <a:blip r:embed="rId5" cstate="print"/>
          <a:srcRect/>
          <a:stretch>
            <a:fillRect/>
          </a:stretch>
        </p:blipFill>
        <p:spPr bwMode="auto">
          <a:xfrm>
            <a:off x="5465879" y="4055790"/>
            <a:ext cx="3578858" cy="1447423"/>
          </a:xfrm>
          <a:prstGeom prst="rect">
            <a:avLst/>
          </a:prstGeom>
          <a:noFill/>
          <a:ln w="9525">
            <a:noFill/>
            <a:miter lim="800000"/>
            <a:headEnd/>
            <a:tailEnd/>
          </a:ln>
        </p:spPr>
      </p:pic>
    </p:spTree>
    <p:extLst>
      <p:ext uri="{BB962C8B-B14F-4D97-AF65-F5344CB8AC3E}">
        <p14:creationId xmlns:p14="http://schemas.microsoft.com/office/powerpoint/2010/main" val="448302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Design</a:t>
            </a:r>
          </a:p>
        </p:txBody>
      </p:sp>
      <p:sp>
        <p:nvSpPr>
          <p:cNvPr id="3" name="Content Placeholder 2"/>
          <p:cNvSpPr>
            <a:spLocks noGrp="1"/>
          </p:cNvSpPr>
          <p:nvPr>
            <p:ph idx="1"/>
          </p:nvPr>
        </p:nvSpPr>
        <p:spPr/>
        <p:txBody>
          <a:bodyPr/>
          <a:lstStyle/>
          <a:p>
            <a:pPr marL="0" indent="0">
              <a:buNone/>
            </a:pPr>
            <a:r>
              <a:rPr lang="en-US" dirty="0"/>
              <a:t>Case </a:t>
            </a:r>
            <a:r>
              <a:rPr lang="en-US" dirty="0" smtClean="0"/>
              <a:t>1                                                    </a:t>
            </a:r>
            <a:r>
              <a:rPr lang="en-US" dirty="0"/>
              <a:t>Case </a:t>
            </a:r>
            <a:r>
              <a:rPr lang="en-US" dirty="0" smtClean="0"/>
              <a:t>2</a:t>
            </a:r>
            <a:endParaRPr lang="en-US" dirty="0"/>
          </a:p>
          <a:p>
            <a:pPr marL="0" indent="0">
              <a:buNone/>
            </a:pPr>
            <a:endParaRPr lang="en-US" dirty="0"/>
          </a:p>
          <a:p>
            <a:endParaRPr lang="en-US" dirty="0"/>
          </a:p>
        </p:txBody>
      </p:sp>
      <p:pic>
        <p:nvPicPr>
          <p:cNvPr id="4" name="صورة 24" descr="C:\Users\Administrator\Desktop\des.JPG"/>
          <p:cNvPicPr/>
          <p:nvPr/>
        </p:nvPicPr>
        <p:blipFill>
          <a:blip r:embed="rId2" cstate="print"/>
          <a:srcRect/>
          <a:stretch>
            <a:fillRect/>
          </a:stretch>
        </p:blipFill>
        <p:spPr bwMode="auto">
          <a:xfrm>
            <a:off x="307014" y="2943688"/>
            <a:ext cx="4342260" cy="2169226"/>
          </a:xfrm>
          <a:prstGeom prst="rect">
            <a:avLst/>
          </a:prstGeom>
          <a:noFill/>
          <a:ln w="9525">
            <a:noFill/>
            <a:miter lim="800000"/>
            <a:headEnd/>
            <a:tailEnd/>
          </a:ln>
        </p:spPr>
      </p:pic>
      <p:pic>
        <p:nvPicPr>
          <p:cNvPr id="5" name="صورة 25" descr="C:\Users\Administrator\Desktop\Captdewds.JPG"/>
          <p:cNvPicPr/>
          <p:nvPr/>
        </p:nvPicPr>
        <p:blipFill>
          <a:blip r:embed="rId3" cstate="print"/>
          <a:srcRect/>
          <a:stretch>
            <a:fillRect/>
          </a:stretch>
        </p:blipFill>
        <p:spPr bwMode="auto">
          <a:xfrm>
            <a:off x="5019594" y="2919875"/>
            <a:ext cx="4624728" cy="2193039"/>
          </a:xfrm>
          <a:prstGeom prst="rect">
            <a:avLst/>
          </a:prstGeom>
          <a:noFill/>
          <a:ln w="9525">
            <a:noFill/>
            <a:miter lim="800000"/>
            <a:headEnd/>
            <a:tailEnd/>
          </a:ln>
        </p:spPr>
      </p:pic>
    </p:spTree>
    <p:extLst>
      <p:ext uri="{BB962C8B-B14F-4D97-AF65-F5344CB8AC3E}">
        <p14:creationId xmlns:p14="http://schemas.microsoft.com/office/powerpoint/2010/main" val="38411367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03091" y="669702"/>
                <a:ext cx="8596668" cy="5822422"/>
              </a:xfrm>
            </p:spPr>
            <p:txBody>
              <a:bodyPr>
                <a:normAutofit lnSpcReduction="10000"/>
              </a:bodyPr>
              <a:lstStyle/>
              <a:p>
                <a:pPr marL="0" indent="0">
                  <a:buNone/>
                </a:pPr>
                <a:r>
                  <a:rPr lang="en-US" b="1" dirty="0" smtClean="0"/>
                  <a:t>Footing design</a:t>
                </a:r>
              </a:p>
              <a:p>
                <a:r>
                  <a:rPr lang="en-US" b="1" dirty="0" smtClean="0"/>
                  <a:t>For </a:t>
                </a:r>
                <a:r>
                  <a:rPr lang="en-US" b="1" dirty="0"/>
                  <a:t>case 1:</a:t>
                </a:r>
                <a:endParaRPr lang="en-US" dirty="0"/>
              </a:p>
              <a:p>
                <a:pPr marL="0" indent="0">
                  <a:buNone/>
                </a:pPr>
                <a:r>
                  <a:rPr lang="en-US" dirty="0"/>
                  <a:t>-</a:t>
                </a:r>
                <a:r>
                  <a:rPr lang="en-US" dirty="0" err="1"/>
                  <a:t>qall</a:t>
                </a:r>
                <a:r>
                  <a:rPr lang="en-US" dirty="0"/>
                  <a:t>= 294.3KN/m2</a:t>
                </a:r>
              </a:p>
              <a:p>
                <a:pPr marL="0" indent="0" rtl="1">
                  <a:buNone/>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𝑢</m:t>
                          </m:r>
                        </m:sub>
                      </m:sSub>
                      <m:r>
                        <a:rPr lang="en-US" i="1">
                          <a:latin typeface="Cambria Math" panose="02040503050406030204" pitchFamily="18" charset="0"/>
                        </a:rPr>
                        <m:t>=</m:t>
                      </m:r>
                      <m:r>
                        <a:rPr lang="en-US" i="1">
                          <a:latin typeface="Cambria Math" panose="02040503050406030204" pitchFamily="18" charset="0"/>
                        </a:rPr>
                        <m:t>127</m:t>
                      </m:r>
                      <m:r>
                        <a:rPr lang="en-US" i="1">
                          <a:latin typeface="Cambria Math" panose="02040503050406030204" pitchFamily="18" charset="0"/>
                        </a:rPr>
                        <m:t>.</m:t>
                      </m:r>
                      <m:r>
                        <a:rPr lang="en-US" i="1">
                          <a:latin typeface="Cambria Math" panose="02040503050406030204" pitchFamily="18" charset="0"/>
                        </a:rPr>
                        <m:t>2</m:t>
                      </m:r>
                      <m:r>
                        <a:rPr lang="en-US" i="1">
                          <a:latin typeface="Cambria Math" panose="02040503050406030204" pitchFamily="18" charset="0"/>
                        </a:rPr>
                        <m:t> </m:t>
                      </m:r>
                      <m:r>
                        <a:rPr lang="en-US" i="1">
                          <a:latin typeface="Cambria Math" panose="02040503050406030204" pitchFamily="18" charset="0"/>
                        </a:rPr>
                        <m:t>𝐾𝑁</m:t>
                      </m:r>
                    </m:oMath>
                  </m:oMathPara>
                </a14:m>
                <a:endParaRPr lang="en-US" dirty="0"/>
              </a:p>
              <a:p>
                <a:pPr marL="0" indent="0" rtl="1">
                  <a:buNone/>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rPr>
                        <m:t>𝐴</m:t>
                      </m:r>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𝑠</m:t>
                              </m:r>
                            </m:sub>
                          </m:sSub>
                        </m:num>
                        <m:den>
                          <m:sSub>
                            <m:sSubPr>
                              <m:ctrlPr>
                                <a:rPr lang="en-US"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𝑎𝑙𝑙𝑜𝑤𝑎𝑏𝑙𝑒</m:t>
                              </m:r>
                            </m:sub>
                          </m:sSub>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87</m:t>
                          </m:r>
                          <m:r>
                            <a:rPr lang="en-US" i="1">
                              <a:latin typeface="Cambria Math" panose="02040503050406030204" pitchFamily="18" charset="0"/>
                            </a:rPr>
                            <m:t>.</m:t>
                          </m:r>
                          <m:r>
                            <a:rPr lang="en-US" i="1">
                              <a:latin typeface="Cambria Math" panose="02040503050406030204" pitchFamily="18" charset="0"/>
                            </a:rPr>
                            <m:t>7</m:t>
                          </m:r>
                        </m:num>
                        <m:den>
                          <m:r>
                            <a:rPr lang="en-US" i="1">
                              <a:latin typeface="Cambria Math" panose="02040503050406030204" pitchFamily="18" charset="0"/>
                            </a:rPr>
                            <m:t>294</m:t>
                          </m:r>
                          <m:r>
                            <a:rPr lang="en-US" i="1">
                              <a:latin typeface="Cambria Math" panose="02040503050406030204" pitchFamily="18" charset="0"/>
                            </a:rPr>
                            <m:t>.</m:t>
                          </m:r>
                          <m:r>
                            <a:rPr lang="en-US" i="1">
                              <a:latin typeface="Cambria Math" panose="02040503050406030204" pitchFamily="18" charset="0"/>
                            </a:rPr>
                            <m:t>3</m:t>
                          </m:r>
                        </m:den>
                      </m:f>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29</m:t>
                      </m:r>
                      <m:r>
                        <a:rPr lang="en-US" i="1">
                          <a:latin typeface="Cambria Math" panose="02040503050406030204" pitchFamily="18" charset="0"/>
                        </a:rPr>
                        <m:t> </m:t>
                      </m:r>
                      <m:r>
                        <a:rPr lang="en-US" i="1">
                          <a:latin typeface="Cambria Math" panose="02040503050406030204" pitchFamily="18" charset="0"/>
                        </a:rPr>
                        <m:t>𝑚</m:t>
                      </m:r>
                      <m:r>
                        <a:rPr lang="en-US" i="1">
                          <a:latin typeface="Cambria Math" panose="02040503050406030204" pitchFamily="18" charset="0"/>
                        </a:rPr>
                        <m:t>²</m:t>
                      </m:r>
                      <m:box>
                        <m:boxPr>
                          <m:ctrlPr>
                            <a:rPr lang="en-US" i="1">
                              <a:latin typeface="Cambria Math" panose="02040503050406030204" pitchFamily="18" charset="0"/>
                            </a:rPr>
                          </m:ctrlPr>
                        </m:boxPr>
                        <m:e>
                          <m:groupChr>
                            <m:groupChrPr>
                              <m:chr m:val="→"/>
                              <m:vertJc m:val="bot"/>
                              <m:ctrlPr>
                                <a:rPr lang="en-US" i="1">
                                  <a:latin typeface="Cambria Math" panose="02040503050406030204" pitchFamily="18" charset="0"/>
                                </a:rPr>
                              </m:ctrlPr>
                            </m:groupChrPr>
                            <m:e>
                              <m:r>
                                <a:rPr lang="en-US" i="1">
                                  <a:latin typeface="Cambria Math" panose="02040503050406030204" pitchFamily="18" charset="0"/>
                                </a:rPr>
                                <m:t>𝑦𝑖𝑒𝑙𝑑𝑠</m:t>
                              </m:r>
                            </m:e>
                          </m:groupChr>
                        </m:e>
                      </m:box>
                      <m:r>
                        <a:rPr lang="en-US" i="1">
                          <a:latin typeface="Cambria Math" panose="02040503050406030204" pitchFamily="18" charset="0"/>
                        </a:rPr>
                        <m:t>𝑡𝑎𝑘𝑒</m:t>
                      </m:r>
                      <m:r>
                        <a:rPr lang="en-US" i="1">
                          <a:latin typeface="Cambria Math" panose="02040503050406030204" pitchFamily="18" charset="0"/>
                        </a:rPr>
                        <m:t> </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4</m:t>
                      </m:r>
                      <m:r>
                        <a:rPr lang="en-US" i="1">
                          <a:latin typeface="Cambria Math" panose="02040503050406030204" pitchFamily="18" charset="0"/>
                        </a:rPr>
                        <m:t> </m:t>
                      </m:r>
                      <m:r>
                        <a:rPr lang="en-US" i="1">
                          <a:latin typeface="Cambria Math" panose="02040503050406030204" pitchFamily="18" charset="0"/>
                        </a:rPr>
                        <m:t>𝑚</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4</m:t>
                      </m:r>
                      <m:r>
                        <a:rPr lang="en-US" i="1">
                          <a:latin typeface="Cambria Math" panose="02040503050406030204" pitchFamily="18" charset="0"/>
                        </a:rPr>
                        <m:t> </m:t>
                      </m:r>
                      <m:r>
                        <a:rPr lang="en-US" i="1">
                          <a:latin typeface="Cambria Math" panose="02040503050406030204" pitchFamily="18" charset="0"/>
                        </a:rPr>
                        <m:t>𝑚</m:t>
                      </m:r>
                    </m:oMath>
                  </m:oMathPara>
                </a14:m>
                <a:endParaRPr lang="en-US" dirty="0"/>
              </a:p>
              <a:p>
                <a:pPr marL="0" indent="0" rtl="1">
                  <a:buNone/>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𝑢</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127</m:t>
                          </m:r>
                          <m:r>
                            <a:rPr lang="en-US" i="1">
                              <a:latin typeface="Cambria Math" panose="02040503050406030204" pitchFamily="18" charset="0"/>
                            </a:rPr>
                            <m:t>.</m:t>
                          </m:r>
                          <m:r>
                            <a:rPr lang="en-US" i="1">
                              <a:latin typeface="Cambria Math" panose="02040503050406030204" pitchFamily="18" charset="0"/>
                            </a:rPr>
                            <m:t>2</m:t>
                          </m:r>
                        </m:num>
                        <m:den>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4</m:t>
                          </m:r>
                          <m:r>
                            <a:rPr lang="en-US" i="1">
                              <a:latin typeface="Cambria Math" panose="02040503050406030204" pitchFamily="18" charset="0"/>
                            </a:rPr>
                            <m:t>²</m:t>
                          </m:r>
                        </m:den>
                      </m:f>
                      <m:r>
                        <a:rPr lang="en-US" i="1">
                          <a:latin typeface="Cambria Math" panose="02040503050406030204" pitchFamily="18" charset="0"/>
                        </a:rPr>
                        <m:t>=</m:t>
                      </m:r>
                      <m:r>
                        <a:rPr lang="en-US" i="1">
                          <a:latin typeface="Cambria Math" panose="02040503050406030204" pitchFamily="18" charset="0"/>
                        </a:rPr>
                        <m:t>795</m:t>
                      </m:r>
                      <m:r>
                        <a:rPr lang="en-US" i="1">
                          <a:latin typeface="Cambria Math" panose="02040503050406030204" pitchFamily="18" charset="0"/>
                        </a:rPr>
                        <m:t> </m:t>
                      </m:r>
                      <m:r>
                        <a:rPr lang="en-US" i="1">
                          <a:latin typeface="Cambria Math" panose="02040503050406030204" pitchFamily="18" charset="0"/>
                        </a:rPr>
                        <m:t>𝐾𝑁</m:t>
                      </m:r>
                      <m:r>
                        <a:rPr lang="en-US" i="1">
                          <a:latin typeface="Cambria Math" panose="02040503050406030204" pitchFamily="18" charset="0"/>
                        </a:rPr>
                        <m:t>/</m:t>
                      </m:r>
                      <m:r>
                        <a:rPr lang="en-US" i="1">
                          <a:latin typeface="Cambria Math" panose="02040503050406030204" pitchFamily="18" charset="0"/>
                        </a:rPr>
                        <m:t>𝑚</m:t>
                      </m:r>
                      <m:r>
                        <a:rPr lang="en-US" i="1">
                          <a:latin typeface="Cambria Math" panose="02040503050406030204" pitchFamily="18" charset="0"/>
                        </a:rPr>
                        <m:t>²</m:t>
                      </m:r>
                    </m:oMath>
                  </m:oMathPara>
                </a14:m>
                <a:endParaRPr lang="en-US" dirty="0"/>
              </a:p>
              <a:p>
                <a:pPr marL="0" indent="0" rtl="1">
                  <a:buNone/>
                </a:pPr>
                <a:r>
                  <a:rPr lang="ar-JO" dirty="0"/>
                  <a:t> </a:t>
                </a:r>
                <a:endParaRPr lang="en-US" dirty="0"/>
              </a:p>
              <a:p>
                <a:pPr marL="0" indent="0">
                  <a:buNone/>
                </a:pPr>
                <a:r>
                  <a:rPr lang="en-US" b="1" dirty="0"/>
                  <a:t>Check punching shear</a:t>
                </a:r>
                <a:endParaRPr lang="en-US" dirty="0"/>
              </a:p>
              <a:p>
                <a:pPr marL="0" indent="0" rtl="1">
                  <a:buNone/>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rPr>
                        <m:t>𝑉𝑢</m:t>
                      </m:r>
                      <m:r>
                        <a:rPr lang="en-US" i="1">
                          <a:latin typeface="Cambria Math" panose="02040503050406030204" pitchFamily="18" charset="0"/>
                        </a:rPr>
                        <m:t>=</m:t>
                      </m:r>
                      <m:r>
                        <a:rPr lang="en-US" i="1">
                          <a:latin typeface="Cambria Math" panose="02040503050406030204" pitchFamily="18" charset="0"/>
                        </a:rPr>
                        <m:t>𝑃𝑢</m:t>
                      </m:r>
                      <m:r>
                        <a:rPr lang="en-US" i="1">
                          <a:latin typeface="Cambria Math" panose="02040503050406030204" pitchFamily="18" charset="0"/>
                        </a:rPr>
                        <m:t>−</m:t>
                      </m:r>
                      <m:r>
                        <m:rPr>
                          <m:sty m:val="p"/>
                        </m:rPr>
                        <a:rPr lang="en-US">
                          <a:latin typeface="Cambria Math" panose="02040503050406030204" pitchFamily="18" charset="0"/>
                        </a:rPr>
                        <m:t>qu</m:t>
                      </m:r>
                      <m:d>
                        <m:dPr>
                          <m:ctrlPr>
                            <a:rPr lang="en-US" i="1">
                              <a:latin typeface="Cambria Math" panose="02040503050406030204" pitchFamily="18" charset="0"/>
                            </a:rPr>
                          </m:ctrlPr>
                        </m:dPr>
                        <m:e>
                          <m:r>
                            <m:rPr>
                              <m:sty m:val="p"/>
                            </m:rPr>
                            <a:rPr lang="en-US">
                              <a:latin typeface="Cambria Math" panose="02040503050406030204" pitchFamily="18" charset="0"/>
                            </a:rPr>
                            <m:t>c</m:t>
                          </m:r>
                          <m:r>
                            <a:rPr lang="en-US">
                              <a:latin typeface="Cambria Math" panose="02040503050406030204" pitchFamily="18" charset="0"/>
                            </a:rPr>
                            <m:t>1</m:t>
                          </m:r>
                          <m:r>
                            <a:rPr lang="en-US">
                              <a:latin typeface="Cambria Math" panose="02040503050406030204" pitchFamily="18" charset="0"/>
                            </a:rPr>
                            <m:t>+</m:t>
                          </m:r>
                          <m:r>
                            <m:rPr>
                              <m:sty m:val="p"/>
                            </m:rPr>
                            <a:rPr lang="en-US">
                              <a:latin typeface="Cambria Math" panose="02040503050406030204" pitchFamily="18" charset="0"/>
                            </a:rPr>
                            <m:t>d</m:t>
                          </m:r>
                          <m:r>
                            <a:rPr lang="en-US">
                              <a:latin typeface="Cambria Math" panose="02040503050406030204" pitchFamily="18" charset="0"/>
                            </a:rPr>
                            <m:t>)(</m:t>
                          </m:r>
                          <m:r>
                            <m:rPr>
                              <m:sty m:val="p"/>
                            </m:rPr>
                            <a:rPr lang="en-US">
                              <a:latin typeface="Cambria Math" panose="02040503050406030204" pitchFamily="18" charset="0"/>
                            </a:rPr>
                            <m:t>c</m:t>
                          </m:r>
                          <m:r>
                            <a:rPr lang="en-US">
                              <a:latin typeface="Cambria Math" panose="02040503050406030204" pitchFamily="18" charset="0"/>
                            </a:rPr>
                            <m:t>2</m:t>
                          </m:r>
                          <m:r>
                            <a:rPr lang="en-US">
                              <a:latin typeface="Cambria Math" panose="02040503050406030204" pitchFamily="18" charset="0"/>
                            </a:rPr>
                            <m:t>+</m:t>
                          </m:r>
                          <m:r>
                            <m:rPr>
                              <m:sty m:val="p"/>
                            </m:rPr>
                            <a:rPr lang="en-US">
                              <a:latin typeface="Cambria Math" panose="02040503050406030204" pitchFamily="18" charset="0"/>
                            </a:rPr>
                            <m:t>d</m:t>
                          </m:r>
                          <m:r>
                            <a:rPr lang="en-US">
                              <a:latin typeface="Cambria Math" panose="02040503050406030204" pitchFamily="18" charset="0"/>
                            </a:rPr>
                            <m:t>)</m:t>
                          </m:r>
                        </m:e>
                      </m:d>
                      <m:r>
                        <a:rPr lang="en-US" i="1">
                          <a:latin typeface="Cambria Math" panose="02040503050406030204" pitchFamily="18" charset="0"/>
                        </a:rPr>
                        <m:t>=−</m:t>
                      </m:r>
                      <m:r>
                        <a:rPr lang="en-US" i="1">
                          <a:latin typeface="Cambria Math" panose="02040503050406030204" pitchFamily="18" charset="0"/>
                        </a:rPr>
                        <m:t>635</m:t>
                      </m:r>
                      <m:r>
                        <a:rPr lang="en-US" i="1">
                          <a:latin typeface="Cambria Math" panose="02040503050406030204" pitchFamily="18" charset="0"/>
                        </a:rPr>
                        <m:t>.</m:t>
                      </m:r>
                      <m:r>
                        <a:rPr lang="en-US" i="1">
                          <a:latin typeface="Cambria Math" panose="02040503050406030204" pitchFamily="18" charset="0"/>
                        </a:rPr>
                        <m:t>4</m:t>
                      </m:r>
                      <m:r>
                        <a:rPr lang="en-US" i="1">
                          <a:latin typeface="Cambria Math" panose="02040503050406030204" pitchFamily="18" charset="0"/>
                        </a:rPr>
                        <m:t> </m:t>
                      </m:r>
                      <m:r>
                        <a:rPr lang="en-US" i="1">
                          <a:latin typeface="Cambria Math" panose="02040503050406030204" pitchFamily="18" charset="0"/>
                        </a:rPr>
                        <m:t>𝐾𝑁</m:t>
                      </m:r>
                    </m:oMath>
                  </m:oMathPara>
                </a14:m>
                <a:endParaRPr lang="en-US" dirty="0"/>
              </a:p>
              <a:p>
                <a:pPr marL="0" indent="0" rtl="1">
                  <a:buNone/>
                </a:pPr>
                <a:r>
                  <a:rPr lang="ar-JO" dirty="0"/>
                  <a:t> </a:t>
                </a:r>
                <a:endParaRPr lang="en-US" dirty="0"/>
              </a:p>
              <a:p>
                <a:pPr marL="0" indent="0" rtl="1">
                  <a:buNone/>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𝑉𝑐</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75</m:t>
                      </m:r>
                      <m:r>
                        <a:rPr lang="en-US" i="1">
                          <a:latin typeface="Cambria Math" panose="02040503050406030204" pitchFamily="18" charset="0"/>
                        </a:rPr>
                        <m:t>×</m:t>
                      </m:r>
                      <m:func>
                        <m:funcPr>
                          <m:ctrlPr>
                            <a:rPr lang="en-US" i="1">
                              <a:latin typeface="Cambria Math" panose="02040503050406030204" pitchFamily="18" charset="0"/>
                            </a:rPr>
                          </m:ctrlPr>
                        </m:funcPr>
                        <m:fName>
                          <m:r>
                            <a:rPr lang="en-US" i="1">
                              <a:latin typeface="Cambria Math" panose="02040503050406030204" pitchFamily="18" charset="0"/>
                            </a:rPr>
                            <m:t>𝑚𝑖𝑛</m:t>
                          </m:r>
                        </m:fName>
                        <m:e>
                          <m:r>
                            <a:rPr lang="en-US" i="1">
                              <a:latin typeface="Cambria Math" panose="02040503050406030204" pitchFamily="18" charset="0"/>
                            </a:rPr>
                            <m:t>𝑜𝑓</m:t>
                          </m:r>
                          <m:r>
                            <a:rPr lang="en-US" i="1">
                              <a:latin typeface="Cambria Math" panose="02040503050406030204" pitchFamily="18" charset="0"/>
                            </a:rPr>
                            <m:t> </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3</m:t>
                                      </m:r>
                                    </m:den>
                                  </m:f>
                                </m:e>
                                <m:e>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12</m:t>
                                      </m:r>
                                    </m:den>
                                  </m:f>
                                  <m:d>
                                    <m:dPr>
                                      <m:ctrlPr>
                                        <a:rPr lang="en-US" i="1">
                                          <a:latin typeface="Cambria Math" panose="02040503050406030204" pitchFamily="18" charset="0"/>
                                        </a:rPr>
                                      </m:ctrlPr>
                                    </m:dPr>
                                    <m:e>
                                      <m:r>
                                        <a:rPr lang="en-US" i="1">
                                          <a:latin typeface="Cambria Math" panose="02040503050406030204" pitchFamily="18" charset="0"/>
                                        </a:rPr>
                                        <m:t>2</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𝛼</m:t>
                                          </m:r>
                                          <m:r>
                                            <a:rPr lang="en-US" i="1">
                                              <a:latin typeface="Cambria Math" panose="02040503050406030204" pitchFamily="18" charset="0"/>
                                            </a:rPr>
                                            <m:t>𝑠</m:t>
                                          </m:r>
                                          <m:r>
                                            <a:rPr lang="en-US" i="1">
                                              <a:latin typeface="Cambria Math" panose="02040503050406030204" pitchFamily="18" charset="0"/>
                                            </a:rPr>
                                            <m:t>×</m:t>
                                          </m:r>
                                          <m:r>
                                            <a:rPr lang="en-US" i="1">
                                              <a:latin typeface="Cambria Math" panose="02040503050406030204" pitchFamily="18" charset="0"/>
                                            </a:rPr>
                                            <m:t>𝑑</m:t>
                                          </m:r>
                                        </m:num>
                                        <m:den>
                                          <m:r>
                                            <a:rPr lang="en-US" i="1">
                                              <a:latin typeface="Cambria Math" panose="02040503050406030204" pitchFamily="18" charset="0"/>
                                            </a:rPr>
                                            <m:t>𝑏𝑜</m:t>
                                          </m:r>
                                        </m:den>
                                      </m:f>
                                    </m:e>
                                  </m:d>
                                </m:e>
                                <m:e>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6</m:t>
                                      </m:r>
                                    </m:den>
                                  </m:f>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2</m:t>
                                          </m:r>
                                        </m:num>
                                        <m:den>
                                          <m:r>
                                            <a:rPr lang="en-US" i="1">
                                              <a:latin typeface="Cambria Math" panose="02040503050406030204" pitchFamily="18" charset="0"/>
                                            </a:rPr>
                                            <m:t>𝐵𝑐</m:t>
                                          </m:r>
                                        </m:den>
                                      </m:f>
                                    </m:e>
                                  </m:d>
                                </m:e>
                              </m:eqArr>
                            </m:e>
                          </m:d>
                        </m:e>
                      </m:func>
                      <m:rad>
                        <m:radPr>
                          <m:degHide m:val="on"/>
                          <m:ctrlPr>
                            <a:rPr lang="en-US" i="1">
                              <a:latin typeface="Cambria Math" panose="02040503050406030204" pitchFamily="18" charset="0"/>
                            </a:rPr>
                          </m:ctrlPr>
                        </m:radPr>
                        <m:deg/>
                        <m:e>
                          <m:r>
                            <a:rPr lang="en-US" i="1">
                              <a:latin typeface="Cambria Math" panose="02040503050406030204" pitchFamily="18" charset="0"/>
                            </a:rPr>
                            <m:t>ƒ´</m:t>
                          </m:r>
                          <m:r>
                            <a:rPr lang="en-US" i="1">
                              <a:latin typeface="Cambria Math" panose="02040503050406030204" pitchFamily="18" charset="0"/>
                            </a:rPr>
                            <m:t>𝑐</m:t>
                          </m:r>
                        </m:e>
                      </m:rad>
                    </m:oMath>
                  </m:oMathPara>
                </a14:m>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03091" y="669702"/>
                <a:ext cx="8596668" cy="5822422"/>
              </a:xfrm>
              <a:blipFill rotWithShape="0">
                <a:blip r:embed="rId2"/>
                <a:stretch>
                  <a:fillRect l="-567" t="-1152"/>
                </a:stretch>
              </a:blipFill>
            </p:spPr>
            <p:txBody>
              <a:bodyPr/>
              <a:lstStyle/>
              <a:p>
                <a:r>
                  <a:rPr lang="en-US">
                    <a:noFill/>
                  </a:rPr>
                  <a:t> </a:t>
                </a:r>
              </a:p>
            </p:txBody>
          </p:sp>
        </mc:Fallback>
      </mc:AlternateContent>
    </p:spTree>
    <p:extLst>
      <p:ext uri="{BB962C8B-B14F-4D97-AF65-F5344CB8AC3E}">
        <p14:creationId xmlns:p14="http://schemas.microsoft.com/office/powerpoint/2010/main" val="19936161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77334" y="463639"/>
                <a:ext cx="8596668" cy="5577723"/>
              </a:xfrm>
            </p:spPr>
            <p:txBody>
              <a:bodyPr/>
              <a:lstStyle/>
              <a:p>
                <a:pPr marL="0" indent="0">
                  <a:buNone/>
                </a:pPr>
                <a:r>
                  <a:rPr lang="en-US" dirty="0" smtClean="0"/>
                  <a:t>Vu=</a:t>
                </a:r>
                <a14:m>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𝑉𝑐</m:t>
                    </m:r>
                  </m:oMath>
                </a14:m>
                <a:endParaRPr lang="en-US" i="1" dirty="0" smtClean="0"/>
              </a:p>
              <a:p>
                <a:pPr marL="0" indent="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𝐵𝑐</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𝐿</m:t>
                          </m:r>
                          <m:r>
                            <a:rPr lang="en-US" i="1">
                              <a:latin typeface="Cambria Math" panose="02040503050406030204" pitchFamily="18" charset="0"/>
                            </a:rPr>
                            <m:t>(</m:t>
                          </m:r>
                          <m:r>
                            <a:rPr lang="en-US" i="1">
                              <a:latin typeface="Cambria Math" panose="02040503050406030204" pitchFamily="18" charset="0"/>
                            </a:rPr>
                            <m:t>𝑙𝑜𝑛𝑔</m:t>
                          </m:r>
                          <m:r>
                            <a:rPr lang="en-US" i="1">
                              <a:latin typeface="Cambria Math" panose="02040503050406030204" pitchFamily="18" charset="0"/>
                            </a:rPr>
                            <m:t>)</m:t>
                          </m:r>
                        </m:num>
                        <m:den>
                          <m:r>
                            <a:rPr lang="en-US" i="1">
                              <a:latin typeface="Cambria Math" panose="02040503050406030204" pitchFamily="18" charset="0"/>
                            </a:rPr>
                            <m:t>𝐿</m:t>
                          </m:r>
                          <m:r>
                            <a:rPr lang="en-US" i="1">
                              <a:latin typeface="Cambria Math" panose="02040503050406030204" pitchFamily="18" charset="0"/>
                            </a:rPr>
                            <m:t>(</m:t>
                          </m:r>
                          <m:r>
                            <a:rPr lang="en-US" i="1">
                              <a:latin typeface="Cambria Math" panose="02040503050406030204" pitchFamily="18" charset="0"/>
                            </a:rPr>
                            <m:t>𝑠</m:t>
                          </m:r>
                          <m:r>
                            <a:rPr lang="en-US" i="1">
                              <a:latin typeface="Cambria Math" panose="02040503050406030204" pitchFamily="18" charset="0"/>
                            </a:rPr>
                            <m:t>h</m:t>
                          </m:r>
                          <m:r>
                            <a:rPr lang="en-US" i="1">
                              <a:latin typeface="Cambria Math" panose="02040503050406030204" pitchFamily="18" charset="0"/>
                            </a:rPr>
                            <m:t>𝑜𝑟𝑡</m:t>
                          </m:r>
                          <m:r>
                            <a:rPr lang="en-US" i="1">
                              <a:latin typeface="Cambria Math" panose="02040503050406030204" pitchFamily="18" charset="0"/>
                            </a:rPr>
                            <m:t>)</m:t>
                          </m:r>
                        </m:den>
                      </m:f>
                      <m:r>
                        <a:rPr lang="en-US" i="1">
                          <a:latin typeface="Cambria Math" panose="02040503050406030204" pitchFamily="18" charset="0"/>
                        </a:rPr>
                        <m:t>𝑜𝑓</m:t>
                      </m:r>
                      <m:r>
                        <a:rPr lang="en-US" i="1">
                          <a:latin typeface="Cambria Math" panose="02040503050406030204" pitchFamily="18" charset="0"/>
                        </a:rPr>
                        <m:t> </m:t>
                      </m:r>
                      <m:r>
                        <a:rPr lang="en-US" i="1">
                          <a:latin typeface="Cambria Math" panose="02040503050406030204" pitchFamily="18" charset="0"/>
                        </a:rPr>
                        <m:t>𝑡</m:t>
                      </m:r>
                      <m:r>
                        <a:rPr lang="en-US" i="1">
                          <a:latin typeface="Cambria Math" panose="02040503050406030204" pitchFamily="18" charset="0"/>
                        </a:rPr>
                        <m:t>h</m:t>
                      </m:r>
                      <m:r>
                        <a:rPr lang="en-US" i="1">
                          <a:latin typeface="Cambria Math" panose="02040503050406030204" pitchFamily="18" charset="0"/>
                        </a:rPr>
                        <m:t>𝑒</m:t>
                      </m:r>
                      <m:r>
                        <a:rPr lang="en-US" i="1">
                          <a:latin typeface="Cambria Math" panose="02040503050406030204" pitchFamily="18" charset="0"/>
                        </a:rPr>
                        <m:t> </m:t>
                      </m:r>
                      <m:r>
                        <a:rPr lang="en-US" i="1">
                          <a:latin typeface="Cambria Math" panose="02040503050406030204" pitchFamily="18" charset="0"/>
                        </a:rPr>
                        <m:t>𝑐𝑜𝑙𝑢𝑚𝑛</m:t>
                      </m:r>
                      <m:r>
                        <a:rPr lang="en-US" i="1">
                          <a:latin typeface="Cambria Math" panose="02040503050406030204" pitchFamily="18" charset="0"/>
                        </a:rPr>
                        <m:t>&gt;</m:t>
                      </m:r>
                      <m:r>
                        <a:rPr lang="en-US" i="1">
                          <a:latin typeface="Cambria Math" panose="02040503050406030204" pitchFamily="18" charset="0"/>
                        </a:rPr>
                        <m:t>2</m:t>
                      </m:r>
                      <m:box>
                        <m:boxPr>
                          <m:ctrlPr>
                            <a:rPr lang="en-US" i="1">
                              <a:latin typeface="Cambria Math" panose="02040503050406030204" pitchFamily="18" charset="0"/>
                            </a:rPr>
                          </m:ctrlPr>
                        </m:boxPr>
                        <m:e>
                          <m:groupChr>
                            <m:groupChrPr>
                              <m:chr m:val="→"/>
                              <m:vertJc m:val="bot"/>
                              <m:ctrlPr>
                                <a:rPr lang="en-US" i="1">
                                  <a:latin typeface="Cambria Math" panose="02040503050406030204" pitchFamily="18" charset="0"/>
                                </a:rPr>
                              </m:ctrlPr>
                            </m:groupChrPr>
                            <m:e>
                              <m:r>
                                <a:rPr lang="en-US" i="1">
                                  <a:latin typeface="Cambria Math" panose="02040503050406030204" pitchFamily="18" charset="0"/>
                                </a:rPr>
                                <m:t>𝑦𝑖𝑒𝑙𝑑𝑠</m:t>
                              </m:r>
                            </m:e>
                          </m:groupChr>
                        </m:e>
                      </m:box>
                      <m:r>
                        <a:rPr lang="en-US" i="1">
                          <a:latin typeface="Cambria Math" panose="02040503050406030204" pitchFamily="18" charset="0"/>
                        </a:rPr>
                        <m:t>𝐵𝑐</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60</m:t>
                          </m:r>
                        </m:num>
                        <m:den>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20</m:t>
                          </m:r>
                        </m:den>
                      </m:f>
                      <m:r>
                        <a:rPr lang="en-US" i="1">
                          <a:latin typeface="Cambria Math" panose="02040503050406030204" pitchFamily="18" charset="0"/>
                        </a:rPr>
                        <m:t>=</m:t>
                      </m:r>
                      <m:r>
                        <a:rPr lang="en-US" i="1">
                          <a:latin typeface="Cambria Math" panose="02040503050406030204" pitchFamily="18" charset="0"/>
                        </a:rPr>
                        <m:t>3</m:t>
                      </m:r>
                    </m:oMath>
                  </m:oMathPara>
                </a14:m>
                <a:endParaRPr lang="en-US" dirty="0"/>
              </a:p>
              <a:p>
                <a:pPr marL="0" indent="0" rtl="1">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𝑉𝑐</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75</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6</m:t>
                          </m:r>
                        </m:den>
                      </m:f>
                      <m:r>
                        <a:rPr lang="en-US" i="1">
                          <a:latin typeface="Cambria Math" panose="02040503050406030204" pitchFamily="18" charset="0"/>
                        </a:rPr>
                        <m:t>×</m:t>
                      </m:r>
                      <m:r>
                        <m:rPr>
                          <m:sty m:val="p"/>
                        </m:rPr>
                        <a:rPr lang="en-US">
                          <a:latin typeface="Cambria Math" panose="02040503050406030204" pitchFamily="18" charset="0"/>
                        </a:rPr>
                        <m:t>b</m:t>
                      </m:r>
                      <m:r>
                        <a:rPr lang="en-US" i="1">
                          <a:latin typeface="Cambria Math" panose="02040503050406030204" pitchFamily="18" charset="0"/>
                        </a:rPr>
                        <m:t>×</m:t>
                      </m:r>
                      <m:r>
                        <m:rPr>
                          <m:sty m:val="p"/>
                        </m:rPr>
                        <a:rPr lang="en-US">
                          <a:latin typeface="Cambria Math" panose="02040503050406030204" pitchFamily="18" charset="0"/>
                        </a:rPr>
                        <m:t>d</m:t>
                      </m:r>
                      <m:r>
                        <a:rPr lang="en-US" i="1">
                          <a:latin typeface="Cambria Math" panose="02040503050406030204" pitchFamily="18" charset="0"/>
                        </a:rPr>
                        <m:t>×</m:t>
                      </m:r>
                      <m:rad>
                        <m:radPr>
                          <m:degHide m:val="on"/>
                          <m:ctrlPr>
                            <a:rPr lang="en-US" i="1">
                              <a:latin typeface="Cambria Math" panose="02040503050406030204" pitchFamily="18" charset="0"/>
                            </a:rPr>
                          </m:ctrlPr>
                        </m:radPr>
                        <m:deg/>
                        <m:e>
                          <m:r>
                            <a:rPr lang="en-US" i="1">
                              <a:latin typeface="Cambria Math" panose="02040503050406030204" pitchFamily="18" charset="0"/>
                            </a:rPr>
                            <m:t>28</m:t>
                          </m:r>
                        </m:e>
                      </m:rad>
                      <m:r>
                        <a:rPr lang="en-US" i="1">
                          <a:latin typeface="Cambria Math" panose="02040503050406030204" pitchFamily="18" charset="0"/>
                        </a:rPr>
                        <m:t>=</m:t>
                      </m:r>
                      <m:r>
                        <a:rPr lang="en-US" i="1">
                          <a:latin typeface="Cambria Math" panose="02040503050406030204" pitchFamily="18" charset="0"/>
                        </a:rPr>
                        <m:t>753</m:t>
                      </m:r>
                      <m:r>
                        <a:rPr lang="en-US" i="1">
                          <a:latin typeface="Cambria Math" panose="02040503050406030204" pitchFamily="18" charset="0"/>
                        </a:rPr>
                        <m:t>.</m:t>
                      </m:r>
                      <m:r>
                        <a:rPr lang="en-US" i="1">
                          <a:latin typeface="Cambria Math" panose="02040503050406030204" pitchFamily="18" charset="0"/>
                        </a:rPr>
                        <m:t>7</m:t>
                      </m:r>
                      <m:r>
                        <a:rPr lang="en-US" i="1">
                          <a:latin typeface="Cambria Math" panose="02040503050406030204" pitchFamily="18" charset="0"/>
                        </a:rPr>
                        <m:t>𝐾𝑁</m:t>
                      </m:r>
                    </m:oMath>
                  </m:oMathPara>
                </a14:m>
                <a:endParaRPr lang="en-US" dirty="0"/>
              </a:p>
              <a:p>
                <a:pPr marL="0" indent="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𝑆𝑖𝑛𝑐𝑒</m:t>
                      </m:r>
                      <m:r>
                        <a:rPr lang="en-US" i="1">
                          <a:latin typeface="Cambria Math" panose="02040503050406030204" pitchFamily="18" charset="0"/>
                        </a:rPr>
                        <m:t> </m:t>
                      </m:r>
                      <m:r>
                        <a:rPr lang="en-US" i="1">
                          <a:latin typeface="Cambria Math" panose="02040503050406030204" pitchFamily="18" charset="0"/>
                        </a:rPr>
                        <m:t>∅</m:t>
                      </m:r>
                      <m:r>
                        <a:rPr lang="en-US" i="1">
                          <a:latin typeface="Cambria Math" panose="02040503050406030204" pitchFamily="18" charset="0"/>
                        </a:rPr>
                        <m:t>𝑉𝑐</m:t>
                      </m:r>
                      <m:r>
                        <a:rPr lang="en-US" i="1">
                          <a:latin typeface="Cambria Math" panose="02040503050406030204" pitchFamily="18" charset="0"/>
                        </a:rPr>
                        <m:t>&gt;</m:t>
                      </m:r>
                      <m:r>
                        <a:rPr lang="en-US" i="1">
                          <a:latin typeface="Cambria Math" panose="02040503050406030204" pitchFamily="18" charset="0"/>
                        </a:rPr>
                        <m:t>𝜏</m:t>
                      </m:r>
                      <m:box>
                        <m:boxPr>
                          <m:ctrlPr>
                            <a:rPr lang="en-US" i="1">
                              <a:latin typeface="Cambria Math" panose="02040503050406030204" pitchFamily="18" charset="0"/>
                            </a:rPr>
                          </m:ctrlPr>
                        </m:boxPr>
                        <m:e>
                          <m:groupChr>
                            <m:groupChrPr>
                              <m:chr m:val="→"/>
                              <m:vertJc m:val="bot"/>
                              <m:ctrlPr>
                                <a:rPr lang="en-US" i="1">
                                  <a:latin typeface="Cambria Math" panose="02040503050406030204" pitchFamily="18" charset="0"/>
                                </a:rPr>
                              </m:ctrlPr>
                            </m:groupChrPr>
                            <m:e>
                              <m:r>
                                <a:rPr lang="en-US" i="1">
                                  <a:latin typeface="Cambria Math" panose="02040503050406030204" pitchFamily="18" charset="0"/>
                                </a:rPr>
                                <m:t>𝑦𝑖𝑒𝑙𝑑𝑠</m:t>
                              </m:r>
                            </m:e>
                          </m:groupChr>
                        </m:e>
                      </m:box>
                      <m:r>
                        <a:rPr lang="en-US" i="1">
                          <a:latin typeface="Cambria Math" panose="02040503050406030204" pitchFamily="18" charset="0"/>
                        </a:rPr>
                        <m:t> </m:t>
                      </m:r>
                      <m:r>
                        <a:rPr lang="en-US" i="1">
                          <a:latin typeface="Cambria Math" panose="02040503050406030204" pitchFamily="18" charset="0"/>
                        </a:rPr>
                        <m:t>𝑂𝐾</m:t>
                      </m:r>
                    </m:oMath>
                  </m:oMathPara>
                </a14:m>
                <a:endParaRPr lang="en-US" dirty="0"/>
              </a:p>
              <a:p>
                <a:pPr marL="0" indent="0">
                  <a:buNone/>
                </a:pPr>
                <a:r>
                  <a:rPr lang="en-US" b="1" dirty="0"/>
                  <a:t>Check for punching  </a:t>
                </a:r>
                <a:r>
                  <a:rPr lang="en-US" b="1" dirty="0" smtClean="0"/>
                  <a:t>moment</a:t>
                </a:r>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𝑀𝑢</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𝜎</m:t>
                          </m:r>
                          <m:r>
                            <a:rPr lang="en-US" i="1">
                              <a:latin typeface="Cambria Math" panose="02040503050406030204" pitchFamily="18" charset="0"/>
                            </a:rPr>
                            <m:t>𝑢</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𝐵</m:t>
                              </m:r>
                            </m:e>
                            <m:sup/>
                          </m:sSup>
                        </m:num>
                        <m:den>
                          <m:r>
                            <a:rPr lang="en-US" i="1">
                              <a:latin typeface="Cambria Math" panose="02040503050406030204" pitchFamily="18" charset="0"/>
                            </a:rPr>
                            <m:t>2</m:t>
                          </m:r>
                        </m:den>
                      </m:f>
                      <m:r>
                        <a:rPr lang="en-US" i="1">
                          <a:latin typeface="Cambria Math" panose="02040503050406030204" pitchFamily="18" charset="0"/>
                        </a:rPr>
                        <m:t>𝑋</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𝐿</m:t>
                          </m:r>
                          <m:r>
                            <a:rPr lang="en-US" i="1">
                              <a:latin typeface="Cambria Math" panose="02040503050406030204" pitchFamily="18" charset="0"/>
                            </a:rPr>
                            <m:t>−</m:t>
                          </m:r>
                          <m:r>
                            <a:rPr lang="en-US" i="1">
                              <a:latin typeface="Cambria Math" panose="02040503050406030204" pitchFamily="18" charset="0"/>
                            </a:rPr>
                            <m:t>𝐶</m:t>
                          </m:r>
                          <m:r>
                            <a:rPr lang="en-US" i="1">
                              <a:latin typeface="Cambria Math" panose="02040503050406030204" pitchFamily="18" charset="0"/>
                            </a:rPr>
                            <m:t>2</m:t>
                          </m:r>
                        </m:num>
                        <m:den>
                          <m:r>
                            <a:rPr lang="en-US" i="1">
                              <a:latin typeface="Cambria Math" panose="02040503050406030204" pitchFamily="18" charset="0"/>
                            </a:rPr>
                            <m:t>2</m:t>
                          </m:r>
                        </m:den>
                      </m:f>
                      <m:sSup>
                        <m:sSupPr>
                          <m:ctrlPr>
                            <a:rPr lang="en-US" i="1">
                              <a:latin typeface="Cambria Math" panose="02040503050406030204" pitchFamily="18" charset="0"/>
                            </a:rPr>
                          </m:ctrlPr>
                        </m:sSupPr>
                        <m:e>
                          <m:r>
                            <a:rPr lang="en-US" i="1">
                              <a:latin typeface="Cambria Math" panose="02040503050406030204" pitchFamily="18" charset="0"/>
                            </a:rPr>
                            <m:t>)</m:t>
                          </m:r>
                        </m:e>
                        <m:sup>
                          <m:r>
                            <a:rPr lang="en-US">
                              <a:latin typeface="Cambria Math" panose="02040503050406030204" pitchFamily="18" charset="0"/>
                            </a:rPr>
                            <m:t>2</m:t>
                          </m:r>
                        </m:sup>
                      </m:sSup>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181</m:t>
                          </m:r>
                          <m:r>
                            <a:rPr lang="en-US" i="1">
                              <a:latin typeface="Cambria Math" panose="02040503050406030204" pitchFamily="18" charset="0"/>
                            </a:rPr>
                            <m:t>.</m:t>
                          </m:r>
                          <m:r>
                            <a:rPr lang="en-US" i="1">
                              <a:latin typeface="Cambria Math" panose="02040503050406030204" pitchFamily="18" charset="0"/>
                            </a:rPr>
                            <m:t>29</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35</m:t>
                              </m:r>
                            </m:e>
                            <m:sup>
                              <m:r>
                                <a:rPr lang="en-US" i="1">
                                  <a:latin typeface="Cambria Math" panose="02040503050406030204" pitchFamily="18" charset="0"/>
                                </a:rPr>
                                <m:t>2</m:t>
                              </m:r>
                            </m:sup>
                          </m:sSup>
                        </m:num>
                        <m:den>
                          <m:r>
                            <a:rPr lang="en-US" i="1">
                              <a:latin typeface="Cambria Math" panose="02040503050406030204" pitchFamily="18" charset="0"/>
                            </a:rPr>
                            <m:t>2</m:t>
                          </m:r>
                        </m:den>
                      </m:f>
                      <m:r>
                        <a:rPr lang="en-US" i="1">
                          <a:latin typeface="Cambria Math" panose="02040503050406030204" pitchFamily="18" charset="0"/>
                        </a:rPr>
                        <m:t>=</m:t>
                      </m:r>
                      <m:r>
                        <a:rPr lang="en-US" i="1">
                          <a:latin typeface="Cambria Math" panose="02040503050406030204" pitchFamily="18" charset="0"/>
                        </a:rPr>
                        <m:t>3</m:t>
                      </m:r>
                      <m:r>
                        <a:rPr lang="en-US" i="1">
                          <a:latin typeface="Cambria Math" panose="02040503050406030204" pitchFamily="18" charset="0"/>
                        </a:rPr>
                        <m:t>.</m:t>
                      </m:r>
                      <m:r>
                        <a:rPr lang="en-US" i="1">
                          <a:latin typeface="Cambria Math" panose="02040503050406030204" pitchFamily="18" charset="0"/>
                        </a:rPr>
                        <m:t>3</m:t>
                      </m:r>
                      <m:r>
                        <a:rPr lang="en-US" i="1">
                          <a:latin typeface="Cambria Math" panose="02040503050406030204" pitchFamily="18" charset="0"/>
                        </a:rPr>
                        <m:t> </m:t>
                      </m:r>
                      <m:r>
                        <a:rPr lang="en-US" i="1">
                          <a:latin typeface="Cambria Math" panose="02040503050406030204" pitchFamily="18" charset="0"/>
                        </a:rPr>
                        <m:t>𝐾𝑁</m:t>
                      </m:r>
                    </m:oMath>
                  </m:oMathPara>
                </a14:m>
                <a:endParaRPr lang="en-US" dirty="0"/>
              </a:p>
              <a:p>
                <a:pPr marL="0" indent="0" rtl="1">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𝜌</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85</m:t>
                          </m:r>
                          <m:r>
                            <a:rPr lang="en-US" i="1">
                              <a:latin typeface="Cambria Math" panose="02040503050406030204" pitchFamily="18" charset="0"/>
                            </a:rPr>
                            <m:t>×</m:t>
                          </m:r>
                          <m:r>
                            <a:rPr lang="en-US" i="1">
                              <a:latin typeface="Cambria Math" panose="02040503050406030204" pitchFamily="18" charset="0"/>
                            </a:rPr>
                            <m:t>28</m:t>
                          </m:r>
                        </m:num>
                        <m:den>
                          <m:r>
                            <a:rPr lang="en-US" i="1">
                              <a:latin typeface="Cambria Math" panose="02040503050406030204" pitchFamily="18" charset="0"/>
                            </a:rPr>
                            <m:t>420</m:t>
                          </m:r>
                        </m:den>
                      </m:f>
                      <m:d>
                        <m:dPr>
                          <m:begChr m:val="["/>
                          <m:endChr m:val="]"/>
                          <m:ctrlPr>
                            <a:rPr lang="en-US" i="1">
                              <a:latin typeface="Cambria Math" panose="02040503050406030204" pitchFamily="18" charset="0"/>
                            </a:rPr>
                          </m:ctrlPr>
                        </m:dPr>
                        <m:e>
                          <m:r>
                            <a:rPr lang="en-US" i="1">
                              <a:latin typeface="Cambria Math" panose="02040503050406030204" pitchFamily="18" charset="0"/>
                            </a:rPr>
                            <m:t>1</m:t>
                          </m:r>
                          <m:r>
                            <a:rPr lang="en-US" i="1">
                              <a:latin typeface="Cambria Math" panose="02040503050406030204" pitchFamily="18" charset="0"/>
                            </a:rPr>
                            <m:t>−</m:t>
                          </m:r>
                          <m:rad>
                            <m:radPr>
                              <m:degHide m:val="on"/>
                              <m:ctrlPr>
                                <a:rPr lang="en-US" i="1">
                                  <a:latin typeface="Cambria Math" panose="02040503050406030204" pitchFamily="18" charset="0"/>
                                </a:rPr>
                              </m:ctrlPr>
                            </m:radPr>
                            <m:deg/>
                            <m:e>
                              <m:r>
                                <a:rPr lang="en-US" i="1">
                                  <a:latin typeface="Cambria Math" panose="02040503050406030204" pitchFamily="18" charset="0"/>
                                </a:rPr>
                                <m:t>1</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2</m:t>
                                  </m:r>
                                  <m:r>
                                    <a:rPr lang="en-US" i="1">
                                      <a:latin typeface="Cambria Math" panose="02040503050406030204" pitchFamily="18" charset="0"/>
                                    </a:rPr>
                                    <m:t>.</m:t>
                                  </m:r>
                                  <m:r>
                                    <a:rPr lang="en-US" i="1">
                                      <a:latin typeface="Cambria Math" panose="02040503050406030204" pitchFamily="18" charset="0"/>
                                    </a:rPr>
                                    <m:t>6</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6</m:t>
                                      </m:r>
                                    </m:sup>
                                  </m:sSup>
                                  <m:r>
                                    <a:rPr lang="en-US" i="1">
                                      <a:latin typeface="Cambria Math" panose="02040503050406030204" pitchFamily="18" charset="0"/>
                                    </a:rPr>
                                    <m:t>×</m:t>
                                  </m:r>
                                  <m:r>
                                    <a:rPr lang="en-US" i="1">
                                      <a:latin typeface="Cambria Math" panose="02040503050406030204" pitchFamily="18" charset="0"/>
                                    </a:rPr>
                                    <m:t>11</m:t>
                                  </m:r>
                                  <m:r>
                                    <a:rPr lang="en-US" i="1">
                                      <a:latin typeface="Cambria Math" panose="02040503050406030204" pitchFamily="18" charset="0"/>
                                    </a:rPr>
                                    <m:t>.</m:t>
                                  </m:r>
                                  <m:r>
                                    <a:rPr lang="en-US" i="1">
                                      <a:latin typeface="Cambria Math" panose="02040503050406030204" pitchFamily="18" charset="0"/>
                                    </a:rPr>
                                    <m:t>10</m:t>
                                  </m:r>
                                </m:num>
                                <m:den>
                                  <m:r>
                                    <a:rPr lang="en-US" i="1">
                                      <a:latin typeface="Cambria Math" panose="02040503050406030204" pitchFamily="18" charset="0"/>
                                    </a:rPr>
                                    <m:t>1000</m:t>
                                  </m:r>
                                  <m:r>
                                    <a:rPr lang="en-US" i="1">
                                      <a:latin typeface="Cambria Math" panose="02040503050406030204" pitchFamily="18" charset="0"/>
                                    </a:rPr>
                                    <m:t>×</m:t>
                                  </m:r>
                                  <m:r>
                                    <a:rPr lang="en-US" i="1">
                                      <a:latin typeface="Cambria Math" panose="02040503050406030204" pitchFamily="18" charset="0"/>
                                    </a:rPr>
                                    <m:t>220</m:t>
                                  </m:r>
                                  <m:r>
                                    <a:rPr lang="en-US" i="1">
                                      <a:latin typeface="Cambria Math" panose="02040503050406030204" pitchFamily="18" charset="0"/>
                                    </a:rPr>
                                    <m:t>²</m:t>
                                  </m:r>
                                  <m:r>
                                    <a:rPr lang="en-US" i="1">
                                      <a:latin typeface="Cambria Math" panose="02040503050406030204" pitchFamily="18" charset="0"/>
                                    </a:rPr>
                                    <m:t>×</m:t>
                                  </m:r>
                                  <m:r>
                                    <a:rPr lang="en-US" i="1">
                                      <a:latin typeface="Cambria Math" panose="02040503050406030204" pitchFamily="18" charset="0"/>
                                    </a:rPr>
                                    <m:t>28</m:t>
                                  </m:r>
                                </m:den>
                              </m:f>
                            </m:e>
                          </m:rad>
                        </m:e>
                      </m:d>
                      <m:r>
                        <a:rPr lang="en-US" i="1">
                          <a:latin typeface="Cambria Math" panose="02040503050406030204" pitchFamily="18" charset="0"/>
                        </a:rPr>
                        <m:t>=</m:t>
                      </m:r>
                      <m:r>
                        <a:rPr lang="en-US" i="1">
                          <a:latin typeface="Cambria Math" panose="02040503050406030204" pitchFamily="18" charset="0"/>
                        </a:rPr>
                        <m:t>2</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m:t>
                          </m:r>
                          <m:r>
                            <a:rPr lang="en-US" i="1">
                              <a:latin typeface="Cambria Math" panose="02040503050406030204" pitchFamily="18" charset="0"/>
                            </a:rPr>
                            <m:t>3</m:t>
                          </m:r>
                        </m:sup>
                      </m:sSup>
                    </m:oMath>
                  </m:oMathPara>
                </a14:m>
                <a:endParaRPr lang="en-US" dirty="0"/>
              </a:p>
              <a:p>
                <a:pPr marL="0" indent="0" rtl="1">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𝐴𝑠</m:t>
                      </m:r>
                      <m:r>
                        <a:rPr lang="en-US" i="1">
                          <a:latin typeface="Cambria Math" panose="02040503050406030204" pitchFamily="18" charset="0"/>
                        </a:rPr>
                        <m:t>=</m:t>
                      </m:r>
                      <m:r>
                        <a:rPr lang="en-US" i="1">
                          <a:latin typeface="Cambria Math" panose="02040503050406030204" pitchFamily="18" charset="0"/>
                        </a:rPr>
                        <m:t>29</m:t>
                      </m:r>
                      <m:r>
                        <a:rPr lang="en-US" i="1">
                          <a:latin typeface="Cambria Math" panose="02040503050406030204" pitchFamily="18" charset="0"/>
                        </a:rPr>
                        <m:t> </m:t>
                      </m:r>
                      <m:r>
                        <a:rPr lang="en-US" i="1">
                          <a:latin typeface="Cambria Math" panose="02040503050406030204" pitchFamily="18" charset="0"/>
                        </a:rPr>
                        <m:t>𝑚𝑚</m:t>
                      </m:r>
                      <m:r>
                        <a:rPr lang="en-US" i="1">
                          <a:latin typeface="Cambria Math" panose="02040503050406030204" pitchFamily="18" charset="0"/>
                        </a:rPr>
                        <m:t>²</m:t>
                      </m:r>
                    </m:oMath>
                  </m:oMathPara>
                </a14:m>
                <a:endParaRPr lang="en-US" dirty="0"/>
              </a:p>
              <a:p>
                <a:pPr marL="0" indent="0" rtl="1">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𝐴𝑠𝑚𝑖𝑛</m:t>
                      </m:r>
                      <m:r>
                        <a:rPr lang="en-US" i="1">
                          <a:latin typeface="Cambria Math" panose="02040503050406030204" pitchFamily="18" charset="0"/>
                        </a:rPr>
                        <m:t>=</m:t>
                      </m:r>
                      <m:r>
                        <a:rPr lang="en-US" i="1">
                          <a:latin typeface="Cambria Math" panose="02040503050406030204" pitchFamily="18" charset="0"/>
                        </a:rPr>
                        <m:t>770</m:t>
                      </m:r>
                      <m:r>
                        <a:rPr lang="en-US" i="1">
                          <a:latin typeface="Cambria Math" panose="02040503050406030204" pitchFamily="18" charset="0"/>
                        </a:rPr>
                        <m:t> </m:t>
                      </m:r>
                      <m:r>
                        <a:rPr lang="en-US" i="1">
                          <a:latin typeface="Cambria Math" panose="02040503050406030204" pitchFamily="18" charset="0"/>
                        </a:rPr>
                        <m:t>𝑚𝑚</m:t>
                      </m:r>
                      <m:r>
                        <a:rPr lang="en-US" i="1">
                          <a:latin typeface="Cambria Math" panose="02040503050406030204" pitchFamily="18" charset="0"/>
                        </a:rPr>
                        <m:t>²</m:t>
                      </m:r>
                    </m:oMath>
                  </m:oMathPara>
                </a14:m>
                <a:endParaRPr lang="en-US" dirty="0"/>
              </a:p>
              <a:p>
                <a:pPr marL="0" indent="0" rtl="1">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𝑆𝑖𝑛𝑐𝑒</m:t>
                      </m:r>
                      <m:r>
                        <a:rPr lang="en-US" i="1">
                          <a:latin typeface="Cambria Math" panose="02040503050406030204" pitchFamily="18" charset="0"/>
                        </a:rPr>
                        <m:t> </m:t>
                      </m:r>
                      <m:r>
                        <a:rPr lang="en-US" i="1">
                          <a:latin typeface="Cambria Math" panose="02040503050406030204" pitchFamily="18" charset="0"/>
                        </a:rPr>
                        <m:t>𝐴𝑠</m:t>
                      </m:r>
                      <m:r>
                        <a:rPr lang="en-US" i="1">
                          <a:latin typeface="Cambria Math" panose="02040503050406030204" pitchFamily="18" charset="0"/>
                        </a:rPr>
                        <m:t>&lt;</m:t>
                      </m:r>
                      <m:r>
                        <a:rPr lang="en-US" i="1">
                          <a:latin typeface="Cambria Math" panose="02040503050406030204" pitchFamily="18" charset="0"/>
                        </a:rPr>
                        <m:t>𝐴𝑠𝑚𝑖𝑛</m:t>
                      </m:r>
                      <m:box>
                        <m:boxPr>
                          <m:ctrlPr>
                            <a:rPr lang="en-US" i="1">
                              <a:latin typeface="Cambria Math" panose="02040503050406030204" pitchFamily="18" charset="0"/>
                            </a:rPr>
                          </m:ctrlPr>
                        </m:boxPr>
                        <m:e>
                          <m:groupChr>
                            <m:groupChrPr>
                              <m:chr m:val="→"/>
                              <m:vertJc m:val="bot"/>
                              <m:ctrlPr>
                                <a:rPr lang="en-US" i="1">
                                  <a:latin typeface="Cambria Math" panose="02040503050406030204" pitchFamily="18" charset="0"/>
                                </a:rPr>
                              </m:ctrlPr>
                            </m:groupChrPr>
                            <m:e>
                              <m:r>
                                <a:rPr lang="en-US" i="1">
                                  <a:latin typeface="Cambria Math" panose="02040503050406030204" pitchFamily="18" charset="0"/>
                                </a:rPr>
                                <m:t>𝑦𝑖𝑒𝑙𝑑𝑠</m:t>
                              </m:r>
                            </m:e>
                          </m:groupChr>
                        </m:e>
                      </m:box>
                      <m:r>
                        <a:rPr lang="en-US" i="1">
                          <a:latin typeface="Cambria Math" panose="02040503050406030204" pitchFamily="18" charset="0"/>
                        </a:rPr>
                        <m:t> </m:t>
                      </m:r>
                      <m:r>
                        <a:rPr lang="en-US" i="1">
                          <a:latin typeface="Cambria Math" panose="02040503050406030204" pitchFamily="18" charset="0"/>
                        </a:rPr>
                        <m:t>𝑢𝑠𝑒</m:t>
                      </m:r>
                      <m:r>
                        <a:rPr lang="en-US" i="1">
                          <a:latin typeface="Cambria Math" panose="02040503050406030204" pitchFamily="18" charset="0"/>
                        </a:rPr>
                        <m:t> </m:t>
                      </m:r>
                      <m:r>
                        <a:rPr lang="en-US" i="1">
                          <a:latin typeface="Cambria Math" panose="02040503050406030204" pitchFamily="18" charset="0"/>
                        </a:rPr>
                        <m:t>𝐴𝑠𝑚𝑖𝑛</m:t>
                      </m:r>
                      <m:r>
                        <a:rPr lang="en-US" i="1">
                          <a:latin typeface="Cambria Math" panose="02040503050406030204" pitchFamily="18" charset="0"/>
                        </a:rPr>
                        <m:t>=</m:t>
                      </m:r>
                      <m:r>
                        <a:rPr lang="en-US" i="1">
                          <a:latin typeface="Cambria Math" panose="02040503050406030204" pitchFamily="18" charset="0"/>
                        </a:rPr>
                        <m:t>770</m:t>
                      </m:r>
                      <m:r>
                        <a:rPr lang="en-US" i="1">
                          <a:latin typeface="Cambria Math" panose="02040503050406030204" pitchFamily="18" charset="0"/>
                        </a:rPr>
                        <m:t> </m:t>
                      </m:r>
                      <m:r>
                        <a:rPr lang="en-US" i="1">
                          <a:latin typeface="Cambria Math" panose="02040503050406030204" pitchFamily="18" charset="0"/>
                        </a:rPr>
                        <m:t>𝑚𝑚</m:t>
                      </m:r>
                      <m:r>
                        <a:rPr lang="en-US" i="1">
                          <a:latin typeface="Cambria Math" panose="02040503050406030204" pitchFamily="18" charset="0"/>
                        </a:rPr>
                        <m:t>²</m:t>
                      </m:r>
                      <m:box>
                        <m:boxPr>
                          <m:ctrlPr>
                            <a:rPr lang="en-US" i="1">
                              <a:latin typeface="Cambria Math" panose="02040503050406030204" pitchFamily="18" charset="0"/>
                            </a:rPr>
                          </m:ctrlPr>
                        </m:boxPr>
                        <m:e>
                          <m:groupChr>
                            <m:groupChrPr>
                              <m:chr m:val="→"/>
                              <m:vertJc m:val="bot"/>
                              <m:ctrlPr>
                                <a:rPr lang="en-US" i="1">
                                  <a:latin typeface="Cambria Math" panose="02040503050406030204" pitchFamily="18" charset="0"/>
                                </a:rPr>
                              </m:ctrlPr>
                            </m:groupChrPr>
                            <m:e>
                              <m:r>
                                <a:rPr lang="en-US" i="1">
                                  <a:latin typeface="Cambria Math" panose="02040503050406030204" pitchFamily="18" charset="0"/>
                                </a:rPr>
                                <m:t>𝑦𝑖𝑒𝑙𝑑𝑠</m:t>
                              </m:r>
                            </m:e>
                          </m:groupChr>
                        </m:e>
                      </m:box>
                      <m:r>
                        <a:rPr lang="en-US" i="1">
                          <a:latin typeface="Cambria Math" panose="02040503050406030204" pitchFamily="18" charset="0"/>
                        </a:rPr>
                        <m:t> </m:t>
                      </m:r>
                      <m:r>
                        <a:rPr lang="en-US" i="1">
                          <a:latin typeface="Cambria Math" panose="02040503050406030204" pitchFamily="18" charset="0"/>
                        </a:rPr>
                        <m:t>𝑢𝑠𝑒</m:t>
                      </m:r>
                      <m:r>
                        <a:rPr lang="en-US" i="1">
                          <a:latin typeface="Cambria Math" panose="02040503050406030204" pitchFamily="18" charset="0"/>
                        </a:rPr>
                        <m:t> </m:t>
                      </m:r>
                      <m:r>
                        <a:rPr lang="en-US" i="1">
                          <a:latin typeface="Cambria Math" panose="02040503050406030204" pitchFamily="18" charset="0"/>
                        </a:rPr>
                        <m:t>5</m:t>
                      </m:r>
                      <m:r>
                        <a:rPr lang="en-US" i="1">
                          <a:latin typeface="Cambria Math" panose="02040503050406030204" pitchFamily="18" charset="0"/>
                        </a:rPr>
                        <m:t>∅</m:t>
                      </m:r>
                      <m:r>
                        <a:rPr lang="en-US" i="1">
                          <a:latin typeface="Cambria Math" panose="02040503050406030204" pitchFamily="18" charset="0"/>
                        </a:rPr>
                        <m:t>14</m:t>
                      </m:r>
                      <m:r>
                        <a:rPr lang="en-US" i="1">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𝑚</m:t>
                      </m:r>
                    </m:oMath>
                  </m:oMathPara>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77334" y="463639"/>
                <a:ext cx="8596668" cy="5577723"/>
              </a:xfrm>
              <a:blipFill rotWithShape="0">
                <a:blip r:embed="rId2"/>
                <a:stretch>
                  <a:fillRect l="-567" t="-656"/>
                </a:stretch>
              </a:blipFill>
            </p:spPr>
            <p:txBody>
              <a:bodyPr/>
              <a:lstStyle/>
              <a:p>
                <a:r>
                  <a:rPr lang="en-US">
                    <a:noFill/>
                  </a:rPr>
                  <a:t> </a:t>
                </a:r>
              </a:p>
            </p:txBody>
          </p:sp>
        </mc:Fallback>
      </mc:AlternateContent>
    </p:spTree>
    <p:extLst>
      <p:ext uri="{BB962C8B-B14F-4D97-AF65-F5344CB8AC3E}">
        <p14:creationId xmlns:p14="http://schemas.microsoft.com/office/powerpoint/2010/main" val="21321726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77334" y="631065"/>
                <a:ext cx="8596668" cy="5743977"/>
              </a:xfrm>
            </p:spPr>
            <p:txBody>
              <a:bodyPr>
                <a:normAutofit lnSpcReduction="10000"/>
              </a:bodyPr>
              <a:lstStyle/>
              <a:p>
                <a:r>
                  <a:rPr lang="en-US" b="1" dirty="0"/>
                  <a:t>For case 2</a:t>
                </a:r>
                <a:endParaRPr lang="en-US" dirty="0"/>
              </a:p>
              <a:p>
                <a:pPr marL="0" indent="0">
                  <a:buNone/>
                </a:pPr>
                <a:r>
                  <a:rPr lang="en-US" dirty="0"/>
                  <a:t>-</a:t>
                </a:r>
                <a:r>
                  <a:rPr lang="en-US" dirty="0" err="1"/>
                  <a:t>qall</a:t>
                </a:r>
                <a:r>
                  <a:rPr lang="en-US" dirty="0"/>
                  <a:t>= </a:t>
                </a:r>
                <a:r>
                  <a:rPr lang="en-US" dirty="0" smtClean="0"/>
                  <a:t>294.3KN/m2</a:t>
                </a:r>
              </a:p>
              <a:p>
                <a:pPr marL="0" indent="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𝑢</m:t>
                          </m:r>
                        </m:sub>
                      </m:sSub>
                      <m:r>
                        <a:rPr lang="en-US" i="1">
                          <a:latin typeface="Cambria Math" panose="02040503050406030204" pitchFamily="18" charset="0"/>
                        </a:rPr>
                        <m:t>=</m:t>
                      </m:r>
                      <m:r>
                        <a:rPr lang="en-US" i="1">
                          <a:latin typeface="Cambria Math" panose="02040503050406030204" pitchFamily="18" charset="0"/>
                        </a:rPr>
                        <m:t>273</m:t>
                      </m:r>
                      <m:r>
                        <a:rPr lang="en-US" i="1">
                          <a:latin typeface="Cambria Math" panose="02040503050406030204" pitchFamily="18" charset="0"/>
                        </a:rPr>
                        <m:t> </m:t>
                      </m:r>
                      <m:r>
                        <a:rPr lang="en-US" i="1">
                          <a:latin typeface="Cambria Math" panose="02040503050406030204" pitchFamily="18" charset="0"/>
                        </a:rPr>
                        <m:t>𝐾𝑁</m:t>
                      </m:r>
                    </m:oMath>
                  </m:oMathPara>
                </a14:m>
                <a:endParaRPr lang="en-US" dirty="0"/>
              </a:p>
              <a:p>
                <a:pPr marL="0" indent="0" rtl="1">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𝐴</m:t>
                      </m:r>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𝑠</m:t>
                              </m:r>
                            </m:sub>
                          </m:sSub>
                        </m:num>
                        <m:den>
                          <m:sSub>
                            <m:sSubPr>
                              <m:ctrlPr>
                                <a:rPr lang="en-US"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𝑎𝑙𝑙𝑜𝑤𝑎𝑏𝑙𝑒</m:t>
                              </m:r>
                            </m:sub>
                          </m:sSub>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210</m:t>
                          </m:r>
                          <m:r>
                            <a:rPr lang="en-US" i="1">
                              <a:latin typeface="Cambria Math" panose="02040503050406030204" pitchFamily="18" charset="0"/>
                            </a:rPr>
                            <m:t>.</m:t>
                          </m:r>
                          <m:r>
                            <a:rPr lang="en-US" i="1">
                              <a:latin typeface="Cambria Math" panose="02040503050406030204" pitchFamily="18" charset="0"/>
                            </a:rPr>
                            <m:t>5</m:t>
                          </m:r>
                        </m:num>
                        <m:den>
                          <m:r>
                            <a:rPr lang="en-US" i="1">
                              <a:latin typeface="Cambria Math" panose="02040503050406030204" pitchFamily="18" charset="0"/>
                            </a:rPr>
                            <m:t>294</m:t>
                          </m:r>
                          <m:r>
                            <a:rPr lang="en-US" i="1">
                              <a:latin typeface="Cambria Math" panose="02040503050406030204" pitchFamily="18" charset="0"/>
                            </a:rPr>
                            <m:t>.</m:t>
                          </m:r>
                          <m:r>
                            <a:rPr lang="en-US" i="1">
                              <a:latin typeface="Cambria Math" panose="02040503050406030204" pitchFamily="18" charset="0"/>
                            </a:rPr>
                            <m:t>3</m:t>
                          </m:r>
                        </m:den>
                      </m:f>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72</m:t>
                      </m:r>
                      <m:r>
                        <a:rPr lang="en-US" i="1">
                          <a:latin typeface="Cambria Math" panose="02040503050406030204" pitchFamily="18" charset="0"/>
                        </a:rPr>
                        <m:t> </m:t>
                      </m:r>
                      <m:r>
                        <a:rPr lang="en-US" i="1">
                          <a:latin typeface="Cambria Math" panose="02040503050406030204" pitchFamily="18" charset="0"/>
                        </a:rPr>
                        <m:t>𝑚</m:t>
                      </m:r>
                      <m:r>
                        <a:rPr lang="en-US" i="1">
                          <a:latin typeface="Cambria Math" panose="02040503050406030204" pitchFamily="18" charset="0"/>
                        </a:rPr>
                        <m:t>²</m:t>
                      </m:r>
                      <m:box>
                        <m:boxPr>
                          <m:ctrlPr>
                            <a:rPr lang="en-US" i="1">
                              <a:latin typeface="Cambria Math" panose="02040503050406030204" pitchFamily="18" charset="0"/>
                            </a:rPr>
                          </m:ctrlPr>
                        </m:boxPr>
                        <m:e>
                          <m:groupChr>
                            <m:groupChrPr>
                              <m:chr m:val="→"/>
                              <m:vertJc m:val="bot"/>
                              <m:ctrlPr>
                                <a:rPr lang="en-US" i="1">
                                  <a:latin typeface="Cambria Math" panose="02040503050406030204" pitchFamily="18" charset="0"/>
                                </a:rPr>
                              </m:ctrlPr>
                            </m:groupChrPr>
                            <m:e>
                              <m:r>
                                <a:rPr lang="en-US" i="1">
                                  <a:latin typeface="Cambria Math" panose="02040503050406030204" pitchFamily="18" charset="0"/>
                                </a:rPr>
                                <m:t>𝑦𝑖𝑒𝑙𝑑𝑠</m:t>
                              </m:r>
                            </m:e>
                          </m:groupChr>
                        </m:e>
                      </m:box>
                      <m:r>
                        <a:rPr lang="en-US" i="1">
                          <a:latin typeface="Cambria Math" panose="02040503050406030204" pitchFamily="18" charset="0"/>
                        </a:rPr>
                        <m:t>𝑡𝑎𝑘𝑒</m:t>
                      </m:r>
                      <m:r>
                        <a:rPr lang="en-US" i="1">
                          <a:latin typeface="Cambria Math" panose="02040503050406030204" pitchFamily="18" charset="0"/>
                        </a:rPr>
                        <m:t> </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8</m:t>
                      </m:r>
                      <m:r>
                        <a:rPr lang="en-US" i="1">
                          <a:latin typeface="Cambria Math" panose="02040503050406030204" pitchFamily="18" charset="0"/>
                        </a:rPr>
                        <m:t> </m:t>
                      </m:r>
                      <m:r>
                        <a:rPr lang="en-US" i="1">
                          <a:latin typeface="Cambria Math" panose="02040503050406030204" pitchFamily="18" charset="0"/>
                        </a:rPr>
                        <m:t>𝑚</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8</m:t>
                      </m:r>
                      <m:r>
                        <a:rPr lang="en-US" i="1">
                          <a:latin typeface="Cambria Math" panose="02040503050406030204" pitchFamily="18" charset="0"/>
                        </a:rPr>
                        <m:t> </m:t>
                      </m:r>
                      <m:r>
                        <a:rPr lang="en-US" i="1">
                          <a:latin typeface="Cambria Math" panose="02040503050406030204" pitchFamily="18" charset="0"/>
                        </a:rPr>
                        <m:t>𝑚</m:t>
                      </m:r>
                    </m:oMath>
                  </m:oMathPara>
                </a14:m>
                <a:endParaRPr lang="en-US" dirty="0"/>
              </a:p>
              <a:p>
                <a:pPr marL="0" indent="0" rtl="1">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𝑢</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273</m:t>
                          </m:r>
                        </m:num>
                        <m:den>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8</m:t>
                          </m:r>
                          <m:r>
                            <a:rPr lang="en-US" i="1">
                              <a:latin typeface="Cambria Math" panose="02040503050406030204" pitchFamily="18" charset="0"/>
                            </a:rPr>
                            <m:t>²</m:t>
                          </m:r>
                        </m:den>
                      </m:f>
                      <m:r>
                        <a:rPr lang="en-US" i="1">
                          <a:latin typeface="Cambria Math" panose="02040503050406030204" pitchFamily="18" charset="0"/>
                        </a:rPr>
                        <m:t>=</m:t>
                      </m:r>
                      <m:r>
                        <a:rPr lang="en-US" i="1">
                          <a:latin typeface="Cambria Math" panose="02040503050406030204" pitchFamily="18" charset="0"/>
                        </a:rPr>
                        <m:t>426</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 </m:t>
                      </m:r>
                      <m:r>
                        <a:rPr lang="en-US" i="1">
                          <a:latin typeface="Cambria Math" panose="02040503050406030204" pitchFamily="18" charset="0"/>
                        </a:rPr>
                        <m:t>𝐾𝑁</m:t>
                      </m:r>
                      <m:r>
                        <a:rPr lang="en-US" i="1">
                          <a:latin typeface="Cambria Math" panose="02040503050406030204" pitchFamily="18" charset="0"/>
                        </a:rPr>
                        <m:t>/</m:t>
                      </m:r>
                      <m:r>
                        <a:rPr lang="en-US" i="1">
                          <a:latin typeface="Cambria Math" panose="02040503050406030204" pitchFamily="18" charset="0"/>
                        </a:rPr>
                        <m:t>𝑚</m:t>
                      </m:r>
                      <m:r>
                        <a:rPr lang="en-US" i="1">
                          <a:latin typeface="Cambria Math" panose="02040503050406030204" pitchFamily="18" charset="0"/>
                        </a:rPr>
                        <m:t>²</m:t>
                      </m:r>
                    </m:oMath>
                  </m:oMathPara>
                </a14:m>
                <a:endParaRPr lang="en-US" dirty="0"/>
              </a:p>
              <a:p>
                <a:pPr marL="0" indent="0">
                  <a:buNone/>
                </a:pPr>
                <a:r>
                  <a:rPr lang="en-US" dirty="0"/>
                  <a:t>-d=0.4m</a:t>
                </a:r>
              </a:p>
              <a:p>
                <a:pPr marL="0" indent="0">
                  <a:buNone/>
                </a:pPr>
                <a:r>
                  <a:rPr lang="en-US" dirty="0"/>
                  <a:t> </a:t>
                </a:r>
              </a:p>
              <a:p>
                <a:pPr marL="0" indent="0">
                  <a:buNone/>
                </a:pPr>
                <a:r>
                  <a:rPr lang="en-US" b="1" dirty="0"/>
                  <a:t>Check punching shear</a:t>
                </a:r>
                <a:endParaRPr lang="en-US" dirty="0"/>
              </a:p>
              <a:p>
                <a:pPr marL="0" indent="0" rtl="1">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𝑉𝑢</m:t>
                      </m:r>
                      <m:r>
                        <a:rPr lang="en-US" i="1">
                          <a:latin typeface="Cambria Math" panose="02040503050406030204" pitchFamily="18" charset="0"/>
                        </a:rPr>
                        <m:t>=</m:t>
                      </m:r>
                      <m:r>
                        <a:rPr lang="en-US" i="1">
                          <a:latin typeface="Cambria Math" panose="02040503050406030204" pitchFamily="18" charset="0"/>
                        </a:rPr>
                        <m:t>𝑃𝑢</m:t>
                      </m:r>
                      <m:r>
                        <a:rPr lang="en-US" i="1">
                          <a:latin typeface="Cambria Math" panose="02040503050406030204" pitchFamily="18" charset="0"/>
                        </a:rPr>
                        <m:t>−</m:t>
                      </m:r>
                      <m:r>
                        <m:rPr>
                          <m:sty m:val="p"/>
                        </m:rPr>
                        <a:rPr lang="en-US">
                          <a:latin typeface="Cambria Math" panose="02040503050406030204" pitchFamily="18" charset="0"/>
                        </a:rPr>
                        <m:t>qu</m:t>
                      </m:r>
                      <m:d>
                        <m:dPr>
                          <m:ctrlPr>
                            <a:rPr lang="en-US" i="1">
                              <a:latin typeface="Cambria Math" panose="02040503050406030204" pitchFamily="18" charset="0"/>
                            </a:rPr>
                          </m:ctrlPr>
                        </m:dPr>
                        <m:e>
                          <m:r>
                            <m:rPr>
                              <m:sty m:val="p"/>
                            </m:rPr>
                            <a:rPr lang="en-US">
                              <a:latin typeface="Cambria Math" panose="02040503050406030204" pitchFamily="18" charset="0"/>
                            </a:rPr>
                            <m:t>c</m:t>
                          </m:r>
                          <m:r>
                            <a:rPr lang="en-US">
                              <a:latin typeface="Cambria Math" panose="02040503050406030204" pitchFamily="18" charset="0"/>
                            </a:rPr>
                            <m:t>1</m:t>
                          </m:r>
                          <m:r>
                            <a:rPr lang="en-US">
                              <a:latin typeface="Cambria Math" panose="02040503050406030204" pitchFamily="18" charset="0"/>
                            </a:rPr>
                            <m:t>+</m:t>
                          </m:r>
                          <m:r>
                            <m:rPr>
                              <m:sty m:val="p"/>
                            </m:rPr>
                            <a:rPr lang="en-US">
                              <a:latin typeface="Cambria Math" panose="02040503050406030204" pitchFamily="18" charset="0"/>
                            </a:rPr>
                            <m:t>d</m:t>
                          </m:r>
                          <m:r>
                            <a:rPr lang="en-US">
                              <a:latin typeface="Cambria Math" panose="02040503050406030204" pitchFamily="18" charset="0"/>
                            </a:rPr>
                            <m:t>)(</m:t>
                          </m:r>
                          <m:r>
                            <m:rPr>
                              <m:sty m:val="p"/>
                            </m:rPr>
                            <a:rPr lang="en-US">
                              <a:latin typeface="Cambria Math" panose="02040503050406030204" pitchFamily="18" charset="0"/>
                            </a:rPr>
                            <m:t>c</m:t>
                          </m:r>
                          <m:r>
                            <a:rPr lang="en-US">
                              <a:latin typeface="Cambria Math" panose="02040503050406030204" pitchFamily="18" charset="0"/>
                            </a:rPr>
                            <m:t>2</m:t>
                          </m:r>
                          <m:r>
                            <a:rPr lang="en-US">
                              <a:latin typeface="Cambria Math" panose="02040503050406030204" pitchFamily="18" charset="0"/>
                            </a:rPr>
                            <m:t>+</m:t>
                          </m:r>
                          <m:r>
                            <m:rPr>
                              <m:sty m:val="p"/>
                            </m:rPr>
                            <a:rPr lang="en-US">
                              <a:latin typeface="Cambria Math" panose="02040503050406030204" pitchFamily="18" charset="0"/>
                            </a:rPr>
                            <m:t>d</m:t>
                          </m:r>
                          <m:r>
                            <a:rPr lang="en-US">
                              <a:latin typeface="Cambria Math" panose="02040503050406030204" pitchFamily="18" charset="0"/>
                            </a:rPr>
                            <m:t>)</m:t>
                          </m:r>
                        </m:e>
                      </m:d>
                      <m:r>
                        <a:rPr lang="en-US" i="1">
                          <a:latin typeface="Cambria Math" panose="02040503050406030204" pitchFamily="18" charset="0"/>
                        </a:rPr>
                        <m:t>=−</m:t>
                      </m:r>
                      <m:r>
                        <a:rPr lang="en-US" i="1">
                          <a:latin typeface="Cambria Math" panose="02040503050406030204" pitchFamily="18" charset="0"/>
                        </a:rPr>
                        <m:t>580</m:t>
                      </m:r>
                      <m:r>
                        <a:rPr lang="en-US" i="1">
                          <a:latin typeface="Cambria Math" panose="02040503050406030204" pitchFamily="18" charset="0"/>
                        </a:rPr>
                        <m:t> </m:t>
                      </m:r>
                      <m:r>
                        <a:rPr lang="en-US" i="1">
                          <a:latin typeface="Cambria Math" panose="02040503050406030204" pitchFamily="18" charset="0"/>
                        </a:rPr>
                        <m:t>𝐾𝑁</m:t>
                      </m:r>
                    </m:oMath>
                  </m:oMathPara>
                </a14:m>
                <a:endParaRPr lang="en-US" dirty="0"/>
              </a:p>
              <a:p>
                <a:pPr marL="0" indent="0" rtl="1">
                  <a:buNone/>
                </a:pPr>
                <a:r>
                  <a:rPr lang="ar-JO" dirty="0"/>
                  <a:t> </a:t>
                </a:r>
                <a:endParaRPr lang="en-US" dirty="0"/>
              </a:p>
              <a:p>
                <a:pPr marL="0" indent="0" rtl="1">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𝑉𝑐</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75</m:t>
                      </m:r>
                      <m:r>
                        <a:rPr lang="en-US" i="1">
                          <a:latin typeface="Cambria Math" panose="02040503050406030204" pitchFamily="18" charset="0"/>
                        </a:rPr>
                        <m:t>×</m:t>
                      </m:r>
                      <m:func>
                        <m:funcPr>
                          <m:ctrlPr>
                            <a:rPr lang="en-US" i="1">
                              <a:latin typeface="Cambria Math" panose="02040503050406030204" pitchFamily="18" charset="0"/>
                            </a:rPr>
                          </m:ctrlPr>
                        </m:funcPr>
                        <m:fName>
                          <m:r>
                            <a:rPr lang="en-US" i="1">
                              <a:latin typeface="Cambria Math" panose="02040503050406030204" pitchFamily="18" charset="0"/>
                            </a:rPr>
                            <m:t>𝑚𝑖𝑛</m:t>
                          </m:r>
                        </m:fName>
                        <m:e>
                          <m:r>
                            <a:rPr lang="en-US" i="1">
                              <a:latin typeface="Cambria Math" panose="02040503050406030204" pitchFamily="18" charset="0"/>
                            </a:rPr>
                            <m:t>𝑜𝑓</m:t>
                          </m:r>
                          <m:r>
                            <a:rPr lang="en-US" i="1">
                              <a:latin typeface="Cambria Math" panose="02040503050406030204" pitchFamily="18" charset="0"/>
                            </a:rPr>
                            <m:t> </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3</m:t>
                                      </m:r>
                                    </m:den>
                                  </m:f>
                                </m:e>
                                <m:e>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12</m:t>
                                      </m:r>
                                    </m:den>
                                  </m:f>
                                  <m:d>
                                    <m:dPr>
                                      <m:ctrlPr>
                                        <a:rPr lang="en-US" i="1">
                                          <a:latin typeface="Cambria Math" panose="02040503050406030204" pitchFamily="18" charset="0"/>
                                        </a:rPr>
                                      </m:ctrlPr>
                                    </m:dPr>
                                    <m:e>
                                      <m:r>
                                        <a:rPr lang="en-US" i="1">
                                          <a:latin typeface="Cambria Math" panose="02040503050406030204" pitchFamily="18" charset="0"/>
                                        </a:rPr>
                                        <m:t>2</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𝛼</m:t>
                                          </m:r>
                                          <m:r>
                                            <a:rPr lang="en-US" i="1">
                                              <a:latin typeface="Cambria Math" panose="02040503050406030204" pitchFamily="18" charset="0"/>
                                            </a:rPr>
                                            <m:t>𝑠</m:t>
                                          </m:r>
                                          <m:r>
                                            <a:rPr lang="en-US" i="1">
                                              <a:latin typeface="Cambria Math" panose="02040503050406030204" pitchFamily="18" charset="0"/>
                                            </a:rPr>
                                            <m:t>×</m:t>
                                          </m:r>
                                          <m:r>
                                            <a:rPr lang="en-US" i="1">
                                              <a:latin typeface="Cambria Math" panose="02040503050406030204" pitchFamily="18" charset="0"/>
                                            </a:rPr>
                                            <m:t>𝑑</m:t>
                                          </m:r>
                                        </m:num>
                                        <m:den>
                                          <m:r>
                                            <a:rPr lang="en-US" i="1">
                                              <a:latin typeface="Cambria Math" panose="02040503050406030204" pitchFamily="18" charset="0"/>
                                            </a:rPr>
                                            <m:t>𝑏𝑜</m:t>
                                          </m:r>
                                        </m:den>
                                      </m:f>
                                    </m:e>
                                  </m:d>
                                </m:e>
                                <m:e>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6</m:t>
                                      </m:r>
                                    </m:den>
                                  </m:f>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2</m:t>
                                          </m:r>
                                        </m:num>
                                        <m:den>
                                          <m:r>
                                            <a:rPr lang="en-US" i="1">
                                              <a:latin typeface="Cambria Math" panose="02040503050406030204" pitchFamily="18" charset="0"/>
                                            </a:rPr>
                                            <m:t>𝐵𝑐</m:t>
                                          </m:r>
                                        </m:den>
                                      </m:f>
                                    </m:e>
                                  </m:d>
                                </m:e>
                              </m:eqArr>
                            </m:e>
                          </m:d>
                        </m:e>
                      </m:func>
                      <m:rad>
                        <m:radPr>
                          <m:degHide m:val="on"/>
                          <m:ctrlPr>
                            <a:rPr lang="en-US" i="1">
                              <a:latin typeface="Cambria Math" panose="02040503050406030204" pitchFamily="18" charset="0"/>
                            </a:rPr>
                          </m:ctrlPr>
                        </m:radPr>
                        <m:deg/>
                        <m:e>
                          <m:r>
                            <a:rPr lang="en-US" i="1">
                              <a:latin typeface="Cambria Math" panose="02040503050406030204" pitchFamily="18" charset="0"/>
                            </a:rPr>
                            <m:t>ƒ´</m:t>
                          </m:r>
                          <m:r>
                            <a:rPr lang="en-US" i="1">
                              <a:latin typeface="Cambria Math" panose="02040503050406030204" pitchFamily="18" charset="0"/>
                            </a:rPr>
                            <m:t>𝑐</m:t>
                          </m:r>
                        </m:e>
                      </m:rad>
                    </m:oMath>
                  </m:oMathPara>
                </a14:m>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77334" y="631065"/>
                <a:ext cx="8596668" cy="5743977"/>
              </a:xfrm>
              <a:blipFill rotWithShape="0">
                <a:blip r:embed="rId2"/>
                <a:stretch>
                  <a:fillRect l="-567" t="-1168"/>
                </a:stretch>
              </a:blipFill>
            </p:spPr>
            <p:txBody>
              <a:bodyPr/>
              <a:lstStyle/>
              <a:p>
                <a:r>
                  <a:rPr lang="en-US">
                    <a:noFill/>
                  </a:rPr>
                  <a:t> </a:t>
                </a:r>
              </a:p>
            </p:txBody>
          </p:sp>
        </mc:Fallback>
      </mc:AlternateContent>
    </p:spTree>
    <p:extLst>
      <p:ext uri="{BB962C8B-B14F-4D97-AF65-F5344CB8AC3E}">
        <p14:creationId xmlns:p14="http://schemas.microsoft.com/office/powerpoint/2010/main" val="8055536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77334" y="540913"/>
                <a:ext cx="8596668" cy="5500449"/>
              </a:xfrm>
            </p:spPr>
            <p:txBody>
              <a:bodyPr/>
              <a:lstStyle/>
              <a:p>
                <a:r>
                  <a:rPr lang="en-US"/>
                  <a:t>Vu=</a:t>
                </a:r>
                <a14:m>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𝑉𝑐</m:t>
                    </m:r>
                  </m:oMath>
                </a14:m>
                <a:endParaRPr lang="en-US"/>
              </a:p>
              <a:p>
                <a:pPr rtl="1"/>
                <a14:m>
                  <m:oMath xmlns:m="http://schemas.openxmlformats.org/officeDocument/2006/math">
                    <m:r>
                      <a:rPr lang="en-US" i="1">
                        <a:latin typeface="Cambria Math" panose="02040503050406030204" pitchFamily="18" charset="0"/>
                      </a:rPr>
                      <m:t>𝐵𝑐</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𝐿</m:t>
                        </m:r>
                        <m:r>
                          <a:rPr lang="en-US" i="1">
                            <a:latin typeface="Cambria Math" panose="02040503050406030204" pitchFamily="18" charset="0"/>
                          </a:rPr>
                          <m:t>(</m:t>
                        </m:r>
                        <m:r>
                          <a:rPr lang="en-US" i="1">
                            <a:latin typeface="Cambria Math" panose="02040503050406030204" pitchFamily="18" charset="0"/>
                          </a:rPr>
                          <m:t>𝑙𝑜𝑛𝑔</m:t>
                        </m:r>
                        <m:r>
                          <a:rPr lang="en-US" i="1">
                            <a:latin typeface="Cambria Math" panose="02040503050406030204" pitchFamily="18" charset="0"/>
                          </a:rPr>
                          <m:t>)</m:t>
                        </m:r>
                      </m:num>
                      <m:den>
                        <m:r>
                          <a:rPr lang="en-US" i="1">
                            <a:latin typeface="Cambria Math" panose="02040503050406030204" pitchFamily="18" charset="0"/>
                          </a:rPr>
                          <m:t>𝐿</m:t>
                        </m:r>
                        <m:r>
                          <a:rPr lang="en-US" i="1">
                            <a:latin typeface="Cambria Math" panose="02040503050406030204" pitchFamily="18" charset="0"/>
                          </a:rPr>
                          <m:t>(</m:t>
                        </m:r>
                        <m:r>
                          <a:rPr lang="en-US" i="1">
                            <a:latin typeface="Cambria Math" panose="02040503050406030204" pitchFamily="18" charset="0"/>
                          </a:rPr>
                          <m:t>𝑠</m:t>
                        </m:r>
                        <m:r>
                          <a:rPr lang="en-US" i="1">
                            <a:latin typeface="Cambria Math" panose="02040503050406030204" pitchFamily="18" charset="0"/>
                          </a:rPr>
                          <m:t>h</m:t>
                        </m:r>
                        <m:r>
                          <a:rPr lang="en-US" i="1">
                            <a:latin typeface="Cambria Math" panose="02040503050406030204" pitchFamily="18" charset="0"/>
                          </a:rPr>
                          <m:t>𝑜𝑟𝑡</m:t>
                        </m:r>
                        <m:r>
                          <a:rPr lang="en-US" i="1">
                            <a:latin typeface="Cambria Math" panose="02040503050406030204" pitchFamily="18" charset="0"/>
                          </a:rPr>
                          <m:t>)</m:t>
                        </m:r>
                      </m:den>
                    </m:f>
                    <m:r>
                      <a:rPr lang="en-US" i="1">
                        <a:latin typeface="Cambria Math" panose="02040503050406030204" pitchFamily="18" charset="0"/>
                      </a:rPr>
                      <m:t>𝑜𝑓</m:t>
                    </m:r>
                    <m:r>
                      <a:rPr lang="en-US" i="1">
                        <a:latin typeface="Cambria Math" panose="02040503050406030204" pitchFamily="18" charset="0"/>
                      </a:rPr>
                      <m:t> </m:t>
                    </m:r>
                    <m:r>
                      <a:rPr lang="en-US" i="1">
                        <a:latin typeface="Cambria Math" panose="02040503050406030204" pitchFamily="18" charset="0"/>
                      </a:rPr>
                      <m:t>𝑡</m:t>
                    </m:r>
                    <m:r>
                      <a:rPr lang="en-US" i="1">
                        <a:latin typeface="Cambria Math" panose="02040503050406030204" pitchFamily="18" charset="0"/>
                      </a:rPr>
                      <m:t>h</m:t>
                    </m:r>
                    <m:r>
                      <a:rPr lang="en-US" i="1">
                        <a:latin typeface="Cambria Math" panose="02040503050406030204" pitchFamily="18" charset="0"/>
                      </a:rPr>
                      <m:t>𝑒</m:t>
                    </m:r>
                    <m:r>
                      <a:rPr lang="en-US" i="1">
                        <a:latin typeface="Cambria Math" panose="02040503050406030204" pitchFamily="18" charset="0"/>
                      </a:rPr>
                      <m:t> </m:t>
                    </m:r>
                    <m:r>
                      <a:rPr lang="en-US" i="1">
                        <a:latin typeface="Cambria Math" panose="02040503050406030204" pitchFamily="18" charset="0"/>
                      </a:rPr>
                      <m:t>𝑐𝑜𝑙𝑢𝑚𝑛</m:t>
                    </m:r>
                    <m:r>
                      <a:rPr lang="en-US" i="1">
                        <a:latin typeface="Cambria Math" panose="02040503050406030204" pitchFamily="18" charset="0"/>
                      </a:rPr>
                      <m:t>&gt;</m:t>
                    </m:r>
                    <m:r>
                      <a:rPr lang="en-US" i="1">
                        <a:latin typeface="Cambria Math" panose="02040503050406030204" pitchFamily="18" charset="0"/>
                      </a:rPr>
                      <m:t>2</m:t>
                    </m:r>
                    <m:box>
                      <m:boxPr>
                        <m:ctrlPr>
                          <a:rPr lang="en-US" i="1">
                            <a:latin typeface="Cambria Math" panose="02040503050406030204" pitchFamily="18" charset="0"/>
                          </a:rPr>
                        </m:ctrlPr>
                      </m:boxPr>
                      <m:e>
                        <m:groupChr>
                          <m:groupChrPr>
                            <m:chr m:val="→"/>
                            <m:vertJc m:val="bot"/>
                            <m:ctrlPr>
                              <a:rPr lang="en-US" i="1">
                                <a:latin typeface="Cambria Math" panose="02040503050406030204" pitchFamily="18" charset="0"/>
                              </a:rPr>
                            </m:ctrlPr>
                          </m:groupChrPr>
                          <m:e>
                            <m:r>
                              <a:rPr lang="en-US" i="1">
                                <a:latin typeface="Cambria Math" panose="02040503050406030204" pitchFamily="18" charset="0"/>
                              </a:rPr>
                              <m:t>𝑦𝑖𝑒𝑙𝑑𝑠</m:t>
                            </m:r>
                          </m:e>
                        </m:groupChr>
                      </m:e>
                    </m:box>
                    <m:r>
                      <a:rPr lang="en-US" i="1">
                        <a:latin typeface="Cambria Math" panose="02040503050406030204" pitchFamily="18" charset="0"/>
                      </a:rPr>
                      <m:t>𝐵𝑐</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60</m:t>
                        </m:r>
                      </m:num>
                      <m:den>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20</m:t>
                        </m:r>
                      </m:den>
                    </m:f>
                    <m:r>
                      <a:rPr lang="en-US" i="1">
                        <a:latin typeface="Cambria Math" panose="02040503050406030204" pitchFamily="18" charset="0"/>
                      </a:rPr>
                      <m:t>=</m:t>
                    </m:r>
                    <m:r>
                      <a:rPr lang="en-US" i="1">
                        <a:latin typeface="Cambria Math" panose="02040503050406030204" pitchFamily="18" charset="0"/>
                      </a:rPr>
                      <m:t>3</m:t>
                    </m:r>
                  </m:oMath>
                </a14:m>
                <a:endParaRPr lang="en-US"/>
              </a:p>
              <a:p>
                <a:pPr rtl="1"/>
                <a14:m>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𝑉𝑐</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75</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6</m:t>
                        </m:r>
                      </m:den>
                    </m:f>
                    <m:r>
                      <a:rPr lang="en-US" i="1">
                        <a:latin typeface="Cambria Math" panose="02040503050406030204" pitchFamily="18" charset="0"/>
                      </a:rPr>
                      <m:t>×</m:t>
                    </m:r>
                    <m:r>
                      <m:rPr>
                        <m:sty m:val="p"/>
                      </m:rPr>
                      <a:rPr lang="en-US">
                        <a:latin typeface="Cambria Math" panose="02040503050406030204" pitchFamily="18" charset="0"/>
                      </a:rPr>
                      <m:t>b</m:t>
                    </m:r>
                    <m:r>
                      <a:rPr lang="en-US" i="1">
                        <a:latin typeface="Cambria Math" panose="02040503050406030204" pitchFamily="18" charset="0"/>
                      </a:rPr>
                      <m:t>×</m:t>
                    </m:r>
                    <m:r>
                      <m:rPr>
                        <m:sty m:val="p"/>
                      </m:rPr>
                      <a:rPr lang="en-US">
                        <a:latin typeface="Cambria Math" panose="02040503050406030204" pitchFamily="18" charset="0"/>
                      </a:rPr>
                      <m:t>d</m:t>
                    </m:r>
                    <m:r>
                      <a:rPr lang="en-US" i="1">
                        <a:latin typeface="Cambria Math" panose="02040503050406030204" pitchFamily="18" charset="0"/>
                      </a:rPr>
                      <m:t>×</m:t>
                    </m:r>
                    <m:rad>
                      <m:radPr>
                        <m:degHide m:val="on"/>
                        <m:ctrlPr>
                          <a:rPr lang="en-US" i="1">
                            <a:latin typeface="Cambria Math" panose="02040503050406030204" pitchFamily="18" charset="0"/>
                          </a:rPr>
                        </m:ctrlPr>
                      </m:radPr>
                      <m:deg/>
                      <m:e>
                        <m:r>
                          <a:rPr lang="en-US" i="1">
                            <a:latin typeface="Cambria Math" panose="02040503050406030204" pitchFamily="18" charset="0"/>
                          </a:rPr>
                          <m:t>28</m:t>
                        </m:r>
                      </m:e>
                    </m:rad>
                    <m:r>
                      <a:rPr lang="en-US" i="1">
                        <a:latin typeface="Cambria Math" panose="02040503050406030204" pitchFamily="18" charset="0"/>
                      </a:rPr>
                      <m:t>=</m:t>
                    </m:r>
                    <m:r>
                      <a:rPr lang="en-US" i="1">
                        <a:latin typeface="Cambria Math" panose="02040503050406030204" pitchFamily="18" charset="0"/>
                      </a:rPr>
                      <m:t>2095</m:t>
                    </m:r>
                    <m:r>
                      <a:rPr lang="en-US" i="1">
                        <a:latin typeface="Cambria Math" panose="02040503050406030204" pitchFamily="18" charset="0"/>
                      </a:rPr>
                      <m:t>.</m:t>
                    </m:r>
                    <m:r>
                      <a:rPr lang="en-US" i="1">
                        <a:latin typeface="Cambria Math" panose="02040503050406030204" pitchFamily="18" charset="0"/>
                      </a:rPr>
                      <m:t>43</m:t>
                    </m:r>
                    <m:r>
                      <a:rPr lang="en-US" i="1">
                        <a:latin typeface="Cambria Math" panose="02040503050406030204" pitchFamily="18" charset="0"/>
                      </a:rPr>
                      <m:t>𝐾𝑁</m:t>
                    </m:r>
                  </m:oMath>
                </a14:m>
                <a:endParaRPr lang="en-US"/>
              </a:p>
              <a:p>
                <a14:m>
                  <m:oMath xmlns:m="http://schemas.openxmlformats.org/officeDocument/2006/math">
                    <m:r>
                      <a:rPr lang="en-US" i="1">
                        <a:latin typeface="Cambria Math" panose="02040503050406030204" pitchFamily="18" charset="0"/>
                      </a:rPr>
                      <m:t>𝑆𝑖𝑛𝑐𝑒</m:t>
                    </m:r>
                    <m:r>
                      <a:rPr lang="en-US" i="1">
                        <a:latin typeface="Cambria Math" panose="02040503050406030204" pitchFamily="18" charset="0"/>
                      </a:rPr>
                      <m:t> </m:t>
                    </m:r>
                    <m:r>
                      <a:rPr lang="en-US" i="1">
                        <a:latin typeface="Cambria Math" panose="02040503050406030204" pitchFamily="18" charset="0"/>
                      </a:rPr>
                      <m:t>∅</m:t>
                    </m:r>
                    <m:r>
                      <a:rPr lang="en-US" i="1">
                        <a:latin typeface="Cambria Math" panose="02040503050406030204" pitchFamily="18" charset="0"/>
                      </a:rPr>
                      <m:t>𝑉𝑐</m:t>
                    </m:r>
                    <m:r>
                      <a:rPr lang="en-US" i="1">
                        <a:latin typeface="Cambria Math" panose="02040503050406030204" pitchFamily="18" charset="0"/>
                      </a:rPr>
                      <m:t>&gt;</m:t>
                    </m:r>
                    <m:r>
                      <a:rPr lang="en-US" i="1">
                        <a:latin typeface="Cambria Math" panose="02040503050406030204" pitchFamily="18" charset="0"/>
                      </a:rPr>
                      <m:t>𝜏</m:t>
                    </m:r>
                    <m:box>
                      <m:boxPr>
                        <m:ctrlPr>
                          <a:rPr lang="en-US" i="1">
                            <a:latin typeface="Cambria Math" panose="02040503050406030204" pitchFamily="18" charset="0"/>
                          </a:rPr>
                        </m:ctrlPr>
                      </m:boxPr>
                      <m:e>
                        <m:groupChr>
                          <m:groupChrPr>
                            <m:chr m:val="→"/>
                            <m:vertJc m:val="bot"/>
                            <m:ctrlPr>
                              <a:rPr lang="en-US" i="1">
                                <a:latin typeface="Cambria Math" panose="02040503050406030204" pitchFamily="18" charset="0"/>
                              </a:rPr>
                            </m:ctrlPr>
                          </m:groupChrPr>
                          <m:e>
                            <m:r>
                              <a:rPr lang="en-US" i="1">
                                <a:latin typeface="Cambria Math" panose="02040503050406030204" pitchFamily="18" charset="0"/>
                              </a:rPr>
                              <m:t>𝑦𝑖𝑒𝑙𝑑𝑠</m:t>
                            </m:r>
                          </m:e>
                        </m:groupChr>
                      </m:e>
                    </m:box>
                    <m:r>
                      <a:rPr lang="en-US" i="1">
                        <a:latin typeface="Cambria Math" panose="02040503050406030204" pitchFamily="18" charset="0"/>
                      </a:rPr>
                      <m:t> </m:t>
                    </m:r>
                    <m:r>
                      <a:rPr lang="en-US" i="1">
                        <a:latin typeface="Cambria Math" panose="02040503050406030204" pitchFamily="18" charset="0"/>
                      </a:rPr>
                      <m:t>𝑂𝐾</m:t>
                    </m:r>
                  </m:oMath>
                </a14:m>
                <a:endParaRPr lang="en-US"/>
              </a:p>
              <a:p>
                <a:r>
                  <a:rPr lang="en-US" b="1"/>
                  <a:t>Check for punching  moment</a:t>
                </a:r>
                <a:endParaRPr lang="en-US"/>
              </a:p>
              <a:p>
                <a:pPr rtl="1"/>
                <a14:m>
                  <m:oMath xmlns:m="http://schemas.openxmlformats.org/officeDocument/2006/math">
                    <m:r>
                      <a:rPr lang="en-US" i="1">
                        <a:latin typeface="Cambria Math" panose="02040503050406030204" pitchFamily="18" charset="0"/>
                      </a:rPr>
                      <m:t>𝑀𝑢</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𝜎</m:t>
                        </m:r>
                        <m:r>
                          <a:rPr lang="en-US" i="1">
                            <a:latin typeface="Cambria Math" panose="02040503050406030204" pitchFamily="18" charset="0"/>
                          </a:rPr>
                          <m:t>𝑢</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𝐵</m:t>
                            </m:r>
                          </m:e>
                          <m:sup/>
                        </m:sSup>
                      </m:num>
                      <m:den>
                        <m:r>
                          <a:rPr lang="en-US" i="1">
                            <a:latin typeface="Cambria Math" panose="02040503050406030204" pitchFamily="18" charset="0"/>
                          </a:rPr>
                          <m:t>2</m:t>
                        </m:r>
                      </m:den>
                    </m:f>
                    <m:r>
                      <a:rPr lang="en-US" i="1">
                        <a:latin typeface="Cambria Math" panose="02040503050406030204" pitchFamily="18" charset="0"/>
                      </a:rPr>
                      <m:t>𝑋</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𝐿</m:t>
                        </m:r>
                        <m:r>
                          <a:rPr lang="en-US" i="1">
                            <a:latin typeface="Cambria Math" panose="02040503050406030204" pitchFamily="18" charset="0"/>
                          </a:rPr>
                          <m:t>−</m:t>
                        </m:r>
                        <m:r>
                          <a:rPr lang="en-US" i="1">
                            <a:latin typeface="Cambria Math" panose="02040503050406030204" pitchFamily="18" charset="0"/>
                          </a:rPr>
                          <m:t>𝐶</m:t>
                        </m:r>
                        <m:r>
                          <a:rPr lang="en-US" i="1">
                            <a:latin typeface="Cambria Math" panose="02040503050406030204" pitchFamily="18" charset="0"/>
                          </a:rPr>
                          <m:t>2</m:t>
                        </m:r>
                      </m:num>
                      <m:den>
                        <m:r>
                          <a:rPr lang="en-US" i="1">
                            <a:latin typeface="Cambria Math" panose="02040503050406030204" pitchFamily="18" charset="0"/>
                          </a:rPr>
                          <m:t>2</m:t>
                        </m:r>
                      </m:den>
                    </m:f>
                    <m:sSup>
                      <m:sSupPr>
                        <m:ctrlPr>
                          <a:rPr lang="en-US" i="1">
                            <a:latin typeface="Cambria Math" panose="02040503050406030204" pitchFamily="18" charset="0"/>
                          </a:rPr>
                        </m:ctrlPr>
                      </m:sSupPr>
                      <m:e>
                        <m:r>
                          <a:rPr lang="en-US" i="1">
                            <a:latin typeface="Cambria Math" panose="02040503050406030204" pitchFamily="18" charset="0"/>
                          </a:rPr>
                          <m:t>)</m:t>
                        </m:r>
                      </m:e>
                      <m:sup>
                        <m:r>
                          <a:rPr lang="en-US">
                            <a:latin typeface="Cambria Math" panose="02040503050406030204" pitchFamily="18" charset="0"/>
                          </a:rPr>
                          <m:t>2</m:t>
                        </m:r>
                      </m:sup>
                    </m:sSup>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181</m:t>
                        </m:r>
                        <m:r>
                          <a:rPr lang="en-US" i="1">
                            <a:latin typeface="Cambria Math" panose="02040503050406030204" pitchFamily="18" charset="0"/>
                          </a:rPr>
                          <m:t>.</m:t>
                        </m:r>
                        <m:r>
                          <a:rPr lang="en-US" i="1">
                            <a:latin typeface="Cambria Math" panose="02040503050406030204" pitchFamily="18" charset="0"/>
                          </a:rPr>
                          <m:t>29</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35</m:t>
                            </m:r>
                          </m:e>
                          <m:sup>
                            <m:r>
                              <a:rPr lang="en-US" i="1">
                                <a:latin typeface="Cambria Math" panose="02040503050406030204" pitchFamily="18" charset="0"/>
                              </a:rPr>
                              <m:t>2</m:t>
                            </m:r>
                          </m:sup>
                        </m:sSup>
                      </m:num>
                      <m:den>
                        <m:r>
                          <a:rPr lang="en-US" i="1">
                            <a:latin typeface="Cambria Math" panose="02040503050406030204" pitchFamily="18" charset="0"/>
                          </a:rPr>
                          <m:t>2</m:t>
                        </m:r>
                      </m:den>
                    </m:f>
                    <m:r>
                      <a:rPr lang="en-US" i="1">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706</m:t>
                    </m:r>
                    <m:r>
                      <a:rPr lang="en-US" i="1">
                        <a:latin typeface="Cambria Math" panose="02040503050406030204" pitchFamily="18" charset="0"/>
                      </a:rPr>
                      <m:t> </m:t>
                    </m:r>
                    <m:r>
                      <a:rPr lang="en-US" i="1">
                        <a:latin typeface="Cambria Math" panose="02040503050406030204" pitchFamily="18" charset="0"/>
                      </a:rPr>
                      <m:t>𝐾𝑁</m:t>
                    </m:r>
                  </m:oMath>
                </a14:m>
                <a:endParaRPr lang="en-US"/>
              </a:p>
              <a:p>
                <a:pPr rtl="1"/>
                <a14:m>
                  <m:oMath xmlns:m="http://schemas.openxmlformats.org/officeDocument/2006/math">
                    <m:r>
                      <a:rPr lang="en-US" i="1">
                        <a:latin typeface="Cambria Math" panose="02040503050406030204" pitchFamily="18" charset="0"/>
                      </a:rPr>
                      <m:t>𝜌</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85</m:t>
                        </m:r>
                        <m:r>
                          <a:rPr lang="en-US" i="1">
                            <a:latin typeface="Cambria Math" panose="02040503050406030204" pitchFamily="18" charset="0"/>
                          </a:rPr>
                          <m:t>×</m:t>
                        </m:r>
                        <m:r>
                          <a:rPr lang="en-US" i="1">
                            <a:latin typeface="Cambria Math" panose="02040503050406030204" pitchFamily="18" charset="0"/>
                          </a:rPr>
                          <m:t>28</m:t>
                        </m:r>
                      </m:num>
                      <m:den>
                        <m:r>
                          <a:rPr lang="en-US" i="1">
                            <a:latin typeface="Cambria Math" panose="02040503050406030204" pitchFamily="18" charset="0"/>
                          </a:rPr>
                          <m:t>420</m:t>
                        </m:r>
                      </m:den>
                    </m:f>
                    <m:d>
                      <m:dPr>
                        <m:begChr m:val="["/>
                        <m:endChr m:val="]"/>
                        <m:ctrlPr>
                          <a:rPr lang="en-US" i="1">
                            <a:latin typeface="Cambria Math" panose="02040503050406030204" pitchFamily="18" charset="0"/>
                          </a:rPr>
                        </m:ctrlPr>
                      </m:dPr>
                      <m:e>
                        <m:r>
                          <a:rPr lang="en-US" i="1">
                            <a:latin typeface="Cambria Math" panose="02040503050406030204" pitchFamily="18" charset="0"/>
                          </a:rPr>
                          <m:t>1</m:t>
                        </m:r>
                        <m:r>
                          <a:rPr lang="en-US" i="1">
                            <a:latin typeface="Cambria Math" panose="02040503050406030204" pitchFamily="18" charset="0"/>
                          </a:rPr>
                          <m:t>−</m:t>
                        </m:r>
                        <m:rad>
                          <m:radPr>
                            <m:degHide m:val="on"/>
                            <m:ctrlPr>
                              <a:rPr lang="en-US" i="1">
                                <a:latin typeface="Cambria Math" panose="02040503050406030204" pitchFamily="18" charset="0"/>
                              </a:rPr>
                            </m:ctrlPr>
                          </m:radPr>
                          <m:deg/>
                          <m:e>
                            <m:r>
                              <a:rPr lang="en-US" i="1">
                                <a:latin typeface="Cambria Math" panose="02040503050406030204" pitchFamily="18" charset="0"/>
                              </a:rPr>
                              <m:t>1</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2</m:t>
                                </m:r>
                                <m:r>
                                  <a:rPr lang="en-US" i="1">
                                    <a:latin typeface="Cambria Math" panose="02040503050406030204" pitchFamily="18" charset="0"/>
                                  </a:rPr>
                                  <m:t>.</m:t>
                                </m:r>
                                <m:r>
                                  <a:rPr lang="en-US" i="1">
                                    <a:latin typeface="Cambria Math" panose="02040503050406030204" pitchFamily="18" charset="0"/>
                                  </a:rPr>
                                  <m:t>6</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6</m:t>
                                    </m:r>
                                  </m:sup>
                                </m:sSup>
                                <m:r>
                                  <a:rPr lang="en-US" i="1">
                                    <a:latin typeface="Cambria Math" panose="02040503050406030204" pitchFamily="18" charset="0"/>
                                  </a:rPr>
                                  <m:t>×</m:t>
                                </m:r>
                                <m:r>
                                  <a:rPr lang="en-US" i="1">
                                    <a:latin typeface="Cambria Math" panose="02040503050406030204" pitchFamily="18" charset="0"/>
                                  </a:rPr>
                                  <m:t>11</m:t>
                                </m:r>
                                <m:r>
                                  <a:rPr lang="en-US" i="1">
                                    <a:latin typeface="Cambria Math" panose="02040503050406030204" pitchFamily="18" charset="0"/>
                                  </a:rPr>
                                  <m:t>.</m:t>
                                </m:r>
                                <m:r>
                                  <a:rPr lang="en-US" i="1">
                                    <a:latin typeface="Cambria Math" panose="02040503050406030204" pitchFamily="18" charset="0"/>
                                  </a:rPr>
                                  <m:t>10</m:t>
                                </m:r>
                              </m:num>
                              <m:den>
                                <m:r>
                                  <a:rPr lang="en-US" i="1">
                                    <a:latin typeface="Cambria Math" panose="02040503050406030204" pitchFamily="18" charset="0"/>
                                  </a:rPr>
                                  <m:t>1000</m:t>
                                </m:r>
                                <m:r>
                                  <a:rPr lang="en-US" i="1">
                                    <a:latin typeface="Cambria Math" panose="02040503050406030204" pitchFamily="18" charset="0"/>
                                  </a:rPr>
                                  <m:t>×</m:t>
                                </m:r>
                                <m:r>
                                  <a:rPr lang="en-US" i="1">
                                    <a:latin typeface="Cambria Math" panose="02040503050406030204" pitchFamily="18" charset="0"/>
                                  </a:rPr>
                                  <m:t>220</m:t>
                                </m:r>
                                <m:r>
                                  <a:rPr lang="en-US" i="1">
                                    <a:latin typeface="Cambria Math" panose="02040503050406030204" pitchFamily="18" charset="0"/>
                                  </a:rPr>
                                  <m:t>²</m:t>
                                </m:r>
                                <m:r>
                                  <a:rPr lang="en-US" i="1">
                                    <a:latin typeface="Cambria Math" panose="02040503050406030204" pitchFamily="18" charset="0"/>
                                  </a:rPr>
                                  <m:t>×</m:t>
                                </m:r>
                                <m:r>
                                  <a:rPr lang="en-US" i="1">
                                    <a:latin typeface="Cambria Math" panose="02040503050406030204" pitchFamily="18" charset="0"/>
                                  </a:rPr>
                                  <m:t>28</m:t>
                                </m:r>
                              </m:den>
                            </m:f>
                          </m:e>
                        </m:rad>
                      </m:e>
                    </m:d>
                    <m:r>
                      <a:rPr lang="en-US" i="1">
                        <a:latin typeface="Cambria Math" panose="02040503050406030204" pitchFamily="18" charset="0"/>
                      </a:rPr>
                      <m:t>=</m:t>
                    </m:r>
                    <m:r>
                      <a:rPr lang="en-US" i="1">
                        <a:latin typeface="Cambria Math" panose="02040503050406030204" pitchFamily="18" charset="0"/>
                      </a:rPr>
                      <m:t>2</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m:t>
                        </m:r>
                        <m:r>
                          <a:rPr lang="en-US" i="1">
                            <a:latin typeface="Cambria Math" panose="02040503050406030204" pitchFamily="18" charset="0"/>
                          </a:rPr>
                          <m:t>3</m:t>
                        </m:r>
                      </m:sup>
                    </m:sSup>
                  </m:oMath>
                </a14:m>
                <a:endParaRPr lang="en-US"/>
              </a:p>
              <a:p>
                <a:pPr rtl="1"/>
                <a14:m>
                  <m:oMath xmlns:m="http://schemas.openxmlformats.org/officeDocument/2006/math">
                    <m:r>
                      <a:rPr lang="en-US" i="1">
                        <a:latin typeface="Cambria Math" panose="02040503050406030204" pitchFamily="18" charset="0"/>
                      </a:rPr>
                      <m:t>𝐴𝑠</m:t>
                    </m:r>
                    <m:r>
                      <a:rPr lang="en-US" i="1">
                        <a:latin typeface="Cambria Math" panose="02040503050406030204" pitchFamily="18" charset="0"/>
                      </a:rPr>
                      <m:t>=</m:t>
                    </m:r>
                    <m:r>
                      <a:rPr lang="en-US" i="1">
                        <a:latin typeface="Cambria Math" panose="02040503050406030204" pitchFamily="18" charset="0"/>
                      </a:rPr>
                      <m:t>640</m:t>
                    </m:r>
                    <m:r>
                      <a:rPr lang="en-US" i="1">
                        <a:latin typeface="Cambria Math" panose="02040503050406030204" pitchFamily="18" charset="0"/>
                      </a:rPr>
                      <m:t> </m:t>
                    </m:r>
                    <m:r>
                      <a:rPr lang="en-US" i="1">
                        <a:latin typeface="Cambria Math" panose="02040503050406030204" pitchFamily="18" charset="0"/>
                      </a:rPr>
                      <m:t>𝑚𝑚</m:t>
                    </m:r>
                    <m:r>
                      <a:rPr lang="en-US" i="1">
                        <a:latin typeface="Cambria Math" panose="02040503050406030204" pitchFamily="18" charset="0"/>
                      </a:rPr>
                      <m:t>²</m:t>
                    </m:r>
                  </m:oMath>
                </a14:m>
                <a:endParaRPr lang="en-US"/>
              </a:p>
              <a:p>
                <a:pPr rtl="1"/>
                <a14:m>
                  <m:oMath xmlns:m="http://schemas.openxmlformats.org/officeDocument/2006/math">
                    <m:r>
                      <a:rPr lang="en-US" i="1">
                        <a:latin typeface="Cambria Math" panose="02040503050406030204" pitchFamily="18" charset="0"/>
                      </a:rPr>
                      <m:t>𝐴𝑠𝑚𝑖𝑛</m:t>
                    </m:r>
                    <m:r>
                      <a:rPr lang="en-US" i="1">
                        <a:latin typeface="Cambria Math" panose="02040503050406030204" pitchFamily="18" charset="0"/>
                      </a:rPr>
                      <m:t>=</m:t>
                    </m:r>
                    <m:r>
                      <a:rPr lang="en-US" i="1">
                        <a:latin typeface="Cambria Math" panose="02040503050406030204" pitchFamily="18" charset="0"/>
                      </a:rPr>
                      <m:t>432</m:t>
                    </m:r>
                    <m:r>
                      <a:rPr lang="en-US" i="1">
                        <a:latin typeface="Cambria Math" panose="02040503050406030204" pitchFamily="18" charset="0"/>
                      </a:rPr>
                      <m:t> </m:t>
                    </m:r>
                    <m:r>
                      <a:rPr lang="en-US" i="1">
                        <a:latin typeface="Cambria Math" panose="02040503050406030204" pitchFamily="18" charset="0"/>
                      </a:rPr>
                      <m:t>𝑚𝑚</m:t>
                    </m:r>
                    <m:r>
                      <a:rPr lang="en-US" i="1">
                        <a:latin typeface="Cambria Math" panose="02040503050406030204" pitchFamily="18" charset="0"/>
                      </a:rPr>
                      <m:t>²</m:t>
                    </m:r>
                  </m:oMath>
                </a14:m>
                <a:endParaRPr lang="en-US"/>
              </a:p>
              <a:p>
                <a:pPr rtl="1"/>
                <a14:m>
                  <m:oMath xmlns:m="http://schemas.openxmlformats.org/officeDocument/2006/math">
                    <m:r>
                      <a:rPr lang="en-US" i="1">
                        <a:latin typeface="Cambria Math" panose="02040503050406030204" pitchFamily="18" charset="0"/>
                      </a:rPr>
                      <m:t>𝑆𝑖𝑛𝑐𝑒</m:t>
                    </m:r>
                    <m:r>
                      <a:rPr lang="en-US" i="1">
                        <a:latin typeface="Cambria Math" panose="02040503050406030204" pitchFamily="18" charset="0"/>
                      </a:rPr>
                      <m:t> </m:t>
                    </m:r>
                    <m:r>
                      <a:rPr lang="en-US" i="1">
                        <a:latin typeface="Cambria Math" panose="02040503050406030204" pitchFamily="18" charset="0"/>
                      </a:rPr>
                      <m:t>𝐴𝑠</m:t>
                    </m:r>
                    <m:r>
                      <a:rPr lang="en-US" i="1">
                        <a:latin typeface="Cambria Math" panose="02040503050406030204" pitchFamily="18" charset="0"/>
                      </a:rPr>
                      <m:t>&gt;</m:t>
                    </m:r>
                    <m:r>
                      <a:rPr lang="en-US" i="1">
                        <a:latin typeface="Cambria Math" panose="02040503050406030204" pitchFamily="18" charset="0"/>
                      </a:rPr>
                      <m:t>𝐴𝑠𝑚𝑖𝑛</m:t>
                    </m:r>
                    <m:box>
                      <m:boxPr>
                        <m:ctrlPr>
                          <a:rPr lang="en-US" i="1">
                            <a:latin typeface="Cambria Math" panose="02040503050406030204" pitchFamily="18" charset="0"/>
                          </a:rPr>
                        </m:ctrlPr>
                      </m:boxPr>
                      <m:e>
                        <m:groupChr>
                          <m:groupChrPr>
                            <m:chr m:val="→"/>
                            <m:vertJc m:val="bot"/>
                            <m:ctrlPr>
                              <a:rPr lang="en-US" i="1">
                                <a:latin typeface="Cambria Math" panose="02040503050406030204" pitchFamily="18" charset="0"/>
                              </a:rPr>
                            </m:ctrlPr>
                          </m:groupChrPr>
                          <m:e>
                            <m:r>
                              <a:rPr lang="en-US" i="1">
                                <a:latin typeface="Cambria Math" panose="02040503050406030204" pitchFamily="18" charset="0"/>
                              </a:rPr>
                              <m:t>𝑦𝑖𝑒𝑙𝑑𝑠</m:t>
                            </m:r>
                          </m:e>
                        </m:groupChr>
                      </m:e>
                    </m:box>
                    <m:r>
                      <a:rPr lang="en-US" i="1">
                        <a:latin typeface="Cambria Math" panose="02040503050406030204" pitchFamily="18" charset="0"/>
                      </a:rPr>
                      <m:t> </m:t>
                    </m:r>
                    <m:r>
                      <a:rPr lang="en-US" i="1">
                        <a:latin typeface="Cambria Math" panose="02040503050406030204" pitchFamily="18" charset="0"/>
                      </a:rPr>
                      <m:t>𝑢𝑠𝑒</m:t>
                    </m:r>
                    <m:r>
                      <a:rPr lang="en-US" i="1">
                        <a:latin typeface="Cambria Math" panose="02040503050406030204" pitchFamily="18" charset="0"/>
                      </a:rPr>
                      <m:t> </m:t>
                    </m:r>
                    <m:r>
                      <a:rPr lang="en-US" i="1">
                        <a:latin typeface="Cambria Math" panose="02040503050406030204" pitchFamily="18" charset="0"/>
                      </a:rPr>
                      <m:t>𝐴𝑠</m:t>
                    </m:r>
                    <m:r>
                      <a:rPr lang="en-US" i="1">
                        <a:latin typeface="Cambria Math" panose="02040503050406030204" pitchFamily="18" charset="0"/>
                      </a:rPr>
                      <m:t>=</m:t>
                    </m:r>
                    <m:r>
                      <a:rPr lang="en-US" i="1">
                        <a:latin typeface="Cambria Math" panose="02040503050406030204" pitchFamily="18" charset="0"/>
                      </a:rPr>
                      <m:t>640</m:t>
                    </m:r>
                    <m:r>
                      <a:rPr lang="en-US" i="1">
                        <a:latin typeface="Cambria Math" panose="02040503050406030204" pitchFamily="18" charset="0"/>
                      </a:rPr>
                      <m:t> </m:t>
                    </m:r>
                    <m:r>
                      <a:rPr lang="en-US" i="1">
                        <a:latin typeface="Cambria Math" panose="02040503050406030204" pitchFamily="18" charset="0"/>
                      </a:rPr>
                      <m:t>𝑚𝑚</m:t>
                    </m:r>
                    <m:r>
                      <a:rPr lang="en-US" i="1">
                        <a:latin typeface="Cambria Math" panose="02040503050406030204" pitchFamily="18" charset="0"/>
                      </a:rPr>
                      <m:t>²</m:t>
                    </m:r>
                    <m:box>
                      <m:boxPr>
                        <m:ctrlPr>
                          <a:rPr lang="en-US" i="1">
                            <a:latin typeface="Cambria Math" panose="02040503050406030204" pitchFamily="18" charset="0"/>
                          </a:rPr>
                        </m:ctrlPr>
                      </m:boxPr>
                      <m:e>
                        <m:groupChr>
                          <m:groupChrPr>
                            <m:chr m:val="→"/>
                            <m:vertJc m:val="bot"/>
                            <m:ctrlPr>
                              <a:rPr lang="en-US" i="1">
                                <a:latin typeface="Cambria Math" panose="02040503050406030204" pitchFamily="18" charset="0"/>
                              </a:rPr>
                            </m:ctrlPr>
                          </m:groupChrPr>
                          <m:e>
                            <m:r>
                              <a:rPr lang="en-US" i="1">
                                <a:latin typeface="Cambria Math" panose="02040503050406030204" pitchFamily="18" charset="0"/>
                              </a:rPr>
                              <m:t>𝑦𝑖𝑒𝑙𝑑𝑠</m:t>
                            </m:r>
                          </m:e>
                        </m:groupChr>
                      </m:e>
                    </m:box>
                    <m:r>
                      <a:rPr lang="en-US" i="1">
                        <a:latin typeface="Cambria Math" panose="02040503050406030204" pitchFamily="18" charset="0"/>
                      </a:rPr>
                      <m:t> </m:t>
                    </m:r>
                    <m:r>
                      <a:rPr lang="en-US" i="1">
                        <a:latin typeface="Cambria Math" panose="02040503050406030204" pitchFamily="18" charset="0"/>
                      </a:rPr>
                      <m:t>𝑢𝑠𝑒</m:t>
                    </m:r>
                    <m:r>
                      <a:rPr lang="en-US" i="1">
                        <a:latin typeface="Cambria Math" panose="02040503050406030204" pitchFamily="18" charset="0"/>
                      </a:rPr>
                      <m:t> </m:t>
                    </m:r>
                    <m:r>
                      <a:rPr lang="en-US" i="1">
                        <a:latin typeface="Cambria Math" panose="02040503050406030204" pitchFamily="18" charset="0"/>
                      </a:rPr>
                      <m:t>5</m:t>
                    </m:r>
                    <m:r>
                      <a:rPr lang="en-US" i="1">
                        <a:latin typeface="Cambria Math" panose="02040503050406030204" pitchFamily="18" charset="0"/>
                      </a:rPr>
                      <m:t>∅</m:t>
                    </m:r>
                    <m:r>
                      <a:rPr lang="en-US" i="1">
                        <a:latin typeface="Cambria Math" panose="02040503050406030204" pitchFamily="18" charset="0"/>
                      </a:rPr>
                      <m:t>14</m:t>
                    </m:r>
                    <m:r>
                      <a:rPr lang="en-US" i="1">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𝑚</m:t>
                    </m:r>
                  </m:oMath>
                </a14:m>
                <a:endParaRPr lang="en-US"/>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77334" y="540913"/>
                <a:ext cx="8596668" cy="5500449"/>
              </a:xfrm>
              <a:blipFill rotWithShape="0">
                <a:blip r:embed="rId2"/>
                <a:stretch>
                  <a:fillRect l="-142" t="-776"/>
                </a:stretch>
              </a:blipFill>
            </p:spPr>
            <p:txBody>
              <a:bodyPr/>
              <a:lstStyle/>
              <a:p>
                <a:r>
                  <a:rPr lang="en-US">
                    <a:noFill/>
                  </a:rPr>
                  <a:t> </a:t>
                </a:r>
              </a:p>
            </p:txBody>
          </p:sp>
        </mc:Fallback>
      </mc:AlternateContent>
    </p:spTree>
    <p:extLst>
      <p:ext uri="{BB962C8B-B14F-4D97-AF65-F5344CB8AC3E}">
        <p14:creationId xmlns:p14="http://schemas.microsoft.com/office/powerpoint/2010/main" val="39321712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77334" y="605307"/>
                <a:ext cx="8596668" cy="5436055"/>
              </a:xfrm>
            </p:spPr>
            <p:txBody>
              <a:bodyPr/>
              <a:lstStyle/>
              <a:p>
                <a:pPr marL="0" indent="0">
                  <a:buNone/>
                </a:pPr>
                <a:r>
                  <a:rPr lang="en-US" b="1" dirty="0" smtClean="0"/>
                  <a:t>Design of weld connection</a:t>
                </a:r>
                <a:endParaRPr lang="en-US" dirty="0"/>
              </a:p>
              <a:p>
                <a:pPr marL="0" lvl="0" indent="0">
                  <a:buNone/>
                </a:pPr>
                <a:r>
                  <a:rPr lang="en-US" dirty="0"/>
                  <a:t>E70XX weld is used Fu = 482 </a:t>
                </a:r>
                <a:r>
                  <a:rPr lang="en-US" dirty="0" err="1"/>
                  <a:t>MPa</a:t>
                </a:r>
                <a:r>
                  <a:rPr lang="en-US" dirty="0"/>
                  <a:t>.</a:t>
                </a:r>
              </a:p>
              <a:p>
                <a:pPr marL="0" lvl="0" indent="0">
                  <a:buNone/>
                </a:pPr>
                <a:r>
                  <a:rPr lang="en-US" dirty="0"/>
                  <a:t>Gust plate thickness 10mm</a:t>
                </a:r>
              </a:p>
              <a:p>
                <a:pPr marL="0" indent="0" rtl="1">
                  <a:buNone/>
                </a:pPr>
                <a:r>
                  <a:rPr lang="en-US" dirty="0"/>
                  <a:t> </a:t>
                </a:r>
                <a:endParaRPr lang="en-US" dirty="0" smtClean="0"/>
              </a:p>
              <a:p>
                <a:pPr marL="0" indent="0" rtl="1">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𝑈</m:t>
                          </m:r>
                        </m:sub>
                      </m:sSub>
                      <m:r>
                        <a:rPr lang="en-US" i="1">
                          <a:latin typeface="Cambria Math" panose="02040503050406030204" pitchFamily="18" charset="0"/>
                        </a:rPr>
                        <m:t>=</m:t>
                      </m:r>
                      <m:r>
                        <a:rPr lang="en-US" i="1">
                          <a:latin typeface="Cambria Math" panose="02040503050406030204" pitchFamily="18" charset="0"/>
                        </a:rPr>
                        <m:t>296</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 </m:t>
                      </m:r>
                      <m:r>
                        <a:rPr lang="en-US" i="1">
                          <a:latin typeface="Cambria Math" panose="02040503050406030204" pitchFamily="18" charset="0"/>
                        </a:rPr>
                        <m:t>𝐾𝑁</m:t>
                      </m:r>
                    </m:oMath>
                  </m:oMathPara>
                </a14:m>
                <a:endParaRPr lang="en-US" i="1" dirty="0" smtClean="0">
                  <a:latin typeface="Cambria Math" panose="02040503050406030204" pitchFamily="18" charset="0"/>
                </a:endParaRPr>
              </a:p>
              <a:p>
                <a:pPr marL="0" indent="0" rtl="1">
                  <a:buNone/>
                </a:pPr>
                <a:endParaRPr lang="en-US" dirty="0"/>
              </a:p>
              <a:p>
                <a:pPr marL="0" indent="0" rtl="1">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𝑈</m:t>
                          </m:r>
                        </m:sub>
                      </m:sSub>
                      <m:r>
                        <a:rPr lang="en-US" i="1">
                          <a:latin typeface="Cambria Math" panose="02040503050406030204" pitchFamily="18" charset="0"/>
                        </a:rPr>
                        <m:t>=</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𝑛</m:t>
                          </m:r>
                        </m:sub>
                      </m:sSub>
                    </m:oMath>
                  </m:oMathPara>
                </a14:m>
                <a:endParaRPr lang="en-US" dirty="0"/>
              </a:p>
              <a:p>
                <a:pPr marL="0" indent="0" rtl="1">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296</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75</m:t>
                      </m:r>
                      <m:r>
                        <a:rPr lang="en-US" i="1">
                          <a:latin typeface="Cambria Math" panose="02040503050406030204" pitchFamily="18" charset="0"/>
                        </a:rPr>
                        <m:t>×</m:t>
                      </m:r>
                      <m:r>
                        <a:rPr lang="en-US" b="0" i="1" smtClean="0">
                          <a:latin typeface="Cambria Math" panose="02040503050406030204" pitchFamily="18" charset="0"/>
                        </a:rPr>
                        <m:t>𝑙𝑤</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60</m:t>
                      </m:r>
                      <m:r>
                        <a:rPr lang="en-US" i="1">
                          <a:latin typeface="Cambria Math" panose="02040503050406030204" pitchFamily="18" charset="0"/>
                        </a:rPr>
                        <m:t>×</m:t>
                      </m:r>
                      <m:r>
                        <a:rPr lang="en-US" i="1">
                          <a:latin typeface="Cambria Math" panose="02040503050406030204" pitchFamily="18" charset="0"/>
                        </a:rPr>
                        <m:t>482</m:t>
                      </m:r>
                      <m:r>
                        <a:rPr lang="en-US" i="1">
                          <a:latin typeface="Cambria Math" panose="02040503050406030204" pitchFamily="18" charset="0"/>
                        </a:rPr>
                        <m:t>×</m:t>
                      </m:r>
                      <m:r>
                        <a:rPr lang="en-US" b="0" i="1" smtClean="0">
                          <a:latin typeface="Cambria Math" panose="02040503050406030204" pitchFamily="18" charset="0"/>
                        </a:rPr>
                        <m:t>4</m:t>
                      </m:r>
                      <m:box>
                        <m:boxPr>
                          <m:ctrlPr>
                            <a:rPr lang="en-US" i="1">
                              <a:latin typeface="Cambria Math" panose="02040503050406030204" pitchFamily="18" charset="0"/>
                            </a:rPr>
                          </m:ctrlPr>
                        </m:boxPr>
                        <m:e>
                          <m:groupChr>
                            <m:groupChrPr>
                              <m:chr m:val="→"/>
                              <m:vertJc m:val="bot"/>
                              <m:ctrlPr>
                                <a:rPr lang="en-US" i="1">
                                  <a:latin typeface="Cambria Math" panose="02040503050406030204" pitchFamily="18" charset="0"/>
                                </a:rPr>
                              </m:ctrlPr>
                            </m:groupChrPr>
                            <m:e>
                              <m:r>
                                <a:rPr lang="en-US" i="1">
                                  <a:latin typeface="Cambria Math" panose="02040503050406030204" pitchFamily="18" charset="0"/>
                                </a:rPr>
                                <m:t>𝑦𝑖𝑒𝑙𝑑𝑠</m:t>
                              </m:r>
                            </m:e>
                          </m:groupChr>
                          <m:r>
                            <a:rPr lang="en-US" b="0" i="1" smtClean="0">
                              <a:latin typeface="Cambria Math" panose="02040503050406030204" pitchFamily="18" charset="0"/>
                            </a:rPr>
                            <m:t>  </m:t>
                          </m:r>
                        </m:e>
                      </m:box>
                      <m:r>
                        <a:rPr lang="en-US" i="1">
                          <a:latin typeface="Cambria Math" panose="02040503050406030204" pitchFamily="18" charset="0"/>
                        </a:rPr>
                        <m:t> </m:t>
                      </m:r>
                      <m:r>
                        <a:rPr lang="en-US" b="0" i="1" smtClean="0">
                          <a:latin typeface="Cambria Math" panose="02040503050406030204" pitchFamily="18" charset="0"/>
                        </a:rPr>
                        <m:t>𝑙𝑤</m:t>
                      </m:r>
                      <m:r>
                        <a:rPr lang="en-US" i="1">
                          <a:latin typeface="Cambria Math" panose="02040503050406030204" pitchFamily="18" charset="0"/>
                        </a:rPr>
                        <m:t>=</m:t>
                      </m:r>
                      <m:r>
                        <a:rPr lang="en-US" b="0" i="1" smtClean="0">
                          <a:latin typeface="Cambria Math" panose="02040503050406030204" pitchFamily="18" charset="0"/>
                        </a:rPr>
                        <m:t>341</m:t>
                      </m:r>
                      <m:r>
                        <a:rPr lang="en-US" b="0" i="1" smtClean="0">
                          <a:latin typeface="Cambria Math" panose="02040503050406030204" pitchFamily="18" charset="0"/>
                        </a:rPr>
                        <m:t>.</m:t>
                      </m:r>
                      <m:r>
                        <a:rPr lang="en-US" b="0" i="1" smtClean="0">
                          <a:latin typeface="Cambria Math" panose="02040503050406030204" pitchFamily="18" charset="0"/>
                        </a:rPr>
                        <m:t>7</m:t>
                      </m:r>
                      <m:r>
                        <a:rPr lang="en-US" b="0" i="1" smtClean="0">
                          <a:latin typeface="Cambria Math" panose="02040503050406030204" pitchFamily="18" charset="0"/>
                        </a:rPr>
                        <m:t> </m:t>
                      </m:r>
                      <m:r>
                        <a:rPr lang="en-US" i="1">
                          <a:latin typeface="Cambria Math" panose="02040503050406030204" pitchFamily="18" charset="0"/>
                        </a:rPr>
                        <m:t>𝑚𝑚</m:t>
                      </m:r>
                    </m:oMath>
                  </m:oMathPara>
                </a14:m>
                <a:endParaRPr lang="en-US" dirty="0"/>
              </a:p>
              <a:p>
                <a:pPr marL="0" indent="0" algn="ctr" rtl="1">
                  <a:buNone/>
                </a:pPr>
                <a:r>
                  <a:rPr lang="en-US" dirty="0" smtClean="0"/>
                  <a:t>Use </a:t>
                </a:r>
                <a:r>
                  <a:rPr lang="en-US" dirty="0" err="1" smtClean="0"/>
                  <a:t>lw</a:t>
                </a:r>
                <a:r>
                  <a:rPr lang="en-US" dirty="0" smtClean="0"/>
                  <a:t>= 342mm.  </a:t>
                </a:r>
                <a:endParaRPr lang="en-US" dirty="0"/>
              </a:p>
              <a:p>
                <a:pPr marL="0"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77334" y="605307"/>
                <a:ext cx="8596668" cy="5436055"/>
              </a:xfrm>
              <a:blipFill rotWithShape="0">
                <a:blip r:embed="rId2"/>
                <a:stretch>
                  <a:fillRect l="-567" t="-673"/>
                </a:stretch>
              </a:blipFill>
            </p:spPr>
            <p:txBody>
              <a:bodyPr/>
              <a:lstStyle/>
              <a:p>
                <a:r>
                  <a:rPr lang="en-US">
                    <a:noFill/>
                  </a:rPr>
                  <a:t> </a:t>
                </a:r>
              </a:p>
            </p:txBody>
          </p:sp>
        </mc:Fallback>
      </mc:AlternateContent>
    </p:spTree>
    <p:extLst>
      <p:ext uri="{BB962C8B-B14F-4D97-AF65-F5344CB8AC3E}">
        <p14:creationId xmlns:p14="http://schemas.microsoft.com/office/powerpoint/2010/main" val="4738609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sp>
        <p:nvSpPr>
          <p:cNvPr id="3" name="Content Placeholder 2"/>
          <p:cNvSpPr>
            <a:spLocks noGrp="1"/>
          </p:cNvSpPr>
          <p:nvPr>
            <p:ph idx="1"/>
          </p:nvPr>
        </p:nvSpPr>
        <p:spPr/>
        <p:txBody>
          <a:bodyPr/>
          <a:lstStyle/>
          <a:p>
            <a:r>
              <a:rPr lang="en-US" dirty="0"/>
              <a:t>The present project addresses the cover of a basketball court. The play area has the dimensions of 15mx28m while the cover is 20mx 39m. The Proposed structure is to be made of steel elements and covered by poly carbon transparent sheets. The structure is a standalone structure which should have a minimum height of 7 meters.</a:t>
            </a:r>
          </a:p>
          <a:p>
            <a:r>
              <a:rPr lang="en-US" dirty="0"/>
              <a:t>The intension is to use different sections, 2 different structural systems and different bracing configuration. A feasibility study follows to minimize cost. This is achieved by minimizing the resulting design weight. The design exercise includes the design of concrete spread </a:t>
            </a:r>
            <a:r>
              <a:rPr lang="en-US" dirty="0" smtClean="0"/>
              <a:t>footings, and </a:t>
            </a:r>
            <a:r>
              <a:rPr lang="en-US" dirty="0"/>
              <a:t>all relevant connections.</a:t>
            </a:r>
          </a:p>
          <a:p>
            <a:endParaRPr lang="en-US" dirty="0"/>
          </a:p>
        </p:txBody>
      </p:sp>
    </p:spTree>
    <p:extLst>
      <p:ext uri="{BB962C8B-B14F-4D97-AF65-F5344CB8AC3E}">
        <p14:creationId xmlns:p14="http://schemas.microsoft.com/office/powerpoint/2010/main" val="8660752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77334" y="540913"/>
                <a:ext cx="8596668" cy="5500449"/>
              </a:xfrm>
            </p:spPr>
            <p:txBody>
              <a:bodyPr/>
              <a:lstStyle/>
              <a:p>
                <a:pPr marL="0" indent="0">
                  <a:buNone/>
                </a:pPr>
                <a:r>
                  <a:rPr lang="en-US" b="1" dirty="0" smtClean="0"/>
                  <a:t>Tension member</a:t>
                </a:r>
                <a:endParaRPr lang="en-US" dirty="0"/>
              </a:p>
              <a:p>
                <a:pPr marL="0" indent="0">
                  <a:buNone/>
                </a:pPr>
                <a:r>
                  <a:rPr lang="en-US" dirty="0"/>
                  <a:t>W 12x22</a:t>
                </a:r>
              </a:p>
              <a:p>
                <a:pPr marL="0" indent="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𝑈</m:t>
                          </m:r>
                        </m:sub>
                      </m:sSub>
                      <m:r>
                        <a:rPr lang="en-US" i="1">
                          <a:latin typeface="Cambria Math" panose="02040503050406030204" pitchFamily="18" charset="0"/>
                        </a:rPr>
                        <m:t>=</m:t>
                      </m:r>
                      <m:r>
                        <a:rPr lang="en-US" i="1">
                          <a:latin typeface="Cambria Math" panose="02040503050406030204" pitchFamily="18" charset="0"/>
                        </a:rPr>
                        <m:t>275</m:t>
                      </m:r>
                      <m:r>
                        <a:rPr lang="en-US" i="1">
                          <a:latin typeface="Cambria Math" panose="02040503050406030204" pitchFamily="18" charset="0"/>
                        </a:rPr>
                        <m:t> </m:t>
                      </m:r>
                      <m:r>
                        <a:rPr lang="en-US" i="1">
                          <a:latin typeface="Cambria Math" panose="02040503050406030204" pitchFamily="18" charset="0"/>
                        </a:rPr>
                        <m:t>𝐾𝑁</m:t>
                      </m:r>
                    </m:oMath>
                  </m:oMathPara>
                </a14:m>
                <a:endParaRPr lang="en-US" dirty="0"/>
              </a:p>
              <a:p>
                <a:pPr marL="0" indent="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𝑛</m:t>
                          </m:r>
                        </m:sub>
                      </m:sSub>
                      <m:d>
                        <m:dPr>
                          <m:ctrlPr>
                            <a:rPr lang="en-US" i="1">
                              <a:latin typeface="Cambria Math" panose="02040503050406030204" pitchFamily="18" charset="0"/>
                            </a:rPr>
                          </m:ctrlPr>
                        </m:dPr>
                        <m:e>
                          <m:r>
                            <a:rPr lang="en-US" i="1">
                              <a:latin typeface="Cambria Math" panose="02040503050406030204" pitchFamily="18" charset="0"/>
                            </a:rPr>
                            <m:t>𝑌𝑖𝑒𝑙𝑑</m:t>
                          </m:r>
                        </m:e>
                      </m:d>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90</m:t>
                          </m:r>
                          <m:r>
                            <a:rPr lang="en-US" i="1">
                              <a:latin typeface="Cambria Math" panose="02040503050406030204" pitchFamily="18" charset="0"/>
                            </a:rPr>
                            <m:t>×</m:t>
                          </m:r>
                          <m:r>
                            <a:rPr lang="en-US" i="1">
                              <a:latin typeface="Cambria Math" panose="02040503050406030204" pitchFamily="18" charset="0"/>
                            </a:rPr>
                            <m:t>4190</m:t>
                          </m:r>
                          <m:r>
                            <a:rPr lang="en-US" i="1">
                              <a:latin typeface="Cambria Math" panose="02040503050406030204" pitchFamily="18" charset="0"/>
                            </a:rPr>
                            <m:t>×</m:t>
                          </m:r>
                          <m:r>
                            <a:rPr lang="en-US" i="1">
                              <a:latin typeface="Cambria Math" panose="02040503050406030204" pitchFamily="18" charset="0"/>
                            </a:rPr>
                            <m:t>250</m:t>
                          </m:r>
                        </m:num>
                        <m:den>
                          <m:r>
                            <a:rPr lang="en-US" i="1">
                              <a:latin typeface="Cambria Math" panose="02040503050406030204" pitchFamily="18" charset="0"/>
                            </a:rPr>
                            <m:t>1000</m:t>
                          </m:r>
                        </m:den>
                      </m:f>
                      <m:r>
                        <a:rPr lang="en-US" i="1">
                          <a:latin typeface="Cambria Math" panose="02040503050406030204" pitchFamily="18" charset="0"/>
                        </a:rPr>
                        <m:t>=</m:t>
                      </m:r>
                      <m:r>
                        <a:rPr lang="en-US" i="1">
                          <a:latin typeface="Cambria Math" panose="02040503050406030204" pitchFamily="18" charset="0"/>
                        </a:rPr>
                        <m:t>942</m:t>
                      </m:r>
                      <m:r>
                        <a:rPr lang="en-US" i="1">
                          <a:latin typeface="Cambria Math" panose="02040503050406030204" pitchFamily="18" charset="0"/>
                        </a:rPr>
                        <m:t>.</m:t>
                      </m:r>
                      <m:r>
                        <a:rPr lang="en-US" i="1">
                          <a:latin typeface="Cambria Math" panose="02040503050406030204" pitchFamily="18" charset="0"/>
                        </a:rPr>
                        <m:t>75</m:t>
                      </m:r>
                      <m:r>
                        <a:rPr lang="en-US" i="1">
                          <a:latin typeface="Cambria Math" panose="02040503050406030204" pitchFamily="18" charset="0"/>
                        </a:rPr>
                        <m:t> </m:t>
                      </m:r>
                      <m:r>
                        <a:rPr lang="en-US" i="1">
                          <a:latin typeface="Cambria Math" panose="02040503050406030204" pitchFamily="18" charset="0"/>
                        </a:rPr>
                        <m:t>𝐾𝑁</m:t>
                      </m:r>
                    </m:oMath>
                  </m:oMathPara>
                </a14:m>
                <a:endParaRPr lang="en-US" dirty="0"/>
              </a:p>
              <a:p>
                <a:pPr marL="0" indent="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𝑛</m:t>
                          </m:r>
                        </m:sub>
                      </m:sSub>
                      <m:d>
                        <m:dPr>
                          <m:ctrlPr>
                            <a:rPr lang="en-US" i="1">
                              <a:latin typeface="Cambria Math" panose="02040503050406030204" pitchFamily="18" charset="0"/>
                            </a:rPr>
                          </m:ctrlPr>
                        </m:dPr>
                        <m:e>
                          <m:r>
                            <a:rPr lang="en-US" i="1">
                              <a:latin typeface="Cambria Math" panose="02040503050406030204" pitchFamily="18" charset="0"/>
                            </a:rPr>
                            <m:t>𝐹𝑟𝑎𝑐𝑡𝑢𝑟𝑒</m:t>
                          </m:r>
                        </m:e>
                      </m:d>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75</m:t>
                          </m:r>
                          <m:r>
                            <a:rPr lang="en-US" i="1">
                              <a:latin typeface="Cambria Math" panose="02040503050406030204" pitchFamily="18" charset="0"/>
                            </a:rPr>
                            <m:t>×</m:t>
                          </m:r>
                          <m:r>
                            <a:rPr lang="en-US" i="1">
                              <a:latin typeface="Cambria Math" panose="02040503050406030204" pitchFamily="18" charset="0"/>
                            </a:rPr>
                            <m:t>4190</m:t>
                          </m:r>
                          <m:r>
                            <a:rPr lang="en-US" i="1">
                              <a:latin typeface="Cambria Math" panose="02040503050406030204" pitchFamily="18" charset="0"/>
                            </a:rPr>
                            <m:t>×</m:t>
                          </m:r>
                          <m:r>
                            <a:rPr lang="en-US" i="1">
                              <a:latin typeface="Cambria Math" panose="02040503050406030204" pitchFamily="18" charset="0"/>
                            </a:rPr>
                            <m:t>400</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9</m:t>
                          </m:r>
                        </m:num>
                        <m:den>
                          <m:r>
                            <a:rPr lang="en-US" i="1">
                              <a:latin typeface="Cambria Math" panose="02040503050406030204" pitchFamily="18" charset="0"/>
                            </a:rPr>
                            <m:t>1000</m:t>
                          </m:r>
                        </m:den>
                      </m:f>
                      <m:r>
                        <a:rPr lang="en-US" i="1">
                          <a:latin typeface="Cambria Math" panose="02040503050406030204" pitchFamily="18" charset="0"/>
                        </a:rPr>
                        <m:t>=</m:t>
                      </m:r>
                      <m:r>
                        <a:rPr lang="en-US" i="1">
                          <a:latin typeface="Cambria Math" panose="02040503050406030204" pitchFamily="18" charset="0"/>
                        </a:rPr>
                        <m:t>1131</m:t>
                      </m:r>
                      <m:r>
                        <a:rPr lang="en-US" i="1">
                          <a:latin typeface="Cambria Math" panose="02040503050406030204" pitchFamily="18" charset="0"/>
                        </a:rPr>
                        <m:t> </m:t>
                      </m:r>
                      <m:r>
                        <a:rPr lang="en-US" i="1">
                          <a:latin typeface="Cambria Math" panose="02040503050406030204" pitchFamily="18" charset="0"/>
                        </a:rPr>
                        <m:t>𝐾𝑁</m:t>
                      </m:r>
                    </m:oMath>
                  </m:oMathPara>
                </a14:m>
                <a:endParaRPr lang="en-US" dirty="0"/>
              </a:p>
              <a:p>
                <a:pPr marL="0" indent="0">
                  <a:buNone/>
                </a:pPr>
                <a14:m>
                  <m:oMathPara xmlns:m="http://schemas.openxmlformats.org/officeDocument/2006/math">
                    <m:oMathParaPr>
                      <m:jc m:val="centerGroup"/>
                    </m:oMathParaPr>
                    <m:oMath xmlns:m="http://schemas.openxmlformats.org/officeDocument/2006/math">
                      <m:box>
                        <m:boxPr>
                          <m:ctrlPr>
                            <a:rPr lang="en-US" i="1">
                              <a:latin typeface="Cambria Math" panose="02040503050406030204" pitchFamily="18" charset="0"/>
                            </a:rPr>
                          </m:ctrlPr>
                        </m:boxPr>
                        <m:e>
                          <m:groupChr>
                            <m:groupChrPr>
                              <m:chr m:val="→"/>
                              <m:vertJc m:val="bot"/>
                              <m:ctrlPr>
                                <a:rPr lang="en-US" i="1">
                                  <a:latin typeface="Cambria Math" panose="02040503050406030204" pitchFamily="18" charset="0"/>
                                </a:rPr>
                              </m:ctrlPr>
                            </m:groupChrPr>
                            <m:e>
                              <m:r>
                                <a:rPr lang="en-US" i="1">
                                  <a:latin typeface="Cambria Math" panose="02040503050406030204" pitchFamily="18" charset="0"/>
                                </a:rPr>
                                <m:t>𝑦𝑖𝑒𝑙𝑑𝑠</m:t>
                              </m:r>
                            </m:e>
                          </m:groupChr>
                        </m:e>
                      </m:box>
                      <m:r>
                        <a:rPr lang="en-US" i="1">
                          <a:latin typeface="Cambria Math" panose="02040503050406030204" pitchFamily="18" charset="0"/>
                        </a:rPr>
                        <m:t> </m:t>
                      </m:r>
                      <m:r>
                        <a:rPr lang="en-US" i="1">
                          <a:latin typeface="Cambria Math" panose="02040503050406030204" pitchFamily="18" charset="0"/>
                        </a:rPr>
                        <m:t>𝑌𝑖𝑒𝑙𝑑</m:t>
                      </m:r>
                      <m:r>
                        <a:rPr lang="en-US" i="1">
                          <a:latin typeface="Cambria Math" panose="02040503050406030204" pitchFamily="18" charset="0"/>
                        </a:rPr>
                        <m:t> </m:t>
                      </m:r>
                      <m:r>
                        <a:rPr lang="en-US" i="1">
                          <a:latin typeface="Cambria Math" panose="02040503050406030204" pitchFamily="18" charset="0"/>
                        </a:rPr>
                        <m:t>𝐶𝑜𝑛𝑡𝑟𝑜𝑙</m:t>
                      </m:r>
                    </m:oMath>
                  </m:oMathPara>
                </a14:m>
                <a:endParaRPr lang="en-US" dirty="0"/>
              </a:p>
              <a:p>
                <a:pPr marL="0" indent="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1131</m:t>
                      </m:r>
                      <m:r>
                        <a:rPr lang="en-US" i="1">
                          <a:latin typeface="Cambria Math" panose="02040503050406030204" pitchFamily="18" charset="0"/>
                        </a:rPr>
                        <m:t>&gt;</m:t>
                      </m:r>
                      <m:r>
                        <a:rPr lang="en-US" i="1">
                          <a:latin typeface="Cambria Math" panose="02040503050406030204" pitchFamily="18" charset="0"/>
                        </a:rPr>
                        <m:t>942</m:t>
                      </m:r>
                      <m:r>
                        <a:rPr lang="en-US" i="1">
                          <a:latin typeface="Cambria Math" panose="02040503050406030204" pitchFamily="18" charset="0"/>
                        </a:rPr>
                        <m:t>.</m:t>
                      </m:r>
                      <m:r>
                        <a:rPr lang="en-US" i="1">
                          <a:latin typeface="Cambria Math" panose="02040503050406030204" pitchFamily="18" charset="0"/>
                        </a:rPr>
                        <m:t>75</m:t>
                      </m:r>
                      <m:r>
                        <a:rPr lang="en-US" b="0" i="1" smtClean="0">
                          <a:latin typeface="Cambria Math" panose="02040503050406030204" pitchFamily="18" charset="0"/>
                        </a:rPr>
                        <m:t>&gt;</m:t>
                      </m:r>
                      <m:r>
                        <a:rPr lang="en-US" b="0" i="1" smtClean="0">
                          <a:latin typeface="Cambria Math" panose="02040503050406030204" pitchFamily="18" charset="0"/>
                        </a:rPr>
                        <m:t>𝑝𝑢</m:t>
                      </m:r>
                      <m:box>
                        <m:boxPr>
                          <m:ctrlPr>
                            <a:rPr lang="en-US" i="1">
                              <a:latin typeface="Cambria Math" panose="02040503050406030204" pitchFamily="18" charset="0"/>
                            </a:rPr>
                          </m:ctrlPr>
                        </m:boxPr>
                        <m:e>
                          <m:groupChr>
                            <m:groupChrPr>
                              <m:chr m:val="→"/>
                              <m:vertJc m:val="bot"/>
                              <m:ctrlPr>
                                <a:rPr lang="en-US" i="1">
                                  <a:latin typeface="Cambria Math" panose="02040503050406030204" pitchFamily="18" charset="0"/>
                                </a:rPr>
                              </m:ctrlPr>
                            </m:groupChrPr>
                            <m:e>
                              <m:r>
                                <a:rPr lang="en-US" i="1">
                                  <a:latin typeface="Cambria Math" panose="02040503050406030204" pitchFamily="18" charset="0"/>
                                </a:rPr>
                                <m:t>𝑦𝑖𝑒𝑑𝑠</m:t>
                              </m:r>
                            </m:e>
                          </m:groupChr>
                        </m:e>
                      </m:box>
                      <m:r>
                        <a:rPr lang="en-US" i="1">
                          <a:latin typeface="Cambria Math" panose="02040503050406030204" pitchFamily="18" charset="0"/>
                        </a:rPr>
                        <m:t>  </m:t>
                      </m:r>
                      <m:r>
                        <a:rPr lang="en-US" i="1">
                          <a:latin typeface="Cambria Math" panose="02040503050406030204" pitchFamily="18" charset="0"/>
                        </a:rPr>
                        <m:t>𝑂𝐾</m:t>
                      </m:r>
                    </m:oMath>
                  </m:oMathPara>
                </a14:m>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77334" y="540913"/>
                <a:ext cx="8596668" cy="5500449"/>
              </a:xfrm>
              <a:blipFill rotWithShape="0">
                <a:blip r:embed="rId2"/>
                <a:stretch>
                  <a:fillRect l="-567" t="-776"/>
                </a:stretch>
              </a:blipFill>
            </p:spPr>
            <p:txBody>
              <a:bodyPr/>
              <a:lstStyle/>
              <a:p>
                <a:r>
                  <a:rPr lang="en-US">
                    <a:noFill/>
                  </a:rPr>
                  <a:t> </a:t>
                </a:r>
              </a:p>
            </p:txBody>
          </p:sp>
        </mc:Fallback>
      </mc:AlternateContent>
    </p:spTree>
    <p:extLst>
      <p:ext uri="{BB962C8B-B14F-4D97-AF65-F5344CB8AC3E}">
        <p14:creationId xmlns:p14="http://schemas.microsoft.com/office/powerpoint/2010/main" val="15633107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77334" y="682581"/>
                <a:ext cx="8596668" cy="5358782"/>
              </a:xfrm>
            </p:spPr>
            <p:txBody>
              <a:bodyPr/>
              <a:lstStyle/>
              <a:p>
                <a:pPr marL="0" indent="0">
                  <a:buNone/>
                </a:pPr>
                <a:r>
                  <a:rPr lang="en-US" dirty="0" smtClean="0"/>
                  <a:t>compression member</a:t>
                </a:r>
              </a:p>
              <a:p>
                <a:pPr marL="0" indent="0">
                  <a:buNone/>
                </a:pPr>
                <a:r>
                  <a:rPr lang="en-US" dirty="0"/>
                  <a:t>w10x22</a:t>
                </a:r>
              </a:p>
              <a:p>
                <a:pPr marL="0" indent="0" rtl="1">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P</m:t>
                          </m:r>
                        </m:e>
                        <m:sub>
                          <m:r>
                            <m:rPr>
                              <m:sty m:val="p"/>
                            </m:rPr>
                            <a:rPr lang="en-US">
                              <a:latin typeface="Cambria Math" panose="02040503050406030204" pitchFamily="18" charset="0"/>
                            </a:rPr>
                            <m:t>U</m:t>
                          </m:r>
                        </m:sub>
                      </m:sSub>
                      <m:r>
                        <a:rPr lang="en-US">
                          <a:latin typeface="Cambria Math" panose="02040503050406030204" pitchFamily="18" charset="0"/>
                        </a:rPr>
                        <m:t>=</m:t>
                      </m:r>
                      <m:r>
                        <a:rPr lang="en-US">
                          <a:latin typeface="Cambria Math" panose="02040503050406030204" pitchFamily="18" charset="0"/>
                        </a:rPr>
                        <m:t>301</m:t>
                      </m:r>
                      <m:r>
                        <a:rPr lang="en-US">
                          <a:latin typeface="Cambria Math" panose="02040503050406030204" pitchFamily="18" charset="0"/>
                        </a:rPr>
                        <m:t>.</m:t>
                      </m:r>
                      <m:r>
                        <a:rPr lang="en-US">
                          <a:latin typeface="Cambria Math" panose="02040503050406030204" pitchFamily="18" charset="0"/>
                        </a:rPr>
                        <m:t>4</m:t>
                      </m:r>
                      <m:r>
                        <a:rPr lang="en-US">
                          <a:latin typeface="Cambria Math" panose="02040503050406030204" pitchFamily="18" charset="0"/>
                        </a:rPr>
                        <m:t> </m:t>
                      </m:r>
                      <m:r>
                        <m:rPr>
                          <m:sty m:val="p"/>
                        </m:rPr>
                        <a:rPr lang="en-US">
                          <a:latin typeface="Cambria Math" panose="02040503050406030204" pitchFamily="18" charset="0"/>
                        </a:rPr>
                        <m:t>KN</m:t>
                      </m:r>
                    </m:oMath>
                  </m:oMathPara>
                </a14:m>
                <a:endParaRPr lang="en-US" dirty="0"/>
              </a:p>
              <a:p>
                <a:pPr marL="0" indent="0" rtl="1">
                  <a:buNone/>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m:rPr>
                              <m:sty m:val="p"/>
                            </m:rPr>
                            <a:rPr lang="en-US">
                              <a:latin typeface="Cambria Math" panose="02040503050406030204" pitchFamily="18" charset="0"/>
                            </a:rPr>
                            <m:t>KL</m:t>
                          </m:r>
                        </m:num>
                        <m:den>
                          <m:r>
                            <m:rPr>
                              <m:sty m:val="p"/>
                            </m:rPr>
                            <a:rPr lang="en-US">
                              <a:latin typeface="Cambria Math" panose="02040503050406030204" pitchFamily="18" charset="0"/>
                            </a:rPr>
                            <m:t>r</m:t>
                          </m:r>
                        </m:den>
                      </m:f>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2</m:t>
                          </m:r>
                          <m:r>
                            <a:rPr lang="en-US">
                              <a:latin typeface="Cambria Math" panose="02040503050406030204" pitchFamily="18" charset="0"/>
                            </a:rPr>
                            <m:t>.</m:t>
                          </m:r>
                          <m:r>
                            <a:rPr lang="en-US">
                              <a:latin typeface="Cambria Math" panose="02040503050406030204" pitchFamily="18" charset="0"/>
                            </a:rPr>
                            <m:t>5</m:t>
                          </m:r>
                          <m:r>
                            <a:rPr lang="en-US">
                              <a:latin typeface="Cambria Math" panose="02040503050406030204" pitchFamily="18" charset="0"/>
                            </a:rPr>
                            <m:t>×</m:t>
                          </m:r>
                          <m:r>
                            <a:rPr lang="en-US">
                              <a:latin typeface="Cambria Math" panose="02040503050406030204" pitchFamily="18" charset="0"/>
                            </a:rPr>
                            <m:t>1000</m:t>
                          </m:r>
                        </m:num>
                        <m:den>
                          <m:r>
                            <a:rPr lang="en-US">
                              <a:latin typeface="Cambria Math" panose="02040503050406030204" pitchFamily="18" charset="0"/>
                            </a:rPr>
                            <m:t>108</m:t>
                          </m:r>
                          <m:r>
                            <a:rPr lang="en-US">
                              <a:latin typeface="Cambria Math" panose="02040503050406030204" pitchFamily="18" charset="0"/>
                            </a:rPr>
                            <m:t>.</m:t>
                          </m:r>
                          <m:r>
                            <a:rPr lang="en-US">
                              <a:latin typeface="Cambria Math" panose="02040503050406030204" pitchFamily="18" charset="0"/>
                            </a:rPr>
                            <m:t>5</m:t>
                          </m:r>
                        </m:den>
                      </m:f>
                      <m:r>
                        <a:rPr lang="en-US">
                          <a:latin typeface="Cambria Math" panose="02040503050406030204" pitchFamily="18" charset="0"/>
                        </a:rPr>
                        <m:t>=</m:t>
                      </m:r>
                      <m:r>
                        <a:rPr lang="en-US">
                          <a:latin typeface="Cambria Math" panose="02040503050406030204" pitchFamily="18" charset="0"/>
                        </a:rPr>
                        <m:t>23</m:t>
                      </m:r>
                      <m:r>
                        <a:rPr lang="en-US">
                          <a:latin typeface="Cambria Math" panose="02040503050406030204" pitchFamily="18" charset="0"/>
                        </a:rPr>
                        <m:t>.</m:t>
                      </m:r>
                      <m:r>
                        <a:rPr lang="en-US">
                          <a:latin typeface="Cambria Math" panose="02040503050406030204" pitchFamily="18" charset="0"/>
                        </a:rPr>
                        <m:t>04</m:t>
                      </m:r>
                    </m:oMath>
                  </m:oMathPara>
                </a14:m>
                <a:endParaRPr lang="en-US" dirty="0"/>
              </a:p>
              <a:p>
                <a:pPr marL="0" indent="0" rtl="1">
                  <a:buNone/>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F</m:t>
                          </m:r>
                        </m:e>
                        <m:sub>
                          <m:r>
                            <m:rPr>
                              <m:sty m:val="p"/>
                            </m:rPr>
                            <a:rPr lang="en-US">
                              <a:latin typeface="Cambria Math" panose="02040503050406030204" pitchFamily="18" charset="0"/>
                            </a:rPr>
                            <m:t>cr</m:t>
                          </m:r>
                        </m:sub>
                      </m:sSub>
                      <m:r>
                        <a:rPr lang="en-US">
                          <a:latin typeface="Cambria Math" panose="02040503050406030204" pitchFamily="18" charset="0"/>
                        </a:rPr>
                        <m:t>=</m:t>
                      </m:r>
                      <m:r>
                        <a:rPr lang="en-US">
                          <a:latin typeface="Cambria Math" panose="02040503050406030204" pitchFamily="18" charset="0"/>
                        </a:rPr>
                        <m:t>295</m:t>
                      </m:r>
                      <m:r>
                        <a:rPr lang="en-US">
                          <a:latin typeface="Cambria Math" panose="02040503050406030204" pitchFamily="18" charset="0"/>
                        </a:rPr>
                        <m:t> </m:t>
                      </m:r>
                      <m:r>
                        <m:rPr>
                          <m:sty m:val="p"/>
                        </m:rPr>
                        <a:rPr lang="en-US">
                          <a:latin typeface="Cambria Math" panose="02040503050406030204" pitchFamily="18" charset="0"/>
                        </a:rPr>
                        <m:t>MPa</m:t>
                      </m:r>
                      <m:r>
                        <a:rPr lang="en-US">
                          <a:latin typeface="Cambria Math" panose="02040503050406030204" pitchFamily="18" charset="0"/>
                        </a:rPr>
                        <m:t> (</m:t>
                      </m:r>
                      <m:r>
                        <m:rPr>
                          <m:sty m:val="p"/>
                        </m:rPr>
                        <a:rPr lang="en-US">
                          <a:latin typeface="Cambria Math" panose="02040503050406030204" pitchFamily="18" charset="0"/>
                        </a:rPr>
                        <m:t>From</m:t>
                      </m:r>
                      <m:r>
                        <a:rPr lang="en-US">
                          <a:latin typeface="Cambria Math" panose="02040503050406030204" pitchFamily="18" charset="0"/>
                        </a:rPr>
                        <m:t> </m:t>
                      </m:r>
                      <m:r>
                        <m:rPr>
                          <m:sty m:val="p"/>
                        </m:rPr>
                        <a:rPr lang="en-US">
                          <a:latin typeface="Cambria Math" panose="02040503050406030204" pitchFamily="18" charset="0"/>
                        </a:rPr>
                        <m:t>tables</m:t>
                      </m:r>
                      <m:r>
                        <a:rPr lang="en-US">
                          <a:latin typeface="Cambria Math" panose="02040503050406030204" pitchFamily="18" charset="0"/>
                        </a:rPr>
                        <m:t> </m:t>
                      </m:r>
                      <m:r>
                        <m:rPr>
                          <m:sty m:val="p"/>
                        </m:rPr>
                        <a:rPr lang="en-US">
                          <a:latin typeface="Cambria Math" panose="02040503050406030204" pitchFamily="18" charset="0"/>
                        </a:rPr>
                        <m:t>of</m:t>
                      </m:r>
                      <m:r>
                        <a:rPr lang="en-US">
                          <a:latin typeface="Cambria Math" panose="02040503050406030204" pitchFamily="18" charset="0"/>
                        </a:rPr>
                        <m:t> </m:t>
                      </m:r>
                      <m:r>
                        <m:rPr>
                          <m:sty m:val="p"/>
                        </m:rPr>
                        <a:rPr lang="en-US">
                          <a:latin typeface="Cambria Math" panose="02040503050406030204" pitchFamily="18" charset="0"/>
                        </a:rPr>
                        <m:t>AISC</m:t>
                      </m:r>
                      <m:r>
                        <a:rPr lang="en-US">
                          <a:latin typeface="Cambria Math" panose="02040503050406030204" pitchFamily="18" charset="0"/>
                        </a:rPr>
                        <m:t> </m:t>
                      </m:r>
                      <m:r>
                        <m:rPr>
                          <m:sty m:val="p"/>
                        </m:rPr>
                        <a:rPr lang="en-US">
                          <a:latin typeface="Cambria Math" panose="02040503050406030204" pitchFamily="18" charset="0"/>
                        </a:rPr>
                        <m:t>code</m:t>
                      </m:r>
                      <m:r>
                        <a:rPr lang="en-US">
                          <a:latin typeface="Cambria Math" panose="02040503050406030204" pitchFamily="18" charset="0"/>
                        </a:rPr>
                        <m:t>)</m:t>
                      </m:r>
                    </m:oMath>
                  </m:oMathPara>
                </a14:m>
                <a:endParaRPr lang="en-US" dirty="0"/>
              </a:p>
              <a:p>
                <a:pPr marL="0" indent="0" rtl="1">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A</m:t>
                          </m:r>
                        </m:e>
                        <m:sub>
                          <m:r>
                            <m:rPr>
                              <m:sty m:val="p"/>
                            </m:rPr>
                            <a:rPr lang="en-US">
                              <a:latin typeface="Cambria Math" panose="02040503050406030204" pitchFamily="18" charset="0"/>
                            </a:rPr>
                            <m:t>g</m:t>
                          </m:r>
                        </m:sub>
                      </m:sSub>
                      <m:r>
                        <a:rPr lang="en-US">
                          <a:latin typeface="Cambria Math" panose="02040503050406030204" pitchFamily="18" charset="0"/>
                        </a:rPr>
                        <m:t>=</m:t>
                      </m:r>
                      <m:r>
                        <a:rPr lang="en-US">
                          <a:latin typeface="Cambria Math" panose="02040503050406030204" pitchFamily="18" charset="0"/>
                        </a:rPr>
                        <m:t>4910</m:t>
                      </m:r>
                      <m:r>
                        <a:rPr lang="en-US">
                          <a:latin typeface="Cambria Math" panose="02040503050406030204" pitchFamily="18" charset="0"/>
                        </a:rPr>
                        <m:t> </m:t>
                      </m:r>
                      <m:r>
                        <m:rPr>
                          <m:sty m:val="p"/>
                        </m:rPr>
                        <a:rPr lang="en-US">
                          <a:latin typeface="Cambria Math" panose="02040503050406030204" pitchFamily="18" charset="0"/>
                        </a:rPr>
                        <m:t>mm</m:t>
                      </m:r>
                      <m:r>
                        <a:rPr lang="en-US">
                          <a:latin typeface="Cambria Math" panose="02040503050406030204" pitchFamily="18" charset="0"/>
                        </a:rPr>
                        <m:t>²</m:t>
                      </m:r>
                    </m:oMath>
                  </m:oMathPara>
                </a14:m>
                <a:endParaRPr lang="en-US" dirty="0"/>
              </a:p>
              <a:p>
                <a:pPr marL="0" indent="0" rtl="1">
                  <a:buNone/>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𝑛</m:t>
                          </m:r>
                        </m:sub>
                      </m:sSub>
                      <m:r>
                        <a:rPr lang="en-US">
                          <a:latin typeface="Cambria Math" panose="02040503050406030204" pitchFamily="18" charset="0"/>
                        </a:rPr>
                        <m:t>=</m:t>
                      </m:r>
                      <m:r>
                        <a:rPr lang="en-US">
                          <a:latin typeface="Cambria Math" panose="02040503050406030204" pitchFamily="18" charset="0"/>
                        </a:rPr>
                        <m:t>295</m:t>
                      </m:r>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4910</m:t>
                          </m:r>
                        </m:num>
                        <m:den>
                          <m:r>
                            <a:rPr lang="en-US">
                              <a:latin typeface="Cambria Math" panose="02040503050406030204" pitchFamily="18" charset="0"/>
                            </a:rPr>
                            <m:t>1000</m:t>
                          </m:r>
                        </m:den>
                      </m:f>
                      <m:r>
                        <a:rPr lang="en-US">
                          <a:latin typeface="Cambria Math" panose="02040503050406030204" pitchFamily="18" charset="0"/>
                        </a:rPr>
                        <m:t>=</m:t>
                      </m:r>
                      <m:r>
                        <a:rPr lang="en-US">
                          <a:latin typeface="Cambria Math" panose="02040503050406030204" pitchFamily="18" charset="0"/>
                        </a:rPr>
                        <m:t>1448</m:t>
                      </m:r>
                      <m:r>
                        <a:rPr lang="en-US">
                          <a:latin typeface="Cambria Math" panose="02040503050406030204" pitchFamily="18" charset="0"/>
                        </a:rPr>
                        <m:t>.</m:t>
                      </m:r>
                      <m:r>
                        <a:rPr lang="en-US">
                          <a:latin typeface="Cambria Math" panose="02040503050406030204" pitchFamily="18" charset="0"/>
                        </a:rPr>
                        <m:t>45</m:t>
                      </m:r>
                      <m:r>
                        <a:rPr lang="en-US">
                          <a:latin typeface="Cambria Math" panose="02040503050406030204" pitchFamily="18" charset="0"/>
                        </a:rPr>
                        <m:t> </m:t>
                      </m:r>
                      <m:r>
                        <a:rPr lang="en-US" i="1">
                          <a:latin typeface="Cambria Math" panose="02040503050406030204" pitchFamily="18" charset="0"/>
                        </a:rPr>
                        <m:t>𝐾𝑁</m:t>
                      </m:r>
                      <m:r>
                        <a:rPr lang="en-US">
                          <a:latin typeface="Cambria Math" panose="02040503050406030204" pitchFamily="18" charset="0"/>
                        </a:rPr>
                        <m:t>&gt;</m:t>
                      </m:r>
                      <m:r>
                        <a:rPr lang="en-US" b="0" i="0" smtClean="0">
                          <a:latin typeface="Cambria Math" panose="02040503050406030204" pitchFamily="18" charset="0"/>
                        </a:rPr>
                        <m:t>301</m:t>
                      </m:r>
                      <m:r>
                        <a:rPr lang="en-US" b="0" i="0" smtClean="0">
                          <a:latin typeface="Cambria Math" panose="02040503050406030204" pitchFamily="18" charset="0"/>
                        </a:rPr>
                        <m:t>.</m:t>
                      </m:r>
                      <m:r>
                        <a:rPr lang="en-US" b="0" i="0" smtClean="0">
                          <a:latin typeface="Cambria Math" panose="02040503050406030204" pitchFamily="18" charset="0"/>
                        </a:rPr>
                        <m:t>4</m:t>
                      </m:r>
                      <m:box>
                        <m:boxPr>
                          <m:ctrlPr>
                            <a:rPr lang="en-US" i="1">
                              <a:latin typeface="Cambria Math" panose="02040503050406030204" pitchFamily="18" charset="0"/>
                            </a:rPr>
                          </m:ctrlPr>
                        </m:boxPr>
                        <m:e>
                          <m:groupChr>
                            <m:groupChrPr>
                              <m:chr m:val="→"/>
                              <m:vertJc m:val="bot"/>
                              <m:ctrlPr>
                                <a:rPr lang="en-US" i="1">
                                  <a:latin typeface="Cambria Math" panose="02040503050406030204" pitchFamily="18" charset="0"/>
                                </a:rPr>
                              </m:ctrlPr>
                            </m:groupChrPr>
                            <m:e>
                              <m:r>
                                <a:rPr lang="en-US" i="1">
                                  <a:latin typeface="Cambria Math" panose="02040503050406030204" pitchFamily="18" charset="0"/>
                                </a:rPr>
                                <m:t>𝑦𝑖𝑒𝑙𝑑𝑠</m:t>
                              </m:r>
                            </m:e>
                          </m:groupChr>
                        </m:e>
                      </m:box>
                      <m:r>
                        <a:rPr lang="en-US">
                          <a:latin typeface="Cambria Math" panose="02040503050406030204" pitchFamily="18" charset="0"/>
                        </a:rPr>
                        <m:t> </m:t>
                      </m:r>
                      <m:r>
                        <a:rPr lang="en-US" i="1">
                          <a:latin typeface="Cambria Math" panose="02040503050406030204" pitchFamily="18" charset="0"/>
                        </a:rPr>
                        <m:t>𝑂𝐾</m:t>
                      </m:r>
                    </m:oMath>
                  </m:oMathPara>
                </a14:m>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77334" y="682581"/>
                <a:ext cx="8596668" cy="5358782"/>
              </a:xfrm>
              <a:blipFill rotWithShape="0">
                <a:blip r:embed="rId2"/>
                <a:stretch>
                  <a:fillRect l="-567" t="-796"/>
                </a:stretch>
              </a:blipFill>
            </p:spPr>
            <p:txBody>
              <a:bodyPr/>
              <a:lstStyle/>
              <a:p>
                <a:r>
                  <a:rPr lang="en-US">
                    <a:noFill/>
                  </a:rPr>
                  <a:t> </a:t>
                </a:r>
              </a:p>
            </p:txBody>
          </p:sp>
        </mc:Fallback>
      </mc:AlternateContent>
    </p:spTree>
    <p:extLst>
      <p:ext uri="{BB962C8B-B14F-4D97-AF65-F5344CB8AC3E}">
        <p14:creationId xmlns:p14="http://schemas.microsoft.com/office/powerpoint/2010/main" val="31151095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and conclusion</a:t>
            </a:r>
            <a:endParaRPr lang="en-US" dirty="0"/>
          </a:p>
        </p:txBody>
      </p:sp>
      <p:sp>
        <p:nvSpPr>
          <p:cNvPr id="3" name="Content Placeholder 2"/>
          <p:cNvSpPr>
            <a:spLocks noGrp="1"/>
          </p:cNvSpPr>
          <p:nvPr>
            <p:ph idx="1"/>
          </p:nvPr>
        </p:nvSpPr>
        <p:spPr>
          <a:xfrm>
            <a:off x="677334" y="1777285"/>
            <a:ext cx="8596668" cy="4264077"/>
          </a:xfrm>
        </p:spPr>
        <p:txBody>
          <a:bodyPr>
            <a:normAutofit fontScale="92500" lnSpcReduction="20000"/>
          </a:bodyPr>
          <a:lstStyle/>
          <a:p>
            <a:pPr marL="0" lvl="0" indent="0">
              <a:buNone/>
            </a:pPr>
            <a:r>
              <a:rPr lang="en-US" dirty="0" smtClean="0"/>
              <a:t>1- Comparing </a:t>
            </a:r>
            <a:r>
              <a:rPr lang="en-US" dirty="0"/>
              <a:t>between two structural models weight and price.</a:t>
            </a:r>
          </a:p>
          <a:p>
            <a:pPr marL="0" indent="0">
              <a:buNone/>
            </a:pPr>
            <a:r>
              <a:rPr lang="en-US" dirty="0"/>
              <a:t>Case 1 has weight equal to 27.9KN equal 2.84 ton</a:t>
            </a:r>
          </a:p>
          <a:p>
            <a:pPr marL="0" indent="0">
              <a:buNone/>
            </a:pPr>
            <a:r>
              <a:rPr lang="en-US" dirty="0"/>
              <a:t>Price of one ton equal 3000 NIS </a:t>
            </a:r>
          </a:p>
          <a:p>
            <a:pPr marL="0" indent="0">
              <a:buNone/>
            </a:pPr>
            <a:r>
              <a:rPr lang="en-US" dirty="0"/>
              <a:t>Then the frame price equal 8535 NIS</a:t>
            </a:r>
          </a:p>
          <a:p>
            <a:pPr marL="0" indent="0">
              <a:buNone/>
            </a:pPr>
            <a:r>
              <a:rPr lang="en-US" dirty="0"/>
              <a:t>And structure approximately price equal  110955 NIS</a:t>
            </a:r>
          </a:p>
          <a:p>
            <a:pPr marL="0" indent="0">
              <a:buNone/>
            </a:pPr>
            <a:r>
              <a:rPr lang="en-US" dirty="0"/>
              <a:t> </a:t>
            </a:r>
          </a:p>
          <a:p>
            <a:pPr marL="0" indent="0">
              <a:buNone/>
            </a:pPr>
            <a:r>
              <a:rPr lang="en-US" dirty="0"/>
              <a:t>Case 2 has weight equal to 17.42KN equal 1.77 ton</a:t>
            </a:r>
          </a:p>
          <a:p>
            <a:pPr marL="0" indent="0">
              <a:buNone/>
            </a:pPr>
            <a:r>
              <a:rPr lang="en-US" dirty="0"/>
              <a:t>Price of one ton equal 3000 NIS </a:t>
            </a:r>
          </a:p>
          <a:p>
            <a:pPr marL="0" indent="0">
              <a:buNone/>
            </a:pPr>
            <a:r>
              <a:rPr lang="en-US" dirty="0"/>
              <a:t>Then the frame price equal 5328 NIS</a:t>
            </a:r>
          </a:p>
          <a:p>
            <a:pPr marL="0" indent="0">
              <a:buNone/>
            </a:pPr>
            <a:r>
              <a:rPr lang="en-US" dirty="0"/>
              <a:t>And steel structure price equal  69264 NIS   </a:t>
            </a:r>
          </a:p>
          <a:p>
            <a:pPr marL="0" indent="0">
              <a:buNone/>
            </a:pPr>
            <a:r>
              <a:rPr lang="en-US" dirty="0"/>
              <a:t>And the price of concrete equal to 19656 NIS</a:t>
            </a:r>
          </a:p>
          <a:p>
            <a:pPr marL="0" indent="0">
              <a:buNone/>
            </a:pPr>
            <a:r>
              <a:rPr lang="en-US" dirty="0"/>
              <a:t>All price equal 88920 NIS .</a:t>
            </a:r>
          </a:p>
          <a:p>
            <a:pPr marL="0" indent="0">
              <a:buNone/>
            </a:pPr>
            <a:endParaRPr lang="en-US" dirty="0"/>
          </a:p>
        </p:txBody>
      </p:sp>
    </p:spTree>
    <p:extLst>
      <p:ext uri="{BB962C8B-B14F-4D97-AF65-F5344CB8AC3E}">
        <p14:creationId xmlns:p14="http://schemas.microsoft.com/office/powerpoint/2010/main" val="15179319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605307"/>
            <a:ext cx="8596668" cy="5436055"/>
          </a:xfrm>
        </p:spPr>
        <p:txBody>
          <a:bodyPr/>
          <a:lstStyle/>
          <a:p>
            <a:pPr marL="0" lvl="0" indent="0">
              <a:buNone/>
            </a:pPr>
            <a:r>
              <a:rPr lang="en-US" dirty="0" smtClean="0"/>
              <a:t>2- Base </a:t>
            </a:r>
            <a:r>
              <a:rPr lang="en-US" dirty="0"/>
              <a:t>shear reaction</a:t>
            </a:r>
          </a:p>
          <a:p>
            <a:pPr marL="0" indent="0">
              <a:buNone/>
            </a:pPr>
            <a:r>
              <a:rPr lang="en-US" dirty="0"/>
              <a:t>The base shear reaction for case 1 equal to 0.3</a:t>
            </a:r>
          </a:p>
          <a:p>
            <a:pPr marL="0" indent="0">
              <a:buNone/>
            </a:pPr>
            <a:r>
              <a:rPr lang="en-US" dirty="0"/>
              <a:t>The base shear reaction for case 2 equal to 1.66</a:t>
            </a:r>
          </a:p>
          <a:p>
            <a:pPr marL="0" indent="0">
              <a:buNone/>
            </a:pPr>
            <a:r>
              <a:rPr lang="en-US" dirty="0"/>
              <a:t>The deferent between base shear reaction is product from deferent in weight  .</a:t>
            </a:r>
          </a:p>
          <a:p>
            <a:pPr marL="0" indent="0">
              <a:buNone/>
            </a:pPr>
            <a:r>
              <a:rPr lang="en-US" dirty="0"/>
              <a:t> </a:t>
            </a:r>
          </a:p>
          <a:p>
            <a:pPr marL="0" lvl="0" indent="0">
              <a:buNone/>
            </a:pPr>
            <a:r>
              <a:rPr lang="en-US" dirty="0" smtClean="0"/>
              <a:t>3- Shown </a:t>
            </a:r>
            <a:r>
              <a:rPr lang="en-US" dirty="0"/>
              <a:t>in  previous results the deferent in design of section size, this size is affected by type of material and size of columns.</a:t>
            </a:r>
          </a:p>
          <a:p>
            <a:pPr marL="0" indent="0">
              <a:buNone/>
            </a:pPr>
            <a:r>
              <a:rPr lang="en-US" dirty="0"/>
              <a:t> </a:t>
            </a:r>
          </a:p>
          <a:p>
            <a:pPr marL="0" indent="0">
              <a:buNone/>
            </a:pPr>
            <a:r>
              <a:rPr lang="en-US" dirty="0" smtClean="0"/>
              <a:t>4- Shown </a:t>
            </a:r>
            <a:r>
              <a:rPr lang="en-US" dirty="0"/>
              <a:t>in previous checks the deferent in deflection values between two cases , case 1 has more deflection. </a:t>
            </a:r>
          </a:p>
        </p:txBody>
      </p:sp>
    </p:spTree>
    <p:extLst>
      <p:ext uri="{BB962C8B-B14F-4D97-AF65-F5344CB8AC3E}">
        <p14:creationId xmlns:p14="http://schemas.microsoft.com/office/powerpoint/2010/main" val="24283989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Codes </a:t>
            </a:r>
            <a:endParaRPr lang="en-US" dirty="0"/>
          </a:p>
        </p:txBody>
      </p:sp>
      <p:sp>
        <p:nvSpPr>
          <p:cNvPr id="3" name="Content Placeholder 2"/>
          <p:cNvSpPr>
            <a:spLocks noGrp="1"/>
          </p:cNvSpPr>
          <p:nvPr>
            <p:ph idx="1"/>
          </p:nvPr>
        </p:nvSpPr>
        <p:spPr/>
        <p:txBody>
          <a:bodyPr/>
          <a:lstStyle/>
          <a:p>
            <a:pPr marL="0" indent="0">
              <a:buNone/>
            </a:pPr>
            <a:r>
              <a:rPr lang="en-US" dirty="0"/>
              <a:t>The structure was designed using codes of practice and specifications that control the design process and variables.</a:t>
            </a:r>
          </a:p>
          <a:p>
            <a:pPr marL="0" indent="0">
              <a:buNone/>
            </a:pPr>
            <a:r>
              <a:rPr lang="en-US" dirty="0"/>
              <a:t>The following codes and standards were used in this project:</a:t>
            </a:r>
          </a:p>
          <a:p>
            <a:pPr marL="0" indent="0">
              <a:buNone/>
            </a:pPr>
            <a:r>
              <a:rPr lang="en-US" dirty="0"/>
              <a:t>1- IBC: International Building Code.</a:t>
            </a:r>
          </a:p>
          <a:p>
            <a:pPr marL="0" indent="0">
              <a:buNone/>
            </a:pPr>
            <a:r>
              <a:rPr lang="en-US" dirty="0"/>
              <a:t>2- ACI: American Concrete Institute provision for reinforced concrete structural design.</a:t>
            </a:r>
          </a:p>
          <a:p>
            <a:pPr marL="0" indent="0">
              <a:buNone/>
            </a:pPr>
            <a:r>
              <a:rPr lang="en-US" dirty="0"/>
              <a:t>3- Jordanian code.	</a:t>
            </a:r>
          </a:p>
          <a:p>
            <a:pPr marL="0" indent="0">
              <a:buNone/>
            </a:pPr>
            <a:r>
              <a:rPr lang="en-US" dirty="0"/>
              <a:t>4- UBC-97 code.</a:t>
            </a:r>
          </a:p>
          <a:p>
            <a:pPr marL="0" indent="0">
              <a:buNone/>
            </a:pPr>
            <a:endParaRPr lang="en-US" dirty="0"/>
          </a:p>
        </p:txBody>
      </p:sp>
    </p:spTree>
    <p:extLst>
      <p:ext uri="{BB962C8B-B14F-4D97-AF65-F5344CB8AC3E}">
        <p14:creationId xmlns:p14="http://schemas.microsoft.com/office/powerpoint/2010/main" val="21562967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Loads</a:t>
            </a:r>
            <a:endParaRPr lang="en-US" sz="4000" dirty="0"/>
          </a:p>
        </p:txBody>
      </p:sp>
      <p:sp>
        <p:nvSpPr>
          <p:cNvPr id="3" name="Content Placeholder 2"/>
          <p:cNvSpPr>
            <a:spLocks noGrp="1"/>
          </p:cNvSpPr>
          <p:nvPr>
            <p:ph idx="1"/>
          </p:nvPr>
        </p:nvSpPr>
        <p:spPr>
          <a:xfrm>
            <a:off x="982610" y="2302256"/>
            <a:ext cx="7986115" cy="3325812"/>
          </a:xfrm>
        </p:spPr>
        <p:txBody>
          <a:bodyPr/>
          <a:lstStyle/>
          <a:p>
            <a:r>
              <a:rPr lang="en-US" sz="3200" dirty="0"/>
              <a:t>There are two types of loads based </a:t>
            </a:r>
            <a:r>
              <a:rPr lang="en-US" sz="3200" dirty="0" smtClean="0"/>
              <a:t>on</a:t>
            </a:r>
          </a:p>
          <a:p>
            <a:endParaRPr lang="en-US" sz="3200" dirty="0"/>
          </a:p>
          <a:p>
            <a:pPr marL="0" indent="0">
              <a:buNone/>
            </a:pPr>
            <a:r>
              <a:rPr lang="en-US" sz="3200" dirty="0" smtClean="0"/>
              <a:t> </a:t>
            </a:r>
            <a:r>
              <a:rPr lang="en-US" sz="3200" dirty="0"/>
              <a:t>direction, gravity and lateral loads.</a:t>
            </a:r>
          </a:p>
          <a:p>
            <a:endParaRPr lang="en-US" dirty="0"/>
          </a:p>
        </p:txBody>
      </p:sp>
    </p:spTree>
    <p:extLst>
      <p:ext uri="{BB962C8B-B14F-4D97-AF65-F5344CB8AC3E}">
        <p14:creationId xmlns:p14="http://schemas.microsoft.com/office/powerpoint/2010/main" val="40107397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Gravity loads:</a:t>
            </a:r>
            <a:endParaRPr lang="en-US" dirty="0"/>
          </a:p>
        </p:txBody>
      </p:sp>
      <p:sp>
        <p:nvSpPr>
          <p:cNvPr id="3" name="Content Placeholder 2"/>
          <p:cNvSpPr>
            <a:spLocks noGrp="1"/>
          </p:cNvSpPr>
          <p:nvPr>
            <p:ph idx="1"/>
          </p:nvPr>
        </p:nvSpPr>
        <p:spPr/>
        <p:txBody>
          <a:bodyPr/>
          <a:lstStyle/>
          <a:p>
            <a:pPr algn="just">
              <a:defRPr/>
            </a:pPr>
            <a:r>
              <a:rPr lang="en-US" sz="2000" dirty="0" smtClean="0"/>
              <a:t>Dead load:</a:t>
            </a:r>
          </a:p>
          <a:p>
            <a:pPr algn="just">
              <a:defRPr/>
            </a:pPr>
            <a:endParaRPr lang="en-US" sz="2000" u="sng" dirty="0"/>
          </a:p>
          <a:p>
            <a:pPr marL="0" indent="0" algn="just">
              <a:buNone/>
              <a:defRPr/>
            </a:pPr>
            <a:r>
              <a:rPr lang="en-US" dirty="0"/>
              <a:t>The weight of materials of construction incorporated into the building, including but not limited to walls, floors, roofs, ceilings, stairways, built-in partitions, finishes, cladding and other similarly incorporated architectural and structural items, and the weight of fixed service equipment, such as cranes, plumbing stacks and risers, electrical feeders, heating, ventilating and air-conditioning systems and automatic sprinkler systems.</a:t>
            </a:r>
          </a:p>
          <a:p>
            <a:pPr algn="just">
              <a:defRPr/>
            </a:pPr>
            <a:endParaRPr lang="fr-FR" b="1" dirty="0">
              <a:solidFill>
                <a:srgbClr val="5EC902"/>
              </a:solidFill>
              <a:latin typeface="Verdana" pitchFamily="34" charset="0"/>
            </a:endParaRPr>
          </a:p>
          <a:p>
            <a:endParaRPr lang="en-US" dirty="0"/>
          </a:p>
        </p:txBody>
      </p:sp>
    </p:spTree>
    <p:extLst>
      <p:ext uri="{BB962C8B-B14F-4D97-AF65-F5344CB8AC3E}">
        <p14:creationId xmlns:p14="http://schemas.microsoft.com/office/powerpoint/2010/main" val="16442877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3639" y="1352282"/>
            <a:ext cx="8810363" cy="4689081"/>
          </a:xfrm>
        </p:spPr>
        <p:txBody>
          <a:bodyPr/>
          <a:lstStyle/>
          <a:p>
            <a:r>
              <a:rPr lang="en-US" sz="2000" dirty="0" smtClean="0"/>
              <a:t>live </a:t>
            </a:r>
            <a:r>
              <a:rPr lang="en-US" sz="2000" dirty="0"/>
              <a:t>load:</a:t>
            </a:r>
          </a:p>
          <a:p>
            <a:endParaRPr lang="en-US" sz="2000" u="sng" dirty="0"/>
          </a:p>
          <a:p>
            <a:pPr marL="0" indent="0" algn="just">
              <a:lnSpc>
                <a:spcPct val="150000"/>
              </a:lnSpc>
              <a:buNone/>
            </a:pPr>
            <a:r>
              <a:rPr lang="en-US" sz="2000" b="1" dirty="0"/>
              <a:t> </a:t>
            </a:r>
            <a:r>
              <a:rPr lang="en-US" dirty="0"/>
              <a:t>A </a:t>
            </a:r>
            <a:r>
              <a:rPr lang="en-US" i="1" dirty="0"/>
              <a:t>load </a:t>
            </a:r>
            <a:r>
              <a:rPr lang="en-US" dirty="0"/>
              <a:t>produced by the use and occupancy of the building or other structure that does not include construction or environmental </a:t>
            </a:r>
            <a:r>
              <a:rPr lang="en-US" i="1" dirty="0"/>
              <a:t>loads </a:t>
            </a:r>
            <a:r>
              <a:rPr lang="en-US" dirty="0"/>
              <a:t>such as wind load, snow load, rain load, earthquake load, flood load or </a:t>
            </a:r>
            <a:r>
              <a:rPr lang="en-US" i="1" dirty="0"/>
              <a:t>dead load</a:t>
            </a:r>
            <a:r>
              <a:rPr lang="en-US" dirty="0"/>
              <a:t>.</a:t>
            </a:r>
          </a:p>
          <a:p>
            <a:endParaRPr lang="en-US" dirty="0"/>
          </a:p>
        </p:txBody>
      </p:sp>
    </p:spTree>
    <p:extLst>
      <p:ext uri="{BB962C8B-B14F-4D97-AF65-F5344CB8AC3E}">
        <p14:creationId xmlns:p14="http://schemas.microsoft.com/office/powerpoint/2010/main" val="3695876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0365" y="1040127"/>
            <a:ext cx="8596668" cy="3880773"/>
          </a:xfrm>
        </p:spPr>
        <p:txBody>
          <a:bodyPr/>
          <a:lstStyle/>
          <a:p>
            <a:pPr marL="0" indent="0">
              <a:buNone/>
            </a:pPr>
            <a:r>
              <a:rPr lang="en-US" sz="2000" dirty="0" smtClean="0"/>
              <a:t> Snow </a:t>
            </a:r>
            <a:r>
              <a:rPr lang="en-US" sz="2000" dirty="0"/>
              <a:t>load:</a:t>
            </a:r>
          </a:p>
          <a:p>
            <a:endParaRPr lang="en-US" sz="2000" dirty="0"/>
          </a:p>
          <a:p>
            <a:pPr algn="just">
              <a:lnSpc>
                <a:spcPct val="150000"/>
              </a:lnSpc>
            </a:pPr>
            <a:r>
              <a:rPr lang="en-US" dirty="0"/>
              <a:t>Loads resulting from the accumulation of snow on the roof of the building vary widely according to the geographical location (climate) and height above the mean sea level (MSL). </a:t>
            </a:r>
          </a:p>
          <a:p>
            <a:pPr>
              <a:lnSpc>
                <a:spcPct val="150000"/>
              </a:lnSpc>
            </a:pPr>
            <a:r>
              <a:rPr lang="en-US" dirty="0"/>
              <a:t>Snow load are computed according to the Jordanian code for snow loads.</a:t>
            </a:r>
          </a:p>
          <a:p>
            <a:pPr marL="0" indent="0">
              <a:lnSpc>
                <a:spcPct val="150000"/>
              </a:lnSpc>
              <a:buNone/>
            </a:pPr>
            <a:endParaRPr lang="en-US" dirty="0"/>
          </a:p>
          <a:p>
            <a:endParaRPr lang="en-US" dirty="0"/>
          </a:p>
          <a:p>
            <a:endParaRPr lang="en-US" dirty="0"/>
          </a:p>
        </p:txBody>
      </p:sp>
    </p:spTree>
    <p:extLst>
      <p:ext uri="{BB962C8B-B14F-4D97-AF65-F5344CB8AC3E}">
        <p14:creationId xmlns:p14="http://schemas.microsoft.com/office/powerpoint/2010/main" val="23931780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3092" y="795429"/>
            <a:ext cx="8596668" cy="3880773"/>
          </a:xfrm>
        </p:spPr>
        <p:txBody>
          <a:bodyPr/>
          <a:lstStyle/>
          <a:p>
            <a:pPr marL="0" indent="0">
              <a:buNone/>
            </a:pPr>
            <a:r>
              <a:rPr lang="en-US" dirty="0" smtClean="0"/>
              <a:t>Rain </a:t>
            </a:r>
            <a:r>
              <a:rPr lang="en-US" dirty="0"/>
              <a:t>load:</a:t>
            </a:r>
          </a:p>
          <a:p>
            <a:endParaRPr lang="en-US" dirty="0"/>
          </a:p>
          <a:p>
            <a:pPr>
              <a:lnSpc>
                <a:spcPct val="150000"/>
              </a:lnSpc>
            </a:pPr>
            <a:r>
              <a:rPr lang="en-US" dirty="0"/>
              <a:t>Each portion of a roof shall be designed to sustain the load of rainwater that will accumulate on it if the primary drainage system for that portion is blocked plus the uniform load caused by water that rises above the inlet of the secondary drainage system at its design flow. </a:t>
            </a:r>
            <a:br>
              <a:rPr lang="en-US" dirty="0"/>
            </a:br>
            <a:endParaRPr lang="en-US" dirty="0"/>
          </a:p>
        </p:txBody>
      </p:sp>
    </p:spTree>
    <p:extLst>
      <p:ext uri="{BB962C8B-B14F-4D97-AF65-F5344CB8AC3E}">
        <p14:creationId xmlns:p14="http://schemas.microsoft.com/office/powerpoint/2010/main" val="342874144"/>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272</TotalTime>
  <Words>932</Words>
  <Application>Microsoft Office PowerPoint</Application>
  <PresentationFormat>Widescreen</PresentationFormat>
  <Paragraphs>230</Paragraphs>
  <Slides>33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33</vt:i4>
      </vt:variant>
    </vt:vector>
  </HeadingPairs>
  <TitlesOfParts>
    <vt:vector size="42" baseType="lpstr">
      <vt:lpstr>Arial</vt:lpstr>
      <vt:lpstr>Calibri</vt:lpstr>
      <vt:lpstr>Cambria Math</vt:lpstr>
      <vt:lpstr>Tahoma</vt:lpstr>
      <vt:lpstr>Times New Roman</vt:lpstr>
      <vt:lpstr>Trebuchet MS</vt:lpstr>
      <vt:lpstr>Verdana</vt:lpstr>
      <vt:lpstr>Wingdings 3</vt:lpstr>
      <vt:lpstr>Facet</vt:lpstr>
      <vt:lpstr>Steel Structural Design</vt:lpstr>
      <vt:lpstr>Out line:</vt:lpstr>
      <vt:lpstr>Introduction </vt:lpstr>
      <vt:lpstr>Codes </vt:lpstr>
      <vt:lpstr>Loads</vt:lpstr>
      <vt:lpstr>Gravity loads:</vt:lpstr>
      <vt:lpstr>PowerPoint Presentation</vt:lpstr>
      <vt:lpstr>PowerPoint Presentation</vt:lpstr>
      <vt:lpstr>PowerPoint Presentation</vt:lpstr>
      <vt:lpstr>Lateral loads:</vt:lpstr>
      <vt:lpstr>PowerPoint Presentation</vt:lpstr>
      <vt:lpstr>Load Combinations: </vt:lpstr>
      <vt:lpstr>Analysis</vt:lpstr>
      <vt:lpstr>PowerPoint Presentation</vt:lpstr>
      <vt:lpstr>PowerPoint Presentation</vt:lpstr>
      <vt:lpstr>PowerPoint Presentation</vt:lpstr>
      <vt:lpstr>PowerPoint Presentation</vt:lpstr>
      <vt:lpstr>PowerPoint Presentation</vt:lpstr>
      <vt:lpstr>PowerPoint Presentation</vt:lpstr>
      <vt:lpstr>Checks</vt:lpstr>
      <vt:lpstr>PowerPoint Presentation</vt:lpstr>
      <vt:lpstr>PowerPoint Presentation</vt:lpstr>
      <vt:lpstr>PowerPoint Presentation</vt:lpstr>
      <vt:lpstr>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Results and conclusion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Steel Structural Design</dc:title>
  <dc:creator>CE-Ahmad Saadi</dc:creator>
  <cp:lastModifiedBy>Ahmad Saadi</cp:lastModifiedBy>
  <cp:revision>24</cp:revision>
  <dcterms:created xsi:type="dcterms:W3CDTF">2014-12-22T09:01:54Z</dcterms:created>
  <dcterms:modified xsi:type="dcterms:W3CDTF">2014-12-23T08:48:00Z</dcterms:modified>
</cp:coreProperties>
</file>