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2">
  <p:sldMasterIdLst>
    <p:sldMasterId id="2147483834" r:id="rId1"/>
  </p:sldMasterIdLst>
  <p:notesMasterIdLst>
    <p:notesMasterId r:id="rId32"/>
  </p:notesMasterIdLst>
  <p:sldIdLst>
    <p:sldId id="256" r:id="rId2"/>
    <p:sldId id="272" r:id="rId3"/>
    <p:sldId id="261" r:id="rId4"/>
    <p:sldId id="321" r:id="rId5"/>
    <p:sldId id="273" r:id="rId6"/>
    <p:sldId id="274" r:id="rId7"/>
    <p:sldId id="279" r:id="rId8"/>
    <p:sldId id="281" r:id="rId9"/>
    <p:sldId id="280" r:id="rId10"/>
    <p:sldId id="282" r:id="rId11"/>
    <p:sldId id="311" r:id="rId12"/>
    <p:sldId id="310" r:id="rId13"/>
    <p:sldId id="312" r:id="rId14"/>
    <p:sldId id="314" r:id="rId15"/>
    <p:sldId id="316" r:id="rId16"/>
    <p:sldId id="283" r:id="rId17"/>
    <p:sldId id="289" r:id="rId18"/>
    <p:sldId id="315" r:id="rId19"/>
    <p:sldId id="317" r:id="rId20"/>
    <p:sldId id="300" r:id="rId21"/>
    <p:sldId id="304" r:id="rId22"/>
    <p:sldId id="308" r:id="rId23"/>
    <p:sldId id="318" r:id="rId24"/>
    <p:sldId id="319" r:id="rId25"/>
    <p:sldId id="320" r:id="rId26"/>
    <p:sldId id="305" r:id="rId27"/>
    <p:sldId id="303" r:id="rId28"/>
    <p:sldId id="306" r:id="rId29"/>
    <p:sldId id="307" r:id="rId30"/>
    <p:sldId id="257" r:id="rId31"/>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Default Section" id="{E53FD347-A3E7-40A9-914C-07B9392DAFD6}">
          <p14:sldIdLst>
            <p14:sldId id="256"/>
            <p14:sldId id="272"/>
            <p14:sldId id="261"/>
            <p14:sldId id="321"/>
            <p14:sldId id="273"/>
            <p14:sldId id="274"/>
            <p14:sldId id="279"/>
            <p14:sldId id="281"/>
            <p14:sldId id="280"/>
            <p14:sldId id="282"/>
            <p14:sldId id="311"/>
            <p14:sldId id="310"/>
            <p14:sldId id="312"/>
            <p14:sldId id="314"/>
            <p14:sldId id="316"/>
            <p14:sldId id="283"/>
            <p14:sldId id="289"/>
            <p14:sldId id="315"/>
            <p14:sldId id="317"/>
            <p14:sldId id="300"/>
            <p14:sldId id="304"/>
            <p14:sldId id="308"/>
            <p14:sldId id="318"/>
            <p14:sldId id="319"/>
            <p14:sldId id="320"/>
            <p14:sldId id="305"/>
            <p14:sldId id="303"/>
            <p14:sldId id="306"/>
            <p14:sldId id="307"/>
          </p14:sldIdLst>
        </p14:section>
        <p14:section name="Untitled Section" id="{B7A06D5B-DD1B-4D6C-869A-C99E4B7BE609}">
          <p14:sldIdLst>
            <p14:sldId id="257"/>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C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84380"/>
    <p:restoredTop sz="84872" autoAdjust="0"/>
  </p:normalViewPr>
  <p:slideViewPr>
    <p:cSldViewPr>
      <p:cViewPr varScale="1">
        <p:scale>
          <a:sx n="42" d="100"/>
          <a:sy n="42" d="100"/>
        </p:scale>
        <p:origin x="-82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07EABE-F25C-4C94-8B18-3B76A4D1ED73}" type="datetimeFigureOut">
              <a:rPr lang="en-US" smtClean="0"/>
              <a:pPr/>
              <a:t>5/18/2016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085AC6-7455-4B80-9EB1-143D52623875}" type="slidenum">
              <a:rPr lang="en-US" smtClean="0"/>
              <a:pPr/>
              <a:t>‹#›</a:t>
            </a:fld>
            <a:endParaRPr lang="en-US"/>
          </a:p>
        </p:txBody>
      </p:sp>
    </p:spTree>
    <p:extLst>
      <p:ext uri="{BB962C8B-B14F-4D97-AF65-F5344CB8AC3E}">
        <p14:creationId xmlns:p14="http://schemas.microsoft.com/office/powerpoint/2010/main" xmlns="" val="3737697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E085AC6-7455-4B80-9EB1-143D52623875}" type="slidenum">
              <a:rPr lang="en-US" smtClean="0"/>
              <a:pPr/>
              <a:t>1</a:t>
            </a:fld>
            <a:endParaRPr lang="en-US"/>
          </a:p>
        </p:txBody>
      </p:sp>
    </p:spTree>
    <p:extLst>
      <p:ext uri="{BB962C8B-B14F-4D97-AF65-F5344CB8AC3E}">
        <p14:creationId xmlns:p14="http://schemas.microsoft.com/office/powerpoint/2010/main" xmlns="" val="855763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energy consumption will increase 56% by 2040energy consumption will increase 56% by 2040</a:t>
            </a:r>
            <a:endParaRPr lang="ar-SA" dirty="0"/>
          </a:p>
        </p:txBody>
      </p:sp>
      <p:sp>
        <p:nvSpPr>
          <p:cNvPr id="4" name="Slide Number Placeholder 3"/>
          <p:cNvSpPr>
            <a:spLocks noGrp="1"/>
          </p:cNvSpPr>
          <p:nvPr>
            <p:ph type="sldNum" sz="quarter" idx="10"/>
          </p:nvPr>
        </p:nvSpPr>
        <p:spPr/>
        <p:txBody>
          <a:bodyPr/>
          <a:lstStyle/>
          <a:p>
            <a:fld id="{3E085AC6-7455-4B80-9EB1-143D52623875}" type="slidenum">
              <a:rPr lang="en-US" smtClean="0"/>
              <a:pPr/>
              <a:t>5</a:t>
            </a:fld>
            <a:endParaRPr lang="en-US"/>
          </a:p>
        </p:txBody>
      </p:sp>
    </p:spTree>
    <p:extLst>
      <p:ext uri="{BB962C8B-B14F-4D97-AF65-F5344CB8AC3E}">
        <p14:creationId xmlns:p14="http://schemas.microsoft.com/office/powerpoint/2010/main" xmlns="" val="4009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smtClean="0">
                <a:solidFill>
                  <a:schemeClr val="tx1"/>
                </a:solidFill>
                <a:latin typeface="+mn-lt"/>
                <a:ea typeface="+mn-ea"/>
                <a:cs typeface="+mn-cs"/>
              </a:rPr>
              <a:t>In terms of energy source we rely on coal, oil and gas (the fossil fuels) for over 80% of our current energy needs.</a:t>
            </a:r>
            <a:endParaRPr lang="ar-SA"/>
          </a:p>
        </p:txBody>
      </p:sp>
      <p:sp>
        <p:nvSpPr>
          <p:cNvPr id="4" name="Slide Number Placeholder 3"/>
          <p:cNvSpPr>
            <a:spLocks noGrp="1"/>
          </p:cNvSpPr>
          <p:nvPr>
            <p:ph type="sldNum" sz="quarter" idx="10"/>
          </p:nvPr>
        </p:nvSpPr>
        <p:spPr/>
        <p:txBody>
          <a:bodyPr/>
          <a:lstStyle/>
          <a:p>
            <a:fld id="{3E085AC6-7455-4B80-9EB1-143D52623875}" type="slidenum">
              <a:rPr lang="en-US" smtClean="0"/>
              <a:pPr/>
              <a:t>7</a:t>
            </a:fld>
            <a:endParaRPr lang="en-US"/>
          </a:p>
        </p:txBody>
      </p:sp>
    </p:spTree>
    <p:extLst>
      <p:ext uri="{BB962C8B-B14F-4D97-AF65-F5344CB8AC3E}">
        <p14:creationId xmlns:p14="http://schemas.microsoft.com/office/powerpoint/2010/main" xmlns="" val="33266729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power output from the sun is 3.86 x 10^20 MW per second which is huge, it several billion times the electric capacity of the U.S. utilities. The energy reaching the earth atmosphere is about 1.73KW per square meter. . Leaving the earth surface with a maximum sunlight intensity of 1 </a:t>
            </a:r>
            <a:r>
              <a:rPr lang="en-US" sz="1200" kern="1200" dirty="0" err="1" smtClean="0">
                <a:solidFill>
                  <a:schemeClr val="tx1"/>
                </a:solidFill>
                <a:effectLst/>
                <a:latin typeface="+mn-lt"/>
                <a:ea typeface="+mn-ea"/>
                <a:cs typeface="+mn-cs"/>
              </a:rPr>
              <a:t>kwatt</a:t>
            </a:r>
            <a:r>
              <a:rPr lang="en-US" sz="1200" kern="1200" dirty="0" smtClean="0">
                <a:solidFill>
                  <a:schemeClr val="tx1"/>
                </a:solidFill>
                <a:effectLst/>
                <a:latin typeface="+mn-lt"/>
                <a:ea typeface="+mn-ea"/>
                <a:cs typeface="+mn-cs"/>
              </a:rPr>
              <a:t> per meter square.</a:t>
            </a:r>
            <a:endParaRPr lang="en-US" dirty="0"/>
          </a:p>
        </p:txBody>
      </p:sp>
      <p:sp>
        <p:nvSpPr>
          <p:cNvPr id="4" name="Slide Number Placeholder 3"/>
          <p:cNvSpPr>
            <a:spLocks noGrp="1"/>
          </p:cNvSpPr>
          <p:nvPr>
            <p:ph type="sldNum" sz="quarter" idx="10"/>
          </p:nvPr>
        </p:nvSpPr>
        <p:spPr/>
        <p:txBody>
          <a:bodyPr/>
          <a:lstStyle/>
          <a:p>
            <a:fld id="{3E085AC6-7455-4B80-9EB1-143D52623875}" type="slidenum">
              <a:rPr lang="en-US" smtClean="0"/>
              <a:pPr/>
              <a:t>10</a:t>
            </a:fld>
            <a:endParaRPr lang="en-US"/>
          </a:p>
        </p:txBody>
      </p:sp>
    </p:spTree>
    <p:extLst>
      <p:ext uri="{BB962C8B-B14F-4D97-AF65-F5344CB8AC3E}">
        <p14:creationId xmlns:p14="http://schemas.microsoft.com/office/powerpoint/2010/main" xmlns="" val="2406847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uses motors and gear train to direct tracker as commanded by the controller</a:t>
            </a:r>
            <a:r>
              <a:rPr lang="en-US" baseline="0" dirty="0" smtClean="0"/>
              <a:t>  responding to the solar direction</a:t>
            </a:r>
          </a:p>
          <a:p>
            <a:r>
              <a:rPr lang="en-US" baseline="0" dirty="0" smtClean="0"/>
              <a:t>2- uses a low boiling point compressed gas fluid that is driven to one side or the other to cause the tracker to move in respond to an imbalance</a:t>
            </a:r>
          </a:p>
          <a:p>
            <a:r>
              <a:rPr lang="en-US" baseline="0" dirty="0" smtClean="0"/>
              <a:t>3- use no sensing but instead determine the position of the sun through pre- recorded data for a particular area. They rotate at regular time intervals.</a:t>
            </a:r>
            <a:endParaRPr lang="en-US" dirty="0"/>
          </a:p>
        </p:txBody>
      </p:sp>
      <p:sp>
        <p:nvSpPr>
          <p:cNvPr id="4" name="Slide Number Placeholder 3"/>
          <p:cNvSpPr>
            <a:spLocks noGrp="1"/>
          </p:cNvSpPr>
          <p:nvPr>
            <p:ph type="sldNum" sz="quarter" idx="10"/>
          </p:nvPr>
        </p:nvSpPr>
        <p:spPr/>
        <p:txBody>
          <a:bodyPr/>
          <a:lstStyle/>
          <a:p>
            <a:fld id="{3E085AC6-7455-4B80-9EB1-143D52623875}" type="slidenum">
              <a:rPr lang="en-US" smtClean="0"/>
              <a:pPr/>
              <a:t>14</a:t>
            </a:fld>
            <a:endParaRPr lang="en-US"/>
          </a:p>
        </p:txBody>
      </p:sp>
    </p:spTree>
    <p:extLst>
      <p:ext uri="{BB962C8B-B14F-4D97-AF65-F5344CB8AC3E}">
        <p14:creationId xmlns:p14="http://schemas.microsoft.com/office/powerpoint/2010/main" xmlns="" val="2120472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r-SA" dirty="0" smtClean="0"/>
              <a:t>شرح لكل وحدة سطر </a:t>
            </a:r>
            <a:endParaRPr lang="en-US" dirty="0" smtClean="0"/>
          </a:p>
          <a:p>
            <a:endParaRPr lang="ar-SA" dirty="0"/>
          </a:p>
        </p:txBody>
      </p:sp>
      <p:sp>
        <p:nvSpPr>
          <p:cNvPr id="4" name="Slide Number Placeholder 3"/>
          <p:cNvSpPr>
            <a:spLocks noGrp="1"/>
          </p:cNvSpPr>
          <p:nvPr>
            <p:ph type="sldNum" sz="quarter" idx="10"/>
          </p:nvPr>
        </p:nvSpPr>
        <p:spPr/>
        <p:txBody>
          <a:bodyPr/>
          <a:lstStyle/>
          <a:p>
            <a:fld id="{3E085AC6-7455-4B80-9EB1-143D52623875}" type="slidenum">
              <a:rPr lang="en-US" smtClean="0"/>
              <a:pPr/>
              <a:t>17</a:t>
            </a:fld>
            <a:endParaRPr lang="en-US"/>
          </a:p>
        </p:txBody>
      </p:sp>
    </p:spTree>
    <p:extLst>
      <p:ext uri="{BB962C8B-B14F-4D97-AF65-F5344CB8AC3E}">
        <p14:creationId xmlns:p14="http://schemas.microsoft.com/office/powerpoint/2010/main" xmlns="" val="3971843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The program for the tracking controller has been written in C++ language code for the </a:t>
            </a:r>
            <a:r>
              <a:rPr lang="en-US" sz="1200" b="1" kern="1200" dirty="0" err="1" smtClean="0">
                <a:solidFill>
                  <a:schemeClr val="tx1"/>
                </a:solidFill>
                <a:effectLst/>
                <a:latin typeface="+mn-lt"/>
                <a:ea typeface="+mn-ea"/>
                <a:cs typeface="+mn-cs"/>
              </a:rPr>
              <a:t>arduino</a:t>
            </a:r>
            <a:r>
              <a:rPr lang="en-US" sz="1200" b="1" kern="1200" dirty="0" smtClean="0">
                <a:solidFill>
                  <a:schemeClr val="tx1"/>
                </a:solidFill>
                <a:effectLst/>
                <a:latin typeface="+mn-lt"/>
                <a:ea typeface="+mn-ea"/>
                <a:cs typeface="+mn-cs"/>
              </a:rPr>
              <a:t> Uno microprocessor. </a:t>
            </a:r>
            <a:endParaRPr lang="en-US" dirty="0"/>
          </a:p>
        </p:txBody>
      </p:sp>
      <p:sp>
        <p:nvSpPr>
          <p:cNvPr id="4" name="Slide Number Placeholder 3"/>
          <p:cNvSpPr>
            <a:spLocks noGrp="1"/>
          </p:cNvSpPr>
          <p:nvPr>
            <p:ph type="sldNum" sz="quarter" idx="10"/>
          </p:nvPr>
        </p:nvSpPr>
        <p:spPr/>
        <p:txBody>
          <a:bodyPr/>
          <a:lstStyle/>
          <a:p>
            <a:fld id="{3E085AC6-7455-4B80-9EB1-143D52623875}" type="slidenum">
              <a:rPr lang="en-US" smtClean="0"/>
              <a:pPr/>
              <a:t>19</a:t>
            </a:fld>
            <a:endParaRPr lang="en-US"/>
          </a:p>
        </p:txBody>
      </p:sp>
    </p:spTree>
    <p:extLst>
      <p:ext uri="{BB962C8B-B14F-4D97-AF65-F5344CB8AC3E}">
        <p14:creationId xmlns:p14="http://schemas.microsoft.com/office/powerpoint/2010/main" xmlns="" val="2711884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latin typeface="Bookman Old Style" pitchFamily="18" charset="0"/>
              </a:rPr>
              <a:t>The output shaft of a servo does not rotate freely, but rather is made to seek a particular angular position under electronic control.</a:t>
            </a:r>
          </a:p>
          <a:p>
            <a:endParaRPr lang="ar-SA" dirty="0"/>
          </a:p>
        </p:txBody>
      </p:sp>
      <p:sp>
        <p:nvSpPr>
          <p:cNvPr id="4" name="Slide Number Placeholder 3"/>
          <p:cNvSpPr>
            <a:spLocks noGrp="1"/>
          </p:cNvSpPr>
          <p:nvPr>
            <p:ph type="sldNum" sz="quarter" idx="10"/>
          </p:nvPr>
        </p:nvSpPr>
        <p:spPr/>
        <p:txBody>
          <a:bodyPr/>
          <a:lstStyle/>
          <a:p>
            <a:fld id="{3E085AC6-7455-4B80-9EB1-143D52623875}" type="slidenum">
              <a:rPr lang="en-US" smtClean="0"/>
              <a:pPr/>
              <a:t>20</a:t>
            </a:fld>
            <a:endParaRPr lang="en-US"/>
          </a:p>
        </p:txBody>
      </p:sp>
    </p:spTree>
    <p:extLst>
      <p:ext uri="{BB962C8B-B14F-4D97-AF65-F5344CB8AC3E}">
        <p14:creationId xmlns:p14="http://schemas.microsoft.com/office/powerpoint/2010/main" xmlns="" val="3734957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After testing some circuit designs, we have decided simple four- sided with a shadow blocking, see fig16. They are set in a manner such that they have the same voltage when they are pointing to the sun; this is possible because the sensors are set at 45o to the base of the sensor. When the cylinder is not pointing to the sun, the voltage across the sensor that is exposing more to the sun is going to be higher from the others. Thus a comparator will decide the way of movement, which is toward the higher voltage sensor. Two opposite sensors are used for tilt movement and the others are used for rotational movement. </a:t>
            </a:r>
          </a:p>
          <a:p>
            <a:endParaRPr lang="en-US" dirty="0"/>
          </a:p>
        </p:txBody>
      </p:sp>
      <p:sp>
        <p:nvSpPr>
          <p:cNvPr id="4" name="Slide Number Placeholder 3"/>
          <p:cNvSpPr>
            <a:spLocks noGrp="1"/>
          </p:cNvSpPr>
          <p:nvPr>
            <p:ph type="sldNum" sz="quarter" idx="10"/>
          </p:nvPr>
        </p:nvSpPr>
        <p:spPr/>
        <p:txBody>
          <a:bodyPr/>
          <a:lstStyle/>
          <a:p>
            <a:fld id="{3E085AC6-7455-4B80-9EB1-143D52623875}" type="slidenum">
              <a:rPr lang="en-US" smtClean="0"/>
              <a:pPr/>
              <a:t>21</a:t>
            </a:fld>
            <a:endParaRPr lang="en-US"/>
          </a:p>
        </p:txBody>
      </p:sp>
    </p:spTree>
    <p:extLst>
      <p:ext uri="{BB962C8B-B14F-4D97-AF65-F5344CB8AC3E}">
        <p14:creationId xmlns:p14="http://schemas.microsoft.com/office/powerpoint/2010/main" xmlns="" val="24037188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E085AC6-7455-4B80-9EB1-143D52623875}" type="slidenum">
              <a:rPr lang="en-US" smtClean="0"/>
              <a:pPr/>
              <a:t>27</a:t>
            </a:fld>
            <a:endParaRPr lang="en-US"/>
          </a:p>
        </p:txBody>
      </p:sp>
    </p:spTree>
    <p:extLst>
      <p:ext uri="{BB962C8B-B14F-4D97-AF65-F5344CB8AC3E}">
        <p14:creationId xmlns:p14="http://schemas.microsoft.com/office/powerpoint/2010/main" xmlns="" val="103037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following result was done in EIA, U.S energy information administration. It shows an output power comparison between tracking dual axis, no tracking tilted south, no tracking tilted east, no tracking tilted west, and no tracking flat, during one day in kilowatt see </a:t>
            </a:r>
          </a:p>
          <a:p>
            <a:r>
              <a:rPr lang="en-US" sz="1200" kern="1200" dirty="0" smtClean="0">
                <a:solidFill>
                  <a:schemeClr val="tx1"/>
                </a:solidFill>
                <a:effectLst/>
                <a:latin typeface="+mn-lt"/>
                <a:ea typeface="+mn-ea"/>
                <a:cs typeface="+mn-cs"/>
              </a:rPr>
              <a:t>When our project is done during the next semester , we expect to have nearly similar results.</a:t>
            </a: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3E085AC6-7455-4B80-9EB1-143D52623875}" type="slidenum">
              <a:rPr lang="en-US" smtClean="0"/>
              <a:pPr/>
              <a:t>28</a:t>
            </a:fld>
            <a:endParaRPr lang="en-US"/>
          </a:p>
        </p:txBody>
      </p:sp>
    </p:spTree>
    <p:extLst>
      <p:ext uri="{BB962C8B-B14F-4D97-AF65-F5344CB8AC3E}">
        <p14:creationId xmlns:p14="http://schemas.microsoft.com/office/powerpoint/2010/main" xmlns="" val="258344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2B57C61-1F91-4DF0-8382-B9661EC70C84}" type="uaqdatetime1">
              <a:rPr lang="ar-SA" smtClean="0"/>
              <a:pPr/>
              <a:t>10/08/1437</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7677648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B57C61-1F91-4DF0-8382-B9661EC70C84}" type="uaqdatetime1">
              <a:rPr lang="ar-SA" smtClean="0"/>
              <a:pPr/>
              <a:t>10/08/1437</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3042952493"/>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B57C61-1F91-4DF0-8382-B9661EC70C84}" type="uaqdatetime1">
              <a:rPr lang="ar-SA" smtClean="0"/>
              <a:pPr/>
              <a:t>10/08/1437</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2242544120"/>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2B57C61-1F91-4DF0-8382-B9661EC70C84}" type="uaqdatetime1">
              <a:rPr lang="ar-SA" smtClean="0"/>
              <a:pPr/>
              <a:t>10/08/1437</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1548437391"/>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B57C61-1F91-4DF0-8382-B9661EC70C84}" type="uaqdatetime1">
              <a:rPr lang="ar-SA" smtClean="0"/>
              <a:pPr/>
              <a:t>10/08/1437</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242208737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2B57C61-1F91-4DF0-8382-B9661EC70C84}" type="uaqdatetime1">
              <a:rPr lang="ar-SA" smtClean="0"/>
              <a:pPr/>
              <a:t>10/08/1437</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3463937233"/>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B57C61-1F91-4DF0-8382-B9661EC70C84}" type="uaqdatetime1">
              <a:rPr lang="ar-SA" smtClean="0"/>
              <a:pPr/>
              <a:t>10/08/1437</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4038569951"/>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B57C61-1F91-4DF0-8382-B9661EC70C84}" type="uaqdatetime1">
              <a:rPr lang="ar-SA" smtClean="0"/>
              <a:pPr/>
              <a:t>10/08/1437</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1922810820"/>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B57C61-1F91-4DF0-8382-B9661EC70C84}" type="uaqdatetime1">
              <a:rPr lang="ar-SA" smtClean="0"/>
              <a:pPr/>
              <a:t>10/08/1437</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4290775230"/>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B57C61-1F91-4DF0-8382-B9661EC70C84}" type="uaqdatetime1">
              <a:rPr lang="ar-SA" smtClean="0"/>
              <a:pPr/>
              <a:t>10/08/1437</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3535565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B57C61-1F91-4DF0-8382-B9661EC70C84}" type="uaqdatetime1">
              <a:rPr lang="ar-SA" smtClean="0"/>
              <a:pPr/>
              <a:t>10/08/1437</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2131127123"/>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2B57C61-1F91-4DF0-8382-B9661EC70C84}" type="uaqdatetime1">
              <a:rPr lang="ar-SA" smtClean="0"/>
              <a:pPr/>
              <a:t>10/08/1437</a:t>
            </a:fld>
            <a:endParaRPr lang="ar-SA"/>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36BC018-3AFF-46AB-9352-1B88FFCDB218}" type="slidenum">
              <a:rPr lang="ar-SA" smtClean="0"/>
              <a:pPr/>
              <a:t>‹#›</a:t>
            </a:fld>
            <a:endParaRPr lang="ar-SA"/>
          </a:p>
        </p:txBody>
      </p:sp>
    </p:spTree>
    <p:extLst>
      <p:ext uri="{BB962C8B-B14F-4D97-AF65-F5344CB8AC3E}">
        <p14:creationId xmlns:p14="http://schemas.microsoft.com/office/powerpoint/2010/main" xmlns="" val="3268122248"/>
      </p:ext>
    </p:extLst>
  </p:cSld>
  <p:clrMap bg1="lt1" tx1="dk1" bg2="lt2" tx2="dk2" accent1="accent1" accent2="accent2" accent3="accent3" accent4="accent4" accent5="accent5" accent6="accent6" hlink="hlink" folHlink="folHlink"/>
  <p:sldLayoutIdLst>
    <p:sldLayoutId id="2147483835" r:id="rId1"/>
    <p:sldLayoutId id="2147483836" r:id="rId2"/>
    <p:sldLayoutId id="2147483837" r:id="rId3"/>
    <p:sldLayoutId id="2147483838" r:id="rId4"/>
    <p:sldLayoutId id="2147483839" r:id="rId5"/>
    <p:sldLayoutId id="2147483840" r:id="rId6"/>
    <p:sldLayoutId id="2147483841" r:id="rId7"/>
    <p:sldLayoutId id="2147483842" r:id="rId8"/>
    <p:sldLayoutId id="2147483843" r:id="rId9"/>
    <p:sldLayoutId id="2147483844" r:id="rId10"/>
    <p:sldLayoutId id="2147483845"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1187624" y="285728"/>
            <a:ext cx="7270560" cy="2928958"/>
          </a:xfrm>
        </p:spPr>
        <p:txBody>
          <a:bodyPr>
            <a:normAutofit/>
          </a:bodyPr>
          <a:lstStyle/>
          <a:p>
            <a:pPr algn="ctr"/>
            <a:r>
              <a:rPr lang="en-US" sz="4800" dirty="0" smtClean="0">
                <a:latin typeface="Times New Roman" pitchFamily="18" charset="0"/>
                <a:cs typeface="Times New Roman" pitchFamily="18" charset="0"/>
              </a:rPr>
              <a:t> </a:t>
            </a:r>
            <a:r>
              <a:rPr lang="en-US" sz="4800" dirty="0">
                <a:latin typeface="Times New Roman" pitchFamily="18" charset="0"/>
                <a:cs typeface="Times New Roman" pitchFamily="18" charset="0"/>
              </a:rPr>
              <a:t>Automatic </a:t>
            </a:r>
            <a:r>
              <a:rPr lang="en-US" sz="4800" dirty="0" smtClean="0">
                <a:latin typeface="Times New Roman" pitchFamily="18" charset="0"/>
                <a:cs typeface="Times New Roman" pitchFamily="18" charset="0"/>
              </a:rPr>
              <a:t>Dual Axis Solar Tracking system</a:t>
            </a:r>
            <a:r>
              <a:rPr lang="en-US" sz="4800" dirty="0">
                <a:latin typeface="Times New Roman" pitchFamily="18" charset="0"/>
                <a:cs typeface="Times New Roman" pitchFamily="18" charset="0"/>
              </a:rPr>
              <a:t/>
            </a:r>
            <a:br>
              <a:rPr lang="en-US" sz="4800" dirty="0">
                <a:latin typeface="Times New Roman" pitchFamily="18" charset="0"/>
                <a:cs typeface="Times New Roman" pitchFamily="18" charset="0"/>
              </a:rPr>
            </a:br>
            <a:endParaRPr lang="ar-SA" sz="4800" dirty="0">
              <a:solidFill>
                <a:schemeClr val="tx1"/>
              </a:solidFill>
              <a:latin typeface="Times New Roman" pitchFamily="18" charset="0"/>
              <a:cs typeface="Times New Roman" pitchFamily="18" charset="0"/>
            </a:endParaRPr>
          </a:p>
        </p:txBody>
      </p:sp>
      <p:sp>
        <p:nvSpPr>
          <p:cNvPr id="3" name="عنوان فرعي 2"/>
          <p:cNvSpPr>
            <a:spLocks noGrp="1"/>
          </p:cNvSpPr>
          <p:nvPr>
            <p:ph type="subTitle" idx="1"/>
          </p:nvPr>
        </p:nvSpPr>
        <p:spPr>
          <a:xfrm>
            <a:off x="82599" y="3571876"/>
            <a:ext cx="5346657" cy="2322736"/>
          </a:xfrm>
        </p:spPr>
        <p:txBody>
          <a:bodyPr>
            <a:normAutofit/>
          </a:bodyPr>
          <a:lstStyle/>
          <a:p>
            <a:pPr algn="just"/>
            <a:r>
              <a:rPr lang="en-US" sz="2400" b="1" dirty="0" smtClean="0">
                <a:solidFill>
                  <a:schemeClr val="tx1"/>
                </a:solidFill>
                <a:latin typeface="Times New Roman" panose="02020603050405020304" pitchFamily="18" charset="0"/>
                <a:cs typeface="Times New Roman" pitchFamily="18" charset="0"/>
              </a:rPr>
              <a:t>      Prepared by:                </a:t>
            </a:r>
          </a:p>
          <a:p>
            <a:pPr lvl="1" algn="just" rtl="0">
              <a:buFont typeface="Arial" pitchFamily="34" charset="0"/>
              <a:buChar char="•"/>
            </a:pPr>
            <a:r>
              <a:rPr lang="en-US" sz="2400" dirty="0" err="1" smtClean="0">
                <a:latin typeface="Times New Roman" pitchFamily="18" charset="0"/>
                <a:cs typeface="Times New Roman" pitchFamily="18" charset="0"/>
              </a:rPr>
              <a:t>Reem</a:t>
            </a:r>
            <a:r>
              <a:rPr lang="en-US" sz="2400" dirty="0" smtClean="0">
                <a:latin typeface="Times New Roman" pitchFamily="18" charset="0"/>
                <a:cs typeface="Times New Roman" pitchFamily="18" charset="0"/>
              </a:rPr>
              <a:t> AL-</a:t>
            </a:r>
            <a:r>
              <a:rPr lang="en-US" sz="2400" dirty="0" err="1" smtClean="0">
                <a:latin typeface="Times New Roman" pitchFamily="18" charset="0"/>
                <a:cs typeface="Times New Roman" pitchFamily="18" charset="0"/>
              </a:rPr>
              <a:t>khateeb</a:t>
            </a:r>
            <a:endParaRPr lang="en-US" sz="2400" dirty="0" smtClean="0">
              <a:latin typeface="Times New Roman" pitchFamily="18" charset="0"/>
              <a:cs typeface="Times New Roman" pitchFamily="18" charset="0"/>
            </a:endParaRPr>
          </a:p>
          <a:p>
            <a:pPr lvl="1" algn="just" rtl="0">
              <a:buFont typeface="Arial" pitchFamily="34" charset="0"/>
              <a:buChar char="•"/>
            </a:pPr>
            <a:r>
              <a:rPr lang="en-US" sz="2400" dirty="0">
                <a:latin typeface="Times New Roman" pitchFamily="18" charset="0"/>
                <a:cs typeface="Times New Roman" pitchFamily="18" charset="0"/>
              </a:rPr>
              <a:t>Yasmeen </a:t>
            </a:r>
            <a:r>
              <a:rPr lang="en-US" sz="2400" dirty="0" err="1" smtClean="0">
                <a:latin typeface="Times New Roman" pitchFamily="18" charset="0"/>
                <a:cs typeface="Times New Roman" pitchFamily="18" charset="0"/>
              </a:rPr>
              <a:t>Hanani</a:t>
            </a:r>
            <a:endParaRPr lang="en-US" sz="2400" dirty="0">
              <a:latin typeface="Times New Roman" pitchFamily="18" charset="0"/>
              <a:cs typeface="Times New Roman" pitchFamily="18" charset="0"/>
            </a:endParaRPr>
          </a:p>
          <a:p>
            <a:pPr lvl="1" algn="just" rtl="0"/>
            <a:r>
              <a:rPr lang="en-US" sz="2400" b="1" dirty="0" smtClean="0">
                <a:latin typeface="Times New Roman" pitchFamily="18" charset="0"/>
                <a:cs typeface="Times New Roman" pitchFamily="18" charset="0"/>
              </a:rPr>
              <a:t>Supervised by: </a:t>
            </a:r>
          </a:p>
          <a:p>
            <a:pPr lvl="1" algn="just" rtl="0">
              <a:buFont typeface="Arial" pitchFamily="34" charset="0"/>
              <a:buChar char="•"/>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Dr.Saed</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Tarapiah</a:t>
            </a:r>
            <a:r>
              <a:rPr lang="en-US" sz="2400" dirty="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lvl="1" algn="l" rtl="0"/>
            <a:endParaRPr lang="en-US" sz="2400" dirty="0" smtClean="0">
              <a:latin typeface="Times New Roman" pitchFamily="18" charset="0"/>
              <a:cs typeface="Times New Roman" pitchFamily="18" charset="0"/>
            </a:endParaRPr>
          </a:p>
          <a:p>
            <a:pPr lvl="1" algn="l" rtl="0"/>
            <a:endParaRPr lang="en-US" sz="2400" dirty="0" smtClean="0">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E36BC018-3AFF-46AB-9352-1B88FFCDB218}" type="slidenum">
              <a:rPr lang="ar-SA" smtClean="0"/>
              <a:pPr/>
              <a:t>1</a:t>
            </a:fld>
            <a:endParaRPr lang="ar-SA"/>
          </a:p>
        </p:txBody>
      </p:sp>
      <p:pic>
        <p:nvPicPr>
          <p:cNvPr id="7" name="صورة 6" descr="13246111_617916168371128_1435775124_n.jpg"/>
          <p:cNvPicPr>
            <a:picLocks noChangeAspect="1"/>
          </p:cNvPicPr>
          <p:nvPr/>
        </p:nvPicPr>
        <p:blipFill>
          <a:blip r:embed="rId3"/>
          <a:stretch>
            <a:fillRect/>
          </a:stretch>
        </p:blipFill>
        <p:spPr>
          <a:xfrm>
            <a:off x="3352800" y="2819400"/>
            <a:ext cx="5791200" cy="4038600"/>
          </a:xfrm>
          <a:prstGeom prst="rect">
            <a:avLst/>
          </a:prstGeom>
        </p:spPr>
      </p:pic>
      <p:pic>
        <p:nvPicPr>
          <p:cNvPr id="1026" name="Picture 2" descr="C:\Users\user\AppData\Local\Microsoft\Windows\Temporary Internet Files\Content.IE5\YEVF8ECW\5-Free-Summer-Clipart-Illustration-Of-A-Happy-Smiling-Sun[1].png"/>
          <p:cNvPicPr>
            <a:picLocks noChangeAspect="1" noChangeArrowheads="1"/>
          </p:cNvPicPr>
          <p:nvPr/>
        </p:nvPicPr>
        <p:blipFill>
          <a:blip r:embed="rId4" cstate="print"/>
          <a:srcRect/>
          <a:stretch>
            <a:fillRect/>
          </a:stretch>
        </p:blipFill>
        <p:spPr bwMode="auto">
          <a:xfrm>
            <a:off x="0" y="0"/>
            <a:ext cx="1828804" cy="1545339"/>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09600" y="260648"/>
            <a:ext cx="7362796" cy="1450757"/>
          </a:xfrm>
        </p:spPr>
        <p:txBody>
          <a:bodyPr>
            <a:normAutofit/>
          </a:bodyPr>
          <a:lstStyle/>
          <a:p>
            <a:r>
              <a:rPr lang="en-US" sz="4800" dirty="0" smtClean="0">
                <a:solidFill>
                  <a:schemeClr val="tx1"/>
                </a:solidFill>
                <a:latin typeface="Times New Roman" pitchFamily="18" charset="0"/>
                <a:cs typeface="Times New Roman" pitchFamily="18" charset="0"/>
              </a:rPr>
              <a:t>Outline:</a:t>
            </a:r>
            <a:endParaRPr lang="ar-SA" sz="4800" dirty="0">
              <a:solidFill>
                <a:schemeClr val="tx1"/>
              </a:solidFill>
              <a:latin typeface="Times New Roman" pitchFamily="18" charset="0"/>
              <a:cs typeface="Times New Roman" pitchFamily="18" charset="0"/>
            </a:endParaRPr>
          </a:p>
        </p:txBody>
      </p:sp>
      <p:sp>
        <p:nvSpPr>
          <p:cNvPr id="3" name="عنصر نائب للمحتوى 2"/>
          <p:cNvSpPr>
            <a:spLocks noGrp="1"/>
          </p:cNvSpPr>
          <p:nvPr>
            <p:ph idx="1"/>
          </p:nvPr>
        </p:nvSpPr>
        <p:spPr>
          <a:xfrm>
            <a:off x="428596" y="1984248"/>
            <a:ext cx="7467600" cy="3587892"/>
          </a:xfrm>
        </p:spPr>
        <p:txBody>
          <a:bodyPr/>
          <a:lstStyle/>
          <a:p>
            <a:pPr algn="l" rtl="0">
              <a:buFont typeface="Wingdings" pitchFamily="2" charset="2"/>
              <a:buChar char="Ø"/>
            </a:pPr>
            <a:r>
              <a:rPr lang="en-US" sz="3200" dirty="0" smtClean="0">
                <a:latin typeface="Times New Roman" pitchFamily="18" charset="0"/>
                <a:cs typeface="Times New Roman" pitchFamily="18" charset="0"/>
              </a:rPr>
              <a:t>Introduction.</a:t>
            </a:r>
          </a:p>
          <a:p>
            <a:pPr algn="l" rtl="0">
              <a:buFont typeface="Wingdings" pitchFamily="2" charset="2"/>
              <a:buChar char="Ø"/>
            </a:pPr>
            <a:r>
              <a:rPr lang="en-US" sz="3200" dirty="0" smtClean="0">
                <a:latin typeface="Times New Roman" pitchFamily="18" charset="0"/>
                <a:cs typeface="Times New Roman" pitchFamily="18" charset="0"/>
              </a:rPr>
              <a:t>Solar cells.</a:t>
            </a:r>
          </a:p>
          <a:p>
            <a:pPr algn="l" rtl="0">
              <a:buFont typeface="Wingdings" pitchFamily="2" charset="2"/>
              <a:buChar char="Ø"/>
            </a:pPr>
            <a:r>
              <a:rPr lang="en-US" sz="3200" dirty="0" smtClean="0">
                <a:latin typeface="Times New Roman" pitchFamily="18" charset="0"/>
                <a:cs typeface="Times New Roman" pitchFamily="18" charset="0"/>
              </a:rPr>
              <a:t>Mechanical design .</a:t>
            </a:r>
          </a:p>
          <a:p>
            <a:pPr algn="l" rtl="0">
              <a:buFont typeface="Wingdings" pitchFamily="2" charset="2"/>
              <a:buChar char="Ø"/>
            </a:pPr>
            <a:r>
              <a:rPr lang="en-US" sz="3200" dirty="0">
                <a:latin typeface="Times New Roman" pitchFamily="18" charset="0"/>
                <a:cs typeface="Times New Roman" pitchFamily="18" charset="0"/>
              </a:rPr>
              <a:t>Results and Analysis</a:t>
            </a:r>
            <a:r>
              <a:rPr lang="en-US" sz="3200" dirty="0" smtClean="0">
                <a:latin typeface="Times New Roman" pitchFamily="18" charset="0"/>
                <a:cs typeface="Times New Roman" pitchFamily="18" charset="0"/>
              </a:rPr>
              <a:t>.</a:t>
            </a:r>
          </a:p>
          <a:p>
            <a:pPr algn="l" rtl="0">
              <a:buFont typeface="Wingdings" pitchFamily="2" charset="2"/>
              <a:buChar char="Ø"/>
            </a:pPr>
            <a:r>
              <a:rPr lang="en-US" sz="3200" dirty="0" smtClean="0">
                <a:latin typeface="Times New Roman" pitchFamily="18" charset="0"/>
                <a:cs typeface="Times New Roman" pitchFamily="18" charset="0"/>
              </a:rPr>
              <a:t>Conclusions.</a:t>
            </a:r>
          </a:p>
          <a:p>
            <a:pPr marL="0" indent="0" algn="l" rtl="0">
              <a:buNone/>
            </a:pPr>
            <a:endParaRPr lang="en-US" b="1" dirty="0" smtClean="0">
              <a:latin typeface="Times New Roman" panose="02020603050405020304" pitchFamily="18" charset="0"/>
              <a:cs typeface="Times New Roman" panose="02020603050405020304" pitchFamily="18" charset="0"/>
            </a:endParaRPr>
          </a:p>
          <a:p>
            <a:pPr algn="l" rtl="0"/>
            <a:endParaRPr lang="en-US" b="1" dirty="0" smtClean="0">
              <a:latin typeface="Times New Roman" panose="02020603050405020304" pitchFamily="18" charset="0"/>
              <a:cs typeface="Times New Roman" panose="02020603050405020304" pitchFamily="18" charset="0"/>
            </a:endParaRPr>
          </a:p>
          <a:p>
            <a:pPr algn="l" rtl="0"/>
            <a:endParaRPr lang="en-US" b="1" dirty="0" smtClean="0">
              <a:latin typeface="Times New Roman" panose="02020603050405020304" pitchFamily="18" charset="0"/>
              <a:cs typeface="Times New Roman" panose="02020603050405020304" pitchFamily="18" charset="0"/>
            </a:endParaRPr>
          </a:p>
          <a:p>
            <a:pPr algn="l" rtl="0"/>
            <a:endParaRPr lang="ar-SA"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2</a:t>
            </a:fld>
            <a:endParaRPr lang="ar-SA"/>
          </a:p>
        </p:txBody>
      </p:sp>
      <p:pic>
        <p:nvPicPr>
          <p:cNvPr id="5" name="Picture 2" descr="C:\Users\user\AppData\Local\Microsoft\Windows\Temporary Internet Files\Content.IE5\YEVF8ECW\5-Free-Summer-Clipart-Illustration-Of-A-Happy-Smiling-Sun[1].png"/>
          <p:cNvPicPr>
            <a:picLocks noChangeAspect="1" noChangeArrowheads="1"/>
          </p:cNvPicPr>
          <p:nvPr/>
        </p:nvPicPr>
        <p:blipFill>
          <a:blip r:embed="rId2" cstate="print"/>
          <a:srcRect/>
          <a:stretch>
            <a:fillRect/>
          </a:stretch>
        </p:blipFill>
        <p:spPr bwMode="auto">
          <a:xfrm>
            <a:off x="6705600" y="457200"/>
            <a:ext cx="1828804" cy="1545339"/>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0" r="-30000"/>
          </a:stretch>
        </a:blipFill>
        <a:effectLst/>
      </p:bgPr>
    </p:bg>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en-US" sz="4800" dirty="0" smtClean="0">
                <a:solidFill>
                  <a:srgbClr val="FFFF00"/>
                </a:solidFill>
                <a:latin typeface="Times New Roman" pitchFamily="18" charset="0"/>
                <a:cs typeface="Times New Roman" pitchFamily="18" charset="0"/>
              </a:rPr>
              <a:t>Introduction: </a:t>
            </a:r>
            <a:endParaRPr lang="ar-SA" sz="4800" dirty="0">
              <a:solidFill>
                <a:srgbClr val="FFFF00"/>
              </a:solidFill>
              <a:latin typeface="Times New Roman" pitchFamily="18" charset="0"/>
              <a:cs typeface="Times New Roman" pitchFamily="18" charset="0"/>
            </a:endParaRPr>
          </a:p>
        </p:txBody>
      </p:sp>
      <p:sp>
        <p:nvSpPr>
          <p:cNvPr id="3" name="عنصر نائب للمحتوى 2"/>
          <p:cNvSpPr>
            <a:spLocks noGrp="1"/>
          </p:cNvSpPr>
          <p:nvPr>
            <p:ph idx="1"/>
          </p:nvPr>
        </p:nvSpPr>
        <p:spPr>
          <a:xfrm>
            <a:off x="785786" y="1428736"/>
            <a:ext cx="7467600" cy="4873752"/>
          </a:xfrm>
        </p:spPr>
        <p:txBody>
          <a:bodyPr>
            <a:normAutofit/>
          </a:bodyPr>
          <a:lstStyle/>
          <a:p>
            <a:endParaRPr lang="en-US" sz="2800" dirty="0">
              <a:solidFill>
                <a:srgbClr val="FFFF00"/>
              </a:solidFill>
              <a:latin typeface="Times New Roman" panose="02020603050405020304" pitchFamily="18" charset="0"/>
              <a:cs typeface="Times New Roman" panose="02020603050405020304" pitchFamily="18" charset="0"/>
            </a:endParaRPr>
          </a:p>
          <a:p>
            <a:pPr algn="just">
              <a:buFont typeface="Wingdings" pitchFamily="2" charset="2"/>
              <a:buChar char="Ø"/>
            </a:pPr>
            <a:r>
              <a:rPr lang="en-US" sz="4400" dirty="0" smtClean="0">
                <a:solidFill>
                  <a:srgbClr val="FFFF00"/>
                </a:solidFill>
                <a:latin typeface="Times New Roman" panose="02020603050405020304" pitchFamily="18" charset="0"/>
                <a:cs typeface="Times New Roman" panose="02020603050405020304" pitchFamily="18" charset="0"/>
              </a:rPr>
              <a:t>Energy demand </a:t>
            </a:r>
          </a:p>
          <a:p>
            <a:pPr algn="just">
              <a:buNone/>
            </a:pPr>
            <a:r>
              <a:rPr lang="en-US" sz="3600" dirty="0" smtClean="0">
                <a:solidFill>
                  <a:srgbClr val="FFFF00"/>
                </a:solidFill>
                <a:latin typeface="Times New Roman" panose="02020603050405020304" pitchFamily="18" charset="0"/>
                <a:cs typeface="Times New Roman" panose="02020603050405020304" pitchFamily="18" charset="0"/>
              </a:rPr>
              <a:t> The world </a:t>
            </a:r>
            <a:r>
              <a:rPr lang="en-US" sz="3600" dirty="0" smtClean="0">
                <a:solidFill>
                  <a:srgbClr val="FF0000"/>
                </a:solidFill>
                <a:latin typeface="Times New Roman" panose="02020603050405020304" pitchFamily="18" charset="0"/>
                <a:cs typeface="Times New Roman" panose="02020603050405020304" pitchFamily="18" charset="0"/>
              </a:rPr>
              <a:t>is facing </a:t>
            </a:r>
            <a:r>
              <a:rPr lang="en-US" sz="3600" dirty="0" smtClean="0">
                <a:solidFill>
                  <a:srgbClr val="FFFF00"/>
                </a:solidFill>
                <a:latin typeface="Times New Roman" panose="02020603050405020304" pitchFamily="18" charset="0"/>
                <a:cs typeface="Times New Roman" panose="02020603050405020304" pitchFamily="18" charset="0"/>
              </a:rPr>
              <a:t>an energy demand because of the following reasons:</a:t>
            </a:r>
          </a:p>
          <a:p>
            <a:pPr algn="just">
              <a:buNone/>
            </a:pPr>
            <a:endParaRPr lang="en-US" sz="3600"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cs typeface="+mj-cs"/>
              </a:rPr>
              <a:pPr/>
              <a:t>3</a:t>
            </a:fld>
            <a:endParaRPr lang="ar-SA">
              <a:cs typeface="+mj-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Times New Roman" panose="02020603050405020304" pitchFamily="18" charset="0"/>
                <a:cs typeface="Times New Roman" panose="02020603050405020304" pitchFamily="18" charset="0"/>
              </a:rPr>
              <a:t>Reasons</a:t>
            </a:r>
            <a:endParaRPr lang="en-US" sz="4800" dirty="0"/>
          </a:p>
        </p:txBody>
      </p:sp>
      <p:sp>
        <p:nvSpPr>
          <p:cNvPr id="3" name="Content Placeholder 2"/>
          <p:cNvSpPr>
            <a:spLocks noGrp="1"/>
          </p:cNvSpPr>
          <p:nvPr>
            <p:ph idx="1"/>
          </p:nvPr>
        </p:nvSpPr>
        <p:spPr/>
        <p:txBody>
          <a:bodyPr>
            <a:normAutofit fontScale="92500" lnSpcReduction="20000"/>
          </a:bodyPr>
          <a:lstStyle/>
          <a:p>
            <a:pPr>
              <a:buFont typeface="Wingdings" panose="05000000000000000000" pitchFamily="2" charset="2"/>
              <a:buChar char="v"/>
            </a:pPr>
            <a:r>
              <a:rPr lang="en-US" sz="3600" dirty="0">
                <a:latin typeface="Times New Roman" panose="02020603050405020304" pitchFamily="18" charset="0"/>
                <a:cs typeface="Times New Roman" panose="02020603050405020304" pitchFamily="18" charset="0"/>
              </a:rPr>
              <a:t>Over </a:t>
            </a:r>
            <a:r>
              <a:rPr lang="en-US" sz="3600" dirty="0" smtClean="0">
                <a:latin typeface="Times New Roman" panose="02020603050405020304" pitchFamily="18" charset="0"/>
                <a:cs typeface="Times New Roman" panose="02020603050405020304" pitchFamily="18" charset="0"/>
              </a:rPr>
              <a:t>consumption</a:t>
            </a:r>
          </a:p>
          <a:p>
            <a:pPr>
              <a:buFont typeface="Wingdings" panose="05000000000000000000" pitchFamily="2" charset="2"/>
              <a:buChar char="v"/>
            </a:pPr>
            <a:r>
              <a:rPr lang="en-US" sz="3600" dirty="0" smtClean="0">
                <a:latin typeface="Times New Roman" panose="02020603050405020304" pitchFamily="18" charset="0"/>
                <a:cs typeface="Times New Roman" panose="02020603050405020304" pitchFamily="18" charset="0"/>
              </a:rPr>
              <a:t>Overpopulation</a:t>
            </a:r>
          </a:p>
          <a:p>
            <a:pPr>
              <a:buFont typeface="Wingdings" panose="05000000000000000000" pitchFamily="2" charset="2"/>
              <a:buChar char="v"/>
            </a:pPr>
            <a:r>
              <a:rPr lang="en-US" sz="3600" dirty="0" smtClean="0">
                <a:latin typeface="Times New Roman" panose="02020603050405020304" pitchFamily="18" charset="0"/>
                <a:cs typeface="Times New Roman" panose="02020603050405020304" pitchFamily="18" charset="0"/>
              </a:rPr>
              <a:t>Levels of Coal </a:t>
            </a:r>
            <a:r>
              <a:rPr lang="en-US" sz="3600" dirty="0" smtClean="0">
                <a:latin typeface="Times New Roman" panose="02020603050405020304" pitchFamily="18" charset="0"/>
                <a:cs typeface="Times New Roman" panose="02020603050405020304" pitchFamily="18" charset="0"/>
              </a:rPr>
              <a:t>, Gas and </a:t>
            </a:r>
            <a:r>
              <a:rPr lang="en-US" sz="3600" dirty="0" smtClean="0">
                <a:latin typeface="Times New Roman" panose="02020603050405020304" pitchFamily="18" charset="0"/>
                <a:cs typeface="Times New Roman" panose="02020603050405020304" pitchFamily="18" charset="0"/>
              </a:rPr>
              <a:t>Oil are  Decreasing</a:t>
            </a:r>
            <a:endParaRPr lang="en-US" sz="36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v"/>
            </a:pPr>
            <a:r>
              <a:rPr lang="en-US" sz="3600" dirty="0" smtClean="0">
                <a:latin typeface="Times New Roman" panose="02020603050405020304" pitchFamily="18" charset="0"/>
                <a:cs typeface="Times New Roman" panose="02020603050405020304" pitchFamily="18" charset="0"/>
              </a:rPr>
              <a:t>Poor infrastructure</a:t>
            </a:r>
          </a:p>
          <a:p>
            <a:pPr>
              <a:buFont typeface="Wingdings" panose="05000000000000000000" pitchFamily="2" charset="2"/>
              <a:buChar char="v"/>
            </a:pPr>
            <a:r>
              <a:rPr lang="en-US" sz="3600" dirty="0" smtClean="0">
                <a:latin typeface="Times New Roman" panose="02020603050405020304" pitchFamily="18" charset="0"/>
                <a:cs typeface="Times New Roman" panose="02020603050405020304" pitchFamily="18" charset="0"/>
              </a:rPr>
              <a:t>Wastage of energy</a:t>
            </a:r>
          </a:p>
          <a:p>
            <a:pPr>
              <a:buFont typeface="Wingdings" panose="05000000000000000000" pitchFamily="2" charset="2"/>
              <a:buChar char="v"/>
            </a:pPr>
            <a:r>
              <a:rPr lang="en-US" sz="3600" dirty="0" smtClean="0">
                <a:latin typeface="Times New Roman" panose="02020603050405020304" pitchFamily="18" charset="0"/>
                <a:cs typeface="Times New Roman" panose="02020603050405020304" pitchFamily="18" charset="0"/>
              </a:rPr>
              <a:t>Wars and attacks</a:t>
            </a:r>
          </a:p>
          <a:p>
            <a:pPr>
              <a:buNone/>
            </a:pPr>
            <a:endParaRPr lang="en-US" sz="3600" dirty="0" smtClean="0">
              <a:latin typeface="Times New Roman" panose="02020603050405020304" pitchFamily="18" charset="0"/>
              <a:cs typeface="Times New Roman" panose="02020603050405020304" pitchFamily="18" charset="0"/>
            </a:endParaRPr>
          </a:p>
          <a:p>
            <a:pPr marL="0" indent="0">
              <a:buNone/>
            </a:pP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4</a:t>
            </a:fld>
            <a:endParaRPr lang="ar-SA"/>
          </a:p>
        </p:txBody>
      </p:sp>
      <p:pic>
        <p:nvPicPr>
          <p:cNvPr id="5" name="صورة 4" descr="iStock_000012343548_Small.jpg"/>
          <p:cNvPicPr>
            <a:picLocks noChangeAspect="1"/>
          </p:cNvPicPr>
          <p:nvPr/>
        </p:nvPicPr>
        <p:blipFill>
          <a:blip r:embed="rId2"/>
          <a:srcRect r="25065"/>
          <a:stretch>
            <a:fillRect/>
          </a:stretch>
        </p:blipFill>
        <p:spPr>
          <a:xfrm>
            <a:off x="4572000" y="3271365"/>
            <a:ext cx="4572000" cy="3586636"/>
          </a:xfrm>
          <a:prstGeom prst="rect">
            <a:avLst/>
          </a:prstGeom>
        </p:spPr>
      </p:pic>
    </p:spTree>
    <p:extLst>
      <p:ext uri="{BB962C8B-B14F-4D97-AF65-F5344CB8AC3E}">
        <p14:creationId xmlns:p14="http://schemas.microsoft.com/office/powerpoint/2010/main" xmlns="" val="31362404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5400" dirty="0">
                <a:latin typeface="Times New Roman" panose="02020603050405020304" pitchFamily="18" charset="0"/>
                <a:cs typeface="Times New Roman" panose="02020603050405020304" pitchFamily="18" charset="0"/>
              </a:rPr>
              <a:t>Over consumption</a:t>
            </a:r>
            <a:r>
              <a:rPr lang="en-US" sz="5400" dirty="0"/>
              <a:t/>
            </a:r>
            <a:br>
              <a:rPr lang="en-US" sz="5400" dirty="0"/>
            </a:br>
            <a:endParaRPr lang="en-US" sz="5400" dirty="0"/>
          </a:p>
        </p:txBody>
      </p:sp>
      <p:sp>
        <p:nvSpPr>
          <p:cNvPr id="4" name="Slide Number Placeholder 3"/>
          <p:cNvSpPr>
            <a:spLocks noGrp="1"/>
          </p:cNvSpPr>
          <p:nvPr>
            <p:ph type="sldNum" sz="quarter" idx="12"/>
          </p:nvPr>
        </p:nvSpPr>
        <p:spPr/>
        <p:txBody>
          <a:bodyPr/>
          <a:lstStyle/>
          <a:p>
            <a:fld id="{E36BC018-3AFF-46AB-9352-1B88FFCDB218}" type="slidenum">
              <a:rPr lang="ar-SA" smtClean="0"/>
              <a:pPr/>
              <a:t>5</a:t>
            </a:fld>
            <a:endParaRPr lang="ar-SA"/>
          </a:p>
        </p:txBody>
      </p:sp>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467544" y="1357299"/>
            <a:ext cx="8047806" cy="5000660"/>
          </a:xfrm>
          <a:prstGeom prst="rect">
            <a:avLst/>
          </a:prstGeom>
        </p:spPr>
      </p:pic>
    </p:spTree>
    <p:extLst>
      <p:ext uri="{BB962C8B-B14F-4D97-AF65-F5344CB8AC3E}">
        <p14:creationId xmlns:p14="http://schemas.microsoft.com/office/powerpoint/2010/main" xmlns="" val="1226439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a:solidFill>
                  <a:srgbClr val="FFFF00"/>
                </a:solidFill>
                <a:latin typeface="Times New Roman" panose="02020603050405020304" pitchFamily="18" charset="0"/>
                <a:cs typeface="Times New Roman" panose="02020603050405020304" pitchFamily="18" charset="0"/>
              </a:rPr>
              <a:t> Overpopulation</a:t>
            </a: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xmlns="" val="0"/>
              </a:ext>
            </a:extLst>
          </a:blip>
          <a:stretch>
            <a:fillRect/>
          </a:stretch>
        </p:blipFill>
        <p:spPr>
          <a:xfrm>
            <a:off x="822960" y="1916832"/>
            <a:ext cx="7421447" cy="4248472"/>
          </a:xfrm>
        </p:spPr>
      </p:pic>
      <p:sp>
        <p:nvSpPr>
          <p:cNvPr id="4" name="Slide Number Placeholder 3"/>
          <p:cNvSpPr>
            <a:spLocks noGrp="1"/>
          </p:cNvSpPr>
          <p:nvPr>
            <p:ph type="sldNum" sz="quarter" idx="12"/>
          </p:nvPr>
        </p:nvSpPr>
        <p:spPr/>
        <p:txBody>
          <a:bodyPr/>
          <a:lstStyle/>
          <a:p>
            <a:fld id="{E36BC018-3AFF-46AB-9352-1B88FFCDB218}" type="slidenum">
              <a:rPr lang="ar-SA" smtClean="0"/>
              <a:pPr/>
              <a:t>6</a:t>
            </a:fld>
            <a:endParaRPr lang="ar-SA"/>
          </a:p>
        </p:txBody>
      </p:sp>
    </p:spTree>
    <p:extLst>
      <p:ext uri="{BB962C8B-B14F-4D97-AF65-F5344CB8AC3E}">
        <p14:creationId xmlns:p14="http://schemas.microsoft.com/office/powerpoint/2010/main" xmlns="" val="3953619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87474"/>
          </a:xfrm>
        </p:spPr>
        <p:txBody>
          <a:bodyPr>
            <a:normAutofit fontScale="90000"/>
          </a:bodyPr>
          <a:lstStyle/>
          <a:p>
            <a:r>
              <a:rPr lang="en-US" sz="6000" dirty="0" smtClean="0">
                <a:latin typeface="Times New Roman" panose="02020603050405020304" pitchFamily="18" charset="0"/>
                <a:cs typeface="Times New Roman" panose="02020603050405020304" pitchFamily="18" charset="0"/>
              </a:rPr>
              <a:t>Levels of</a:t>
            </a:r>
            <a:r>
              <a:rPr lang="en-US" sz="6000" dirty="0" smtClean="0">
                <a:latin typeface="Times New Roman" panose="02020603050405020304" pitchFamily="18" charset="0"/>
                <a:cs typeface="Times New Roman" panose="02020603050405020304" pitchFamily="18" charset="0"/>
              </a:rPr>
              <a:t> Coal </a:t>
            </a:r>
            <a:r>
              <a:rPr lang="en-US" sz="6000" dirty="0" smtClean="0">
                <a:latin typeface="Times New Roman" panose="02020603050405020304" pitchFamily="18" charset="0"/>
                <a:cs typeface="Times New Roman" panose="02020603050405020304" pitchFamily="18" charset="0"/>
              </a:rPr>
              <a:t>, Gas and </a:t>
            </a:r>
            <a:r>
              <a:rPr lang="en-US" sz="6000" dirty="0" smtClean="0">
                <a:latin typeface="Times New Roman" panose="02020603050405020304" pitchFamily="18" charset="0"/>
                <a:cs typeface="Times New Roman" panose="02020603050405020304" pitchFamily="18" charset="0"/>
              </a:rPr>
              <a:t>Oil are Decreasing</a:t>
            </a:r>
            <a:endParaRPr lang="en-US" sz="6000" dirty="0">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xmlns="" val="0"/>
              </a:ext>
            </a:extLst>
          </a:blip>
          <a:stretch>
            <a:fillRect/>
          </a:stretch>
        </p:blipFill>
        <p:spPr>
          <a:xfrm>
            <a:off x="827584" y="1828800"/>
            <a:ext cx="7416824" cy="4648200"/>
          </a:xfrm>
        </p:spPr>
      </p:pic>
      <p:sp>
        <p:nvSpPr>
          <p:cNvPr id="4" name="Slide Number Placeholder 3"/>
          <p:cNvSpPr>
            <a:spLocks noGrp="1"/>
          </p:cNvSpPr>
          <p:nvPr>
            <p:ph type="sldNum" sz="quarter" idx="12"/>
          </p:nvPr>
        </p:nvSpPr>
        <p:spPr/>
        <p:txBody>
          <a:bodyPr/>
          <a:lstStyle/>
          <a:p>
            <a:fld id="{E36BC018-3AFF-46AB-9352-1B88FFCDB218}" type="slidenum">
              <a:rPr lang="ar-SA" smtClean="0"/>
              <a:pPr/>
              <a:t>7</a:t>
            </a:fld>
            <a:endParaRPr lang="ar-SA"/>
          </a:p>
        </p:txBody>
      </p:sp>
    </p:spTree>
    <p:extLst>
      <p:ext uri="{BB962C8B-B14F-4D97-AF65-F5344CB8AC3E}">
        <p14:creationId xmlns:p14="http://schemas.microsoft.com/office/powerpoint/2010/main" xmlns="" val="31372182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4000" b="-1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8134350" cy="4778386"/>
          </a:xfrm>
          <a:noFill/>
          <a:effectLst/>
        </p:spPr>
        <p:txBody>
          <a:bodyPr>
            <a:normAutofit/>
            <a:scene3d>
              <a:camera prst="orthographicFront"/>
              <a:lightRig rig="threePt" dir="t"/>
            </a:scene3d>
            <a:sp3d extrusionH="57150">
              <a:bevelT w="82550" h="38100" prst="coolSlant"/>
              <a:bevelB w="38100" h="38100"/>
            </a:sp3d>
          </a:bodyPr>
          <a:lstStyle/>
          <a:p>
            <a:r>
              <a:rPr lang="en-US" sz="4800" dirty="0" smtClean="0">
                <a:solidFill>
                  <a:srgbClr val="FF0000"/>
                </a:solidFill>
                <a:effectLst>
                  <a:outerShdw blurRad="50800" dist="38100" dir="13500000" algn="br" rotWithShape="0">
                    <a:srgbClr val="FF0000">
                      <a:alpha val="40000"/>
                    </a:srgbClr>
                  </a:outerShdw>
                </a:effectLst>
                <a:latin typeface="Times New Roman" panose="02020603050405020304" pitchFamily="18" charset="0"/>
                <a:cs typeface="Times New Roman" panose="02020603050405020304" pitchFamily="18" charset="0"/>
              </a:rPr>
              <a:t>Solution of Increasing Energy Demand </a:t>
            </a:r>
            <a:r>
              <a:rPr lang="en-US" sz="4800" dirty="0" smtClean="0">
                <a:solidFill>
                  <a:srgbClr val="FF0000"/>
                </a:solidFill>
                <a:effectLst>
                  <a:outerShdw blurRad="50800" dist="38100" dir="13500000" algn="br" rotWithShape="0">
                    <a:srgbClr val="FF0000">
                      <a:alpha val="40000"/>
                    </a:srgbClr>
                  </a:outerShdw>
                </a:effectLst>
                <a:latin typeface="Times New Roman" panose="02020603050405020304" pitchFamily="18" charset="0"/>
                <a:cs typeface="Times New Roman" panose="02020603050405020304" pitchFamily="18" charset="0"/>
              </a:rPr>
              <a:t>?</a:t>
            </a:r>
            <a:endParaRPr lang="en-US" sz="4800" dirty="0">
              <a:solidFill>
                <a:srgbClr val="FF0000"/>
              </a:solidFill>
              <a:effectLst>
                <a:outerShdw blurRad="50800" dist="38100" dir="13500000" algn="br" rotWithShape="0">
                  <a:srgbClr val="FF0000">
                    <a:alpha val="40000"/>
                  </a:srgbClr>
                </a:outerShdw>
              </a:effectLst>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8</a:t>
            </a:fld>
            <a:endParaRPr lang="ar-SA"/>
          </a:p>
        </p:txBody>
      </p:sp>
    </p:spTree>
    <p:extLst>
      <p:ext uri="{BB962C8B-B14F-4D97-AF65-F5344CB8AC3E}">
        <p14:creationId xmlns:p14="http://schemas.microsoft.com/office/powerpoint/2010/main" xmlns="" val="608451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278452"/>
          </a:xfrm>
        </p:spPr>
        <p:txBody>
          <a:bodyPr>
            <a:normAutofit/>
          </a:bodyPr>
          <a:lstStyle/>
          <a:p>
            <a:r>
              <a:rPr lang="en-US" sz="7200" dirty="0" smtClean="0">
                <a:solidFill>
                  <a:srgbClr val="FFFF00"/>
                </a:solidFill>
                <a:latin typeface="Times New Roman" panose="02020603050405020304" pitchFamily="18" charset="0"/>
                <a:cs typeface="Times New Roman" panose="02020603050405020304" pitchFamily="18" charset="0"/>
              </a:rPr>
              <a:t>Renewable energy </a:t>
            </a:r>
            <a:endParaRPr lang="en-US" sz="7200" dirty="0">
              <a:solidFill>
                <a:srgbClr val="FFFF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9</a:t>
            </a:fld>
            <a:endParaRPr lang="ar-SA"/>
          </a:p>
        </p:txBody>
      </p:sp>
    </p:spTree>
    <p:extLst>
      <p:ext uri="{BB962C8B-B14F-4D97-AF65-F5344CB8AC3E}">
        <p14:creationId xmlns:p14="http://schemas.microsoft.com/office/powerpoint/2010/main" xmlns="" val="1703905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latin typeface="Times New Roman" panose="02020603050405020304" pitchFamily="18" charset="0"/>
                <a:cs typeface="Times New Roman" panose="02020603050405020304" pitchFamily="18" charset="0"/>
              </a:rPr>
              <a:t>Why solar energy ?</a:t>
            </a:r>
            <a:endParaRPr lang="en-US" sz="5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8650" y="1571612"/>
            <a:ext cx="7886700" cy="4605351"/>
          </a:xfrm>
        </p:spPr>
        <p:txBody>
          <a:bodyPr/>
          <a:lstStyle/>
          <a:p>
            <a:r>
              <a:rPr lang="en-US" sz="2400" dirty="0">
                <a:latin typeface="Times New Roman" panose="02020603050405020304" pitchFamily="18" charset="0"/>
                <a:cs typeface="Times New Roman" panose="02020603050405020304" pitchFamily="18" charset="0"/>
              </a:rPr>
              <a:t>The power output from the sun is 3.86 x 10^20 MW per second which is </a:t>
            </a:r>
            <a:r>
              <a:rPr lang="en-US" sz="2400" dirty="0" smtClean="0">
                <a:latin typeface="Times New Roman" panose="02020603050405020304" pitchFamily="18" charset="0"/>
                <a:cs typeface="Times New Roman" panose="02020603050405020304" pitchFamily="18" charset="0"/>
              </a:rPr>
              <a:t>huge.</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10</a:t>
            </a:fld>
            <a:endParaRPr lang="ar-SA"/>
          </a:p>
        </p:txBody>
      </p:sp>
      <p:pic>
        <p:nvPicPr>
          <p:cNvPr id="5" name="Picture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42910" y="2564904"/>
            <a:ext cx="7929618" cy="3744416"/>
          </a:xfrm>
          <a:prstGeom prst="rect">
            <a:avLst/>
          </a:prstGeom>
        </p:spPr>
      </p:pic>
      <p:pic>
        <p:nvPicPr>
          <p:cNvPr id="2051" name="Picture 3" descr="C:\Users\user\AppData\Local\Microsoft\Windows\Temporary Internet Files\Content.IE5\YEVF8ECW\5-Free-Summer-Clipart-Illustration-Of-A-Happy-Smiling-Sun[1].png"/>
          <p:cNvPicPr>
            <a:picLocks noChangeAspect="1" noChangeArrowheads="1"/>
          </p:cNvPicPr>
          <p:nvPr/>
        </p:nvPicPr>
        <p:blipFill>
          <a:blip r:embed="rId4" cstate="print"/>
          <a:srcRect/>
          <a:stretch>
            <a:fillRect/>
          </a:stretch>
        </p:blipFill>
        <p:spPr bwMode="auto">
          <a:xfrm>
            <a:off x="6172200" y="0"/>
            <a:ext cx="1918981" cy="1621539"/>
          </a:xfrm>
          <a:prstGeom prst="rect">
            <a:avLst/>
          </a:prstGeom>
          <a:noFill/>
        </p:spPr>
      </p:pic>
    </p:spTree>
    <p:extLst>
      <p:ext uri="{BB962C8B-B14F-4D97-AF65-F5344CB8AC3E}">
        <p14:creationId xmlns:p14="http://schemas.microsoft.com/office/powerpoint/2010/main" xmlns="" val="3347504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6016" y="764704"/>
            <a:ext cx="7886700" cy="1325563"/>
          </a:xfrm>
        </p:spPr>
        <p:txBody>
          <a:bodyPr>
            <a:normAutofit fontScale="90000"/>
          </a:bodyPr>
          <a:lstStyle/>
          <a:p>
            <a:r>
              <a:rPr lang="en-US" dirty="0" smtClean="0">
                <a:latin typeface="Times New Roman" panose="02020603050405020304" pitchFamily="18" charset="0"/>
                <a:cs typeface="Times New Roman" panose="02020603050405020304" pitchFamily="18" charset="0"/>
              </a:rPr>
              <a:t>For Palestine, particularly there is a great tendency to use solar energy, for example, the use of solar cells in many fields like what Research and Energy Center done</a:t>
            </a:r>
            <a:endParaRPr lang="en-US" dirty="0">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762000" y="2362200"/>
            <a:ext cx="7416824" cy="4114575"/>
          </a:xfrm>
        </p:spPr>
      </p:pic>
      <p:sp>
        <p:nvSpPr>
          <p:cNvPr id="4" name="عنصر نائب لرقم الشريحة 3"/>
          <p:cNvSpPr>
            <a:spLocks noGrp="1"/>
          </p:cNvSpPr>
          <p:nvPr>
            <p:ph type="sldNum" sz="quarter" idx="12"/>
          </p:nvPr>
        </p:nvSpPr>
        <p:spPr/>
        <p:txBody>
          <a:bodyPr/>
          <a:lstStyle/>
          <a:p>
            <a:fld id="{E36BC018-3AFF-46AB-9352-1B88FFCDB218}" type="slidenum">
              <a:rPr lang="ar-SA" smtClean="0"/>
              <a:pPr/>
              <a:t>11</a:t>
            </a:fld>
            <a:endParaRPr lang="ar-SA"/>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pic>
        <p:nvPicPr>
          <p:cNvPr id="5" name="عنصر نائب للمحتوى 4" descr="13246111_617916168371128_1435775124_n.jpg"/>
          <p:cNvPicPr>
            <a:picLocks noGrp="1" noChangeAspect="1"/>
          </p:cNvPicPr>
          <p:nvPr>
            <p:ph idx="1"/>
          </p:nvPr>
        </p:nvPicPr>
        <p:blipFill>
          <a:blip r:embed="rId2"/>
          <a:stretch>
            <a:fillRect/>
          </a:stretch>
        </p:blipFill>
        <p:spPr>
          <a:xfrm>
            <a:off x="0" y="0"/>
            <a:ext cx="9144000" cy="6858000"/>
          </a:xfrm>
        </p:spPr>
      </p:pic>
      <p:sp>
        <p:nvSpPr>
          <p:cNvPr id="4" name="عنصر نائب لرقم الشريحة 3"/>
          <p:cNvSpPr>
            <a:spLocks noGrp="1"/>
          </p:cNvSpPr>
          <p:nvPr>
            <p:ph type="sldNum" sz="quarter" idx="12"/>
          </p:nvPr>
        </p:nvSpPr>
        <p:spPr/>
        <p:txBody>
          <a:bodyPr/>
          <a:lstStyle/>
          <a:p>
            <a:fld id="{E36BC018-3AFF-46AB-9352-1B88FFCDB218}" type="slidenum">
              <a:rPr lang="ar-SA" smtClean="0"/>
              <a:pPr/>
              <a:t>12</a:t>
            </a:fld>
            <a:endParaRPr lang="ar-SA"/>
          </a:p>
        </p:txBody>
      </p:sp>
      <p:sp>
        <p:nvSpPr>
          <p:cNvPr id="6" name="مربع نص 5"/>
          <p:cNvSpPr txBox="1"/>
          <p:nvPr/>
        </p:nvSpPr>
        <p:spPr>
          <a:xfrm>
            <a:off x="0" y="214290"/>
            <a:ext cx="5643602" cy="3046988"/>
          </a:xfrm>
          <a:prstGeom prst="rect">
            <a:avLst/>
          </a:prstGeom>
          <a:noFill/>
        </p:spPr>
        <p:txBody>
          <a:bodyPr wrap="square" rtlCol="0">
            <a:spAutoFit/>
          </a:bodyPr>
          <a:lstStyle/>
          <a:p>
            <a:pPr algn="l"/>
            <a:r>
              <a:rPr lang="en-US" sz="4800" b="1" dirty="0" smtClean="0">
                <a:solidFill>
                  <a:srgbClr val="FF0000"/>
                </a:solidFill>
                <a:latin typeface="Times New Roman" panose="02020603050405020304" pitchFamily="18" charset="0"/>
                <a:cs typeface="Times New Roman" pitchFamily="18" charset="0"/>
              </a:rPr>
              <a:t>Our project</a:t>
            </a:r>
          </a:p>
          <a:p>
            <a:pPr algn="l"/>
            <a:r>
              <a:rPr lang="en-US" sz="4800" dirty="0" smtClean="0">
                <a:solidFill>
                  <a:srgbClr val="FFFF00"/>
                </a:solidFill>
                <a:latin typeface="Times New Roman" pitchFamily="18" charset="0"/>
                <a:cs typeface="Times New Roman" pitchFamily="18" charset="0"/>
              </a:rPr>
              <a:t>Automatic  Dual axis solar tracking system.</a:t>
            </a:r>
          </a:p>
          <a:p>
            <a:pPr algn="l"/>
            <a:endParaRPr lang="en-US" sz="48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smtClean="0">
                <a:latin typeface="Times New Roman" panose="02020603050405020304" pitchFamily="18" charset="0"/>
                <a:cs typeface="Times New Roman" pitchFamily="18" charset="0"/>
              </a:rPr>
              <a:t>Solar tracker definition</a:t>
            </a:r>
            <a:endParaRPr lang="en-US" sz="60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3600" dirty="0">
                <a:latin typeface="Times New Roman" panose="02020603050405020304" pitchFamily="18" charset="0"/>
                <a:cs typeface="Times New Roman" pitchFamily="18" charset="0"/>
              </a:rPr>
              <a:t>A solar tracker is a device used to change the position of a solar panel in a manner that will make the sun ray's perpendicular to the panel, in order to increase the efficiency.</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13</a:t>
            </a:fld>
            <a:endParaRPr lang="ar-SA"/>
          </a:p>
        </p:txBody>
      </p:sp>
    </p:spTree>
    <p:extLst>
      <p:ext uri="{BB962C8B-B14F-4D97-AF65-F5344CB8AC3E}">
        <p14:creationId xmlns:p14="http://schemas.microsoft.com/office/powerpoint/2010/main" xmlns="" val="832996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latin typeface="Times New Roman" panose="02020603050405020304" pitchFamily="18" charset="0"/>
                <a:cs typeface="Times New Roman" pitchFamily="18" charset="0"/>
              </a:rPr>
              <a:t>Methods of drive </a:t>
            </a:r>
            <a:endParaRPr lang="en-US" sz="60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buFont typeface="Wingdings" panose="05000000000000000000" pitchFamily="2" charset="2"/>
              <a:buChar char="ü"/>
            </a:pPr>
            <a:r>
              <a:rPr lang="en-US" sz="4000" u="sng" dirty="0">
                <a:latin typeface="Times New Roman" panose="02020603050405020304" pitchFamily="18" charset="0"/>
                <a:cs typeface="Times New Roman" pitchFamily="18" charset="0"/>
              </a:rPr>
              <a:t>Active </a:t>
            </a:r>
            <a:r>
              <a:rPr lang="en-US" sz="4000" u="sng" dirty="0" smtClean="0">
                <a:latin typeface="Times New Roman" pitchFamily="18" charset="0"/>
                <a:cs typeface="Times New Roman" pitchFamily="18" charset="0"/>
              </a:rPr>
              <a:t>Trackers</a:t>
            </a:r>
            <a:r>
              <a:rPr lang="en-US" sz="4000" dirty="0" smtClean="0">
                <a:latin typeface="Times New Roman" pitchFamily="18" charset="0"/>
                <a:cs typeface="Times New Roman" pitchFamily="18" charset="0"/>
              </a:rPr>
              <a:t>: </a:t>
            </a:r>
            <a:r>
              <a:rPr lang="en-US" sz="3200" dirty="0" smtClean="0">
                <a:latin typeface="Times New Roman" pitchFamily="18" charset="0"/>
                <a:cs typeface="Times New Roman" pitchFamily="18" charset="0"/>
              </a:rPr>
              <a:t>uses motors and to direct tracker as commanded by the controller  responding to the solar direction provided by the sensor.</a:t>
            </a:r>
          </a:p>
          <a:p>
            <a:endParaRPr lang="en-US" sz="40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sz="4000" u="sng" dirty="0">
                <a:latin typeface="Times New Roman" pitchFamily="18" charset="0"/>
                <a:cs typeface="Times New Roman" pitchFamily="18" charset="0"/>
              </a:rPr>
              <a:t>Passive </a:t>
            </a:r>
            <a:r>
              <a:rPr lang="en-US" sz="4000" u="sng" dirty="0" smtClean="0">
                <a:latin typeface="Times New Roman" pitchFamily="18" charset="0"/>
                <a:cs typeface="Times New Roman" pitchFamily="18" charset="0"/>
              </a:rPr>
              <a:t>Trackers</a:t>
            </a:r>
            <a:r>
              <a:rPr lang="en-US" sz="3200" dirty="0" smtClean="0">
                <a:latin typeface="Times New Roman" pitchFamily="18" charset="0"/>
                <a:cs typeface="Times New Roman" pitchFamily="18" charset="0"/>
              </a:rPr>
              <a:t>: determine the position of the sun through pre- recorded data for a particular area</a:t>
            </a:r>
          </a:p>
          <a:p>
            <a:pPr>
              <a:buNone/>
            </a:pPr>
            <a:endParaRPr lang="en-US" sz="4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14</a:t>
            </a:fld>
            <a:endParaRPr lang="ar-SA"/>
          </a:p>
        </p:txBody>
      </p:sp>
    </p:spTree>
    <p:extLst>
      <p:ext uri="{BB962C8B-B14F-4D97-AF65-F5344CB8AC3E}">
        <p14:creationId xmlns:p14="http://schemas.microsoft.com/office/powerpoint/2010/main" xmlns="" val="2420935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latin typeface="Times New Roman" panose="02020603050405020304" pitchFamily="18" charset="0"/>
                <a:cs typeface="Times New Roman" pitchFamily="18" charset="0"/>
              </a:rPr>
              <a:t>Electrical design </a:t>
            </a:r>
            <a:endParaRPr lang="en-US" sz="5400" dirty="0">
              <a:latin typeface="Times New Roman" pitchFamily="18" charset="0"/>
              <a:cs typeface="Times New Roman" pitchFamily="18" charset="0"/>
            </a:endParaRPr>
          </a:p>
        </p:txBody>
      </p:sp>
      <p:pic>
        <p:nvPicPr>
          <p:cNvPr id="7" name="عنصر نائب للمحتوى 6" descr="بدون عنوان.png"/>
          <p:cNvPicPr>
            <a:picLocks noGrp="1" noChangeAspect="1"/>
          </p:cNvPicPr>
          <p:nvPr>
            <p:ph idx="1"/>
          </p:nvPr>
        </p:nvPicPr>
        <p:blipFill>
          <a:blip r:embed="rId2"/>
          <a:stretch>
            <a:fillRect/>
          </a:stretch>
        </p:blipFill>
        <p:spPr>
          <a:xfrm>
            <a:off x="971600" y="1690689"/>
            <a:ext cx="6696744" cy="4546623"/>
          </a:xfrm>
        </p:spPr>
      </p:pic>
      <p:sp>
        <p:nvSpPr>
          <p:cNvPr id="4" name="Slide Number Placeholder 3"/>
          <p:cNvSpPr>
            <a:spLocks noGrp="1"/>
          </p:cNvSpPr>
          <p:nvPr>
            <p:ph type="sldNum" sz="quarter" idx="12"/>
          </p:nvPr>
        </p:nvSpPr>
        <p:spPr/>
        <p:txBody>
          <a:bodyPr/>
          <a:lstStyle/>
          <a:p>
            <a:fld id="{E36BC018-3AFF-46AB-9352-1B88FFCDB218}" type="slidenum">
              <a:rPr lang="ar-SA" smtClean="0"/>
              <a:pPr/>
              <a:t>15</a:t>
            </a:fld>
            <a:endParaRPr lang="ar-SA"/>
          </a:p>
        </p:txBody>
      </p:sp>
    </p:spTree>
    <p:extLst>
      <p:ext uri="{BB962C8B-B14F-4D97-AF65-F5344CB8AC3E}">
        <p14:creationId xmlns:p14="http://schemas.microsoft.com/office/powerpoint/2010/main" xmlns="" val="2388010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6000" r="-1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492766"/>
          </a:xfrm>
        </p:spPr>
        <p:txBody>
          <a:bodyPr>
            <a:noAutofit/>
          </a:bodyPr>
          <a:lstStyle/>
          <a:p>
            <a:pPr algn="ctr"/>
            <a:r>
              <a:rPr lang="en-US" sz="9600" dirty="0" smtClean="0">
                <a:solidFill>
                  <a:srgbClr val="FFC000"/>
                </a:solidFill>
                <a:latin typeface="Times New Roman" panose="02020603050405020304" pitchFamily="18" charset="0"/>
                <a:cs typeface="Times New Roman" panose="02020603050405020304" pitchFamily="18" charset="0"/>
              </a:rPr>
              <a:t>Solar Cell</a:t>
            </a:r>
            <a:endParaRPr lang="en-US" sz="9600" dirty="0">
              <a:solidFill>
                <a:srgbClr val="FFC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16</a:t>
            </a:fld>
            <a:endParaRPr lang="ar-SA"/>
          </a:p>
        </p:txBody>
      </p:sp>
    </p:spTree>
    <p:extLst>
      <p:ext uri="{BB962C8B-B14F-4D97-AF65-F5344CB8AC3E}">
        <p14:creationId xmlns:p14="http://schemas.microsoft.com/office/powerpoint/2010/main" xmlns="" val="41606572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5400" dirty="0" smtClean="0">
                <a:latin typeface="Times New Roman" panose="02020603050405020304" pitchFamily="18" charset="0"/>
                <a:cs typeface="Times New Roman" pitchFamily="18" charset="0"/>
              </a:rPr>
              <a:t>They have two types:</a:t>
            </a:r>
            <a:br>
              <a:rPr lang="en-US" sz="5400" dirty="0" smtClean="0">
                <a:latin typeface="Times New Roman" panose="02020603050405020304" pitchFamily="18" charset="0"/>
                <a:cs typeface="Times New Roman" pitchFamily="18" charset="0"/>
              </a:rPr>
            </a:br>
            <a:endParaRPr lang="en-US" sz="54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marL="0" indent="0">
              <a:buFont typeface="Wingdings" pitchFamily="2" charset="2"/>
              <a:buChar char="Ø"/>
            </a:pPr>
            <a:r>
              <a:rPr lang="en-US" sz="4400" dirty="0" smtClean="0">
                <a:latin typeface="Times New Roman" panose="02020603050405020304" pitchFamily="18" charset="0"/>
                <a:cs typeface="Times New Roman" pitchFamily="18" charset="0"/>
              </a:rPr>
              <a:t>  </a:t>
            </a:r>
            <a:r>
              <a:rPr lang="en-US" sz="4400" dirty="0" err="1">
                <a:latin typeface="Times New Roman" pitchFamily="18" charset="0"/>
                <a:cs typeface="Times New Roman" pitchFamily="18" charset="0"/>
              </a:rPr>
              <a:t>M</a:t>
            </a:r>
            <a:r>
              <a:rPr lang="en-US" sz="4400" dirty="0" err="1" smtClean="0">
                <a:latin typeface="Times New Roman" pitchFamily="18" charset="0"/>
                <a:cs typeface="Times New Roman" pitchFamily="18" charset="0"/>
              </a:rPr>
              <a:t>onocrystalline</a:t>
            </a:r>
            <a:endParaRPr lang="en-US" sz="4400" dirty="0" smtClean="0">
              <a:latin typeface="Times New Roman" pitchFamily="18" charset="0"/>
              <a:cs typeface="Times New Roman" pitchFamily="18" charset="0"/>
            </a:endParaRPr>
          </a:p>
          <a:p>
            <a:pPr marL="0" indent="0">
              <a:buNone/>
            </a:pPr>
            <a:endParaRPr lang="en-US" sz="4400" dirty="0" smtClean="0">
              <a:latin typeface="Times New Roman" pitchFamily="18" charset="0"/>
              <a:cs typeface="Times New Roman" pitchFamily="18" charset="0"/>
            </a:endParaRPr>
          </a:p>
          <a:p>
            <a:pPr marL="0" indent="0">
              <a:buFont typeface="Wingdings" pitchFamily="2" charset="2"/>
              <a:buChar char="Ø"/>
            </a:pPr>
            <a:r>
              <a:rPr lang="en-US" sz="4400" dirty="0" smtClean="0">
                <a:latin typeface="Times New Roman" pitchFamily="18" charset="0"/>
                <a:cs typeface="Times New Roman" pitchFamily="18" charset="0"/>
              </a:rPr>
              <a:t>  Polycrystalline </a:t>
            </a:r>
          </a:p>
          <a:p>
            <a:pPr marL="0" indent="0">
              <a:buNone/>
            </a:pPr>
            <a:endParaRPr lang="en-US" dirty="0" smtClean="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17</a:t>
            </a:fld>
            <a:endParaRPr lang="ar-SA"/>
          </a:p>
        </p:txBody>
      </p:sp>
    </p:spTree>
    <p:extLst>
      <p:ext uri="{BB962C8B-B14F-4D97-AF65-F5344CB8AC3E}">
        <p14:creationId xmlns:p14="http://schemas.microsoft.com/office/powerpoint/2010/main" xmlns="" val="35620023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628650" y="714356"/>
            <a:ext cx="7886700" cy="5462607"/>
          </a:xfrm>
        </p:spPr>
        <p:txBody>
          <a:bodyPr/>
          <a:lstStyle/>
          <a:p>
            <a:pPr>
              <a:buFont typeface="Wingdings" pitchFamily="2" charset="2"/>
              <a:buChar char="ü"/>
            </a:pPr>
            <a:r>
              <a:rPr lang="en-US" sz="2800" dirty="0" smtClean="0">
                <a:latin typeface="Times New Roman" panose="02020603050405020304" pitchFamily="18" charset="0"/>
                <a:cs typeface="Times New Roman" pitchFamily="18" charset="0"/>
              </a:rPr>
              <a:t>We have chosen </a:t>
            </a:r>
            <a:r>
              <a:rPr lang="en-US" sz="2800" dirty="0" err="1" smtClean="0">
                <a:latin typeface="Times New Roman" pitchFamily="18" charset="0"/>
                <a:cs typeface="Times New Roman" pitchFamily="18" charset="0"/>
              </a:rPr>
              <a:t>polycrystaline</a:t>
            </a:r>
            <a:r>
              <a:rPr lang="en-US" sz="2800" dirty="0" smtClean="0">
                <a:latin typeface="Times New Roman" pitchFamily="18" charset="0"/>
                <a:cs typeface="Times New Roman" pitchFamily="18" charset="0"/>
              </a:rPr>
              <a:t> solar panel.</a:t>
            </a:r>
          </a:p>
          <a:p>
            <a:pPr>
              <a:buFont typeface="Wingdings" pitchFamily="2" charset="2"/>
              <a:buChar char="ü"/>
            </a:pPr>
            <a:r>
              <a:rPr lang="en-US" sz="2800" dirty="0" smtClean="0">
                <a:latin typeface="Times New Roman" pitchFamily="18" charset="0"/>
                <a:cs typeface="Times New Roman" pitchFamily="18" charset="0"/>
              </a:rPr>
              <a:t>Is simpler and cost less than </a:t>
            </a:r>
            <a:r>
              <a:rPr lang="en-US" sz="2800" dirty="0" err="1" smtClean="0">
                <a:latin typeface="Times New Roman" pitchFamily="18" charset="0"/>
                <a:cs typeface="Times New Roman" pitchFamily="18" charset="0"/>
              </a:rPr>
              <a:t>monocrytaline</a:t>
            </a:r>
            <a:r>
              <a:rPr lang="en-US" sz="2800" dirty="0" smtClean="0">
                <a:latin typeface="Times New Roman" pitchFamily="18" charset="0"/>
                <a:cs typeface="Times New Roman" pitchFamily="18" charset="0"/>
              </a:rPr>
              <a:t>.</a:t>
            </a:r>
          </a:p>
          <a:p>
            <a:pPr>
              <a:buFont typeface="Wingdings" pitchFamily="2" charset="2"/>
              <a:buChar char="ü"/>
            </a:pPr>
            <a:r>
              <a:rPr lang="en-US" sz="2800" dirty="0" smtClean="0">
                <a:latin typeface="Times New Roman" pitchFamily="18" charset="0"/>
                <a:cs typeface="Times New Roman" pitchFamily="18" charset="0"/>
              </a:rPr>
              <a:t>Capacity : 6V 150mA</a:t>
            </a:r>
          </a:p>
          <a:p>
            <a:pPr>
              <a:buFont typeface="Wingdings" pitchFamily="2" charset="2"/>
              <a:buChar char="ü"/>
            </a:pPr>
            <a:r>
              <a:rPr lang="en-US" sz="2800" dirty="0" smtClean="0">
                <a:latin typeface="Times New Roman" pitchFamily="18" charset="0"/>
                <a:cs typeface="Times New Roman" pitchFamily="18" charset="0"/>
              </a:rPr>
              <a:t>Max. Power:0.86W</a:t>
            </a:r>
          </a:p>
          <a:p>
            <a:endParaRPr lang="en-US" dirty="0">
              <a:latin typeface="Times New Roman" panose="02020603050405020304" pitchFamily="18" charset="0"/>
              <a:cs typeface="Times New Roman" panose="02020603050405020304" pitchFamily="18" charset="0"/>
            </a:endParaRPr>
          </a:p>
        </p:txBody>
      </p:sp>
      <p:sp>
        <p:nvSpPr>
          <p:cNvPr id="4" name="عنصر نائب لرقم الشريحة 3"/>
          <p:cNvSpPr>
            <a:spLocks noGrp="1"/>
          </p:cNvSpPr>
          <p:nvPr>
            <p:ph type="sldNum" sz="quarter" idx="12"/>
          </p:nvPr>
        </p:nvSpPr>
        <p:spPr/>
        <p:txBody>
          <a:bodyPr/>
          <a:lstStyle/>
          <a:p>
            <a:fld id="{E36BC018-3AFF-46AB-9352-1B88FFCDB218}" type="slidenum">
              <a:rPr lang="ar-SA" smtClean="0"/>
              <a:pPr/>
              <a:t>18</a:t>
            </a:fld>
            <a:endParaRPr lang="ar-SA"/>
          </a:p>
        </p:txBody>
      </p:sp>
      <p:pic>
        <p:nvPicPr>
          <p:cNvPr id="5" name="صورة 4" descr="Wholesale-3-5V-250mAh-0-8W-Polycrystalline-Silicon-Mini-Solar-Panel-Module-Cell-For-Charger-DC.jpg_640x640.jpg"/>
          <p:cNvPicPr>
            <a:picLocks noChangeAspect="1"/>
          </p:cNvPicPr>
          <p:nvPr/>
        </p:nvPicPr>
        <p:blipFill>
          <a:blip r:embed="rId2"/>
          <a:stretch>
            <a:fillRect/>
          </a:stretch>
        </p:blipFill>
        <p:spPr>
          <a:xfrm rot="21660000">
            <a:off x="863218" y="2912465"/>
            <a:ext cx="6858000" cy="414338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err="1">
                <a:latin typeface="Times New Roman" panose="02020603050405020304" pitchFamily="18" charset="0"/>
                <a:cs typeface="Times New Roman" panose="02020603050405020304" pitchFamily="18" charset="0"/>
              </a:rPr>
              <a:t>Arduino</a:t>
            </a:r>
            <a:r>
              <a:rPr lang="en-US" sz="6000" dirty="0">
                <a:latin typeface="Times New Roman" panose="02020603050405020304" pitchFamily="18" charset="0"/>
                <a:cs typeface="Times New Roman" panose="02020603050405020304" pitchFamily="18" charset="0"/>
              </a:rPr>
              <a:t> Uno</a:t>
            </a:r>
          </a:p>
        </p:txBody>
      </p:sp>
      <p:pic>
        <p:nvPicPr>
          <p:cNvPr id="5" name="Content Placeholder 4"/>
          <p:cNvPicPr>
            <a:picLocks noGrp="1" noChangeAspect="1"/>
          </p:cNvPicPr>
          <p:nvPr>
            <p:ph idx="1"/>
          </p:nvPr>
        </p:nvPicPr>
        <p:blipFill>
          <a:blip r:embed="rId3"/>
          <a:stretch>
            <a:fillRect/>
          </a:stretch>
        </p:blipFill>
        <p:spPr>
          <a:xfrm>
            <a:off x="1259632" y="1714488"/>
            <a:ext cx="6120680" cy="4310266"/>
          </a:xfrm>
          <a:prstGeom prst="rect">
            <a:avLst/>
          </a:prstGeom>
        </p:spPr>
      </p:pic>
      <p:sp>
        <p:nvSpPr>
          <p:cNvPr id="4" name="Slide Number Placeholder 3"/>
          <p:cNvSpPr>
            <a:spLocks noGrp="1"/>
          </p:cNvSpPr>
          <p:nvPr>
            <p:ph type="sldNum" sz="quarter" idx="12"/>
          </p:nvPr>
        </p:nvSpPr>
        <p:spPr/>
        <p:txBody>
          <a:bodyPr/>
          <a:lstStyle/>
          <a:p>
            <a:fld id="{E36BC018-3AFF-46AB-9352-1B88FFCDB218}" type="slidenum">
              <a:rPr lang="ar-SA" smtClean="0"/>
              <a:pPr/>
              <a:t>19</a:t>
            </a:fld>
            <a:endParaRPr lang="ar-SA"/>
          </a:p>
        </p:txBody>
      </p:sp>
    </p:spTree>
    <p:extLst>
      <p:ext uri="{BB962C8B-B14F-4D97-AF65-F5344CB8AC3E}">
        <p14:creationId xmlns:p14="http://schemas.microsoft.com/office/powerpoint/2010/main" xmlns="" val="2632232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Times New Roman" panose="02020603050405020304" pitchFamily="18" charset="0"/>
                <a:cs typeface="Times New Roman" panose="02020603050405020304" pitchFamily="18" charset="0"/>
              </a:rPr>
              <a:t>Servo Motors</a:t>
            </a:r>
          </a:p>
        </p:txBody>
      </p:sp>
      <p:sp>
        <p:nvSpPr>
          <p:cNvPr id="4" name="Slide Number Placeholder 3"/>
          <p:cNvSpPr>
            <a:spLocks noGrp="1"/>
          </p:cNvSpPr>
          <p:nvPr>
            <p:ph type="sldNum" sz="quarter" idx="12"/>
          </p:nvPr>
        </p:nvSpPr>
        <p:spPr/>
        <p:txBody>
          <a:bodyPr/>
          <a:lstStyle/>
          <a:p>
            <a:fld id="{E36BC018-3AFF-46AB-9352-1B88FFCDB218}" type="slidenum">
              <a:rPr lang="ar-SA" smtClean="0"/>
              <a:pPr/>
              <a:t>20</a:t>
            </a:fld>
            <a:endParaRPr lang="ar-SA"/>
          </a:p>
        </p:txBody>
      </p:sp>
      <p:pic>
        <p:nvPicPr>
          <p:cNvPr id="9" name="Content Placeholder 8"/>
          <p:cNvPicPr>
            <a:picLocks noGrp="1" noChangeAspect="1"/>
          </p:cNvPicPr>
          <p:nvPr>
            <p:ph idx="1"/>
          </p:nvPr>
        </p:nvPicPr>
        <p:blipFill>
          <a:blip r:embed="rId3"/>
          <a:stretch>
            <a:fillRect/>
          </a:stretch>
        </p:blipFill>
        <p:spPr>
          <a:xfrm>
            <a:off x="5334000" y="1696257"/>
            <a:ext cx="3366738" cy="3929519"/>
          </a:xfrm>
          <a:prstGeom prst="rect">
            <a:avLst/>
          </a:prstGeom>
        </p:spPr>
      </p:pic>
      <p:sp>
        <p:nvSpPr>
          <p:cNvPr id="11" name="Rectangle 10"/>
          <p:cNvSpPr/>
          <p:nvPr/>
        </p:nvSpPr>
        <p:spPr>
          <a:xfrm>
            <a:off x="426971" y="1681367"/>
            <a:ext cx="4572000" cy="1200329"/>
          </a:xfrm>
          <a:prstGeom prst="rect">
            <a:avLst/>
          </a:prstGeom>
        </p:spPr>
        <p:txBody>
          <a:bodyPr>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p>
        </p:txBody>
      </p:sp>
      <p:sp>
        <p:nvSpPr>
          <p:cNvPr id="12" name="Rectangle 11"/>
          <p:cNvSpPr/>
          <p:nvPr/>
        </p:nvSpPr>
        <p:spPr>
          <a:xfrm>
            <a:off x="256856" y="1916832"/>
            <a:ext cx="4924744" cy="3262432"/>
          </a:xfrm>
          <a:prstGeom prst="rect">
            <a:avLst/>
          </a:prstGeom>
        </p:spPr>
        <p:txBody>
          <a:bodyPr wrap="square">
            <a:spAutoFit/>
          </a:bodyPr>
          <a:lstStyle/>
          <a:p>
            <a:pPr algn="just" rtl="0">
              <a:buFont typeface="Wingdings" pitchFamily="2" charset="2"/>
              <a:buChar char="ü"/>
            </a:pPr>
            <a:r>
              <a:rPr lang="en-US" sz="2600" dirty="0" smtClean="0">
                <a:latin typeface="Times New Roman" pitchFamily="18" charset="0"/>
                <a:cs typeface="Times New Roman" pitchFamily="18" charset="0"/>
              </a:rPr>
              <a:t>They </a:t>
            </a:r>
            <a:r>
              <a:rPr lang="en-US" sz="2600" dirty="0">
                <a:latin typeface="Times New Roman" pitchFamily="18" charset="0"/>
                <a:cs typeface="Times New Roman" pitchFamily="18" charset="0"/>
              </a:rPr>
              <a:t>typically have a movement range of 180 deg but can go up to </a:t>
            </a:r>
          </a:p>
          <a:p>
            <a:pPr algn="just" rtl="0"/>
            <a:r>
              <a:rPr lang="en-US" sz="2600" dirty="0">
                <a:latin typeface="Times New Roman" pitchFamily="18" charset="0"/>
                <a:cs typeface="Times New Roman" pitchFamily="18" charset="0"/>
              </a:rPr>
              <a:t>            210 deg</a:t>
            </a:r>
            <a:r>
              <a:rPr lang="en-US" sz="2600" dirty="0" smtClean="0">
                <a:latin typeface="Times New Roman" pitchFamily="18" charset="0"/>
                <a:cs typeface="Times New Roman" pitchFamily="18" charset="0"/>
              </a:rPr>
              <a:t>.</a:t>
            </a:r>
          </a:p>
          <a:p>
            <a:pPr lvl="0" algn="just" rtl="0">
              <a:buFont typeface="Wingdings" pitchFamily="2" charset="2"/>
              <a:buChar char="ü"/>
            </a:pPr>
            <a:r>
              <a:rPr lang="en-US" sz="2600" dirty="0" smtClean="0">
                <a:latin typeface="Times New Roman" pitchFamily="18" charset="0"/>
                <a:cs typeface="Times New Roman" pitchFamily="18" charset="0"/>
              </a:rPr>
              <a:t>Operating speed: 0.3second/ 60 degree</a:t>
            </a:r>
          </a:p>
          <a:p>
            <a:pPr algn="just" rtl="0"/>
            <a:endParaRPr lang="en-US" sz="2600" dirty="0">
              <a:latin typeface="Times New Roman" pitchFamily="18" charset="0"/>
              <a:cs typeface="Times New Roman" pitchFamily="18" charset="0"/>
            </a:endParaRPr>
          </a:p>
          <a:p>
            <a:pPr lvl="0" algn="just" rtl="0">
              <a:buFont typeface="Wingdings" pitchFamily="2" charset="2"/>
              <a:buChar char="ü"/>
            </a:pPr>
            <a:r>
              <a:rPr lang="en-US"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Operating voltage: </a:t>
            </a:r>
            <a:r>
              <a:rPr lang="en-US" sz="2600" dirty="0" smtClean="0">
                <a:latin typeface="Times New Roman" pitchFamily="18" charset="0"/>
                <a:cs typeface="Times New Roman" pitchFamily="18" charset="0"/>
              </a:rPr>
              <a:t>4.2V~6V</a:t>
            </a:r>
            <a:endParaRPr lang="en-US" sz="2600" dirty="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xmlns="" val="1323072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492238"/>
          </a:xfrm>
        </p:spPr>
        <p:txBody>
          <a:bodyPr>
            <a:noAutofit/>
          </a:bodyPr>
          <a:lstStyle/>
          <a:p>
            <a:pPr lvl="0"/>
            <a:r>
              <a:rPr lang="en-US" sz="6000" dirty="0">
                <a:latin typeface="Times New Roman" panose="02020603050405020304" pitchFamily="18" charset="0"/>
                <a:cs typeface="Times New Roman" panose="02020603050405020304" pitchFamily="18" charset="0"/>
              </a:rPr>
              <a:t>Sensor circuit design</a:t>
            </a:r>
            <a:br>
              <a:rPr lang="en-US" sz="6000" dirty="0">
                <a:latin typeface="Times New Roman" panose="02020603050405020304" pitchFamily="18" charset="0"/>
                <a:cs typeface="Times New Roman" panose="02020603050405020304" pitchFamily="18" charset="0"/>
              </a:rPr>
            </a:br>
            <a:endParaRPr lang="en-US" sz="6000" dirty="0">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idx="1"/>
          </p:nvPr>
        </p:nvPicPr>
        <p:blipFill>
          <a:blip r:embed="rId3"/>
          <a:stretch>
            <a:fillRect/>
          </a:stretch>
        </p:blipFill>
        <p:spPr>
          <a:xfrm>
            <a:off x="4800600" y="1524000"/>
            <a:ext cx="3810000" cy="4648200"/>
          </a:xfrm>
          <a:prstGeom prst="rect">
            <a:avLst/>
          </a:prstGeom>
          <a:ln>
            <a:noFill/>
          </a:ln>
          <a:effectLst>
            <a:outerShdw blurRad="292100" dist="139700" dir="2700000" algn="tl" rotWithShape="0">
              <a:srgbClr val="333333">
                <a:alpha val="65000"/>
              </a:srgbClr>
            </a:outerShdw>
          </a:effectLst>
        </p:spPr>
      </p:pic>
      <p:sp>
        <p:nvSpPr>
          <p:cNvPr id="4" name="Slide Number Placeholder 3"/>
          <p:cNvSpPr>
            <a:spLocks noGrp="1"/>
          </p:cNvSpPr>
          <p:nvPr>
            <p:ph type="sldNum" sz="quarter" idx="12"/>
          </p:nvPr>
        </p:nvSpPr>
        <p:spPr/>
        <p:txBody>
          <a:bodyPr/>
          <a:lstStyle/>
          <a:p>
            <a:fld id="{E36BC018-3AFF-46AB-9352-1B88FFCDB218}" type="slidenum">
              <a:rPr lang="ar-SA" smtClean="0"/>
              <a:pPr/>
              <a:t>21</a:t>
            </a:fld>
            <a:endParaRPr lang="ar-SA"/>
          </a:p>
        </p:txBody>
      </p:sp>
      <p:pic>
        <p:nvPicPr>
          <p:cNvPr id="6" name="Picture 20" descr="٢٠١٦٠٥٠٤_١١٥٣٥٠.jpg"/>
          <p:cNvPicPr/>
          <p:nvPr/>
        </p:nvPicPr>
        <p:blipFill>
          <a:blip r:embed="rId4" cstate="print"/>
          <a:stretch>
            <a:fillRect/>
          </a:stretch>
        </p:blipFill>
        <p:spPr>
          <a:xfrm>
            <a:off x="500034" y="1559560"/>
            <a:ext cx="4143404" cy="465552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3589304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12394322_549360911889280_362138952_o.jpg"/>
          <p:cNvPicPr>
            <a:picLocks noGrp="1" noChangeAspect="1"/>
          </p:cNvPicPr>
          <p:nvPr>
            <p:ph idx="1"/>
          </p:nvPr>
        </p:nvPicPr>
        <p:blipFill>
          <a:blip r:embed="rId2"/>
          <a:stretch>
            <a:fillRect/>
          </a:stretch>
        </p:blipFill>
        <p:spPr>
          <a:xfrm>
            <a:off x="357158" y="214290"/>
            <a:ext cx="8501122" cy="6286544"/>
          </a:xfrm>
          <a:prstGeom prst="rect">
            <a:avLst/>
          </a:prstGeom>
          <a:ln w="88900" cap="sq" cmpd="thickThin">
            <a:solidFill>
              <a:srgbClr val="000000"/>
            </a:solidFill>
            <a:prstDash val="solid"/>
            <a:miter lim="800000"/>
          </a:ln>
          <a:effectLst>
            <a:innerShdw blurRad="76200">
              <a:srgbClr val="000000"/>
            </a:innerShdw>
          </a:effectLst>
        </p:spPr>
      </p:pic>
      <p:sp>
        <p:nvSpPr>
          <p:cNvPr id="4" name="Slide Number Placeholder 3"/>
          <p:cNvSpPr>
            <a:spLocks noGrp="1"/>
          </p:cNvSpPr>
          <p:nvPr>
            <p:ph type="sldNum" sz="quarter" idx="12"/>
          </p:nvPr>
        </p:nvSpPr>
        <p:spPr/>
        <p:txBody>
          <a:bodyPr/>
          <a:lstStyle/>
          <a:p>
            <a:fld id="{E36BC018-3AFF-46AB-9352-1B88FFCDB218}" type="slidenum">
              <a:rPr lang="ar-SA" smtClean="0"/>
              <a:pPr/>
              <a:t>22</a:t>
            </a:fld>
            <a:endParaRPr lang="ar-SA"/>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latin typeface="Times New Roman" panose="02020603050405020304" pitchFamily="18" charset="0"/>
                <a:cs typeface="Times New Roman" pitchFamily="18" charset="0"/>
              </a:rPr>
              <a:t>Mechanical design </a:t>
            </a:r>
            <a:endParaRPr lang="en-US" sz="54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z="3600" dirty="0" smtClean="0">
                <a:latin typeface="Times New Roman" panose="02020603050405020304" pitchFamily="18" charset="0"/>
                <a:cs typeface="Times New Roman" pitchFamily="18" charset="0"/>
              </a:rPr>
              <a:t>Method of alignment :</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23</a:t>
            </a:fld>
            <a:endParaRPr lang="ar-SA"/>
          </a:p>
        </p:txBody>
      </p:sp>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259632" y="2419208"/>
            <a:ext cx="6192688" cy="3458063"/>
          </a:xfrm>
          <a:prstGeom prst="rect">
            <a:avLst/>
          </a:prstGeom>
        </p:spPr>
      </p:pic>
    </p:spTree>
    <p:extLst>
      <p:ext uri="{BB962C8B-B14F-4D97-AF65-F5344CB8AC3E}">
        <p14:creationId xmlns:p14="http://schemas.microsoft.com/office/powerpoint/2010/main" xmlns="" val="1804420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539552" y="116632"/>
            <a:ext cx="7975798" cy="6480720"/>
          </a:xfrm>
          <a:prstGeom prst="rect">
            <a:avLst/>
          </a:prstGeom>
        </p:spPr>
      </p:pic>
      <p:sp>
        <p:nvSpPr>
          <p:cNvPr id="4" name="Slide Number Placeholder 3"/>
          <p:cNvSpPr>
            <a:spLocks noGrp="1"/>
          </p:cNvSpPr>
          <p:nvPr>
            <p:ph type="sldNum" sz="quarter" idx="12"/>
          </p:nvPr>
        </p:nvSpPr>
        <p:spPr/>
        <p:txBody>
          <a:bodyPr/>
          <a:lstStyle/>
          <a:p>
            <a:fld id="{E36BC018-3AFF-46AB-9352-1B88FFCDB218}" type="slidenum">
              <a:rPr lang="ar-SA" smtClean="0"/>
              <a:pPr/>
              <a:t>24</a:t>
            </a:fld>
            <a:endParaRPr lang="ar-SA"/>
          </a:p>
        </p:txBody>
      </p:sp>
    </p:spTree>
    <p:extLst>
      <p:ext uri="{BB962C8B-B14F-4D97-AF65-F5344CB8AC3E}">
        <p14:creationId xmlns:p14="http://schemas.microsoft.com/office/powerpoint/2010/main" xmlns="" val="41527877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6" descr="٢٠١٦٠٥٠٤_١١١٤٤٠.jpg"/>
          <p:cNvPicPr>
            <a:picLocks noGrp="1"/>
          </p:cNvPicPr>
          <p:nvPr>
            <p:ph idx="1"/>
          </p:nvPr>
        </p:nvPicPr>
        <p:blipFill>
          <a:blip r:embed="rId2" cstate="print"/>
          <a:stretch>
            <a:fillRect/>
          </a:stretch>
        </p:blipFill>
        <p:spPr>
          <a:xfrm>
            <a:off x="4572000" y="0"/>
            <a:ext cx="4572000" cy="3500438"/>
          </a:xfrm>
          <a:prstGeom prst="rect">
            <a:avLst/>
          </a:prstGeom>
          <a:ln w="88900" cap="sq" cmpd="thickThin">
            <a:solidFill>
              <a:srgbClr val="000000"/>
            </a:solidFill>
            <a:prstDash val="solid"/>
            <a:miter lim="800000"/>
          </a:ln>
          <a:effectLst>
            <a:innerShdw blurRad="76200">
              <a:srgbClr val="000000"/>
            </a:innerShdw>
          </a:effectLst>
        </p:spPr>
      </p:pic>
      <p:sp>
        <p:nvSpPr>
          <p:cNvPr id="4" name="عنصر نائب لرقم الشريحة 3"/>
          <p:cNvSpPr>
            <a:spLocks noGrp="1"/>
          </p:cNvSpPr>
          <p:nvPr>
            <p:ph type="sldNum" sz="quarter" idx="12"/>
          </p:nvPr>
        </p:nvSpPr>
        <p:spPr/>
        <p:txBody>
          <a:bodyPr/>
          <a:lstStyle/>
          <a:p>
            <a:fld id="{E36BC018-3AFF-46AB-9352-1B88FFCDB218}" type="slidenum">
              <a:rPr lang="ar-SA" smtClean="0"/>
              <a:pPr/>
              <a:t>25</a:t>
            </a:fld>
            <a:endParaRPr lang="ar-SA"/>
          </a:p>
        </p:txBody>
      </p:sp>
      <p:pic>
        <p:nvPicPr>
          <p:cNvPr id="8" name="Picture 12" descr="٢٠١٦٠٥٠٤_١١١٥٠٣.jpg"/>
          <p:cNvPicPr/>
          <p:nvPr/>
        </p:nvPicPr>
        <p:blipFill>
          <a:blip r:embed="rId3" cstate="print"/>
          <a:stretch>
            <a:fillRect/>
          </a:stretch>
        </p:blipFill>
        <p:spPr>
          <a:xfrm>
            <a:off x="0" y="0"/>
            <a:ext cx="4429124" cy="3500438"/>
          </a:xfrm>
          <a:prstGeom prst="rect">
            <a:avLst/>
          </a:prstGeom>
          <a:ln w="88900" cap="sq" cmpd="thickThin">
            <a:solidFill>
              <a:srgbClr val="000000"/>
            </a:solidFill>
            <a:prstDash val="solid"/>
            <a:miter lim="800000"/>
          </a:ln>
          <a:effectLst>
            <a:innerShdw blurRad="76200">
              <a:srgbClr val="000000"/>
            </a:innerShdw>
          </a:effectLst>
        </p:spPr>
      </p:pic>
      <p:pic>
        <p:nvPicPr>
          <p:cNvPr id="9" name="Picture 20" descr="٢٠١٦٠٥٠٤_١١٥٣٥٠.jpg"/>
          <p:cNvPicPr/>
          <p:nvPr/>
        </p:nvPicPr>
        <p:blipFill>
          <a:blip r:embed="rId4" cstate="print"/>
          <a:stretch>
            <a:fillRect/>
          </a:stretch>
        </p:blipFill>
        <p:spPr>
          <a:xfrm>
            <a:off x="0" y="3571876"/>
            <a:ext cx="9144000" cy="3286124"/>
          </a:xfrm>
          <a:prstGeom prst="rect">
            <a:avLst/>
          </a:prstGeom>
          <a:ln w="88900" cap="sq" cmpd="thickThin">
            <a:solidFill>
              <a:srgbClr val="000000"/>
            </a:solidFill>
            <a:prstDash val="solid"/>
            <a:miter lim="800000"/>
          </a:ln>
          <a:effectLst>
            <a:innerShdw blurRad="76200">
              <a:srgbClr val="000000"/>
            </a:innerShdw>
          </a:effectLst>
        </p:spPr>
      </p:pic>
      <p:sp>
        <p:nvSpPr>
          <p:cNvPr id="10" name="مربع نص 9"/>
          <p:cNvSpPr txBox="1"/>
          <p:nvPr/>
        </p:nvSpPr>
        <p:spPr>
          <a:xfrm>
            <a:off x="6000760" y="3071810"/>
            <a:ext cx="1643074" cy="400110"/>
          </a:xfrm>
          <a:prstGeom prst="rect">
            <a:avLst/>
          </a:prstGeom>
          <a:noFill/>
          <a:ln>
            <a:noFill/>
          </a:ln>
        </p:spPr>
        <p:txBody>
          <a:bodyPr wrap="square" rtlCol="0">
            <a:spAutoFit/>
          </a:bodyPr>
          <a:lstStyle/>
          <a:p>
            <a:pPr algn="l"/>
            <a:r>
              <a:rPr lang="en-US" sz="2000" b="1" u="sng" dirty="0" smtClean="0">
                <a:solidFill>
                  <a:srgbClr val="FFFF00"/>
                </a:solidFill>
                <a:latin typeface="Times New Roman" panose="02020603050405020304" pitchFamily="18" charset="0"/>
                <a:cs typeface="Times New Roman" pitchFamily="18" charset="0"/>
              </a:rPr>
              <a:t>Back view</a:t>
            </a:r>
            <a:endParaRPr lang="en-US" sz="2000" b="1" u="sng" dirty="0">
              <a:solidFill>
                <a:srgbClr val="FFFF00"/>
              </a:solidFill>
              <a:latin typeface="Times New Roman" pitchFamily="18" charset="0"/>
              <a:cs typeface="Times New Roman" pitchFamily="18" charset="0"/>
            </a:endParaRPr>
          </a:p>
        </p:txBody>
      </p:sp>
      <p:sp>
        <p:nvSpPr>
          <p:cNvPr id="11" name="مربع نص 10"/>
          <p:cNvSpPr txBox="1"/>
          <p:nvPr/>
        </p:nvSpPr>
        <p:spPr>
          <a:xfrm>
            <a:off x="1357290" y="3000372"/>
            <a:ext cx="1714480" cy="400110"/>
          </a:xfrm>
          <a:prstGeom prst="rect">
            <a:avLst/>
          </a:prstGeom>
          <a:noFill/>
        </p:spPr>
        <p:txBody>
          <a:bodyPr wrap="square" rtlCol="0">
            <a:spAutoFit/>
          </a:bodyPr>
          <a:lstStyle/>
          <a:p>
            <a:pPr algn="l"/>
            <a:r>
              <a:rPr lang="en-US" sz="2000" b="1" u="sng" dirty="0" smtClean="0">
                <a:solidFill>
                  <a:srgbClr val="FFFF00"/>
                </a:solidFill>
                <a:latin typeface="Times New Roman" panose="02020603050405020304" pitchFamily="18" charset="0"/>
                <a:cs typeface="Times New Roman" pitchFamily="18" charset="0"/>
              </a:rPr>
              <a:t>Side view</a:t>
            </a:r>
            <a:endParaRPr lang="en-US" sz="2000" b="1" u="sng" dirty="0">
              <a:solidFill>
                <a:srgbClr val="FFFF00"/>
              </a:solidFill>
              <a:latin typeface="Times New Roman" pitchFamily="18" charset="0"/>
              <a:cs typeface="Times New Roman" pitchFamily="18" charset="0"/>
            </a:endParaRPr>
          </a:p>
        </p:txBody>
      </p:sp>
      <p:sp>
        <p:nvSpPr>
          <p:cNvPr id="12" name="مربع نص 11"/>
          <p:cNvSpPr txBox="1"/>
          <p:nvPr/>
        </p:nvSpPr>
        <p:spPr>
          <a:xfrm>
            <a:off x="3857620" y="6457890"/>
            <a:ext cx="2000232" cy="400110"/>
          </a:xfrm>
          <a:prstGeom prst="rect">
            <a:avLst/>
          </a:prstGeom>
          <a:noFill/>
        </p:spPr>
        <p:txBody>
          <a:bodyPr wrap="square" rtlCol="0">
            <a:spAutoFit/>
          </a:bodyPr>
          <a:lstStyle/>
          <a:p>
            <a:pPr algn="l"/>
            <a:r>
              <a:rPr lang="en-US" sz="2000" b="1" u="sng" dirty="0" smtClean="0">
                <a:solidFill>
                  <a:srgbClr val="FFFF00"/>
                </a:solidFill>
                <a:latin typeface="Times New Roman" panose="02020603050405020304" pitchFamily="18" charset="0"/>
                <a:cs typeface="Times New Roman" pitchFamily="18" charset="0"/>
              </a:rPr>
              <a:t>Upper view</a:t>
            </a:r>
            <a:endParaRPr lang="en-US" sz="2000" b="1" u="sng" dirty="0">
              <a:solidFill>
                <a:srgbClr val="FFFF00"/>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latin typeface="Times New Roman" panose="02020603050405020304" pitchFamily="18" charset="0"/>
                <a:cs typeface="Times New Roman" panose="02020603050405020304" pitchFamily="18" charset="0"/>
              </a:rPr>
              <a:t>Flow chart </a:t>
            </a:r>
            <a:endParaRPr lang="en-US" sz="6000" dirty="0">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idx="1"/>
          </p:nvPr>
        </p:nvPicPr>
        <p:blipFill>
          <a:blip r:embed="rId2"/>
          <a:stretch>
            <a:fillRect/>
          </a:stretch>
        </p:blipFill>
        <p:spPr>
          <a:xfrm>
            <a:off x="899592" y="1825624"/>
            <a:ext cx="7200799" cy="5032375"/>
          </a:xfrm>
          <a:prstGeom prst="rect">
            <a:avLst/>
          </a:prstGeom>
        </p:spPr>
      </p:pic>
      <p:sp>
        <p:nvSpPr>
          <p:cNvPr id="4" name="Slide Number Placeholder 3"/>
          <p:cNvSpPr>
            <a:spLocks noGrp="1"/>
          </p:cNvSpPr>
          <p:nvPr>
            <p:ph type="sldNum" sz="quarter" idx="12"/>
          </p:nvPr>
        </p:nvSpPr>
        <p:spPr/>
        <p:txBody>
          <a:bodyPr/>
          <a:lstStyle/>
          <a:p>
            <a:fld id="{E36BC018-3AFF-46AB-9352-1B88FFCDB218}" type="slidenum">
              <a:rPr lang="ar-SA" smtClean="0"/>
              <a:pPr/>
              <a:t>26</a:t>
            </a:fld>
            <a:endParaRPr lang="ar-SA"/>
          </a:p>
        </p:txBody>
      </p:sp>
    </p:spTree>
    <p:extLst>
      <p:ext uri="{BB962C8B-B14F-4D97-AF65-F5344CB8AC3E}">
        <p14:creationId xmlns:p14="http://schemas.microsoft.com/office/powerpoint/2010/main" xmlns="" val="2342081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Times New Roman" panose="02020603050405020304" pitchFamily="18" charset="0"/>
                <a:cs typeface="Times New Roman" panose="02020603050405020304" pitchFamily="18" charset="0"/>
              </a:rPr>
              <a:t>C</a:t>
            </a:r>
            <a:r>
              <a:rPr lang="en-US" sz="6000" dirty="0" smtClean="0">
                <a:latin typeface="Times New Roman" panose="02020603050405020304" pitchFamily="18" charset="0"/>
                <a:cs typeface="Times New Roman" panose="02020603050405020304" pitchFamily="18" charset="0"/>
              </a:rPr>
              <a:t>omplete circuit  </a:t>
            </a:r>
            <a:endParaRPr lang="en-US" sz="6000" dirty="0">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xmlns="" val="0"/>
              </a:ext>
            </a:extLst>
          </a:blip>
          <a:stretch>
            <a:fillRect/>
          </a:stretch>
        </p:blipFill>
        <p:spPr>
          <a:xfrm>
            <a:off x="445066" y="1847851"/>
            <a:ext cx="8042229" cy="4508500"/>
          </a:xfrm>
        </p:spPr>
      </p:pic>
      <p:sp>
        <p:nvSpPr>
          <p:cNvPr id="4" name="Slide Number Placeholder 3"/>
          <p:cNvSpPr>
            <a:spLocks noGrp="1"/>
          </p:cNvSpPr>
          <p:nvPr>
            <p:ph type="sldNum" sz="quarter" idx="12"/>
          </p:nvPr>
        </p:nvSpPr>
        <p:spPr/>
        <p:txBody>
          <a:bodyPr/>
          <a:lstStyle/>
          <a:p>
            <a:fld id="{E36BC018-3AFF-46AB-9352-1B88FFCDB218}" type="slidenum">
              <a:rPr lang="ar-SA" smtClean="0"/>
              <a:pPr/>
              <a:t>27</a:t>
            </a:fld>
            <a:endParaRPr lang="ar-SA"/>
          </a:p>
        </p:txBody>
      </p:sp>
    </p:spTree>
    <p:extLst>
      <p:ext uri="{BB962C8B-B14F-4D97-AF65-F5344CB8AC3E}">
        <p14:creationId xmlns:p14="http://schemas.microsoft.com/office/powerpoint/2010/main" xmlns="" val="4294206169"/>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6000" dirty="0">
                <a:latin typeface="Times New Roman" panose="02020603050405020304" pitchFamily="18" charset="0"/>
                <a:cs typeface="Times New Roman" panose="02020603050405020304" pitchFamily="18" charset="0"/>
              </a:rPr>
              <a:t>Results and </a:t>
            </a:r>
            <a:r>
              <a:rPr lang="en-US" sz="6000" dirty="0" smtClean="0">
                <a:latin typeface="Times New Roman" panose="02020603050405020304" pitchFamily="18" charset="0"/>
                <a:cs typeface="Times New Roman" panose="02020603050405020304" pitchFamily="18" charset="0"/>
              </a:rPr>
              <a:t>analysis:</a:t>
            </a:r>
            <a:endParaRPr lang="en-US" sz="6000" dirty="0">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idx="1"/>
          </p:nvPr>
        </p:nvPicPr>
        <p:blipFill>
          <a:blip r:embed="rId3"/>
          <a:stretch>
            <a:fillRect/>
          </a:stretch>
        </p:blipFill>
        <p:spPr>
          <a:xfrm>
            <a:off x="2285593" y="1825625"/>
            <a:ext cx="4572813" cy="4351338"/>
          </a:xfrm>
          <a:prstGeom prst="rect">
            <a:avLst/>
          </a:prstGeom>
        </p:spPr>
      </p:pic>
      <p:sp>
        <p:nvSpPr>
          <p:cNvPr id="4" name="Slide Number Placeholder 3"/>
          <p:cNvSpPr>
            <a:spLocks noGrp="1"/>
          </p:cNvSpPr>
          <p:nvPr>
            <p:ph type="sldNum" sz="quarter" idx="12"/>
          </p:nvPr>
        </p:nvSpPr>
        <p:spPr/>
        <p:txBody>
          <a:bodyPr/>
          <a:lstStyle/>
          <a:p>
            <a:fld id="{E36BC018-3AFF-46AB-9352-1B88FFCDB218}" type="slidenum">
              <a:rPr lang="ar-SA" smtClean="0"/>
              <a:pPr/>
              <a:t>28</a:t>
            </a:fld>
            <a:endParaRPr lang="ar-SA"/>
          </a:p>
        </p:txBody>
      </p:sp>
    </p:spTree>
    <p:extLst>
      <p:ext uri="{BB962C8B-B14F-4D97-AF65-F5344CB8AC3E}">
        <p14:creationId xmlns:p14="http://schemas.microsoft.com/office/powerpoint/2010/main" xmlns="" val="24167321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Conclusions and </a:t>
            </a:r>
            <a:r>
              <a:rPr lang="en-US" sz="4000" dirty="0">
                <a:latin typeface="Times New Roman" panose="02020603050405020304" pitchFamily="18" charset="0"/>
                <a:cs typeface="Times New Roman" panose="02020603050405020304" pitchFamily="18" charset="0"/>
              </a:rPr>
              <a:t>Recommendations</a:t>
            </a:r>
            <a:br>
              <a:rPr lang="en-US" sz="4000" dirty="0">
                <a:latin typeface="Times New Roman" panose="02020603050405020304" pitchFamily="18"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buFont typeface="Wingdings" panose="05000000000000000000" pitchFamily="2" charset="2"/>
              <a:buChar char="ü"/>
            </a:pPr>
            <a:r>
              <a:rPr lang="en-US" sz="2400" dirty="0" smtClean="0">
                <a:latin typeface="Times New Roman" panose="02020603050405020304" pitchFamily="18" charset="0"/>
                <a:cs typeface="Times New Roman" panose="02020603050405020304" pitchFamily="18" charset="0"/>
              </a:rPr>
              <a:t>finally after we make our model and when we comparing the  tracking by the use of Polycrystalline  Mini PV  with fixed solar panel system we  find that the efficiency of microcontroller based solar tracking system is improved by 30-45% and we think that all parts of experimental setup are giving good results, and cost effective in long run.</a:t>
            </a:r>
          </a:p>
          <a:p>
            <a:endParaRPr lang="en-US" sz="24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sz="2400" dirty="0" smtClean="0">
                <a:latin typeface="Times New Roman" panose="02020603050405020304" pitchFamily="18" charset="0"/>
                <a:cs typeface="Times New Roman" panose="02020603050405020304" pitchFamily="18" charset="0"/>
              </a:rPr>
              <a:t>The solar tracker can be still enhanced by adding special features in terms of protection from rain and wind in the future work. </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36BC018-3AFF-46AB-9352-1B88FFCDB218}" type="slidenum">
              <a:rPr lang="ar-SA" smtClean="0"/>
              <a:pPr/>
              <a:t>29</a:t>
            </a:fld>
            <a:endParaRPr lang="ar-SA"/>
          </a:p>
        </p:txBody>
      </p:sp>
    </p:spTree>
    <p:extLst>
      <p:ext uri="{BB962C8B-B14F-4D97-AF65-F5344CB8AC3E}">
        <p14:creationId xmlns:p14="http://schemas.microsoft.com/office/powerpoint/2010/main" xmlns="" val="39776522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descr="thank-you (1).png"/>
          <p:cNvPicPr>
            <a:picLocks noChangeAspect="1"/>
          </p:cNvPicPr>
          <p:nvPr/>
        </p:nvPicPr>
        <p:blipFill>
          <a:blip r:embed="rId2"/>
          <a:stretch>
            <a:fillRect/>
          </a:stretch>
        </p:blipFill>
        <p:spPr>
          <a:xfrm>
            <a:off x="857224" y="0"/>
            <a:ext cx="7286676" cy="6219825"/>
          </a:xfrm>
          <a:prstGeom prst="rect">
            <a:avLst/>
          </a:prstGeom>
        </p:spPr>
      </p:pic>
      <p:sp>
        <p:nvSpPr>
          <p:cNvPr id="2" name="Slide Number Placeholder 1"/>
          <p:cNvSpPr>
            <a:spLocks noGrp="1"/>
          </p:cNvSpPr>
          <p:nvPr>
            <p:ph type="sldNum" sz="quarter" idx="12"/>
          </p:nvPr>
        </p:nvSpPr>
        <p:spPr/>
        <p:txBody>
          <a:bodyPr/>
          <a:lstStyle/>
          <a:p>
            <a:fld id="{E36BC018-3AFF-46AB-9352-1B88FFCDB218}" type="slidenum">
              <a:rPr lang="ar-SA" smtClean="0"/>
              <a:pPr/>
              <a:t>30</a:t>
            </a:fld>
            <a:endParaRPr lang="ar-SA"/>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4193110</TotalTime>
  <Words>884</Words>
  <Application>Microsoft Office PowerPoint</Application>
  <PresentationFormat>عرض على الشاشة (3:4)‏</PresentationFormat>
  <Paragraphs>131</Paragraphs>
  <Slides>30</Slides>
  <Notes>11</Notes>
  <HiddenSlides>1</HiddenSlides>
  <MMClips>0</MMClips>
  <ScaleCrop>false</ScaleCrop>
  <HeadingPairs>
    <vt:vector size="4" baseType="variant">
      <vt:variant>
        <vt:lpstr>سمة</vt:lpstr>
      </vt:variant>
      <vt:variant>
        <vt:i4>1</vt:i4>
      </vt:variant>
      <vt:variant>
        <vt:lpstr>عناوين الشرائح</vt:lpstr>
      </vt:variant>
      <vt:variant>
        <vt:i4>30</vt:i4>
      </vt:variant>
    </vt:vector>
  </HeadingPairs>
  <TitlesOfParts>
    <vt:vector size="31" baseType="lpstr">
      <vt:lpstr>Office Theme</vt:lpstr>
      <vt:lpstr> Automatic Dual Axis Solar Tracking system </vt:lpstr>
      <vt:lpstr>Outline:</vt:lpstr>
      <vt:lpstr>Introduction: </vt:lpstr>
      <vt:lpstr>Reasons</vt:lpstr>
      <vt:lpstr>Over consumption </vt:lpstr>
      <vt:lpstr> Overpopulation</vt:lpstr>
      <vt:lpstr>Levels of Coal , Gas and Oil are Decreasing</vt:lpstr>
      <vt:lpstr>Solution of Increasing Energy Demand ?</vt:lpstr>
      <vt:lpstr>Renewable energy </vt:lpstr>
      <vt:lpstr>Why solar energy ?</vt:lpstr>
      <vt:lpstr>For Palestine, particularly there is a great tendency to use solar energy, for example, the use of solar cells in many fields like what Research and Energy Center done</vt:lpstr>
      <vt:lpstr>الشريحة 12</vt:lpstr>
      <vt:lpstr>Solar tracker definition</vt:lpstr>
      <vt:lpstr>Methods of drive </vt:lpstr>
      <vt:lpstr>Electrical design </vt:lpstr>
      <vt:lpstr>Solar Cell</vt:lpstr>
      <vt:lpstr>They have two types: </vt:lpstr>
      <vt:lpstr>الشريحة 18</vt:lpstr>
      <vt:lpstr>Arduino Uno</vt:lpstr>
      <vt:lpstr>Servo Motors</vt:lpstr>
      <vt:lpstr>Sensor circuit design </vt:lpstr>
      <vt:lpstr>الشريحة 22</vt:lpstr>
      <vt:lpstr>Mechanical design </vt:lpstr>
      <vt:lpstr>الشريحة 24</vt:lpstr>
      <vt:lpstr>الشريحة 25</vt:lpstr>
      <vt:lpstr>Flow chart </vt:lpstr>
      <vt:lpstr>Complete circuit  </vt:lpstr>
      <vt:lpstr>Results and analysis:</vt:lpstr>
      <vt:lpstr>Conclusions and Recommendations </vt:lpstr>
      <vt:lpstr>الشريحة 30</vt:lpstr>
    </vt:vector>
  </TitlesOfParts>
  <Company>Ahmed-Under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الشريحة 1</dc:title>
  <dc:creator>R</dc:creator>
  <cp:lastModifiedBy>user</cp:lastModifiedBy>
  <cp:revision>225</cp:revision>
  <dcterms:created xsi:type="dcterms:W3CDTF">2015-04-18T04:43:00Z</dcterms:created>
  <dcterms:modified xsi:type="dcterms:W3CDTF">2016-05-17T23:07:18Z</dcterms:modified>
</cp:coreProperties>
</file>