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2" r:id="rId2"/>
    <p:sldId id="416" r:id="rId3"/>
    <p:sldId id="418" r:id="rId4"/>
    <p:sldId id="441" r:id="rId5"/>
    <p:sldId id="414" r:id="rId6"/>
    <p:sldId id="417" r:id="rId7"/>
    <p:sldId id="419" r:id="rId8"/>
    <p:sldId id="332" r:id="rId9"/>
    <p:sldId id="440" r:id="rId10"/>
    <p:sldId id="439" r:id="rId11"/>
    <p:sldId id="303" r:id="rId12"/>
    <p:sldId id="331" r:id="rId13"/>
    <p:sldId id="301" r:id="rId14"/>
    <p:sldId id="302" r:id="rId15"/>
    <p:sldId id="305" r:id="rId16"/>
    <p:sldId id="304" r:id="rId17"/>
    <p:sldId id="306" r:id="rId18"/>
    <p:sldId id="307" r:id="rId19"/>
    <p:sldId id="422" r:id="rId20"/>
    <p:sldId id="368" r:id="rId21"/>
    <p:sldId id="355" r:id="rId22"/>
    <p:sldId id="455" r:id="rId23"/>
    <p:sldId id="369" r:id="rId24"/>
    <p:sldId id="370" r:id="rId25"/>
    <p:sldId id="375" r:id="rId26"/>
    <p:sldId id="372" r:id="rId27"/>
    <p:sldId id="376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86" r:id="rId37"/>
    <p:sldId id="456" r:id="rId38"/>
    <p:sldId id="387" r:id="rId39"/>
    <p:sldId id="457" r:id="rId40"/>
    <p:sldId id="458" r:id="rId41"/>
    <p:sldId id="459" r:id="rId42"/>
    <p:sldId id="460" r:id="rId43"/>
    <p:sldId id="442" r:id="rId44"/>
    <p:sldId id="443" r:id="rId45"/>
    <p:sldId id="444" r:id="rId46"/>
    <p:sldId id="445" r:id="rId47"/>
    <p:sldId id="461" r:id="rId48"/>
    <p:sldId id="462" r:id="rId49"/>
    <p:sldId id="463" r:id="rId50"/>
    <p:sldId id="464" r:id="rId51"/>
    <p:sldId id="465" r:id="rId52"/>
    <p:sldId id="466" r:id="rId53"/>
    <p:sldId id="467" r:id="rId54"/>
    <p:sldId id="468" r:id="rId55"/>
    <p:sldId id="469" r:id="rId56"/>
    <p:sldId id="470" r:id="rId57"/>
    <p:sldId id="471" r:id="rId58"/>
    <p:sldId id="472" r:id="rId59"/>
    <p:sldId id="429" r:id="rId60"/>
    <p:sldId id="406" r:id="rId61"/>
    <p:sldId id="405" r:id="rId62"/>
    <p:sldId id="404" r:id="rId63"/>
    <p:sldId id="430" r:id="rId64"/>
    <p:sldId id="401" r:id="rId65"/>
    <p:sldId id="402" r:id="rId66"/>
    <p:sldId id="399" r:id="rId67"/>
    <p:sldId id="431" r:id="rId68"/>
    <p:sldId id="409" r:id="rId69"/>
    <p:sldId id="410" r:id="rId70"/>
    <p:sldId id="408" r:id="rId71"/>
    <p:sldId id="411" r:id="rId72"/>
    <p:sldId id="412" r:id="rId73"/>
    <p:sldId id="478" r:id="rId74"/>
    <p:sldId id="479" r:id="rId75"/>
    <p:sldId id="481" r:id="rId76"/>
    <p:sldId id="482" r:id="rId77"/>
    <p:sldId id="483" r:id="rId78"/>
    <p:sldId id="432" r:id="rId79"/>
    <p:sldId id="473" r:id="rId80"/>
    <p:sldId id="474" r:id="rId81"/>
    <p:sldId id="475" r:id="rId82"/>
    <p:sldId id="476" r:id="rId83"/>
    <p:sldId id="477" r:id="rId84"/>
    <p:sldId id="484" r:id="rId85"/>
    <p:sldId id="485" r:id="rId86"/>
    <p:sldId id="486" r:id="rId87"/>
  </p:sldIdLst>
  <p:sldSz cx="9144000" cy="47529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1F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24" autoAdjust="0"/>
  </p:normalViewPr>
  <p:slideViewPr>
    <p:cSldViewPr>
      <p:cViewPr>
        <p:scale>
          <a:sx n="75" d="100"/>
          <a:sy n="75" d="100"/>
        </p:scale>
        <p:origin x="-1182" y="-474"/>
      </p:cViewPr>
      <p:guideLst>
        <p:guide orient="horz" pos="1497"/>
        <p:guide pos="2880"/>
      </p:guideLst>
    </p:cSldViewPr>
  </p:slideViewPr>
  <p:outlineViewPr>
    <p:cViewPr>
      <p:scale>
        <a:sx n="33" d="100"/>
        <a:sy n="33" d="100"/>
      </p:scale>
      <p:origin x="0" y="1999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476509"/>
            <a:ext cx="7772400" cy="10188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93353"/>
            <a:ext cx="6400800" cy="12146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2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8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9" y="190341"/>
            <a:ext cx="2057401" cy="40554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190341"/>
            <a:ext cx="6019801" cy="40554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2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7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054227"/>
            <a:ext cx="7772400" cy="9439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014519"/>
            <a:ext cx="7772400" cy="10397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1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0" y="1109029"/>
            <a:ext cx="4038601" cy="3136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109029"/>
            <a:ext cx="4038601" cy="3136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0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063922"/>
            <a:ext cx="4040189" cy="443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9" y="1507309"/>
            <a:ext cx="4040189" cy="2738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63922"/>
            <a:ext cx="4041774" cy="443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07309"/>
            <a:ext cx="4041774" cy="2738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3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5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2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189240"/>
            <a:ext cx="3008313" cy="8053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189241"/>
            <a:ext cx="5111749" cy="40565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994610"/>
            <a:ext cx="3008313" cy="32511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5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327085"/>
            <a:ext cx="5486400" cy="392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24689"/>
            <a:ext cx="5486400" cy="28517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19864"/>
            <a:ext cx="5486400" cy="5578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0343"/>
            <a:ext cx="8229600" cy="792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09029"/>
            <a:ext cx="8229600" cy="313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405305"/>
            <a:ext cx="2133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405305"/>
            <a:ext cx="2895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405305"/>
            <a:ext cx="2133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5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مشروع تخرج 2\1\ameed final 3\3D\full res\ps shot\g22222aaa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0"/>
            <a:ext cx="5791200" cy="475297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-914400" y="395291"/>
            <a:ext cx="5562600" cy="79216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Y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outh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ecreation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/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 C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enter</a:t>
            </a:r>
            <a:endParaRPr lang="ar-Q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68851"/>
            <a:ext cx="914400" cy="905256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0" y="2528887"/>
            <a:ext cx="3505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Ameed Amer            Aya Khalid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Lama Dahboor       Morad Jararah      </a:t>
            </a:r>
            <a:endParaRPr lang="ar-Q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42925" y="3748091"/>
            <a:ext cx="274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Mokarram Abbas</a:t>
            </a:r>
            <a:endParaRPr lang="ar-Q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0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892" y="852487"/>
            <a:ext cx="3813508" cy="3727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0" y="0"/>
            <a:ext cx="4876800" cy="107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Conceptual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endParaRPr lang="ar-SA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157287"/>
            <a:ext cx="4530129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4267200" y="0"/>
            <a:ext cx="4876800" cy="107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final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endParaRPr lang="ar-SA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2887"/>
            <a:ext cx="32004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Basement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029"/>
            <a:ext cx="3505200" cy="962658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1334 m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 descr="qqwer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0600" y="0"/>
            <a:ext cx="2895600" cy="4586287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66887"/>
            <a:ext cx="243840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473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00087"/>
            <a:ext cx="3200400" cy="838200"/>
          </a:xfrm>
          <a:noFill/>
        </p:spPr>
        <p:txBody>
          <a:bodyPr>
            <a:normAutofit fontScale="92500" lnSpcReduction="10000"/>
          </a:bodyPr>
          <a:lstStyle/>
          <a:p>
            <a:pPr algn="just"/>
            <a:endParaRPr lang="en-US" sz="2400" dirty="0"/>
          </a:p>
          <a:p>
            <a:pPr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1678 m</a:t>
            </a:r>
            <a:r>
              <a:rPr lang="en-US" sz="2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 descr="التقاط1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1000" y="90488"/>
            <a:ext cx="4114800" cy="4662487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90687"/>
            <a:ext cx="2819400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6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6687"/>
            <a:ext cx="29718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First Floor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76287"/>
            <a:ext cx="2971800" cy="886458"/>
          </a:xfrm>
          <a:noFill/>
        </p:spPr>
        <p:txBody>
          <a:bodyPr>
            <a:normAutofit lnSpcReduction="10000"/>
          </a:bodyPr>
          <a:lstStyle/>
          <a:p>
            <a:pPr algn="just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 m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90687"/>
            <a:ext cx="289559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 descr="aaaaaa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33800" y="166691"/>
            <a:ext cx="5410200" cy="43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9087"/>
            <a:ext cx="31242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Second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47687"/>
            <a:ext cx="2971800" cy="962658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277 m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76487"/>
            <a:ext cx="2667000" cy="164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 descr="aaaaaa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7608" y="242887"/>
            <a:ext cx="54864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73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East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43087"/>
            <a:ext cx="8534401" cy="2104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North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95487"/>
            <a:ext cx="8610600" cy="2057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وسيلة شرح مستطيلة مستديرة الزوايا 4"/>
          <p:cNvSpPr/>
          <p:nvPr/>
        </p:nvSpPr>
        <p:spPr>
          <a:xfrm>
            <a:off x="5943600" y="2528887"/>
            <a:ext cx="1981200" cy="457200"/>
          </a:xfrm>
          <a:prstGeom prst="wedgeRoundRectCallout">
            <a:avLst>
              <a:gd name="adj1" fmla="val -40441"/>
              <a:gd name="adj2" fmla="val 136310"/>
              <a:gd name="adj3" fmla="val 16667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Bowling Entrance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27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95487"/>
            <a:ext cx="8728002" cy="2324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West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19287"/>
            <a:ext cx="8763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وسيلة شرح مستطيلة مستديرة الزوايا 4"/>
          <p:cNvSpPr/>
          <p:nvPr/>
        </p:nvSpPr>
        <p:spPr>
          <a:xfrm>
            <a:off x="3505200" y="2071687"/>
            <a:ext cx="1066800" cy="457200"/>
          </a:xfrm>
          <a:prstGeom prst="wedgeRoundRectCallout">
            <a:avLst>
              <a:gd name="adj1" fmla="val 14331"/>
              <a:gd name="adj2" fmla="val 185278"/>
              <a:gd name="adj3" fmla="val 16667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Cinema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Environmental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0716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157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orientation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16906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2240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2757487"/>
            <a:ext cx="29718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analysis and materials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3443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Architectural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Electrical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Safety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BOQ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457200" y="242887"/>
            <a:ext cx="4343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ea typeface="SimSun" pitchFamily="2" charset="-122"/>
                <a:cs typeface="Aharoni" pitchFamily="2" charset="-79"/>
              </a:rPr>
              <a:t>Best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ea typeface="SimSun" pitchFamily="2" charset="-122"/>
                <a:cs typeface="Aharoni" pitchFamily="2" charset="-79"/>
              </a:rPr>
              <a:t>orientation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ar-SA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28687"/>
            <a:ext cx="2743200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4419600" y="319090"/>
            <a:ext cx="4343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ea typeface="SimSun" pitchFamily="2" charset="-122"/>
                <a:cs typeface="Aharoni" pitchFamily="2" charset="-79"/>
              </a:rPr>
              <a:t>Building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ea typeface="SimSun" pitchFamily="2" charset="-122"/>
                <a:cs typeface="Aharoni" pitchFamily="2" charset="-79"/>
              </a:rPr>
              <a:t>orientation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ar-SA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94917">
            <a:off x="5041362" y="1408815"/>
            <a:ext cx="3502645" cy="2712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رابط كسهم مستقيم 2"/>
          <p:cNvCxnSpPr/>
          <p:nvPr/>
        </p:nvCxnSpPr>
        <p:spPr>
          <a:xfrm flipV="1">
            <a:off x="3810000" y="2986087"/>
            <a:ext cx="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3810000" y="4129087"/>
            <a:ext cx="1143000" cy="533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3962400" y="3748087"/>
            <a:ext cx="990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112.5 ◦ </a:t>
            </a:r>
            <a:endParaRPr lang="ar-QA" dirty="0"/>
          </a:p>
        </p:txBody>
      </p:sp>
      <p:cxnSp>
        <p:nvCxnSpPr>
          <p:cNvPr id="10" name="رابط كسهم مستقيم 9"/>
          <p:cNvCxnSpPr/>
          <p:nvPr/>
        </p:nvCxnSpPr>
        <p:spPr>
          <a:xfrm flipH="1">
            <a:off x="6400800" y="3517899"/>
            <a:ext cx="647700" cy="8382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8383"/>
            <a:ext cx="8229600" cy="79216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004891"/>
            <a:ext cx="6781800" cy="3748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ربع نص 3"/>
          <p:cNvSpPr txBox="1"/>
          <p:nvPr/>
        </p:nvSpPr>
        <p:spPr>
          <a:xfrm>
            <a:off x="2209800" y="242888"/>
            <a:ext cx="4495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Building in ecotect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4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Environmental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0716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462087"/>
            <a:ext cx="29718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Best orientation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1995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528887"/>
            <a:ext cx="29718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Daylight factor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062287"/>
            <a:ext cx="2971800" cy="70788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Thermal analysis and materials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3900487"/>
            <a:ext cx="29718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Acoustical design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452687"/>
            <a:ext cx="2209800" cy="1481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700087"/>
            <a:ext cx="2209799" cy="1568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838200" y="3976687"/>
            <a:ext cx="26670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000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Adjustable</a:t>
            </a:r>
          </a:p>
          <a:p>
            <a:pPr rtl="1"/>
            <a:r>
              <a:rPr lang="en-US" sz="2000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Louvers 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cm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rtl="1"/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3733800" y="700087"/>
            <a:ext cx="1752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 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690687"/>
            <a:ext cx="28479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ستطيل 9"/>
          <p:cNvSpPr/>
          <p:nvPr/>
        </p:nvSpPr>
        <p:spPr>
          <a:xfrm>
            <a:off x="3352800" y="329088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rtl="1"/>
            <a:r>
              <a:rPr lang="en-US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Adjustable</a:t>
            </a:r>
          </a:p>
          <a:p>
            <a:pPr rtl="1"/>
            <a:r>
              <a:rPr lang="en-US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Louvers -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cm</a:t>
            </a:r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صورة 10" descr="@9 70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24600" y="3062287"/>
            <a:ext cx="2590800" cy="1521142"/>
          </a:xfrm>
          <a:prstGeom prst="rect">
            <a:avLst/>
          </a:prstGeom>
        </p:spPr>
      </p:pic>
      <p:pic>
        <p:nvPicPr>
          <p:cNvPr id="13" name="صورة 1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852487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مربع نص 13"/>
          <p:cNvSpPr txBox="1"/>
          <p:nvPr/>
        </p:nvSpPr>
        <p:spPr>
          <a:xfrm>
            <a:off x="6553200" y="2605087"/>
            <a:ext cx="22098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 – 100 cm 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990600" y="0"/>
            <a:ext cx="1752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6705600" y="0"/>
            <a:ext cx="1752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81087"/>
            <a:ext cx="3069463" cy="2321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852487"/>
            <a:ext cx="2163012" cy="2589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852487"/>
            <a:ext cx="2616200" cy="2568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609600" y="3748087"/>
            <a:ext cx="1981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Before shading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733800" y="3671887"/>
            <a:ext cx="1828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After shading in summer 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477000" y="3595687"/>
            <a:ext cx="1676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After shading in winter 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85800" y="242887"/>
            <a:ext cx="50738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Cafeteria shading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</a:t>
            </a:r>
            <a:endParaRPr lang="ar-SA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" y="242887"/>
            <a:ext cx="4191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</a:t>
            </a:r>
            <a:endParaRPr lang="ar-SA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95400" y="1462087"/>
            <a:ext cx="6400800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/>
              <a:t>the whole building % daylight is  3.35 % which is good and between </a:t>
            </a:r>
            <a:r>
              <a:rPr lang="en-US" sz="2800" b="1" dirty="0" smtClean="0"/>
              <a:t>(2-6 </a:t>
            </a:r>
            <a:r>
              <a:rPr lang="en-US" sz="2800" b="1" dirty="0" smtClean="0"/>
              <a:t>)% and can have it by 75 .12 % as an average autonomy 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" y="166687"/>
            <a:ext cx="5867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28687"/>
            <a:ext cx="19050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300287"/>
            <a:ext cx="1676400" cy="2014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1" y="700087"/>
            <a:ext cx="1447800" cy="1097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57200" y="3900487"/>
            <a:ext cx="1295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0.88 %</a:t>
            </a:r>
            <a:endParaRPr lang="ar-SA" sz="24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514600" y="4291310"/>
            <a:ext cx="1447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0.06 %</a:t>
            </a:r>
            <a:endParaRPr lang="ar-SA" sz="24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743200" y="1843087"/>
            <a:ext cx="95731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3.14%</a:t>
            </a:r>
            <a:endParaRPr lang="ar-SA" sz="24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1" y="166687"/>
            <a:ext cx="1576436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مربع نص 12"/>
          <p:cNvSpPr txBox="1"/>
          <p:nvPr/>
        </p:nvSpPr>
        <p:spPr>
          <a:xfrm>
            <a:off x="6858000" y="166687"/>
            <a:ext cx="20574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Day light   5.19%</a:t>
            </a:r>
            <a:endParaRPr lang="ar-SA" dirty="0"/>
          </a:p>
          <a:p>
            <a:r>
              <a:rPr lang="en-US" dirty="0"/>
              <a:t> </a:t>
            </a:r>
            <a:endParaRPr lang="ar-SA" dirty="0"/>
          </a:p>
          <a:p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6858000" y="628352"/>
            <a:ext cx="1981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Autonomy 86.44%</a:t>
            </a:r>
            <a:endParaRPr lang="ar-SA" dirty="0"/>
          </a:p>
          <a:p>
            <a:r>
              <a:rPr lang="en-US" dirty="0"/>
              <a:t> </a:t>
            </a:r>
            <a:endParaRPr lang="ar-SA" dirty="0"/>
          </a:p>
          <a:p>
            <a:endParaRPr lang="ar-SA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3351612"/>
            <a:ext cx="1524000" cy="1401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2" descr="https://fbcdn-sphotos-a-a.akamaihd.net/hphotos-ak-xtl1/v/t34.0-12/12366958_10205212497103628_256042457_n.jpg?oh=8e273a5aa1f9195e40e019341a5651db&amp;oe=566E93B0&amp;__gda__=1450009026_03b661c9adecee9d8afba44bfaf28b7d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53000" y="1538287"/>
            <a:ext cx="1295400" cy="1783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مربع نص 16"/>
          <p:cNvSpPr txBox="1"/>
          <p:nvPr/>
        </p:nvSpPr>
        <p:spPr>
          <a:xfrm>
            <a:off x="6743700" y="1746878"/>
            <a:ext cx="20574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Day light   3.5%</a:t>
            </a:r>
            <a:endParaRPr lang="ar-SA" dirty="0"/>
          </a:p>
          <a:p>
            <a:r>
              <a:rPr lang="en-US" dirty="0"/>
              <a:t> </a:t>
            </a:r>
            <a:endParaRPr lang="ar-SA" dirty="0"/>
          </a:p>
          <a:p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6629400" y="3374625"/>
            <a:ext cx="20574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light   4.35%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 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6743700" y="2073919"/>
            <a:ext cx="1981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Autonomy 88.7%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 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6629400" y="3669654"/>
            <a:ext cx="1981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Autonomy 85.6%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 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971800" y="242887"/>
            <a:ext cx="5029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Thermal Analysis 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143000" y="1309687"/>
            <a:ext cx="39624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/>
              <a:t>Bowling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3000" y="1843087"/>
            <a:ext cx="39624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Entrance and management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43000" y="2376487"/>
            <a:ext cx="39624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Sport -hall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33487"/>
            <a:ext cx="2971800" cy="3099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309687"/>
            <a:ext cx="4114800" cy="3078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584200" y="69988"/>
            <a:ext cx="2286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Bowling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09600" y="776287"/>
            <a:ext cx="6858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120 person – full occupancy – Full air conditioned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82688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Materials :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14400" y="776287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External wall of  U = 0.41 W/m2.K</a:t>
            </a:r>
            <a:endParaRPr lang="ar-SA" sz="2000" b="1" dirty="0"/>
          </a:p>
        </p:txBody>
      </p:sp>
      <p:pic>
        <p:nvPicPr>
          <p:cNvPr id="51202" name="Picture 2" descr="https://fbcdn-sphotos-d-a.akamaihd.net/hphotos-ak-xlp1/v/t34.0-12/12366651_10205212552945024_6075225_n.jpg?oh=2cde754f12ffaa3fff3cf19b10f842cd&amp;oe=566E949C&amp;__gda__=1450087959_625f21731ca82fdf958f1a5b51951ab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157287"/>
            <a:ext cx="2971800" cy="3208361"/>
          </a:xfrm>
          <a:prstGeom prst="rect">
            <a:avLst/>
          </a:prstGeom>
          <a:noFill/>
        </p:spPr>
      </p:pic>
      <p:pic>
        <p:nvPicPr>
          <p:cNvPr id="51204" name="Picture 4" descr="https://fbcdn-sphotos-c-a.akamaihd.net/hphotos-ak-xft1/v/t34.0-12/12358465_10205212553705043_1414605796_n.jpg?oh=e1adecf04dc8035eb6fdc6e886bab5bf&amp;oe=566E9AC4&amp;__gda__=1450091457_c11d07a466c547cba24d5e89bc9337c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462087"/>
            <a:ext cx="2841702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71487"/>
            <a:ext cx="5410200" cy="341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4887"/>
            <a:ext cx="3276600" cy="329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سهم منحني إلى اليمين 29"/>
          <p:cNvSpPr/>
          <p:nvPr/>
        </p:nvSpPr>
        <p:spPr>
          <a:xfrm rot="5400000">
            <a:off x="3276600" y="-290513"/>
            <a:ext cx="990600" cy="2209800"/>
          </a:xfrm>
          <a:prstGeom prst="curvedRightArrow">
            <a:avLst>
              <a:gd name="adj1" fmla="val 6762"/>
              <a:gd name="adj2" fmla="val 5000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38200" y="471487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Internal wall of  U = 0.64 W/m2.K</a:t>
            </a:r>
            <a:endParaRPr lang="ar-SA" sz="2000" b="1" dirty="0"/>
          </a:p>
        </p:txBody>
      </p:sp>
      <p:pic>
        <p:nvPicPr>
          <p:cNvPr id="50178" name="Picture 2" descr="https://fbcdn-sphotos-d-a.akamaihd.net/hphotos-ak-xtp1/v/t34.0-12/12386514_10205212558745169_1839268161_n.jpg?oh=731eaa95ee4517da55b0151ad343fb13&amp;oe=566D5ECA&amp;__gda__=1450059791_28f4b822db4cc8bdaf7c6a564439e4c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04887"/>
            <a:ext cx="3457575" cy="3343275"/>
          </a:xfrm>
          <a:prstGeom prst="rect">
            <a:avLst/>
          </a:prstGeom>
          <a:noFill/>
        </p:spPr>
      </p:pic>
      <p:pic>
        <p:nvPicPr>
          <p:cNvPr id="50180" name="Picture 4" descr="https://fbcdn-sphotos-b-a.akamaihd.net/hphotos-ak-xlf1/v/t34.0-12/12387799_10205212559185180_814133183_n.jpg?oh=d740f3fae94da0396cc50b3cb20f6ada&amp;oe=566E1C32&amp;__gda__=1450057783_888f95cde10bcb0180113a8b8f6afee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38287"/>
            <a:ext cx="2828925" cy="256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838200" y="471487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Roof  of U = 0.37 W/m2.K</a:t>
            </a:r>
            <a:endParaRPr lang="ar-SA" sz="2000" b="1" dirty="0"/>
          </a:p>
        </p:txBody>
      </p:sp>
      <p:pic>
        <p:nvPicPr>
          <p:cNvPr id="49154" name="Picture 2" descr="https://fbcdn-sphotos-g-a.akamaihd.net/hphotos-ak-xfl1/v/t34.0-12/12386727_10205212595506088_2126332271_n.jpg?oh=15326fc2e73475ea7099b353539e6da8&amp;oe=566E9781&amp;__gda__=1450089317_df0d65bb0202a0aad4561b4d9bf158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85887"/>
            <a:ext cx="5282560" cy="2514600"/>
          </a:xfrm>
          <a:prstGeom prst="rect">
            <a:avLst/>
          </a:prstGeom>
          <a:noFill/>
        </p:spPr>
      </p:pic>
      <p:pic>
        <p:nvPicPr>
          <p:cNvPr id="49156" name="Picture 4" descr="https://fbcdn-sphotos-f-a.akamaihd.net/hphotos-ak-xpf1/v/t34.0-12/12388185_10205212603666292_1146457059_n.jpg?oh=5a9107df01b6f6756ca04d2b579fdc4a&amp;oe=566E99FE&amp;__gda__=1450085999_a6dca8e34fc41e673d70aea88c95e08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462087"/>
            <a:ext cx="2512538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62000" y="395287"/>
            <a:ext cx="601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Floor-ceiling intersection</a:t>
            </a:r>
            <a:r>
              <a:rPr lang="en-US" sz="2000" b="1" dirty="0" smtClean="0"/>
              <a:t> of U = 0.29 W/m2.K</a:t>
            </a:r>
            <a:endParaRPr lang="ar-SA" sz="2000" b="1" dirty="0"/>
          </a:p>
        </p:txBody>
      </p:sp>
      <p:pic>
        <p:nvPicPr>
          <p:cNvPr id="48130" name="Picture 2" descr="https://fbcdn-sphotos-b-a.akamaihd.net/hphotos-ak-xlp1/v/t34.0-12/12357986_10205212639467187_1537265104_n.jpg?oh=eecded12348aa578ceb3d6d10954b800&amp;oe=566E7F19&amp;__gda__=1450057777_f7d16cfb7dbc801e6ec752c72b54c8d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33487"/>
            <a:ext cx="4914898" cy="2819400"/>
          </a:xfrm>
          <a:prstGeom prst="rect">
            <a:avLst/>
          </a:prstGeom>
          <a:noFill/>
        </p:spPr>
      </p:pic>
      <p:pic>
        <p:nvPicPr>
          <p:cNvPr id="48132" name="Picture 4" descr="https://fbcdn-sphotos-h-a.akamaihd.net/hphotos-ak-xpl1/v/t34.0-12/12358088_10205212639907198_269223501_n.jpg?oh=69e4e04229e5bd5010f8711170b67586&amp;oe=566E7AC3&amp;__gda__=1450085281_3e260bfb35416e0328b9247ff0ddef8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233487"/>
            <a:ext cx="2570074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33400" y="471487"/>
            <a:ext cx="3991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Ground floor </a:t>
            </a:r>
            <a:r>
              <a:rPr lang="en-US" sz="2000" b="1" dirty="0" smtClean="0"/>
              <a:t>of U = 0.39 W/m2.K</a:t>
            </a:r>
            <a:endParaRPr lang="ar-SA" sz="2000" b="1" dirty="0"/>
          </a:p>
        </p:txBody>
      </p:sp>
      <p:pic>
        <p:nvPicPr>
          <p:cNvPr id="47106" name="Picture 2" descr="https://fbcdn-sphotos-e-a.akamaihd.net/hphotos-ak-xaf1/v/t34.0-12/12358436_10205212682588265_1769600408_n.jpg?oh=f860dca2c84184c2241dad40a02465e4&amp;oe=566E43B5&amp;__gda__=1450061761_ec35ccabbd46fdef9c108c3df15786c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14487"/>
            <a:ext cx="5290985" cy="2895600"/>
          </a:xfrm>
          <a:prstGeom prst="rect">
            <a:avLst/>
          </a:prstGeom>
          <a:noFill/>
        </p:spPr>
      </p:pic>
      <p:pic>
        <p:nvPicPr>
          <p:cNvPr id="47108" name="Picture 4" descr="https://fbcdn-sphotos-h-a.akamaihd.net/hphotos-ak-xap1/v/t34.0-12/12386603_10205212707868897_1590559004_n.jpg?oh=9eee08bb0a4396210629d4d02e9abab0&amp;oe=566D608C&amp;__gda__=1450068833_d8c93775a97e70637c3bea5e877bb2a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462087"/>
            <a:ext cx="2860244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1000" y="166687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/>
              <a:t>Glass material :</a:t>
            </a:r>
            <a:endParaRPr lang="ar-SA" sz="3600" dirty="0"/>
          </a:p>
        </p:txBody>
      </p:sp>
      <p:sp>
        <p:nvSpPr>
          <p:cNvPr id="3" name="مستطيل 2"/>
          <p:cNvSpPr/>
          <p:nvPr/>
        </p:nvSpPr>
        <p:spPr>
          <a:xfrm>
            <a:off x="304800" y="776287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Glass (a) in bowling and cafeteria and entrance of U = 1.1 W/m2.K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57200" y="1233487"/>
            <a:ext cx="4063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6mm Stopray Galaxy on Clear vision pos</a:t>
            </a:r>
            <a:r>
              <a:rPr lang="en-US" dirty="0" smtClean="0"/>
              <a:t>)</a:t>
            </a:r>
            <a:endParaRPr lang="ar-S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071687"/>
            <a:ext cx="1431925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2" name="Picture 2" descr="https://fbcdn-sphotos-g-a.akamaihd.net/hphotos-ak-xpt1/v/t34.0-12/12358255_10205212727789395_1881872128_n.jpg?oh=9d0e79df4d64fb89920c5af1f8f14037&amp;oe=566E485D&amp;__gda__=1450008197_63a2ccb025444c0f72993f2fc06ad1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690687"/>
            <a:ext cx="2743200" cy="2710928"/>
          </a:xfrm>
          <a:prstGeom prst="rect">
            <a:avLst/>
          </a:prstGeom>
          <a:noFill/>
        </p:spPr>
      </p:pic>
      <p:pic>
        <p:nvPicPr>
          <p:cNvPr id="46084" name="Picture 4" descr="https://fbcdn-sphotos-e-a.akamaihd.net/hphotos-ak-xpa1/v/t34.0-12/12355221_10205212728429411_565732093_n.jpg?oh=46de5270faf31ad2c3702d7934fdaf63&amp;oe=566E9485&amp;__gda__=1450080660_d73ec977b7778d545c3b0b6e5f4334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1995487"/>
            <a:ext cx="262646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547687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other windows in the building we used glass (b) of U = 1.5 W/m2.K: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533400" y="1004887"/>
            <a:ext cx="3363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(6MM STOPRAY INDIGO 48 T POS)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058" name="Picture 2" descr="https://fbcdn-sphotos-h-a.akamaihd.net/hphotos-ak-xfp1/v/t34.0-12/12204992_10205212731349484_992523332_n.jpg?oh=a91aa59058ffb78509dc1a6565c06cd6&amp;oe=566EA39B&amp;__gda__=1450089973_6d82616ff2aedda1156f67d9ca9043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38286"/>
            <a:ext cx="3048000" cy="2972585"/>
          </a:xfrm>
          <a:prstGeom prst="rect">
            <a:avLst/>
          </a:prstGeom>
          <a:noFill/>
        </p:spPr>
      </p:pic>
      <p:pic>
        <p:nvPicPr>
          <p:cNvPr id="45060" name="Picture 4" descr="https://fbcdn-sphotos-c-a.akamaihd.net/hphotos-ak-xla1/v/t34.0-12/12351107_10205212732269507_1057491432_n.jpg?oh=3a351deb4ac5f2d4275fc09b639459a4&amp;oe=566E9F33&amp;__gda__=1450067710_fd5aaa8ba7a5ab5af61d355642cba3d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766887"/>
            <a:ext cx="2590800" cy="2384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62000" y="623887"/>
            <a:ext cx="7772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Polycarbonate (Structured Sheets) , 25mm multiwall UV protected polycarbonate ,</a:t>
            </a:r>
          </a:p>
          <a:p>
            <a:endParaRPr lang="en-US" sz="2400" dirty="0" smtClean="0"/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 =1.7W/m2K</a:t>
            </a:r>
          </a:p>
          <a:p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LT = 65%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62000" y="66099"/>
            <a:ext cx="4572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200" dirty="0"/>
              <a:t>Skylight material :</a:t>
            </a:r>
            <a:endParaRPr lang="ar-SA" sz="3200" dirty="0"/>
          </a:p>
        </p:txBody>
      </p:sp>
      <p:pic>
        <p:nvPicPr>
          <p:cNvPr id="44034" name="Picture 2" descr="https://fbcdn-sphotos-b-a.akamaihd.net/hphotos-ak-xpf1/v/t34.0-12/12272542_10205212735469587_1006718192_n.jpg?oh=a3123266ab05b0f7ebec91d263ad4fcb&amp;oe=566E0848&amp;__gda__=1450055129_71cbbe86e8b3be0b3cfcebe8ea2cac4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079095"/>
            <a:ext cx="3124200" cy="3151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62000" y="166687"/>
            <a:ext cx="2286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Bowling </a:t>
            </a:r>
            <a:endParaRPr lang="ar-SA" dirty="0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38287"/>
            <a:ext cx="5791200" cy="2137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838200" y="852487"/>
            <a:ext cx="6858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Breakdown analysis :</a:t>
            </a:r>
            <a:endParaRPr lang="ar-SA" sz="2000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324600" y="2224087"/>
          <a:ext cx="2667000" cy="100584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346200"/>
                <a:gridCol w="1320800"/>
              </a:tblGrid>
              <a:tr h="57896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Conduction </a:t>
                      </a:r>
                    </a:p>
                    <a:p>
                      <a:pPr rtl="1"/>
                      <a:r>
                        <a:rPr lang="en-US" dirty="0" smtClean="0"/>
                        <a:t>Losses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Internal gains</a:t>
                      </a:r>
                      <a:endParaRPr lang="ar-SA" dirty="0"/>
                    </a:p>
                  </a:txBody>
                  <a:tcPr/>
                </a:tc>
              </a:tr>
              <a:tr h="33543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74%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95.2%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20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0700" y="242887"/>
            <a:ext cx="6096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Heating/cooling loads (Bowling) 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852487"/>
            <a:ext cx="7620000" cy="2820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38200" y="367188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Max Heating: 27218 W at 12:00 on 18th January</a:t>
            </a:r>
          </a:p>
          <a:p>
            <a:r>
              <a:rPr lang="en-US" b="1" dirty="0" smtClean="0"/>
              <a:t>Max Cooling: 64271 W at 19:00 on 30th July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wrap="square" rtlCol="1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208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50964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Environmental Design 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352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Safety 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081151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157287"/>
            <a:ext cx="2971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orientation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1690687"/>
            <a:ext cx="2971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Design 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224087"/>
            <a:ext cx="2971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2757487"/>
            <a:ext cx="2971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analysis and materials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3443287"/>
            <a:ext cx="2971800" cy="4572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2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62087"/>
            <a:ext cx="305333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700087"/>
            <a:ext cx="49149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ستطيل 1"/>
          <p:cNvSpPr/>
          <p:nvPr/>
        </p:nvSpPr>
        <p:spPr>
          <a:xfrm>
            <a:off x="1900307" y="1766887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10,810 m2</a:t>
            </a:r>
            <a:endParaRPr lang="ar-QA" dirty="0"/>
          </a:p>
        </p:txBody>
      </p:sp>
      <p:sp>
        <p:nvSpPr>
          <p:cNvPr id="7" name="مستطيل 6"/>
          <p:cNvSpPr/>
          <p:nvPr/>
        </p:nvSpPr>
        <p:spPr>
          <a:xfrm>
            <a:off x="1907669" y="2590799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4,125 m2</a:t>
            </a:r>
            <a:endParaRPr lang="ar-QA" dirty="0"/>
          </a:p>
        </p:txBody>
      </p:sp>
      <p:sp>
        <p:nvSpPr>
          <p:cNvPr id="8" name="مستطيل 7"/>
          <p:cNvSpPr/>
          <p:nvPr/>
        </p:nvSpPr>
        <p:spPr>
          <a:xfrm>
            <a:off x="228600" y="3748087"/>
            <a:ext cx="3433693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Total =14,935 m2</a:t>
            </a:r>
            <a:endParaRPr lang="ar-Q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04800" y="242887"/>
            <a:ext cx="8229600" cy="1323439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Reverberation Time RT60</a:t>
            </a:r>
            <a: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066800" y="1038403"/>
            <a:ext cx="6553200" cy="35394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optimum reverberation time for bowling  is </a:t>
            </a:r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1-1.5 ,</a:t>
            </a:r>
          </a:p>
          <a:p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Perforated </a:t>
            </a:r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gypsum plaster on ceiling and acoustic plaster on walls is needed to get the required RT60</a:t>
            </a:r>
            <a:endParaRPr lang="ar-SA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QA" sz="2800" dirty="0"/>
          </a:p>
        </p:txBody>
      </p:sp>
    </p:spTree>
    <p:extLst>
      <p:ext uri="{BB962C8B-B14F-4D97-AF65-F5344CB8AC3E}">
        <p14:creationId xmlns:p14="http://schemas.microsoft.com/office/powerpoint/2010/main" val="3385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52487"/>
            <a:ext cx="2519928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909887"/>
            <a:ext cx="2681087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4572000" y="1478703"/>
            <a:ext cx="3581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Perforated Gypsum Plaster</a:t>
            </a:r>
            <a:r>
              <a:rPr lang="en-US" b="1" dirty="0">
                <a:solidFill>
                  <a:prstClr val="black"/>
                </a:solidFill>
              </a:rPr>
              <a:t>.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105400" y="3168650"/>
            <a:ext cx="2057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 plaster</a:t>
            </a:r>
            <a:endParaRPr lang="ar-SA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671887"/>
            <a:ext cx="5074921" cy="475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9450" y="2071687"/>
            <a:ext cx="5772150" cy="343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32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 l="89636"/>
          <a:stretch>
            <a:fillRect/>
          </a:stretch>
        </p:blipFill>
        <p:spPr bwMode="auto">
          <a:xfrm>
            <a:off x="1831975" y="936191"/>
            <a:ext cx="1466850" cy="2926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 l="90014"/>
          <a:stretch>
            <a:fillRect/>
          </a:stretch>
        </p:blipFill>
        <p:spPr bwMode="auto">
          <a:xfrm>
            <a:off x="5543121" y="898091"/>
            <a:ext cx="1417827" cy="2906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3975152"/>
            <a:ext cx="3733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RT</a:t>
            </a:r>
            <a:r>
              <a:rPr lang="en-US" sz="1600" b="1" baseline="-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60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before any improvement  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603929" y="3975152"/>
            <a:ext cx="46269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RT</a:t>
            </a:r>
            <a:r>
              <a:rPr lang="en-US" sz="1600" b="1" baseline="-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60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after applying the  improvements 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3657600" y="2528887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35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6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28117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Structural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239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6730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2268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64100" y="2432019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157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cods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16906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Data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2240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Elements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2757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Etabs Result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32908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7739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Codes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318-11).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were done using SAP2000, and ETABS 2015  programs.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9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95313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Data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004887"/>
            <a:ext cx="8458200" cy="347725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>
              <a:lnSpc>
                <a:spcPct val="20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Concrete compressive strength</a:t>
            </a:r>
          </a:p>
          <a:p>
            <a:pPr>
              <a:lnSpc>
                <a:spcPct val="200000"/>
              </a:lnSpc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 =32 MPa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slabs and beams.</a:t>
            </a:r>
          </a:p>
          <a:p>
            <a:pPr>
              <a:lnSpc>
                <a:spcPct val="20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 = 32 MPa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shear walls, columns and footings</a:t>
            </a:r>
            <a:r>
              <a:rPr lang="en-US" sz="3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2.Yielding strength of steel</a:t>
            </a:r>
          </a:p>
          <a:p>
            <a:pPr>
              <a:lnSpc>
                <a:spcPct val="20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Fy= 420MPa </a:t>
            </a:r>
            <a:endParaRPr lang="en-US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3. Bearing capacity of soil</a:t>
            </a:r>
          </a:p>
          <a:p>
            <a:pPr>
              <a:lnSpc>
                <a:spcPct val="15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bearing capacity of soil =</a:t>
            </a:r>
            <a:r>
              <a:rPr lang="en-US" sz="45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KN/m2</a:t>
            </a:r>
            <a:endParaRPr lang="en-US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5404"/>
            <a:ext cx="8229600" cy="212365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Systems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“Bowling Building”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 = 32 cm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5404"/>
            <a:ext cx="8229600" cy="212365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Elements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219200" y="1538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Beams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219200" y="21478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219200" y="2757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مستطيل 5"/>
          <p:cNvSpPr/>
          <p:nvPr/>
        </p:nvSpPr>
        <p:spPr>
          <a:xfrm>
            <a:off x="5029200" y="1538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 wall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ستطيل 5"/>
          <p:cNvSpPr/>
          <p:nvPr/>
        </p:nvSpPr>
        <p:spPr>
          <a:xfrm>
            <a:off x="5029200" y="21478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Slabs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ستطيل 5"/>
          <p:cNvSpPr/>
          <p:nvPr/>
        </p:nvSpPr>
        <p:spPr>
          <a:xfrm>
            <a:off x="5029200" y="2757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Spiral Stairs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11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42913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3D Modeling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61838"/>
            <a:ext cx="7048500" cy="318185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039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979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Compatibility &amp; Deflection Check:</a:t>
            </a:r>
            <a:endParaRPr lang="en-US" sz="2400" dirty="0"/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538287"/>
            <a:ext cx="4724400" cy="297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38287"/>
            <a:ext cx="425301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431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15382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538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and entrances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0716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Parking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6050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138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0048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979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Equilibrium Check</a:t>
            </a:r>
            <a:endParaRPr lang="en-US" sz="2400" dirty="0"/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19290"/>
            <a:ext cx="7848600" cy="215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9265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979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Response Spectrum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6" y="1161842"/>
            <a:ext cx="297179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 32837.18 KN , Include D.L+S.D+0.25LL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3410" y="1919288"/>
            <a:ext cx="2999390" cy="25853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4.5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 0.20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Cv= 0.20</a:t>
            </a:r>
            <a:endParaRPr lang="ar-SA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e-IL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0.24 sec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157287"/>
            <a:ext cx="4554952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909887"/>
            <a:ext cx="4571999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73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Slab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37136"/>
            <a:ext cx="7772400" cy="89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798974"/>
            <a:ext cx="6496050" cy="121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35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Beams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52487"/>
            <a:ext cx="86868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861322"/>
            <a:ext cx="3886200" cy="189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661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Columns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76287"/>
            <a:ext cx="198899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6588" y="1376363"/>
            <a:ext cx="27908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60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28687"/>
            <a:ext cx="3429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928687"/>
            <a:ext cx="429254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9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4" y="-273202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7" y="1320271"/>
            <a:ext cx="6543675" cy="281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" y="1161838"/>
            <a:ext cx="8886825" cy="307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43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Spiral Stairs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20774"/>
            <a:ext cx="3048000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85887"/>
            <a:ext cx="4495314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6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0513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Shear wall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5075" y="2962275"/>
            <a:ext cx="2528525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004887"/>
            <a:ext cx="6858000" cy="183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83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1457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3041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368290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4179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9479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3002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8336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3670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0"/>
            <a:ext cx="7283934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381000" y="0"/>
            <a:ext cx="3124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Site 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endParaRPr lang="ar-SA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272920"/>
            <a:ext cx="541020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Water consumption 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685800" y="3824287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building of water demand = 7223.4 g/ day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81087"/>
            <a:ext cx="8000971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71487"/>
            <a:ext cx="2514600" cy="3868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3979915" y="1690687"/>
            <a:ext cx="4826962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a water tank of 125 m3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09600" y="166687"/>
          <a:ext cx="4495800" cy="438912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247900"/>
                <a:gridCol w="2247900"/>
              </a:tblGrid>
              <a:tr h="351869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Total FU’s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Collector 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5486400" y="395287"/>
            <a:ext cx="365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2.00 in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1.50 in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1.00 in</a:t>
            </a:r>
          </a:p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Meter  of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2.00 in</a:t>
            </a:r>
          </a:p>
          <a:p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071687"/>
            <a:ext cx="2362200" cy="2391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609600" y="3062287"/>
            <a:ext cx="4495800" cy="3810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6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382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366391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318314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9098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300287"/>
            <a:ext cx="29718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Water supply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833687"/>
            <a:ext cx="2971800" cy="4572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3670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HVAC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33487"/>
            <a:ext cx="5715000" cy="1624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1143000" y="166687"/>
            <a:ext cx="6553200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Drainage system for Bowling-Basement and Ground Floor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138487"/>
            <a:ext cx="5791199" cy="1158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مستطيل 1"/>
          <p:cNvSpPr/>
          <p:nvPr/>
        </p:nvSpPr>
        <p:spPr>
          <a:xfrm>
            <a:off x="6019800" y="2605087"/>
            <a:ext cx="1143000" cy="252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</a:rPr>
              <a:t>26</a:t>
            </a:r>
            <a:endParaRPr lang="ar-QA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019799" y="4082925"/>
            <a:ext cx="1219199" cy="252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</a:rPr>
              <a:t>5</a:t>
            </a:r>
            <a:endParaRPr lang="ar-QA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251823"/>
            <a:ext cx="3429000" cy="1943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0800" y="1681910"/>
            <a:ext cx="2133600" cy="2556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1142999" y="77856"/>
            <a:ext cx="6553200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Drainage system for Bowling-Basement and Ground Floor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1004887"/>
            <a:ext cx="46339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18500" y="231774"/>
            <a:ext cx="560762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Roof and Storm water Drainage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928687"/>
            <a:ext cx="4921250" cy="3395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928687"/>
            <a:ext cx="1224879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2883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763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8954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5121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31955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9098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300287"/>
            <a:ext cx="2971800" cy="457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833687"/>
            <a:ext cx="2971800" cy="457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3670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33400" y="1614487"/>
            <a:ext cx="1950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=0.370 W/m2.C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1157287"/>
            <a:ext cx="2017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=0.410 W/m2.C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33400" y="1995487"/>
            <a:ext cx="2139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Uadj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=0.640 W/m2.C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157287"/>
            <a:ext cx="4812659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833687"/>
            <a:ext cx="4946336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381000" y="242887"/>
            <a:ext cx="6477000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>
              <a:spcBef>
                <a:spcPct val="0"/>
              </a:spcBef>
              <a:buNone/>
              <a:defRPr sz="6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/>
              <a:t>Design Data for Bowling :</a:t>
            </a:r>
            <a:endParaRPr lang="ar-SA" sz="3600" dirty="0"/>
          </a:p>
        </p:txBody>
      </p:sp>
      <p:sp>
        <p:nvSpPr>
          <p:cNvPr id="10" name="مستطيل 9"/>
          <p:cNvSpPr/>
          <p:nvPr/>
        </p:nvSpPr>
        <p:spPr>
          <a:xfrm>
            <a:off x="381000" y="2528887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Cooling: 64271 W @ 19:00 on 30th of July.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62000" y="471487"/>
            <a:ext cx="571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bowling space we used air handling unit (AHU-B) and return fan,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843086"/>
            <a:ext cx="2692860" cy="2322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692" y="1843086"/>
            <a:ext cx="2693127" cy="2322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82319"/>
            <a:ext cx="1984612" cy="2346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455" y="333376"/>
            <a:ext cx="8350545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-304800" y="-138113"/>
            <a:ext cx="6248400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Circulation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and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Entrances</a:t>
            </a:r>
            <a:endParaRPr lang="ar-SA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-533400" y="202126"/>
            <a:ext cx="60198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200" dirty="0"/>
              <a:t> Main Duct sizing :</a:t>
            </a:r>
          </a:p>
          <a:p>
            <a:endParaRPr lang="ar-SA" sz="3200" dirty="0"/>
          </a:p>
        </p:txBody>
      </p:sp>
      <p:sp>
        <p:nvSpPr>
          <p:cNvPr id="5" name="مستطيل 4"/>
          <p:cNvSpPr/>
          <p:nvPr/>
        </p:nvSpPr>
        <p:spPr>
          <a:xfrm>
            <a:off x="533400" y="928687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v=7.1m3/s ,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-B=10m/s ,then (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ar-S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𝑝/𝐸𝐿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)=0.9 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94602"/>
            <a:ext cx="4724400" cy="3024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25785"/>
            <a:ext cx="3403600" cy="148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419100" y="274795"/>
            <a:ext cx="43053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 Diffuser selection :</a:t>
            </a:r>
          </a:p>
          <a:p>
            <a:endParaRPr lang="ar-SA" dirty="0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42887"/>
            <a:ext cx="1804987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762000" y="123348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x23 cm </a:t>
            </a:r>
            <a:r>
              <a:rPr lang="en-US" dirty="0" smtClean="0"/>
              <a:t>ceiling diffusers</a:t>
            </a:r>
          </a:p>
          <a:p>
            <a:r>
              <a:rPr lang="en-US" dirty="0" smtClean="0"/>
              <a:t>such that the volumetric rate = 175 L/s and its throw 3-7.3m</a:t>
            </a:r>
            <a:endParaRPr lang="ar-SA" dirty="0"/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300287"/>
            <a:ext cx="1717675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071687"/>
            <a:ext cx="1524000" cy="169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8"/>
          <p:cNvSpPr/>
          <p:nvPr/>
        </p:nvSpPr>
        <p:spPr>
          <a:xfrm>
            <a:off x="3886200" y="3900487"/>
            <a:ext cx="175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fixed carbon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dioxide sensor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553200" y="4205287"/>
            <a:ext cx="1855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Diffusers (return).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096000" y="1995487"/>
            <a:ext cx="2560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 diffusers (supply).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47687"/>
            <a:ext cx="3123905" cy="3748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614487"/>
            <a:ext cx="5018052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098800" y="320674"/>
            <a:ext cx="60198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 </a:t>
            </a:r>
            <a:r>
              <a:rPr lang="en-US" dirty="0" smtClean="0"/>
              <a:t>Diffusers distribution: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285938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3511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Environmental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36527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3186142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Safety  Design </a:t>
            </a:r>
            <a:endParaRPr lang="ar-SA" sz="2000" b="1" dirty="0" smtClean="0">
              <a:solidFill>
                <a:prstClr val="black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3413064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92800" y="2757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Emergency signs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39957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Evacuation maps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5892800" y="3357561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Sprinklers distribution 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5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-548403"/>
            <a:ext cx="8229600" cy="2800767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Emergency Signs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" name="صورة 3" descr="bowling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00" y="1147762"/>
            <a:ext cx="27432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04887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8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0738"/>
            <a:ext cx="8229600" cy="175432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Fire Sprinklers Distribution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Cinema</a:t>
            </a:r>
            <a:endParaRPr lang="ar-Q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10" y="1954001"/>
            <a:ext cx="7391401" cy="1954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148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Fire Sprinklers Distribution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Cafeteria – Ground Floor</a:t>
            </a:r>
            <a:endParaRPr lang="ar-Q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70867"/>
            <a:ext cx="7620000" cy="158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517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7737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Evacuation </a:t>
            </a: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Maps</a:t>
            </a: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55223"/>
            <a:ext cx="3048000" cy="2835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20650"/>
            <a:ext cx="4114800" cy="324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78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352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67184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Electrical Design 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1955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02200" y="38242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9289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34623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distribution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9957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Dialux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3072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Sockets</a:t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1056217"/>
            <a:ext cx="3448050" cy="3485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25893"/>
            <a:ext cx="4419600" cy="2706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053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2887"/>
            <a:ext cx="22860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Parking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0" name="صورة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71487"/>
            <a:ext cx="525780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57200" y="1843087"/>
          <a:ext cx="3276600" cy="1789346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638300"/>
                <a:gridCol w="1638300"/>
              </a:tblGrid>
              <a:tr h="640673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No.</a:t>
                      </a:r>
                      <a:r>
                        <a:rPr lang="en-US" sz="1800" baseline="0" dirty="0" smtClean="0"/>
                        <a:t> car parking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zone</a:t>
                      </a:r>
                      <a:endParaRPr lang="ar-SA" sz="1800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22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Bowling</a:t>
                      </a:r>
                      <a:endParaRPr lang="ar-SA" sz="1800" dirty="0"/>
                    </a:p>
                  </a:txBody>
                  <a:tcPr/>
                </a:tc>
              </a:tr>
              <a:tr h="640673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97 car 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4 busses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Sport-hall</a:t>
                      </a:r>
                      <a:endParaRPr lang="ar-SA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533400" y="1157287"/>
            <a:ext cx="2667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 4950 m2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97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3071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Lighting</a:t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081087"/>
            <a:ext cx="3552825" cy="3148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004887"/>
            <a:ext cx="1952625" cy="184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54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2739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57287"/>
            <a:ext cx="3733800" cy="334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309687"/>
            <a:ext cx="413646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51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307" y="1081087"/>
            <a:ext cx="3276493" cy="350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28712"/>
            <a:ext cx="50768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376487"/>
            <a:ext cx="4419600" cy="227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4770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7" y="-823913"/>
            <a:ext cx="8229600" cy="255454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Special Lighting Effects -Bowling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28687"/>
            <a:ext cx="3267075" cy="1887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1" y="3010218"/>
            <a:ext cx="7400925" cy="161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05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6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29231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57403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Environmental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369560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Safety 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BOQ </a:t>
            </a:r>
            <a:endParaRPr lang="ar-SA" sz="2000" b="1" dirty="0" smtClean="0">
              <a:solidFill>
                <a:prstClr val="black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8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687"/>
            <a:ext cx="7772400" cy="101880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Bill of Quantities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Bowling - Sample Structural </a:t>
            </a: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1538287"/>
            <a:ext cx="8077200" cy="2133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tx1"/>
                </a:solidFill>
              </a:rPr>
              <a:t>Total cost of structural elements per meter       square = 334.56 $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Total Cost of the Bowling center = 391,435 $</a:t>
            </a:r>
            <a:endParaRPr lang="ar-Q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7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485900" y="700087"/>
            <a:ext cx="6096000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/>
              <a:t>  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 </a:t>
            </a:r>
            <a:endParaRPr lang="en-US" sz="7200" b="1" dirty="0" smtClean="0"/>
          </a:p>
          <a:p>
            <a:endParaRPr lang="en-US" dirty="0" smtClean="0"/>
          </a:p>
          <a:p>
            <a:pPr algn="ctr"/>
            <a:r>
              <a:rPr lang="en-US" sz="3600" b="1" dirty="0" smtClean="0"/>
              <a:t>  </a:t>
            </a:r>
            <a:r>
              <a:rPr lang="en-US" sz="5400" b="1" dirty="0" smtClean="0"/>
              <a:t>No</a:t>
            </a:r>
            <a:r>
              <a:rPr lang="en-US" sz="3600" b="1" dirty="0" smtClean="0"/>
              <a:t> Need for </a:t>
            </a:r>
            <a:r>
              <a:rPr lang="en-US" sz="5400" b="1" dirty="0" smtClean="0"/>
              <a:t>Q</a:t>
            </a:r>
            <a:r>
              <a:rPr lang="en-US" sz="3600" b="1" dirty="0" smtClean="0"/>
              <a:t>uestions </a:t>
            </a:r>
          </a:p>
          <a:p>
            <a:endParaRPr lang="ar-QA" dirty="0"/>
          </a:p>
        </p:txBody>
      </p:sp>
    </p:spTree>
    <p:extLst>
      <p:ext uri="{BB962C8B-B14F-4D97-AF65-F5344CB8AC3E}">
        <p14:creationId xmlns:p14="http://schemas.microsoft.com/office/powerpoint/2010/main" val="38415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15382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5382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Circulation and entrances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0716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Parking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6050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138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0048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plan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14053</TotalTime>
  <Words>1048</Words>
  <Application>Microsoft Office PowerPoint</Application>
  <PresentationFormat>مخصص</PresentationFormat>
  <Paragraphs>430</Paragraphs>
  <Slides>86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86</vt:i4>
      </vt:variant>
    </vt:vector>
  </HeadingPairs>
  <TitlesOfParts>
    <vt:vector size="87" baseType="lpstr">
      <vt:lpstr>Office Theme</vt:lpstr>
      <vt:lpstr>Youth Recreation  Center</vt:lpstr>
      <vt:lpstr>Outline</vt:lpstr>
      <vt:lpstr>عرض تقديمي في PowerPoint</vt:lpstr>
      <vt:lpstr>عرض تقديمي في PowerPoint</vt:lpstr>
      <vt:lpstr>Outline</vt:lpstr>
      <vt:lpstr>عرض تقديمي في PowerPoint</vt:lpstr>
      <vt:lpstr>عرض تقديمي في PowerPoint</vt:lpstr>
      <vt:lpstr> Parking </vt:lpstr>
      <vt:lpstr>Outline</vt:lpstr>
      <vt:lpstr>عرض تقديمي في PowerPoint</vt:lpstr>
      <vt:lpstr> Basement Floor </vt:lpstr>
      <vt:lpstr> Ground Floor </vt:lpstr>
      <vt:lpstr> First Floor </vt:lpstr>
      <vt:lpstr>Second Floor </vt:lpstr>
      <vt:lpstr> East Elevation </vt:lpstr>
      <vt:lpstr> North Elevation </vt:lpstr>
      <vt:lpstr> South Elevation </vt:lpstr>
      <vt:lpstr> West Elevation </vt:lpstr>
      <vt:lpstr>Outline</vt:lpstr>
      <vt:lpstr>عرض تقديمي في PowerPoint</vt:lpstr>
      <vt:lpstr>  </vt:lpstr>
      <vt:lpstr>Outline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Outline</vt:lpstr>
      <vt:lpstr>Reverberation Time RT60 </vt:lpstr>
      <vt:lpstr>عرض تقديمي في PowerPoint</vt:lpstr>
      <vt:lpstr>عرض تقديمي في PowerPoint</vt:lpstr>
      <vt:lpstr>Outline</vt:lpstr>
      <vt:lpstr> Design Codes </vt:lpstr>
      <vt:lpstr> Design Data </vt:lpstr>
      <vt:lpstr> Structural Systems </vt:lpstr>
      <vt:lpstr> Structural Elements </vt:lpstr>
      <vt:lpstr> 3D Modeling ETABS 2015 </vt:lpstr>
      <vt:lpstr> Checks ETABS 2015 </vt:lpstr>
      <vt:lpstr> Checks ETABS 2015 </vt:lpstr>
      <vt:lpstr> Seismic Design Response Spectrum </vt:lpstr>
      <vt:lpstr> Slab Reinforcement </vt:lpstr>
      <vt:lpstr> Beams Reinforcement </vt:lpstr>
      <vt:lpstr> Columns Reinforcement </vt:lpstr>
      <vt:lpstr> Footing Reinforcement </vt:lpstr>
      <vt:lpstr> Footing Reinforcement </vt:lpstr>
      <vt:lpstr> Spiral Stairs Reinforcement </vt:lpstr>
      <vt:lpstr> Shear wall Reinforcement </vt:lpstr>
      <vt:lpstr>Outline</vt:lpstr>
      <vt:lpstr>عرض تقديمي في PowerPoint</vt:lpstr>
      <vt:lpstr>عرض تقديمي في PowerPoint</vt:lpstr>
      <vt:lpstr>عرض تقديمي في PowerPoint</vt:lpstr>
      <vt:lpstr>Outline</vt:lpstr>
      <vt:lpstr>عرض تقديمي في PowerPoint</vt:lpstr>
      <vt:lpstr>عرض تقديمي في PowerPoint</vt:lpstr>
      <vt:lpstr>عرض تقديمي في PowerPoint</vt:lpstr>
      <vt:lpstr>Outline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Outline</vt:lpstr>
      <vt:lpstr> Emergency Signs  </vt:lpstr>
      <vt:lpstr> Fire Sprinklers Distribution </vt:lpstr>
      <vt:lpstr> Fire Sprinklers Distribution </vt:lpstr>
      <vt:lpstr> Evacuation Maps  </vt:lpstr>
      <vt:lpstr>Outline</vt:lpstr>
      <vt:lpstr> Distribution of Sockets </vt:lpstr>
      <vt:lpstr> Distribution of Lighting </vt:lpstr>
      <vt:lpstr>Artificial Lighting Dialux Program </vt:lpstr>
      <vt:lpstr>Artificial Lighting Dialux Program </vt:lpstr>
      <vt:lpstr>  Special Lighting Effects -Bowling  </vt:lpstr>
      <vt:lpstr>Outline</vt:lpstr>
      <vt:lpstr> Bill of Quantities Bowling - Sample Structural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Building Engineering Department</dc:title>
  <dc:creator>Morad</dc:creator>
  <cp:lastModifiedBy>Esoft</cp:lastModifiedBy>
  <cp:revision>466</cp:revision>
  <dcterms:created xsi:type="dcterms:W3CDTF">2015-05-02T20:43:38Z</dcterms:created>
  <dcterms:modified xsi:type="dcterms:W3CDTF">2015-12-19T19:39:40Z</dcterms:modified>
</cp:coreProperties>
</file>