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301" r:id="rId4"/>
    <p:sldId id="281" r:id="rId5"/>
    <p:sldId id="302" r:id="rId6"/>
    <p:sldId id="303" r:id="rId7"/>
    <p:sldId id="311" r:id="rId8"/>
    <p:sldId id="304" r:id="rId9"/>
    <p:sldId id="305" r:id="rId10"/>
    <p:sldId id="306" r:id="rId11"/>
    <p:sldId id="308" r:id="rId12"/>
    <p:sldId id="309" r:id="rId13"/>
    <p:sldId id="307" r:id="rId14"/>
    <p:sldId id="312" r:id="rId15"/>
    <p:sldId id="310"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82" r:id="rId30"/>
    <p:sldId id="300" r:id="rId31"/>
    <p:sldId id="299" r:id="rId32"/>
    <p:sldId id="283" r:id="rId33"/>
    <p:sldId id="28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9696"/>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03" autoAdjust="0"/>
    <p:restoredTop sz="94660"/>
  </p:normalViewPr>
  <p:slideViewPr>
    <p:cSldViewPr>
      <p:cViewPr>
        <p:scale>
          <a:sx n="70" d="100"/>
          <a:sy n="70" d="100"/>
        </p:scale>
        <p:origin x="-156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niersity\Graduation%20Project\classifica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niersity\Graduation%20Project\classific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v>First A</c:v>
          </c:tx>
          <c:spPr>
            <a:solidFill>
              <a:srgbClr val="0070C0"/>
            </a:solidFill>
            <a:ln>
              <a:solidFill>
                <a:srgbClr val="3366CC"/>
              </a:solidFill>
            </a:ln>
          </c:spPr>
          <c:invertIfNegative val="0"/>
          <c:cat>
            <c:strRef>
              <c:f>contractor!$B$2:$B$7</c:f>
              <c:strCache>
                <c:ptCount val="6"/>
                <c:pt idx="0">
                  <c:v>Structural</c:v>
                </c:pt>
                <c:pt idx="1">
                  <c:v>Transportation</c:v>
                </c:pt>
                <c:pt idx="2">
                  <c:v>Water &amp; Environment</c:v>
                </c:pt>
                <c:pt idx="3">
                  <c:v>Surveying</c:v>
                </c:pt>
                <c:pt idx="4">
                  <c:v>Electrical</c:v>
                </c:pt>
                <c:pt idx="5">
                  <c:v>Mechanical</c:v>
                </c:pt>
              </c:strCache>
            </c:strRef>
          </c:cat>
          <c:val>
            <c:numRef>
              <c:f>contractor!$C$2:$C$7</c:f>
              <c:numCache>
                <c:formatCode>General</c:formatCode>
                <c:ptCount val="6"/>
                <c:pt idx="0">
                  <c:v>8</c:v>
                </c:pt>
                <c:pt idx="1">
                  <c:v>6</c:v>
                </c:pt>
                <c:pt idx="2">
                  <c:v>7</c:v>
                </c:pt>
                <c:pt idx="3">
                  <c:v>4</c:v>
                </c:pt>
                <c:pt idx="4">
                  <c:v>6</c:v>
                </c:pt>
                <c:pt idx="5">
                  <c:v>4</c:v>
                </c:pt>
              </c:numCache>
            </c:numRef>
          </c:val>
        </c:ser>
        <c:ser>
          <c:idx val="1"/>
          <c:order val="1"/>
          <c:tx>
            <c:v>First B</c:v>
          </c:tx>
          <c:spPr>
            <a:solidFill>
              <a:srgbClr val="FF6600"/>
            </a:solidFill>
          </c:spPr>
          <c:invertIfNegative val="0"/>
          <c:cat>
            <c:strRef>
              <c:f>contractor!$B$2:$B$7</c:f>
              <c:strCache>
                <c:ptCount val="6"/>
                <c:pt idx="0">
                  <c:v>Structural</c:v>
                </c:pt>
                <c:pt idx="1">
                  <c:v>Transportation</c:v>
                </c:pt>
                <c:pt idx="2">
                  <c:v>Water &amp; Environment</c:v>
                </c:pt>
                <c:pt idx="3">
                  <c:v>Surveying</c:v>
                </c:pt>
                <c:pt idx="4">
                  <c:v>Electrical</c:v>
                </c:pt>
                <c:pt idx="5">
                  <c:v>Mechanical</c:v>
                </c:pt>
              </c:strCache>
            </c:strRef>
          </c:cat>
          <c:val>
            <c:numRef>
              <c:f>contractor!$D$2:$D$7</c:f>
              <c:numCache>
                <c:formatCode>General</c:formatCode>
                <c:ptCount val="6"/>
                <c:pt idx="0">
                  <c:v>3</c:v>
                </c:pt>
                <c:pt idx="1">
                  <c:v>4</c:v>
                </c:pt>
                <c:pt idx="2">
                  <c:v>2</c:v>
                </c:pt>
                <c:pt idx="3">
                  <c:v>2</c:v>
                </c:pt>
                <c:pt idx="4">
                  <c:v>0</c:v>
                </c:pt>
                <c:pt idx="5">
                  <c:v>1</c:v>
                </c:pt>
              </c:numCache>
            </c:numRef>
          </c:val>
        </c:ser>
        <c:ser>
          <c:idx val="2"/>
          <c:order val="2"/>
          <c:tx>
            <c:v>Second</c:v>
          </c:tx>
          <c:spPr>
            <a:solidFill>
              <a:srgbClr val="00B050"/>
            </a:solidFill>
          </c:spPr>
          <c:invertIfNegative val="0"/>
          <c:cat>
            <c:strRef>
              <c:f>contractor!$B$2:$B$7</c:f>
              <c:strCache>
                <c:ptCount val="6"/>
                <c:pt idx="0">
                  <c:v>Structural</c:v>
                </c:pt>
                <c:pt idx="1">
                  <c:v>Transportation</c:v>
                </c:pt>
                <c:pt idx="2">
                  <c:v>Water &amp; Environment</c:v>
                </c:pt>
                <c:pt idx="3">
                  <c:v>Surveying</c:v>
                </c:pt>
                <c:pt idx="4">
                  <c:v>Electrical</c:v>
                </c:pt>
                <c:pt idx="5">
                  <c:v>Mechanical</c:v>
                </c:pt>
              </c:strCache>
            </c:strRef>
          </c:cat>
          <c:val>
            <c:numRef>
              <c:f>contractor!$E$2:$E$7</c:f>
              <c:numCache>
                <c:formatCode>General</c:formatCode>
                <c:ptCount val="6"/>
                <c:pt idx="0">
                  <c:v>1</c:v>
                </c:pt>
                <c:pt idx="1">
                  <c:v>0</c:v>
                </c:pt>
                <c:pt idx="2">
                  <c:v>1</c:v>
                </c:pt>
                <c:pt idx="3">
                  <c:v>1</c:v>
                </c:pt>
                <c:pt idx="4">
                  <c:v>4</c:v>
                </c:pt>
                <c:pt idx="5">
                  <c:v>4</c:v>
                </c:pt>
              </c:numCache>
            </c:numRef>
          </c:val>
        </c:ser>
        <c:ser>
          <c:idx val="3"/>
          <c:order val="3"/>
          <c:tx>
            <c:v>Third</c:v>
          </c:tx>
          <c:spPr>
            <a:solidFill>
              <a:srgbClr val="7030A0"/>
            </a:solidFill>
          </c:spPr>
          <c:invertIfNegative val="0"/>
          <c:cat>
            <c:strRef>
              <c:f>contractor!$B$2:$B$7</c:f>
              <c:strCache>
                <c:ptCount val="6"/>
                <c:pt idx="0">
                  <c:v>Structural</c:v>
                </c:pt>
                <c:pt idx="1">
                  <c:v>Transportation</c:v>
                </c:pt>
                <c:pt idx="2">
                  <c:v>Water &amp; Environment</c:v>
                </c:pt>
                <c:pt idx="3">
                  <c:v>Surveying</c:v>
                </c:pt>
                <c:pt idx="4">
                  <c:v>Electrical</c:v>
                </c:pt>
                <c:pt idx="5">
                  <c:v>Mechanical</c:v>
                </c:pt>
              </c:strCache>
            </c:strRef>
          </c:cat>
          <c:val>
            <c:numRef>
              <c:f>contractor!$F$2:$F$7</c:f>
              <c:numCache>
                <c:formatCode>General</c:formatCode>
                <c:ptCount val="6"/>
                <c:pt idx="0">
                  <c:v>0</c:v>
                </c:pt>
                <c:pt idx="1">
                  <c:v>2</c:v>
                </c:pt>
                <c:pt idx="2">
                  <c:v>2</c:v>
                </c:pt>
                <c:pt idx="3">
                  <c:v>1</c:v>
                </c:pt>
                <c:pt idx="4">
                  <c:v>1</c:v>
                </c:pt>
                <c:pt idx="5">
                  <c:v>1</c:v>
                </c:pt>
              </c:numCache>
            </c:numRef>
          </c:val>
        </c:ser>
        <c:dLbls>
          <c:showLegendKey val="0"/>
          <c:showVal val="0"/>
          <c:showCatName val="0"/>
          <c:showSerName val="0"/>
          <c:showPercent val="0"/>
          <c:showBubbleSize val="0"/>
        </c:dLbls>
        <c:gapWidth val="150"/>
        <c:axId val="230162816"/>
        <c:axId val="230164736"/>
      </c:barChart>
      <c:catAx>
        <c:axId val="230162816"/>
        <c:scaling>
          <c:orientation val="minMax"/>
        </c:scaling>
        <c:delete val="0"/>
        <c:axPos val="b"/>
        <c:title>
          <c:tx>
            <c:rich>
              <a:bodyPr/>
              <a:lstStyle/>
              <a:p>
                <a:pPr>
                  <a:defRPr/>
                </a:pPr>
                <a:r>
                  <a:rPr lang="en-US" sz="1200">
                    <a:latin typeface="Times New Roman" panose="02020603050405020304" pitchFamily="18" charset="0"/>
                    <a:cs typeface="Times New Roman" panose="02020603050405020304" pitchFamily="18" charset="0"/>
                  </a:rPr>
                  <a:t>Classification fields</a:t>
                </a:r>
              </a:p>
            </c:rich>
          </c:tx>
          <c:layout/>
          <c:overlay val="0"/>
        </c:title>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en-US"/>
          </a:p>
        </c:txPr>
        <c:crossAx val="230164736"/>
        <c:crosses val="autoZero"/>
        <c:auto val="1"/>
        <c:lblAlgn val="ctr"/>
        <c:lblOffset val="100"/>
        <c:noMultiLvlLbl val="0"/>
      </c:catAx>
      <c:valAx>
        <c:axId val="230164736"/>
        <c:scaling>
          <c:orientation val="minMax"/>
        </c:scaling>
        <c:delete val="0"/>
        <c:axPos val="l"/>
        <c:majorGridlines/>
        <c:title>
          <c:tx>
            <c:rich>
              <a:bodyPr rot="-5400000" vert="horz"/>
              <a:lstStyle/>
              <a:p>
                <a:pPr>
                  <a:defRPr/>
                </a:pPr>
                <a:r>
                  <a:rPr lang="en-US" sz="1200">
                    <a:latin typeface="Times New Roman" panose="02020603050405020304" pitchFamily="18" charset="0"/>
                    <a:cs typeface="Times New Roman" panose="02020603050405020304" pitchFamily="18" charset="0"/>
                  </a:rPr>
                  <a:t>Number of Contractors</a:t>
                </a:r>
              </a:p>
            </c:rich>
          </c:tx>
          <c:layout/>
          <c:overlay val="0"/>
        </c:title>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en-US"/>
          </a:p>
        </c:txPr>
        <c:crossAx val="230162816"/>
        <c:crosses val="autoZero"/>
        <c:crossBetween val="between"/>
      </c:valAx>
    </c:plotArea>
    <c:legend>
      <c:legendPos val="r"/>
      <c:layout/>
      <c:overlay val="0"/>
      <c:txPr>
        <a:bodyPr/>
        <a:lstStyle/>
        <a:p>
          <a:pPr>
            <a:defRPr>
              <a:latin typeface="Times New Roman" panose="02020603050405020304" pitchFamily="18" charset="0"/>
              <a:ea typeface="Tahoma" panose="020B0604030504040204" pitchFamily="34" charset="0"/>
              <a:cs typeface="Times New Roman" panose="02020603050405020304" pitchFamily="18" charset="0"/>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cons!$C$2</c:f>
              <c:strCache>
                <c:ptCount val="1"/>
                <c:pt idx="0">
                  <c:v>Consultant</c:v>
                </c:pt>
              </c:strCache>
            </c:strRef>
          </c:tx>
          <c:spPr>
            <a:solidFill>
              <a:srgbClr val="0070C0"/>
            </a:solidFill>
            <a:ln>
              <a:solidFill>
                <a:srgbClr val="3366CC"/>
              </a:solidFill>
            </a:ln>
          </c:spPr>
          <c:invertIfNegative val="0"/>
          <c:cat>
            <c:strRef>
              <c:f>cons!$B$3:$B$8</c:f>
              <c:strCache>
                <c:ptCount val="6"/>
                <c:pt idx="0">
                  <c:v>Structural</c:v>
                </c:pt>
                <c:pt idx="1">
                  <c:v>Transportation</c:v>
                </c:pt>
                <c:pt idx="2">
                  <c:v>Water &amp; Environment</c:v>
                </c:pt>
                <c:pt idx="3">
                  <c:v>Surveying</c:v>
                </c:pt>
                <c:pt idx="4">
                  <c:v>Electrical</c:v>
                </c:pt>
                <c:pt idx="5">
                  <c:v>Mechanical</c:v>
                </c:pt>
              </c:strCache>
            </c:strRef>
          </c:cat>
          <c:val>
            <c:numRef>
              <c:f>cons!$C$3:$C$8</c:f>
              <c:numCache>
                <c:formatCode>General</c:formatCode>
                <c:ptCount val="6"/>
                <c:pt idx="0">
                  <c:v>6</c:v>
                </c:pt>
                <c:pt idx="1">
                  <c:v>4</c:v>
                </c:pt>
                <c:pt idx="2">
                  <c:v>3</c:v>
                </c:pt>
                <c:pt idx="3">
                  <c:v>1</c:v>
                </c:pt>
                <c:pt idx="4">
                  <c:v>4</c:v>
                </c:pt>
                <c:pt idx="5">
                  <c:v>3</c:v>
                </c:pt>
              </c:numCache>
            </c:numRef>
          </c:val>
        </c:ser>
        <c:ser>
          <c:idx val="1"/>
          <c:order val="1"/>
          <c:tx>
            <c:strRef>
              <c:f>cons!$D$2</c:f>
              <c:strCache>
                <c:ptCount val="1"/>
                <c:pt idx="0">
                  <c:v>Opinion Bureau</c:v>
                </c:pt>
              </c:strCache>
            </c:strRef>
          </c:tx>
          <c:spPr>
            <a:solidFill>
              <a:srgbClr val="FF6600"/>
            </a:solidFill>
          </c:spPr>
          <c:invertIfNegative val="0"/>
          <c:cat>
            <c:strRef>
              <c:f>cons!$B$3:$B$8</c:f>
              <c:strCache>
                <c:ptCount val="6"/>
                <c:pt idx="0">
                  <c:v>Structural</c:v>
                </c:pt>
                <c:pt idx="1">
                  <c:v>Transportation</c:v>
                </c:pt>
                <c:pt idx="2">
                  <c:v>Water &amp; Environment</c:v>
                </c:pt>
                <c:pt idx="3">
                  <c:v>Surveying</c:v>
                </c:pt>
                <c:pt idx="4">
                  <c:v>Electrical</c:v>
                </c:pt>
                <c:pt idx="5">
                  <c:v>Mechanical</c:v>
                </c:pt>
              </c:strCache>
            </c:strRef>
          </c:cat>
          <c:val>
            <c:numRef>
              <c:f>cons!$D$3:$D$8</c:f>
              <c:numCache>
                <c:formatCode>General</c:formatCode>
                <c:ptCount val="6"/>
                <c:pt idx="0">
                  <c:v>0</c:v>
                </c:pt>
                <c:pt idx="1">
                  <c:v>0</c:v>
                </c:pt>
                <c:pt idx="2">
                  <c:v>0</c:v>
                </c:pt>
                <c:pt idx="3">
                  <c:v>0</c:v>
                </c:pt>
                <c:pt idx="4">
                  <c:v>1</c:v>
                </c:pt>
                <c:pt idx="5">
                  <c:v>1</c:v>
                </c:pt>
              </c:numCache>
            </c:numRef>
          </c:val>
        </c:ser>
        <c:ser>
          <c:idx val="2"/>
          <c:order val="2"/>
          <c:tx>
            <c:strRef>
              <c:f>cons!$E$2</c:f>
              <c:strCache>
                <c:ptCount val="1"/>
                <c:pt idx="0">
                  <c:v>First A</c:v>
                </c:pt>
              </c:strCache>
            </c:strRef>
          </c:tx>
          <c:spPr>
            <a:solidFill>
              <a:srgbClr val="7030A0"/>
            </a:solidFill>
          </c:spPr>
          <c:invertIfNegative val="0"/>
          <c:cat>
            <c:strRef>
              <c:f>cons!$B$3:$B$8</c:f>
              <c:strCache>
                <c:ptCount val="6"/>
                <c:pt idx="0">
                  <c:v>Structural</c:v>
                </c:pt>
                <c:pt idx="1">
                  <c:v>Transportation</c:v>
                </c:pt>
                <c:pt idx="2">
                  <c:v>Water &amp; Environment</c:v>
                </c:pt>
                <c:pt idx="3">
                  <c:v>Surveying</c:v>
                </c:pt>
                <c:pt idx="4">
                  <c:v>Electrical</c:v>
                </c:pt>
                <c:pt idx="5">
                  <c:v>Mechanical</c:v>
                </c:pt>
              </c:strCache>
            </c:strRef>
          </c:cat>
          <c:val>
            <c:numRef>
              <c:f>cons!$E$3:$E$8</c:f>
              <c:numCache>
                <c:formatCode>General</c:formatCode>
                <c:ptCount val="6"/>
                <c:pt idx="0">
                  <c:v>0</c:v>
                </c:pt>
                <c:pt idx="1">
                  <c:v>1</c:v>
                </c:pt>
                <c:pt idx="2">
                  <c:v>0</c:v>
                </c:pt>
                <c:pt idx="3">
                  <c:v>0</c:v>
                </c:pt>
                <c:pt idx="4">
                  <c:v>0</c:v>
                </c:pt>
                <c:pt idx="5">
                  <c:v>0</c:v>
                </c:pt>
              </c:numCache>
            </c:numRef>
          </c:val>
        </c:ser>
        <c:ser>
          <c:idx val="3"/>
          <c:order val="3"/>
          <c:tx>
            <c:strRef>
              <c:f>cons!$F$2</c:f>
              <c:strCache>
                <c:ptCount val="1"/>
                <c:pt idx="0">
                  <c:v>First B</c:v>
                </c:pt>
              </c:strCache>
            </c:strRef>
          </c:tx>
          <c:spPr>
            <a:solidFill>
              <a:srgbClr val="00B050"/>
            </a:solidFill>
          </c:spPr>
          <c:invertIfNegative val="0"/>
          <c:cat>
            <c:strRef>
              <c:f>cons!$B$3:$B$8</c:f>
              <c:strCache>
                <c:ptCount val="6"/>
                <c:pt idx="0">
                  <c:v>Structural</c:v>
                </c:pt>
                <c:pt idx="1">
                  <c:v>Transportation</c:v>
                </c:pt>
                <c:pt idx="2">
                  <c:v>Water &amp; Environment</c:v>
                </c:pt>
                <c:pt idx="3">
                  <c:v>Surveying</c:v>
                </c:pt>
                <c:pt idx="4">
                  <c:v>Electrical</c:v>
                </c:pt>
                <c:pt idx="5">
                  <c:v>Mechanical</c:v>
                </c:pt>
              </c:strCache>
            </c:strRef>
          </c:cat>
          <c:val>
            <c:numRef>
              <c:f>cons!$F$3:$F$8</c:f>
              <c:numCache>
                <c:formatCode>General</c:formatCode>
                <c:ptCount val="6"/>
                <c:pt idx="0">
                  <c:v>2</c:v>
                </c:pt>
                <c:pt idx="1">
                  <c:v>2</c:v>
                </c:pt>
                <c:pt idx="2">
                  <c:v>2</c:v>
                </c:pt>
                <c:pt idx="3">
                  <c:v>3</c:v>
                </c:pt>
                <c:pt idx="4">
                  <c:v>2</c:v>
                </c:pt>
                <c:pt idx="5">
                  <c:v>2</c:v>
                </c:pt>
              </c:numCache>
            </c:numRef>
          </c:val>
        </c:ser>
        <c:ser>
          <c:idx val="4"/>
          <c:order val="4"/>
          <c:tx>
            <c:strRef>
              <c:f>cons!$G$2</c:f>
              <c:strCache>
                <c:ptCount val="1"/>
                <c:pt idx="0">
                  <c:v>First C</c:v>
                </c:pt>
              </c:strCache>
            </c:strRef>
          </c:tx>
          <c:spPr>
            <a:solidFill>
              <a:srgbClr val="FFFF00"/>
            </a:solidFill>
          </c:spPr>
          <c:invertIfNegative val="0"/>
          <c:cat>
            <c:strRef>
              <c:f>cons!$B$3:$B$8</c:f>
              <c:strCache>
                <c:ptCount val="6"/>
                <c:pt idx="0">
                  <c:v>Structural</c:v>
                </c:pt>
                <c:pt idx="1">
                  <c:v>Transportation</c:v>
                </c:pt>
                <c:pt idx="2">
                  <c:v>Water &amp; Environment</c:v>
                </c:pt>
                <c:pt idx="3">
                  <c:v>Surveying</c:v>
                </c:pt>
                <c:pt idx="4">
                  <c:v>Electrical</c:v>
                </c:pt>
                <c:pt idx="5">
                  <c:v>Mechanical</c:v>
                </c:pt>
              </c:strCache>
            </c:strRef>
          </c:cat>
          <c:val>
            <c:numRef>
              <c:f>cons!$G$3:$G$8</c:f>
              <c:numCache>
                <c:formatCode>General</c:formatCode>
                <c:ptCount val="6"/>
                <c:pt idx="0">
                  <c:v>0</c:v>
                </c:pt>
                <c:pt idx="1">
                  <c:v>0</c:v>
                </c:pt>
                <c:pt idx="2">
                  <c:v>0</c:v>
                </c:pt>
                <c:pt idx="3">
                  <c:v>0</c:v>
                </c:pt>
                <c:pt idx="4">
                  <c:v>0</c:v>
                </c:pt>
                <c:pt idx="5">
                  <c:v>1</c:v>
                </c:pt>
              </c:numCache>
            </c:numRef>
          </c:val>
        </c:ser>
        <c:dLbls>
          <c:showLegendKey val="0"/>
          <c:showVal val="0"/>
          <c:showCatName val="0"/>
          <c:showSerName val="0"/>
          <c:showPercent val="0"/>
          <c:showBubbleSize val="0"/>
        </c:dLbls>
        <c:gapWidth val="150"/>
        <c:axId val="230206080"/>
        <c:axId val="230212352"/>
      </c:barChart>
      <c:catAx>
        <c:axId val="230206080"/>
        <c:scaling>
          <c:orientation val="minMax"/>
        </c:scaling>
        <c:delete val="0"/>
        <c:axPos val="b"/>
        <c:title>
          <c:tx>
            <c:rich>
              <a:bodyPr/>
              <a:lstStyle/>
              <a:p>
                <a:pPr>
                  <a:defRPr/>
                </a:pPr>
                <a:r>
                  <a:rPr lang="en-US" sz="1200">
                    <a:latin typeface="Times New Roman" panose="02020603050405020304" pitchFamily="18" charset="0"/>
                    <a:cs typeface="Times New Roman" panose="02020603050405020304" pitchFamily="18" charset="0"/>
                  </a:rPr>
                  <a:t>Classification fields</a:t>
                </a:r>
              </a:p>
            </c:rich>
          </c:tx>
          <c:layout/>
          <c:overlay val="0"/>
        </c:title>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en-US"/>
          </a:p>
        </c:txPr>
        <c:crossAx val="230212352"/>
        <c:crosses val="autoZero"/>
        <c:auto val="1"/>
        <c:lblAlgn val="ctr"/>
        <c:lblOffset val="100"/>
        <c:noMultiLvlLbl val="0"/>
      </c:catAx>
      <c:valAx>
        <c:axId val="230212352"/>
        <c:scaling>
          <c:orientation val="minMax"/>
        </c:scaling>
        <c:delete val="0"/>
        <c:axPos val="l"/>
        <c:majorGridlines/>
        <c:title>
          <c:tx>
            <c:rich>
              <a:bodyPr rot="-5400000" vert="horz"/>
              <a:lstStyle/>
              <a:p>
                <a:pPr>
                  <a:defRPr/>
                </a:pPr>
                <a:r>
                  <a:rPr lang="en-US" sz="1200">
                    <a:latin typeface="Times New Roman" panose="02020603050405020304" pitchFamily="18" charset="0"/>
                    <a:cs typeface="Times New Roman" panose="02020603050405020304" pitchFamily="18" charset="0"/>
                  </a:rPr>
                  <a:t>Number of Consultants</a:t>
                </a:r>
              </a:p>
            </c:rich>
          </c:tx>
          <c:layout/>
          <c:overlay val="0"/>
        </c:title>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en-US"/>
          </a:p>
        </c:txPr>
        <c:crossAx val="230206080"/>
        <c:crosses val="autoZero"/>
        <c:crossBetween val="between"/>
      </c:valAx>
    </c:plotArea>
    <c:legend>
      <c:legendPos val="r"/>
      <c:layout>
        <c:manualLayout>
          <c:xMode val="edge"/>
          <c:yMode val="edge"/>
          <c:x val="0.8606848111377382"/>
          <c:y val="0.32202442963860289"/>
          <c:w val="0.12772098596371106"/>
          <c:h val="0.23030991318392893"/>
        </c:manualLayout>
      </c:layout>
      <c:overlay val="0"/>
      <c:txPr>
        <a:bodyPr/>
        <a:lstStyle/>
        <a:p>
          <a:pPr>
            <a:defRPr>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7CF08A-593A-4283-AFB2-66532A9F1846}"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n-US"/>
        </a:p>
      </dgm:t>
    </dgm:pt>
    <dgm:pt modelId="{CA05CD62-DD6B-4A81-BE2B-1E6223354F60}" type="pres">
      <dgm:prSet presAssocID="{357CF08A-593A-4283-AFB2-66532A9F1846}" presName="layout" presStyleCnt="0">
        <dgm:presLayoutVars>
          <dgm:chMax/>
          <dgm:chPref/>
          <dgm:dir/>
          <dgm:resizeHandles/>
        </dgm:presLayoutVars>
      </dgm:prSet>
      <dgm:spPr/>
      <dgm:t>
        <a:bodyPr/>
        <a:lstStyle/>
        <a:p>
          <a:endParaRPr lang="en-US"/>
        </a:p>
      </dgm:t>
    </dgm:pt>
  </dgm:ptLst>
  <dgm:cxnLst>
    <dgm:cxn modelId="{4EF65134-7BC6-47B1-BD66-549ED5003999}" type="presOf" srcId="{357CF08A-593A-4283-AFB2-66532A9F1846}" destId="{CA05CD62-DD6B-4A81-BE2B-1E6223354F60}" srcOrd="0"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F1921E-5D0F-4E19-B8EE-C60E4EC496E5}"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n-US"/>
        </a:p>
      </dgm:t>
    </dgm:pt>
    <dgm:pt modelId="{7F48765C-46BD-420A-87F3-44F54C69F0B3}" type="pres">
      <dgm:prSet presAssocID="{CCF1921E-5D0F-4E19-B8EE-C60E4EC496E5}" presName="layout" presStyleCnt="0">
        <dgm:presLayoutVars>
          <dgm:chMax/>
          <dgm:chPref/>
          <dgm:dir/>
          <dgm:resizeHandles/>
        </dgm:presLayoutVars>
      </dgm:prSet>
      <dgm:spPr/>
      <dgm:t>
        <a:bodyPr/>
        <a:lstStyle/>
        <a:p>
          <a:endParaRPr lang="en-US"/>
        </a:p>
      </dgm:t>
    </dgm:pt>
  </dgm:ptLst>
  <dgm:cxnLst>
    <dgm:cxn modelId="{2B5F0B5A-8E6C-48EA-8992-F8F2DC93E0FD}" type="presOf" srcId="{CCF1921E-5D0F-4E19-B8EE-C60E4EC496E5}" destId="{7F48765C-46BD-420A-87F3-44F54C69F0B3}" srcOrd="0" destOrd="0" presId="urn:microsoft.com/office/officeart/2008/layout/Squa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FAD9D-5977-41F1-9594-3F13E3AEABA0}"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n-US"/>
        </a:p>
      </dgm:t>
    </dgm:pt>
    <dgm:pt modelId="{0648393B-04ED-4375-8A70-5E2FCFF05E97}">
      <dgm:prSet phldrT="[Text]" custT="1"/>
      <dgm:spPr/>
      <dgm:t>
        <a:bodyPr/>
        <a:lstStyle/>
        <a:p>
          <a:r>
            <a:rPr lang="en-US" sz="2400" dirty="0" smtClean="0">
              <a:latin typeface="Century Gothic" panose="020B0502020202020204" pitchFamily="34" charset="0"/>
            </a:rPr>
            <a:t>Research objectives</a:t>
          </a:r>
          <a:endParaRPr lang="en-US" sz="2400" dirty="0">
            <a:latin typeface="Century Gothic" panose="020B0502020202020204" pitchFamily="34" charset="0"/>
          </a:endParaRPr>
        </a:p>
      </dgm:t>
    </dgm:pt>
    <dgm:pt modelId="{628806FC-906E-41A3-A58B-92219CEAE569}" type="parTrans" cxnId="{A0C81D19-4C3E-47C9-9B83-8DCB96A3D3D2}">
      <dgm:prSet/>
      <dgm:spPr/>
      <dgm:t>
        <a:bodyPr/>
        <a:lstStyle/>
        <a:p>
          <a:endParaRPr lang="en-US"/>
        </a:p>
      </dgm:t>
    </dgm:pt>
    <dgm:pt modelId="{416F2CB4-CCEE-4D48-8648-97F7A0B4508D}" type="sibTrans" cxnId="{A0C81D19-4C3E-47C9-9B83-8DCB96A3D3D2}">
      <dgm:prSet/>
      <dgm:spPr/>
      <dgm:t>
        <a:bodyPr/>
        <a:lstStyle/>
        <a:p>
          <a:endParaRPr lang="en-US"/>
        </a:p>
      </dgm:t>
    </dgm:pt>
    <dgm:pt modelId="{CE75C090-D407-4E52-AA71-E1C22480D41B}">
      <dgm:prSet phldrT="[Text]" custT="1"/>
      <dgm:spPr/>
      <dgm:t>
        <a:bodyPr/>
        <a:lstStyle/>
        <a:p>
          <a:pPr algn="just"/>
          <a:r>
            <a:rPr lang="en-US" sz="2200" kern="1200" dirty="0" smtClean="0">
              <a:solidFill>
                <a:schemeClr val="tx1"/>
              </a:solidFill>
              <a:latin typeface="Century Gothic" panose="020B0502020202020204" pitchFamily="34" charset="0"/>
              <a:ea typeface="+mn-ea"/>
              <a:cs typeface="+mn-cs"/>
            </a:rPr>
            <a:t>Identify the most frequently-used FIDIC clauses that have been used in construction projects.</a:t>
          </a:r>
          <a:endParaRPr lang="en-US" sz="2200" kern="1200" dirty="0">
            <a:solidFill>
              <a:schemeClr val="tx1"/>
            </a:solidFill>
            <a:latin typeface="Century Gothic" panose="020B0502020202020204" pitchFamily="34" charset="0"/>
            <a:ea typeface="+mn-ea"/>
            <a:cs typeface="+mn-cs"/>
          </a:endParaRPr>
        </a:p>
      </dgm:t>
    </dgm:pt>
    <dgm:pt modelId="{C6E33CD5-7592-4342-B767-2EC14EB16AB2}" type="parTrans" cxnId="{4B38CAD4-1865-403A-A188-4C195665E5C7}">
      <dgm:prSet/>
      <dgm:spPr/>
      <dgm:t>
        <a:bodyPr/>
        <a:lstStyle/>
        <a:p>
          <a:endParaRPr lang="en-US"/>
        </a:p>
      </dgm:t>
    </dgm:pt>
    <dgm:pt modelId="{2C97D53C-C55B-46E8-99D1-1F3E9AED799A}" type="sibTrans" cxnId="{4B38CAD4-1865-403A-A188-4C195665E5C7}">
      <dgm:prSet/>
      <dgm:spPr/>
      <dgm:t>
        <a:bodyPr/>
        <a:lstStyle/>
        <a:p>
          <a:endParaRPr lang="en-US"/>
        </a:p>
      </dgm:t>
    </dgm:pt>
    <dgm:pt modelId="{18062FBA-F912-4702-A7DB-A639322BB59C}">
      <dgm:prSet phldrT="[Text]" custT="1"/>
      <dgm:spPr/>
      <dgm:t>
        <a:bodyPr/>
        <a:lstStyle/>
        <a:p>
          <a:pPr algn="just"/>
          <a:r>
            <a:rPr lang="en-US" sz="2200" kern="1200" dirty="0" smtClean="0">
              <a:solidFill>
                <a:schemeClr val="tx1"/>
              </a:solidFill>
              <a:latin typeface="Century Gothic" panose="020B0502020202020204" pitchFamily="34" charset="0"/>
              <a:ea typeface="+mn-ea"/>
              <a:cs typeface="+mn-cs"/>
            </a:rPr>
            <a:t>Investigate the FIDIC and its contents to examine its ability in construction projects.</a:t>
          </a:r>
          <a:endParaRPr lang="en-US" sz="2200" kern="1200" dirty="0">
            <a:solidFill>
              <a:schemeClr val="tx1"/>
            </a:solidFill>
            <a:latin typeface="Century Gothic" panose="020B0502020202020204" pitchFamily="34" charset="0"/>
            <a:ea typeface="+mn-ea"/>
            <a:cs typeface="+mn-cs"/>
          </a:endParaRPr>
        </a:p>
      </dgm:t>
    </dgm:pt>
    <dgm:pt modelId="{3E5FAC85-17D7-453E-9A9C-E4DA73A4AA1D}" type="parTrans" cxnId="{265ACE2B-9915-435E-9B53-22CDEE183D2C}">
      <dgm:prSet/>
      <dgm:spPr/>
      <dgm:t>
        <a:bodyPr/>
        <a:lstStyle/>
        <a:p>
          <a:endParaRPr lang="en-US"/>
        </a:p>
      </dgm:t>
    </dgm:pt>
    <dgm:pt modelId="{A6CB0326-D0EB-4BE3-AF81-5BD18EC877F7}" type="sibTrans" cxnId="{265ACE2B-9915-435E-9B53-22CDEE183D2C}">
      <dgm:prSet/>
      <dgm:spPr/>
      <dgm:t>
        <a:bodyPr/>
        <a:lstStyle/>
        <a:p>
          <a:endParaRPr lang="en-US"/>
        </a:p>
      </dgm:t>
    </dgm:pt>
    <dgm:pt modelId="{13E00687-386F-4E21-9ECB-6BD4E41B829B}">
      <dgm:prSet phldrT="[Text]" custT="1"/>
      <dgm:spPr/>
      <dgm:t>
        <a:bodyPr/>
        <a:lstStyle/>
        <a:p>
          <a:pPr algn="just"/>
          <a:r>
            <a:rPr lang="en-US" sz="2200" kern="1200" dirty="0" smtClean="0">
              <a:solidFill>
                <a:schemeClr val="tx1"/>
              </a:solidFill>
              <a:latin typeface="Century Gothic" panose="020B0502020202020204" pitchFamily="34" charset="0"/>
              <a:ea typeface="+mn-ea"/>
              <a:cs typeface="+mn-cs"/>
            </a:rPr>
            <a:t>Identify the most significant causes of disputes in construction projects </a:t>
          </a:r>
          <a:endParaRPr lang="en-US" sz="2200" kern="1200" dirty="0">
            <a:solidFill>
              <a:schemeClr val="tx1"/>
            </a:solidFill>
            <a:latin typeface="Century Gothic" panose="020B0502020202020204" pitchFamily="34" charset="0"/>
            <a:ea typeface="+mn-ea"/>
            <a:cs typeface="+mn-cs"/>
          </a:endParaRPr>
        </a:p>
      </dgm:t>
    </dgm:pt>
    <dgm:pt modelId="{A76DA172-BEA1-43EB-94B1-5CA8097174BF}" type="parTrans" cxnId="{F660561C-3C4A-4622-A7C4-8BB2CFCE804B}">
      <dgm:prSet/>
      <dgm:spPr/>
      <dgm:t>
        <a:bodyPr/>
        <a:lstStyle/>
        <a:p>
          <a:endParaRPr lang="en-US"/>
        </a:p>
      </dgm:t>
    </dgm:pt>
    <dgm:pt modelId="{481CA47A-2271-4179-8B11-C660F37E3999}" type="sibTrans" cxnId="{F660561C-3C4A-4622-A7C4-8BB2CFCE804B}">
      <dgm:prSet/>
      <dgm:spPr/>
      <dgm:t>
        <a:bodyPr/>
        <a:lstStyle/>
        <a:p>
          <a:endParaRPr lang="en-US"/>
        </a:p>
      </dgm:t>
    </dgm:pt>
    <dgm:pt modelId="{80F6D42C-A9DE-4AC0-818A-34496B77730E}">
      <dgm:prSet phldrT="[Text]" custT="1"/>
      <dgm:spPr/>
      <dgm:t>
        <a:bodyPr/>
        <a:lstStyle/>
        <a:p>
          <a:r>
            <a:rPr lang="en-US" sz="2400" dirty="0" smtClean="0">
              <a:latin typeface="Century Gothic" panose="020B0502020202020204" pitchFamily="34" charset="0"/>
            </a:rPr>
            <a:t>Research Q’s</a:t>
          </a:r>
          <a:endParaRPr lang="en-US" sz="2400" dirty="0">
            <a:latin typeface="Century Gothic" panose="020B0502020202020204" pitchFamily="34" charset="0"/>
          </a:endParaRPr>
        </a:p>
      </dgm:t>
    </dgm:pt>
    <dgm:pt modelId="{C517539F-E4BB-413A-A43F-DBD5498524B4}" type="parTrans" cxnId="{96C52988-347F-4F48-BA5B-C44F93419161}">
      <dgm:prSet/>
      <dgm:spPr/>
      <dgm:t>
        <a:bodyPr/>
        <a:lstStyle/>
        <a:p>
          <a:endParaRPr lang="en-US"/>
        </a:p>
      </dgm:t>
    </dgm:pt>
    <dgm:pt modelId="{87DEE193-9043-42FD-A0CB-BEC0B3B57A45}" type="sibTrans" cxnId="{96C52988-347F-4F48-BA5B-C44F93419161}">
      <dgm:prSet/>
      <dgm:spPr/>
      <dgm:t>
        <a:bodyPr/>
        <a:lstStyle/>
        <a:p>
          <a:endParaRPr lang="en-US"/>
        </a:p>
      </dgm:t>
    </dgm:pt>
    <dgm:pt modelId="{242233DD-AF26-4163-B84B-F099404F3D6E}">
      <dgm:prSet phldrT="[Text]" custT="1"/>
      <dgm:spPr/>
      <dgm:t>
        <a:bodyPr/>
        <a:lstStyle/>
        <a:p>
          <a:pPr algn="just"/>
          <a:r>
            <a:rPr lang="en-US" sz="2200" kern="1200" dirty="0" smtClean="0">
              <a:solidFill>
                <a:schemeClr val="tx1"/>
              </a:solidFill>
              <a:latin typeface="Century Gothic" panose="020B0502020202020204" pitchFamily="34" charset="0"/>
              <a:ea typeface="+mn-ea"/>
              <a:cs typeface="+mn-cs"/>
            </a:rPr>
            <a:t>What is FIDIC and at what range it has been implanted in West Bank</a:t>
          </a:r>
          <a:endParaRPr lang="en-US" sz="2200" kern="1200" dirty="0">
            <a:solidFill>
              <a:schemeClr val="tx1"/>
            </a:solidFill>
            <a:latin typeface="Century Gothic" panose="020B0502020202020204" pitchFamily="34" charset="0"/>
            <a:ea typeface="+mn-ea"/>
            <a:cs typeface="+mn-cs"/>
          </a:endParaRPr>
        </a:p>
      </dgm:t>
    </dgm:pt>
    <dgm:pt modelId="{8236F36F-23F0-4C7C-A762-EEB0420A9F3B}" type="parTrans" cxnId="{AEA84F34-59A4-41E6-AA07-D18D58F8C522}">
      <dgm:prSet/>
      <dgm:spPr/>
      <dgm:t>
        <a:bodyPr/>
        <a:lstStyle/>
        <a:p>
          <a:endParaRPr lang="en-US"/>
        </a:p>
      </dgm:t>
    </dgm:pt>
    <dgm:pt modelId="{6DDF253F-AD2F-489A-B51A-8B95678182B5}" type="sibTrans" cxnId="{AEA84F34-59A4-41E6-AA07-D18D58F8C522}">
      <dgm:prSet/>
      <dgm:spPr/>
      <dgm:t>
        <a:bodyPr/>
        <a:lstStyle/>
        <a:p>
          <a:endParaRPr lang="en-US"/>
        </a:p>
      </dgm:t>
    </dgm:pt>
    <dgm:pt modelId="{93356A69-B0F7-45F3-8EA7-E27A0846781E}">
      <dgm:prSet phldrT="[Text]" custT="1"/>
      <dgm:spPr/>
      <dgm:t>
        <a:bodyPr/>
        <a:lstStyle/>
        <a:p>
          <a:pPr algn="just"/>
          <a:r>
            <a:rPr lang="en-US" sz="2200" kern="1200" dirty="0" smtClean="0">
              <a:solidFill>
                <a:schemeClr val="tx1"/>
              </a:solidFill>
              <a:latin typeface="Century Gothic" panose="020B0502020202020204" pitchFamily="34" charset="0"/>
              <a:ea typeface="+mn-ea"/>
              <a:cs typeface="+mn-cs"/>
            </a:rPr>
            <a:t>Is there any difference between FIDIC and currently applied laws?</a:t>
          </a:r>
          <a:endParaRPr lang="en-US" sz="2200" kern="1200" dirty="0">
            <a:solidFill>
              <a:schemeClr val="tx1"/>
            </a:solidFill>
            <a:latin typeface="Century Gothic" panose="020B0502020202020204" pitchFamily="34" charset="0"/>
            <a:ea typeface="+mn-ea"/>
            <a:cs typeface="+mn-cs"/>
          </a:endParaRPr>
        </a:p>
      </dgm:t>
    </dgm:pt>
    <dgm:pt modelId="{1F06A7C9-8CC3-4B70-9EB4-C56002C23916}" type="parTrans" cxnId="{727B88A0-8C53-4527-BBF1-60AD864DC6C7}">
      <dgm:prSet/>
      <dgm:spPr/>
      <dgm:t>
        <a:bodyPr/>
        <a:lstStyle/>
        <a:p>
          <a:endParaRPr lang="en-US"/>
        </a:p>
      </dgm:t>
    </dgm:pt>
    <dgm:pt modelId="{D6545F15-33B8-4A5C-8F51-CF3257EE6AAE}" type="sibTrans" cxnId="{727B88A0-8C53-4527-BBF1-60AD864DC6C7}">
      <dgm:prSet/>
      <dgm:spPr/>
      <dgm:t>
        <a:bodyPr/>
        <a:lstStyle/>
        <a:p>
          <a:endParaRPr lang="en-US"/>
        </a:p>
      </dgm:t>
    </dgm:pt>
    <dgm:pt modelId="{2DAB1F71-FC39-45DC-9B85-561678A87D81}">
      <dgm:prSet phldrT="[Text]" custT="1"/>
      <dgm:spPr/>
      <dgm:t>
        <a:bodyPr/>
        <a:lstStyle/>
        <a:p>
          <a:pPr algn="just"/>
          <a:r>
            <a:rPr lang="en-US" sz="2200" kern="1200" dirty="0" smtClean="0">
              <a:solidFill>
                <a:schemeClr val="tx1"/>
              </a:solidFill>
              <a:latin typeface="Century Gothic" panose="020B0502020202020204" pitchFamily="34" charset="0"/>
              <a:ea typeface="+mn-ea"/>
              <a:cs typeface="+mn-cs"/>
            </a:rPr>
            <a:t>Do our parties refer to FIDIC in disputes ?</a:t>
          </a:r>
          <a:endParaRPr lang="en-US" sz="2200" kern="1200" dirty="0">
            <a:solidFill>
              <a:schemeClr val="tx1"/>
            </a:solidFill>
            <a:latin typeface="Century Gothic" panose="020B0502020202020204" pitchFamily="34" charset="0"/>
            <a:ea typeface="+mn-ea"/>
            <a:cs typeface="+mn-cs"/>
          </a:endParaRPr>
        </a:p>
      </dgm:t>
    </dgm:pt>
    <dgm:pt modelId="{B6A1CD66-C19C-4413-BE24-005CAB32A69F}" type="parTrans" cxnId="{612E79FC-B65B-46AB-830E-A22554E50680}">
      <dgm:prSet/>
      <dgm:spPr/>
      <dgm:t>
        <a:bodyPr/>
        <a:lstStyle/>
        <a:p>
          <a:endParaRPr lang="en-US"/>
        </a:p>
      </dgm:t>
    </dgm:pt>
    <dgm:pt modelId="{41A62B03-373E-4AC7-9637-A80F928BAFC1}" type="sibTrans" cxnId="{612E79FC-B65B-46AB-830E-A22554E50680}">
      <dgm:prSet/>
      <dgm:spPr/>
      <dgm:t>
        <a:bodyPr/>
        <a:lstStyle/>
        <a:p>
          <a:endParaRPr lang="en-US"/>
        </a:p>
      </dgm:t>
    </dgm:pt>
    <dgm:pt modelId="{E25B2C4B-A247-4AD6-B11E-9958938C836F}" type="pres">
      <dgm:prSet presAssocID="{DE4FAD9D-5977-41F1-9594-3F13E3AEABA0}" presName="layout" presStyleCnt="0">
        <dgm:presLayoutVars>
          <dgm:chMax/>
          <dgm:chPref/>
          <dgm:dir/>
          <dgm:resizeHandles/>
        </dgm:presLayoutVars>
      </dgm:prSet>
      <dgm:spPr/>
      <dgm:t>
        <a:bodyPr/>
        <a:lstStyle/>
        <a:p>
          <a:endParaRPr lang="en-US"/>
        </a:p>
      </dgm:t>
    </dgm:pt>
    <dgm:pt modelId="{8AEA1BFC-C45B-4EE9-899E-5A97BF64F067}" type="pres">
      <dgm:prSet presAssocID="{0648393B-04ED-4375-8A70-5E2FCFF05E97}" presName="root" presStyleCnt="0">
        <dgm:presLayoutVars>
          <dgm:chMax/>
          <dgm:chPref/>
        </dgm:presLayoutVars>
      </dgm:prSet>
      <dgm:spPr/>
    </dgm:pt>
    <dgm:pt modelId="{F144BDFB-921B-4822-912B-EFC0EDC04807}" type="pres">
      <dgm:prSet presAssocID="{0648393B-04ED-4375-8A70-5E2FCFF05E97}" presName="rootComposite" presStyleCnt="0">
        <dgm:presLayoutVars/>
      </dgm:prSet>
      <dgm:spPr/>
    </dgm:pt>
    <dgm:pt modelId="{32F78DEA-5DB3-4B1A-B3CF-46513E5E81D8}" type="pres">
      <dgm:prSet presAssocID="{0648393B-04ED-4375-8A70-5E2FCFF05E97}" presName="ParentAccent" presStyleLbl="alignNode1" presStyleIdx="0" presStyleCnt="2"/>
      <dgm:spPr>
        <a:noFill/>
        <a:ln>
          <a:noFill/>
        </a:ln>
      </dgm:spPr>
    </dgm:pt>
    <dgm:pt modelId="{6F0A8862-EE09-45DB-82A1-92B5AF72EF8C}" type="pres">
      <dgm:prSet presAssocID="{0648393B-04ED-4375-8A70-5E2FCFF05E97}" presName="ParentSmallAccent" presStyleLbl="fgAcc1" presStyleIdx="0" presStyleCnt="2"/>
      <dgm:spPr>
        <a:noFill/>
        <a:ln>
          <a:noFill/>
        </a:ln>
      </dgm:spPr>
    </dgm:pt>
    <dgm:pt modelId="{011A442D-565D-4541-938C-AA0E9DC5753D}" type="pres">
      <dgm:prSet presAssocID="{0648393B-04ED-4375-8A70-5E2FCFF05E97}" presName="Parent" presStyleLbl="revTx" presStyleIdx="0" presStyleCnt="8" custLinFactNeighborX="-74" custLinFactNeighborY="30444">
        <dgm:presLayoutVars>
          <dgm:chMax/>
          <dgm:chPref val="4"/>
          <dgm:bulletEnabled val="1"/>
        </dgm:presLayoutVars>
      </dgm:prSet>
      <dgm:spPr/>
      <dgm:t>
        <a:bodyPr/>
        <a:lstStyle/>
        <a:p>
          <a:endParaRPr lang="en-US"/>
        </a:p>
      </dgm:t>
    </dgm:pt>
    <dgm:pt modelId="{8595C0E0-BCA2-4B0D-9C8C-F77C472BADB6}" type="pres">
      <dgm:prSet presAssocID="{0648393B-04ED-4375-8A70-5E2FCFF05E97}" presName="childShape" presStyleCnt="0">
        <dgm:presLayoutVars>
          <dgm:chMax val="0"/>
          <dgm:chPref val="0"/>
        </dgm:presLayoutVars>
      </dgm:prSet>
      <dgm:spPr/>
    </dgm:pt>
    <dgm:pt modelId="{1E109A06-5680-43AA-88A9-DB37DA4E5B64}" type="pres">
      <dgm:prSet presAssocID="{CE75C090-D407-4E52-AA71-E1C22480D41B}" presName="childComposite" presStyleCnt="0">
        <dgm:presLayoutVars>
          <dgm:chMax val="0"/>
          <dgm:chPref val="0"/>
        </dgm:presLayoutVars>
      </dgm:prSet>
      <dgm:spPr/>
    </dgm:pt>
    <dgm:pt modelId="{704168E5-7FA9-4E3C-BC7D-8AC0561F1825}" type="pres">
      <dgm:prSet presAssocID="{CE75C090-D407-4E52-AA71-E1C22480D41B}" presName="ChildAccent" presStyleLbl="solidFgAcc1" presStyleIdx="0" presStyleCnt="6"/>
      <dgm:spPr>
        <a:ln>
          <a:solidFill>
            <a:schemeClr val="tx1"/>
          </a:solidFill>
        </a:ln>
      </dgm:spPr>
      <dgm:t>
        <a:bodyPr/>
        <a:lstStyle/>
        <a:p>
          <a:endParaRPr lang="en-US"/>
        </a:p>
      </dgm:t>
    </dgm:pt>
    <dgm:pt modelId="{4E2D29D5-C334-4471-8817-83E88D79E43D}" type="pres">
      <dgm:prSet presAssocID="{CE75C090-D407-4E52-AA71-E1C22480D41B}" presName="Child" presStyleLbl="revTx" presStyleIdx="1" presStyleCnt="8">
        <dgm:presLayoutVars>
          <dgm:chMax val="0"/>
          <dgm:chPref val="0"/>
          <dgm:bulletEnabled val="1"/>
        </dgm:presLayoutVars>
      </dgm:prSet>
      <dgm:spPr/>
      <dgm:t>
        <a:bodyPr/>
        <a:lstStyle/>
        <a:p>
          <a:endParaRPr lang="en-US"/>
        </a:p>
      </dgm:t>
    </dgm:pt>
    <dgm:pt modelId="{2D543B5A-6468-4462-B65F-BFB830D1CA7E}" type="pres">
      <dgm:prSet presAssocID="{18062FBA-F912-4702-A7DB-A639322BB59C}" presName="childComposite" presStyleCnt="0">
        <dgm:presLayoutVars>
          <dgm:chMax val="0"/>
          <dgm:chPref val="0"/>
        </dgm:presLayoutVars>
      </dgm:prSet>
      <dgm:spPr/>
    </dgm:pt>
    <dgm:pt modelId="{0515F86B-599A-44F8-AC01-AC486595C1C0}" type="pres">
      <dgm:prSet presAssocID="{18062FBA-F912-4702-A7DB-A639322BB59C}" presName="ChildAccent" presStyleLbl="solidFgAcc1" presStyleIdx="1" presStyleCnt="6" custLinFactY="133163" custLinFactNeighborY="200000"/>
      <dgm:spPr>
        <a:ln>
          <a:solidFill>
            <a:schemeClr val="tx1"/>
          </a:solidFill>
        </a:ln>
      </dgm:spPr>
      <dgm:t>
        <a:bodyPr/>
        <a:lstStyle/>
        <a:p>
          <a:endParaRPr lang="en-US"/>
        </a:p>
      </dgm:t>
    </dgm:pt>
    <dgm:pt modelId="{38A279AA-5FD4-4F6D-995F-9209B1172145}" type="pres">
      <dgm:prSet presAssocID="{18062FBA-F912-4702-A7DB-A639322BB59C}" presName="Child" presStyleLbl="revTx" presStyleIdx="2" presStyleCnt="8" custLinFactY="42927" custLinFactNeighborY="100000">
        <dgm:presLayoutVars>
          <dgm:chMax val="0"/>
          <dgm:chPref val="0"/>
          <dgm:bulletEnabled val="1"/>
        </dgm:presLayoutVars>
      </dgm:prSet>
      <dgm:spPr/>
      <dgm:t>
        <a:bodyPr/>
        <a:lstStyle/>
        <a:p>
          <a:endParaRPr lang="en-US"/>
        </a:p>
      </dgm:t>
    </dgm:pt>
    <dgm:pt modelId="{459C20E9-00F7-4C19-B432-F5B7656E315B}" type="pres">
      <dgm:prSet presAssocID="{13E00687-386F-4E21-9ECB-6BD4E41B829B}" presName="childComposite" presStyleCnt="0">
        <dgm:presLayoutVars>
          <dgm:chMax val="0"/>
          <dgm:chPref val="0"/>
        </dgm:presLayoutVars>
      </dgm:prSet>
      <dgm:spPr/>
    </dgm:pt>
    <dgm:pt modelId="{58847A6F-48E8-49B2-8E1F-3971CAC7395F}" type="pres">
      <dgm:prSet presAssocID="{13E00687-386F-4E21-9ECB-6BD4E41B829B}" presName="ChildAccent" presStyleLbl="solidFgAcc1" presStyleIdx="2" presStyleCnt="6" custLinFactY="300000" custLinFactNeighborY="325109"/>
      <dgm:spPr>
        <a:ln>
          <a:solidFill>
            <a:schemeClr val="tx1"/>
          </a:solidFill>
        </a:ln>
      </dgm:spPr>
      <dgm:t>
        <a:bodyPr/>
        <a:lstStyle/>
        <a:p>
          <a:endParaRPr lang="en-US"/>
        </a:p>
      </dgm:t>
    </dgm:pt>
    <dgm:pt modelId="{776081A7-6665-4213-998A-546E90ACDE6A}" type="pres">
      <dgm:prSet presAssocID="{13E00687-386F-4E21-9ECB-6BD4E41B829B}" presName="Child" presStyleLbl="revTx" presStyleIdx="3" presStyleCnt="8" custLinFactY="100000" custLinFactNeighborY="168170">
        <dgm:presLayoutVars>
          <dgm:chMax val="0"/>
          <dgm:chPref val="0"/>
          <dgm:bulletEnabled val="1"/>
        </dgm:presLayoutVars>
      </dgm:prSet>
      <dgm:spPr/>
      <dgm:t>
        <a:bodyPr/>
        <a:lstStyle/>
        <a:p>
          <a:endParaRPr lang="en-US"/>
        </a:p>
      </dgm:t>
    </dgm:pt>
    <dgm:pt modelId="{2B714500-BDFE-406E-B7D4-23D107625AEF}" type="pres">
      <dgm:prSet presAssocID="{80F6D42C-A9DE-4AC0-818A-34496B77730E}" presName="root" presStyleCnt="0">
        <dgm:presLayoutVars>
          <dgm:chMax/>
          <dgm:chPref/>
        </dgm:presLayoutVars>
      </dgm:prSet>
      <dgm:spPr/>
    </dgm:pt>
    <dgm:pt modelId="{A2DF8BAF-718F-45AE-B230-C7212B8FBB21}" type="pres">
      <dgm:prSet presAssocID="{80F6D42C-A9DE-4AC0-818A-34496B77730E}" presName="rootComposite" presStyleCnt="0">
        <dgm:presLayoutVars/>
      </dgm:prSet>
      <dgm:spPr/>
    </dgm:pt>
    <dgm:pt modelId="{BA0358D0-D8F3-4A10-9F56-7176857D4300}" type="pres">
      <dgm:prSet presAssocID="{80F6D42C-A9DE-4AC0-818A-34496B77730E}" presName="ParentAccent" presStyleLbl="alignNode1" presStyleIdx="1" presStyleCnt="2"/>
      <dgm:spPr>
        <a:noFill/>
        <a:ln>
          <a:noFill/>
        </a:ln>
      </dgm:spPr>
    </dgm:pt>
    <dgm:pt modelId="{17E9CD25-3ED7-4C82-8BC9-3B665CD330BD}" type="pres">
      <dgm:prSet presAssocID="{80F6D42C-A9DE-4AC0-818A-34496B77730E}" presName="ParentSmallAccent" presStyleLbl="fgAcc1" presStyleIdx="1" presStyleCnt="2"/>
      <dgm:spPr>
        <a:noFill/>
        <a:ln>
          <a:noFill/>
        </a:ln>
      </dgm:spPr>
    </dgm:pt>
    <dgm:pt modelId="{113B3766-6BFD-475F-87D9-31DFF538FC71}" type="pres">
      <dgm:prSet presAssocID="{80F6D42C-A9DE-4AC0-818A-34496B77730E}" presName="Parent" presStyleLbl="revTx" presStyleIdx="4" presStyleCnt="8" custScaleX="102885" custScaleY="123254" custLinFactNeighborX="-2130" custLinFactNeighborY="20296">
        <dgm:presLayoutVars>
          <dgm:chMax/>
          <dgm:chPref val="4"/>
          <dgm:bulletEnabled val="1"/>
        </dgm:presLayoutVars>
      </dgm:prSet>
      <dgm:spPr/>
      <dgm:t>
        <a:bodyPr/>
        <a:lstStyle/>
        <a:p>
          <a:endParaRPr lang="en-US"/>
        </a:p>
      </dgm:t>
    </dgm:pt>
    <dgm:pt modelId="{28BCDC05-4617-4267-AD03-FE56E79EA6A1}" type="pres">
      <dgm:prSet presAssocID="{80F6D42C-A9DE-4AC0-818A-34496B77730E}" presName="childShape" presStyleCnt="0">
        <dgm:presLayoutVars>
          <dgm:chMax val="0"/>
          <dgm:chPref val="0"/>
        </dgm:presLayoutVars>
      </dgm:prSet>
      <dgm:spPr/>
    </dgm:pt>
    <dgm:pt modelId="{CFC6B060-C1FE-40A4-9FEF-2B3BFCD4D99B}" type="pres">
      <dgm:prSet presAssocID="{242233DD-AF26-4163-B84B-F099404F3D6E}" presName="childComposite" presStyleCnt="0">
        <dgm:presLayoutVars>
          <dgm:chMax val="0"/>
          <dgm:chPref val="0"/>
        </dgm:presLayoutVars>
      </dgm:prSet>
      <dgm:spPr/>
    </dgm:pt>
    <dgm:pt modelId="{7780EEEB-DD58-45D8-909A-060BA5AE8141}" type="pres">
      <dgm:prSet presAssocID="{242233DD-AF26-4163-B84B-F099404F3D6E}" presName="ChildAccent" presStyleLbl="solidFgAcc1" presStyleIdx="3" presStyleCnt="6" custLinFactNeighborY="-51532"/>
      <dgm:spPr>
        <a:ln>
          <a:solidFill>
            <a:schemeClr val="tx1"/>
          </a:solidFill>
        </a:ln>
      </dgm:spPr>
      <dgm:t>
        <a:bodyPr/>
        <a:lstStyle/>
        <a:p>
          <a:endParaRPr lang="en-US"/>
        </a:p>
      </dgm:t>
    </dgm:pt>
    <dgm:pt modelId="{052E63E4-E04E-48AB-B96F-3AC5A5E2DDFB}" type="pres">
      <dgm:prSet presAssocID="{242233DD-AF26-4163-B84B-F099404F3D6E}" presName="Child" presStyleLbl="revTx" presStyleIdx="5" presStyleCnt="8" custLinFactNeighborY="-22107">
        <dgm:presLayoutVars>
          <dgm:chMax val="0"/>
          <dgm:chPref val="0"/>
          <dgm:bulletEnabled val="1"/>
        </dgm:presLayoutVars>
      </dgm:prSet>
      <dgm:spPr/>
      <dgm:t>
        <a:bodyPr/>
        <a:lstStyle/>
        <a:p>
          <a:endParaRPr lang="en-US"/>
        </a:p>
      </dgm:t>
    </dgm:pt>
    <dgm:pt modelId="{5D8146B6-A7AB-4246-BDFA-CCABE5ECE9AB}" type="pres">
      <dgm:prSet presAssocID="{93356A69-B0F7-45F3-8EA7-E27A0846781E}" presName="childComposite" presStyleCnt="0">
        <dgm:presLayoutVars>
          <dgm:chMax val="0"/>
          <dgm:chPref val="0"/>
        </dgm:presLayoutVars>
      </dgm:prSet>
      <dgm:spPr/>
    </dgm:pt>
    <dgm:pt modelId="{4B784C33-E06A-4859-A740-6AB638003AFF}" type="pres">
      <dgm:prSet presAssocID="{93356A69-B0F7-45F3-8EA7-E27A0846781E}" presName="ChildAccent" presStyleLbl="solidFgAcc1" presStyleIdx="4" presStyleCnt="6" custLinFactY="100000" custLinFactNeighborY="199258"/>
      <dgm:spPr>
        <a:ln>
          <a:solidFill>
            <a:schemeClr val="tx1"/>
          </a:solidFill>
        </a:ln>
      </dgm:spPr>
      <dgm:t>
        <a:bodyPr/>
        <a:lstStyle/>
        <a:p>
          <a:endParaRPr lang="en-US"/>
        </a:p>
      </dgm:t>
    </dgm:pt>
    <dgm:pt modelId="{2D81E6E8-4786-42EA-8EBB-772DD7E171AB}" type="pres">
      <dgm:prSet presAssocID="{93356A69-B0F7-45F3-8EA7-E27A0846781E}" presName="Child" presStyleLbl="revTx" presStyleIdx="6" presStyleCnt="8" custLinFactY="28381" custLinFactNeighborY="100000">
        <dgm:presLayoutVars>
          <dgm:chMax val="0"/>
          <dgm:chPref val="0"/>
          <dgm:bulletEnabled val="1"/>
        </dgm:presLayoutVars>
      </dgm:prSet>
      <dgm:spPr/>
      <dgm:t>
        <a:bodyPr/>
        <a:lstStyle/>
        <a:p>
          <a:endParaRPr lang="en-US"/>
        </a:p>
      </dgm:t>
    </dgm:pt>
    <dgm:pt modelId="{D15BBEC0-BCBF-4D3A-B3AE-9240E4036841}" type="pres">
      <dgm:prSet presAssocID="{2DAB1F71-FC39-45DC-9B85-561678A87D81}" presName="childComposite" presStyleCnt="0">
        <dgm:presLayoutVars>
          <dgm:chMax val="0"/>
          <dgm:chPref val="0"/>
        </dgm:presLayoutVars>
      </dgm:prSet>
      <dgm:spPr/>
    </dgm:pt>
    <dgm:pt modelId="{18B5F594-903A-4322-AEFB-CE71D88D5188}" type="pres">
      <dgm:prSet presAssocID="{2DAB1F71-FC39-45DC-9B85-561678A87D81}" presName="ChildAccent" presStyleLbl="solidFgAcc1" presStyleIdx="5" presStyleCnt="6" custLinFactY="292112" custLinFactNeighborY="300000"/>
      <dgm:spPr>
        <a:ln>
          <a:solidFill>
            <a:schemeClr val="tx1"/>
          </a:solidFill>
        </a:ln>
      </dgm:spPr>
      <dgm:t>
        <a:bodyPr/>
        <a:lstStyle/>
        <a:p>
          <a:endParaRPr lang="en-US"/>
        </a:p>
      </dgm:t>
    </dgm:pt>
    <dgm:pt modelId="{9B55F07C-2055-4953-8B37-A7EA378B9C55}" type="pres">
      <dgm:prSet presAssocID="{2DAB1F71-FC39-45DC-9B85-561678A87D81}" presName="Child" presStyleLbl="revTx" presStyleIdx="7" presStyleCnt="8" custLinFactY="100000" custLinFactNeighborY="154014">
        <dgm:presLayoutVars>
          <dgm:chMax val="0"/>
          <dgm:chPref val="0"/>
          <dgm:bulletEnabled val="1"/>
        </dgm:presLayoutVars>
      </dgm:prSet>
      <dgm:spPr/>
      <dgm:t>
        <a:bodyPr/>
        <a:lstStyle/>
        <a:p>
          <a:endParaRPr lang="en-US"/>
        </a:p>
      </dgm:t>
    </dgm:pt>
  </dgm:ptLst>
  <dgm:cxnLst>
    <dgm:cxn modelId="{612E79FC-B65B-46AB-830E-A22554E50680}" srcId="{80F6D42C-A9DE-4AC0-818A-34496B77730E}" destId="{2DAB1F71-FC39-45DC-9B85-561678A87D81}" srcOrd="2" destOrd="0" parTransId="{B6A1CD66-C19C-4413-BE24-005CAB32A69F}" sibTransId="{41A62B03-373E-4AC7-9637-A80F928BAFC1}"/>
    <dgm:cxn modelId="{6D800FF9-0032-4F64-B7FB-1DDAB9E4E02C}" type="presOf" srcId="{CE75C090-D407-4E52-AA71-E1C22480D41B}" destId="{4E2D29D5-C334-4471-8817-83E88D79E43D}" srcOrd="0" destOrd="0" presId="urn:microsoft.com/office/officeart/2008/layout/SquareAccentList"/>
    <dgm:cxn modelId="{A0C81D19-4C3E-47C9-9B83-8DCB96A3D3D2}" srcId="{DE4FAD9D-5977-41F1-9594-3F13E3AEABA0}" destId="{0648393B-04ED-4375-8A70-5E2FCFF05E97}" srcOrd="0" destOrd="0" parTransId="{628806FC-906E-41A3-A58B-92219CEAE569}" sibTransId="{416F2CB4-CCEE-4D48-8648-97F7A0B4508D}"/>
    <dgm:cxn modelId="{252656E4-4259-40B3-BC8E-047050D571E4}" type="presOf" srcId="{242233DD-AF26-4163-B84B-F099404F3D6E}" destId="{052E63E4-E04E-48AB-B96F-3AC5A5E2DDFB}" srcOrd="0" destOrd="0" presId="urn:microsoft.com/office/officeart/2008/layout/SquareAccentList"/>
    <dgm:cxn modelId="{96A9F9BF-466C-46A3-8981-E9D27D83DDCB}" type="presOf" srcId="{93356A69-B0F7-45F3-8EA7-E27A0846781E}" destId="{2D81E6E8-4786-42EA-8EBB-772DD7E171AB}" srcOrd="0" destOrd="0" presId="urn:microsoft.com/office/officeart/2008/layout/SquareAccentList"/>
    <dgm:cxn modelId="{265ACE2B-9915-435E-9B53-22CDEE183D2C}" srcId="{0648393B-04ED-4375-8A70-5E2FCFF05E97}" destId="{18062FBA-F912-4702-A7DB-A639322BB59C}" srcOrd="1" destOrd="0" parTransId="{3E5FAC85-17D7-453E-9A9C-E4DA73A4AA1D}" sibTransId="{A6CB0326-D0EB-4BE3-AF81-5BD18EC877F7}"/>
    <dgm:cxn modelId="{4A3E0CCE-ACFD-4D07-B7A7-03C50A3FF44D}" type="presOf" srcId="{2DAB1F71-FC39-45DC-9B85-561678A87D81}" destId="{9B55F07C-2055-4953-8B37-A7EA378B9C55}" srcOrd="0" destOrd="0" presId="urn:microsoft.com/office/officeart/2008/layout/SquareAccentList"/>
    <dgm:cxn modelId="{D646CF12-D913-467F-BA78-64311B6394FA}" type="presOf" srcId="{DE4FAD9D-5977-41F1-9594-3F13E3AEABA0}" destId="{E25B2C4B-A247-4AD6-B11E-9958938C836F}" srcOrd="0" destOrd="0" presId="urn:microsoft.com/office/officeart/2008/layout/SquareAccentList"/>
    <dgm:cxn modelId="{11FE1DEA-D837-40B7-B02E-209BF1658269}" type="presOf" srcId="{18062FBA-F912-4702-A7DB-A639322BB59C}" destId="{38A279AA-5FD4-4F6D-995F-9209B1172145}" srcOrd="0" destOrd="0" presId="urn:microsoft.com/office/officeart/2008/layout/SquareAccentList"/>
    <dgm:cxn modelId="{F660561C-3C4A-4622-A7C4-8BB2CFCE804B}" srcId="{0648393B-04ED-4375-8A70-5E2FCFF05E97}" destId="{13E00687-386F-4E21-9ECB-6BD4E41B829B}" srcOrd="2" destOrd="0" parTransId="{A76DA172-BEA1-43EB-94B1-5CA8097174BF}" sibTransId="{481CA47A-2271-4179-8B11-C660F37E3999}"/>
    <dgm:cxn modelId="{343479FB-7C19-4D9D-BE38-4B599632D9C0}" type="presOf" srcId="{0648393B-04ED-4375-8A70-5E2FCFF05E97}" destId="{011A442D-565D-4541-938C-AA0E9DC5753D}" srcOrd="0" destOrd="0" presId="urn:microsoft.com/office/officeart/2008/layout/SquareAccentList"/>
    <dgm:cxn modelId="{96C52988-347F-4F48-BA5B-C44F93419161}" srcId="{DE4FAD9D-5977-41F1-9594-3F13E3AEABA0}" destId="{80F6D42C-A9DE-4AC0-818A-34496B77730E}" srcOrd="1" destOrd="0" parTransId="{C517539F-E4BB-413A-A43F-DBD5498524B4}" sibTransId="{87DEE193-9043-42FD-A0CB-BEC0B3B57A45}"/>
    <dgm:cxn modelId="{E8FA9C4C-7136-4772-83A6-123225FED45E}" type="presOf" srcId="{13E00687-386F-4E21-9ECB-6BD4E41B829B}" destId="{776081A7-6665-4213-998A-546E90ACDE6A}" srcOrd="0" destOrd="0" presId="urn:microsoft.com/office/officeart/2008/layout/SquareAccentList"/>
    <dgm:cxn modelId="{AEA84F34-59A4-41E6-AA07-D18D58F8C522}" srcId="{80F6D42C-A9DE-4AC0-818A-34496B77730E}" destId="{242233DD-AF26-4163-B84B-F099404F3D6E}" srcOrd="0" destOrd="0" parTransId="{8236F36F-23F0-4C7C-A762-EEB0420A9F3B}" sibTransId="{6DDF253F-AD2F-489A-B51A-8B95678182B5}"/>
    <dgm:cxn modelId="{0A011C7A-A7C3-48B7-B5F6-0EFBE5C93BE6}" type="presOf" srcId="{80F6D42C-A9DE-4AC0-818A-34496B77730E}" destId="{113B3766-6BFD-475F-87D9-31DFF538FC71}" srcOrd="0" destOrd="0" presId="urn:microsoft.com/office/officeart/2008/layout/SquareAccentList"/>
    <dgm:cxn modelId="{727B88A0-8C53-4527-BBF1-60AD864DC6C7}" srcId="{80F6D42C-A9DE-4AC0-818A-34496B77730E}" destId="{93356A69-B0F7-45F3-8EA7-E27A0846781E}" srcOrd="1" destOrd="0" parTransId="{1F06A7C9-8CC3-4B70-9EB4-C56002C23916}" sibTransId="{D6545F15-33B8-4A5C-8F51-CF3257EE6AAE}"/>
    <dgm:cxn modelId="{4B38CAD4-1865-403A-A188-4C195665E5C7}" srcId="{0648393B-04ED-4375-8A70-5E2FCFF05E97}" destId="{CE75C090-D407-4E52-AA71-E1C22480D41B}" srcOrd="0" destOrd="0" parTransId="{C6E33CD5-7592-4342-B767-2EC14EB16AB2}" sibTransId="{2C97D53C-C55B-46E8-99D1-1F3E9AED799A}"/>
    <dgm:cxn modelId="{A32B7A32-57A2-417A-A527-D1E73E501D2D}" type="presParOf" srcId="{E25B2C4B-A247-4AD6-B11E-9958938C836F}" destId="{8AEA1BFC-C45B-4EE9-899E-5A97BF64F067}" srcOrd="0" destOrd="0" presId="urn:microsoft.com/office/officeart/2008/layout/SquareAccentList"/>
    <dgm:cxn modelId="{95E6F398-1A44-4772-B6B9-FCBF1DA41291}" type="presParOf" srcId="{8AEA1BFC-C45B-4EE9-899E-5A97BF64F067}" destId="{F144BDFB-921B-4822-912B-EFC0EDC04807}" srcOrd="0" destOrd="0" presId="urn:microsoft.com/office/officeart/2008/layout/SquareAccentList"/>
    <dgm:cxn modelId="{C66DD444-B996-484E-B751-068CF725EF0D}" type="presParOf" srcId="{F144BDFB-921B-4822-912B-EFC0EDC04807}" destId="{32F78DEA-5DB3-4B1A-B3CF-46513E5E81D8}" srcOrd="0" destOrd="0" presId="urn:microsoft.com/office/officeart/2008/layout/SquareAccentList"/>
    <dgm:cxn modelId="{9827361E-EA80-4D31-BFFD-22A594AD859A}" type="presParOf" srcId="{F144BDFB-921B-4822-912B-EFC0EDC04807}" destId="{6F0A8862-EE09-45DB-82A1-92B5AF72EF8C}" srcOrd="1" destOrd="0" presId="urn:microsoft.com/office/officeart/2008/layout/SquareAccentList"/>
    <dgm:cxn modelId="{59E83C2E-EBCA-4A08-B2F6-DC81397DF3DF}" type="presParOf" srcId="{F144BDFB-921B-4822-912B-EFC0EDC04807}" destId="{011A442D-565D-4541-938C-AA0E9DC5753D}" srcOrd="2" destOrd="0" presId="urn:microsoft.com/office/officeart/2008/layout/SquareAccentList"/>
    <dgm:cxn modelId="{77A2C13D-749B-4E0C-A68F-D22F65162EF0}" type="presParOf" srcId="{8AEA1BFC-C45B-4EE9-899E-5A97BF64F067}" destId="{8595C0E0-BCA2-4B0D-9C8C-F77C472BADB6}" srcOrd="1" destOrd="0" presId="urn:microsoft.com/office/officeart/2008/layout/SquareAccentList"/>
    <dgm:cxn modelId="{C99CCDDF-CC67-44B2-9C31-424DE37160D8}" type="presParOf" srcId="{8595C0E0-BCA2-4B0D-9C8C-F77C472BADB6}" destId="{1E109A06-5680-43AA-88A9-DB37DA4E5B64}" srcOrd="0" destOrd="0" presId="urn:microsoft.com/office/officeart/2008/layout/SquareAccentList"/>
    <dgm:cxn modelId="{CD35B8AF-625A-4E2E-A889-94A12AB3EBFF}" type="presParOf" srcId="{1E109A06-5680-43AA-88A9-DB37DA4E5B64}" destId="{704168E5-7FA9-4E3C-BC7D-8AC0561F1825}" srcOrd="0" destOrd="0" presId="urn:microsoft.com/office/officeart/2008/layout/SquareAccentList"/>
    <dgm:cxn modelId="{359A99BC-A7CC-4399-83E1-48761E857AB1}" type="presParOf" srcId="{1E109A06-5680-43AA-88A9-DB37DA4E5B64}" destId="{4E2D29D5-C334-4471-8817-83E88D79E43D}" srcOrd="1" destOrd="0" presId="urn:microsoft.com/office/officeart/2008/layout/SquareAccentList"/>
    <dgm:cxn modelId="{EE654DA4-59BB-4595-90D2-BB41743DE62E}" type="presParOf" srcId="{8595C0E0-BCA2-4B0D-9C8C-F77C472BADB6}" destId="{2D543B5A-6468-4462-B65F-BFB830D1CA7E}" srcOrd="1" destOrd="0" presId="urn:microsoft.com/office/officeart/2008/layout/SquareAccentList"/>
    <dgm:cxn modelId="{96CDA27E-1BDC-4115-9017-263CBBDD77B3}" type="presParOf" srcId="{2D543B5A-6468-4462-B65F-BFB830D1CA7E}" destId="{0515F86B-599A-44F8-AC01-AC486595C1C0}" srcOrd="0" destOrd="0" presId="urn:microsoft.com/office/officeart/2008/layout/SquareAccentList"/>
    <dgm:cxn modelId="{540A3880-773E-48F6-B950-34F7011A577E}" type="presParOf" srcId="{2D543B5A-6468-4462-B65F-BFB830D1CA7E}" destId="{38A279AA-5FD4-4F6D-995F-9209B1172145}" srcOrd="1" destOrd="0" presId="urn:microsoft.com/office/officeart/2008/layout/SquareAccentList"/>
    <dgm:cxn modelId="{33B3A02B-847E-4AAC-B689-8F72864548D9}" type="presParOf" srcId="{8595C0E0-BCA2-4B0D-9C8C-F77C472BADB6}" destId="{459C20E9-00F7-4C19-B432-F5B7656E315B}" srcOrd="2" destOrd="0" presId="urn:microsoft.com/office/officeart/2008/layout/SquareAccentList"/>
    <dgm:cxn modelId="{45427096-FBCE-4A62-A62A-FB6D0F03E9ED}" type="presParOf" srcId="{459C20E9-00F7-4C19-B432-F5B7656E315B}" destId="{58847A6F-48E8-49B2-8E1F-3971CAC7395F}" srcOrd="0" destOrd="0" presId="urn:microsoft.com/office/officeart/2008/layout/SquareAccentList"/>
    <dgm:cxn modelId="{99592A76-39AB-4AEB-BF98-16D6611161DF}" type="presParOf" srcId="{459C20E9-00F7-4C19-B432-F5B7656E315B}" destId="{776081A7-6665-4213-998A-546E90ACDE6A}" srcOrd="1" destOrd="0" presId="urn:microsoft.com/office/officeart/2008/layout/SquareAccentList"/>
    <dgm:cxn modelId="{08670002-A62C-4962-8C1C-C444D9F61F85}" type="presParOf" srcId="{E25B2C4B-A247-4AD6-B11E-9958938C836F}" destId="{2B714500-BDFE-406E-B7D4-23D107625AEF}" srcOrd="1" destOrd="0" presId="urn:microsoft.com/office/officeart/2008/layout/SquareAccentList"/>
    <dgm:cxn modelId="{98AE54C6-E52F-46FE-850A-A9271C9BC68E}" type="presParOf" srcId="{2B714500-BDFE-406E-B7D4-23D107625AEF}" destId="{A2DF8BAF-718F-45AE-B230-C7212B8FBB21}" srcOrd="0" destOrd="0" presId="urn:microsoft.com/office/officeart/2008/layout/SquareAccentList"/>
    <dgm:cxn modelId="{1A510793-6CDD-4C8A-B1BA-983933EEACAB}" type="presParOf" srcId="{A2DF8BAF-718F-45AE-B230-C7212B8FBB21}" destId="{BA0358D0-D8F3-4A10-9F56-7176857D4300}" srcOrd="0" destOrd="0" presId="urn:microsoft.com/office/officeart/2008/layout/SquareAccentList"/>
    <dgm:cxn modelId="{A78B9007-FAE9-4ACC-9198-9AD0F1B3007E}" type="presParOf" srcId="{A2DF8BAF-718F-45AE-B230-C7212B8FBB21}" destId="{17E9CD25-3ED7-4C82-8BC9-3B665CD330BD}" srcOrd="1" destOrd="0" presId="urn:microsoft.com/office/officeart/2008/layout/SquareAccentList"/>
    <dgm:cxn modelId="{8D93DF6F-F214-4BB6-BBB2-1058B30C55EA}" type="presParOf" srcId="{A2DF8BAF-718F-45AE-B230-C7212B8FBB21}" destId="{113B3766-6BFD-475F-87D9-31DFF538FC71}" srcOrd="2" destOrd="0" presId="urn:microsoft.com/office/officeart/2008/layout/SquareAccentList"/>
    <dgm:cxn modelId="{71B68D11-9922-4948-9DD5-A121538CE55B}" type="presParOf" srcId="{2B714500-BDFE-406E-B7D4-23D107625AEF}" destId="{28BCDC05-4617-4267-AD03-FE56E79EA6A1}" srcOrd="1" destOrd="0" presId="urn:microsoft.com/office/officeart/2008/layout/SquareAccentList"/>
    <dgm:cxn modelId="{2B04F47C-C225-4C62-BF94-33F409FFB299}" type="presParOf" srcId="{28BCDC05-4617-4267-AD03-FE56E79EA6A1}" destId="{CFC6B060-C1FE-40A4-9FEF-2B3BFCD4D99B}" srcOrd="0" destOrd="0" presId="urn:microsoft.com/office/officeart/2008/layout/SquareAccentList"/>
    <dgm:cxn modelId="{61501ACC-06CA-4CF4-8AC4-3620C5906045}" type="presParOf" srcId="{CFC6B060-C1FE-40A4-9FEF-2B3BFCD4D99B}" destId="{7780EEEB-DD58-45D8-909A-060BA5AE8141}" srcOrd="0" destOrd="0" presId="urn:microsoft.com/office/officeart/2008/layout/SquareAccentList"/>
    <dgm:cxn modelId="{8BB9C8AC-CCF5-4441-9E41-670E43D9381E}" type="presParOf" srcId="{CFC6B060-C1FE-40A4-9FEF-2B3BFCD4D99B}" destId="{052E63E4-E04E-48AB-B96F-3AC5A5E2DDFB}" srcOrd="1" destOrd="0" presId="urn:microsoft.com/office/officeart/2008/layout/SquareAccentList"/>
    <dgm:cxn modelId="{4F7516C0-BF2C-46FC-A827-AA233D1EDCE3}" type="presParOf" srcId="{28BCDC05-4617-4267-AD03-FE56E79EA6A1}" destId="{5D8146B6-A7AB-4246-BDFA-CCABE5ECE9AB}" srcOrd="1" destOrd="0" presId="urn:microsoft.com/office/officeart/2008/layout/SquareAccentList"/>
    <dgm:cxn modelId="{A1081285-0D0A-4326-91E8-F2B60FACC9BC}" type="presParOf" srcId="{5D8146B6-A7AB-4246-BDFA-CCABE5ECE9AB}" destId="{4B784C33-E06A-4859-A740-6AB638003AFF}" srcOrd="0" destOrd="0" presId="urn:microsoft.com/office/officeart/2008/layout/SquareAccentList"/>
    <dgm:cxn modelId="{1B9CF53C-1AAC-469D-873F-097B88B5DE77}" type="presParOf" srcId="{5D8146B6-A7AB-4246-BDFA-CCABE5ECE9AB}" destId="{2D81E6E8-4786-42EA-8EBB-772DD7E171AB}" srcOrd="1" destOrd="0" presId="urn:microsoft.com/office/officeart/2008/layout/SquareAccentList"/>
    <dgm:cxn modelId="{88F2AAA5-030E-421E-BA18-3788ED66AAF4}" type="presParOf" srcId="{28BCDC05-4617-4267-AD03-FE56E79EA6A1}" destId="{D15BBEC0-BCBF-4D3A-B3AE-9240E4036841}" srcOrd="2" destOrd="0" presId="urn:microsoft.com/office/officeart/2008/layout/SquareAccentList"/>
    <dgm:cxn modelId="{AC093C37-31AE-4FF8-8CE6-CCA16A26DAE2}" type="presParOf" srcId="{D15BBEC0-BCBF-4D3A-B3AE-9240E4036841}" destId="{18B5F594-903A-4322-AEFB-CE71D88D5188}" srcOrd="0" destOrd="0" presId="urn:microsoft.com/office/officeart/2008/layout/SquareAccentList"/>
    <dgm:cxn modelId="{D40D8476-536D-4D24-B702-6A73DB0EC121}" type="presParOf" srcId="{D15BBEC0-BCBF-4D3A-B3AE-9240E4036841}" destId="{9B55F07C-2055-4953-8B37-A7EA378B9C55}" srcOrd="1" destOrd="0" presId="urn:microsoft.com/office/officeart/2008/layout/SquareAccentList"/>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F78DEA-5DB3-4B1A-B3CF-46513E5E81D8}">
      <dsp:nvSpPr>
        <dsp:cNvPr id="0" name=""/>
        <dsp:cNvSpPr/>
      </dsp:nvSpPr>
      <dsp:spPr>
        <a:xfrm>
          <a:off x="2647" y="750898"/>
          <a:ext cx="3552976" cy="417997"/>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0A8862-EE09-45DB-82A1-92B5AF72EF8C}">
      <dsp:nvSpPr>
        <dsp:cNvPr id="0" name=""/>
        <dsp:cNvSpPr/>
      </dsp:nvSpPr>
      <dsp:spPr>
        <a:xfrm>
          <a:off x="2647" y="907881"/>
          <a:ext cx="261014" cy="261014"/>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011A442D-565D-4541-938C-AA0E9DC5753D}">
      <dsp:nvSpPr>
        <dsp:cNvPr id="0" name=""/>
        <dsp:cNvSpPr/>
      </dsp:nvSpPr>
      <dsp:spPr>
        <a:xfrm>
          <a:off x="18" y="228603"/>
          <a:ext cx="3552976" cy="7508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n-US" sz="2400" kern="1200" dirty="0" smtClean="0">
              <a:latin typeface="Century Gothic" panose="020B0502020202020204" pitchFamily="34" charset="0"/>
            </a:rPr>
            <a:t>Research objectives</a:t>
          </a:r>
          <a:endParaRPr lang="en-US" sz="2400" kern="1200" dirty="0">
            <a:latin typeface="Century Gothic" panose="020B0502020202020204" pitchFamily="34" charset="0"/>
          </a:endParaRPr>
        </a:p>
      </dsp:txBody>
      <dsp:txXfrm>
        <a:off x="18" y="228603"/>
        <a:ext cx="3552976" cy="750898"/>
      </dsp:txXfrm>
    </dsp:sp>
    <dsp:sp modelId="{704168E5-7FA9-4E3C-BC7D-8AC0561F1825}">
      <dsp:nvSpPr>
        <dsp:cNvPr id="0" name=""/>
        <dsp:cNvSpPr/>
      </dsp:nvSpPr>
      <dsp:spPr>
        <a:xfrm>
          <a:off x="2647" y="1516298"/>
          <a:ext cx="261008" cy="261008"/>
        </a:xfrm>
        <a:prstGeom prst="re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4E2D29D5-C334-4471-8817-83E88D79E43D}">
      <dsp:nvSpPr>
        <dsp:cNvPr id="0" name=""/>
        <dsp:cNvSpPr/>
      </dsp:nvSpPr>
      <dsp:spPr>
        <a:xfrm>
          <a:off x="251355" y="1342597"/>
          <a:ext cx="3304268" cy="608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just" defTabSz="977900">
            <a:lnSpc>
              <a:spcPct val="90000"/>
            </a:lnSpc>
            <a:spcBef>
              <a:spcPct val="0"/>
            </a:spcBef>
            <a:spcAft>
              <a:spcPct val="35000"/>
            </a:spcAft>
          </a:pPr>
          <a:r>
            <a:rPr lang="en-US" sz="2200" kern="1200" dirty="0" smtClean="0">
              <a:solidFill>
                <a:schemeClr val="tx1"/>
              </a:solidFill>
              <a:latin typeface="Century Gothic" panose="020B0502020202020204" pitchFamily="34" charset="0"/>
              <a:ea typeface="+mn-ea"/>
              <a:cs typeface="+mn-cs"/>
            </a:rPr>
            <a:t>Identify the most frequently-used FIDIC clauses that have been used in construction projects.</a:t>
          </a:r>
          <a:endParaRPr lang="en-US" sz="2200" kern="1200" dirty="0">
            <a:solidFill>
              <a:schemeClr val="tx1"/>
            </a:solidFill>
            <a:latin typeface="Century Gothic" panose="020B0502020202020204" pitchFamily="34" charset="0"/>
            <a:ea typeface="+mn-ea"/>
            <a:cs typeface="+mn-cs"/>
          </a:endParaRPr>
        </a:p>
      </dsp:txBody>
      <dsp:txXfrm>
        <a:off x="251355" y="1342597"/>
        <a:ext cx="3304268" cy="608410"/>
      </dsp:txXfrm>
    </dsp:sp>
    <dsp:sp modelId="{0515F86B-599A-44F8-AC01-AC486595C1C0}">
      <dsp:nvSpPr>
        <dsp:cNvPr id="0" name=""/>
        <dsp:cNvSpPr/>
      </dsp:nvSpPr>
      <dsp:spPr>
        <a:xfrm>
          <a:off x="2647" y="2994291"/>
          <a:ext cx="261008" cy="261008"/>
        </a:xfrm>
        <a:prstGeom prst="re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38A279AA-5FD4-4F6D-995F-9209B1172145}">
      <dsp:nvSpPr>
        <dsp:cNvPr id="0" name=""/>
        <dsp:cNvSpPr/>
      </dsp:nvSpPr>
      <dsp:spPr>
        <a:xfrm>
          <a:off x="251355" y="2820590"/>
          <a:ext cx="3304268" cy="608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just" defTabSz="977900">
            <a:lnSpc>
              <a:spcPct val="90000"/>
            </a:lnSpc>
            <a:spcBef>
              <a:spcPct val="0"/>
            </a:spcBef>
            <a:spcAft>
              <a:spcPct val="35000"/>
            </a:spcAft>
          </a:pPr>
          <a:r>
            <a:rPr lang="en-US" sz="2200" kern="1200" dirty="0" smtClean="0">
              <a:solidFill>
                <a:schemeClr val="tx1"/>
              </a:solidFill>
              <a:latin typeface="Century Gothic" panose="020B0502020202020204" pitchFamily="34" charset="0"/>
              <a:ea typeface="+mn-ea"/>
              <a:cs typeface="+mn-cs"/>
            </a:rPr>
            <a:t>Investigate the FIDIC and its contents to examine its ability in construction projects.</a:t>
          </a:r>
          <a:endParaRPr lang="en-US" sz="2200" kern="1200" dirty="0">
            <a:solidFill>
              <a:schemeClr val="tx1"/>
            </a:solidFill>
            <a:latin typeface="Century Gothic" panose="020B0502020202020204" pitchFamily="34" charset="0"/>
            <a:ea typeface="+mn-ea"/>
            <a:cs typeface="+mn-cs"/>
          </a:endParaRPr>
        </a:p>
      </dsp:txBody>
      <dsp:txXfrm>
        <a:off x="251355" y="2820590"/>
        <a:ext cx="3304268" cy="608410"/>
      </dsp:txXfrm>
    </dsp:sp>
    <dsp:sp modelId="{58847A6F-48E8-49B2-8E1F-3971CAC7395F}">
      <dsp:nvSpPr>
        <dsp:cNvPr id="0" name=""/>
        <dsp:cNvSpPr/>
      </dsp:nvSpPr>
      <dsp:spPr>
        <a:xfrm>
          <a:off x="2647" y="4364704"/>
          <a:ext cx="261008" cy="261008"/>
        </a:xfrm>
        <a:prstGeom prst="re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776081A7-6665-4213-998A-546E90ACDE6A}">
      <dsp:nvSpPr>
        <dsp:cNvPr id="0" name=""/>
        <dsp:cNvSpPr/>
      </dsp:nvSpPr>
      <dsp:spPr>
        <a:xfrm>
          <a:off x="251355" y="4190992"/>
          <a:ext cx="3304268" cy="608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just" defTabSz="977900">
            <a:lnSpc>
              <a:spcPct val="90000"/>
            </a:lnSpc>
            <a:spcBef>
              <a:spcPct val="0"/>
            </a:spcBef>
            <a:spcAft>
              <a:spcPct val="35000"/>
            </a:spcAft>
          </a:pPr>
          <a:r>
            <a:rPr lang="en-US" sz="2200" kern="1200" dirty="0" smtClean="0">
              <a:solidFill>
                <a:schemeClr val="tx1"/>
              </a:solidFill>
              <a:latin typeface="Century Gothic" panose="020B0502020202020204" pitchFamily="34" charset="0"/>
              <a:ea typeface="+mn-ea"/>
              <a:cs typeface="+mn-cs"/>
            </a:rPr>
            <a:t>Identify the most significant causes of disputes in construction projects </a:t>
          </a:r>
          <a:endParaRPr lang="en-US" sz="2200" kern="1200" dirty="0">
            <a:solidFill>
              <a:schemeClr val="tx1"/>
            </a:solidFill>
            <a:latin typeface="Century Gothic" panose="020B0502020202020204" pitchFamily="34" charset="0"/>
            <a:ea typeface="+mn-ea"/>
            <a:cs typeface="+mn-cs"/>
          </a:endParaRPr>
        </a:p>
      </dsp:txBody>
      <dsp:txXfrm>
        <a:off x="251355" y="4190992"/>
        <a:ext cx="3304268" cy="608410"/>
      </dsp:txXfrm>
    </dsp:sp>
    <dsp:sp modelId="{BA0358D0-D8F3-4A10-9F56-7176857D4300}">
      <dsp:nvSpPr>
        <dsp:cNvPr id="0" name=""/>
        <dsp:cNvSpPr/>
      </dsp:nvSpPr>
      <dsp:spPr>
        <a:xfrm>
          <a:off x="3784524" y="838205"/>
          <a:ext cx="3552976" cy="417997"/>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E9CD25-3ED7-4C82-8BC9-3B665CD330BD}">
      <dsp:nvSpPr>
        <dsp:cNvPr id="0" name=""/>
        <dsp:cNvSpPr/>
      </dsp:nvSpPr>
      <dsp:spPr>
        <a:xfrm>
          <a:off x="3784524" y="995188"/>
          <a:ext cx="261014" cy="261014"/>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113B3766-6BFD-475F-87D9-31DFF538FC71}">
      <dsp:nvSpPr>
        <dsp:cNvPr id="0" name=""/>
        <dsp:cNvSpPr/>
      </dsp:nvSpPr>
      <dsp:spPr>
        <a:xfrm>
          <a:off x="3657594" y="152402"/>
          <a:ext cx="3655479" cy="925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n-US" sz="2400" kern="1200" dirty="0" smtClean="0">
              <a:latin typeface="Century Gothic" panose="020B0502020202020204" pitchFamily="34" charset="0"/>
            </a:rPr>
            <a:t>Research Q’s</a:t>
          </a:r>
          <a:endParaRPr lang="en-US" sz="2400" kern="1200" dirty="0">
            <a:latin typeface="Century Gothic" panose="020B0502020202020204" pitchFamily="34" charset="0"/>
          </a:endParaRPr>
        </a:p>
      </dsp:txBody>
      <dsp:txXfrm>
        <a:off x="3657594" y="152402"/>
        <a:ext cx="3655479" cy="925512"/>
      </dsp:txXfrm>
    </dsp:sp>
    <dsp:sp modelId="{7780EEEB-DD58-45D8-909A-060BA5AE8141}">
      <dsp:nvSpPr>
        <dsp:cNvPr id="0" name=""/>
        <dsp:cNvSpPr/>
      </dsp:nvSpPr>
      <dsp:spPr>
        <a:xfrm>
          <a:off x="3733272" y="1469102"/>
          <a:ext cx="261008" cy="261008"/>
        </a:xfrm>
        <a:prstGeom prst="re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052E63E4-E04E-48AB-B96F-3AC5A5E2DDFB}">
      <dsp:nvSpPr>
        <dsp:cNvPr id="0" name=""/>
        <dsp:cNvSpPr/>
      </dsp:nvSpPr>
      <dsp:spPr>
        <a:xfrm>
          <a:off x="3981981" y="1295402"/>
          <a:ext cx="3304268" cy="608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just" defTabSz="977900">
            <a:lnSpc>
              <a:spcPct val="90000"/>
            </a:lnSpc>
            <a:spcBef>
              <a:spcPct val="0"/>
            </a:spcBef>
            <a:spcAft>
              <a:spcPct val="35000"/>
            </a:spcAft>
          </a:pPr>
          <a:r>
            <a:rPr lang="en-US" sz="2200" kern="1200" dirty="0" smtClean="0">
              <a:solidFill>
                <a:schemeClr val="tx1"/>
              </a:solidFill>
              <a:latin typeface="Century Gothic" panose="020B0502020202020204" pitchFamily="34" charset="0"/>
              <a:ea typeface="+mn-ea"/>
              <a:cs typeface="+mn-cs"/>
            </a:rPr>
            <a:t>What is FIDIC and at what range it has been implanted in West Bank</a:t>
          </a:r>
          <a:endParaRPr lang="en-US" sz="2200" kern="1200" dirty="0">
            <a:solidFill>
              <a:schemeClr val="tx1"/>
            </a:solidFill>
            <a:latin typeface="Century Gothic" panose="020B0502020202020204" pitchFamily="34" charset="0"/>
            <a:ea typeface="+mn-ea"/>
            <a:cs typeface="+mn-cs"/>
          </a:endParaRPr>
        </a:p>
      </dsp:txBody>
      <dsp:txXfrm>
        <a:off x="3981981" y="1295402"/>
        <a:ext cx="3304268" cy="608410"/>
      </dsp:txXfrm>
    </dsp:sp>
    <dsp:sp modelId="{4B784C33-E06A-4859-A740-6AB638003AFF}">
      <dsp:nvSpPr>
        <dsp:cNvPr id="0" name=""/>
        <dsp:cNvSpPr/>
      </dsp:nvSpPr>
      <dsp:spPr>
        <a:xfrm>
          <a:off x="3733272" y="2993103"/>
          <a:ext cx="261008" cy="261008"/>
        </a:xfrm>
        <a:prstGeom prst="re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2D81E6E8-4786-42EA-8EBB-772DD7E171AB}">
      <dsp:nvSpPr>
        <dsp:cNvPr id="0" name=""/>
        <dsp:cNvSpPr/>
      </dsp:nvSpPr>
      <dsp:spPr>
        <a:xfrm>
          <a:off x="3981981" y="2819398"/>
          <a:ext cx="3304268" cy="608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just" defTabSz="977900">
            <a:lnSpc>
              <a:spcPct val="90000"/>
            </a:lnSpc>
            <a:spcBef>
              <a:spcPct val="0"/>
            </a:spcBef>
            <a:spcAft>
              <a:spcPct val="35000"/>
            </a:spcAft>
          </a:pPr>
          <a:r>
            <a:rPr lang="en-US" sz="2200" kern="1200" dirty="0" smtClean="0">
              <a:solidFill>
                <a:schemeClr val="tx1"/>
              </a:solidFill>
              <a:latin typeface="Century Gothic" panose="020B0502020202020204" pitchFamily="34" charset="0"/>
              <a:ea typeface="+mn-ea"/>
              <a:cs typeface="+mn-cs"/>
            </a:rPr>
            <a:t>Is there any difference between FIDIC and currently applied laws?</a:t>
          </a:r>
          <a:endParaRPr lang="en-US" sz="2200" kern="1200" dirty="0">
            <a:solidFill>
              <a:schemeClr val="tx1"/>
            </a:solidFill>
            <a:latin typeface="Century Gothic" panose="020B0502020202020204" pitchFamily="34" charset="0"/>
            <a:ea typeface="+mn-ea"/>
            <a:cs typeface="+mn-cs"/>
          </a:endParaRPr>
        </a:p>
      </dsp:txBody>
      <dsp:txXfrm>
        <a:off x="3981981" y="2819398"/>
        <a:ext cx="3304268" cy="608410"/>
      </dsp:txXfrm>
    </dsp:sp>
    <dsp:sp modelId="{18B5F594-903A-4322-AEFB-CE71D88D5188}">
      <dsp:nvSpPr>
        <dsp:cNvPr id="0" name=""/>
        <dsp:cNvSpPr/>
      </dsp:nvSpPr>
      <dsp:spPr>
        <a:xfrm>
          <a:off x="3733272" y="4365886"/>
          <a:ext cx="261008" cy="261008"/>
        </a:xfrm>
        <a:prstGeom prst="re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9B55F07C-2055-4953-8B37-A7EA378B9C55}">
      <dsp:nvSpPr>
        <dsp:cNvPr id="0" name=""/>
        <dsp:cNvSpPr/>
      </dsp:nvSpPr>
      <dsp:spPr>
        <a:xfrm>
          <a:off x="3981981" y="4192172"/>
          <a:ext cx="3304268" cy="608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just" defTabSz="977900">
            <a:lnSpc>
              <a:spcPct val="90000"/>
            </a:lnSpc>
            <a:spcBef>
              <a:spcPct val="0"/>
            </a:spcBef>
            <a:spcAft>
              <a:spcPct val="35000"/>
            </a:spcAft>
          </a:pPr>
          <a:r>
            <a:rPr lang="en-US" sz="2200" kern="1200" dirty="0" smtClean="0">
              <a:solidFill>
                <a:schemeClr val="tx1"/>
              </a:solidFill>
              <a:latin typeface="Century Gothic" panose="020B0502020202020204" pitchFamily="34" charset="0"/>
              <a:ea typeface="+mn-ea"/>
              <a:cs typeface="+mn-cs"/>
            </a:rPr>
            <a:t>Do our parties refer to FIDIC in disputes ?</a:t>
          </a:r>
          <a:endParaRPr lang="en-US" sz="2200" kern="1200" dirty="0">
            <a:solidFill>
              <a:schemeClr val="tx1"/>
            </a:solidFill>
            <a:latin typeface="Century Gothic" panose="020B0502020202020204" pitchFamily="34" charset="0"/>
            <a:ea typeface="+mn-ea"/>
            <a:cs typeface="+mn-cs"/>
          </a:endParaRPr>
        </a:p>
      </dsp:txBody>
      <dsp:txXfrm>
        <a:off x="3981981" y="4192172"/>
        <a:ext cx="3304268" cy="608410"/>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BF9E378-F9DC-465E-BF16-D3A23D4D3E3D}"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F9E378-F9DC-465E-BF16-D3A23D4D3E3D}"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F9E378-F9DC-465E-BF16-D3A23D4D3E3D}"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F9E378-F9DC-465E-BF16-D3A23D4D3E3D}"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F9E378-F9DC-465E-BF16-D3A23D4D3E3D}"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F9E378-F9DC-465E-BF16-D3A23D4D3E3D}"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F9E378-F9DC-465E-BF16-D3A23D4D3E3D}" type="datetimeFigureOut">
              <a:rPr lang="en-US" smtClean="0"/>
              <a:t>5/16/2018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F9E378-F9DC-465E-BF16-D3A23D4D3E3D}" type="datetimeFigureOut">
              <a:rPr lang="en-US" smtClean="0"/>
              <a:t>5/16/2018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F9E378-F9DC-465E-BF16-D3A23D4D3E3D}" type="datetimeFigureOut">
              <a:rPr lang="en-US" smtClean="0"/>
              <a:t>5/16/2018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319613-4351-4D4A-8D64-1E4C7E122752}" type="slidenum">
              <a:rPr lang="en-US" smtClean="0"/>
              <a:t>‹#›</a:t>
            </a:fld>
            <a:endParaRPr 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F9E378-F9DC-465E-BF16-D3A23D4D3E3D}"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319613-4351-4D4A-8D64-1E4C7E122752}"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EBF9E378-F9DC-465E-BF16-D3A23D4D3E3D}" type="datetimeFigureOut">
              <a:rPr lang="en-US" smtClean="0"/>
              <a:t>5/16/2018</a:t>
            </a:fld>
            <a:endParaRPr lang="en-US"/>
          </a:p>
        </p:txBody>
      </p:sp>
      <p:sp>
        <p:nvSpPr>
          <p:cNvPr id="9" name="Slide Number Placeholder 8"/>
          <p:cNvSpPr>
            <a:spLocks noGrp="1"/>
          </p:cNvSpPr>
          <p:nvPr>
            <p:ph type="sldNum" sz="quarter" idx="11"/>
          </p:nvPr>
        </p:nvSpPr>
        <p:spPr/>
        <p:txBody>
          <a:bodyPr/>
          <a:lstStyle/>
          <a:p>
            <a:fld id="{15319613-4351-4D4A-8D64-1E4C7E122752}"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5319613-4351-4D4A-8D64-1E4C7E122752}"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BF9E378-F9DC-465E-BF16-D3A23D4D3E3D}" type="datetimeFigureOut">
              <a:rPr lang="en-US" smtClean="0"/>
              <a:t>5/16/2018</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push dir="u"/>
  </p:transition>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543800" cy="2133600"/>
          </a:xfrm>
        </p:spPr>
        <p:txBody>
          <a:bodyPr/>
          <a:lstStyle/>
          <a:p>
            <a:r>
              <a:rPr lang="en-US" sz="3600" b="1" dirty="0"/>
              <a:t>Investigation of FIDIC Clauses and Causes of Disputes in Construction Projects Performance in West Bank</a:t>
            </a:r>
            <a:endParaRPr lang="en-US" sz="3600" dirty="0"/>
          </a:p>
        </p:txBody>
      </p:sp>
      <p:sp>
        <p:nvSpPr>
          <p:cNvPr id="3" name="Subtitle 2"/>
          <p:cNvSpPr>
            <a:spLocks noGrp="1"/>
          </p:cNvSpPr>
          <p:nvPr>
            <p:ph type="subTitle" idx="1"/>
          </p:nvPr>
        </p:nvSpPr>
        <p:spPr>
          <a:xfrm>
            <a:off x="1066800" y="3124200"/>
            <a:ext cx="6934200" cy="1752600"/>
          </a:xfrm>
        </p:spPr>
        <p:txBody>
          <a:bodyPr>
            <a:normAutofit/>
          </a:bodyPr>
          <a:lstStyle/>
          <a:p>
            <a:pPr algn="ctr">
              <a:lnSpc>
                <a:spcPct val="150000"/>
              </a:lnSpc>
            </a:pPr>
            <a:r>
              <a:rPr lang="en-US" sz="2200" b="1" dirty="0" smtClean="0">
                <a:solidFill>
                  <a:srgbClr val="FF0000"/>
                </a:solidFill>
                <a:latin typeface="Century Gothic" panose="020B0502020202020204" pitchFamily="34" charset="0"/>
              </a:rPr>
              <a:t>Prepared by:</a:t>
            </a:r>
          </a:p>
          <a:p>
            <a:pPr algn="ctr">
              <a:lnSpc>
                <a:spcPct val="150000"/>
              </a:lnSpc>
            </a:pPr>
            <a:r>
              <a:rPr lang="en-US" sz="2200" dirty="0" smtClean="0">
                <a:solidFill>
                  <a:schemeClr val="tx1"/>
                </a:solidFill>
                <a:latin typeface="Century Gothic" panose="020B0502020202020204" pitchFamily="34" charset="0"/>
              </a:rPr>
              <a:t>Ayat Sawaftah	 	Leen Sleman</a:t>
            </a:r>
          </a:p>
          <a:p>
            <a:pPr algn="ctr">
              <a:lnSpc>
                <a:spcPct val="150000"/>
              </a:lnSpc>
            </a:pPr>
            <a:r>
              <a:rPr lang="en-US" sz="2200" dirty="0" smtClean="0">
                <a:solidFill>
                  <a:schemeClr val="tx1"/>
                </a:solidFill>
                <a:latin typeface="Century Gothic" panose="020B0502020202020204" pitchFamily="34" charset="0"/>
              </a:rPr>
              <a:t>Yazan Abbadi 	 	Zaid Ahmad</a:t>
            </a:r>
            <a:endParaRPr lang="en-US" sz="2200" dirty="0">
              <a:solidFill>
                <a:schemeClr val="tx1"/>
              </a:solidFill>
              <a:latin typeface="Century Gothic" panose="020B0502020202020204" pitchFamily="34" charset="0"/>
            </a:endParaRPr>
          </a:p>
        </p:txBody>
      </p:sp>
      <p:sp>
        <p:nvSpPr>
          <p:cNvPr id="4" name="TextBox 3"/>
          <p:cNvSpPr txBox="1"/>
          <p:nvPr/>
        </p:nvSpPr>
        <p:spPr>
          <a:xfrm>
            <a:off x="304800" y="5105400"/>
            <a:ext cx="8077200" cy="1615827"/>
          </a:xfrm>
          <a:prstGeom prst="rect">
            <a:avLst/>
          </a:prstGeom>
          <a:noFill/>
        </p:spPr>
        <p:txBody>
          <a:bodyPr wrap="square" rtlCol="0">
            <a:spAutoFit/>
          </a:bodyPr>
          <a:lstStyle/>
          <a:p>
            <a:pPr algn="ctr">
              <a:lnSpc>
                <a:spcPct val="150000"/>
              </a:lnSpc>
            </a:pPr>
            <a:r>
              <a:rPr lang="en-US" sz="2200" b="1" dirty="0">
                <a:solidFill>
                  <a:srgbClr val="FF0000"/>
                </a:solidFill>
                <a:latin typeface="Century Gothic" panose="020B0502020202020204" pitchFamily="34" charset="0"/>
              </a:rPr>
              <a:t>Presented to:</a:t>
            </a:r>
          </a:p>
          <a:p>
            <a:pPr algn="ctr">
              <a:lnSpc>
                <a:spcPct val="150000"/>
              </a:lnSpc>
            </a:pPr>
            <a:r>
              <a:rPr lang="en-US" sz="2200" dirty="0">
                <a:latin typeface="Century Gothic" panose="020B0502020202020204" pitchFamily="34" charset="0"/>
              </a:rPr>
              <a:t>Dr. Mohammad Abu </a:t>
            </a:r>
            <a:r>
              <a:rPr lang="en-US" sz="2200" dirty="0" smtClean="0">
                <a:latin typeface="Century Gothic" panose="020B0502020202020204" pitchFamily="34" charset="0"/>
              </a:rPr>
              <a:t>Nemeh </a:t>
            </a:r>
            <a:r>
              <a:rPr lang="en-US" sz="2200" dirty="0">
                <a:latin typeface="Century Gothic" panose="020B0502020202020204" pitchFamily="34" charset="0"/>
              </a:rPr>
              <a:t>		Eng. Reema </a:t>
            </a:r>
            <a:r>
              <a:rPr lang="en-US" sz="2200" dirty="0" smtClean="0">
                <a:latin typeface="Century Gothic" panose="020B0502020202020204" pitchFamily="34" charset="0"/>
              </a:rPr>
              <a:t>Bdair</a:t>
            </a:r>
          </a:p>
          <a:p>
            <a:pPr algn="ctr">
              <a:lnSpc>
                <a:spcPct val="150000"/>
              </a:lnSpc>
            </a:pPr>
            <a:r>
              <a:rPr lang="en-US" sz="2200" dirty="0" smtClean="0">
                <a:latin typeface="Century Gothic" panose="020B0502020202020204" pitchFamily="34" charset="0"/>
              </a:rPr>
              <a:t>            Eng. Hussain Abu Zant</a:t>
            </a:r>
            <a:endParaRPr lang="en-US" sz="2200" dirty="0">
              <a:latin typeface="Century Gothic" panose="020B0502020202020204" pitchFamily="34" charset="0"/>
            </a:endParaRPr>
          </a:p>
        </p:txBody>
      </p:sp>
    </p:spTree>
    <p:extLst>
      <p:ext uri="{BB962C8B-B14F-4D97-AF65-F5344CB8AC3E}">
        <p14:creationId xmlns:p14="http://schemas.microsoft.com/office/powerpoint/2010/main" val="3417578311"/>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Data collection</a:t>
            </a:r>
          </a:p>
        </p:txBody>
      </p:sp>
      <p:sp>
        <p:nvSpPr>
          <p:cNvPr id="3" name="Content Placeholder 2"/>
          <p:cNvSpPr>
            <a:spLocks noGrp="1"/>
          </p:cNvSpPr>
          <p:nvPr>
            <p:ph idx="1"/>
          </p:nvPr>
        </p:nvSpPr>
        <p:spPr/>
        <p:txBody>
          <a:bodyPr>
            <a:normAutofit/>
          </a:bodyPr>
          <a:lstStyle/>
          <a:p>
            <a:pPr marL="114300" indent="0">
              <a:lnSpc>
                <a:spcPct val="150000"/>
              </a:lnSpc>
              <a:buNone/>
            </a:pPr>
            <a:r>
              <a:rPr lang="en-US" sz="2600" dirty="0">
                <a:latin typeface="Century Gothic" panose="020B0502020202020204" pitchFamily="34" charset="0"/>
              </a:rPr>
              <a:t>Required data have been collected using the followings:</a:t>
            </a:r>
          </a:p>
          <a:p>
            <a:pPr marL="114300" indent="0">
              <a:lnSpc>
                <a:spcPct val="150000"/>
              </a:lnSpc>
              <a:buNone/>
            </a:pPr>
            <a:r>
              <a:rPr lang="en-US" sz="2600" dirty="0">
                <a:latin typeface="Century Gothic" panose="020B0502020202020204" pitchFamily="34" charset="0"/>
              </a:rPr>
              <a:t>1- Literature review.</a:t>
            </a:r>
          </a:p>
          <a:p>
            <a:pPr marL="114300" indent="0">
              <a:lnSpc>
                <a:spcPct val="150000"/>
              </a:lnSpc>
              <a:buNone/>
            </a:pPr>
            <a:r>
              <a:rPr lang="en-US" sz="2600" dirty="0">
                <a:latin typeface="Century Gothic" panose="020B0502020202020204" pitchFamily="34" charset="0"/>
              </a:rPr>
              <a:t>2- Interviews.</a:t>
            </a:r>
          </a:p>
          <a:p>
            <a:pPr marL="114300" indent="0">
              <a:lnSpc>
                <a:spcPct val="150000"/>
              </a:lnSpc>
              <a:buNone/>
            </a:pPr>
            <a:r>
              <a:rPr lang="en-US" sz="2600" dirty="0">
                <a:latin typeface="Century Gothic" panose="020B0502020202020204" pitchFamily="34" charset="0"/>
              </a:rPr>
              <a:t>3- Pilot-tested.</a:t>
            </a:r>
          </a:p>
          <a:p>
            <a:pPr marL="114300" indent="0">
              <a:lnSpc>
                <a:spcPct val="150000"/>
              </a:lnSpc>
              <a:buNone/>
            </a:pPr>
            <a:r>
              <a:rPr lang="en-US" sz="2600" dirty="0">
                <a:latin typeface="Century Gothic" panose="020B0502020202020204" pitchFamily="34" charset="0"/>
              </a:rPr>
              <a:t>4- Questionnaire:.</a:t>
            </a:r>
          </a:p>
          <a:p>
            <a:pPr marL="114300" indent="0">
              <a:lnSpc>
                <a:spcPct val="150000"/>
              </a:lnSpc>
              <a:buNone/>
            </a:pPr>
            <a:endParaRPr lang="en-US" sz="2600" dirty="0">
              <a:latin typeface="Century Gothic" panose="020B0502020202020204" pitchFamily="34" charset="0"/>
            </a:endParaRPr>
          </a:p>
        </p:txBody>
      </p:sp>
    </p:spTree>
    <p:extLst>
      <p:ext uri="{BB962C8B-B14F-4D97-AF65-F5344CB8AC3E}">
        <p14:creationId xmlns:p14="http://schemas.microsoft.com/office/powerpoint/2010/main" val="1850019083"/>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Sample </a:t>
            </a:r>
            <a:r>
              <a:rPr lang="en-US" dirty="0" smtClean="0">
                <a:solidFill>
                  <a:srgbClr val="FF0000"/>
                </a:solidFill>
              </a:rPr>
              <a:t>size</a:t>
            </a:r>
            <a:endParaRPr lang="en-US" dirty="0">
              <a:solidFill>
                <a:srgbClr val="FF0000"/>
              </a:solidFill>
            </a:endParaRPr>
          </a:p>
        </p:txBody>
      </p:sp>
      <p:sp>
        <p:nvSpPr>
          <p:cNvPr id="3" name="Content Placeholder 2"/>
          <p:cNvSpPr>
            <a:spLocks noGrp="1"/>
          </p:cNvSpPr>
          <p:nvPr>
            <p:ph idx="1"/>
          </p:nvPr>
        </p:nvSpPr>
        <p:spPr>
          <a:xfrm>
            <a:off x="457200" y="1447800"/>
            <a:ext cx="7696200" cy="5029200"/>
          </a:xfrm>
        </p:spPr>
        <p:txBody>
          <a:bodyPr>
            <a:noAutofit/>
          </a:bodyPr>
          <a:lstStyle/>
          <a:p>
            <a:pPr marL="114300" indent="0" algn="just">
              <a:buNone/>
            </a:pPr>
            <a:r>
              <a:rPr lang="en-US" sz="2400" dirty="0">
                <a:latin typeface="Century Gothic" panose="020B0502020202020204" pitchFamily="34" charset="0"/>
              </a:rPr>
              <a:t>The objective of sampling is to provide practical means of enabling the data collection and possessing the components of the research to be carried out whilst ensuring that the sample provides a good representation of the population.</a:t>
            </a:r>
          </a:p>
          <a:p>
            <a:pPr marL="114300" indent="0" algn="just">
              <a:buNone/>
            </a:pPr>
            <a:r>
              <a:rPr lang="en-US" sz="2400" dirty="0">
                <a:latin typeface="Century Gothic" panose="020B0502020202020204" pitchFamily="34" charset="0"/>
              </a:rPr>
              <a:t>Municipalities and owners of public projects have been our targeted owners.</a:t>
            </a:r>
          </a:p>
          <a:p>
            <a:pPr marL="114300" indent="0" algn="just">
              <a:buNone/>
            </a:pPr>
            <a:r>
              <a:rPr lang="en-US" sz="2400" dirty="0">
                <a:latin typeface="Century Gothic" panose="020B0502020202020204" pitchFamily="34" charset="0"/>
              </a:rPr>
              <a:t>Contracts companies in West Bank represent the targeted contractors.</a:t>
            </a:r>
          </a:p>
          <a:p>
            <a:pPr marL="114300" indent="0" algn="just">
              <a:buNone/>
            </a:pPr>
            <a:r>
              <a:rPr lang="en-US" sz="2400" dirty="0">
                <a:latin typeface="Century Gothic" panose="020B0502020202020204" pitchFamily="34" charset="0"/>
              </a:rPr>
              <a:t>The targeted consultants and contractors are corporations for engineering consultations, according to the Palestinian Engineers Syndicate.</a:t>
            </a:r>
          </a:p>
          <a:p>
            <a:pPr algn="just"/>
            <a:endParaRPr lang="en-US" sz="2400" dirty="0">
              <a:latin typeface="Century Gothic" panose="020B0502020202020204" pitchFamily="34" charset="0"/>
            </a:endParaRPr>
          </a:p>
        </p:txBody>
      </p:sp>
    </p:spTree>
    <p:extLst>
      <p:ext uri="{BB962C8B-B14F-4D97-AF65-F5344CB8AC3E}">
        <p14:creationId xmlns:p14="http://schemas.microsoft.com/office/powerpoint/2010/main" val="3488121145"/>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Sample </a:t>
            </a:r>
            <a:r>
              <a:rPr lang="en-US" dirty="0" smtClean="0">
                <a:solidFill>
                  <a:srgbClr val="FF0000"/>
                </a:solidFill>
              </a:rPr>
              <a:t>size</a:t>
            </a:r>
            <a:endParaRPr lang="en-US" dirty="0">
              <a:solidFill>
                <a:srgbClr val="FF0000"/>
              </a:solidFill>
            </a:endParaRPr>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p:txBody>
              <a:bodyPr>
                <a:normAutofit/>
              </a:bodyPr>
              <a:lstStyle/>
              <a:p>
                <a:pPr marL="114300" indent="0" algn="just">
                  <a:buNone/>
                </a:pPr>
                <a:r>
                  <a:rPr lang="en-US" sz="2600" dirty="0">
                    <a:latin typeface="Century Gothic" panose="020B0502020202020204" pitchFamily="34" charset="0"/>
                  </a:rPr>
                  <a:t>There are several methods to determine the sample size. The selected one is as follows:</a:t>
                </a:r>
              </a:p>
              <a:p>
                <a:pPr marL="114300" indent="0" algn="just">
                  <a:buNone/>
                </a:pPr>
                <a:endParaRPr lang="en-US" sz="2600" dirty="0">
                  <a:latin typeface="Century Gothic" panose="020B0502020202020204" pitchFamily="34" charset="0"/>
                </a:endParaRPr>
              </a:p>
              <a:p>
                <a:pPr marL="114300" indent="0" algn="just">
                  <a:buNone/>
                </a:pPr>
                <a14:m>
                  <m:oMathPara xmlns:m="http://schemas.openxmlformats.org/officeDocument/2006/math">
                    <m:oMathParaPr>
                      <m:jc m:val="centerGroup"/>
                    </m:oMathParaPr>
                    <m:oMath xmlns:m="http://schemas.openxmlformats.org/officeDocument/2006/math">
                      <m:r>
                        <a:rPr lang="en-US" sz="2600">
                          <a:latin typeface="Cambria Math"/>
                        </a:rPr>
                        <m:t>𝑛</m:t>
                      </m:r>
                      <m:r>
                        <a:rPr lang="en-US" sz="2600">
                          <a:latin typeface="Cambria Math"/>
                        </a:rPr>
                        <m:t>= </m:t>
                      </m:r>
                      <m:f>
                        <m:fPr>
                          <m:ctrlPr>
                            <a:rPr lang="en-US" sz="2600" i="1">
                              <a:latin typeface="Cambria Math"/>
                            </a:rPr>
                          </m:ctrlPr>
                        </m:fPr>
                        <m:num>
                          <m:r>
                            <a:rPr lang="en-US" sz="2600">
                              <a:latin typeface="Cambria Math"/>
                            </a:rPr>
                            <m:t> </m:t>
                          </m:r>
                          <m:r>
                            <a:rPr lang="en-US" sz="2600">
                              <a:latin typeface="Cambria Math"/>
                            </a:rPr>
                            <m:t>𝑛</m:t>
                          </m:r>
                          <m:r>
                            <a:rPr lang="en-US" sz="2600">
                              <a:latin typeface="Cambria Math"/>
                            </a:rPr>
                            <m:t>’</m:t>
                          </m:r>
                        </m:num>
                        <m:den>
                          <m:r>
                            <a:rPr lang="en-US" sz="2600">
                              <a:latin typeface="Cambria Math"/>
                            </a:rPr>
                            <m:t>1</m:t>
                          </m:r>
                          <m:r>
                            <a:rPr lang="en-US" sz="2600">
                              <a:latin typeface="Cambria Math"/>
                            </a:rPr>
                            <m:t>+(</m:t>
                          </m:r>
                          <m:f>
                            <m:fPr>
                              <m:ctrlPr>
                                <a:rPr lang="en-US" sz="2600" i="1">
                                  <a:latin typeface="Cambria Math"/>
                                </a:rPr>
                              </m:ctrlPr>
                            </m:fPr>
                            <m:num>
                              <m:r>
                                <a:rPr lang="en-US" sz="2600">
                                  <a:latin typeface="Cambria Math"/>
                                </a:rPr>
                                <m:t>𝑛</m:t>
                              </m:r>
                              <m:r>
                                <a:rPr lang="en-US" sz="2600">
                                  <a:latin typeface="Cambria Math"/>
                                </a:rPr>
                                <m:t>’</m:t>
                              </m:r>
                            </m:num>
                            <m:den>
                              <m:r>
                                <a:rPr lang="en-US" sz="2600">
                                  <a:latin typeface="Cambria Math"/>
                                </a:rPr>
                                <m:t>𝑁</m:t>
                              </m:r>
                            </m:den>
                          </m:f>
                          <m:r>
                            <a:rPr lang="en-US" sz="2600">
                              <a:latin typeface="Cambria Math"/>
                            </a:rPr>
                            <m:t>)</m:t>
                          </m:r>
                        </m:den>
                      </m:f>
                    </m:oMath>
                  </m:oMathPara>
                </a14:m>
                <a:endParaRPr lang="en-US" sz="2600" dirty="0">
                  <a:latin typeface="Century Gothic" panose="020B0502020202020204" pitchFamily="34" charset="0"/>
                </a:endParaRPr>
              </a:p>
              <a:p>
                <a:pPr marL="114300" indent="0" algn="just">
                  <a:buNone/>
                </a:pPr>
                <a:endParaRPr lang="en-US" sz="2600" dirty="0">
                  <a:latin typeface="Century Gothic" panose="020B0502020202020204" pitchFamily="34" charset="0"/>
                </a:endParaRPr>
              </a:p>
              <a:p>
                <a:pPr marL="114300" indent="0" algn="just">
                  <a:buNone/>
                </a:pPr>
                <a:r>
                  <a:rPr lang="en-US" sz="2600" dirty="0">
                    <a:latin typeface="Century Gothic" panose="020B0502020202020204" pitchFamily="34" charset="0"/>
                  </a:rPr>
                  <a:t>This means that the minimum sample size is 30. </a:t>
                </a: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blipFill rotWithShape="1">
                <a:blip r:embed="rId2"/>
                <a:stretch>
                  <a:fillRect t="-1144" r="-1440"/>
                </a:stretch>
              </a:blipFill>
            </p:spPr>
            <p:txBody>
              <a:bodyPr/>
              <a:lstStyle/>
              <a:p>
                <a:r>
                  <a:rPr lang="en-US">
                    <a:noFill/>
                  </a:rPr>
                  <a:t> </a:t>
                </a:r>
              </a:p>
            </p:txBody>
          </p:sp>
        </mc:Fallback>
      </mc:AlternateContent>
    </p:spTree>
    <p:extLst>
      <p:ext uri="{BB962C8B-B14F-4D97-AF65-F5344CB8AC3E}">
        <p14:creationId xmlns:p14="http://schemas.microsoft.com/office/powerpoint/2010/main" val="2927507115"/>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Questionnaire</a:t>
            </a:r>
            <a:endParaRPr lang="en-US" dirty="0">
              <a:solidFill>
                <a:srgbClr val="FF0000"/>
              </a:solidFill>
            </a:endParaRPr>
          </a:p>
        </p:txBody>
      </p:sp>
      <p:sp>
        <p:nvSpPr>
          <p:cNvPr id="3" name="Content Placeholder 2"/>
          <p:cNvSpPr>
            <a:spLocks noGrp="1"/>
          </p:cNvSpPr>
          <p:nvPr>
            <p:ph idx="1"/>
          </p:nvPr>
        </p:nvSpPr>
        <p:spPr/>
        <p:txBody>
          <a:bodyPr>
            <a:normAutofit/>
          </a:bodyPr>
          <a:lstStyle/>
          <a:p>
            <a:pPr marL="114300" indent="0">
              <a:lnSpc>
                <a:spcPct val="150000"/>
              </a:lnSpc>
              <a:buNone/>
            </a:pPr>
            <a:r>
              <a:rPr lang="en-US" sz="2600" dirty="0">
                <a:latin typeface="Century Gothic" panose="020B0502020202020204" pitchFamily="34" charset="0"/>
              </a:rPr>
              <a:t>The questionnaire is composed of three parts: </a:t>
            </a:r>
          </a:p>
          <a:p>
            <a:pPr marL="114300" indent="0">
              <a:lnSpc>
                <a:spcPct val="150000"/>
              </a:lnSpc>
              <a:buNone/>
            </a:pPr>
            <a:r>
              <a:rPr lang="en-US" sz="2600" dirty="0">
                <a:latin typeface="Century Gothic" panose="020B0502020202020204" pitchFamily="34" charset="0"/>
              </a:rPr>
              <a:t>1- Part one: </a:t>
            </a:r>
            <a:r>
              <a:rPr lang="en-US" sz="2600" dirty="0" smtClean="0">
                <a:latin typeface="Century Gothic" panose="020B0502020202020204" pitchFamily="34" charset="0"/>
              </a:rPr>
              <a:t>General </a:t>
            </a:r>
            <a:r>
              <a:rPr lang="en-US" sz="2600" dirty="0">
                <a:latin typeface="Century Gothic" panose="020B0502020202020204" pitchFamily="34" charset="0"/>
              </a:rPr>
              <a:t>information.</a:t>
            </a:r>
          </a:p>
          <a:p>
            <a:pPr marL="114300" indent="0">
              <a:lnSpc>
                <a:spcPct val="150000"/>
              </a:lnSpc>
              <a:buNone/>
            </a:pPr>
            <a:r>
              <a:rPr lang="en-US" sz="2600" dirty="0">
                <a:latin typeface="Century Gothic" panose="020B0502020202020204" pitchFamily="34" charset="0"/>
              </a:rPr>
              <a:t>2- Part two: </a:t>
            </a:r>
            <a:r>
              <a:rPr lang="en-US" sz="2600" dirty="0" smtClean="0">
                <a:latin typeface="Century Gothic" panose="020B0502020202020204" pitchFamily="34" charset="0"/>
              </a:rPr>
              <a:t>FIDIC clauses.</a:t>
            </a:r>
            <a:endParaRPr lang="en-US" sz="2600" dirty="0">
              <a:latin typeface="Century Gothic" panose="020B0502020202020204" pitchFamily="34" charset="0"/>
            </a:endParaRPr>
          </a:p>
          <a:p>
            <a:pPr marL="114300" indent="0">
              <a:lnSpc>
                <a:spcPct val="150000"/>
              </a:lnSpc>
              <a:buNone/>
            </a:pPr>
            <a:r>
              <a:rPr lang="en-US" sz="2600" dirty="0">
                <a:latin typeface="Century Gothic" panose="020B0502020202020204" pitchFamily="34" charset="0"/>
              </a:rPr>
              <a:t>3- Part three: </a:t>
            </a:r>
            <a:r>
              <a:rPr lang="en-US" sz="2600" dirty="0" smtClean="0">
                <a:latin typeface="Century Gothic" panose="020B0502020202020204" pitchFamily="34" charset="0"/>
              </a:rPr>
              <a:t>Causes of disputes.</a:t>
            </a:r>
            <a:endParaRPr lang="en-US" sz="2600" dirty="0">
              <a:latin typeface="Century Gothic" panose="020B0502020202020204" pitchFamily="34" charset="0"/>
            </a:endParaRPr>
          </a:p>
        </p:txBody>
      </p:sp>
    </p:spTree>
    <p:extLst>
      <p:ext uri="{BB962C8B-B14F-4D97-AF65-F5344CB8AC3E}">
        <p14:creationId xmlns:p14="http://schemas.microsoft.com/office/powerpoint/2010/main" val="767890084"/>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0000"/>
                </a:solidFill>
                <a:latin typeface="Century Gothic" panose="020B0502020202020204" pitchFamily="34" charset="0"/>
              </a:rPr>
              <a:t>Causes of disputes </a:t>
            </a:r>
            <a:endParaRPr lang="en-US" sz="4800" dirty="0">
              <a:solidFill>
                <a:srgbClr val="FF0000"/>
              </a:solidFill>
              <a:latin typeface="Century Gothic" panose="020B0502020202020204" pitchFamily="34" charset="0"/>
            </a:endParaRPr>
          </a:p>
        </p:txBody>
      </p:sp>
      <p:sp>
        <p:nvSpPr>
          <p:cNvPr id="3" name="Content Placeholder 2"/>
          <p:cNvSpPr>
            <a:spLocks noGrp="1"/>
          </p:cNvSpPr>
          <p:nvPr>
            <p:ph idx="1"/>
          </p:nvPr>
        </p:nvSpPr>
        <p:spPr>
          <a:xfrm>
            <a:off x="381000" y="1600200"/>
            <a:ext cx="7620000" cy="4800600"/>
          </a:xfrm>
        </p:spPr>
        <p:txBody>
          <a:bodyPr>
            <a:normAutofit/>
          </a:bodyPr>
          <a:lstStyle/>
          <a:p>
            <a:pPr marL="114300" indent="0" algn="ctr">
              <a:buNone/>
            </a:pPr>
            <a:endParaRPr lang="en-US" sz="3000" dirty="0" smtClean="0">
              <a:latin typeface="Century Gothic" panose="020B0502020202020204" pitchFamily="34" charset="0"/>
            </a:endParaRPr>
          </a:p>
          <a:p>
            <a:pPr marL="114300" indent="0" algn="ctr">
              <a:buNone/>
            </a:pPr>
            <a:endParaRPr lang="en-US" sz="3000" dirty="0">
              <a:latin typeface="Century Gothic" panose="020B0502020202020204" pitchFamily="34" charset="0"/>
            </a:endParaRPr>
          </a:p>
          <a:p>
            <a:pPr marL="114300" indent="0" algn="ctr">
              <a:buNone/>
            </a:pPr>
            <a:endParaRPr lang="en-US" sz="3000" dirty="0" smtClean="0">
              <a:latin typeface="Century Gothic" panose="020B0502020202020204" pitchFamily="34" charset="0"/>
            </a:endParaRPr>
          </a:p>
        </p:txBody>
      </p:sp>
      <p:sp>
        <p:nvSpPr>
          <p:cNvPr id="4" name="TextBox 3"/>
          <p:cNvSpPr txBox="1"/>
          <p:nvPr/>
        </p:nvSpPr>
        <p:spPr>
          <a:xfrm>
            <a:off x="304800" y="1295400"/>
            <a:ext cx="7907694" cy="5262979"/>
          </a:xfrm>
          <a:prstGeom prst="rect">
            <a:avLst/>
          </a:prstGeom>
          <a:noFill/>
        </p:spPr>
        <p:txBody>
          <a:bodyPr wrap="square" rtlCol="0">
            <a:spAutoFit/>
          </a:bodyPr>
          <a:lstStyle/>
          <a:p>
            <a:pPr algn="just"/>
            <a:r>
              <a:rPr lang="en-US" sz="2400" dirty="0">
                <a:latin typeface="Century Gothic" panose="020B0502020202020204" pitchFamily="34" charset="0"/>
              </a:rPr>
              <a:t>C</a:t>
            </a:r>
            <a:r>
              <a:rPr lang="en-US" sz="2400" dirty="0" smtClean="0">
                <a:latin typeface="Century Gothic" panose="020B0502020202020204" pitchFamily="34" charset="0"/>
              </a:rPr>
              <a:t>auses </a:t>
            </a:r>
            <a:r>
              <a:rPr lang="en-US" sz="2400" dirty="0">
                <a:latin typeface="Century Gothic" panose="020B0502020202020204" pitchFamily="34" charset="0"/>
              </a:rPr>
              <a:t>of </a:t>
            </a:r>
            <a:r>
              <a:rPr lang="en-US" sz="2400" dirty="0" smtClean="0">
                <a:latin typeface="Century Gothic" panose="020B0502020202020204" pitchFamily="34" charset="0"/>
              </a:rPr>
              <a:t>disputes </a:t>
            </a:r>
            <a:r>
              <a:rPr lang="en-US" sz="2400" dirty="0">
                <a:latin typeface="Century Gothic" panose="020B0502020202020204" pitchFamily="34" charset="0"/>
              </a:rPr>
              <a:t>in </a:t>
            </a:r>
            <a:r>
              <a:rPr lang="en-US" sz="2400" dirty="0" smtClean="0">
                <a:latin typeface="Century Gothic" panose="020B0502020202020204" pitchFamily="34" charset="0"/>
              </a:rPr>
              <a:t>construction </a:t>
            </a:r>
            <a:r>
              <a:rPr lang="en-US" sz="2400" dirty="0">
                <a:latin typeface="Century Gothic" panose="020B0502020202020204" pitchFamily="34" charset="0"/>
              </a:rPr>
              <a:t>projects, which </a:t>
            </a:r>
            <a:r>
              <a:rPr lang="en-US" sz="2400" dirty="0" smtClean="0">
                <a:latin typeface="Century Gothic" panose="020B0502020202020204" pitchFamily="34" charset="0"/>
              </a:rPr>
              <a:t>implement </a:t>
            </a:r>
            <a:r>
              <a:rPr lang="en-US" sz="2400" dirty="0">
                <a:latin typeface="Century Gothic" panose="020B0502020202020204" pitchFamily="34" charset="0"/>
              </a:rPr>
              <a:t>time, cost and quality</a:t>
            </a:r>
          </a:p>
          <a:p>
            <a:pPr algn="just"/>
            <a:endParaRPr lang="en-US" sz="2400" dirty="0">
              <a:latin typeface="Century Gothic" panose="020B0502020202020204" pitchFamily="34" charset="0"/>
            </a:endParaRPr>
          </a:p>
          <a:p>
            <a:pPr marL="457200" indent="-457200" algn="just">
              <a:buFont typeface="+mj-lt"/>
              <a:buAutoNum type="arabicPeriod"/>
            </a:pPr>
            <a:r>
              <a:rPr lang="en-US" sz="2400" dirty="0">
                <a:latin typeface="Century Gothic" panose="020B0502020202020204" pitchFamily="34" charset="0"/>
              </a:rPr>
              <a:t>Causes related to financial problems</a:t>
            </a:r>
          </a:p>
          <a:p>
            <a:pPr marL="457200" indent="-457200" algn="just">
              <a:buFont typeface="+mj-lt"/>
              <a:buAutoNum type="arabicPeriod"/>
            </a:pPr>
            <a:r>
              <a:rPr lang="en-US" sz="2400" dirty="0">
                <a:latin typeface="Century Gothic" panose="020B0502020202020204" pitchFamily="34" charset="0"/>
              </a:rPr>
              <a:t>Causes related to the tender documents (contracts, drawings)</a:t>
            </a:r>
          </a:p>
          <a:p>
            <a:pPr marL="457200" indent="-457200" algn="just">
              <a:buFont typeface="+mj-lt"/>
              <a:buAutoNum type="arabicPeriod"/>
            </a:pPr>
            <a:r>
              <a:rPr lang="en-US" sz="2400" dirty="0">
                <a:latin typeface="Century Gothic" panose="020B0502020202020204" pitchFamily="34" charset="0"/>
              </a:rPr>
              <a:t>Causes related to specifications and materials adaptation (Quality)</a:t>
            </a:r>
          </a:p>
          <a:p>
            <a:pPr marL="457200" indent="-457200" algn="just">
              <a:buFont typeface="+mj-lt"/>
              <a:buAutoNum type="arabicPeriod"/>
            </a:pPr>
            <a:r>
              <a:rPr lang="en-US" sz="2400" dirty="0">
                <a:latin typeface="Century Gothic" panose="020B0502020202020204" pitchFamily="34" charset="0"/>
              </a:rPr>
              <a:t>Causes related to Political problems</a:t>
            </a:r>
          </a:p>
          <a:p>
            <a:pPr marL="457200" indent="-457200" algn="just">
              <a:buFont typeface="+mj-lt"/>
              <a:buAutoNum type="arabicPeriod"/>
            </a:pPr>
            <a:r>
              <a:rPr lang="en-US" sz="2400" dirty="0">
                <a:latin typeface="Century Gothic" panose="020B0502020202020204" pitchFamily="34" charset="0"/>
              </a:rPr>
              <a:t>Causes related to administrative problems</a:t>
            </a:r>
          </a:p>
          <a:p>
            <a:pPr marL="457200" indent="-457200" algn="just">
              <a:buFont typeface="+mj-lt"/>
              <a:buAutoNum type="arabicPeriod"/>
            </a:pPr>
            <a:r>
              <a:rPr lang="en-US" sz="2400" dirty="0">
                <a:latin typeface="Century Gothic" panose="020B0502020202020204" pitchFamily="34" charset="0"/>
              </a:rPr>
              <a:t>Causes related to the contract parties themselves</a:t>
            </a:r>
          </a:p>
          <a:p>
            <a:pPr marL="457200" indent="-457200" algn="just">
              <a:buFont typeface="+mj-lt"/>
              <a:buAutoNum type="arabicPeriod"/>
            </a:pPr>
            <a:r>
              <a:rPr lang="en-US" sz="2400" dirty="0">
                <a:latin typeface="Century Gothic" panose="020B0502020202020204" pitchFamily="34" charset="0"/>
              </a:rPr>
              <a:t>Causes related to the natural environment</a:t>
            </a:r>
          </a:p>
          <a:p>
            <a:pPr marL="457200" indent="-457200" algn="just">
              <a:buFont typeface="+mj-lt"/>
              <a:buAutoNum type="arabicPeriod"/>
            </a:pPr>
            <a:r>
              <a:rPr lang="en-US" sz="2400" dirty="0">
                <a:latin typeface="Century Gothic" panose="020B0502020202020204" pitchFamily="34" charset="0"/>
              </a:rPr>
              <a:t>Causes related to the career ethics</a:t>
            </a:r>
          </a:p>
        </p:txBody>
      </p:sp>
    </p:spTree>
    <p:extLst>
      <p:ext uri="{BB962C8B-B14F-4D97-AF65-F5344CB8AC3E}">
        <p14:creationId xmlns:p14="http://schemas.microsoft.com/office/powerpoint/2010/main" val="1619476149"/>
      </p:ext>
    </p:extLst>
  </p:cSld>
  <p:clrMapOvr>
    <a:masterClrMapping/>
  </p:clrMapOvr>
  <mc:AlternateContent xmlns:mc="http://schemas.openxmlformats.org/markup-compatibility/2006" xmlns:p14="http://schemas.microsoft.com/office/powerpoint/2010/main">
    <mc:Choice Requires="p14">
      <p:transition spd="med" p14:dur="600">
        <p14:prism/>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Data </a:t>
            </a:r>
            <a:r>
              <a:rPr lang="en-US" dirty="0">
                <a:solidFill>
                  <a:srgbClr val="FF0000"/>
                </a:solidFill>
              </a:rPr>
              <a:t>A</a:t>
            </a:r>
            <a:r>
              <a:rPr lang="en-US" dirty="0" smtClean="0">
                <a:solidFill>
                  <a:srgbClr val="FF0000"/>
                </a:solidFill>
              </a:rPr>
              <a:t>nalysis</a:t>
            </a:r>
            <a:endParaRPr lang="en-US" dirty="0">
              <a:solidFill>
                <a:srgbClr val="FF0000"/>
              </a:solidFill>
            </a:endParaRPr>
          </a:p>
        </p:txBody>
      </p:sp>
      <p:sp>
        <p:nvSpPr>
          <p:cNvPr id="3" name="Content Placeholder 2"/>
          <p:cNvSpPr>
            <a:spLocks noGrp="1"/>
          </p:cNvSpPr>
          <p:nvPr>
            <p:ph idx="1"/>
          </p:nvPr>
        </p:nvSpPr>
        <p:spPr/>
        <p:txBody>
          <a:bodyPr>
            <a:normAutofit/>
          </a:bodyPr>
          <a:lstStyle/>
          <a:p>
            <a:pPr marL="114300" indent="0">
              <a:lnSpc>
                <a:spcPct val="200000"/>
              </a:lnSpc>
              <a:buNone/>
            </a:pPr>
            <a:endParaRPr lang="en-US" sz="2600" dirty="0">
              <a:latin typeface="Century Gothic" panose="020B0502020202020204" pitchFamily="34" charset="0"/>
            </a:endParaRPr>
          </a:p>
          <a:p>
            <a:pPr marL="114300" indent="0">
              <a:lnSpc>
                <a:spcPct val="200000"/>
              </a:lnSpc>
              <a:buNone/>
            </a:pPr>
            <a:r>
              <a:rPr lang="en-US" sz="2600" dirty="0">
                <a:latin typeface="Century Gothic" panose="020B0502020202020204" pitchFamily="34" charset="0"/>
              </a:rPr>
              <a:t>The data has been analyzed using </a:t>
            </a:r>
            <a:r>
              <a:rPr lang="en-US" sz="2600" dirty="0" smtClean="0">
                <a:latin typeface="Century Gothic" panose="020B0502020202020204" pitchFamily="34" charset="0"/>
              </a:rPr>
              <a:t>SPSS, MS </a:t>
            </a:r>
            <a:r>
              <a:rPr lang="en-US" sz="2600" dirty="0">
                <a:latin typeface="Century Gothic" panose="020B0502020202020204" pitchFamily="34" charset="0"/>
              </a:rPr>
              <a:t>Excel </a:t>
            </a:r>
            <a:r>
              <a:rPr lang="en-US" sz="2600" dirty="0" smtClean="0">
                <a:latin typeface="Century Gothic" panose="020B0502020202020204" pitchFamily="34" charset="0"/>
              </a:rPr>
              <a:t>software, Likert scale</a:t>
            </a:r>
            <a:endParaRPr lang="en-US" sz="2600" dirty="0">
              <a:latin typeface="Century Gothic" panose="020B0502020202020204" pitchFamily="34" charset="0"/>
            </a:endParaRPr>
          </a:p>
        </p:txBody>
      </p:sp>
    </p:spTree>
    <p:extLst>
      <p:ext uri="{BB962C8B-B14F-4D97-AF65-F5344CB8AC3E}">
        <p14:creationId xmlns:p14="http://schemas.microsoft.com/office/powerpoint/2010/main" val="2133520582"/>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1249"/>
            <a:ext cx="8610600" cy="6945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5357526"/>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stretch>
            <a:fillRect/>
          </a:stretch>
        </p:blipFill>
        <p:spPr>
          <a:xfrm>
            <a:off x="1284452" y="1762442"/>
            <a:ext cx="6487948" cy="5019358"/>
          </a:xfrm>
          <a:prstGeom prst="rect">
            <a:avLst/>
          </a:prstGeom>
        </p:spPr>
      </p:pic>
      <p:sp>
        <p:nvSpPr>
          <p:cNvPr id="2" name="Title 1"/>
          <p:cNvSpPr>
            <a:spLocks noGrp="1"/>
          </p:cNvSpPr>
          <p:nvPr>
            <p:ph type="title"/>
          </p:nvPr>
        </p:nvSpPr>
        <p:spPr/>
        <p:txBody>
          <a:bodyPr/>
          <a:lstStyle/>
          <a:p>
            <a:r>
              <a:rPr lang="en-US" sz="4800" dirty="0" smtClean="0">
                <a:solidFill>
                  <a:srgbClr val="FF0000"/>
                </a:solidFill>
                <a:latin typeface="Century Gothic" panose="020B0502020202020204" pitchFamily="34" charset="0"/>
              </a:rPr>
              <a:t>Questionnaire Delivery</a:t>
            </a:r>
            <a:endParaRPr lang="en-US" sz="4800" dirty="0">
              <a:solidFill>
                <a:srgbClr val="FF0000"/>
              </a:solidFill>
              <a:latin typeface="Century Gothic" panose="020B0502020202020204" pitchFamily="34" charset="0"/>
            </a:endParaRPr>
          </a:p>
        </p:txBody>
      </p:sp>
      <p:sp>
        <p:nvSpPr>
          <p:cNvPr id="3" name="Content Placeholder 2"/>
          <p:cNvSpPr>
            <a:spLocks noGrp="1"/>
          </p:cNvSpPr>
          <p:nvPr>
            <p:ph idx="1"/>
          </p:nvPr>
        </p:nvSpPr>
        <p:spPr>
          <a:xfrm>
            <a:off x="457200" y="1600200"/>
            <a:ext cx="7924800" cy="5257800"/>
          </a:xfrm>
        </p:spPr>
        <p:txBody>
          <a:bodyPr>
            <a:normAutofit/>
          </a:bodyPr>
          <a:lstStyle/>
          <a:p>
            <a:pPr>
              <a:buClrTx/>
              <a:buFont typeface="Wingdings" panose="05000000000000000000" pitchFamily="2" charset="2"/>
              <a:buChar char="Ø"/>
            </a:pPr>
            <a:r>
              <a:rPr lang="en-US" dirty="0" smtClean="0">
                <a:latin typeface="Century Gothic" panose="020B0502020202020204" pitchFamily="34" charset="0"/>
              </a:rPr>
              <a:t>Face to face</a:t>
            </a:r>
          </a:p>
        </p:txBody>
      </p:sp>
    </p:spTree>
    <p:extLst>
      <p:ext uri="{BB962C8B-B14F-4D97-AF65-F5344CB8AC3E}">
        <p14:creationId xmlns:p14="http://schemas.microsoft.com/office/powerpoint/2010/main" val="3913227088"/>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stretch>
            <a:fillRect/>
          </a:stretch>
        </p:blipFill>
        <p:spPr>
          <a:xfrm>
            <a:off x="1600200" y="2171936"/>
            <a:ext cx="5791200" cy="4533664"/>
          </a:xfrm>
          <a:prstGeom prst="rect">
            <a:avLst/>
          </a:prstGeom>
        </p:spPr>
      </p:pic>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p:txBody>
          <a:bodyPr>
            <a:normAutofit/>
          </a:bodyPr>
          <a:lstStyle/>
          <a:p>
            <a:pPr>
              <a:buClrTx/>
            </a:pPr>
            <a:r>
              <a:rPr lang="en-US" dirty="0">
                <a:latin typeface="Century Gothic" panose="020B0502020202020204" pitchFamily="34" charset="0"/>
              </a:rPr>
              <a:t>1- Respondent Category</a:t>
            </a:r>
          </a:p>
        </p:txBody>
      </p:sp>
    </p:spTree>
    <p:extLst>
      <p:ext uri="{BB962C8B-B14F-4D97-AF65-F5344CB8AC3E}">
        <p14:creationId xmlns:p14="http://schemas.microsoft.com/office/powerpoint/2010/main" val="4255421339"/>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stretch>
            <a:fillRect/>
          </a:stretch>
        </p:blipFill>
        <p:spPr>
          <a:xfrm>
            <a:off x="1219200" y="2057400"/>
            <a:ext cx="7194324" cy="4800600"/>
          </a:xfrm>
          <a:prstGeom prst="rect">
            <a:avLst/>
          </a:prstGeom>
        </p:spPr>
      </p:pic>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p:txBody>
          <a:bodyPr>
            <a:normAutofit/>
          </a:bodyPr>
          <a:lstStyle/>
          <a:p>
            <a:pPr>
              <a:buClrTx/>
            </a:pPr>
            <a:r>
              <a:rPr lang="en-US" dirty="0">
                <a:latin typeface="Century Gothic" panose="020B0502020202020204" pitchFamily="34" charset="0"/>
              </a:rPr>
              <a:t>2- Job Title</a:t>
            </a:r>
          </a:p>
        </p:txBody>
      </p:sp>
    </p:spTree>
    <p:extLst>
      <p:ext uri="{BB962C8B-B14F-4D97-AF65-F5344CB8AC3E}">
        <p14:creationId xmlns:p14="http://schemas.microsoft.com/office/powerpoint/2010/main" val="180411066"/>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solidFill>
                  <a:srgbClr val="FF0000"/>
                </a:solidFill>
                <a:latin typeface="Century Gothic" panose="020B0502020202020204" pitchFamily="34" charset="0"/>
                <a:ea typeface="+mn-ea"/>
                <a:cs typeface="GothicE" panose="00000400000000000000" pitchFamily="2" charset="0"/>
              </a:rPr>
              <a:t>Outline</a:t>
            </a:r>
          </a:p>
        </p:txBody>
      </p:sp>
      <p:sp>
        <p:nvSpPr>
          <p:cNvPr id="3" name="Content Placeholder 2"/>
          <p:cNvSpPr>
            <a:spLocks noGrp="1"/>
          </p:cNvSpPr>
          <p:nvPr>
            <p:ph idx="1"/>
          </p:nvPr>
        </p:nvSpPr>
        <p:spPr>
          <a:xfrm>
            <a:off x="457200" y="1371600"/>
            <a:ext cx="8001000" cy="5029200"/>
          </a:xfrm>
        </p:spPr>
        <p:txBody>
          <a:bodyPr>
            <a:normAutofit fontScale="92500" lnSpcReduction="20000"/>
          </a:bodyPr>
          <a:lstStyle/>
          <a:p>
            <a:pPr>
              <a:lnSpc>
                <a:spcPct val="150000"/>
              </a:lnSpc>
              <a:buClrTx/>
            </a:pPr>
            <a:r>
              <a:rPr lang="en-US" sz="3200" dirty="0" smtClean="0">
                <a:latin typeface="Century Gothic" panose="020B0502020202020204" pitchFamily="34" charset="0"/>
              </a:rPr>
              <a:t>Review </a:t>
            </a:r>
            <a:endParaRPr lang="en-US" sz="3200" dirty="0">
              <a:latin typeface="Century Gothic" panose="020B0502020202020204" pitchFamily="34" charset="0"/>
            </a:endParaRPr>
          </a:p>
          <a:p>
            <a:pPr>
              <a:lnSpc>
                <a:spcPct val="150000"/>
              </a:lnSpc>
              <a:buClrTx/>
            </a:pPr>
            <a:r>
              <a:rPr lang="en-US" sz="3200" dirty="0">
                <a:latin typeface="Century Gothic" panose="020B0502020202020204" pitchFamily="34" charset="0"/>
              </a:rPr>
              <a:t>Objectives </a:t>
            </a:r>
          </a:p>
          <a:p>
            <a:pPr>
              <a:lnSpc>
                <a:spcPct val="150000"/>
              </a:lnSpc>
              <a:buClrTx/>
            </a:pPr>
            <a:r>
              <a:rPr lang="en-US" sz="3200" dirty="0" smtClean="0">
                <a:latin typeface="Century Gothic" panose="020B0502020202020204" pitchFamily="34" charset="0"/>
              </a:rPr>
              <a:t>Methodology</a:t>
            </a:r>
          </a:p>
          <a:p>
            <a:pPr>
              <a:lnSpc>
                <a:spcPct val="150000"/>
              </a:lnSpc>
              <a:buClrTx/>
            </a:pPr>
            <a:r>
              <a:rPr lang="en-US" sz="3200" dirty="0" smtClean="0">
                <a:latin typeface="Century Gothic" panose="020B0502020202020204" pitchFamily="34" charset="0"/>
              </a:rPr>
              <a:t>Questionnaire</a:t>
            </a:r>
            <a:endParaRPr lang="en-US" sz="3200" dirty="0">
              <a:latin typeface="Century Gothic" panose="020B0502020202020204" pitchFamily="34" charset="0"/>
            </a:endParaRPr>
          </a:p>
          <a:p>
            <a:pPr>
              <a:lnSpc>
                <a:spcPct val="150000"/>
              </a:lnSpc>
              <a:buClrTx/>
            </a:pPr>
            <a:r>
              <a:rPr lang="en-US" sz="3200" dirty="0" smtClean="0">
                <a:latin typeface="Century Gothic" panose="020B0502020202020204" pitchFamily="34" charset="0"/>
              </a:rPr>
              <a:t>Questionnaire Analysis</a:t>
            </a:r>
            <a:endParaRPr lang="en-US" sz="3200" dirty="0">
              <a:latin typeface="Century Gothic" panose="020B0502020202020204" pitchFamily="34" charset="0"/>
            </a:endParaRPr>
          </a:p>
          <a:p>
            <a:pPr>
              <a:lnSpc>
                <a:spcPct val="150000"/>
              </a:lnSpc>
              <a:buClrTx/>
            </a:pPr>
            <a:r>
              <a:rPr lang="en-US" sz="3200" dirty="0">
                <a:latin typeface="Century Gothic" panose="020B0502020202020204" pitchFamily="34" charset="0"/>
              </a:rPr>
              <a:t>Conclusion</a:t>
            </a:r>
          </a:p>
          <a:p>
            <a:pPr>
              <a:lnSpc>
                <a:spcPct val="150000"/>
              </a:lnSpc>
              <a:buClrTx/>
            </a:pPr>
            <a:r>
              <a:rPr lang="en-US" sz="3200" dirty="0">
                <a:latin typeface="Century Gothic" panose="020B0502020202020204" pitchFamily="34" charset="0"/>
              </a:rPr>
              <a:t>Recommendations </a:t>
            </a:r>
          </a:p>
          <a:p>
            <a:pPr>
              <a:lnSpc>
                <a:spcPct val="200000"/>
              </a:lnSpc>
            </a:pPr>
            <a:endParaRPr lang="en-US" sz="3000" dirty="0"/>
          </a:p>
        </p:txBody>
      </p:sp>
    </p:spTree>
    <p:extLst>
      <p:ext uri="{BB962C8B-B14F-4D97-AF65-F5344CB8AC3E}">
        <p14:creationId xmlns:p14="http://schemas.microsoft.com/office/powerpoint/2010/main" val="320024755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p:txBody>
          <a:bodyPr>
            <a:normAutofit/>
          </a:bodyPr>
          <a:lstStyle/>
          <a:p>
            <a:pPr>
              <a:buClrTx/>
            </a:pPr>
            <a:r>
              <a:rPr lang="en-US" dirty="0">
                <a:latin typeface="Century Gothic" panose="020B0502020202020204" pitchFamily="34" charset="0"/>
              </a:rPr>
              <a:t>3- Respondent Experience</a:t>
            </a:r>
          </a:p>
        </p:txBody>
      </p:sp>
      <p:pic>
        <p:nvPicPr>
          <p:cNvPr id="5" name="Picture 4"/>
          <p:cNvPicPr/>
          <p:nvPr/>
        </p:nvPicPr>
        <p:blipFill>
          <a:blip r:embed="rId2"/>
          <a:stretch>
            <a:fillRect/>
          </a:stretch>
        </p:blipFill>
        <p:spPr>
          <a:xfrm>
            <a:off x="1447800" y="2138216"/>
            <a:ext cx="6934200" cy="4643584"/>
          </a:xfrm>
          <a:prstGeom prst="rect">
            <a:avLst/>
          </a:prstGeom>
        </p:spPr>
      </p:pic>
    </p:spTree>
    <p:extLst>
      <p:ext uri="{BB962C8B-B14F-4D97-AF65-F5344CB8AC3E}">
        <p14:creationId xmlns:p14="http://schemas.microsoft.com/office/powerpoint/2010/main" val="1460778753"/>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p:txBody>
          <a:bodyPr>
            <a:normAutofit/>
          </a:bodyPr>
          <a:lstStyle/>
          <a:p>
            <a:pPr>
              <a:buClrTx/>
            </a:pPr>
            <a:r>
              <a:rPr lang="en-US" dirty="0">
                <a:latin typeface="Century Gothic" panose="020B0502020202020204" pitchFamily="34" charset="0"/>
              </a:rPr>
              <a:t>4- Max Budget over 5 years</a:t>
            </a:r>
          </a:p>
        </p:txBody>
      </p:sp>
      <p:pic>
        <p:nvPicPr>
          <p:cNvPr id="5" name="Picture 4"/>
          <p:cNvPicPr/>
          <p:nvPr/>
        </p:nvPicPr>
        <p:blipFill>
          <a:blip r:embed="rId2"/>
          <a:stretch>
            <a:fillRect/>
          </a:stretch>
        </p:blipFill>
        <p:spPr>
          <a:xfrm>
            <a:off x="1143000" y="2057400"/>
            <a:ext cx="7315200" cy="4607345"/>
          </a:xfrm>
          <a:prstGeom prst="rect">
            <a:avLst/>
          </a:prstGeom>
        </p:spPr>
      </p:pic>
    </p:spTree>
    <p:extLst>
      <p:ext uri="{BB962C8B-B14F-4D97-AF65-F5344CB8AC3E}">
        <p14:creationId xmlns:p14="http://schemas.microsoft.com/office/powerpoint/2010/main" val="799478401"/>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p:txBody>
          <a:bodyPr/>
          <a:lstStyle/>
          <a:p>
            <a:pPr>
              <a:buClrTx/>
            </a:pPr>
            <a:r>
              <a:rPr lang="en-US" dirty="0">
                <a:latin typeface="Century Gothic" panose="020B0502020202020204" pitchFamily="34" charset="0"/>
              </a:rPr>
              <a:t>5</a:t>
            </a:r>
            <a:r>
              <a:rPr lang="en-US" dirty="0" smtClean="0">
                <a:latin typeface="Century Gothic" panose="020B0502020202020204" pitchFamily="34" charset="0"/>
              </a:rPr>
              <a:t>- No. of projects over 5 years</a:t>
            </a:r>
            <a:endParaRPr lang="en-US" dirty="0">
              <a:latin typeface="Century Gothic" panose="020B0502020202020204" pitchFamily="34" charset="0"/>
            </a:endParaRPr>
          </a:p>
        </p:txBody>
      </p:sp>
      <p:pic>
        <p:nvPicPr>
          <p:cNvPr id="5" name="Picture 4"/>
          <p:cNvPicPr/>
          <p:nvPr/>
        </p:nvPicPr>
        <p:blipFill>
          <a:blip r:embed="rId2"/>
          <a:stretch>
            <a:fillRect/>
          </a:stretch>
        </p:blipFill>
        <p:spPr>
          <a:xfrm>
            <a:off x="1143000" y="2057399"/>
            <a:ext cx="6701790" cy="4717221"/>
          </a:xfrm>
          <a:prstGeom prst="rect">
            <a:avLst/>
          </a:prstGeom>
        </p:spPr>
      </p:pic>
    </p:spTree>
    <p:extLst>
      <p:ext uri="{BB962C8B-B14F-4D97-AF65-F5344CB8AC3E}">
        <p14:creationId xmlns:p14="http://schemas.microsoft.com/office/powerpoint/2010/main" val="2354765011"/>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p:txBody>
          <a:bodyPr>
            <a:normAutofit/>
          </a:bodyPr>
          <a:lstStyle/>
          <a:p>
            <a:pPr>
              <a:buClrTx/>
            </a:pPr>
            <a:r>
              <a:rPr lang="en-US" dirty="0">
                <a:latin typeface="Century Gothic" panose="020B0502020202020204" pitchFamily="34" charset="0"/>
              </a:rPr>
              <a:t>6- Volume of work over 5 years</a:t>
            </a:r>
          </a:p>
        </p:txBody>
      </p:sp>
      <p:pic>
        <p:nvPicPr>
          <p:cNvPr id="5" name="Picture 4"/>
          <p:cNvPicPr/>
          <p:nvPr/>
        </p:nvPicPr>
        <p:blipFill>
          <a:blip r:embed="rId2"/>
          <a:stretch>
            <a:fillRect/>
          </a:stretch>
        </p:blipFill>
        <p:spPr>
          <a:xfrm>
            <a:off x="1143000" y="2038985"/>
            <a:ext cx="6934200" cy="4634147"/>
          </a:xfrm>
          <a:prstGeom prst="rect">
            <a:avLst/>
          </a:prstGeom>
        </p:spPr>
      </p:pic>
    </p:spTree>
    <p:extLst>
      <p:ext uri="{BB962C8B-B14F-4D97-AF65-F5344CB8AC3E}">
        <p14:creationId xmlns:p14="http://schemas.microsoft.com/office/powerpoint/2010/main" val="1943151798"/>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p:txBody>
          <a:bodyPr>
            <a:normAutofit/>
          </a:bodyPr>
          <a:lstStyle/>
          <a:p>
            <a:pPr>
              <a:buClrTx/>
            </a:pPr>
            <a:r>
              <a:rPr lang="en-US" dirty="0">
                <a:latin typeface="Century Gothic" panose="020B0502020202020204" pitchFamily="34" charset="0"/>
              </a:rPr>
              <a:t>7- Contractors’ Classification</a:t>
            </a:r>
          </a:p>
        </p:txBody>
      </p:sp>
      <p:graphicFrame>
        <p:nvGraphicFramePr>
          <p:cNvPr id="4" name="Chart 3"/>
          <p:cNvGraphicFramePr/>
          <p:nvPr>
            <p:extLst>
              <p:ext uri="{D42A27DB-BD31-4B8C-83A1-F6EECF244321}">
                <p14:modId xmlns:p14="http://schemas.microsoft.com/office/powerpoint/2010/main" val="4136865992"/>
              </p:ext>
            </p:extLst>
          </p:nvPr>
        </p:nvGraphicFramePr>
        <p:xfrm>
          <a:off x="0" y="1905000"/>
          <a:ext cx="8458200" cy="494607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2325282"/>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Century Gothic" panose="020B0502020202020204" pitchFamily="34" charset="0"/>
              </a:rPr>
              <a:t>Questionnaire Analysis</a:t>
            </a:r>
            <a:endParaRPr lang="en-US" dirty="0"/>
          </a:p>
        </p:txBody>
      </p:sp>
      <p:sp>
        <p:nvSpPr>
          <p:cNvPr id="3" name="Content Placeholder 2"/>
          <p:cNvSpPr>
            <a:spLocks noGrp="1"/>
          </p:cNvSpPr>
          <p:nvPr>
            <p:ph idx="1"/>
          </p:nvPr>
        </p:nvSpPr>
        <p:spPr>
          <a:xfrm>
            <a:off x="457200" y="1600201"/>
            <a:ext cx="6705600" cy="838199"/>
          </a:xfrm>
        </p:spPr>
        <p:txBody>
          <a:bodyPr>
            <a:normAutofit/>
          </a:bodyPr>
          <a:lstStyle/>
          <a:p>
            <a:pPr>
              <a:buClrTx/>
            </a:pPr>
            <a:r>
              <a:rPr lang="en-US" dirty="0">
                <a:latin typeface="Century Gothic" panose="020B0502020202020204" pitchFamily="34" charset="0"/>
              </a:rPr>
              <a:t>8- Consultants’ Classification</a:t>
            </a:r>
          </a:p>
        </p:txBody>
      </p:sp>
      <p:graphicFrame>
        <p:nvGraphicFramePr>
          <p:cNvPr id="4" name="Chart 3"/>
          <p:cNvGraphicFramePr/>
          <p:nvPr>
            <p:extLst>
              <p:ext uri="{D42A27DB-BD31-4B8C-83A1-F6EECF244321}">
                <p14:modId xmlns:p14="http://schemas.microsoft.com/office/powerpoint/2010/main" val="594211621"/>
              </p:ext>
            </p:extLst>
          </p:nvPr>
        </p:nvGraphicFramePr>
        <p:xfrm>
          <a:off x="-152400" y="1911927"/>
          <a:ext cx="8763000" cy="4953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9475960"/>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914400"/>
            <a:ext cx="8340436"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0450" y="1947943"/>
            <a:ext cx="3333750" cy="2090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066800" y="2341602"/>
            <a:ext cx="1295400" cy="553998"/>
          </a:xfrm>
          <a:prstGeom prst="rect">
            <a:avLst/>
          </a:prstGeom>
          <a:noFill/>
        </p:spPr>
        <p:txBody>
          <a:bodyPr wrap="square" rtlCol="0">
            <a:spAutoFit/>
          </a:bodyPr>
          <a:lstStyle/>
          <a:p>
            <a:r>
              <a:rPr lang="en-US" sz="3000" dirty="0" smtClean="0">
                <a:latin typeface="Times New Roman" panose="02020603050405020304" pitchFamily="18" charset="0"/>
                <a:cs typeface="Times New Roman" panose="02020603050405020304" pitchFamily="18" charset="0"/>
              </a:rPr>
              <a:t>Ex:</a:t>
            </a:r>
            <a:endParaRPr lang="en-US" sz="3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TextBox 5"/>
              <p:cNvSpPr txBox="1"/>
              <p:nvPr/>
            </p:nvSpPr>
            <p:spPr>
              <a:xfrm>
                <a:off x="990600" y="4441152"/>
                <a:ext cx="5638800" cy="9690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000" i="1" smtClean="0">
                              <a:latin typeface="Cambria Math"/>
                            </a:rPr>
                          </m:ctrlPr>
                        </m:fPr>
                        <m:num>
                          <m:r>
                            <a:rPr lang="en-US" sz="3000" b="0" i="1" smtClean="0">
                              <a:latin typeface="Cambria Math"/>
                            </a:rPr>
                            <m:t>0</m:t>
                          </m:r>
                          <m:r>
                            <a:rPr lang="en-US" sz="3000" b="0" i="1" smtClean="0">
                              <a:latin typeface="Cambria Math"/>
                            </a:rPr>
                            <m:t>∗</m:t>
                          </m:r>
                          <m:r>
                            <a:rPr lang="en-US" sz="3000" b="0" i="1" smtClean="0">
                              <a:latin typeface="Cambria Math"/>
                            </a:rPr>
                            <m:t>1</m:t>
                          </m:r>
                          <m:r>
                            <a:rPr lang="en-US" sz="3000" b="0" i="1" smtClean="0">
                              <a:latin typeface="Cambria Math"/>
                            </a:rPr>
                            <m:t>+</m:t>
                          </m:r>
                          <m:r>
                            <a:rPr lang="en-US" sz="3000" b="0" i="1" smtClean="0">
                              <a:latin typeface="Cambria Math"/>
                            </a:rPr>
                            <m:t>3</m:t>
                          </m:r>
                          <m:r>
                            <a:rPr lang="en-US" sz="3000" b="0" i="1" smtClean="0">
                              <a:latin typeface="Cambria Math"/>
                            </a:rPr>
                            <m:t>∗</m:t>
                          </m:r>
                          <m:r>
                            <a:rPr lang="en-US" sz="3000" b="0" i="1" smtClean="0">
                              <a:latin typeface="Cambria Math"/>
                            </a:rPr>
                            <m:t>2</m:t>
                          </m:r>
                          <m:r>
                            <a:rPr lang="en-US" sz="3000" b="0" i="1" smtClean="0">
                              <a:latin typeface="Cambria Math"/>
                            </a:rPr>
                            <m:t>+</m:t>
                          </m:r>
                          <m:r>
                            <a:rPr lang="en-US" sz="3000" b="0" i="1" smtClean="0">
                              <a:latin typeface="Cambria Math"/>
                            </a:rPr>
                            <m:t>9</m:t>
                          </m:r>
                          <m:r>
                            <a:rPr lang="en-US" sz="3000" b="0" i="1" smtClean="0">
                              <a:latin typeface="Cambria Math"/>
                            </a:rPr>
                            <m:t>∗</m:t>
                          </m:r>
                          <m:r>
                            <a:rPr lang="en-US" sz="3000" b="0" i="1" smtClean="0">
                              <a:latin typeface="Cambria Math"/>
                            </a:rPr>
                            <m:t>3</m:t>
                          </m:r>
                          <m:r>
                            <a:rPr lang="en-US" sz="3000" b="0" i="1" smtClean="0">
                              <a:latin typeface="Cambria Math"/>
                            </a:rPr>
                            <m:t>+</m:t>
                          </m:r>
                          <m:r>
                            <a:rPr lang="en-US" sz="3000" b="0" i="1" smtClean="0">
                              <a:latin typeface="Cambria Math"/>
                            </a:rPr>
                            <m:t>10</m:t>
                          </m:r>
                          <m:r>
                            <a:rPr lang="en-US" sz="3000" b="0" i="1" smtClean="0">
                              <a:latin typeface="Cambria Math"/>
                            </a:rPr>
                            <m:t>∗</m:t>
                          </m:r>
                          <m:r>
                            <a:rPr lang="en-US" sz="3000" b="0" i="1" smtClean="0">
                              <a:latin typeface="Cambria Math"/>
                            </a:rPr>
                            <m:t>4</m:t>
                          </m:r>
                          <m:r>
                            <a:rPr lang="en-US" sz="3000" b="0" i="1" smtClean="0">
                              <a:latin typeface="Cambria Math"/>
                            </a:rPr>
                            <m:t>+</m:t>
                          </m:r>
                          <m:r>
                            <a:rPr lang="en-US" sz="3000" b="0" i="1" smtClean="0">
                              <a:latin typeface="Cambria Math"/>
                            </a:rPr>
                            <m:t>4</m:t>
                          </m:r>
                          <m:r>
                            <a:rPr lang="en-US" sz="3000" b="0" i="1" smtClean="0">
                              <a:latin typeface="Cambria Math"/>
                            </a:rPr>
                            <m:t>∗</m:t>
                          </m:r>
                          <m:r>
                            <a:rPr lang="en-US" sz="3000" b="0" i="1" smtClean="0">
                              <a:latin typeface="Cambria Math"/>
                            </a:rPr>
                            <m:t>5</m:t>
                          </m:r>
                        </m:num>
                        <m:den>
                          <m:r>
                            <a:rPr lang="en-US" sz="3000" b="0" i="1" smtClean="0">
                              <a:latin typeface="Cambria Math"/>
                            </a:rPr>
                            <m:t>26</m:t>
                          </m:r>
                        </m:den>
                      </m:f>
                    </m:oMath>
                  </m:oMathPara>
                </a14:m>
                <a:endParaRPr lang="en-US" sz="3000" dirty="0">
                  <a:latin typeface="Times New Roman" panose="02020603050405020304" pitchFamily="18" charset="0"/>
                  <a:cs typeface="Times New Roman" panose="020206030504050203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990600" y="4441152"/>
                <a:ext cx="5638800" cy="969048"/>
              </a:xfrm>
              <a:prstGeom prst="rect">
                <a:avLst/>
              </a:prstGeom>
              <a:blipFill rotWithShape="1">
                <a:blip r:embed="rId4"/>
                <a:stretch>
                  <a:fillRect r="-6270"/>
                </a:stretch>
              </a:blipFill>
            </p:spPr>
            <p:txBody>
              <a:bodyPr/>
              <a:lstStyle/>
              <a:p>
                <a:r>
                  <a:rPr lang="en-US">
                    <a:noFill/>
                  </a:rPr>
                  <a:t> </a:t>
                </a:r>
              </a:p>
            </p:txBody>
          </p:sp>
        </mc:Fallback>
      </mc:AlternateContent>
      <p:sp>
        <p:nvSpPr>
          <p:cNvPr id="7" name="TextBox 6"/>
          <p:cNvSpPr txBox="1"/>
          <p:nvPr/>
        </p:nvSpPr>
        <p:spPr>
          <a:xfrm>
            <a:off x="76200" y="4703802"/>
            <a:ext cx="1219200" cy="553998"/>
          </a:xfrm>
          <a:prstGeom prst="rect">
            <a:avLst/>
          </a:prstGeom>
          <a:noFill/>
        </p:spPr>
        <p:txBody>
          <a:bodyPr wrap="square" rtlCol="0">
            <a:spAutoFit/>
          </a:bodyPr>
          <a:lstStyle/>
          <a:p>
            <a:r>
              <a:rPr lang="en-US" sz="3000" dirty="0" smtClean="0">
                <a:latin typeface="Times New Roman" panose="02020603050405020304" pitchFamily="18" charset="0"/>
                <a:cs typeface="Times New Roman" panose="02020603050405020304" pitchFamily="18" charset="0"/>
              </a:rPr>
              <a:t>RII =</a:t>
            </a:r>
            <a:endParaRPr lang="en-US" sz="3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7010400" y="4703802"/>
            <a:ext cx="1371600" cy="553998"/>
          </a:xfrm>
          <a:prstGeom prst="rect">
            <a:avLst/>
          </a:prstGeom>
          <a:noFill/>
        </p:spPr>
        <p:txBody>
          <a:bodyPr wrap="square" rtlCol="0">
            <a:spAutoFit/>
          </a:bodyPr>
          <a:lstStyle/>
          <a:p>
            <a:r>
              <a:rPr lang="en-US" sz="3000" dirty="0" smtClean="0">
                <a:latin typeface="Times New Roman" panose="02020603050405020304" pitchFamily="18" charset="0"/>
                <a:cs typeface="Times New Roman" panose="02020603050405020304" pitchFamily="18" charset="0"/>
              </a:rPr>
              <a:t>= 3.577</a:t>
            </a:r>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318795"/>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14300" indent="0" algn="just">
              <a:buClrTx/>
              <a:buNone/>
            </a:pPr>
            <a:r>
              <a:rPr lang="en-US" sz="2600" b="1" dirty="0" smtClean="0">
                <a:latin typeface="Century Gothic" panose="020B0502020202020204" pitchFamily="34" charset="0"/>
              </a:rPr>
              <a:t>Most Frequently-Used Clauses:</a:t>
            </a:r>
          </a:p>
          <a:p>
            <a:pPr marL="628650" indent="-514350" algn="just">
              <a:buClrTx/>
              <a:buFont typeface="+mj-lt"/>
              <a:buAutoNum type="arabicPeriod"/>
            </a:pPr>
            <a:r>
              <a:rPr lang="en-US" sz="2600" dirty="0" smtClean="0">
                <a:latin typeface="Century Gothic" panose="020B0502020202020204" pitchFamily="34" charset="0"/>
              </a:rPr>
              <a:t>Ensure that all parties do their duties to the fullest</a:t>
            </a:r>
          </a:p>
          <a:p>
            <a:pPr marL="628650" indent="-514350" algn="just">
              <a:buClrTx/>
              <a:buFont typeface="+mj-lt"/>
              <a:buAutoNum type="arabicPeriod"/>
            </a:pPr>
            <a:r>
              <a:rPr lang="en-US" sz="2600" dirty="0" smtClean="0">
                <a:latin typeface="Century Gothic" panose="020B0502020202020204" pitchFamily="34" charset="0"/>
              </a:rPr>
              <a:t>Final payment after initial submission of works</a:t>
            </a:r>
          </a:p>
          <a:p>
            <a:pPr marL="628650" indent="-514350" algn="just">
              <a:buClrTx/>
              <a:buFont typeface="+mj-lt"/>
              <a:buAutoNum type="arabicPeriod"/>
            </a:pPr>
            <a:r>
              <a:rPr lang="en-US" sz="2600" dirty="0">
                <a:latin typeface="Century Gothic" panose="020B0502020202020204" pitchFamily="34" charset="0"/>
              </a:rPr>
              <a:t>D</a:t>
            </a:r>
            <a:r>
              <a:rPr lang="en-US" sz="2600" dirty="0" smtClean="0">
                <a:latin typeface="Century Gothic" panose="020B0502020202020204" pitchFamily="34" charset="0"/>
              </a:rPr>
              <a:t>amages requiring forced delay</a:t>
            </a:r>
          </a:p>
          <a:p>
            <a:pPr marL="628650" indent="-514350" algn="just">
              <a:buClrTx/>
              <a:buFont typeface="+mj-lt"/>
              <a:buAutoNum type="arabicPeriod"/>
            </a:pPr>
            <a:r>
              <a:rPr lang="en-US" sz="2600" dirty="0">
                <a:latin typeface="Century Gothic" panose="020B0502020202020204" pitchFamily="34" charset="0"/>
              </a:rPr>
              <a:t>P</a:t>
            </a:r>
            <a:r>
              <a:rPr lang="en-US" sz="2600" dirty="0" smtClean="0">
                <a:latin typeface="Century Gothic" panose="020B0502020202020204" pitchFamily="34" charset="0"/>
              </a:rPr>
              <a:t>riority </a:t>
            </a:r>
            <a:r>
              <a:rPr lang="en-US" sz="2600" dirty="0">
                <a:latin typeface="Century Gothic" panose="020B0502020202020204" pitchFamily="34" charset="0"/>
              </a:rPr>
              <a:t>of contract documents in terms of </a:t>
            </a:r>
            <a:r>
              <a:rPr lang="en-US" sz="2600" dirty="0" smtClean="0">
                <a:latin typeface="Century Gothic" panose="020B0502020202020204" pitchFamily="34" charset="0"/>
              </a:rPr>
              <a:t>implementation</a:t>
            </a:r>
            <a:endParaRPr lang="en-US" sz="2600" dirty="0">
              <a:latin typeface="Century Gothic" panose="020B0502020202020204" pitchFamily="34" charset="0"/>
            </a:endParaRPr>
          </a:p>
          <a:p>
            <a:pPr marL="628650" indent="-514350" algn="just">
              <a:buClrTx/>
              <a:buFont typeface="+mj-lt"/>
              <a:buAutoNum type="arabicPeriod"/>
            </a:pPr>
            <a:r>
              <a:rPr lang="en-US" sz="2600" dirty="0">
                <a:latin typeface="Century Gothic" panose="020B0502020202020204" pitchFamily="34" charset="0"/>
              </a:rPr>
              <a:t>D</a:t>
            </a:r>
            <a:r>
              <a:rPr lang="en-US" sz="2600" dirty="0" smtClean="0">
                <a:latin typeface="Century Gothic" panose="020B0502020202020204" pitchFamily="34" charset="0"/>
              </a:rPr>
              <a:t>efects </a:t>
            </a:r>
            <a:r>
              <a:rPr lang="en-US" sz="2600" dirty="0">
                <a:latin typeface="Century Gothic" panose="020B0502020202020204" pitchFamily="34" charset="0"/>
              </a:rPr>
              <a:t>liability </a:t>
            </a:r>
            <a:r>
              <a:rPr lang="en-US" sz="2600" dirty="0" smtClean="0">
                <a:latin typeface="Century Gothic" panose="020B0502020202020204" pitchFamily="34" charset="0"/>
              </a:rPr>
              <a:t>certificate</a:t>
            </a:r>
            <a:endParaRPr lang="en-US" sz="2600" dirty="0">
              <a:latin typeface="Century Gothic" panose="020B0502020202020204" pitchFamily="34" charset="0"/>
            </a:endParaRPr>
          </a:p>
        </p:txBody>
      </p:sp>
      <p:sp>
        <p:nvSpPr>
          <p:cNvPr id="4" name="Title 1"/>
          <p:cNvSpPr>
            <a:spLocks noGrp="1"/>
          </p:cNvSpPr>
          <p:nvPr>
            <p:ph type="title"/>
          </p:nvPr>
        </p:nvSpPr>
        <p:spPr>
          <a:xfrm>
            <a:off x="457200" y="274638"/>
            <a:ext cx="7620000" cy="1143000"/>
          </a:xfrm>
        </p:spPr>
        <p:txBody>
          <a:bodyPr/>
          <a:lstStyle/>
          <a:p>
            <a:r>
              <a:rPr lang="en-US" dirty="0" smtClean="0">
                <a:solidFill>
                  <a:srgbClr val="FF0000"/>
                </a:solidFill>
                <a:latin typeface="Century Gothic" panose="020B0502020202020204" pitchFamily="34" charset="0"/>
              </a:rPr>
              <a:t>Questionnaire Analysis</a:t>
            </a:r>
            <a:endParaRPr lang="en-US" dirty="0"/>
          </a:p>
        </p:txBody>
      </p:sp>
    </p:spTree>
    <p:extLst>
      <p:ext uri="{BB962C8B-B14F-4D97-AF65-F5344CB8AC3E}">
        <p14:creationId xmlns:p14="http://schemas.microsoft.com/office/powerpoint/2010/main" val="2468677038"/>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14300" indent="0">
              <a:lnSpc>
                <a:spcPct val="150000"/>
              </a:lnSpc>
              <a:buNone/>
            </a:pPr>
            <a:r>
              <a:rPr lang="en-US" sz="2600" b="1" dirty="0">
                <a:latin typeface="Century Gothic" panose="020B0502020202020204" pitchFamily="34" charset="0"/>
              </a:rPr>
              <a:t>Most Important </a:t>
            </a:r>
            <a:r>
              <a:rPr lang="en-US" sz="2600" b="1" dirty="0" smtClean="0">
                <a:latin typeface="Century Gothic" panose="020B0502020202020204" pitchFamily="34" charset="0"/>
              </a:rPr>
              <a:t>Causes of Disputes</a:t>
            </a:r>
            <a:r>
              <a:rPr lang="en-US" sz="2600" b="1" dirty="0" smtClean="0">
                <a:latin typeface="Century Gothic" panose="020B0502020202020204" pitchFamily="34" charset="0"/>
              </a:rPr>
              <a:t>:</a:t>
            </a:r>
            <a:endParaRPr lang="en-US" sz="2600" b="1" dirty="0">
              <a:latin typeface="Century Gothic" panose="020B0502020202020204" pitchFamily="34" charset="0"/>
            </a:endParaRPr>
          </a:p>
          <a:p>
            <a:pPr marL="628650" indent="-514350">
              <a:lnSpc>
                <a:spcPct val="150000"/>
              </a:lnSpc>
              <a:buClrTx/>
              <a:buFont typeface="+mj-lt"/>
              <a:buAutoNum type="arabicPeriod"/>
            </a:pPr>
            <a:r>
              <a:rPr lang="en-US" sz="2600" dirty="0" smtClean="0">
                <a:latin typeface="Century Gothic" panose="020B0502020202020204" pitchFamily="34" charset="0"/>
              </a:rPr>
              <a:t>The </a:t>
            </a:r>
            <a:r>
              <a:rPr lang="en-US" sz="2600" dirty="0">
                <a:latin typeface="Century Gothic" panose="020B0502020202020204" pitchFamily="34" charset="0"/>
              </a:rPr>
              <a:t>lack of perfection in the contract </a:t>
            </a:r>
            <a:r>
              <a:rPr lang="en-US" sz="2600" dirty="0" smtClean="0">
                <a:latin typeface="Century Gothic" panose="020B0502020202020204" pitchFamily="34" charset="0"/>
              </a:rPr>
              <a:t>document</a:t>
            </a:r>
            <a:endParaRPr lang="en-US" sz="2600" dirty="0">
              <a:latin typeface="Century Gothic" panose="020B0502020202020204" pitchFamily="34" charset="0"/>
            </a:endParaRPr>
          </a:p>
          <a:p>
            <a:pPr marL="628650" indent="-514350">
              <a:lnSpc>
                <a:spcPct val="150000"/>
              </a:lnSpc>
              <a:buClrTx/>
              <a:buFont typeface="+mj-lt"/>
              <a:buAutoNum type="arabicPeriod"/>
            </a:pPr>
            <a:r>
              <a:rPr lang="en-US" sz="2600" dirty="0">
                <a:latin typeface="Century Gothic" panose="020B0502020202020204" pitchFamily="34" charset="0"/>
              </a:rPr>
              <a:t>Donor countries funding governing project’s </a:t>
            </a:r>
            <a:r>
              <a:rPr lang="en-US" sz="2600" dirty="0" smtClean="0">
                <a:latin typeface="Century Gothic" panose="020B0502020202020204" pitchFamily="34" charset="0"/>
              </a:rPr>
              <a:t>guidance</a:t>
            </a:r>
          </a:p>
          <a:p>
            <a:pPr marL="628650" indent="-514350">
              <a:lnSpc>
                <a:spcPct val="150000"/>
              </a:lnSpc>
              <a:buClrTx/>
              <a:buFont typeface="+mj-lt"/>
              <a:buAutoNum type="arabicPeriod"/>
            </a:pPr>
            <a:r>
              <a:rPr lang="en-US" sz="2600" dirty="0" smtClean="0">
                <a:latin typeface="Century Gothic" panose="020B0502020202020204" pitchFamily="34" charset="0"/>
              </a:rPr>
              <a:t>Weakness </a:t>
            </a:r>
            <a:r>
              <a:rPr lang="en-US" sz="2600" dirty="0">
                <a:latin typeface="Century Gothic" panose="020B0502020202020204" pitchFamily="34" charset="0"/>
              </a:rPr>
              <a:t>of drawing </a:t>
            </a:r>
            <a:r>
              <a:rPr lang="en-US" sz="2600" dirty="0" smtClean="0">
                <a:latin typeface="Century Gothic" panose="020B0502020202020204" pitchFamily="34" charset="0"/>
              </a:rPr>
              <a:t>layouts</a:t>
            </a:r>
            <a:endParaRPr lang="en-US" sz="2600" dirty="0">
              <a:latin typeface="Century Gothic" panose="020B0502020202020204" pitchFamily="34" charset="0"/>
            </a:endParaRPr>
          </a:p>
        </p:txBody>
      </p:sp>
      <p:sp>
        <p:nvSpPr>
          <p:cNvPr id="4" name="Title 1"/>
          <p:cNvSpPr>
            <a:spLocks noGrp="1"/>
          </p:cNvSpPr>
          <p:nvPr>
            <p:ph type="title"/>
          </p:nvPr>
        </p:nvSpPr>
        <p:spPr>
          <a:xfrm>
            <a:off x="457200" y="274638"/>
            <a:ext cx="7620000" cy="1143000"/>
          </a:xfrm>
        </p:spPr>
        <p:txBody>
          <a:bodyPr/>
          <a:lstStyle/>
          <a:p>
            <a:r>
              <a:rPr lang="en-US" dirty="0" smtClean="0">
                <a:solidFill>
                  <a:srgbClr val="FF0000"/>
                </a:solidFill>
                <a:latin typeface="Century Gothic" panose="020B0502020202020204" pitchFamily="34" charset="0"/>
              </a:rPr>
              <a:t>Questionnaire Analysis</a:t>
            </a:r>
            <a:endParaRPr lang="en-US" dirty="0"/>
          </a:p>
        </p:txBody>
      </p:sp>
    </p:spTree>
    <p:extLst>
      <p:ext uri="{BB962C8B-B14F-4D97-AF65-F5344CB8AC3E}">
        <p14:creationId xmlns:p14="http://schemas.microsoft.com/office/powerpoint/2010/main" val="2492502628"/>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latin typeface="Century Gothic" panose="020B0502020202020204" pitchFamily="34" charset="0"/>
              </a:rPr>
              <a:t>Conclusion</a:t>
            </a:r>
            <a:endParaRPr lang="ar-JO" dirty="0">
              <a:solidFill>
                <a:srgbClr val="FF0000"/>
              </a:solidFill>
              <a:latin typeface="Century Gothic" panose="020B0502020202020204" pitchFamily="34" charset="0"/>
            </a:endParaRPr>
          </a:p>
        </p:txBody>
      </p:sp>
      <p:sp>
        <p:nvSpPr>
          <p:cNvPr id="3" name="Content Placeholder 2"/>
          <p:cNvSpPr>
            <a:spLocks noGrp="1"/>
          </p:cNvSpPr>
          <p:nvPr>
            <p:ph idx="1"/>
          </p:nvPr>
        </p:nvSpPr>
        <p:spPr>
          <a:xfrm>
            <a:off x="457200" y="1447800"/>
            <a:ext cx="7848600" cy="5181600"/>
          </a:xfrm>
        </p:spPr>
        <p:txBody>
          <a:bodyPr>
            <a:noAutofit/>
          </a:bodyPr>
          <a:lstStyle/>
          <a:p>
            <a:pPr algn="just">
              <a:lnSpc>
                <a:spcPct val="150000"/>
              </a:lnSpc>
              <a:buClrTx/>
              <a:buFont typeface="Wingdings" panose="05000000000000000000" pitchFamily="2" charset="2"/>
              <a:buChar char="Ø"/>
            </a:pPr>
            <a:r>
              <a:rPr lang="en-US" sz="2400" dirty="0">
                <a:latin typeface="Century Gothic" panose="020B0502020202020204" pitchFamily="34" charset="0"/>
              </a:rPr>
              <a:t>FIDIC clauses are widely used in contracts of construction projects in West </a:t>
            </a:r>
            <a:r>
              <a:rPr lang="en-US" sz="2400" dirty="0" smtClean="0">
                <a:latin typeface="Century Gothic" panose="020B0502020202020204" pitchFamily="34" charset="0"/>
              </a:rPr>
              <a:t>Bank.</a:t>
            </a:r>
          </a:p>
          <a:p>
            <a:pPr algn="just">
              <a:lnSpc>
                <a:spcPct val="150000"/>
              </a:lnSpc>
              <a:buClrTx/>
              <a:buFont typeface="Wingdings" panose="05000000000000000000" pitchFamily="2" charset="2"/>
              <a:buChar char="Ø"/>
            </a:pPr>
            <a:endParaRPr lang="en-US" sz="2400" dirty="0">
              <a:latin typeface="Century Gothic" panose="020B0502020202020204" pitchFamily="34" charset="0"/>
            </a:endParaRPr>
          </a:p>
          <a:p>
            <a:pPr algn="just">
              <a:lnSpc>
                <a:spcPct val="150000"/>
              </a:lnSpc>
              <a:buClrTx/>
              <a:buFont typeface="Wingdings" panose="05000000000000000000" pitchFamily="2" charset="2"/>
              <a:buChar char="Ø"/>
            </a:pPr>
            <a:r>
              <a:rPr lang="en-US" sz="2400" dirty="0">
                <a:latin typeface="Century Gothic" panose="020B0502020202020204" pitchFamily="34" charset="0"/>
              </a:rPr>
              <a:t>FIDIC clauses are a way to reduce the problems between contracts parties</a:t>
            </a:r>
            <a:r>
              <a:rPr lang="en-US" sz="2400" dirty="0" smtClean="0">
                <a:latin typeface="Century Gothic" panose="020B0502020202020204" pitchFamily="34" charset="0"/>
              </a:rPr>
              <a:t>.</a:t>
            </a:r>
          </a:p>
          <a:p>
            <a:pPr algn="just">
              <a:lnSpc>
                <a:spcPct val="150000"/>
              </a:lnSpc>
              <a:buClrTx/>
              <a:buFont typeface="Wingdings" panose="05000000000000000000" pitchFamily="2" charset="2"/>
              <a:buChar char="Ø"/>
            </a:pPr>
            <a:endParaRPr lang="en-US" sz="2400" dirty="0">
              <a:latin typeface="Century Gothic" panose="020B0502020202020204" pitchFamily="34" charset="0"/>
            </a:endParaRPr>
          </a:p>
          <a:p>
            <a:pPr algn="just">
              <a:lnSpc>
                <a:spcPct val="150000"/>
              </a:lnSpc>
              <a:buClrTx/>
              <a:buFont typeface="Wingdings" panose="05000000000000000000" pitchFamily="2" charset="2"/>
              <a:buChar char="Ø"/>
            </a:pPr>
            <a:r>
              <a:rPr lang="en-US" sz="2400" dirty="0">
                <a:latin typeface="Century Gothic" panose="020B0502020202020204" pitchFamily="34" charset="0"/>
              </a:rPr>
              <a:t>It is a reference to solve the disputes between contracts parties</a:t>
            </a:r>
            <a:r>
              <a:rPr lang="en-US" sz="2400" dirty="0" smtClean="0">
                <a:latin typeface="Century Gothic" panose="020B0502020202020204" pitchFamily="34" charset="0"/>
              </a:rPr>
              <a:t>.</a:t>
            </a:r>
            <a:endParaRPr lang="en-US" sz="2400" dirty="0">
              <a:latin typeface="Century Gothic" panose="020B0502020202020204" pitchFamily="34" charset="0"/>
            </a:endParaRPr>
          </a:p>
        </p:txBody>
      </p:sp>
    </p:spTree>
    <p:extLst>
      <p:ext uri="{BB962C8B-B14F-4D97-AF65-F5344CB8AC3E}">
        <p14:creationId xmlns:p14="http://schemas.microsoft.com/office/powerpoint/2010/main" val="202661170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0000"/>
                </a:solidFill>
                <a:latin typeface="Century Gothic" panose="020B0502020202020204" pitchFamily="34" charset="0"/>
              </a:rPr>
              <a:t>Introduction</a:t>
            </a:r>
            <a:endParaRPr lang="en-US" sz="4800" dirty="0">
              <a:solidFill>
                <a:srgbClr val="FF0000"/>
              </a:solidFill>
              <a:latin typeface="Century Gothic" panose="020B0502020202020204" pitchFamily="34" charset="0"/>
            </a:endParaRPr>
          </a:p>
        </p:txBody>
      </p:sp>
      <p:sp>
        <p:nvSpPr>
          <p:cNvPr id="3" name="Content Placeholder 2"/>
          <p:cNvSpPr>
            <a:spLocks noGrp="1"/>
          </p:cNvSpPr>
          <p:nvPr>
            <p:ph idx="1"/>
          </p:nvPr>
        </p:nvSpPr>
        <p:spPr>
          <a:xfrm>
            <a:off x="457200" y="1600200"/>
            <a:ext cx="7924800" cy="5257800"/>
          </a:xfrm>
        </p:spPr>
        <p:txBody>
          <a:bodyPr>
            <a:normAutofit/>
          </a:bodyPr>
          <a:lstStyle/>
          <a:p>
            <a:pPr algn="just">
              <a:buClrTx/>
              <a:buFont typeface="Wingdings" panose="05000000000000000000" pitchFamily="2" charset="2"/>
              <a:buChar char="Ø"/>
            </a:pPr>
            <a:r>
              <a:rPr lang="en-US" dirty="0" smtClean="0">
                <a:latin typeface="Century Gothic" panose="020B0502020202020204" pitchFamily="34" charset="0"/>
              </a:rPr>
              <a:t>FIDIC</a:t>
            </a:r>
          </a:p>
          <a:p>
            <a:pPr algn="just">
              <a:lnSpc>
                <a:spcPct val="150000"/>
              </a:lnSpc>
            </a:pPr>
            <a:r>
              <a:rPr lang="en-US" dirty="0" smtClean="0">
                <a:latin typeface="Century Gothic" panose="020B0502020202020204" pitchFamily="34" charset="0"/>
              </a:rPr>
              <a:t>organization </a:t>
            </a:r>
            <a:r>
              <a:rPr lang="en-US" dirty="0">
                <a:latin typeface="Century Gothic" panose="020B0502020202020204" pitchFamily="34" charset="0"/>
              </a:rPr>
              <a:t>arose to establish regulations and roles in the form of model contracts. These regulations seek to achieve balance and form the relationship between the parties in a professional and legal manner, conserving their rights and duties.</a:t>
            </a:r>
          </a:p>
          <a:p>
            <a:pPr algn="just">
              <a:lnSpc>
                <a:spcPct val="150000"/>
              </a:lnSpc>
            </a:pPr>
            <a:r>
              <a:rPr lang="en-US" dirty="0">
                <a:latin typeface="Century Gothic" panose="020B0502020202020204" pitchFamily="34" charset="0"/>
              </a:rPr>
              <a:t>FIDIC with its general and special conditions has organized issues between the parties. </a:t>
            </a:r>
          </a:p>
          <a:p>
            <a:pPr algn="just">
              <a:lnSpc>
                <a:spcPct val="150000"/>
              </a:lnSpc>
            </a:pPr>
            <a:r>
              <a:rPr lang="en-US" dirty="0">
                <a:latin typeface="Century Gothic" panose="020B0502020202020204" pitchFamily="34" charset="0"/>
              </a:rPr>
              <a:t>FIDIC is the most widely used international form of construction contract in the world </a:t>
            </a:r>
            <a:endParaRPr lang="en-US" dirty="0" smtClean="0">
              <a:latin typeface="Century Gothic" panose="020B0502020202020204" pitchFamily="34" charset="0"/>
            </a:endParaRPr>
          </a:p>
        </p:txBody>
      </p:sp>
    </p:spTree>
    <p:extLst>
      <p:ext uri="{BB962C8B-B14F-4D97-AF65-F5344CB8AC3E}">
        <p14:creationId xmlns:p14="http://schemas.microsoft.com/office/powerpoint/2010/main" val="2955733989"/>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latin typeface="Century Gothic" panose="020B0502020202020204" pitchFamily="34" charset="0"/>
              </a:rPr>
              <a:t>Conclusion</a:t>
            </a:r>
            <a:endParaRPr lang="ar-JO" dirty="0">
              <a:solidFill>
                <a:srgbClr val="FF0000"/>
              </a:solidFill>
              <a:latin typeface="Century Gothic" panose="020B0502020202020204" pitchFamily="34" charset="0"/>
            </a:endParaRPr>
          </a:p>
        </p:txBody>
      </p:sp>
      <p:sp>
        <p:nvSpPr>
          <p:cNvPr id="3" name="Content Placeholder 2"/>
          <p:cNvSpPr>
            <a:spLocks noGrp="1"/>
          </p:cNvSpPr>
          <p:nvPr>
            <p:ph idx="1"/>
          </p:nvPr>
        </p:nvSpPr>
        <p:spPr>
          <a:xfrm>
            <a:off x="457200" y="1143000"/>
            <a:ext cx="7848600" cy="5638800"/>
          </a:xfrm>
        </p:spPr>
        <p:txBody>
          <a:bodyPr>
            <a:noAutofit/>
          </a:bodyPr>
          <a:lstStyle/>
          <a:p>
            <a:pPr algn="just">
              <a:lnSpc>
                <a:spcPct val="150000"/>
              </a:lnSpc>
              <a:buClrTx/>
              <a:buFont typeface="Wingdings" panose="05000000000000000000" pitchFamily="2" charset="2"/>
              <a:buChar char="Ø"/>
            </a:pPr>
            <a:r>
              <a:rPr lang="en-US" sz="2600" dirty="0" smtClean="0">
                <a:latin typeface="Century Gothic" panose="020B0502020202020204" pitchFamily="34" charset="0"/>
              </a:rPr>
              <a:t>The </a:t>
            </a:r>
            <a:r>
              <a:rPr lang="en-US" sz="2600" dirty="0">
                <a:latin typeface="Century Gothic" panose="020B0502020202020204" pitchFamily="34" charset="0"/>
              </a:rPr>
              <a:t>most important clauses are those related to finance and time</a:t>
            </a:r>
            <a:r>
              <a:rPr lang="en-US" sz="2600" dirty="0" smtClean="0">
                <a:latin typeface="Century Gothic" panose="020B0502020202020204" pitchFamily="34" charset="0"/>
              </a:rPr>
              <a:t>.</a:t>
            </a:r>
            <a:br>
              <a:rPr lang="en-US" sz="2600" dirty="0" smtClean="0">
                <a:latin typeface="Century Gothic" panose="020B0502020202020204" pitchFamily="34" charset="0"/>
              </a:rPr>
            </a:br>
            <a:endParaRPr lang="en-US" sz="2600" dirty="0">
              <a:latin typeface="Century Gothic" panose="020B0502020202020204" pitchFamily="34" charset="0"/>
            </a:endParaRPr>
          </a:p>
          <a:p>
            <a:pPr algn="just">
              <a:lnSpc>
                <a:spcPct val="150000"/>
              </a:lnSpc>
              <a:buClrTx/>
              <a:buFont typeface="Wingdings" panose="05000000000000000000" pitchFamily="2" charset="2"/>
              <a:buChar char="Ø"/>
            </a:pPr>
            <a:r>
              <a:rPr lang="en-US" sz="2600" dirty="0">
                <a:latin typeface="Century Gothic" panose="020B0502020202020204" pitchFamily="34" charset="0"/>
              </a:rPr>
              <a:t>The most important causes of disputes are those related to political, economic, documents and specifications problems</a:t>
            </a:r>
            <a:r>
              <a:rPr lang="en-US" sz="2600" dirty="0" smtClean="0">
                <a:latin typeface="Century Gothic" panose="020B0502020202020204" pitchFamily="34" charset="0"/>
              </a:rPr>
              <a:t>.</a:t>
            </a:r>
          </a:p>
          <a:p>
            <a:pPr algn="just">
              <a:lnSpc>
                <a:spcPct val="150000"/>
              </a:lnSpc>
              <a:buClrTx/>
              <a:buFont typeface="Wingdings" panose="05000000000000000000" pitchFamily="2" charset="2"/>
              <a:buChar char="Ø"/>
            </a:pPr>
            <a:endParaRPr lang="en-US" sz="2600" dirty="0">
              <a:latin typeface="Century Gothic" panose="020B0502020202020204" pitchFamily="34" charset="0"/>
            </a:endParaRPr>
          </a:p>
          <a:p>
            <a:pPr algn="just">
              <a:lnSpc>
                <a:spcPct val="150000"/>
              </a:lnSpc>
              <a:buClrTx/>
              <a:buFont typeface="Wingdings" panose="05000000000000000000" pitchFamily="2" charset="2"/>
              <a:buChar char="Ø"/>
            </a:pPr>
            <a:r>
              <a:rPr lang="en-US" sz="2600" dirty="0">
                <a:latin typeface="Century Gothic" panose="020B0502020202020204" pitchFamily="34" charset="0"/>
              </a:rPr>
              <a:t>The most important causes of disputes can be avoided by following FIDIC clauses.</a:t>
            </a:r>
          </a:p>
        </p:txBody>
      </p:sp>
    </p:spTree>
    <p:extLst>
      <p:ext uri="{BB962C8B-B14F-4D97-AF65-F5344CB8AC3E}">
        <p14:creationId xmlns:p14="http://schemas.microsoft.com/office/powerpoint/2010/main" val="738704324"/>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latin typeface="Century Gothic" panose="020B0502020202020204" pitchFamily="34" charset="0"/>
              </a:rPr>
              <a:t>Recommendations</a:t>
            </a:r>
            <a:endParaRPr lang="ar-JO" dirty="0">
              <a:solidFill>
                <a:srgbClr val="FF0000"/>
              </a:solidFill>
              <a:latin typeface="Century Gothic" panose="020B0502020202020204" pitchFamily="34" charset="0"/>
            </a:endParaRPr>
          </a:p>
        </p:txBody>
      </p:sp>
      <p:sp>
        <p:nvSpPr>
          <p:cNvPr id="3" name="Content Placeholder 2"/>
          <p:cNvSpPr>
            <a:spLocks noGrp="1"/>
          </p:cNvSpPr>
          <p:nvPr>
            <p:ph idx="1"/>
          </p:nvPr>
        </p:nvSpPr>
        <p:spPr>
          <a:xfrm>
            <a:off x="457200" y="1447800"/>
            <a:ext cx="7848600" cy="5257800"/>
          </a:xfrm>
        </p:spPr>
        <p:txBody>
          <a:bodyPr>
            <a:noAutofit/>
          </a:bodyPr>
          <a:lstStyle/>
          <a:p>
            <a:pPr algn="just">
              <a:lnSpc>
                <a:spcPct val="150000"/>
              </a:lnSpc>
              <a:buClrTx/>
              <a:buFont typeface="Wingdings" panose="05000000000000000000" pitchFamily="2" charset="2"/>
              <a:buChar char="Ø"/>
            </a:pPr>
            <a:r>
              <a:rPr lang="en-US" sz="2600" dirty="0">
                <a:latin typeface="Century Gothic" panose="020B0502020202020204" pitchFamily="34" charset="0"/>
              </a:rPr>
              <a:t>Special attention to the perfection of contract documents</a:t>
            </a:r>
            <a:r>
              <a:rPr lang="en-US" sz="2600" dirty="0" smtClean="0">
                <a:latin typeface="Century Gothic" panose="020B0502020202020204" pitchFamily="34" charset="0"/>
              </a:rPr>
              <a:t>.</a:t>
            </a:r>
          </a:p>
          <a:p>
            <a:pPr algn="just">
              <a:lnSpc>
                <a:spcPct val="150000"/>
              </a:lnSpc>
              <a:buClrTx/>
              <a:buFont typeface="Wingdings" panose="05000000000000000000" pitchFamily="2" charset="2"/>
              <a:buChar char="Ø"/>
            </a:pPr>
            <a:endParaRPr lang="en-US" sz="2600" dirty="0">
              <a:latin typeface="Century Gothic" panose="020B0502020202020204" pitchFamily="34" charset="0"/>
            </a:endParaRPr>
          </a:p>
          <a:p>
            <a:pPr algn="just">
              <a:lnSpc>
                <a:spcPct val="150000"/>
              </a:lnSpc>
              <a:buClrTx/>
              <a:buFont typeface="Wingdings" panose="05000000000000000000" pitchFamily="2" charset="2"/>
              <a:buChar char="Ø"/>
            </a:pPr>
            <a:r>
              <a:rPr lang="en-US" sz="2600" dirty="0">
                <a:latin typeface="Century Gothic" panose="020B0502020202020204" pitchFamily="34" charset="0"/>
              </a:rPr>
              <a:t>Open and honest communications between the contracting parties</a:t>
            </a:r>
            <a:r>
              <a:rPr lang="en-US" sz="2600" dirty="0" smtClean="0">
                <a:latin typeface="Century Gothic" panose="020B0502020202020204" pitchFamily="34" charset="0"/>
              </a:rPr>
              <a:t>.</a:t>
            </a:r>
          </a:p>
          <a:p>
            <a:pPr algn="just">
              <a:lnSpc>
                <a:spcPct val="150000"/>
              </a:lnSpc>
              <a:buClrTx/>
              <a:buFont typeface="Wingdings" panose="05000000000000000000" pitchFamily="2" charset="2"/>
              <a:buChar char="Ø"/>
            </a:pPr>
            <a:endParaRPr lang="en-US" sz="2600" dirty="0">
              <a:latin typeface="Century Gothic" panose="020B0502020202020204" pitchFamily="34" charset="0"/>
            </a:endParaRPr>
          </a:p>
          <a:p>
            <a:pPr algn="just">
              <a:lnSpc>
                <a:spcPct val="150000"/>
              </a:lnSpc>
              <a:buClrTx/>
              <a:buFont typeface="Wingdings" panose="05000000000000000000" pitchFamily="2" charset="2"/>
              <a:buChar char="Ø"/>
            </a:pPr>
            <a:r>
              <a:rPr lang="en-US" sz="2600" dirty="0">
                <a:latin typeface="Century Gothic" panose="020B0502020202020204" pitchFamily="34" charset="0"/>
              </a:rPr>
              <a:t>Clear process that encourages discussion of how the risk should be </a:t>
            </a:r>
            <a:r>
              <a:rPr lang="en-US" sz="2600" dirty="0" smtClean="0">
                <a:latin typeface="Century Gothic" panose="020B0502020202020204" pitchFamily="34" charset="0"/>
              </a:rPr>
              <a:t>shared.</a:t>
            </a:r>
            <a:endParaRPr lang="en-US" sz="2600" dirty="0">
              <a:latin typeface="Century Gothic" panose="020B0502020202020204" pitchFamily="34" charset="0"/>
            </a:endParaRPr>
          </a:p>
        </p:txBody>
      </p:sp>
    </p:spTree>
    <p:extLst>
      <p:ext uri="{BB962C8B-B14F-4D97-AF65-F5344CB8AC3E}">
        <p14:creationId xmlns:p14="http://schemas.microsoft.com/office/powerpoint/2010/main" val="2948042703"/>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latin typeface="Century Gothic" panose="020B0502020202020204" pitchFamily="34" charset="0"/>
              </a:rPr>
              <a:t>Recommendations</a:t>
            </a:r>
            <a:endParaRPr lang="ar-JO" dirty="0">
              <a:solidFill>
                <a:srgbClr val="FF0000"/>
              </a:solidFill>
              <a:latin typeface="Century Gothic" panose="020B0502020202020204" pitchFamily="34" charset="0"/>
            </a:endParaRPr>
          </a:p>
        </p:txBody>
      </p:sp>
      <p:sp>
        <p:nvSpPr>
          <p:cNvPr id="3" name="Content Placeholder 2"/>
          <p:cNvSpPr>
            <a:spLocks noGrp="1"/>
          </p:cNvSpPr>
          <p:nvPr>
            <p:ph idx="1"/>
          </p:nvPr>
        </p:nvSpPr>
        <p:spPr>
          <a:xfrm>
            <a:off x="457200" y="1447800"/>
            <a:ext cx="7848600" cy="5257800"/>
          </a:xfrm>
        </p:spPr>
        <p:txBody>
          <a:bodyPr>
            <a:noAutofit/>
          </a:bodyPr>
          <a:lstStyle/>
          <a:p>
            <a:pPr algn="just">
              <a:lnSpc>
                <a:spcPct val="150000"/>
              </a:lnSpc>
              <a:buClrTx/>
              <a:buFont typeface="Wingdings" panose="05000000000000000000" pitchFamily="2" charset="2"/>
              <a:buChar char="Ø"/>
            </a:pPr>
            <a:r>
              <a:rPr lang="en-US" sz="2600" dirty="0" smtClean="0">
                <a:latin typeface="Century Gothic" panose="020B0502020202020204" pitchFamily="34" charset="0"/>
              </a:rPr>
              <a:t>The </a:t>
            </a:r>
            <a:r>
              <a:rPr lang="en-US" sz="2600" dirty="0">
                <a:latin typeface="Century Gothic" panose="020B0502020202020204" pitchFamily="34" charset="0"/>
              </a:rPr>
              <a:t>engineer must be neutral with the duties specified in the contract.</a:t>
            </a:r>
          </a:p>
          <a:p>
            <a:pPr algn="just">
              <a:lnSpc>
                <a:spcPct val="150000"/>
              </a:lnSpc>
              <a:buClrTx/>
              <a:buFont typeface="Wingdings" panose="05000000000000000000" pitchFamily="2" charset="2"/>
              <a:buChar char="Ø"/>
            </a:pPr>
            <a:r>
              <a:rPr lang="en-US" sz="2600" dirty="0">
                <a:latin typeface="Century Gothic" panose="020B0502020202020204" pitchFamily="34" charset="0"/>
              </a:rPr>
              <a:t>Special attention to FIDIC clauses related to finance and time since delay will affect finance and vice versa.</a:t>
            </a:r>
          </a:p>
          <a:p>
            <a:pPr algn="just">
              <a:lnSpc>
                <a:spcPct val="150000"/>
              </a:lnSpc>
              <a:buClrTx/>
              <a:buFont typeface="Wingdings" panose="05000000000000000000" pitchFamily="2" charset="2"/>
              <a:buChar char="Ø"/>
            </a:pPr>
            <a:r>
              <a:rPr lang="en-US" sz="2600" dirty="0">
                <a:latin typeface="Century Gothic" panose="020B0502020202020204" pitchFamily="34" charset="0"/>
              </a:rPr>
              <a:t>In case of delay, the party who is responsible for a delay and the risk plan must be determined.</a:t>
            </a:r>
          </a:p>
        </p:txBody>
      </p:sp>
    </p:spTree>
    <p:extLst>
      <p:ext uri="{BB962C8B-B14F-4D97-AF65-F5344CB8AC3E}">
        <p14:creationId xmlns:p14="http://schemas.microsoft.com/office/powerpoint/2010/main" val="3680516766"/>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7543800" cy="5715000"/>
          </a:xfrm>
        </p:spPr>
        <p:txBody>
          <a:bodyPr>
            <a:noAutofit/>
          </a:bodyPr>
          <a:lstStyle/>
          <a:p>
            <a:pPr algn="just">
              <a:lnSpc>
                <a:spcPct val="150000"/>
              </a:lnSpc>
              <a:buClrTx/>
              <a:buFont typeface="Wingdings" panose="05000000000000000000" pitchFamily="2" charset="2"/>
              <a:buChar char="Ø"/>
            </a:pPr>
            <a:r>
              <a:rPr lang="en-US" sz="2400" dirty="0">
                <a:latin typeface="Century Gothic" panose="020B0502020202020204" pitchFamily="34" charset="0"/>
              </a:rPr>
              <a:t>The party, which responsible for the variation in the orders and the required claims must be determined.</a:t>
            </a:r>
          </a:p>
          <a:p>
            <a:pPr algn="just">
              <a:lnSpc>
                <a:spcPct val="150000"/>
              </a:lnSpc>
              <a:buClrTx/>
              <a:buFont typeface="Wingdings" panose="05000000000000000000" pitchFamily="2" charset="2"/>
              <a:buChar char="Ø"/>
            </a:pPr>
            <a:r>
              <a:rPr lang="en-US" sz="2400" dirty="0">
                <a:latin typeface="Century Gothic" panose="020B0502020202020204" pitchFamily="34" charset="0"/>
              </a:rPr>
              <a:t>In case of suspension, the extension of time and the amount, which will be added, must be determined.</a:t>
            </a:r>
          </a:p>
          <a:p>
            <a:pPr algn="just">
              <a:lnSpc>
                <a:spcPct val="150000"/>
              </a:lnSpc>
              <a:buClrTx/>
              <a:buFont typeface="Wingdings" panose="05000000000000000000" pitchFamily="2" charset="2"/>
              <a:buChar char="Ø"/>
            </a:pPr>
            <a:r>
              <a:rPr lang="en-US" sz="2400" dirty="0">
                <a:latin typeface="Century Gothic" panose="020B0502020202020204" pitchFamily="34" charset="0"/>
              </a:rPr>
              <a:t>Enhancing the contractor's classification mechanism.</a:t>
            </a:r>
          </a:p>
          <a:p>
            <a:pPr algn="just">
              <a:lnSpc>
                <a:spcPct val="150000"/>
              </a:lnSpc>
              <a:buClrTx/>
              <a:buFont typeface="Wingdings" panose="05000000000000000000" pitchFamily="2" charset="2"/>
              <a:buChar char="Ø"/>
            </a:pPr>
            <a:r>
              <a:rPr lang="en-US" sz="2400" dirty="0">
                <a:latin typeface="Century Gothic" panose="020B0502020202020204" pitchFamily="34" charset="0"/>
              </a:rPr>
              <a:t>Repeat such studies every 5 years to keep up with contract sectors trends and needs</a:t>
            </a:r>
            <a:r>
              <a:rPr lang="en-US" sz="2400" dirty="0" smtClean="0">
                <a:latin typeface="Century Gothic" panose="020B0502020202020204" pitchFamily="34" charset="0"/>
              </a:rPr>
              <a:t>.</a:t>
            </a:r>
            <a:endParaRPr lang="en-US" sz="2400" dirty="0">
              <a:latin typeface="Century Gothic" panose="020B0502020202020204" pitchFamily="34" charset="0"/>
            </a:endParaRPr>
          </a:p>
        </p:txBody>
      </p:sp>
      <p:sp>
        <p:nvSpPr>
          <p:cNvPr id="4" name="Title 1"/>
          <p:cNvSpPr>
            <a:spLocks noGrp="1"/>
          </p:cNvSpPr>
          <p:nvPr>
            <p:ph type="title"/>
          </p:nvPr>
        </p:nvSpPr>
        <p:spPr>
          <a:xfrm>
            <a:off x="457200" y="274638"/>
            <a:ext cx="7620000" cy="1143000"/>
          </a:xfrm>
        </p:spPr>
        <p:txBody>
          <a:bodyPr/>
          <a:lstStyle/>
          <a:p>
            <a:r>
              <a:rPr lang="en-US" dirty="0">
                <a:solidFill>
                  <a:srgbClr val="FF0000"/>
                </a:solidFill>
                <a:latin typeface="Century Gothic" panose="020B0502020202020204" pitchFamily="34" charset="0"/>
              </a:rPr>
              <a:t>Recommendations</a:t>
            </a:r>
            <a:endParaRPr lang="ar-JO"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12119516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4800" dirty="0">
              <a:solidFill>
                <a:srgbClr val="FF0000"/>
              </a:solidFill>
              <a:latin typeface="Century Gothic" panose="020B0502020202020204" pitchFamily="34" charset="0"/>
            </a:endParaRPr>
          </a:p>
        </p:txBody>
      </p:sp>
      <p:pic>
        <p:nvPicPr>
          <p:cNvPr id="6" name="Picture Placeholder 11"/>
          <p:cNvPicPr>
            <a:picLocks noChangeAspect="1"/>
          </p:cNvPicPr>
          <p:nvPr/>
        </p:nvPicPr>
        <p:blipFill rotWithShape="1">
          <a:blip r:embed="rId2" cstate="email">
            <a:extLst>
              <a:ext uri="{28A0092B-C50C-407E-A947-70E740481C1C}">
                <a14:useLocalDpi xmlns:a14="http://schemas.microsoft.com/office/drawing/2010/main" val="0"/>
              </a:ext>
            </a:extLst>
          </a:blip>
          <a:srcRect l="5843" t="1690" r="3454" b="-1690"/>
          <a:stretch/>
        </p:blipFill>
        <p:spPr>
          <a:xfrm>
            <a:off x="1976094" y="1600200"/>
            <a:ext cx="4348506" cy="4794161"/>
          </a:xfrm>
          <a:prstGeom prst="roundRect">
            <a:avLst>
              <a:gd name="adj" fmla="val 0"/>
            </a:avLst>
          </a:prstGeom>
        </p:spPr>
      </p:pic>
    </p:spTree>
    <p:extLst>
      <p:ext uri="{BB962C8B-B14F-4D97-AF65-F5344CB8AC3E}">
        <p14:creationId xmlns:p14="http://schemas.microsoft.com/office/powerpoint/2010/main" val="213093929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0000"/>
                </a:solidFill>
                <a:latin typeface="Century Gothic" panose="020B0502020202020204" pitchFamily="34" charset="0"/>
              </a:rPr>
              <a:t>Introduction</a:t>
            </a:r>
            <a:endParaRPr lang="en-US" sz="4800" dirty="0">
              <a:solidFill>
                <a:srgbClr val="FF0000"/>
              </a:solidFill>
              <a:latin typeface="Century Gothic" panose="020B0502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5376354"/>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253638649"/>
              </p:ext>
            </p:extLst>
          </p:nvPr>
        </p:nvGraphicFramePr>
        <p:xfrm>
          <a:off x="609600" y="1524000"/>
          <a:ext cx="7315200" cy="421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extLst>
              <p:ext uri="{D42A27DB-BD31-4B8C-83A1-F6EECF244321}">
                <p14:modId xmlns:p14="http://schemas.microsoft.com/office/powerpoint/2010/main" val="3492356385"/>
              </p:ext>
            </p:extLst>
          </p:nvPr>
        </p:nvGraphicFramePr>
        <p:xfrm>
          <a:off x="457200" y="1295400"/>
          <a:ext cx="7391400" cy="51816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06440437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0000"/>
                </a:solidFill>
                <a:latin typeface="Century Gothic" panose="020B0502020202020204" pitchFamily="34" charset="0"/>
              </a:rPr>
              <a:t>Introduction</a:t>
            </a:r>
            <a:endParaRPr lang="en-US" sz="4800" dirty="0">
              <a:solidFill>
                <a:srgbClr val="FF0000"/>
              </a:solidFill>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algn="just">
              <a:lnSpc>
                <a:spcPct val="150000"/>
              </a:lnSpc>
              <a:buClrTx/>
              <a:buFont typeface="Wingdings" panose="05000000000000000000" pitchFamily="2" charset="2"/>
              <a:buChar char="q"/>
            </a:pPr>
            <a:r>
              <a:rPr lang="en-US" sz="2400" dirty="0" smtClean="0">
                <a:latin typeface="Century Gothic" panose="020B0502020202020204" pitchFamily="34" charset="0"/>
              </a:rPr>
              <a:t> Significance of the work </a:t>
            </a:r>
          </a:p>
          <a:p>
            <a:pPr algn="just">
              <a:lnSpc>
                <a:spcPct val="150000"/>
              </a:lnSpc>
              <a:buClrTx/>
            </a:pPr>
            <a:r>
              <a:rPr lang="en-US" sz="2400" dirty="0">
                <a:latin typeface="Century Gothic" panose="020B0502020202020204" pitchFamily="34" charset="0"/>
              </a:rPr>
              <a:t>I</a:t>
            </a:r>
            <a:r>
              <a:rPr lang="en-US" sz="2400" dirty="0" smtClean="0">
                <a:latin typeface="Century Gothic" panose="020B0502020202020204" pitchFamily="34" charset="0"/>
              </a:rPr>
              <a:t>mprove </a:t>
            </a:r>
            <a:r>
              <a:rPr lang="en-US" sz="2400" dirty="0">
                <a:latin typeface="Century Gothic" panose="020B0502020202020204" pitchFamily="34" charset="0"/>
              </a:rPr>
              <a:t>the construction contracts in </a:t>
            </a:r>
            <a:r>
              <a:rPr lang="en-US" sz="2400" dirty="0" smtClean="0">
                <a:latin typeface="Century Gothic" panose="020B0502020202020204" pitchFamily="34" charset="0"/>
              </a:rPr>
              <a:t>Palestine </a:t>
            </a:r>
          </a:p>
          <a:p>
            <a:pPr algn="just">
              <a:lnSpc>
                <a:spcPct val="150000"/>
              </a:lnSpc>
              <a:buClrTx/>
            </a:pPr>
            <a:r>
              <a:rPr lang="en-US" sz="2400" dirty="0">
                <a:latin typeface="Century Gothic" panose="020B0502020202020204" pitchFamily="34" charset="0"/>
              </a:rPr>
              <a:t>D</a:t>
            </a:r>
            <a:r>
              <a:rPr lang="en-US" sz="2400" dirty="0" smtClean="0">
                <a:latin typeface="Century Gothic" panose="020B0502020202020204" pitchFamily="34" charset="0"/>
              </a:rPr>
              <a:t>isputes </a:t>
            </a:r>
            <a:r>
              <a:rPr lang="en-US" sz="2400" dirty="0">
                <a:latin typeface="Century Gothic" panose="020B0502020202020204" pitchFamily="34" charset="0"/>
              </a:rPr>
              <a:t>minimization </a:t>
            </a:r>
            <a:endParaRPr lang="en-US" sz="2400" dirty="0" smtClean="0">
              <a:latin typeface="Century Gothic" panose="020B0502020202020204" pitchFamily="34" charset="0"/>
            </a:endParaRPr>
          </a:p>
          <a:p>
            <a:pPr algn="just">
              <a:lnSpc>
                <a:spcPct val="150000"/>
              </a:lnSpc>
              <a:buClrTx/>
            </a:pPr>
            <a:r>
              <a:rPr lang="en-US" sz="2400" dirty="0">
                <a:latin typeface="Century Gothic" panose="020B0502020202020204" pitchFamily="34" charset="0"/>
              </a:rPr>
              <a:t>F</a:t>
            </a:r>
            <a:r>
              <a:rPr lang="en-US" sz="2400" dirty="0" smtClean="0">
                <a:latin typeface="Century Gothic" panose="020B0502020202020204" pitchFamily="34" charset="0"/>
              </a:rPr>
              <a:t>illing </a:t>
            </a:r>
            <a:r>
              <a:rPr lang="en-US" sz="2400" dirty="0">
                <a:latin typeface="Century Gothic" panose="020B0502020202020204" pitchFamily="34" charset="0"/>
              </a:rPr>
              <a:t>the gaps in FIDIC clauses </a:t>
            </a:r>
            <a:endParaRPr lang="en-US" sz="2400" dirty="0" smtClean="0">
              <a:latin typeface="Century Gothic" panose="020B0502020202020204" pitchFamily="34" charset="0"/>
            </a:endParaRPr>
          </a:p>
          <a:p>
            <a:pPr algn="just">
              <a:lnSpc>
                <a:spcPct val="150000"/>
              </a:lnSpc>
              <a:buClrTx/>
              <a:buFont typeface="Wingdings" pitchFamily="2" charset="2"/>
              <a:buChar char="q"/>
            </a:pPr>
            <a:r>
              <a:rPr lang="en-US" sz="2400" dirty="0">
                <a:latin typeface="Century Gothic" panose="020B0502020202020204" pitchFamily="34" charset="0"/>
              </a:rPr>
              <a:t>The contract is the mutual agreement between the parties, it’s based on offer and acceptance with policies which are easily understandable and legally.</a:t>
            </a:r>
            <a:endParaRPr lang="ar-SA" sz="2400" dirty="0">
              <a:latin typeface="Century Gothic" panose="020B0502020202020204" pitchFamily="34" charset="0"/>
            </a:endParaRPr>
          </a:p>
          <a:p>
            <a:pPr algn="just">
              <a:lnSpc>
                <a:spcPct val="150000"/>
              </a:lnSpc>
              <a:buClrTx/>
            </a:pPr>
            <a:endParaRPr lang="en-US" sz="2400" dirty="0" smtClean="0">
              <a:latin typeface="Century Gothic" panose="020B0502020202020204" pitchFamily="34" charset="0"/>
            </a:endParaRPr>
          </a:p>
        </p:txBody>
      </p:sp>
    </p:spTree>
    <p:extLst>
      <p:ext uri="{BB962C8B-B14F-4D97-AF65-F5344CB8AC3E}">
        <p14:creationId xmlns:p14="http://schemas.microsoft.com/office/powerpoint/2010/main" val="80821172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2875" y="1"/>
            <a:ext cx="581852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3967122"/>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Methodology</a:t>
            </a:r>
            <a:endParaRPr lang="en-US" dirty="0">
              <a:solidFill>
                <a:srgbClr val="FF0000"/>
              </a:solidFill>
            </a:endParaRPr>
          </a:p>
        </p:txBody>
      </p:sp>
      <p:sp>
        <p:nvSpPr>
          <p:cNvPr id="3" name="Content Placeholder 2"/>
          <p:cNvSpPr>
            <a:spLocks noGrp="1"/>
          </p:cNvSpPr>
          <p:nvPr>
            <p:ph idx="1"/>
          </p:nvPr>
        </p:nvSpPr>
        <p:spPr/>
        <p:txBody>
          <a:bodyPr>
            <a:normAutofit/>
          </a:bodyPr>
          <a:lstStyle/>
          <a:p>
            <a:pPr marL="114300" indent="0" algn="just">
              <a:buNone/>
            </a:pPr>
            <a:r>
              <a:rPr lang="en-US" sz="2600" dirty="0">
                <a:latin typeface="Century Gothic" panose="020B0502020202020204" pitchFamily="34" charset="0"/>
              </a:rPr>
              <a:t>There are two types of research strategies </a:t>
            </a:r>
          </a:p>
          <a:p>
            <a:pPr marL="114300" indent="0" algn="just">
              <a:buNone/>
            </a:pPr>
            <a:r>
              <a:rPr lang="en-US" sz="2600" dirty="0">
                <a:latin typeface="Century Gothic" panose="020B0502020202020204" pitchFamily="34" charset="0"/>
              </a:rPr>
              <a:t>1-Quantitative research.</a:t>
            </a:r>
          </a:p>
          <a:p>
            <a:pPr marL="114300" indent="0" algn="just">
              <a:buNone/>
            </a:pPr>
            <a:r>
              <a:rPr lang="en-US" sz="2600" dirty="0">
                <a:latin typeface="Century Gothic" panose="020B0502020202020204" pitchFamily="34" charset="0"/>
              </a:rPr>
              <a:t>2-Qualitative research</a:t>
            </a:r>
            <a:r>
              <a:rPr lang="en-US" sz="2600" dirty="0" smtClean="0">
                <a:latin typeface="Century Gothic" panose="020B0502020202020204" pitchFamily="34" charset="0"/>
              </a:rPr>
              <a:t>.</a:t>
            </a:r>
          </a:p>
          <a:p>
            <a:pPr marL="114300" indent="0" algn="just">
              <a:buNone/>
            </a:pPr>
            <a:endParaRPr lang="en-US" sz="2600" dirty="0">
              <a:latin typeface="Century Gothic" panose="020B0502020202020204" pitchFamily="34" charset="0"/>
            </a:endParaRPr>
          </a:p>
          <a:p>
            <a:pPr marL="114300" indent="0" algn="just">
              <a:buNone/>
            </a:pPr>
            <a:r>
              <a:rPr lang="en-US" sz="2600" dirty="0">
                <a:latin typeface="Century Gothic" panose="020B0502020202020204" pitchFamily="34" charset="0"/>
              </a:rPr>
              <a:t>In this research, the quantitative approach is selected to detect the impact of FIDIC on construction project performance for the quantities project characteristics like (cost, quality, safety and time).</a:t>
            </a:r>
          </a:p>
          <a:p>
            <a:pPr algn="just"/>
            <a:endParaRPr lang="en-US" sz="2600" dirty="0">
              <a:latin typeface="Century Gothic" panose="020B0502020202020204" pitchFamily="34" charset="0"/>
            </a:endParaRPr>
          </a:p>
        </p:txBody>
      </p:sp>
    </p:spTree>
    <p:extLst>
      <p:ext uri="{BB962C8B-B14F-4D97-AF65-F5344CB8AC3E}">
        <p14:creationId xmlns:p14="http://schemas.microsoft.com/office/powerpoint/2010/main" val="203926295"/>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 Data Required</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pPr marL="114300" indent="0" algn="just">
              <a:lnSpc>
                <a:spcPct val="150000"/>
              </a:lnSpc>
              <a:buNone/>
            </a:pPr>
            <a:r>
              <a:rPr lang="en-US" sz="2600" dirty="0">
                <a:latin typeface="Century Gothic" panose="020B0502020202020204" pitchFamily="34" charset="0"/>
              </a:rPr>
              <a:t>We have searched for problems that face projects in order to compare what is being done in the real case with what is stated in Palestinian conditions of contract for construction. After that, reference to the solution stated in FIDIC was be carried out, and then comparison of both solutions and conclusion of the better one has been done.</a:t>
            </a:r>
          </a:p>
        </p:txBody>
      </p:sp>
    </p:spTree>
    <p:extLst>
      <p:ext uri="{BB962C8B-B14F-4D97-AF65-F5344CB8AC3E}">
        <p14:creationId xmlns:p14="http://schemas.microsoft.com/office/powerpoint/2010/main" val="2530882376"/>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2142</TotalTime>
  <Words>963</Words>
  <Application>Microsoft Office PowerPoint</Application>
  <PresentationFormat>On-screen Show (4:3)</PresentationFormat>
  <Paragraphs>144</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Adjacency</vt:lpstr>
      <vt:lpstr>Investigation of FIDIC Clauses and Causes of Disputes in Construction Projects Performance in West Bank</vt:lpstr>
      <vt:lpstr>Outline</vt:lpstr>
      <vt:lpstr>Introduction</vt:lpstr>
      <vt:lpstr>PowerPoint Presentation</vt:lpstr>
      <vt:lpstr>Introduction</vt:lpstr>
      <vt:lpstr>Introduction</vt:lpstr>
      <vt:lpstr>PowerPoint Presentation</vt:lpstr>
      <vt:lpstr>Methodology</vt:lpstr>
      <vt:lpstr> Data Required</vt:lpstr>
      <vt:lpstr>Data collection</vt:lpstr>
      <vt:lpstr>Sample size</vt:lpstr>
      <vt:lpstr>Sample size</vt:lpstr>
      <vt:lpstr>Questionnaire</vt:lpstr>
      <vt:lpstr>Causes of disputes </vt:lpstr>
      <vt:lpstr>Data Analysis</vt:lpstr>
      <vt:lpstr>PowerPoint Presentation</vt:lpstr>
      <vt:lpstr>Questionnaire Delivery</vt:lpstr>
      <vt:lpstr>Questionnaire Analysis</vt:lpstr>
      <vt:lpstr>Questionnaire Analysis</vt:lpstr>
      <vt:lpstr>Questionnaire Analysis</vt:lpstr>
      <vt:lpstr>Questionnaire Analysis</vt:lpstr>
      <vt:lpstr>Questionnaire Analysis</vt:lpstr>
      <vt:lpstr>Questionnaire Analysis</vt:lpstr>
      <vt:lpstr>Questionnaire Analysis</vt:lpstr>
      <vt:lpstr>Questionnaire Analysis</vt:lpstr>
      <vt:lpstr>PowerPoint Presentation</vt:lpstr>
      <vt:lpstr>Questionnaire Analysis</vt:lpstr>
      <vt:lpstr>Questionnaire Analysis</vt:lpstr>
      <vt:lpstr>Conclusion</vt:lpstr>
      <vt:lpstr>Conclusion</vt:lpstr>
      <vt:lpstr>Recommendations</vt:lpstr>
      <vt:lpstr>Recommendations</vt:lpstr>
      <vt:lpstr>Recommendations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84</cp:revision>
  <dcterms:created xsi:type="dcterms:W3CDTF">2017-12-20T11:42:16Z</dcterms:created>
  <dcterms:modified xsi:type="dcterms:W3CDTF">2018-05-16T10:09:50Z</dcterms:modified>
</cp:coreProperties>
</file>