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2"/>
  </p:notesMasterIdLst>
  <p:sldIdLst>
    <p:sldId id="256" r:id="rId2"/>
    <p:sldId id="276" r:id="rId3"/>
    <p:sldId id="275" r:id="rId4"/>
    <p:sldId id="283" r:id="rId5"/>
    <p:sldId id="281" r:id="rId6"/>
    <p:sldId id="286" r:id="rId7"/>
    <p:sldId id="303" r:id="rId8"/>
    <p:sldId id="285" r:id="rId9"/>
    <p:sldId id="304" r:id="rId10"/>
    <p:sldId id="306" r:id="rId11"/>
    <p:sldId id="307" r:id="rId12"/>
    <p:sldId id="308" r:id="rId13"/>
    <p:sldId id="309" r:id="rId14"/>
    <p:sldId id="310" r:id="rId15"/>
    <p:sldId id="318" r:id="rId16"/>
    <p:sldId id="395" r:id="rId17"/>
    <p:sldId id="396" r:id="rId18"/>
    <p:sldId id="397" r:id="rId19"/>
    <p:sldId id="398" r:id="rId20"/>
    <p:sldId id="399" r:id="rId21"/>
    <p:sldId id="400" r:id="rId22"/>
    <p:sldId id="288" r:id="rId23"/>
    <p:sldId id="293" r:id="rId24"/>
    <p:sldId id="295" r:id="rId25"/>
    <p:sldId id="294" r:id="rId26"/>
    <p:sldId id="321" r:id="rId27"/>
    <p:sldId id="320" r:id="rId28"/>
    <p:sldId id="319" r:id="rId29"/>
    <p:sldId id="322" r:id="rId30"/>
    <p:sldId id="329" r:id="rId31"/>
    <p:sldId id="328" r:id="rId32"/>
    <p:sldId id="327" r:id="rId33"/>
    <p:sldId id="326" r:id="rId34"/>
    <p:sldId id="325" r:id="rId35"/>
    <p:sldId id="292" r:id="rId36"/>
    <p:sldId id="258" r:id="rId37"/>
    <p:sldId id="257" r:id="rId38"/>
    <p:sldId id="260" r:id="rId39"/>
    <p:sldId id="302" r:id="rId40"/>
    <p:sldId id="261" r:id="rId41"/>
    <p:sldId id="393" r:id="rId42"/>
    <p:sldId id="394" r:id="rId43"/>
    <p:sldId id="264" r:id="rId44"/>
    <p:sldId id="265" r:id="rId45"/>
    <p:sldId id="267" r:id="rId46"/>
    <p:sldId id="402" r:id="rId47"/>
    <p:sldId id="270" r:id="rId48"/>
    <p:sldId id="271" r:id="rId49"/>
    <p:sldId id="272" r:id="rId50"/>
    <p:sldId id="273" r:id="rId51"/>
    <p:sldId id="403" r:id="rId52"/>
    <p:sldId id="369" r:id="rId53"/>
    <p:sldId id="370" r:id="rId54"/>
    <p:sldId id="378" r:id="rId55"/>
    <p:sldId id="371" r:id="rId56"/>
    <p:sldId id="379" r:id="rId57"/>
    <p:sldId id="372" r:id="rId58"/>
    <p:sldId id="373" r:id="rId59"/>
    <p:sldId id="374" r:id="rId60"/>
    <p:sldId id="375" r:id="rId61"/>
    <p:sldId id="376" r:id="rId62"/>
    <p:sldId id="277" r:id="rId63"/>
    <p:sldId id="296" r:id="rId64"/>
    <p:sldId id="297" r:id="rId65"/>
    <p:sldId id="342" r:id="rId66"/>
    <p:sldId id="344" r:id="rId67"/>
    <p:sldId id="347" r:id="rId68"/>
    <p:sldId id="348" r:id="rId69"/>
    <p:sldId id="380" r:id="rId70"/>
    <p:sldId id="381" r:id="rId71"/>
    <p:sldId id="382" r:id="rId72"/>
    <p:sldId id="383" r:id="rId73"/>
    <p:sldId id="384" r:id="rId74"/>
    <p:sldId id="385" r:id="rId75"/>
    <p:sldId id="386" r:id="rId76"/>
    <p:sldId id="401" r:id="rId77"/>
    <p:sldId id="390" r:id="rId78"/>
    <p:sldId id="387" r:id="rId79"/>
    <p:sldId id="388" r:id="rId80"/>
    <p:sldId id="278" r:id="rId81"/>
    <p:sldId id="298" r:id="rId82"/>
    <p:sldId id="299" r:id="rId83"/>
    <p:sldId id="330" r:id="rId84"/>
    <p:sldId id="336" r:id="rId85"/>
    <p:sldId id="337" r:id="rId86"/>
    <p:sldId id="338" r:id="rId87"/>
    <p:sldId id="332" r:id="rId88"/>
    <p:sldId id="331" r:id="rId89"/>
    <p:sldId id="333" r:id="rId90"/>
    <p:sldId id="334" r:id="rId91"/>
    <p:sldId id="335" r:id="rId92"/>
    <p:sldId id="357" r:id="rId93"/>
    <p:sldId id="358" r:id="rId94"/>
    <p:sldId id="359" r:id="rId95"/>
    <p:sldId id="360" r:id="rId96"/>
    <p:sldId id="363" r:id="rId97"/>
    <p:sldId id="364" r:id="rId98"/>
    <p:sldId id="279" r:id="rId99"/>
    <p:sldId id="389" r:id="rId100"/>
    <p:sldId id="392" r:id="rId10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E1535EAC-C451-4C6E-89BA-B13A6CC1F6A8}">
          <p14:sldIdLst>
            <p14:sldId id="256"/>
            <p14:sldId id="276"/>
            <p14:sldId id="275"/>
            <p14:sldId id="283"/>
            <p14:sldId id="281"/>
            <p14:sldId id="286"/>
            <p14:sldId id="303"/>
            <p14:sldId id="285"/>
            <p14:sldId id="304"/>
            <p14:sldId id="306"/>
            <p14:sldId id="307"/>
            <p14:sldId id="308"/>
            <p14:sldId id="309"/>
            <p14:sldId id="310"/>
            <p14:sldId id="318"/>
            <p14:sldId id="395"/>
            <p14:sldId id="396"/>
            <p14:sldId id="397"/>
            <p14:sldId id="398"/>
            <p14:sldId id="399"/>
            <p14:sldId id="400"/>
            <p14:sldId id="288"/>
            <p14:sldId id="293"/>
            <p14:sldId id="295"/>
            <p14:sldId id="294"/>
            <p14:sldId id="321"/>
            <p14:sldId id="320"/>
            <p14:sldId id="319"/>
            <p14:sldId id="322"/>
            <p14:sldId id="329"/>
            <p14:sldId id="328"/>
            <p14:sldId id="327"/>
            <p14:sldId id="326"/>
            <p14:sldId id="325"/>
            <p14:sldId id="292"/>
            <p14:sldId id="258"/>
            <p14:sldId id="257"/>
            <p14:sldId id="260"/>
            <p14:sldId id="302"/>
            <p14:sldId id="261"/>
            <p14:sldId id="393"/>
            <p14:sldId id="394"/>
            <p14:sldId id="264"/>
            <p14:sldId id="265"/>
            <p14:sldId id="267"/>
            <p14:sldId id="402"/>
            <p14:sldId id="270"/>
            <p14:sldId id="271"/>
            <p14:sldId id="272"/>
            <p14:sldId id="273"/>
            <p14:sldId id="403"/>
            <p14:sldId id="369"/>
            <p14:sldId id="370"/>
            <p14:sldId id="378"/>
            <p14:sldId id="371"/>
            <p14:sldId id="379"/>
            <p14:sldId id="372"/>
            <p14:sldId id="373"/>
            <p14:sldId id="374"/>
            <p14:sldId id="375"/>
            <p14:sldId id="376"/>
            <p14:sldId id="277"/>
            <p14:sldId id="296"/>
            <p14:sldId id="297"/>
            <p14:sldId id="342"/>
            <p14:sldId id="344"/>
            <p14:sldId id="347"/>
            <p14:sldId id="348"/>
            <p14:sldId id="380"/>
            <p14:sldId id="381"/>
            <p14:sldId id="382"/>
            <p14:sldId id="383"/>
            <p14:sldId id="384"/>
            <p14:sldId id="385"/>
            <p14:sldId id="386"/>
            <p14:sldId id="401"/>
            <p14:sldId id="390"/>
            <p14:sldId id="387"/>
            <p14:sldId id="388"/>
            <p14:sldId id="278"/>
            <p14:sldId id="298"/>
            <p14:sldId id="299"/>
            <p14:sldId id="330"/>
            <p14:sldId id="336"/>
            <p14:sldId id="337"/>
            <p14:sldId id="338"/>
            <p14:sldId id="332"/>
            <p14:sldId id="331"/>
            <p14:sldId id="333"/>
            <p14:sldId id="334"/>
            <p14:sldId id="335"/>
            <p14:sldId id="357"/>
            <p14:sldId id="358"/>
            <p14:sldId id="359"/>
            <p14:sldId id="360"/>
            <p14:sldId id="363"/>
            <p14:sldId id="364"/>
            <p14:sldId id="279"/>
            <p14:sldId id="389"/>
            <p14:sldId id="39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ula Ghoul" initials="RG" lastIdx="1" clrIdx="0">
    <p:extLst>
      <p:ext uri="{19B8F6BF-5375-455C-9EA6-DF929625EA0E}">
        <p15:presenceInfo xmlns:p15="http://schemas.microsoft.com/office/powerpoint/2012/main" xmlns="" userId="c2802dbfc5d805d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0T23:11:56.389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C8702-D835-4833-8B03-48B34B990E34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1CFE9-B8C3-48CD-B9CB-42E1817B78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5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74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34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51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2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 WALLS COMP.(U value =0.580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3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1CFE9-B8C3-48CD-B9CB-42E1817B78B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3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526B45-EF8D-4D19-9F14-1052A8BC487A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0F61F9C-133A-4D15-B500-F471EF95CC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em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jpeg"/><Relationship Id="rId5" Type="http://schemas.openxmlformats.org/officeDocument/2006/relationships/image" Target="../media/image122.png"/><Relationship Id="rId4" Type="http://schemas.openxmlformats.org/officeDocument/2006/relationships/image" Target="../media/image121.jpeg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jpe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8763000" cy="6705600"/>
          </a:xfrm>
        </p:spPr>
        <p:txBody>
          <a:bodyPr anchor="t"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 </a:t>
            </a:r>
            <a:b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building engineering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ramallah.city/uploads/images/2015/10/1904131_914215688648696_6597140413504111364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7083" y="1447800"/>
            <a:ext cx="2083147" cy="1524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914400" y="3124200"/>
            <a:ext cx="76661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Efficient Hotel Design</a:t>
            </a:r>
            <a:endParaRPr lang="en-US" sz="48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362200" y="3996761"/>
            <a:ext cx="5715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Prepared By:</a:t>
            </a:r>
            <a:endParaRPr lang="en-US" sz="2000" b="1" dirty="0"/>
          </a:p>
          <a:p>
            <a:pPr marL="342900" indent="-342900" algn="ctr">
              <a:buFont typeface="Wingdings" pitchFamily="2" charset="2"/>
              <a:buChar char="Ø"/>
            </a:pPr>
            <a:r>
              <a:rPr lang="en-US" sz="2000" b="1" dirty="0" err="1" smtClean="0"/>
              <a:t>Aseel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Hlayel</a:t>
            </a:r>
            <a:endParaRPr lang="en-US" sz="2000" b="1" dirty="0" smtClean="0"/>
          </a:p>
          <a:p>
            <a:pPr marL="342900" indent="-342900" algn="ctr">
              <a:buFont typeface="Wingdings" pitchFamily="2" charset="2"/>
              <a:buChar char="Ø"/>
            </a:pPr>
            <a:r>
              <a:rPr lang="en-US" sz="2000" b="1" dirty="0" err="1" smtClean="0"/>
              <a:t>Hiba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Istaitia</a:t>
            </a:r>
            <a:endParaRPr lang="en-US" sz="2000" b="1" dirty="0" smtClean="0"/>
          </a:p>
          <a:p>
            <a:pPr marL="342900" indent="-342900" algn="ctr">
              <a:buFont typeface="Wingdings" pitchFamily="2" charset="2"/>
              <a:buChar char="Ø"/>
            </a:pPr>
            <a:r>
              <a:rPr lang="en-US" sz="2000" b="1" dirty="0" smtClean="0"/>
              <a:t>Roula </a:t>
            </a:r>
            <a:r>
              <a:rPr lang="en-US" sz="2000" b="1" dirty="0"/>
              <a:t>G</a:t>
            </a:r>
            <a:r>
              <a:rPr lang="en-US" sz="2000" b="1" dirty="0" smtClean="0"/>
              <a:t>houl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en-US" sz="2000" b="1" dirty="0" err="1" smtClean="0"/>
              <a:t>Moutasem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Awwad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Supervisor: Eng. </a:t>
            </a:r>
            <a:r>
              <a:rPr lang="en-US" sz="2000" b="1" dirty="0" err="1" smtClean="0"/>
              <a:t>Fadi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Fatayer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6880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 PLAN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645236" cy="5410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7543800" cy="526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60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5973762"/>
          </a:xfrm>
        </p:spPr>
        <p:txBody>
          <a:bodyPr anchor="ctr">
            <a:normAutofit/>
          </a:bodyPr>
          <a:lstStyle/>
          <a:p>
            <a:pPr algn="ctr"/>
            <a:r>
              <a:rPr lang="en-US" sz="8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8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5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FLOOR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645236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Area= </a:t>
            </a:r>
            <a:r>
              <a:rPr lang="en-US" dirty="0"/>
              <a:t>2212.1797 m²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2209800"/>
            <a:ext cx="8915400" cy="413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0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645236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Area= </a:t>
            </a:r>
            <a:r>
              <a:rPr lang="en-US" dirty="0"/>
              <a:t>2540.4668 m²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74" y="1913659"/>
            <a:ext cx="8772525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0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645236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Area = </a:t>
            </a:r>
            <a:r>
              <a:rPr lang="en-US" dirty="0"/>
              <a:t>2416.0824 m²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2" y="1819794"/>
            <a:ext cx="8534400" cy="37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61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5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FLOOR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276077"/>
            <a:ext cx="7467600" cy="35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52400" y="1676399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Area= </a:t>
            </a:r>
            <a:r>
              <a:rPr lang="en-US" sz="2400" dirty="0"/>
              <a:t>2021.4937 m² </a:t>
            </a:r>
          </a:p>
        </p:txBody>
      </p:sp>
    </p:spTree>
    <p:extLst>
      <p:ext uri="{BB962C8B-B14F-4D97-AF65-F5344CB8AC3E}">
        <p14:creationId xmlns:p14="http://schemas.microsoft.com/office/powerpoint/2010/main" val="147890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83060"/>
              </p:ext>
            </p:extLst>
          </p:nvPr>
        </p:nvGraphicFramePr>
        <p:xfrm>
          <a:off x="381000" y="1066800"/>
          <a:ext cx="8039100" cy="518145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19550"/>
                <a:gridCol w="4019550"/>
              </a:tblGrid>
              <a:tr h="5969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Facility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 Area </a:t>
                      </a:r>
                      <a:r>
                        <a:rPr lang="en-US" sz="2400" dirty="0">
                          <a:effectLst/>
                        </a:rPr>
                        <a:t>(m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Single Bedroom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40 </a:t>
                      </a:r>
                      <a:r>
                        <a:rPr lang="en-US" sz="1800" b="1" dirty="0">
                          <a:effectLst/>
                        </a:rPr>
                        <a:t>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King Bedroom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90 </a:t>
                      </a:r>
                      <a:r>
                        <a:rPr lang="en-US" sz="1800" b="1" dirty="0">
                          <a:effectLst/>
                        </a:rPr>
                        <a:t>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Wedding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j-lt"/>
                        </a:rPr>
                        <a:t>750 m</a:t>
                      </a:r>
                      <a:r>
                        <a:rPr lang="en-US" sz="1800" b="1" baseline="30000" dirty="0">
                          <a:effectLst/>
                          <a:latin typeface="+mj-lt"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Kitchen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380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Restaurant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420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r>
                        <a:rPr lang="en-US" sz="1800" b="1" dirty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Reception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Entrance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150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Conference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110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093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Lobby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140 m</a:t>
                      </a:r>
                      <a:r>
                        <a:rPr lang="en-US" sz="1800" b="1" baseline="30000" dirty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152400" y="298714"/>
            <a:ext cx="88392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for the Facilities </a:t>
            </a:r>
            <a:endParaRPr lang="en-US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23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ll\Desktop\d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466725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67000" y="356992"/>
            <a:ext cx="33281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Row House </a:t>
            </a:r>
            <a:endParaRPr lang="ar-SA" sz="4000" dirty="0">
              <a:solidFill>
                <a:schemeClr val="tx2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71600" y="16002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Floor area of block = 61.5 m²</a:t>
            </a:r>
          </a:p>
        </p:txBody>
      </p:sp>
    </p:spTree>
    <p:extLst>
      <p:ext uri="{BB962C8B-B14F-4D97-AF65-F5344CB8AC3E}">
        <p14:creationId xmlns:p14="http://schemas.microsoft.com/office/powerpoint/2010/main" val="322049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ELEVATION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8077200" cy="4410075"/>
          </a:xfrm>
        </p:spPr>
      </p:pic>
    </p:spTree>
    <p:extLst>
      <p:ext uri="{BB962C8B-B14F-4D97-AF65-F5344CB8AC3E}">
        <p14:creationId xmlns:p14="http://schemas.microsoft.com/office/powerpoint/2010/main" val="238154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0"/>
            <a:ext cx="8229600" cy="4724400"/>
          </a:xfrm>
        </p:spPr>
      </p:pic>
    </p:spTree>
    <p:extLst>
      <p:ext uri="{BB962C8B-B14F-4D97-AF65-F5344CB8AC3E}">
        <p14:creationId xmlns:p14="http://schemas.microsoft.com/office/powerpoint/2010/main" val="99750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ELEVATION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8305800" cy="4648200"/>
          </a:xfrm>
        </p:spPr>
      </p:pic>
    </p:spTree>
    <p:extLst>
      <p:ext uri="{BB962C8B-B14F-4D97-AF65-F5344CB8AC3E}">
        <p14:creationId xmlns:p14="http://schemas.microsoft.com/office/powerpoint/2010/main" val="54704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OUTLINE: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en-US" dirty="0" smtClean="0"/>
              <a:t>Introduction.</a:t>
            </a:r>
          </a:p>
          <a:p>
            <a:r>
              <a:rPr lang="en-US" dirty="0" smtClean="0"/>
              <a:t>Site analysis.</a:t>
            </a:r>
          </a:p>
          <a:p>
            <a:r>
              <a:rPr lang="en-US" dirty="0" smtClean="0"/>
              <a:t>Architectural Design.</a:t>
            </a:r>
          </a:p>
          <a:p>
            <a:r>
              <a:rPr lang="en-US" dirty="0" smtClean="0"/>
              <a:t>Environmental Design.</a:t>
            </a:r>
          </a:p>
          <a:p>
            <a:r>
              <a:rPr lang="en-US" dirty="0" smtClean="0"/>
              <a:t>Structural Design.</a:t>
            </a:r>
          </a:p>
          <a:p>
            <a:r>
              <a:rPr lang="en-US" dirty="0" smtClean="0"/>
              <a:t>Mechanical Design.</a:t>
            </a:r>
          </a:p>
          <a:p>
            <a:r>
              <a:rPr lang="en-US" dirty="0" smtClean="0"/>
              <a:t>Electrical Design.</a:t>
            </a:r>
          </a:p>
          <a:p>
            <a:r>
              <a:rPr lang="en-US" dirty="0" smtClean="0"/>
              <a:t>Quantity Survey.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0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ELEVATION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8610600" cy="4724399"/>
          </a:xfrm>
        </p:spPr>
      </p:pic>
    </p:spTree>
    <p:extLst>
      <p:ext uri="{BB962C8B-B14F-4D97-AF65-F5344CB8AC3E}">
        <p14:creationId xmlns:p14="http://schemas.microsoft.com/office/powerpoint/2010/main" val="30060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– GENERAL VIEW 1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7467600" cy="4696947"/>
          </a:xfrm>
        </p:spPr>
      </p:pic>
    </p:spTree>
    <p:extLst>
      <p:ext uri="{BB962C8B-B14F-4D97-AF65-F5344CB8AC3E}">
        <p14:creationId xmlns:p14="http://schemas.microsoft.com/office/powerpoint/2010/main" val="19447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87630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8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Ext</a:t>
            </a:r>
            <a:r>
              <a:rPr lang="en-US" sz="1200" dirty="0" smtClean="0"/>
              <a:t> </a:t>
            </a:r>
            <a:r>
              <a:rPr lang="en-US" sz="1600" dirty="0" smtClean="0"/>
              <a:t>Walls comp.(u-value =0.520W</a:t>
            </a:r>
            <a:r>
              <a:rPr lang="ar-SA" sz="1600" dirty="0" smtClean="0"/>
              <a:t>/</a:t>
            </a:r>
            <a:r>
              <a:rPr lang="en-US" sz="1600" dirty="0" smtClean="0"/>
              <a:t>m2.k).</a:t>
            </a:r>
          </a:p>
          <a:p>
            <a:endParaRPr lang="en-US" sz="16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1336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800600"/>
            <a:ext cx="5334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485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600" b="1" dirty="0"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Roof comp.(u-value =1.440W</a:t>
            </a:r>
            <a:r>
              <a:rPr lang="ar-SA" sz="1600" dirty="0" smtClean="0"/>
              <a:t>/</a:t>
            </a:r>
            <a:r>
              <a:rPr lang="en-US" sz="1600" dirty="0" smtClean="0"/>
              <a:t>m2.k)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447800"/>
            <a:ext cx="39243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191000"/>
            <a:ext cx="4343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668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dirty="0" smtClean="0"/>
              <a:t>floor comp.(u-value =0.790W</a:t>
            </a:r>
            <a:r>
              <a:rPr lang="ar-SA" sz="1600" dirty="0" smtClean="0"/>
              <a:t>/</a:t>
            </a:r>
            <a:r>
              <a:rPr lang="en-US" sz="1600" dirty="0" smtClean="0"/>
              <a:t>m2.k).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057400"/>
            <a:ext cx="441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419600"/>
            <a:ext cx="525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219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dirty="0" smtClean="0"/>
              <a:t>Daylight factor for restaurant(D.F </a:t>
            </a:r>
            <a:r>
              <a:rPr lang="en-US" sz="1600" dirty="0" err="1" smtClean="0"/>
              <a:t>avg</a:t>
            </a:r>
            <a:r>
              <a:rPr lang="en-US" sz="1600" dirty="0" smtClean="0"/>
              <a:t> = 4.09% and D.L = 347.37 Lux.)</a:t>
            </a:r>
          </a:p>
          <a:p>
            <a:endParaRPr lang="en-US" sz="1600" dirty="0" smtClean="0"/>
          </a:p>
          <a:p>
            <a:endParaRPr lang="en-US" dirty="0"/>
          </a:p>
        </p:txBody>
      </p:sp>
      <p:pic>
        <p:nvPicPr>
          <p:cNvPr id="4" name="Picture 3" descr="day light factor for resturan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038600" y="2286000"/>
            <a:ext cx="4648200" cy="4343400"/>
          </a:xfrm>
          <a:prstGeom prst="rect">
            <a:avLst/>
          </a:prstGeom>
        </p:spPr>
      </p:pic>
      <p:pic>
        <p:nvPicPr>
          <p:cNvPr id="5" name="صورة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9800"/>
            <a:ext cx="411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dirty="0" smtClean="0"/>
              <a:t>Daylight factor for Wedding  D.F </a:t>
            </a:r>
            <a:r>
              <a:rPr lang="en-US" sz="1600" dirty="0" err="1" smtClean="0"/>
              <a:t>avg</a:t>
            </a:r>
            <a:r>
              <a:rPr lang="en-US" sz="1600" dirty="0" smtClean="0"/>
              <a:t> = 2.52% and D.L = 214.14 </a:t>
            </a:r>
            <a:r>
              <a:rPr lang="en-US" sz="1600" dirty="0" err="1" smtClean="0"/>
              <a:t>lux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dirty="0"/>
          </a:p>
        </p:txBody>
      </p:sp>
      <p:pic>
        <p:nvPicPr>
          <p:cNvPr id="4" name="Picture 3" descr="day light factor for weddin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0" y="2057400"/>
            <a:ext cx="3429923" cy="48006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526306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smtClean="0"/>
              <a:t>Total heating load only.</a:t>
            </a:r>
          </a:p>
          <a:p>
            <a:r>
              <a:rPr lang="en-US" sz="1600" dirty="0" smtClean="0"/>
              <a:t> The calculation  of the loads done at critical state by using </a:t>
            </a:r>
            <a:r>
              <a:rPr lang="en-US" sz="1600" dirty="0" err="1" smtClean="0"/>
              <a:t>ecotect</a:t>
            </a:r>
            <a:r>
              <a:rPr lang="en-US" sz="1600" dirty="0" smtClean="0"/>
              <a:t> program , which is when the building is empty and at comfort band 22-26 C.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743200"/>
            <a:ext cx="3562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eating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962400" y="2743200"/>
            <a:ext cx="4419600" cy="2723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smtClean="0"/>
              <a:t>Total cooling load only.</a:t>
            </a:r>
          </a:p>
          <a:p>
            <a:endParaRPr lang="en-US" dirty="0"/>
          </a:p>
        </p:txBody>
      </p:sp>
      <p:pic>
        <p:nvPicPr>
          <p:cNvPr id="4" name="Picture 3" descr="heating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733800" y="2133600"/>
            <a:ext cx="5097699" cy="257441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905000"/>
            <a:ext cx="338709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 anchor="ctr"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30362"/>
            <a:ext cx="7467600" cy="4873752"/>
          </a:xfrm>
        </p:spPr>
        <p:txBody>
          <a:bodyPr/>
          <a:lstStyle/>
          <a:p>
            <a:r>
              <a:rPr lang="en-US" sz="1800" dirty="0" smtClean="0"/>
              <a:t>After calculation for heating load and cooling load by </a:t>
            </a:r>
            <a:r>
              <a:rPr lang="en-US" sz="1800" dirty="0" err="1" smtClean="0"/>
              <a:t>ecotect</a:t>
            </a:r>
            <a:r>
              <a:rPr lang="en-US" sz="1800" dirty="0" smtClean="0"/>
              <a:t> program the total load for hotel=153.37+68.59=221.9 KWh/m2   which is below the maximum load for hotels=235KWh/m2 (According to Energy Stars Profitable Manager ) ,then the thermal system is good in the hotel.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 for the restaurant when the occupancy=100%.</a:t>
            </a:r>
          </a:p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0"/>
            <a:ext cx="2438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514600"/>
            <a:ext cx="572897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/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for external walls</a:t>
            </a:r>
          </a:p>
          <a:p>
            <a:r>
              <a:rPr lang="en-US" sz="1400" dirty="0" smtClean="0"/>
              <a:t>The final STC for the ext wall=55dB&gt; the stander for hotel=52 dB, which is  very good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870077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for internal walls</a:t>
            </a:r>
            <a:endParaRPr lang="en-US" dirty="0" smtClean="0"/>
          </a:p>
          <a:p>
            <a:r>
              <a:rPr lang="en-US" sz="1400" dirty="0" smtClean="0"/>
              <a:t>The final STC for the </a:t>
            </a:r>
            <a:r>
              <a:rPr lang="en-US" sz="1400" dirty="0" err="1" smtClean="0"/>
              <a:t>int</a:t>
            </a:r>
            <a:r>
              <a:rPr lang="en-US" sz="1400" dirty="0" smtClean="0"/>
              <a:t> wall=52dB&gt; the </a:t>
            </a:r>
            <a:r>
              <a:rPr lang="en-US" sz="1400" dirty="0" err="1" smtClean="0"/>
              <a:t>standert</a:t>
            </a:r>
            <a:r>
              <a:rPr lang="en-US" sz="1400" dirty="0" smtClean="0"/>
              <a:t> for hotel=48 dB, which is  very good.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895600"/>
            <a:ext cx="8915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/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</a:t>
            </a:r>
          </a:p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IIC for floor</a:t>
            </a:r>
          </a:p>
          <a:p>
            <a:r>
              <a:rPr lang="en-US" sz="1400" dirty="0" smtClean="0"/>
              <a:t>The final IIC for roof =64dB&gt; the stander for hotel=52 dB, which is  very good.</a:t>
            </a:r>
          </a:p>
          <a:p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8763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3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CODES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 anchor="ctr"/>
          <a:lstStyle/>
          <a:p>
            <a:pPr lvl="0"/>
            <a:r>
              <a:rPr lang="en-US" dirty="0" smtClean="0"/>
              <a:t>ACI </a:t>
            </a:r>
            <a:r>
              <a:rPr lang="en-US" dirty="0"/>
              <a:t>-</a:t>
            </a:r>
            <a:r>
              <a:rPr lang="en-US" dirty="0" smtClean="0"/>
              <a:t>318 </a:t>
            </a:r>
            <a:r>
              <a:rPr lang="en-US" dirty="0"/>
              <a:t>for reinforced concrete structural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design</a:t>
            </a:r>
            <a:r>
              <a:rPr lang="en-US" dirty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UBC -97 for earthquake load computations.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 DATA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Concrete </a:t>
            </a:r>
            <a:r>
              <a:rPr lang="en-US" dirty="0" err="1" smtClean="0"/>
              <a:t>f´c</a:t>
            </a:r>
            <a:r>
              <a:rPr lang="en-US" dirty="0" smtClean="0"/>
              <a:t>= 24 </a:t>
            </a:r>
            <a:r>
              <a:rPr lang="en-US" dirty="0" err="1" smtClean="0"/>
              <a:t>MPa</a:t>
            </a:r>
            <a:r>
              <a:rPr lang="en-US" dirty="0" smtClean="0"/>
              <a:t> for slabs and beams</a:t>
            </a:r>
          </a:p>
          <a:p>
            <a:r>
              <a:rPr lang="en-US" dirty="0" smtClean="0"/>
              <a:t>Concrete </a:t>
            </a:r>
            <a:r>
              <a:rPr lang="en-US" dirty="0" err="1"/>
              <a:t>f´c</a:t>
            </a:r>
            <a:r>
              <a:rPr lang="en-US" dirty="0"/>
              <a:t>= </a:t>
            </a:r>
            <a:r>
              <a:rPr lang="en-US" dirty="0" smtClean="0"/>
              <a:t>28 </a:t>
            </a:r>
            <a:r>
              <a:rPr lang="en-US" dirty="0" err="1" smtClean="0"/>
              <a:t>MPa</a:t>
            </a:r>
            <a:r>
              <a:rPr lang="en-US" dirty="0" smtClean="0"/>
              <a:t> for columns and footings.</a:t>
            </a:r>
          </a:p>
          <a:p>
            <a:r>
              <a:rPr lang="en-US" dirty="0" smtClean="0"/>
              <a:t>Yielding strength of steel </a:t>
            </a:r>
            <a:r>
              <a:rPr lang="en-US" dirty="0" err="1" smtClean="0"/>
              <a:t>Fy</a:t>
            </a:r>
            <a:r>
              <a:rPr lang="en-US" dirty="0" smtClean="0"/>
              <a:t>= 420 </a:t>
            </a:r>
            <a:r>
              <a:rPr lang="en-US" dirty="0" err="1" smtClean="0"/>
              <a:t>MPa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Allowable bearing capacity of soil= 400 KN/m².</a:t>
            </a:r>
          </a:p>
          <a:p>
            <a:r>
              <a:rPr lang="en-US" dirty="0" smtClean="0"/>
              <a:t>Load :</a:t>
            </a:r>
          </a:p>
          <a:p>
            <a:pPr marL="0" indent="0">
              <a:buNone/>
            </a:pPr>
            <a:r>
              <a:rPr lang="en-US" dirty="0" smtClean="0"/>
              <a:t>             Live Load= </a:t>
            </a:r>
            <a:r>
              <a:rPr lang="en-US" dirty="0"/>
              <a:t>5KN/m</a:t>
            </a:r>
            <a:r>
              <a:rPr lang="en-US" baseline="30000" dirty="0"/>
              <a:t>2</a:t>
            </a:r>
            <a:r>
              <a:rPr lang="en-US" dirty="0"/>
              <a:t> for Ground Floor.</a:t>
            </a:r>
            <a:br>
              <a:rPr lang="en-US" dirty="0"/>
            </a:br>
            <a:r>
              <a:rPr lang="en-US" dirty="0" smtClean="0"/>
              <a:t>                                 3KN/m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for Other Floors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Super imposed load= 6 KN/m².</a:t>
            </a:r>
          </a:p>
        </p:txBody>
      </p:sp>
    </p:spTree>
    <p:extLst>
      <p:ext uri="{BB962C8B-B14F-4D97-AF65-F5344CB8AC3E}">
        <p14:creationId xmlns:p14="http://schemas.microsoft.com/office/powerpoint/2010/main" val="27585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 DESIGN  DATA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5410199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City of the structure is Nablus.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 seismic zone of Nablus is 2B where the factor Z=0.20.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 soil profile type is SB.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Ca</a:t>
            </a:r>
            <a:r>
              <a:rPr lang="en-US" sz="2000" dirty="0" smtClean="0"/>
              <a:t>= 0.20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Cv</a:t>
            </a:r>
            <a:r>
              <a:rPr lang="en-US" sz="2000" dirty="0" smtClean="0"/>
              <a:t>= 0.20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Importance factor I=1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 structural type is Intermediate, </a:t>
            </a:r>
          </a:p>
          <a:p>
            <a:pPr marL="0" indent="0">
              <a:buNone/>
            </a:pPr>
            <a:r>
              <a:rPr lang="en-US" sz="2000" dirty="0" smtClean="0"/>
              <a:t>     R= 5.5.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295400"/>
            <a:ext cx="3210791" cy="444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6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STRUCTRURAL  MODEL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223332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33400" y="56388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floor area of block “A” = 4772.77 m²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263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676400"/>
            <a:ext cx="8610600" cy="4797552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en-US" dirty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The hotel is a commercial establishment providing guest luxury and services.</a:t>
            </a:r>
          </a:p>
          <a:p>
            <a:pPr marL="0" indent="0">
              <a:spcBef>
                <a:spcPct val="0"/>
              </a:spcBef>
              <a:buNone/>
            </a:pPr>
            <a:endParaRPr lang="en-US" sz="2000" dirty="0"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en-US" dirty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The hotel is designed as </a:t>
            </a:r>
            <a:r>
              <a:rPr lang="en-US" dirty="0" smtClean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five stars hotels with row houses around it.</a:t>
            </a:r>
            <a:endParaRPr lang="en-US" dirty="0"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endParaRPr lang="en-US" dirty="0"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en-US" dirty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Energy efficient hotel aims to use as minimum energy as possible.</a:t>
            </a:r>
            <a:endParaRPr lang="ar-JO" dirty="0"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MODEL</a:t>
            </a:r>
            <a:endParaRPr lang="en-US" sz="54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11287"/>
            <a:ext cx="4544325" cy="4873625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4000"/>
            <a:ext cx="4168298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MODEL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72519"/>
            <a:ext cx="4800600" cy="558548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Compatibility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Equilibrium Check.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According to ACI-318; %Error less than 5% which is OK.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Stress-Strain Relationship.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Period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Deflection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Drift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Modal participation mass ratio.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96" y="2133600"/>
            <a:ext cx="4468004" cy="141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72519"/>
            <a:ext cx="4001101" cy="51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1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Two way ribbed slab is used with thickness of 40 cm.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1752601"/>
            <a:ext cx="3886200" cy="25908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1"/>
            <a:ext cx="8686800" cy="251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59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All beams are dropped beams </a:t>
            </a:r>
            <a:r>
              <a:rPr lang="en-US" smtClean="0"/>
              <a:t>with 90 </a:t>
            </a:r>
            <a:r>
              <a:rPr lang="en-US" dirty="0"/>
              <a:t>c</a:t>
            </a:r>
            <a:r>
              <a:rPr lang="en-US" dirty="0" smtClean="0"/>
              <a:t>m depth and 60 </a:t>
            </a:r>
            <a:r>
              <a:rPr lang="en-US" dirty="0"/>
              <a:t>c</a:t>
            </a:r>
            <a:r>
              <a:rPr lang="en-US" dirty="0" smtClean="0"/>
              <a:t>m width.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6172200" cy="466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1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6027" y="152400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REINFORCEMENT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426027" y="152400"/>
            <a:ext cx="8229600" cy="1143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REINFORCEMENT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80942"/>
              </p:ext>
            </p:extLst>
          </p:nvPr>
        </p:nvGraphicFramePr>
        <p:xfrm>
          <a:off x="356546" y="1295400"/>
          <a:ext cx="83058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469"/>
                <a:gridCol w="942189"/>
                <a:gridCol w="1027842"/>
                <a:gridCol w="856537"/>
                <a:gridCol w="1066776"/>
                <a:gridCol w="856537"/>
                <a:gridCol w="1113496"/>
                <a:gridCol w="1546954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 (cm)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Width</a:t>
                      </a:r>
                      <a:r>
                        <a:rPr lang="en-US" baseline="0" dirty="0" smtClean="0"/>
                        <a:t>  (cm)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 Edge 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</a:t>
                      </a:r>
                      <a:r>
                        <a:rPr lang="en-US" baseline="0" dirty="0" smtClean="0"/>
                        <a:t> Middle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 Edge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Bottom</a:t>
                      </a:r>
                      <a:r>
                        <a:rPr lang="en-US" baseline="0" dirty="0" smtClean="0"/>
                        <a:t> Edge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Stirrups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3B12S1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5Ø20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3Ø14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3Ø20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1Ø10@27.5 cm</a:t>
                      </a:r>
                      <a:endParaRPr lang="en-US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3B12S2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3Ø20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5Ø20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1Ø10@40</a:t>
                      </a:r>
                      <a:r>
                        <a:rPr lang="en-US" baseline="0" dirty="0" smtClean="0"/>
                        <a:t> cm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24" y="3276601"/>
            <a:ext cx="8718645" cy="355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REINFORCEMENT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534400" cy="510235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11036"/>
            <a:ext cx="8285547" cy="324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3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REINFORCEMENT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534400" cy="510235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610600" cy="86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71595"/>
            <a:ext cx="4277591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495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7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001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6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839200" cy="510235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27" y="1981200"/>
            <a:ext cx="8534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6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40023" y="1295400"/>
            <a:ext cx="8839199" cy="537943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33" y="1801082"/>
            <a:ext cx="8646778" cy="92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5" y="3096491"/>
            <a:ext cx="874109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0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ANALYSYS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0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199" cy="5562600"/>
          </a:xfrm>
        </p:spPr>
        <p:txBody>
          <a:bodyPr/>
          <a:lstStyle/>
          <a:p>
            <a:r>
              <a:rPr lang="en-US" dirty="0" smtClean="0"/>
              <a:t>Combined Footing:</a:t>
            </a:r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43382"/>
            <a:ext cx="7543800" cy="322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066800"/>
            <a:ext cx="44767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84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STAIRS REINFORCEMENT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199" cy="5562600"/>
          </a:xfrm>
        </p:spPr>
        <p:txBody>
          <a:bodyPr/>
          <a:lstStyle/>
          <a:p>
            <a:r>
              <a:rPr lang="en-US" dirty="0" smtClean="0"/>
              <a:t>As min= 360 mm²</a:t>
            </a:r>
            <a:r>
              <a:rPr lang="en-US" dirty="0" smtClean="0">
                <a:latin typeface="Arial"/>
                <a:cs typeface="Arial"/>
              </a:rPr>
              <a:t>→ 4Ø12/m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63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7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2" y="304800"/>
            <a:ext cx="8991600" cy="1143000"/>
          </a:xfrm>
        </p:spPr>
        <p:txBody>
          <a:bodyPr>
            <a:noAutofit/>
          </a:bodyPr>
          <a:lstStyle/>
          <a:p>
            <a:r>
              <a:rPr lang="en-US" sz="5400" b="1" dirty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row </a:t>
            </a:r>
            <a:r>
              <a:rPr lang="en-US" sz="5400" b="1" dirty="0" smtClean="0"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house block design </a:t>
            </a:r>
            <a:endParaRPr lang="ar-SA" sz="5400" b="1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762000" y="1676400"/>
            <a:ext cx="7467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MODEL</a:t>
            </a:r>
            <a:endParaRPr lang="en-US" sz="5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582" y="2971800"/>
            <a:ext cx="4252436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 DATA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586048" y="1600200"/>
            <a:ext cx="7467600" cy="510235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Concrete </a:t>
            </a:r>
            <a:r>
              <a:rPr lang="en-US" sz="2600" dirty="0" err="1" smtClean="0"/>
              <a:t>f´c</a:t>
            </a:r>
            <a:r>
              <a:rPr lang="en-US" sz="2600" dirty="0" smtClean="0"/>
              <a:t>= 24 </a:t>
            </a:r>
            <a:r>
              <a:rPr lang="en-US" sz="2600" dirty="0" err="1" smtClean="0"/>
              <a:t>MPa</a:t>
            </a:r>
            <a:r>
              <a:rPr lang="en-US" sz="2600" dirty="0" smtClean="0"/>
              <a:t> for slabs and beams</a:t>
            </a:r>
          </a:p>
          <a:p>
            <a:r>
              <a:rPr lang="en-US" sz="2600" dirty="0" smtClean="0"/>
              <a:t>Concrete </a:t>
            </a:r>
            <a:r>
              <a:rPr lang="en-US" sz="2600" dirty="0" err="1" smtClean="0"/>
              <a:t>f´c</a:t>
            </a:r>
            <a:r>
              <a:rPr lang="en-US" sz="2600" dirty="0" smtClean="0"/>
              <a:t>= 28 </a:t>
            </a:r>
            <a:r>
              <a:rPr lang="en-US" sz="2600" dirty="0" err="1" smtClean="0"/>
              <a:t>MPa</a:t>
            </a:r>
            <a:r>
              <a:rPr lang="en-US" sz="2600" dirty="0" smtClean="0"/>
              <a:t> for columns and footings.</a:t>
            </a:r>
          </a:p>
          <a:p>
            <a:r>
              <a:rPr lang="en-US" sz="2600" dirty="0" smtClean="0"/>
              <a:t>Yielding strength of steel </a:t>
            </a:r>
            <a:r>
              <a:rPr lang="en-US" sz="2600" dirty="0" err="1" smtClean="0"/>
              <a:t>Fy</a:t>
            </a:r>
            <a:r>
              <a:rPr lang="en-US" sz="2600" dirty="0" smtClean="0"/>
              <a:t>= 420 </a:t>
            </a:r>
            <a:r>
              <a:rPr lang="en-US" sz="2600" dirty="0" err="1" smtClean="0"/>
              <a:t>MPa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Allowable bearing capacity of soil= 400 KN/m².</a:t>
            </a:r>
            <a:endParaRPr lang="en-US" sz="2600" dirty="0"/>
          </a:p>
          <a:p>
            <a:r>
              <a:rPr lang="en-US" sz="2600" dirty="0" smtClean="0"/>
              <a:t>Load :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            Live Load=3.5KN/m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           Super imposed load = 6.21 KN/m².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err="1" smtClean="0"/>
              <a:t>Ca</a:t>
            </a:r>
            <a:r>
              <a:rPr lang="en-US" sz="2600" dirty="0"/>
              <a:t>= </a:t>
            </a:r>
            <a:r>
              <a:rPr lang="en-US" sz="2600" dirty="0" smtClean="0"/>
              <a:t>0.20</a:t>
            </a:r>
          </a:p>
          <a:p>
            <a:r>
              <a:rPr lang="en-US" sz="2600" dirty="0" err="1" smtClean="0"/>
              <a:t>Cv</a:t>
            </a:r>
            <a:r>
              <a:rPr lang="en-US" sz="2600" dirty="0"/>
              <a:t>= </a:t>
            </a:r>
            <a:r>
              <a:rPr lang="en-US" sz="2600" dirty="0" smtClean="0"/>
              <a:t>0.20</a:t>
            </a:r>
          </a:p>
          <a:p>
            <a:r>
              <a:rPr lang="en-US" sz="2600" dirty="0" smtClean="0"/>
              <a:t>Importance </a:t>
            </a:r>
            <a:r>
              <a:rPr lang="en-US" sz="2600" dirty="0"/>
              <a:t>factor </a:t>
            </a:r>
            <a:r>
              <a:rPr lang="en-US" sz="2600" dirty="0" smtClean="0"/>
              <a:t>I=1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structural type is Intermediate, </a:t>
            </a:r>
          </a:p>
          <a:p>
            <a:pPr marL="0" indent="0">
              <a:buNone/>
            </a:pPr>
            <a:r>
              <a:rPr lang="en-US" sz="2600" dirty="0"/>
              <a:t>     R= 5.5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44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MODEL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800600" cy="49499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Compatibility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Equilibrium Check.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Stress-Strain Relationship.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Deflection Check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Period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Drift Check.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Modal participation mass ratio.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2052" name="Picture 4" descr="C:\Users\dell\Desktop\df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82737"/>
            <a:ext cx="4595434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57400"/>
            <a:ext cx="3113405" cy="319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2"/>
          <p:cNvSpPr>
            <a:spLocks noGrp="1"/>
          </p:cNvSpPr>
          <p:nvPr>
            <p:ph sz="quarter" idx="1"/>
          </p:nvPr>
        </p:nvSpPr>
        <p:spPr>
          <a:xfrm>
            <a:off x="533400" y="609600"/>
            <a:ext cx="7467600" cy="4873752"/>
          </a:xfrm>
        </p:spPr>
        <p:txBody>
          <a:bodyPr>
            <a:normAutofit/>
          </a:bodyPr>
          <a:lstStyle/>
          <a:p>
            <a:pPr rtl="0"/>
            <a:endParaRPr lang="en-US" b="1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way ribbed slab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hidden beams </a:t>
            </a:r>
          </a:p>
          <a:p>
            <a:r>
              <a:rPr lang="en-US" dirty="0" smtClean="0"/>
              <a:t>Thickness of slab 30 </a:t>
            </a:r>
            <a:r>
              <a:rPr lang="en-US" dirty="0"/>
              <a:t>cm.</a:t>
            </a:r>
          </a:p>
          <a:p>
            <a:pPr marL="0" indent="0" rtl="0">
              <a:buNone/>
            </a:pP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ar-SA" dirty="0"/>
          </a:p>
        </p:txBody>
      </p:sp>
      <p:pic>
        <p:nvPicPr>
          <p:cNvPr id="10242" name="Picture 2" descr="C:\Users\dell\Desktop\q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2362200"/>
            <a:ext cx="7164386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1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Beams</a:t>
            </a:r>
            <a:r>
              <a:rPr lang="en-US" sz="4000" b="1" dirty="0" smtClean="0"/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C:\Users\dell\Desktop\weq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724400" cy="359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ell\Desktop\wd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192038"/>
            <a:ext cx="6764337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1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533400" y="25400"/>
            <a:ext cx="7467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beams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REINFORCEMENT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6" descr="C:\Users\dell\Desktop\DFV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2998" y="2789063"/>
            <a:ext cx="2896004" cy="249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dell\Desktop\x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96" y="3276600"/>
            <a:ext cx="8355013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654947"/>
              </p:ext>
            </p:extLst>
          </p:nvPr>
        </p:nvGraphicFramePr>
        <p:xfrm>
          <a:off x="659601" y="1066800"/>
          <a:ext cx="7543801" cy="2250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1532"/>
                <a:gridCol w="864394"/>
                <a:gridCol w="942975"/>
                <a:gridCol w="785813"/>
                <a:gridCol w="978694"/>
                <a:gridCol w="785813"/>
                <a:gridCol w="1021556"/>
                <a:gridCol w="1343024"/>
              </a:tblGrid>
              <a:tr h="6679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Depth (cm)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Width</a:t>
                      </a:r>
                      <a:r>
                        <a:rPr lang="en-US" baseline="0" dirty="0" smtClean="0"/>
                        <a:t>  (cm)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 Edge 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</a:t>
                      </a:r>
                      <a:r>
                        <a:rPr lang="en-US" baseline="0" dirty="0" smtClean="0"/>
                        <a:t> Middle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 Edge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Bottom</a:t>
                      </a:r>
                      <a:r>
                        <a:rPr lang="en-US" baseline="0" dirty="0" smtClean="0"/>
                        <a:t> Edge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Stirrups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679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2CB2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2Ø18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1Ø10@130 cm</a:t>
                      </a:r>
                      <a:endParaRPr lang="en-US" dirty="0"/>
                    </a:p>
                  </a:txBody>
                  <a:tcPr anchor="ctr"/>
                </a:tc>
              </a:tr>
              <a:tr h="6679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2CB9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2Ø20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2Ø14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2Ø14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3Ø14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1Ø10@130 cm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319" name="Picture 7" descr="C:\Users\dell\Desktop\BB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623438"/>
            <a:ext cx="1323974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86000" y="5998366"/>
            <a:ext cx="198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SECTION A-A</a:t>
            </a:r>
            <a:endParaRPr lang="ar-SA" dirty="0"/>
          </a:p>
        </p:txBody>
      </p:sp>
      <p:pic>
        <p:nvPicPr>
          <p:cNvPr id="3074" name="Picture 2" descr="C:\Users\dell\Desktop\DF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011749"/>
            <a:ext cx="2133600" cy="183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32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REINFORCEMENT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C:\Users\dell\Desktop\jh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64" y="1524000"/>
            <a:ext cx="5325219" cy="154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dell\Desktop\r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26" y="3733800"/>
            <a:ext cx="5090857" cy="241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dell\Desktop\r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383" y="1343024"/>
            <a:ext cx="3036692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and footing layout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3" descr="C:\Users\dell\Desktop\sasx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072568" cy="453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4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ANALYSYS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873752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location is Nablus </a:t>
            </a:r>
            <a:r>
              <a:rPr lang="en-US" dirty="0"/>
              <a:t>city, on mount of Gerizim, with an approximate area of 7770 m².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23064"/>
            <a:ext cx="7315200" cy="429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87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840" y="0"/>
            <a:ext cx="7467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endParaRPr lang="ar-SA" sz="3200" dirty="0"/>
          </a:p>
        </p:txBody>
      </p:sp>
      <p:pic>
        <p:nvPicPr>
          <p:cNvPr id="16386" name="Picture 2" descr="C:\Users\dell\Desktop\sdcsx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5334000" cy="229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dell\Desktop\e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562475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dell\Desktop\ds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14800"/>
            <a:ext cx="2993480" cy="21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51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FOOTINGS REINFORCEMENT</a:t>
            </a:r>
            <a:endParaRPr lang="ar-SA" sz="3200" dirty="0"/>
          </a:p>
        </p:txBody>
      </p:sp>
      <p:pic>
        <p:nvPicPr>
          <p:cNvPr id="17410" name="Picture 2" descr="C:\Users\dell\Desktop\sas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0"/>
            <a:ext cx="3057952" cy="208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5300" y="35814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 WALL REINFORCEMENT</a:t>
            </a:r>
            <a:endParaRPr lang="ar-SA" dirty="0"/>
          </a:p>
        </p:txBody>
      </p:sp>
      <p:pic>
        <p:nvPicPr>
          <p:cNvPr id="17411" name="Picture 3" descr="C:\Users\dell\Desktop\dz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7" y="4635500"/>
            <a:ext cx="254317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dell\Desktop\wx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447800"/>
            <a:ext cx="32194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dell\Desktop\ed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35906"/>
            <a:ext cx="4484871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" y="3537466"/>
            <a:ext cx="1752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Mat footing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87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</a:t>
            </a:r>
            <a:endParaRPr lang="en-US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Mechanical design of a building involves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3600" dirty="0" smtClean="0"/>
          </a:p>
          <a:p>
            <a:pPr>
              <a:buNone/>
            </a:pPr>
            <a:r>
              <a:rPr lang="en-US" dirty="0"/>
              <a:t>1. Water Supply </a:t>
            </a:r>
            <a:r>
              <a:rPr lang="en-US" dirty="0" smtClean="0"/>
              <a:t>System Design.</a:t>
            </a:r>
            <a:endParaRPr lang="en-US" dirty="0"/>
          </a:p>
          <a:p>
            <a:pPr>
              <a:buNone/>
            </a:pPr>
            <a:r>
              <a:rPr lang="en-US" dirty="0"/>
              <a:t>2. Drainage System Design.</a:t>
            </a:r>
          </a:p>
          <a:p>
            <a:pPr marL="0" indent="0">
              <a:buNone/>
            </a:pPr>
            <a:r>
              <a:rPr lang="en-US" dirty="0" smtClean="0"/>
              <a:t>3. HVAC System Design.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 SYSTEM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We've </a:t>
            </a:r>
            <a:r>
              <a:rPr lang="en-US" dirty="0"/>
              <a:t>divided the building </a:t>
            </a:r>
            <a:r>
              <a:rPr lang="en-US" dirty="0" smtClean="0"/>
              <a:t>into  three  blocks and compute </a:t>
            </a:r>
            <a:r>
              <a:rPr lang="en-US" dirty="0"/>
              <a:t>the sizes of the pipes for main vertical feeder, main horizontal feeder  and branches </a:t>
            </a:r>
            <a:r>
              <a:rPr lang="en-US" dirty="0" smtClean="0"/>
              <a:t>for block A.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24199"/>
            <a:ext cx="7315200" cy="3592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1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BEDROOMS Floor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3" descr="C:\Users\dell\Desktop\2345.PN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5943600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57" y="4660582"/>
            <a:ext cx="2263140" cy="134683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2895600" y="3200400"/>
            <a:ext cx="41910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57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</a:t>
            </a:r>
            <a:r>
              <a:rPr lang="en-US" dirty="0"/>
              <a:t>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supply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533400" y="236220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2000" dirty="0"/>
              <a:t>Diameter for vertical feeder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/>
              <a:t>(2.5 inch)</a:t>
            </a:r>
          </a:p>
        </p:txBody>
      </p:sp>
      <p:sp>
        <p:nvSpPr>
          <p:cNvPr id="6" name="Rectangle 5"/>
          <p:cNvSpPr/>
          <p:nvPr/>
        </p:nvSpPr>
        <p:spPr>
          <a:xfrm>
            <a:off x="529086" y="3048000"/>
            <a:ext cx="9072114" cy="496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Diameter for horizontal feeder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/>
              <a:t>(1.5 inch) for basement floor 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" y="3802342"/>
            <a:ext cx="7555303" cy="496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Diameter for Branches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/>
              <a:t>( ¾ inch) for basement floor.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12954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Pipes Diameters for block A:</a:t>
            </a:r>
            <a:br>
              <a:rPr lang="en-US" sz="2000" b="1" dirty="0"/>
            </a:b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2146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2819400" cy="4873752"/>
          </a:xfrm>
        </p:spPr>
        <p:txBody>
          <a:bodyPr>
            <a:normAutofit fontScale="70000" lnSpcReduction="20000"/>
          </a:bodyPr>
          <a:lstStyle/>
          <a:p>
            <a:pPr marL="425196" indent="-3429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dirty="0" smtClean="0"/>
              <a:t>Large-size </a:t>
            </a:r>
            <a:r>
              <a:rPr lang="en-US" dirty="0"/>
              <a:t>Underground water tank :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dirty="0" smtClean="0"/>
              <a:t>     6*5*3 </a:t>
            </a:r>
            <a:r>
              <a:rPr lang="en-US" dirty="0"/>
              <a:t>m³ </a:t>
            </a:r>
            <a:r>
              <a:rPr lang="en-US" dirty="0" smtClean="0"/>
              <a:t>volume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dirty="0" smtClean="0"/>
              <a:t>     Capacity =90 cubic           meter</a:t>
            </a:r>
            <a:r>
              <a:rPr lang="en-US" dirty="0"/>
              <a:t>.</a:t>
            </a:r>
          </a:p>
          <a:p>
            <a:pPr marL="82296" indent="0">
              <a:lnSpc>
                <a:spcPct val="120000"/>
              </a:lnSpc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425196" indent="-3429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dirty="0" smtClean="0"/>
              <a:t>Small 22 </a:t>
            </a:r>
            <a:r>
              <a:rPr lang="en-US" dirty="0"/>
              <a:t>(1*1*1)  m</a:t>
            </a:r>
            <a:r>
              <a:rPr lang="en-US" baseline="30000" dirty="0"/>
              <a:t>3</a:t>
            </a:r>
            <a:endParaRPr lang="en-US" dirty="0"/>
          </a:p>
          <a:p>
            <a:pPr marL="82296" indent="0">
              <a:lnSpc>
                <a:spcPct val="120000"/>
              </a:lnSpc>
              <a:buNone/>
            </a:pPr>
            <a:r>
              <a:rPr lang="en-US" dirty="0" smtClean="0"/>
              <a:t>water </a:t>
            </a:r>
            <a:r>
              <a:rPr lang="en-US" dirty="0"/>
              <a:t>tanks on the </a:t>
            </a:r>
            <a:r>
              <a:rPr lang="en-US" dirty="0" smtClean="0"/>
              <a:t>roof.</a:t>
            </a:r>
          </a:p>
          <a:p>
            <a:pPr marL="82296" indent="0">
              <a:lnSpc>
                <a:spcPct val="120000"/>
              </a:lnSpc>
              <a:buNone/>
            </a:pPr>
            <a:endParaRPr lang="en-US" dirty="0"/>
          </a:p>
          <a:p>
            <a:pPr marL="425196" indent="-342900">
              <a:lnSpc>
                <a:spcPct val="120000"/>
              </a:lnSpc>
              <a:buFont typeface="Courier New" pitchFamily="49" charset="0"/>
              <a:buChar char="o"/>
            </a:pPr>
            <a:r>
              <a:rPr lang="en-US" dirty="0" smtClean="0"/>
              <a:t>Pump </a:t>
            </a:r>
            <a:r>
              <a:rPr lang="en-US" dirty="0"/>
              <a:t>between the underground tank and the small tanks on the roof </a:t>
            </a:r>
          </a:p>
          <a:p>
            <a:endParaRPr lang="ar-SA" dirty="0"/>
          </a:p>
        </p:txBody>
      </p:sp>
      <p:pic>
        <p:nvPicPr>
          <p:cNvPr id="1026" name="Picture 2" descr="C:\Users\dell\Desktop\wa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7200"/>
            <a:ext cx="407938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62200"/>
            <a:ext cx="1295400" cy="126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4800600" y="2590800"/>
            <a:ext cx="762000" cy="4061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dell\Desktop\as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270" y="3528577"/>
            <a:ext cx="4024313" cy="188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ell\Desktop\ax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514" y="5181600"/>
            <a:ext cx="2195512" cy="145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ell\Desktop\f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01406"/>
            <a:ext cx="1113182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5410200" y="4469325"/>
            <a:ext cx="457200" cy="712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934200" y="4825462"/>
            <a:ext cx="327991" cy="737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4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997" y="990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supply</a:t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Hot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supply: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4997" y="1738503"/>
            <a:ext cx="7467600" cy="4873752"/>
          </a:xfrm>
        </p:spPr>
        <p:txBody>
          <a:bodyPr>
            <a:normAutofit/>
          </a:bodyPr>
          <a:lstStyle/>
          <a:p>
            <a:r>
              <a:rPr lang="en-US" sz="2200" dirty="0" smtClean="0">
                <a:cs typeface="+mj-cs"/>
              </a:rPr>
              <a:t>ETC-30 </a:t>
            </a:r>
            <a:r>
              <a:rPr lang="en-US" sz="2200" dirty="0">
                <a:cs typeface="+mj-cs"/>
              </a:rPr>
              <a:t>Evacuated solar system </a:t>
            </a:r>
            <a:r>
              <a:rPr lang="en-US" sz="2200" dirty="0" smtClean="0">
                <a:cs typeface="+mj-cs"/>
              </a:rPr>
              <a:t>and boilers  for heat water. </a:t>
            </a:r>
            <a:endParaRPr lang="ar-SA" sz="2200" dirty="0">
              <a:cs typeface="+mj-cs"/>
            </a:endParaRPr>
          </a:p>
          <a:p>
            <a:pPr>
              <a:buFont typeface="Courier New" pitchFamily="49" charset="0"/>
              <a:buChar char="o"/>
            </a:pPr>
            <a:r>
              <a:rPr lang="en-US" sz="2200" dirty="0" smtClean="0">
                <a:cs typeface="+mj-cs"/>
              </a:rPr>
              <a:t>Roof </a:t>
            </a:r>
            <a:r>
              <a:rPr lang="en-US" sz="2200" dirty="0">
                <a:cs typeface="+mj-cs"/>
              </a:rPr>
              <a:t>area = 1860 m</a:t>
            </a:r>
            <a:r>
              <a:rPr lang="en-US" sz="2200" baseline="30000" dirty="0">
                <a:cs typeface="+mj-cs"/>
              </a:rPr>
              <a:t>2 </a:t>
            </a:r>
            <a:r>
              <a:rPr lang="en-US" sz="2200" dirty="0">
                <a:cs typeface="+mj-cs"/>
              </a:rPr>
              <a:t> expanded to 100 ETC-30  (</a:t>
            </a:r>
            <a:r>
              <a:rPr lang="en-US" sz="2200" dirty="0" smtClean="0">
                <a:cs typeface="+mj-cs"/>
              </a:rPr>
              <a:t>1.86m*2m) 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/>
              <a:t>Mass of heat water = 22040 litter per day </a:t>
            </a:r>
            <a:endParaRPr lang="en-US" sz="2000" dirty="0" smtClean="0"/>
          </a:p>
          <a:p>
            <a:pPr>
              <a:buFont typeface="Courier New" pitchFamily="49" charset="0"/>
              <a:buChar char="o"/>
            </a:pPr>
            <a:r>
              <a:rPr lang="en-US" sz="2000" dirty="0" smtClean="0"/>
              <a:t>40% </a:t>
            </a:r>
            <a:r>
              <a:rPr lang="en-US" sz="2000" dirty="0"/>
              <a:t>of  </a:t>
            </a:r>
            <a:r>
              <a:rPr lang="en-US" sz="2000" dirty="0" smtClean="0"/>
              <a:t>Heat water using ETC- </a:t>
            </a:r>
            <a:r>
              <a:rPr lang="en-US" sz="2000" dirty="0"/>
              <a:t>30 tube </a:t>
            </a:r>
          </a:p>
          <a:p>
            <a:r>
              <a:rPr lang="en-US" sz="2000" dirty="0" smtClean="0"/>
              <a:t>60% of heat water using boilers. </a:t>
            </a:r>
            <a:r>
              <a:rPr lang="en-US" sz="2000" dirty="0"/>
              <a:t> </a:t>
            </a:r>
          </a:p>
          <a:p>
            <a:pPr>
              <a:buFont typeface="Courier New" pitchFamily="49" charset="0"/>
              <a:buChar char="o"/>
            </a:pPr>
            <a:endParaRPr lang="en-US" sz="2200" dirty="0" smtClean="0">
              <a:cs typeface="+mj-cs"/>
            </a:endParaRPr>
          </a:p>
          <a:p>
            <a:pPr>
              <a:buFont typeface="Courier New" pitchFamily="49" charset="0"/>
              <a:buChar char="o"/>
            </a:pPr>
            <a:endParaRPr lang="en-US" sz="2200" dirty="0">
              <a:cs typeface="+mj-cs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D:\saneh5-2nd semester\مشروع تخرج 2\etc\Captu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495800"/>
            <a:ext cx="5801995" cy="2116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73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Drainage System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r>
              <a:rPr lang="en-US" dirty="0" smtClean="0"/>
              <a:t>Drainage fixture units:</a:t>
            </a:r>
          </a:p>
          <a:p>
            <a:r>
              <a:rPr lang="en-US" dirty="0" smtClean="0"/>
              <a:t>WC: 4Dfu`s</a:t>
            </a:r>
          </a:p>
          <a:p>
            <a:r>
              <a:rPr lang="en-US" dirty="0" smtClean="0"/>
              <a:t>Shower: 2Dfu`s</a:t>
            </a:r>
          </a:p>
          <a:p>
            <a:r>
              <a:rPr lang="en-US" dirty="0" smtClean="0"/>
              <a:t>Sink: 2Dfu`s</a:t>
            </a:r>
          </a:p>
          <a:p>
            <a:r>
              <a:rPr lang="en-US" dirty="0" smtClean="0"/>
              <a:t>Kitchen sink: 2Dfu`s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ANALYSYS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029200" y="1447800"/>
            <a:ext cx="3657600" cy="50261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/>
              <a:t>No Surrounding Buildings.</a:t>
            </a:r>
          </a:p>
          <a:p>
            <a:pPr>
              <a:buFont typeface="Wingdings" pitchFamily="2" charset="2"/>
              <a:buChar char="v"/>
            </a:pPr>
            <a:r>
              <a:rPr lang="en-US" b="1" dirty="0"/>
              <a:t>The land slope is low.</a:t>
            </a:r>
          </a:p>
          <a:p>
            <a:pPr>
              <a:buFont typeface="Wingdings" pitchFamily="2" charset="2"/>
              <a:buChar char="v"/>
            </a:pPr>
            <a:r>
              <a:rPr lang="en-US" b="1" dirty="0"/>
              <a:t>Two streets in east and </a:t>
            </a:r>
            <a:r>
              <a:rPr lang="en-US" b="1" dirty="0" smtClean="0"/>
              <a:t>west.</a:t>
            </a:r>
            <a:endParaRPr lang="en-US" b="1" dirty="0"/>
          </a:p>
          <a:p>
            <a:pPr>
              <a:buFont typeface="Wingdings" pitchFamily="2" charset="2"/>
              <a:buChar char="v"/>
            </a:pPr>
            <a:r>
              <a:rPr lang="en-US" b="1" dirty="0"/>
              <a:t>The annual average wind speed (10) km / h.</a:t>
            </a:r>
          </a:p>
          <a:p>
            <a:pPr>
              <a:buFont typeface="Wingdings" pitchFamily="2" charset="2"/>
              <a:buChar char="v"/>
            </a:pPr>
            <a:r>
              <a:rPr lang="en-US" b="1" dirty="0"/>
              <a:t>The overall rate annual Relative humidity up to (60%).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عنصر نائب للمحتوى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4724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969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Drainage and manholes for basement</a:t>
            </a:r>
            <a:endParaRPr lang="en-GB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60550"/>
            <a:ext cx="6553200" cy="4352925"/>
          </a:xfrm>
        </p:spPr>
      </p:pic>
    </p:spTree>
    <p:extLst>
      <p:ext uri="{BB962C8B-B14F-4D97-AF65-F5344CB8AC3E}">
        <p14:creationId xmlns:p14="http://schemas.microsoft.com/office/powerpoint/2010/main" val="171077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80026" y="838200"/>
            <a:ext cx="1306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Dark water manholes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027" y="4495800"/>
            <a:ext cx="1306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Grey water manholes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2400"/>
            <a:ext cx="4657725" cy="299085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1" y="3581400"/>
            <a:ext cx="4557713" cy="296227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6465626" y="4681537"/>
            <a:ext cx="914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77000" y="1299865"/>
            <a:ext cx="903026" cy="347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6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382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Drainage for bedroom floors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7467600" cy="3733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86200"/>
            <a:ext cx="4905375" cy="271421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581400" y="3429000"/>
            <a:ext cx="2438400" cy="16002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1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HVAC System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HVAC design, VRF system has been used for bedrooms and VRF with VAV systems has been used for other facilities like restaurant and wedding hall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56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9010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 smtClean="0"/>
              <a:t>Hvac</a:t>
            </a:r>
            <a:r>
              <a:rPr lang="en-US" sz="4000" dirty="0" smtClean="0"/>
              <a:t> indoor units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Curved units has been used in restaurant and wedding hall</a:t>
            </a:r>
            <a:endParaRPr lang="ar-SA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895600"/>
            <a:ext cx="6858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1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6245352"/>
          </a:xfrm>
        </p:spPr>
        <p:txBody>
          <a:bodyPr/>
          <a:lstStyle/>
          <a:p>
            <a:r>
              <a:rPr lang="en-US" dirty="0" smtClean="0"/>
              <a:t>Spot units “4 way cassette” has been used in corridors.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and wall mounted units has been used in bedrooms.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990600"/>
            <a:ext cx="3671887" cy="20907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3622738"/>
            <a:ext cx="5867399" cy="303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9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/>
          <a:lstStyle/>
          <a:p>
            <a:r>
              <a:rPr lang="en-US" dirty="0" smtClean="0"/>
              <a:t>Horizontal </a:t>
            </a:r>
            <a:r>
              <a:rPr lang="en-GB" dirty="0" smtClean="0"/>
              <a:t>fan </a:t>
            </a:r>
            <a:r>
              <a:rPr lang="en-GB" dirty="0"/>
              <a:t>c</a:t>
            </a:r>
            <a:r>
              <a:rPr lang="en-GB" dirty="0" smtClean="0"/>
              <a:t>oil units with different sizes has been used.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2333624"/>
            <a:ext cx="4214812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pPr algn="ctr"/>
            <a:r>
              <a:rPr lang="en-US" dirty="0" smtClean="0"/>
              <a:t>	</a:t>
            </a:r>
            <a:r>
              <a:rPr lang="en-US" sz="4000" dirty="0" err="1" smtClean="0"/>
              <a:t>hvac</a:t>
            </a:r>
            <a:r>
              <a:rPr lang="en-US" sz="4000" dirty="0" smtClean="0"/>
              <a:t> calculation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8812386"/>
              </p:ext>
            </p:extLst>
          </p:nvPr>
        </p:nvGraphicFramePr>
        <p:xfrm>
          <a:off x="1066800" y="2514600"/>
          <a:ext cx="5562601" cy="23622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524000"/>
                <a:gridCol w="914400"/>
                <a:gridCol w="914400"/>
                <a:gridCol w="2209801"/>
              </a:tblGrid>
              <a:tr h="627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zone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area(m²)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Q(KW)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number of units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6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room1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5.12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6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room2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5.12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6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room3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5.12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68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room4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86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6.52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68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room5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86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6.52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734109"/>
            <a:ext cx="74606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18 indoor units (capacity of 7.1KW) are used for each bedroom floors.</a:t>
            </a:r>
          </a:p>
          <a:p>
            <a:r>
              <a:rPr lang="en-US" dirty="0" smtClean="0"/>
              <a:t>11 indoor units are used for corridors for the same floor.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31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85800"/>
          </a:xfrm>
        </p:spPr>
        <p:txBody>
          <a:bodyPr>
            <a:noAutofit/>
          </a:bodyPr>
          <a:lstStyle/>
          <a:p>
            <a:pPr algn="ctr"/>
            <a:r>
              <a:rPr lang="en-US" sz="2400" dirty="0" err="1" smtClean="0"/>
              <a:t>Hvac</a:t>
            </a:r>
            <a:r>
              <a:rPr lang="en-US" sz="2400" dirty="0" smtClean="0"/>
              <a:t> plan for wedding hall and restaurant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7467600" cy="31475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38600"/>
            <a:ext cx="5108756" cy="269557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1981200" y="3048000"/>
            <a:ext cx="4191000" cy="1828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7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HVAC plans for bedroom floors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5800"/>
            <a:ext cx="7924800" cy="31242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657600"/>
            <a:ext cx="4419600" cy="294649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219200" y="2057400"/>
            <a:ext cx="1143000" cy="1905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02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1447800"/>
            <a:ext cx="84582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ARCHITECTURAL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05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Lamps used in wedding hall.</a:t>
            </a:r>
          </a:p>
          <a:p>
            <a:endParaRPr lang="en-US" dirty="0"/>
          </a:p>
        </p:txBody>
      </p:sp>
      <p:pic>
        <p:nvPicPr>
          <p:cNvPr id="6" name="Picture 5" descr="صص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2133600"/>
            <a:ext cx="6296507" cy="431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dirty="0" smtClean="0"/>
              <a:t>Uniformity in wedding hall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z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981200"/>
            <a:ext cx="8001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5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dirty="0" smtClean="0"/>
              <a:t>Uniformity in wedding hall</a:t>
            </a:r>
          </a:p>
          <a:p>
            <a:endParaRPr lang="en-US" dirty="0"/>
          </a:p>
        </p:txBody>
      </p:sp>
      <p:pic>
        <p:nvPicPr>
          <p:cNvPr id="4" name="Picture 3" descr="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78486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Views for wedding hall</a:t>
            </a:r>
          </a:p>
          <a:p>
            <a:endParaRPr lang="en-US" dirty="0"/>
          </a:p>
        </p:txBody>
      </p:sp>
      <p:pic>
        <p:nvPicPr>
          <p:cNvPr id="4" name="Picture 3" descr="qqq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981201"/>
            <a:ext cx="3810000" cy="4495799"/>
          </a:xfrm>
          <a:prstGeom prst="rect">
            <a:avLst/>
          </a:prstGeom>
        </p:spPr>
      </p:pic>
      <p:pic>
        <p:nvPicPr>
          <p:cNvPr id="5" name="Picture 4" descr="qqqq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419600" y="1981199"/>
            <a:ext cx="4038600" cy="4495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Views for restaurant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18197803_1317770444926781_518958444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1" y="2438400"/>
            <a:ext cx="3810000" cy="4267200"/>
          </a:xfrm>
          <a:prstGeom prst="rect">
            <a:avLst/>
          </a:prstGeom>
        </p:spPr>
      </p:pic>
      <p:pic>
        <p:nvPicPr>
          <p:cNvPr id="5" name="Picture 4" descr="18198143_1317770268260132_1868391395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267200" y="2438400"/>
            <a:ext cx="4191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Views for bed room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057400"/>
            <a:ext cx="4114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4419601" y="1905000"/>
            <a:ext cx="4114800" cy="4343400"/>
            <a:chOff x="567" y="319"/>
            <a:chExt cx="8134" cy="826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7" y="329"/>
              <a:ext cx="8115" cy="8250"/>
            </a:xfrm>
            <a:prstGeom prst="rect">
              <a:avLst/>
            </a:prstGeom>
            <a:noFill/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572" y="324"/>
              <a:ext cx="8124" cy="82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24" y="0"/>
                </a:cxn>
                <a:cxn ang="0">
                  <a:pos x="8124" y="8259"/>
                </a:cxn>
                <a:cxn ang="0">
                  <a:pos x="0" y="8259"/>
                </a:cxn>
                <a:cxn ang="0">
                  <a:pos x="0" y="0"/>
                </a:cxn>
              </a:cxnLst>
              <a:rect l="0" t="0" r="r" b="b"/>
              <a:pathLst>
                <a:path w="8124" h="8259">
                  <a:moveTo>
                    <a:pt x="0" y="0"/>
                  </a:moveTo>
                  <a:lnTo>
                    <a:pt x="8124" y="0"/>
                  </a:lnTo>
                  <a:lnTo>
                    <a:pt x="8124" y="8259"/>
                  </a:lnTo>
                  <a:lnTo>
                    <a:pt x="0" y="825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Wedding hall and restaurant lighting plan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62200"/>
            <a:ext cx="7620000" cy="416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Bed room lighting plan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Wedding hall and restaurant socket plan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0"/>
            <a:ext cx="8686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645236" cy="5410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781800" cy="5439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44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Bed room socket plan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ELECTRICAL  DESIGN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Circuit breaker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1"/>
            <a:ext cx="868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subTitle" idx="1"/>
          </p:nvPr>
        </p:nvSpPr>
        <p:spPr>
          <a:xfrm>
            <a:off x="1600200" y="2209800"/>
            <a:ext cx="6172200" cy="1371600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6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accent6"/>
                </a:solidFill>
              </a:rPr>
              <a:t>Safety Signs used and distributed in the </a:t>
            </a:r>
            <a:r>
              <a:rPr lang="en-US" sz="3200" b="1" dirty="0" smtClean="0">
                <a:solidFill>
                  <a:schemeClr val="accent6"/>
                </a:solidFill>
              </a:rPr>
              <a:t>hotel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ar-SA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4400" y="3962400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Exit Signs </a:t>
            </a:r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493055"/>
            <a:ext cx="2519363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88657" y="4157952"/>
            <a:ext cx="2512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Fire Exit Signs On </a:t>
            </a:r>
            <a:r>
              <a:rPr lang="en-US" b="1" dirty="0" smtClean="0"/>
              <a:t>Stairs</a:t>
            </a:r>
            <a:endParaRPr lang="ar-S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63" y="1538577"/>
            <a:ext cx="26193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347299" y="3912213"/>
            <a:ext cx="2644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/>
          </a:p>
          <a:p>
            <a:r>
              <a:rPr lang="en-US" b="1" dirty="0" smtClean="0"/>
              <a:t>Elevators </a:t>
            </a:r>
            <a:r>
              <a:rPr lang="en-US" b="1" dirty="0"/>
              <a:t>should not use in case of fire or </a:t>
            </a:r>
            <a:r>
              <a:rPr lang="en-US" b="1" dirty="0" smtClean="0"/>
              <a:t>earthquake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953000"/>
            <a:ext cx="5845629" cy="167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0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6"/>
                </a:solidFill>
              </a:rPr>
              <a:t>Safety Signs used and distributed in the </a:t>
            </a:r>
            <a:r>
              <a:rPr lang="en-US" sz="3200" b="1" dirty="0" smtClean="0">
                <a:solidFill>
                  <a:schemeClr val="accent6"/>
                </a:solidFill>
              </a:rPr>
              <a:t>hotel</a:t>
            </a:r>
            <a:endParaRPr lang="ar-SA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28" y="1676400"/>
            <a:ext cx="2434771" cy="211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3228" y="35630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  <a:p>
            <a:r>
              <a:rPr lang="en-US" dirty="0"/>
              <a:t>First </a:t>
            </a:r>
            <a:r>
              <a:rPr lang="en-US" dirty="0" smtClean="0"/>
              <a:t>Aid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894" y="1635294"/>
            <a:ext cx="2594430" cy="219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63347" y="3818980"/>
            <a:ext cx="1898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Proof Door </a:t>
            </a:r>
            <a:endParaRPr lang="ar-SA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11" y="4306504"/>
            <a:ext cx="5328975" cy="244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16114" y="5527032"/>
            <a:ext cx="27174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BMS room </a:t>
            </a:r>
          </a:p>
          <a:p>
            <a:r>
              <a:rPr lang="en-US" dirty="0" smtClean="0"/>
              <a:t>(</a:t>
            </a:r>
            <a:r>
              <a:rPr lang="en-US" dirty="0"/>
              <a:t>Building Management </a:t>
            </a:r>
            <a:endParaRPr lang="en-US" dirty="0" smtClean="0"/>
          </a:p>
          <a:p>
            <a:r>
              <a:rPr lang="en-US" dirty="0" smtClean="0"/>
              <a:t>System 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188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chemeClr val="accent6"/>
                </a:solidFill>
                <a:cs typeface="+mn-cs"/>
              </a:rPr>
              <a:t>Fire </a:t>
            </a:r>
            <a:r>
              <a:rPr lang="en-US" sz="3200" b="1" dirty="0">
                <a:solidFill>
                  <a:schemeClr val="accent6"/>
                </a:solidFill>
                <a:cs typeface="+mn-cs"/>
              </a:rPr>
              <a:t>Protection </a:t>
            </a:r>
            <a:r>
              <a:rPr lang="en-US" sz="3200" b="1" dirty="0" smtClean="0">
                <a:solidFill>
                  <a:schemeClr val="accent6"/>
                </a:solidFill>
                <a:cs typeface="+mn-cs"/>
              </a:rPr>
              <a:t>system</a:t>
            </a:r>
            <a:r>
              <a:rPr lang="en-US" sz="3200" b="1" dirty="0">
                <a:solidFill>
                  <a:schemeClr val="accent6"/>
                </a:solidFill>
                <a:cs typeface="+mn-cs"/>
              </a:rPr>
              <a:t/>
            </a:r>
            <a:br>
              <a:rPr lang="en-US" sz="3200" b="1" dirty="0">
                <a:solidFill>
                  <a:schemeClr val="accent6"/>
                </a:solidFill>
                <a:cs typeface="+mn-cs"/>
              </a:rPr>
            </a:br>
            <a:endParaRPr lang="ar-SA" sz="3200" dirty="0">
              <a:solidFill>
                <a:schemeClr val="accent6"/>
              </a:solidFill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5" y="1143000"/>
            <a:ext cx="2503716" cy="190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4567" y="3288268"/>
            <a:ext cx="1938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Smoke detectors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67" y="3897206"/>
            <a:ext cx="3926044" cy="240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098212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71981" y="3252373"/>
            <a:ext cx="134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hoses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780350" y="6365650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</a:t>
            </a:r>
            <a:r>
              <a:rPr lang="en-US" dirty="0" smtClean="0"/>
              <a:t>extinguishers</a:t>
            </a:r>
            <a:endParaRPr lang="ar-SA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9" y="1257167"/>
            <a:ext cx="2808515" cy="1788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59259" y="3288268"/>
            <a:ext cx="1810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Heat detectors </a:t>
            </a:r>
            <a:endParaRPr lang="ar-SA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199" y="3944823"/>
            <a:ext cx="2518829" cy="221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929619" y="59772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  <a:p>
            <a:r>
              <a:rPr lang="en-US" dirty="0"/>
              <a:t>Sprinklers </a:t>
            </a:r>
          </a:p>
        </p:txBody>
      </p:sp>
    </p:spTree>
    <p:extLst>
      <p:ext uri="{BB962C8B-B14F-4D97-AF65-F5344CB8AC3E}">
        <p14:creationId xmlns:p14="http://schemas.microsoft.com/office/powerpoint/2010/main" val="30849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029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6"/>
                </a:solidFill>
              </a:rPr>
              <a:t>Fire Protection </a:t>
            </a:r>
            <a:r>
              <a:rPr lang="en-US" sz="3200" b="1" dirty="0" smtClean="0">
                <a:solidFill>
                  <a:schemeClr val="accent6"/>
                </a:solidFill>
              </a:rPr>
              <a:t>system plan for basement floor</a:t>
            </a:r>
            <a:endParaRPr lang="ar-SA" sz="3200" dirty="0"/>
          </a:p>
        </p:txBody>
      </p:sp>
      <p:pic>
        <p:nvPicPr>
          <p:cNvPr id="6146" name="Picture 2" descr="C:\Users\dell\Desktop\s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7327621" cy="403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28600" y="3886200"/>
            <a:ext cx="4267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نتيجة بحث الصور عن ‪fire extinguishers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006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نتيجة بحث الصور عن ‪fire extinguishers‬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8590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387688" cy="3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 descr="نتيجة بحث الصور عن ‪fire extinguishers‬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96240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05" y="2349838"/>
            <a:ext cx="451641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30" y="4789714"/>
            <a:ext cx="404870" cy="25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346" y="5486400"/>
            <a:ext cx="40487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7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accent6"/>
                </a:solidFill>
              </a:rPr>
              <a:t>Evacuation  plan for ground floor</a:t>
            </a:r>
            <a:endParaRPr lang="ar-SA" sz="4400" dirty="0"/>
          </a:p>
        </p:txBody>
      </p:sp>
      <p:pic>
        <p:nvPicPr>
          <p:cNvPr id="7170" name="Picture 2" descr="C:\Users\dell\Desktop\sg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7897834" cy="475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ell\Desktop\rf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2" y="5029200"/>
            <a:ext cx="1905000" cy="119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thh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83" y="4398191"/>
            <a:ext cx="1018834" cy="103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1347617" y="3657600"/>
            <a:ext cx="1014583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dell\Desktop\er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91314"/>
            <a:ext cx="22002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038600" y="3886200"/>
            <a:ext cx="0" cy="10298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:\Users\dell\Desktop\rh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59232"/>
            <a:ext cx="2508234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>
            <a:off x="6400800" y="4401125"/>
            <a:ext cx="381000" cy="14093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9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90600" y="1447800"/>
            <a:ext cx="7772400" cy="2362201"/>
          </a:xfrm>
        </p:spPr>
        <p:txBody>
          <a:bodyPr anchor="ctr"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QUANTITY SURVEY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Cost estimation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9597970"/>
              </p:ext>
            </p:extLst>
          </p:nvPr>
        </p:nvGraphicFramePr>
        <p:xfrm>
          <a:off x="457200" y="1828800"/>
          <a:ext cx="6858000" cy="419100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998033"/>
                <a:gridCol w="2859967"/>
              </a:tblGrid>
              <a:tr h="481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Type of work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Cost (NIS)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Earth Work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1,208,197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Structure Work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18,374,988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Architecture Work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10,438,429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Mechanical Work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4,453,840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solidFill>
                            <a:schemeClr val="tx1"/>
                          </a:solidFill>
                          <a:effectLst/>
                        </a:rPr>
                        <a:t>total cost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 dirty="0" smtClean="0">
                          <a:effectLst/>
                        </a:rPr>
                        <a:t>3</a:t>
                      </a:r>
                      <a:r>
                        <a:rPr lang="ar-SA" sz="2000" b="1" u="sng" dirty="0" smtClean="0">
                          <a:effectLst/>
                        </a:rPr>
                        <a:t>4</a:t>
                      </a:r>
                      <a:r>
                        <a:rPr lang="en-GB" sz="2000" b="1" u="sng" dirty="0" smtClean="0">
                          <a:effectLst/>
                        </a:rPr>
                        <a:t>,</a:t>
                      </a:r>
                      <a:r>
                        <a:rPr lang="ar-SA" sz="2000" b="1" u="sng" dirty="0" smtClean="0">
                          <a:effectLst/>
                        </a:rPr>
                        <a:t>041</a:t>
                      </a:r>
                      <a:r>
                        <a:rPr lang="en-GB" sz="2000" b="1" u="sng" dirty="0" smtClean="0">
                          <a:effectLst/>
                        </a:rPr>
                        <a:t>,</a:t>
                      </a:r>
                      <a:r>
                        <a:rPr lang="ar-SA" sz="2000" b="1" u="sng" dirty="0" smtClean="0">
                          <a:effectLst/>
                        </a:rPr>
                        <a:t>977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18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sng" dirty="0">
                          <a:solidFill>
                            <a:schemeClr val="tx1"/>
                          </a:solidFill>
                          <a:effectLst/>
                        </a:rPr>
                        <a:t>cost/area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u="sng" dirty="0" smtClean="0">
                          <a:effectLst/>
                        </a:rPr>
                        <a:t>2,2</a:t>
                      </a:r>
                      <a:r>
                        <a:rPr lang="ar-SA" sz="2000" b="1" u="sng" dirty="0" smtClean="0">
                          <a:effectLst/>
                        </a:rPr>
                        <a:t>32</a:t>
                      </a:r>
                      <a:r>
                        <a:rPr lang="en-GB" sz="2000" b="1" u="sng" dirty="0" smtClean="0">
                          <a:effectLst/>
                        </a:rPr>
                        <a:t>NIS/m²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13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1877</TotalTime>
  <Words>1486</Words>
  <Application>Microsoft Office PowerPoint</Application>
  <PresentationFormat>عرض على الشاشة (3:4)‏</PresentationFormat>
  <Paragraphs>432</Paragraphs>
  <Slides>100</Slides>
  <Notes>20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1" baseType="lpstr">
      <vt:lpstr>مشربية</vt:lpstr>
      <vt:lpstr>an-najah national university  faculty of engineering &amp; information technology  department of building engineering  </vt:lpstr>
      <vt:lpstr>OUTLINE:</vt:lpstr>
      <vt:lpstr>INTRODUCTION</vt:lpstr>
      <vt:lpstr>INTRODUCTION</vt:lpstr>
      <vt:lpstr>SITE ANALYSYS</vt:lpstr>
      <vt:lpstr>SITE ANALYSYS</vt:lpstr>
      <vt:lpstr>SITE ANALYSYS</vt:lpstr>
      <vt:lpstr>ARCHITECTURAL  DESIGN</vt:lpstr>
      <vt:lpstr>SITE PLAN</vt:lpstr>
      <vt:lpstr>MASTER PLAN</vt:lpstr>
      <vt:lpstr>BASEMENT FLOOR</vt:lpstr>
      <vt:lpstr>GROUND FLOOR</vt:lpstr>
      <vt:lpstr>FIRST FLOOR</vt:lpstr>
      <vt:lpstr>2nd, 3rd, 4th &amp; 5th FLOOR</vt:lpstr>
      <vt:lpstr>عرض تقديمي في PowerPoint</vt:lpstr>
      <vt:lpstr>عرض تقديمي في PowerPoint</vt:lpstr>
      <vt:lpstr>NORTH ELEVATION</vt:lpstr>
      <vt:lpstr>SOUTH ELEVATION</vt:lpstr>
      <vt:lpstr>EAST ELEVATION</vt:lpstr>
      <vt:lpstr>WEST ELEVATION</vt:lpstr>
      <vt:lpstr>3D – GENERAL VIEW 1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ENVIRONMENTAL  DESIGN</vt:lpstr>
      <vt:lpstr>STRUCTURAL  DESIGN</vt:lpstr>
      <vt:lpstr>DESIGN CODES</vt:lpstr>
      <vt:lpstr>DESIGN  DATA</vt:lpstr>
      <vt:lpstr>SEISMIC DESIGN  DATA</vt:lpstr>
      <vt:lpstr>STRUCTRURAL  MODEL</vt:lpstr>
      <vt:lpstr>3D MODEL</vt:lpstr>
      <vt:lpstr>VERIFICATION OF MODEL</vt:lpstr>
      <vt:lpstr>SLAB DESIGN</vt:lpstr>
      <vt:lpstr>BEAM DESIGN</vt:lpstr>
      <vt:lpstr>BEAM REINFORCEMENT</vt:lpstr>
      <vt:lpstr>COLUMNS REINFORCEMENT</vt:lpstr>
      <vt:lpstr>COLUMNS REINFORCEMENT</vt:lpstr>
      <vt:lpstr>FOOTINGS REINFORCEMENT</vt:lpstr>
      <vt:lpstr>FOOTINGS REINFORCEMENT</vt:lpstr>
      <vt:lpstr>FOOTINGS REINFORCEMENT </vt:lpstr>
      <vt:lpstr>FOOTINGS REINFORCEMENT </vt:lpstr>
      <vt:lpstr>STAIRS REINFORCEMENT </vt:lpstr>
      <vt:lpstr>row house block design </vt:lpstr>
      <vt:lpstr>DESIGN  DATA</vt:lpstr>
      <vt:lpstr>VERIFICATION OF MODEL</vt:lpstr>
      <vt:lpstr>SLAB DESIGN</vt:lpstr>
      <vt:lpstr>Beams design </vt:lpstr>
      <vt:lpstr> beams REINFORCEMENT</vt:lpstr>
      <vt:lpstr>COLUMNS REINFORCEMENT</vt:lpstr>
      <vt:lpstr>Columns and footing layout</vt:lpstr>
      <vt:lpstr>FOOTINGS REINFORCEMENT</vt:lpstr>
      <vt:lpstr>FOOTINGS REINFORCEMENT</vt:lpstr>
      <vt:lpstr>MECHANICAL  DESIGN</vt:lpstr>
      <vt:lpstr>General</vt:lpstr>
      <vt:lpstr>WATER SUPPLY  SYSTEM </vt:lpstr>
      <vt:lpstr>Water supply for BEDROOMS Floor</vt:lpstr>
      <vt:lpstr>Water supply  </vt:lpstr>
      <vt:lpstr>Water supply  </vt:lpstr>
      <vt:lpstr>Water supply  Hot Water supply: </vt:lpstr>
      <vt:lpstr>Drainage System</vt:lpstr>
      <vt:lpstr>Drainage and manholes for basement</vt:lpstr>
      <vt:lpstr>عرض تقديمي في PowerPoint</vt:lpstr>
      <vt:lpstr>Drainage for bedroom floors</vt:lpstr>
      <vt:lpstr>HVAC System</vt:lpstr>
      <vt:lpstr>Hvac indoor units</vt:lpstr>
      <vt:lpstr>عرض تقديمي في PowerPoint</vt:lpstr>
      <vt:lpstr>عرض تقديمي في PowerPoint</vt:lpstr>
      <vt:lpstr> hvac calculation</vt:lpstr>
      <vt:lpstr>Hvac plan for wedding hall and restaurant</vt:lpstr>
      <vt:lpstr>HVAC plans for bedroom floors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ELECTRICAL  DESIGN</vt:lpstr>
      <vt:lpstr>عرض تقديمي في PowerPoint</vt:lpstr>
      <vt:lpstr>Safety Signs used and distributed in the hotel </vt:lpstr>
      <vt:lpstr>Safety Signs used and distributed in the hotel</vt:lpstr>
      <vt:lpstr> Fire Protection system </vt:lpstr>
      <vt:lpstr>Fire Protection system plan for basement floor</vt:lpstr>
      <vt:lpstr>Evacuation  plan for ground floor</vt:lpstr>
      <vt:lpstr>QUANTITY SURVEY</vt:lpstr>
      <vt:lpstr>Cost estimation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 DESIGN</dc:title>
  <dc:creator>M..s</dc:creator>
  <cp:lastModifiedBy>M..s</cp:lastModifiedBy>
  <cp:revision>172</cp:revision>
  <dcterms:created xsi:type="dcterms:W3CDTF">2017-05-16T13:05:15Z</dcterms:created>
  <dcterms:modified xsi:type="dcterms:W3CDTF">2017-06-03T21:18:30Z</dcterms:modified>
</cp:coreProperties>
</file>