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39"/>
    <p:sldId id="257" r:id="rId40"/>
    <p:sldId id="258" r:id="rId41"/>
    <p:sldId id="259" r:id="rId42"/>
    <p:sldId id="260" r:id="rId43"/>
    <p:sldId id="261" r:id="rId44"/>
    <p:sldId id="262" r:id="rId45"/>
    <p:sldId id="263" r:id="rId46"/>
    <p:sldId id="264" r:id="rId47"/>
    <p:sldId id="265" r:id="rId48"/>
    <p:sldId id="266" r:id="rId49"/>
    <p:sldId id="267" r:id="rId50"/>
    <p:sldId id="268" r:id="rId51"/>
    <p:sldId id="269" r:id="rId52"/>
    <p:sldId id="270" r:id="rId53"/>
    <p:sldId id="271" r:id="rId54"/>
    <p:sldId id="272" r:id="rId55"/>
    <p:sldId id="273" r:id="rId56"/>
    <p:sldId id="274" r:id="rId57"/>
    <p:sldId id="275" r:id="rId58"/>
    <p:sldId id="276" r:id="rId59"/>
    <p:sldId id="277" r:id="rId60"/>
    <p:sldId id="278" r:id="rId61"/>
  </p:sldIdLst>
  <p:sldSz cx="18288000" cy="10287000"/>
  <p:notesSz cx="6858000" cy="9144000"/>
  <p:embeddedFontLst>
    <p:embeddedFont>
      <p:font typeface="Arimo" charset="1" panose="020B0604020202020204"/>
      <p:regular r:id="rId6"/>
    </p:embeddedFont>
    <p:embeddedFont>
      <p:font typeface="Arimo Bold" charset="1" panose="020B0704020202020204"/>
      <p:regular r:id="rId7"/>
    </p:embeddedFont>
    <p:embeddedFont>
      <p:font typeface="Arimo Italics" charset="1" panose="020B0604020202090204"/>
      <p:regular r:id="rId8"/>
    </p:embeddedFont>
    <p:embeddedFont>
      <p:font typeface="Arimo Bold Italics" charset="1" panose="020B0704020202090204"/>
      <p:regular r:id="rId9"/>
    </p:embeddedFont>
    <p:embeddedFont>
      <p:font typeface="Luthier" charset="1" panose="00000000000000000000"/>
      <p:regular r:id="rId10"/>
    </p:embeddedFont>
    <p:embeddedFont>
      <p:font typeface="Luthier Bold" charset="1" panose="00000000000000000000"/>
      <p:regular r:id="rId11"/>
    </p:embeddedFont>
    <p:embeddedFont>
      <p:font typeface="Luthier Italics" charset="1" panose="00000000000000000000"/>
      <p:regular r:id="rId12"/>
    </p:embeddedFont>
    <p:embeddedFont>
      <p:font typeface="Luthier Bold Italics" charset="1" panose="00000000000000000000"/>
      <p:regular r:id="rId13"/>
    </p:embeddedFont>
    <p:embeddedFont>
      <p:font typeface="Poppins Light" charset="1" panose="02000000000000000000"/>
      <p:regular r:id="rId14"/>
    </p:embeddedFont>
    <p:embeddedFont>
      <p:font typeface="Poppins Light Bold" charset="1" panose="02000000000000000000"/>
      <p:regular r:id="rId15"/>
    </p:embeddedFont>
    <p:embeddedFont>
      <p:font typeface="Poppins Bold" charset="1" panose="02000000000000000000"/>
      <p:regular r:id="rId16"/>
    </p:embeddedFont>
    <p:embeddedFont>
      <p:font typeface="Open Sauce" charset="1" panose="00000500000000000000"/>
      <p:regular r:id="rId17"/>
    </p:embeddedFont>
    <p:embeddedFont>
      <p:font typeface="Open Sauce Bold" charset="1" panose="00000800000000000000"/>
      <p:regular r:id="rId18"/>
    </p:embeddedFont>
    <p:embeddedFont>
      <p:font typeface="Open Sauce Italics" charset="1" panose="00000500000000000000"/>
      <p:regular r:id="rId19"/>
    </p:embeddedFont>
    <p:embeddedFont>
      <p:font typeface="Open Sauce Bold Italics" charset="1" panose="00000800000000000000"/>
      <p:regular r:id="rId20"/>
    </p:embeddedFont>
    <p:embeddedFont>
      <p:font typeface="Open Sauce Light" charset="1" panose="00000400000000000000"/>
      <p:regular r:id="rId21"/>
    </p:embeddedFont>
    <p:embeddedFont>
      <p:font typeface="Open Sauce Light Italics" charset="1" panose="00000400000000000000"/>
      <p:regular r:id="rId22"/>
    </p:embeddedFont>
    <p:embeddedFont>
      <p:font typeface="Open Sauce Medium" charset="1" panose="00000600000000000000"/>
      <p:regular r:id="rId23"/>
    </p:embeddedFont>
    <p:embeddedFont>
      <p:font typeface="Open Sauce Medium Italics" charset="1" panose="00000600000000000000"/>
      <p:regular r:id="rId24"/>
    </p:embeddedFont>
    <p:embeddedFont>
      <p:font typeface="Open Sauce Semi-Bold" charset="1" panose="00000700000000000000"/>
      <p:regular r:id="rId25"/>
    </p:embeddedFont>
    <p:embeddedFont>
      <p:font typeface="Open Sauce Semi-Bold Italics" charset="1" panose="00000700000000000000"/>
      <p:regular r:id="rId26"/>
    </p:embeddedFont>
    <p:embeddedFont>
      <p:font typeface="Open Sauce Heavy" charset="1" panose="00000A00000000000000"/>
      <p:regular r:id="rId27"/>
    </p:embeddedFont>
    <p:embeddedFont>
      <p:font typeface="Open Sauce Heavy Italics" charset="1" panose="00000A00000000000000"/>
      <p:regular r:id="rId28"/>
    </p:embeddedFont>
    <p:embeddedFont>
      <p:font typeface="HK Grotesk" charset="1" panose="00000500000000000000"/>
      <p:regular r:id="rId29"/>
    </p:embeddedFont>
    <p:embeddedFont>
      <p:font typeface="HK Grotesk Bold" charset="1" panose="00000800000000000000"/>
      <p:regular r:id="rId30"/>
    </p:embeddedFont>
    <p:embeddedFont>
      <p:font typeface="HK Grotesk Italics" charset="1" panose="00000500000000000000"/>
      <p:regular r:id="rId31"/>
    </p:embeddedFont>
    <p:embeddedFont>
      <p:font typeface="HK Grotesk Bold Italics" charset="1" panose="00000800000000000000"/>
      <p:regular r:id="rId32"/>
    </p:embeddedFont>
    <p:embeddedFont>
      <p:font typeface="HK Grotesk Light" charset="1" panose="00000400000000000000"/>
      <p:regular r:id="rId33"/>
    </p:embeddedFont>
    <p:embeddedFont>
      <p:font typeface="HK Grotesk Light Italics" charset="1" panose="00000400000000000000"/>
      <p:regular r:id="rId34"/>
    </p:embeddedFont>
    <p:embeddedFont>
      <p:font typeface="HK Grotesk Medium" charset="1" panose="00000600000000000000"/>
      <p:regular r:id="rId35"/>
    </p:embeddedFont>
    <p:embeddedFont>
      <p:font typeface="HK Grotesk Medium Italics" charset="1" panose="00000600000000000000"/>
      <p:regular r:id="rId36"/>
    </p:embeddedFont>
    <p:embeddedFont>
      <p:font typeface="HK Grotesk Semi-Bold" charset="1" panose="00000700000000000000"/>
      <p:regular r:id="rId37"/>
    </p:embeddedFont>
    <p:embeddedFont>
      <p:font typeface="HK Grotesk Semi-Bold Italics" charset="1" panose="00000700000000000000"/>
      <p:regular r:id="rId3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12" Target="fonts/font12.fntdata" Type="http://schemas.openxmlformats.org/officeDocument/2006/relationships/font"/><Relationship Id="rId13" Target="fonts/font13.fntdata" Type="http://schemas.openxmlformats.org/officeDocument/2006/relationships/font"/><Relationship Id="rId14" Target="fonts/font14.fntdata" Type="http://schemas.openxmlformats.org/officeDocument/2006/relationships/font"/><Relationship Id="rId15" Target="fonts/font15.fntdata" Type="http://schemas.openxmlformats.org/officeDocument/2006/relationships/font"/><Relationship Id="rId16" Target="fonts/font16.fntdata" Type="http://schemas.openxmlformats.org/officeDocument/2006/relationships/font"/><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25" Target="fonts/font25.fntdata" Type="http://schemas.openxmlformats.org/officeDocument/2006/relationships/font"/><Relationship Id="rId26" Target="fonts/font26.fntdata" Type="http://schemas.openxmlformats.org/officeDocument/2006/relationships/font"/><Relationship Id="rId27" Target="fonts/font27.fntdata" Type="http://schemas.openxmlformats.org/officeDocument/2006/relationships/font"/><Relationship Id="rId28" Target="fonts/font28.fntdata" Type="http://schemas.openxmlformats.org/officeDocument/2006/relationships/font"/><Relationship Id="rId29" Target="fonts/font29.fntdata" Type="http://schemas.openxmlformats.org/officeDocument/2006/relationships/font"/><Relationship Id="rId3" Target="viewProps.xml" Type="http://schemas.openxmlformats.org/officeDocument/2006/relationships/viewProps"/><Relationship Id="rId30" Target="fonts/font30.fntdata" Type="http://schemas.openxmlformats.org/officeDocument/2006/relationships/font"/><Relationship Id="rId31" Target="fonts/font31.fntdata" Type="http://schemas.openxmlformats.org/officeDocument/2006/relationships/font"/><Relationship Id="rId32" Target="fonts/font32.fntdata" Type="http://schemas.openxmlformats.org/officeDocument/2006/relationships/font"/><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39" Target="slides/slide1.xml" Type="http://schemas.openxmlformats.org/officeDocument/2006/relationships/slide"/><Relationship Id="rId4" Target="theme/theme1.xml" Type="http://schemas.openxmlformats.org/officeDocument/2006/relationships/theme"/><Relationship Id="rId40" Target="slides/slide2.xml" Type="http://schemas.openxmlformats.org/officeDocument/2006/relationships/slide"/><Relationship Id="rId41" Target="slides/slide3.xml" Type="http://schemas.openxmlformats.org/officeDocument/2006/relationships/slide"/><Relationship Id="rId42" Target="slides/slide4.xml" Type="http://schemas.openxmlformats.org/officeDocument/2006/relationships/slide"/><Relationship Id="rId43" Target="slides/slide5.xml" Type="http://schemas.openxmlformats.org/officeDocument/2006/relationships/slide"/><Relationship Id="rId44" Target="slides/slide6.xml" Type="http://schemas.openxmlformats.org/officeDocument/2006/relationships/slide"/><Relationship Id="rId45" Target="slides/slide7.xml" Type="http://schemas.openxmlformats.org/officeDocument/2006/relationships/slide"/><Relationship Id="rId46" Target="slides/slide8.xml" Type="http://schemas.openxmlformats.org/officeDocument/2006/relationships/slide"/><Relationship Id="rId47" Target="slides/slide9.xml" Type="http://schemas.openxmlformats.org/officeDocument/2006/relationships/slide"/><Relationship Id="rId48" Target="slides/slide10.xml" Type="http://schemas.openxmlformats.org/officeDocument/2006/relationships/slide"/><Relationship Id="rId49" Target="slides/slide11.xml" Type="http://schemas.openxmlformats.org/officeDocument/2006/relationships/slide"/><Relationship Id="rId5" Target="tableStyles.xml" Type="http://schemas.openxmlformats.org/officeDocument/2006/relationships/tableStyles"/><Relationship Id="rId50" Target="slides/slide12.xml" Type="http://schemas.openxmlformats.org/officeDocument/2006/relationships/slide"/><Relationship Id="rId51" Target="slides/slide13.xml" Type="http://schemas.openxmlformats.org/officeDocument/2006/relationships/slide"/><Relationship Id="rId52" Target="slides/slide14.xml" Type="http://schemas.openxmlformats.org/officeDocument/2006/relationships/slide"/><Relationship Id="rId53" Target="slides/slide15.xml" Type="http://schemas.openxmlformats.org/officeDocument/2006/relationships/slide"/><Relationship Id="rId54" Target="slides/slide16.xml" Type="http://schemas.openxmlformats.org/officeDocument/2006/relationships/slide"/><Relationship Id="rId55" Target="slides/slide17.xml" Type="http://schemas.openxmlformats.org/officeDocument/2006/relationships/slide"/><Relationship Id="rId56" Target="slides/slide18.xml" Type="http://schemas.openxmlformats.org/officeDocument/2006/relationships/slide"/><Relationship Id="rId57" Target="slides/slide19.xml" Type="http://schemas.openxmlformats.org/officeDocument/2006/relationships/slide"/><Relationship Id="rId58" Target="slides/slide20.xml" Type="http://schemas.openxmlformats.org/officeDocument/2006/relationships/slide"/><Relationship Id="rId59" Target="slides/slide21.xml" Type="http://schemas.openxmlformats.org/officeDocument/2006/relationships/slide"/><Relationship Id="rId6" Target="fonts/font6.fntdata" Type="http://schemas.openxmlformats.org/officeDocument/2006/relationships/font"/><Relationship Id="rId60" Target="slides/slide22.xml" Type="http://schemas.openxmlformats.org/officeDocument/2006/relationships/slide"/><Relationship Id="rId61" Target="slides/slide23.xml" Type="http://schemas.openxmlformats.org/officeDocument/2006/relationships/slide"/><Relationship Id="rId7" Target="fonts/font7.fntdata" Type="http://schemas.openxmlformats.org/officeDocument/2006/relationships/font"/><Relationship Id="rId8" Target="fonts/font8.fntdata" Type="http://schemas.openxmlformats.org/officeDocument/2006/relationships/font"/><Relationship Id="rId9" Target="fonts/font9.fntdata" Type="http://schemas.openxmlformats.org/officeDocument/2006/relationships/font"/></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svg" Type="http://schemas.openxmlformats.org/officeDocument/2006/relationships/image"/></Relationships>
</file>

<file path=ppt/slides/_rels/slide10.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9.png" Type="http://schemas.openxmlformats.org/officeDocument/2006/relationships/image"/><Relationship Id="rId3" Target="../media/image20.png" Type="http://schemas.openxmlformats.org/officeDocument/2006/relationships/image"/><Relationship Id="rId4" Target="../media/image21.png" Type="http://schemas.openxmlformats.org/officeDocument/2006/relationships/image"/><Relationship Id="rId5" Target="../media/image22.png" Type="http://schemas.openxmlformats.org/officeDocument/2006/relationships/image"/><Relationship Id="rId6" Target="../media/image23.sv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4.png" Type="http://schemas.openxmlformats.org/officeDocument/2006/relationships/image"/><Relationship Id="rId3" Target="../media/image25.png" Type="http://schemas.openxmlformats.org/officeDocument/2006/relationships/image"/><Relationship Id="rId4" Target="../media/image26.png" Type="http://schemas.openxmlformats.org/officeDocument/2006/relationships/image"/><Relationship Id="rId5" Target="../media/image22.png" Type="http://schemas.openxmlformats.org/officeDocument/2006/relationships/image"/><Relationship Id="rId6" Target="../media/image23.sv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7.png" Type="http://schemas.openxmlformats.org/officeDocument/2006/relationships/image"/><Relationship Id="rId3" Target="../media/image28.png" Type="http://schemas.openxmlformats.org/officeDocument/2006/relationships/image"/><Relationship Id="rId4" Target="../media/image29.png" Type="http://schemas.openxmlformats.org/officeDocument/2006/relationships/image"/><Relationship Id="rId5" Target="../media/image22.png" Type="http://schemas.openxmlformats.org/officeDocument/2006/relationships/image"/><Relationship Id="rId6" Target="../media/image23.sv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0.png" Type="http://schemas.openxmlformats.org/officeDocument/2006/relationships/image"/><Relationship Id="rId3" Target="../media/image31.png" Type="http://schemas.openxmlformats.org/officeDocument/2006/relationships/image"/><Relationship Id="rId4" Target="../media/image22.png" Type="http://schemas.openxmlformats.org/officeDocument/2006/relationships/image"/><Relationship Id="rId5" Target="../media/image23.svg" Type="http://schemas.openxmlformats.org/officeDocument/2006/relationships/image"/><Relationship Id="rId6" Target="../media/image32.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22.png" Type="http://schemas.openxmlformats.org/officeDocument/2006/relationships/image"/><Relationship Id="rId3" Target="../media/image23.svg" Type="http://schemas.openxmlformats.org/officeDocument/2006/relationships/image"/><Relationship Id="rId4" Target="../media/image33.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4.png" Type="http://schemas.openxmlformats.org/officeDocument/2006/relationships/image"/><Relationship Id="rId3" Target="../media/image35.svg" Type="http://schemas.openxmlformats.org/officeDocument/2006/relationships/image"/><Relationship Id="rId4" Target="../media/image36.png" Type="http://schemas.openxmlformats.org/officeDocument/2006/relationships/image"/><Relationship Id="rId5" Target="../media/image37.svg" Type="http://schemas.openxmlformats.org/officeDocument/2006/relationships/image"/></Relationships>
</file>

<file path=ppt/slides/_rels/slide1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38.png" Type="http://schemas.openxmlformats.org/officeDocument/2006/relationships/image"/><Relationship Id="rId3" Target="../media/image39.png" Type="http://schemas.openxmlformats.org/officeDocument/2006/relationships/image"/><Relationship Id="rId4" Target="../media/image40.png" Type="http://schemas.openxmlformats.org/officeDocument/2006/relationships/image"/><Relationship Id="rId5" Target="../media/image41.png" Type="http://schemas.openxmlformats.org/officeDocument/2006/relationships/image"/><Relationship Id="rId6" Target="../media/image42.svg" Type="http://schemas.openxmlformats.org/officeDocument/2006/relationships/image"/></Relationships>
</file>

<file path=ppt/slides/_rels/slide1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3.png" Type="http://schemas.openxmlformats.org/officeDocument/2006/relationships/image"/><Relationship Id="rId3" Target="../media/image44.png" Type="http://schemas.openxmlformats.org/officeDocument/2006/relationships/image"/><Relationship Id="rId4" Target="../media/image29.png" Type="http://schemas.openxmlformats.org/officeDocument/2006/relationships/image"/></Relationships>
</file>

<file path=ppt/slides/_rels/slide18.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45.png" Type="http://schemas.openxmlformats.org/officeDocument/2006/relationships/image"/><Relationship Id="rId6" Target="../media/image46.svg" Type="http://schemas.openxmlformats.org/officeDocument/2006/relationships/image"/></Relationships>
</file>

<file path=ppt/slides/_rels/slide19.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7.png" Type="http://schemas.openxmlformats.org/officeDocument/2006/relationships/image"/><Relationship Id="rId3" Target="../media/image48.png" Type="http://schemas.openxmlformats.org/officeDocument/2006/relationships/image"/><Relationship Id="rId4" Target="../media/image49.svg" Type="http://schemas.openxmlformats.org/officeDocument/2006/relationships/image"/><Relationship Id="rId5" Target="../media/image24.png" Type="http://schemas.openxmlformats.org/officeDocument/2006/relationships/image"/><Relationship Id="rId6" Target="../media/image50.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7.xml" Type="http://schemas.openxmlformats.org/officeDocument/2006/relationships/slideLayout"/></Relationships>
</file>

<file path=ppt/slides/_rels/slide20.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51.png" Type="http://schemas.openxmlformats.org/officeDocument/2006/relationships/image"/><Relationship Id="rId6" Target="../media/image52.svg" Type="http://schemas.openxmlformats.org/officeDocument/2006/relationships/image"/></Relationships>
</file>

<file path=ppt/slides/_rels/slide21.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53.png" Type="http://schemas.openxmlformats.org/officeDocument/2006/relationships/image"/><Relationship Id="rId3" Target="../media/image54.svg" Type="http://schemas.openxmlformats.org/officeDocument/2006/relationships/image"/><Relationship Id="rId4" Target="../media/image55.png" Type="http://schemas.openxmlformats.org/officeDocument/2006/relationships/image"/><Relationship Id="rId5" Target="../media/image56.svg" Type="http://schemas.openxmlformats.org/officeDocument/2006/relationships/image"/><Relationship Id="rId6" Target="../media/image57.png" Type="http://schemas.openxmlformats.org/officeDocument/2006/relationships/image"/><Relationship Id="rId7" Target="../media/image58.svg" Type="http://schemas.openxmlformats.org/officeDocument/2006/relationships/image"/><Relationship Id="rId8" Target="../media/image59.png" Type="http://schemas.openxmlformats.org/officeDocument/2006/relationships/image"/><Relationship Id="rId9" Target="../media/image60.svg" Type="http://schemas.openxmlformats.org/officeDocument/2006/relationships/image"/></Relationships>
</file>

<file path=ppt/slides/_rels/slide22.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61.jpeg" Type="http://schemas.openxmlformats.org/officeDocument/2006/relationships/image"/><Relationship Id="rId3" Target="../media/image62.jpeg" Type="http://schemas.openxmlformats.org/officeDocument/2006/relationships/image"/><Relationship Id="rId4" Target="../media/image63.png" Type="http://schemas.openxmlformats.org/officeDocument/2006/relationships/image"/><Relationship Id="rId5" Target="../media/image64.svg" Type="http://schemas.openxmlformats.org/officeDocument/2006/relationships/image"/></Relationships>
</file>

<file path=ppt/slides/_rels/slide2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65.png" Type="http://schemas.openxmlformats.org/officeDocument/2006/relationships/image"/><Relationship Id="rId3" Target="../media/image66.svg" Type="http://schemas.openxmlformats.org/officeDocument/2006/relationships/image"/></Relationships>
</file>

<file path=ppt/slides/_rels/slide3.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7.png" Type="http://schemas.openxmlformats.org/officeDocument/2006/relationships/image"/><Relationship Id="rId6" Target="../media/image8.sv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9.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10.png" Type="http://schemas.openxmlformats.org/officeDocument/2006/relationships/image"/><Relationship Id="rId6" Target="../media/image11.sv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2.png" Type="http://schemas.openxmlformats.org/officeDocument/2006/relationships/image"/><Relationship Id="rId3" Target="../media/image13.sv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4.jpe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 Id="rId3" Target="../media/image5.svg" Type="http://schemas.openxmlformats.org/officeDocument/2006/relationships/image"/><Relationship Id="rId4" Target="../media/image6.png" Type="http://schemas.openxmlformats.org/officeDocument/2006/relationships/image"/><Relationship Id="rId5" Target="../media/image15.png" Type="http://schemas.openxmlformats.org/officeDocument/2006/relationships/image"/><Relationship Id="rId6" Target="../media/image16.sv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7.xml" Type="http://schemas.openxmlformats.org/officeDocument/2006/relationships/slideLayout"/><Relationship Id="rId2" Target="../media/image17.png" Type="http://schemas.openxmlformats.org/officeDocument/2006/relationships/image"/><Relationship Id="rId3" Target="../media/image18.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1F1F1"/>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2304354"/>
            <a:ext cx="6441049" cy="5678293"/>
          </a:xfrm>
          <a:custGeom>
            <a:avLst/>
            <a:gdLst/>
            <a:ahLst/>
            <a:cxnLst/>
            <a:rect r="r" b="b" t="t" l="l"/>
            <a:pathLst>
              <a:path h="5678293" w="6441049">
                <a:moveTo>
                  <a:pt x="0" y="0"/>
                </a:moveTo>
                <a:lnTo>
                  <a:pt x="6441049" y="0"/>
                </a:lnTo>
                <a:lnTo>
                  <a:pt x="6441049" y="5678292"/>
                </a:lnTo>
                <a:lnTo>
                  <a:pt x="0" y="5678292"/>
                </a:lnTo>
                <a:lnTo>
                  <a:pt x="0" y="0"/>
                </a:lnTo>
                <a:close/>
              </a:path>
            </a:pathLst>
          </a:custGeom>
          <a:blipFill>
            <a:blip r:embed="rId2"/>
            <a:stretch>
              <a:fillRect l="0" t="0" r="0" b="0"/>
            </a:stretch>
          </a:blipFill>
        </p:spPr>
      </p:sp>
      <p:sp>
        <p:nvSpPr>
          <p:cNvPr name="Freeform 3" id="3"/>
          <p:cNvSpPr/>
          <p:nvPr/>
        </p:nvSpPr>
        <p:spPr>
          <a:xfrm flipH="false" flipV="false" rot="-532180">
            <a:off x="12609066" y="5464424"/>
            <a:ext cx="8002124" cy="6491723"/>
          </a:xfrm>
          <a:custGeom>
            <a:avLst/>
            <a:gdLst/>
            <a:ahLst/>
            <a:cxnLst/>
            <a:rect r="r" b="b" t="t" l="l"/>
            <a:pathLst>
              <a:path h="6491723" w="8002124">
                <a:moveTo>
                  <a:pt x="0" y="0"/>
                </a:moveTo>
                <a:lnTo>
                  <a:pt x="8002124" y="0"/>
                </a:lnTo>
                <a:lnTo>
                  <a:pt x="8002124" y="6491723"/>
                </a:lnTo>
                <a:lnTo>
                  <a:pt x="0" y="649172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 id="4"/>
          <p:cNvSpPr txBox="true"/>
          <p:nvPr/>
        </p:nvSpPr>
        <p:spPr>
          <a:xfrm rot="0">
            <a:off x="7831248" y="4386262"/>
            <a:ext cx="8650385" cy="1514475"/>
          </a:xfrm>
          <a:prstGeom prst="rect">
            <a:avLst/>
          </a:prstGeom>
        </p:spPr>
        <p:txBody>
          <a:bodyPr anchor="t" rtlCol="false" tIns="0" lIns="0" bIns="0" rIns="0">
            <a:spAutoFit/>
          </a:bodyPr>
          <a:lstStyle/>
          <a:p>
            <a:pPr>
              <a:lnSpc>
                <a:spcPts val="11999"/>
              </a:lnSpc>
            </a:pPr>
            <a:r>
              <a:rPr lang="en-US" sz="9999">
                <a:solidFill>
                  <a:srgbClr val="414042"/>
                </a:solidFill>
                <a:latin typeface="HK Grotesk Bold"/>
              </a:rPr>
              <a:t>Sorting Master</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487862" y="2571750"/>
            <a:ext cx="3467363" cy="3467363"/>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3677638" y="2552700"/>
            <a:ext cx="3467363" cy="3467363"/>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1186158" y="2571750"/>
            <a:ext cx="3467363" cy="3467363"/>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1497928">
            <a:off x="1466512" y="3510538"/>
            <a:ext cx="2906656" cy="1589786"/>
          </a:xfrm>
          <a:custGeom>
            <a:avLst/>
            <a:gdLst/>
            <a:ahLst/>
            <a:cxnLst/>
            <a:rect r="r" b="b" t="t" l="l"/>
            <a:pathLst>
              <a:path h="1589786" w="2906656">
                <a:moveTo>
                  <a:pt x="0" y="0"/>
                </a:moveTo>
                <a:lnTo>
                  <a:pt x="2906656" y="0"/>
                </a:lnTo>
                <a:lnTo>
                  <a:pt x="2906656" y="1589786"/>
                </a:lnTo>
                <a:lnTo>
                  <a:pt x="0" y="1589786"/>
                </a:lnTo>
                <a:lnTo>
                  <a:pt x="0" y="0"/>
                </a:lnTo>
                <a:close/>
              </a:path>
            </a:pathLst>
          </a:custGeom>
          <a:blipFill>
            <a:blip r:embed="rId2"/>
            <a:stretch>
              <a:fillRect l="-6289" t="0" r="-6289" b="0"/>
            </a:stretch>
          </a:blipFill>
        </p:spPr>
      </p:sp>
      <p:sp>
        <p:nvSpPr>
          <p:cNvPr name="Freeform 12" id="12"/>
          <p:cNvSpPr/>
          <p:nvPr/>
        </p:nvSpPr>
        <p:spPr>
          <a:xfrm flipH="false" flipV="false" rot="0">
            <a:off x="7762868" y="2971402"/>
            <a:ext cx="3029177" cy="2828626"/>
          </a:xfrm>
          <a:custGeom>
            <a:avLst/>
            <a:gdLst/>
            <a:ahLst/>
            <a:cxnLst/>
            <a:rect r="r" b="b" t="t" l="l"/>
            <a:pathLst>
              <a:path h="2828626" w="3029177">
                <a:moveTo>
                  <a:pt x="0" y="0"/>
                </a:moveTo>
                <a:lnTo>
                  <a:pt x="3029177" y="0"/>
                </a:lnTo>
                <a:lnTo>
                  <a:pt x="3029177" y="2828626"/>
                </a:lnTo>
                <a:lnTo>
                  <a:pt x="0" y="2828626"/>
                </a:lnTo>
                <a:lnTo>
                  <a:pt x="0" y="0"/>
                </a:lnTo>
                <a:close/>
              </a:path>
            </a:pathLst>
          </a:custGeom>
          <a:blipFill>
            <a:blip r:embed="rId3"/>
            <a:stretch>
              <a:fillRect l="-3703" t="-5527" r="0" b="-5527"/>
            </a:stretch>
          </a:blipFill>
        </p:spPr>
      </p:sp>
      <p:sp>
        <p:nvSpPr>
          <p:cNvPr name="Freeform 13" id="13"/>
          <p:cNvSpPr/>
          <p:nvPr/>
        </p:nvSpPr>
        <p:spPr>
          <a:xfrm flipH="false" flipV="false" rot="0">
            <a:off x="13868368" y="3047441"/>
            <a:ext cx="3392260" cy="2572969"/>
          </a:xfrm>
          <a:custGeom>
            <a:avLst/>
            <a:gdLst/>
            <a:ahLst/>
            <a:cxnLst/>
            <a:rect r="r" b="b" t="t" l="l"/>
            <a:pathLst>
              <a:path h="2572969" w="3392260">
                <a:moveTo>
                  <a:pt x="0" y="0"/>
                </a:moveTo>
                <a:lnTo>
                  <a:pt x="3392260" y="0"/>
                </a:lnTo>
                <a:lnTo>
                  <a:pt x="3392260" y="2572969"/>
                </a:lnTo>
                <a:lnTo>
                  <a:pt x="0" y="2572969"/>
                </a:lnTo>
                <a:lnTo>
                  <a:pt x="0" y="0"/>
                </a:lnTo>
                <a:close/>
              </a:path>
            </a:pathLst>
          </a:custGeom>
          <a:blipFill>
            <a:blip r:embed="rId4"/>
            <a:stretch>
              <a:fillRect l="-16100" t="0" r="-14810" b="-14854"/>
            </a:stretch>
          </a:blipFill>
        </p:spPr>
      </p:sp>
      <p:sp>
        <p:nvSpPr>
          <p:cNvPr name="TextBox 14" id="14"/>
          <p:cNvSpPr txBox="true"/>
          <p:nvPr/>
        </p:nvSpPr>
        <p:spPr>
          <a:xfrm rot="0">
            <a:off x="6979107" y="6901373"/>
            <a:ext cx="4596700" cy="762000"/>
          </a:xfrm>
          <a:prstGeom prst="rect">
            <a:avLst/>
          </a:prstGeom>
        </p:spPr>
        <p:txBody>
          <a:bodyPr anchor="t" rtlCol="false" tIns="0" lIns="0" bIns="0" rIns="0">
            <a:spAutoFit/>
          </a:bodyPr>
          <a:lstStyle/>
          <a:p>
            <a:pPr algn="ctr">
              <a:lnSpc>
                <a:spcPts val="6299"/>
              </a:lnSpc>
            </a:pPr>
            <a:r>
              <a:rPr lang="en-US" sz="4500">
                <a:solidFill>
                  <a:srgbClr val="1F4F74"/>
                </a:solidFill>
                <a:latin typeface="Poppins Bold"/>
              </a:rPr>
              <a:t>Stepper motor</a:t>
            </a:r>
          </a:p>
        </p:txBody>
      </p:sp>
      <p:sp>
        <p:nvSpPr>
          <p:cNvPr name="TextBox 15" id="15"/>
          <p:cNvSpPr txBox="true"/>
          <p:nvPr/>
        </p:nvSpPr>
        <p:spPr>
          <a:xfrm rot="0">
            <a:off x="13325475" y="6901373"/>
            <a:ext cx="4178213" cy="762000"/>
          </a:xfrm>
          <a:prstGeom prst="rect">
            <a:avLst/>
          </a:prstGeom>
        </p:spPr>
        <p:txBody>
          <a:bodyPr anchor="t" rtlCol="false" tIns="0" lIns="0" bIns="0" rIns="0">
            <a:spAutoFit/>
          </a:bodyPr>
          <a:lstStyle/>
          <a:p>
            <a:pPr algn="ctr">
              <a:lnSpc>
                <a:spcPts val="6299"/>
              </a:lnSpc>
            </a:pPr>
            <a:r>
              <a:rPr lang="en-US" sz="4500">
                <a:solidFill>
                  <a:srgbClr val="1F4F74"/>
                </a:solidFill>
                <a:latin typeface="Poppins Bold"/>
              </a:rPr>
              <a:t>Servo motors </a:t>
            </a:r>
          </a:p>
        </p:txBody>
      </p:sp>
      <p:sp>
        <p:nvSpPr>
          <p:cNvPr name="TextBox 16" id="16"/>
          <p:cNvSpPr txBox="true"/>
          <p:nvPr/>
        </p:nvSpPr>
        <p:spPr>
          <a:xfrm rot="0">
            <a:off x="830733" y="6890175"/>
            <a:ext cx="4178213" cy="752475"/>
          </a:xfrm>
          <a:prstGeom prst="rect">
            <a:avLst/>
          </a:prstGeom>
        </p:spPr>
        <p:txBody>
          <a:bodyPr anchor="t" rtlCol="false" tIns="0" lIns="0" bIns="0" rIns="0">
            <a:spAutoFit/>
          </a:bodyPr>
          <a:lstStyle/>
          <a:p>
            <a:pPr algn="ctr">
              <a:lnSpc>
                <a:spcPts val="6299"/>
              </a:lnSpc>
            </a:pPr>
            <a:r>
              <a:rPr lang="en-US" sz="4499">
                <a:solidFill>
                  <a:srgbClr val="1F4F74"/>
                </a:solidFill>
                <a:latin typeface="Poppins Bold"/>
              </a:rPr>
              <a:t>Arduino </a:t>
            </a:r>
          </a:p>
        </p:txBody>
      </p:sp>
      <p:sp>
        <p:nvSpPr>
          <p:cNvPr name="Freeform 17" id="17"/>
          <p:cNvSpPr/>
          <p:nvPr/>
        </p:nvSpPr>
        <p:spPr>
          <a:xfrm flipH="false" flipV="false" rot="0">
            <a:off x="1143000" y="7862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10800000">
            <a:off x="17174955" y="9008463"/>
            <a:ext cx="657467" cy="499675"/>
          </a:xfrm>
          <a:custGeom>
            <a:avLst/>
            <a:gdLst/>
            <a:ahLst/>
            <a:cxnLst/>
            <a:rect r="r" b="b" t="t" l="l"/>
            <a:pathLst>
              <a:path h="499675" w="657467">
                <a:moveTo>
                  <a:pt x="0" y="0"/>
                </a:moveTo>
                <a:lnTo>
                  <a:pt x="657466" y="0"/>
                </a:lnTo>
                <a:lnTo>
                  <a:pt x="657466" y="499674"/>
                </a:lnTo>
                <a:lnTo>
                  <a:pt x="0" y="49967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127688" y="2571750"/>
            <a:ext cx="3368366" cy="3368366"/>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7421137" y="2576978"/>
            <a:ext cx="3368366" cy="3368366"/>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13714585" y="2576978"/>
            <a:ext cx="3368366" cy="336836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1010627" y="3122846"/>
            <a:ext cx="3426050" cy="2352830"/>
          </a:xfrm>
          <a:custGeom>
            <a:avLst/>
            <a:gdLst/>
            <a:ahLst/>
            <a:cxnLst/>
            <a:rect r="r" b="b" t="t" l="l"/>
            <a:pathLst>
              <a:path h="2352830" w="3426050">
                <a:moveTo>
                  <a:pt x="0" y="0"/>
                </a:moveTo>
                <a:lnTo>
                  <a:pt x="3426051" y="0"/>
                </a:lnTo>
                <a:lnTo>
                  <a:pt x="3426051" y="2352830"/>
                </a:lnTo>
                <a:lnTo>
                  <a:pt x="0" y="2352830"/>
                </a:lnTo>
                <a:lnTo>
                  <a:pt x="0" y="0"/>
                </a:lnTo>
                <a:close/>
              </a:path>
            </a:pathLst>
          </a:custGeom>
          <a:blipFill>
            <a:blip r:embed="rId2"/>
            <a:stretch>
              <a:fillRect l="-1972" t="-29212" r="-7122" b="-29645"/>
            </a:stretch>
          </a:blipFill>
        </p:spPr>
      </p:sp>
      <p:sp>
        <p:nvSpPr>
          <p:cNvPr name="Freeform 12" id="12"/>
          <p:cNvSpPr/>
          <p:nvPr/>
        </p:nvSpPr>
        <p:spPr>
          <a:xfrm flipH="false" flipV="false" rot="0">
            <a:off x="7561348" y="3344455"/>
            <a:ext cx="3075090" cy="2054719"/>
          </a:xfrm>
          <a:custGeom>
            <a:avLst/>
            <a:gdLst/>
            <a:ahLst/>
            <a:cxnLst/>
            <a:rect r="r" b="b" t="t" l="l"/>
            <a:pathLst>
              <a:path h="2054719" w="3075090">
                <a:moveTo>
                  <a:pt x="0" y="0"/>
                </a:moveTo>
                <a:lnTo>
                  <a:pt x="3075090" y="0"/>
                </a:lnTo>
                <a:lnTo>
                  <a:pt x="3075090" y="2054720"/>
                </a:lnTo>
                <a:lnTo>
                  <a:pt x="0" y="2054720"/>
                </a:lnTo>
                <a:lnTo>
                  <a:pt x="0" y="0"/>
                </a:lnTo>
                <a:close/>
              </a:path>
            </a:pathLst>
          </a:custGeom>
          <a:blipFill>
            <a:blip r:embed="rId3"/>
            <a:stretch>
              <a:fillRect l="0" t="0" r="0" b="0"/>
            </a:stretch>
          </a:blipFill>
        </p:spPr>
      </p:sp>
      <p:sp>
        <p:nvSpPr>
          <p:cNvPr name="Freeform 13" id="13"/>
          <p:cNvSpPr/>
          <p:nvPr/>
        </p:nvSpPr>
        <p:spPr>
          <a:xfrm flipH="false" flipV="false" rot="0">
            <a:off x="13714585" y="2528551"/>
            <a:ext cx="3446159" cy="3254706"/>
          </a:xfrm>
          <a:custGeom>
            <a:avLst/>
            <a:gdLst/>
            <a:ahLst/>
            <a:cxnLst/>
            <a:rect r="r" b="b" t="t" l="l"/>
            <a:pathLst>
              <a:path h="3254706" w="3446159">
                <a:moveTo>
                  <a:pt x="0" y="0"/>
                </a:moveTo>
                <a:lnTo>
                  <a:pt x="3446159" y="0"/>
                </a:lnTo>
                <a:lnTo>
                  <a:pt x="3446159" y="3254705"/>
                </a:lnTo>
                <a:lnTo>
                  <a:pt x="0" y="3254705"/>
                </a:lnTo>
                <a:lnTo>
                  <a:pt x="0" y="0"/>
                </a:lnTo>
                <a:close/>
              </a:path>
            </a:pathLst>
          </a:custGeom>
          <a:blipFill>
            <a:blip r:embed="rId4"/>
            <a:stretch>
              <a:fillRect l="0" t="0" r="0" b="0"/>
            </a:stretch>
          </a:blipFill>
        </p:spPr>
      </p:sp>
      <p:sp>
        <p:nvSpPr>
          <p:cNvPr name="TextBox 14" id="14"/>
          <p:cNvSpPr txBox="true"/>
          <p:nvPr/>
        </p:nvSpPr>
        <p:spPr>
          <a:xfrm rot="0">
            <a:off x="431501" y="7005638"/>
            <a:ext cx="4760742" cy="752475"/>
          </a:xfrm>
          <a:prstGeom prst="rect">
            <a:avLst/>
          </a:prstGeom>
        </p:spPr>
        <p:txBody>
          <a:bodyPr anchor="t" rtlCol="false" tIns="0" lIns="0" bIns="0" rIns="0">
            <a:spAutoFit/>
          </a:bodyPr>
          <a:lstStyle/>
          <a:p>
            <a:pPr algn="ctr">
              <a:lnSpc>
                <a:spcPts val="6299"/>
              </a:lnSpc>
            </a:pPr>
            <a:r>
              <a:rPr lang="en-US" sz="4499">
                <a:solidFill>
                  <a:srgbClr val="1F4F74"/>
                </a:solidFill>
                <a:latin typeface="Poppins Bold"/>
              </a:rPr>
              <a:t>RFID-RDM6300</a:t>
            </a:r>
          </a:p>
        </p:txBody>
      </p:sp>
      <p:sp>
        <p:nvSpPr>
          <p:cNvPr name="TextBox 15" id="15"/>
          <p:cNvSpPr txBox="true"/>
          <p:nvPr/>
        </p:nvSpPr>
        <p:spPr>
          <a:xfrm rot="0">
            <a:off x="6371541" y="7005638"/>
            <a:ext cx="5544919" cy="752475"/>
          </a:xfrm>
          <a:prstGeom prst="rect">
            <a:avLst/>
          </a:prstGeom>
        </p:spPr>
        <p:txBody>
          <a:bodyPr anchor="t" rtlCol="false" tIns="0" lIns="0" bIns="0" rIns="0">
            <a:spAutoFit/>
          </a:bodyPr>
          <a:lstStyle/>
          <a:p>
            <a:pPr algn="ctr">
              <a:lnSpc>
                <a:spcPts val="6299"/>
              </a:lnSpc>
            </a:pPr>
            <a:r>
              <a:rPr lang="en-US" sz="4499">
                <a:solidFill>
                  <a:srgbClr val="1F4F74"/>
                </a:solidFill>
                <a:latin typeface="Poppins Bold"/>
              </a:rPr>
              <a:t>Ultrasonic Sensor</a:t>
            </a:r>
          </a:p>
        </p:txBody>
      </p:sp>
      <p:sp>
        <p:nvSpPr>
          <p:cNvPr name="TextBox 16" id="16"/>
          <p:cNvSpPr txBox="true"/>
          <p:nvPr/>
        </p:nvSpPr>
        <p:spPr>
          <a:xfrm rot="0">
            <a:off x="13369308" y="7005638"/>
            <a:ext cx="4058921" cy="752475"/>
          </a:xfrm>
          <a:prstGeom prst="rect">
            <a:avLst/>
          </a:prstGeom>
        </p:spPr>
        <p:txBody>
          <a:bodyPr anchor="t" rtlCol="false" tIns="0" lIns="0" bIns="0" rIns="0">
            <a:spAutoFit/>
          </a:bodyPr>
          <a:lstStyle/>
          <a:p>
            <a:pPr algn="ctr">
              <a:lnSpc>
                <a:spcPts val="6299"/>
              </a:lnSpc>
            </a:pPr>
            <a:r>
              <a:rPr lang="en-US" sz="4499">
                <a:solidFill>
                  <a:srgbClr val="1F4F74"/>
                </a:solidFill>
                <a:latin typeface="Poppins Bold"/>
              </a:rPr>
              <a:t>L298N Driver</a:t>
            </a:r>
          </a:p>
        </p:txBody>
      </p:sp>
      <p:sp>
        <p:nvSpPr>
          <p:cNvPr name="Freeform 17" id="17"/>
          <p:cNvSpPr/>
          <p:nvPr/>
        </p:nvSpPr>
        <p:spPr>
          <a:xfrm flipH="false" flipV="false" rot="-10800000">
            <a:off x="17174955" y="9008463"/>
            <a:ext cx="657467" cy="499675"/>
          </a:xfrm>
          <a:custGeom>
            <a:avLst/>
            <a:gdLst/>
            <a:ahLst/>
            <a:cxnLst/>
            <a:rect r="r" b="b" t="t" l="l"/>
            <a:pathLst>
              <a:path h="499675" w="657467">
                <a:moveTo>
                  <a:pt x="0" y="0"/>
                </a:moveTo>
                <a:lnTo>
                  <a:pt x="657466" y="0"/>
                </a:lnTo>
                <a:lnTo>
                  <a:pt x="657466" y="499674"/>
                </a:lnTo>
                <a:lnTo>
                  <a:pt x="0" y="49967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0">
            <a:off x="1143000" y="7862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183280" y="2571750"/>
            <a:ext cx="3311530" cy="3311530"/>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3750958" y="2571750"/>
            <a:ext cx="3311530" cy="3311530"/>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7465467" y="2571750"/>
            <a:ext cx="3311530" cy="3311530"/>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123163">
            <a:off x="1302906" y="3093526"/>
            <a:ext cx="3072279" cy="2576205"/>
          </a:xfrm>
          <a:custGeom>
            <a:avLst/>
            <a:gdLst/>
            <a:ahLst/>
            <a:cxnLst/>
            <a:rect r="r" b="b" t="t" l="l"/>
            <a:pathLst>
              <a:path h="2576205" w="3072279">
                <a:moveTo>
                  <a:pt x="0" y="0"/>
                </a:moveTo>
                <a:lnTo>
                  <a:pt x="3072279" y="0"/>
                </a:lnTo>
                <a:lnTo>
                  <a:pt x="3072279" y="2576205"/>
                </a:lnTo>
                <a:lnTo>
                  <a:pt x="0" y="2576205"/>
                </a:lnTo>
                <a:lnTo>
                  <a:pt x="0" y="0"/>
                </a:lnTo>
                <a:close/>
              </a:path>
            </a:pathLst>
          </a:custGeom>
          <a:blipFill>
            <a:blip r:embed="rId2"/>
            <a:stretch>
              <a:fillRect l="0" t="0" r="0" b="0"/>
            </a:stretch>
          </a:blipFill>
        </p:spPr>
      </p:sp>
      <p:sp>
        <p:nvSpPr>
          <p:cNvPr name="Freeform 12" id="12"/>
          <p:cNvSpPr/>
          <p:nvPr/>
        </p:nvSpPr>
        <p:spPr>
          <a:xfrm flipH="false" flipV="false" rot="0">
            <a:off x="7590640" y="3479309"/>
            <a:ext cx="3061183" cy="1728668"/>
          </a:xfrm>
          <a:custGeom>
            <a:avLst/>
            <a:gdLst/>
            <a:ahLst/>
            <a:cxnLst/>
            <a:rect r="r" b="b" t="t" l="l"/>
            <a:pathLst>
              <a:path h="1728668" w="3061183">
                <a:moveTo>
                  <a:pt x="0" y="0"/>
                </a:moveTo>
                <a:lnTo>
                  <a:pt x="3061183" y="0"/>
                </a:lnTo>
                <a:lnTo>
                  <a:pt x="3061183" y="1728668"/>
                </a:lnTo>
                <a:lnTo>
                  <a:pt x="0" y="1728668"/>
                </a:lnTo>
                <a:lnTo>
                  <a:pt x="0" y="0"/>
                </a:lnTo>
                <a:close/>
              </a:path>
            </a:pathLst>
          </a:custGeom>
          <a:blipFill>
            <a:blip r:embed="rId3"/>
            <a:stretch>
              <a:fillRect l="0" t="0" r="0" b="0"/>
            </a:stretch>
          </a:blipFill>
        </p:spPr>
      </p:sp>
      <p:sp>
        <p:nvSpPr>
          <p:cNvPr name="Freeform 13" id="13"/>
          <p:cNvSpPr/>
          <p:nvPr/>
        </p:nvSpPr>
        <p:spPr>
          <a:xfrm flipH="false" flipV="false" rot="0">
            <a:off x="13715713" y="3171865"/>
            <a:ext cx="3382019" cy="2343557"/>
          </a:xfrm>
          <a:custGeom>
            <a:avLst/>
            <a:gdLst/>
            <a:ahLst/>
            <a:cxnLst/>
            <a:rect r="r" b="b" t="t" l="l"/>
            <a:pathLst>
              <a:path h="2343557" w="3382019">
                <a:moveTo>
                  <a:pt x="0" y="0"/>
                </a:moveTo>
                <a:lnTo>
                  <a:pt x="3382019" y="0"/>
                </a:lnTo>
                <a:lnTo>
                  <a:pt x="3382019" y="2343556"/>
                </a:lnTo>
                <a:lnTo>
                  <a:pt x="0" y="2343556"/>
                </a:lnTo>
                <a:lnTo>
                  <a:pt x="0" y="0"/>
                </a:lnTo>
                <a:close/>
              </a:path>
            </a:pathLst>
          </a:custGeom>
          <a:blipFill>
            <a:blip r:embed="rId4"/>
            <a:stretch>
              <a:fillRect l="0" t="0" r="0" b="0"/>
            </a:stretch>
          </a:blipFill>
        </p:spPr>
      </p:sp>
      <p:sp>
        <p:nvSpPr>
          <p:cNvPr name="TextBox 14" id="14"/>
          <p:cNvSpPr txBox="true"/>
          <p:nvPr/>
        </p:nvSpPr>
        <p:spPr>
          <a:xfrm rot="0">
            <a:off x="640923" y="6996113"/>
            <a:ext cx="4396245" cy="762000"/>
          </a:xfrm>
          <a:prstGeom prst="rect">
            <a:avLst/>
          </a:prstGeom>
        </p:spPr>
        <p:txBody>
          <a:bodyPr anchor="t" rtlCol="false" tIns="0" lIns="0" bIns="0" rIns="0">
            <a:spAutoFit/>
          </a:bodyPr>
          <a:lstStyle/>
          <a:p>
            <a:pPr algn="ctr">
              <a:lnSpc>
                <a:spcPts val="6299"/>
              </a:lnSpc>
            </a:pPr>
            <a:r>
              <a:rPr lang="en-US" sz="4500">
                <a:solidFill>
                  <a:srgbClr val="1F4F74"/>
                </a:solidFill>
                <a:latin typeface="Poppins Bold"/>
              </a:rPr>
              <a:t>Jumper Wires</a:t>
            </a:r>
          </a:p>
        </p:txBody>
      </p:sp>
      <p:sp>
        <p:nvSpPr>
          <p:cNvPr name="TextBox 15" id="15"/>
          <p:cNvSpPr txBox="true"/>
          <p:nvPr/>
        </p:nvSpPr>
        <p:spPr>
          <a:xfrm rot="0">
            <a:off x="6729756" y="6996113"/>
            <a:ext cx="4828488" cy="762000"/>
          </a:xfrm>
          <a:prstGeom prst="rect">
            <a:avLst/>
          </a:prstGeom>
        </p:spPr>
        <p:txBody>
          <a:bodyPr anchor="t" rtlCol="false" tIns="0" lIns="0" bIns="0" rIns="0">
            <a:spAutoFit/>
          </a:bodyPr>
          <a:lstStyle/>
          <a:p>
            <a:pPr algn="ctr">
              <a:lnSpc>
                <a:spcPts val="6299"/>
              </a:lnSpc>
            </a:pPr>
            <a:r>
              <a:rPr lang="en-US" sz="4500">
                <a:solidFill>
                  <a:srgbClr val="1F4F74"/>
                </a:solidFill>
                <a:latin typeface="Poppins Bold"/>
              </a:rPr>
              <a:t>Infrared Sensor</a:t>
            </a:r>
          </a:p>
        </p:txBody>
      </p:sp>
      <p:sp>
        <p:nvSpPr>
          <p:cNvPr name="TextBox 16" id="16"/>
          <p:cNvSpPr txBox="true"/>
          <p:nvPr/>
        </p:nvSpPr>
        <p:spPr>
          <a:xfrm rot="0">
            <a:off x="12802788" y="6996113"/>
            <a:ext cx="5207870" cy="762000"/>
          </a:xfrm>
          <a:prstGeom prst="rect">
            <a:avLst/>
          </a:prstGeom>
        </p:spPr>
        <p:txBody>
          <a:bodyPr anchor="t" rtlCol="false" tIns="0" lIns="0" bIns="0" rIns="0">
            <a:spAutoFit/>
          </a:bodyPr>
          <a:lstStyle/>
          <a:p>
            <a:pPr algn="ctr">
              <a:lnSpc>
                <a:spcPts val="6299"/>
              </a:lnSpc>
            </a:pPr>
            <a:r>
              <a:rPr lang="en-US" sz="4500">
                <a:solidFill>
                  <a:srgbClr val="1F4F74"/>
                </a:solidFill>
                <a:latin typeface="Poppins Bold"/>
              </a:rPr>
              <a:t>ESP32 WROOM 32</a:t>
            </a:r>
          </a:p>
        </p:txBody>
      </p:sp>
      <p:sp>
        <p:nvSpPr>
          <p:cNvPr name="Freeform 17" id="17"/>
          <p:cNvSpPr/>
          <p:nvPr/>
        </p:nvSpPr>
        <p:spPr>
          <a:xfrm flipH="false" flipV="false" rot="-10800000">
            <a:off x="17174955" y="9008463"/>
            <a:ext cx="657467" cy="499675"/>
          </a:xfrm>
          <a:custGeom>
            <a:avLst/>
            <a:gdLst/>
            <a:ahLst/>
            <a:cxnLst/>
            <a:rect r="r" b="b" t="t" l="l"/>
            <a:pathLst>
              <a:path h="499675" w="657467">
                <a:moveTo>
                  <a:pt x="0" y="0"/>
                </a:moveTo>
                <a:lnTo>
                  <a:pt x="657466" y="0"/>
                </a:lnTo>
                <a:lnTo>
                  <a:pt x="657466" y="499674"/>
                </a:lnTo>
                <a:lnTo>
                  <a:pt x="0" y="499674"/>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8" id="18"/>
          <p:cNvSpPr/>
          <p:nvPr/>
        </p:nvSpPr>
        <p:spPr>
          <a:xfrm flipH="false" flipV="false" rot="0">
            <a:off x="1143000" y="7862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7498657" y="2581592"/>
            <a:ext cx="3375669" cy="3375669"/>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13805750" y="2581592"/>
            <a:ext cx="3375669" cy="3375669"/>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8" id="8"/>
          <p:cNvSpPr/>
          <p:nvPr/>
        </p:nvSpPr>
        <p:spPr>
          <a:xfrm flipH="false" flipV="false" rot="0">
            <a:off x="13800826" y="2581592"/>
            <a:ext cx="3509385" cy="3509385"/>
          </a:xfrm>
          <a:custGeom>
            <a:avLst/>
            <a:gdLst/>
            <a:ahLst/>
            <a:cxnLst/>
            <a:rect r="r" b="b" t="t" l="l"/>
            <a:pathLst>
              <a:path h="3509385" w="3509385">
                <a:moveTo>
                  <a:pt x="0" y="0"/>
                </a:moveTo>
                <a:lnTo>
                  <a:pt x="3509385" y="0"/>
                </a:lnTo>
                <a:lnTo>
                  <a:pt x="3509385" y="3509384"/>
                </a:lnTo>
                <a:lnTo>
                  <a:pt x="0" y="3509384"/>
                </a:lnTo>
                <a:lnTo>
                  <a:pt x="0" y="0"/>
                </a:lnTo>
                <a:close/>
              </a:path>
            </a:pathLst>
          </a:custGeom>
          <a:blipFill>
            <a:blip r:embed="rId2"/>
            <a:stretch>
              <a:fillRect l="0" t="0" r="0" b="0"/>
            </a:stretch>
          </a:blipFill>
        </p:spPr>
      </p:sp>
      <p:sp>
        <p:nvSpPr>
          <p:cNvPr name="Freeform 9" id="9"/>
          <p:cNvSpPr/>
          <p:nvPr/>
        </p:nvSpPr>
        <p:spPr>
          <a:xfrm flipH="false" flipV="false" rot="0">
            <a:off x="7714161" y="3639748"/>
            <a:ext cx="2939736" cy="1387242"/>
          </a:xfrm>
          <a:custGeom>
            <a:avLst/>
            <a:gdLst/>
            <a:ahLst/>
            <a:cxnLst/>
            <a:rect r="r" b="b" t="t" l="l"/>
            <a:pathLst>
              <a:path h="1387242" w="2939736">
                <a:moveTo>
                  <a:pt x="0" y="0"/>
                </a:moveTo>
                <a:lnTo>
                  <a:pt x="2939736" y="0"/>
                </a:lnTo>
                <a:lnTo>
                  <a:pt x="2939736" y="1387242"/>
                </a:lnTo>
                <a:lnTo>
                  <a:pt x="0" y="1387242"/>
                </a:lnTo>
                <a:lnTo>
                  <a:pt x="0" y="0"/>
                </a:lnTo>
                <a:close/>
              </a:path>
            </a:pathLst>
          </a:custGeom>
          <a:blipFill>
            <a:blip r:embed="rId3"/>
            <a:stretch>
              <a:fillRect l="0" t="0" r="0" b="0"/>
            </a:stretch>
          </a:blipFill>
        </p:spPr>
      </p:sp>
      <p:sp>
        <p:nvSpPr>
          <p:cNvPr name="TextBox 10" id="10"/>
          <p:cNvSpPr txBox="true"/>
          <p:nvPr/>
        </p:nvSpPr>
        <p:spPr>
          <a:xfrm rot="0">
            <a:off x="7294838" y="7079154"/>
            <a:ext cx="5556941" cy="762000"/>
          </a:xfrm>
          <a:prstGeom prst="rect">
            <a:avLst/>
          </a:prstGeom>
        </p:spPr>
        <p:txBody>
          <a:bodyPr anchor="t" rtlCol="false" tIns="0" lIns="0" bIns="0" rIns="0">
            <a:spAutoFit/>
          </a:bodyPr>
          <a:lstStyle/>
          <a:p>
            <a:pPr algn="ctr">
              <a:lnSpc>
                <a:spcPts val="6299"/>
              </a:lnSpc>
            </a:pPr>
            <a:r>
              <a:rPr lang="en-US" sz="4500">
                <a:solidFill>
                  <a:srgbClr val="1F4F74"/>
                </a:solidFill>
                <a:latin typeface="Poppins Bold"/>
              </a:rPr>
              <a:t>LCD 2*16 Display</a:t>
            </a:r>
          </a:p>
        </p:txBody>
      </p:sp>
      <p:sp>
        <p:nvSpPr>
          <p:cNvPr name="TextBox 11" id="11"/>
          <p:cNvSpPr txBox="true"/>
          <p:nvPr/>
        </p:nvSpPr>
        <p:spPr>
          <a:xfrm rot="0">
            <a:off x="14528921" y="7079154"/>
            <a:ext cx="2730379" cy="762000"/>
          </a:xfrm>
          <a:prstGeom prst="rect">
            <a:avLst/>
          </a:prstGeom>
        </p:spPr>
        <p:txBody>
          <a:bodyPr anchor="t" rtlCol="false" tIns="0" lIns="0" bIns="0" rIns="0">
            <a:spAutoFit/>
          </a:bodyPr>
          <a:lstStyle/>
          <a:p>
            <a:pPr algn="ctr">
              <a:lnSpc>
                <a:spcPts val="6299"/>
              </a:lnSpc>
            </a:pPr>
            <a:r>
              <a:rPr lang="en-US" sz="4500">
                <a:solidFill>
                  <a:srgbClr val="1F4F74"/>
                </a:solidFill>
                <a:latin typeface="Poppins Bold"/>
              </a:rPr>
              <a:t>Buzzer</a:t>
            </a:r>
          </a:p>
        </p:txBody>
      </p:sp>
      <p:sp>
        <p:nvSpPr>
          <p:cNvPr name="Freeform 12" id="12"/>
          <p:cNvSpPr/>
          <p:nvPr/>
        </p:nvSpPr>
        <p:spPr>
          <a:xfrm flipH="false" flipV="false" rot="-10800000">
            <a:off x="17174955" y="9008463"/>
            <a:ext cx="657467" cy="499675"/>
          </a:xfrm>
          <a:custGeom>
            <a:avLst/>
            <a:gdLst/>
            <a:ahLst/>
            <a:cxnLst/>
            <a:rect r="r" b="b" t="t" l="l"/>
            <a:pathLst>
              <a:path h="499675" w="657467">
                <a:moveTo>
                  <a:pt x="0" y="0"/>
                </a:moveTo>
                <a:lnTo>
                  <a:pt x="657466" y="0"/>
                </a:lnTo>
                <a:lnTo>
                  <a:pt x="657466" y="499674"/>
                </a:lnTo>
                <a:lnTo>
                  <a:pt x="0" y="49967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13" id="13"/>
          <p:cNvSpPr/>
          <p:nvPr/>
        </p:nvSpPr>
        <p:spPr>
          <a:xfrm flipH="false" flipV="false" rot="0">
            <a:off x="1143000" y="7862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grpSp>
        <p:nvGrpSpPr>
          <p:cNvPr name="Group 14" id="14"/>
          <p:cNvGrpSpPr/>
          <p:nvPr/>
        </p:nvGrpSpPr>
        <p:grpSpPr>
          <a:xfrm rot="0">
            <a:off x="1151391" y="2581592"/>
            <a:ext cx="3375669" cy="3375669"/>
            <a:chOff x="0" y="0"/>
            <a:chExt cx="812800" cy="812800"/>
          </a:xfrm>
        </p:grpSpPr>
        <p:sp>
          <p:nvSpPr>
            <p:cNvPr name="Freeform 15" id="1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16" id="1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7" id="17"/>
          <p:cNvSpPr/>
          <p:nvPr/>
        </p:nvSpPr>
        <p:spPr>
          <a:xfrm flipH="false" flipV="false" rot="0">
            <a:off x="1653734" y="3445824"/>
            <a:ext cx="2561908" cy="1054739"/>
          </a:xfrm>
          <a:custGeom>
            <a:avLst/>
            <a:gdLst/>
            <a:ahLst/>
            <a:cxnLst/>
            <a:rect r="r" b="b" t="t" l="l"/>
            <a:pathLst>
              <a:path h="1054739" w="2561908">
                <a:moveTo>
                  <a:pt x="0" y="0"/>
                </a:moveTo>
                <a:lnTo>
                  <a:pt x="2561909" y="0"/>
                </a:lnTo>
                <a:lnTo>
                  <a:pt x="2561909" y="1054739"/>
                </a:lnTo>
                <a:lnTo>
                  <a:pt x="0" y="1054739"/>
                </a:lnTo>
                <a:lnTo>
                  <a:pt x="0" y="0"/>
                </a:lnTo>
                <a:close/>
              </a:path>
            </a:pathLst>
          </a:custGeom>
          <a:blipFill>
            <a:blip r:embed="rId6"/>
            <a:stretch>
              <a:fillRect l="0" t="-60957" r="0" b="-81938"/>
            </a:stretch>
          </a:blipFill>
        </p:spPr>
      </p:sp>
      <p:sp>
        <p:nvSpPr>
          <p:cNvPr name="TextBox 18" id="18"/>
          <p:cNvSpPr txBox="true"/>
          <p:nvPr/>
        </p:nvSpPr>
        <p:spPr>
          <a:xfrm rot="0">
            <a:off x="367482" y="7079154"/>
            <a:ext cx="5556941" cy="762000"/>
          </a:xfrm>
          <a:prstGeom prst="rect">
            <a:avLst/>
          </a:prstGeom>
        </p:spPr>
        <p:txBody>
          <a:bodyPr anchor="t" rtlCol="false" tIns="0" lIns="0" bIns="0" rIns="0">
            <a:spAutoFit/>
          </a:bodyPr>
          <a:lstStyle/>
          <a:p>
            <a:pPr algn="ctr">
              <a:lnSpc>
                <a:spcPts val="6299"/>
              </a:lnSpc>
            </a:pPr>
            <a:r>
              <a:rPr lang="en-US" sz="4500">
                <a:solidFill>
                  <a:srgbClr val="1F4F74"/>
                </a:solidFill>
                <a:latin typeface="Poppins Bold"/>
              </a:rPr>
              <a:t>10k ohm resistor </a:t>
            </a:r>
          </a:p>
        </p:txBody>
      </p:sp>
      <p:sp>
        <p:nvSpPr>
          <p:cNvPr name="Freeform 19" id="19"/>
          <p:cNvSpPr/>
          <p:nvPr/>
        </p:nvSpPr>
        <p:spPr>
          <a:xfrm flipH="false" flipV="false" rot="0">
            <a:off x="1377826" y="4052317"/>
            <a:ext cx="2561908" cy="1091183"/>
          </a:xfrm>
          <a:custGeom>
            <a:avLst/>
            <a:gdLst/>
            <a:ahLst/>
            <a:cxnLst/>
            <a:rect r="r" b="b" t="t" l="l"/>
            <a:pathLst>
              <a:path h="1091183" w="2561908">
                <a:moveTo>
                  <a:pt x="0" y="0"/>
                </a:moveTo>
                <a:lnTo>
                  <a:pt x="2561908" y="0"/>
                </a:lnTo>
                <a:lnTo>
                  <a:pt x="2561908" y="1091183"/>
                </a:lnTo>
                <a:lnTo>
                  <a:pt x="0" y="1091183"/>
                </a:lnTo>
                <a:lnTo>
                  <a:pt x="0" y="0"/>
                </a:lnTo>
                <a:close/>
              </a:path>
            </a:pathLst>
          </a:custGeom>
          <a:blipFill>
            <a:blip r:embed="rId6"/>
            <a:stretch>
              <a:fillRect l="0" t="-60206" r="0" b="-74576"/>
            </a:stretch>
          </a:blipFill>
        </p:spPr>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10800000">
            <a:off x="17174955" y="9008463"/>
            <a:ext cx="657467" cy="499675"/>
          </a:xfrm>
          <a:custGeom>
            <a:avLst/>
            <a:gdLst/>
            <a:ahLst/>
            <a:cxnLst/>
            <a:rect r="r" b="b" t="t" l="l"/>
            <a:pathLst>
              <a:path h="499675" w="657467">
                <a:moveTo>
                  <a:pt x="0" y="0"/>
                </a:moveTo>
                <a:lnTo>
                  <a:pt x="657466" y="0"/>
                </a:lnTo>
                <a:lnTo>
                  <a:pt x="657466" y="499674"/>
                </a:lnTo>
                <a:lnTo>
                  <a:pt x="0" y="499674"/>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143000" y="7862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4" id="4"/>
          <p:cNvGrpSpPr/>
          <p:nvPr/>
        </p:nvGrpSpPr>
        <p:grpSpPr>
          <a:xfrm rot="0">
            <a:off x="6886314" y="2571750"/>
            <a:ext cx="3375669" cy="3375669"/>
            <a:chOff x="0" y="0"/>
            <a:chExt cx="812800" cy="812800"/>
          </a:xfrm>
        </p:grpSpPr>
        <p:sp>
          <p:nvSpPr>
            <p:cNvPr name="Freeform 5" id="5"/>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4C98A8"/>
            </a:solidFill>
          </p:spPr>
        </p:sp>
        <p:sp>
          <p:nvSpPr>
            <p:cNvPr name="TextBox 6" id="6"/>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6982020" y="3278654"/>
            <a:ext cx="3184257" cy="2058926"/>
          </a:xfrm>
          <a:custGeom>
            <a:avLst/>
            <a:gdLst/>
            <a:ahLst/>
            <a:cxnLst/>
            <a:rect r="r" b="b" t="t" l="l"/>
            <a:pathLst>
              <a:path h="2058926" w="3184257">
                <a:moveTo>
                  <a:pt x="0" y="0"/>
                </a:moveTo>
                <a:lnTo>
                  <a:pt x="3184257" y="0"/>
                </a:lnTo>
                <a:lnTo>
                  <a:pt x="3184257" y="2058926"/>
                </a:lnTo>
                <a:lnTo>
                  <a:pt x="0" y="2058926"/>
                </a:lnTo>
                <a:lnTo>
                  <a:pt x="0" y="0"/>
                </a:lnTo>
                <a:close/>
              </a:path>
            </a:pathLst>
          </a:custGeom>
          <a:blipFill>
            <a:blip r:embed="rId4"/>
            <a:stretch>
              <a:fillRect l="0" t="-698" r="-7563" b="-698"/>
            </a:stretch>
          </a:blipFill>
        </p:spPr>
      </p:sp>
      <p:sp>
        <p:nvSpPr>
          <p:cNvPr name="TextBox 8" id="8"/>
          <p:cNvSpPr txBox="true"/>
          <p:nvPr/>
        </p:nvSpPr>
        <p:spPr>
          <a:xfrm rot="0">
            <a:off x="6516061" y="7098204"/>
            <a:ext cx="4440027" cy="762000"/>
          </a:xfrm>
          <a:prstGeom prst="rect">
            <a:avLst/>
          </a:prstGeom>
        </p:spPr>
        <p:txBody>
          <a:bodyPr anchor="t" rtlCol="false" tIns="0" lIns="0" bIns="0" rIns="0">
            <a:spAutoFit/>
          </a:bodyPr>
          <a:lstStyle/>
          <a:p>
            <a:pPr algn="ctr">
              <a:lnSpc>
                <a:spcPts val="6299"/>
              </a:lnSpc>
            </a:pPr>
            <a:r>
              <a:rPr lang="en-US" sz="4500">
                <a:solidFill>
                  <a:srgbClr val="1F4F74"/>
                </a:solidFill>
                <a:latin typeface="Poppins Bold"/>
              </a:rPr>
              <a:t>Power Supply</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0" y="5494110"/>
            <a:ext cx="5991113" cy="4792890"/>
          </a:xfrm>
          <a:custGeom>
            <a:avLst/>
            <a:gdLst/>
            <a:ahLst/>
            <a:cxnLst/>
            <a:rect r="r" b="b" t="t" l="l"/>
            <a:pathLst>
              <a:path h="4792890" w="5991113">
                <a:moveTo>
                  <a:pt x="0" y="0"/>
                </a:moveTo>
                <a:lnTo>
                  <a:pt x="5991113" y="0"/>
                </a:lnTo>
                <a:lnTo>
                  <a:pt x="5991113" y="4792890"/>
                </a:lnTo>
                <a:lnTo>
                  <a:pt x="0" y="4792890"/>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567651" y="64275"/>
            <a:ext cx="4720349" cy="3729075"/>
          </a:xfrm>
          <a:custGeom>
            <a:avLst/>
            <a:gdLst/>
            <a:ahLst/>
            <a:cxnLst/>
            <a:rect r="r" b="b" t="t" l="l"/>
            <a:pathLst>
              <a:path h="3729075" w="4720349">
                <a:moveTo>
                  <a:pt x="0" y="0"/>
                </a:moveTo>
                <a:lnTo>
                  <a:pt x="4720349" y="0"/>
                </a:lnTo>
                <a:lnTo>
                  <a:pt x="4720349" y="3729075"/>
                </a:lnTo>
                <a:lnTo>
                  <a:pt x="0" y="3729075"/>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3066157" y="1864397"/>
            <a:ext cx="4630480" cy="1285875"/>
          </a:xfrm>
          <a:prstGeom prst="rect">
            <a:avLst/>
          </a:prstGeom>
        </p:spPr>
        <p:txBody>
          <a:bodyPr anchor="t" rtlCol="false" tIns="0" lIns="0" bIns="0" rIns="0">
            <a:spAutoFit/>
          </a:bodyPr>
          <a:lstStyle/>
          <a:p>
            <a:pPr algn="l" marL="0" indent="0" lvl="0">
              <a:lnSpc>
                <a:spcPts val="10199"/>
              </a:lnSpc>
              <a:spcBef>
                <a:spcPct val="0"/>
              </a:spcBef>
            </a:pPr>
            <a:r>
              <a:rPr lang="en-US" sz="8499" strike="noStrike" u="none">
                <a:solidFill>
                  <a:srgbClr val="1F4F74"/>
                </a:solidFill>
                <a:latin typeface="HK Grotesk Bold"/>
              </a:rPr>
              <a:t>Software </a:t>
            </a:r>
          </a:p>
        </p:txBody>
      </p:sp>
      <p:sp>
        <p:nvSpPr>
          <p:cNvPr name="TextBox 5" id="5"/>
          <p:cNvSpPr txBox="true"/>
          <p:nvPr/>
        </p:nvSpPr>
        <p:spPr>
          <a:xfrm rot="0">
            <a:off x="8001000" y="4159148"/>
            <a:ext cx="5715000" cy="1285875"/>
          </a:xfrm>
          <a:prstGeom prst="rect">
            <a:avLst/>
          </a:prstGeom>
        </p:spPr>
        <p:txBody>
          <a:bodyPr anchor="t" rtlCol="false" tIns="0" lIns="0" bIns="0" rIns="0">
            <a:spAutoFit/>
          </a:bodyPr>
          <a:lstStyle/>
          <a:p>
            <a:pPr algn="l" marL="0" indent="0" lvl="0">
              <a:lnSpc>
                <a:spcPts val="10199"/>
              </a:lnSpc>
              <a:spcBef>
                <a:spcPct val="0"/>
              </a:spcBef>
            </a:pPr>
            <a:r>
              <a:rPr lang="en-US" sz="8499" strike="noStrike" u="none">
                <a:solidFill>
                  <a:srgbClr val="1F4F74"/>
                </a:solidFill>
                <a:latin typeface="HK Grotesk Bold"/>
              </a:rPr>
              <a:t>and</a:t>
            </a:r>
          </a:p>
        </p:txBody>
      </p:sp>
      <p:sp>
        <p:nvSpPr>
          <p:cNvPr name="TextBox 6" id="6"/>
          <p:cNvSpPr txBox="true"/>
          <p:nvPr/>
        </p:nvSpPr>
        <p:spPr>
          <a:xfrm rot="0">
            <a:off x="11430000" y="6590392"/>
            <a:ext cx="5427613" cy="1285875"/>
          </a:xfrm>
          <a:prstGeom prst="rect">
            <a:avLst/>
          </a:prstGeom>
        </p:spPr>
        <p:txBody>
          <a:bodyPr anchor="t" rtlCol="false" tIns="0" lIns="0" bIns="0" rIns="0">
            <a:spAutoFit/>
          </a:bodyPr>
          <a:lstStyle/>
          <a:p>
            <a:pPr algn="l" marL="0" indent="0" lvl="0">
              <a:lnSpc>
                <a:spcPts val="10199"/>
              </a:lnSpc>
              <a:spcBef>
                <a:spcPct val="0"/>
              </a:spcBef>
            </a:pPr>
            <a:r>
              <a:rPr lang="en-US" sz="8499">
                <a:solidFill>
                  <a:srgbClr val="1F4F74"/>
                </a:solidFill>
                <a:latin typeface="HK Grotesk Bold"/>
              </a:rPr>
              <a:t>C</a:t>
            </a:r>
            <a:r>
              <a:rPr lang="en-US" sz="8499" strike="noStrike" u="none">
                <a:solidFill>
                  <a:srgbClr val="1F4F74"/>
                </a:solidFill>
                <a:latin typeface="HK Grotesk Bold"/>
              </a:rPr>
              <a:t>ontrol</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470508" y="1028700"/>
            <a:ext cx="3102992" cy="3102992"/>
          </a:xfrm>
          <a:custGeom>
            <a:avLst/>
            <a:gdLst/>
            <a:ahLst/>
            <a:cxnLst/>
            <a:rect r="r" b="b" t="t" l="l"/>
            <a:pathLst>
              <a:path h="3102992" w="3102992">
                <a:moveTo>
                  <a:pt x="0" y="0"/>
                </a:moveTo>
                <a:lnTo>
                  <a:pt x="3102992" y="0"/>
                </a:lnTo>
                <a:lnTo>
                  <a:pt x="3102992" y="3102992"/>
                </a:lnTo>
                <a:lnTo>
                  <a:pt x="0" y="3102992"/>
                </a:lnTo>
                <a:lnTo>
                  <a:pt x="0" y="0"/>
                </a:lnTo>
                <a:close/>
              </a:path>
            </a:pathLst>
          </a:custGeom>
          <a:blipFill>
            <a:blip r:embed="rId2"/>
            <a:stretch>
              <a:fillRect l="0" t="0" r="0" b="0"/>
            </a:stretch>
          </a:blipFill>
        </p:spPr>
      </p:sp>
      <p:sp>
        <p:nvSpPr>
          <p:cNvPr name="Freeform 3" id="3"/>
          <p:cNvSpPr/>
          <p:nvPr/>
        </p:nvSpPr>
        <p:spPr>
          <a:xfrm flipH="false" flipV="false" rot="0">
            <a:off x="1992397" y="1028700"/>
            <a:ext cx="5960457" cy="6225556"/>
          </a:xfrm>
          <a:custGeom>
            <a:avLst/>
            <a:gdLst/>
            <a:ahLst/>
            <a:cxnLst/>
            <a:rect r="r" b="b" t="t" l="l"/>
            <a:pathLst>
              <a:path h="6225556" w="5960457">
                <a:moveTo>
                  <a:pt x="0" y="0"/>
                </a:moveTo>
                <a:lnTo>
                  <a:pt x="5960457" y="0"/>
                </a:lnTo>
                <a:lnTo>
                  <a:pt x="5960457" y="6225556"/>
                </a:lnTo>
                <a:lnTo>
                  <a:pt x="0" y="6225556"/>
                </a:lnTo>
                <a:lnTo>
                  <a:pt x="0" y="0"/>
                </a:lnTo>
                <a:close/>
              </a:path>
            </a:pathLst>
          </a:custGeom>
          <a:blipFill>
            <a:blip r:embed="rId3"/>
            <a:stretch>
              <a:fillRect l="0" t="0" r="0" b="0"/>
            </a:stretch>
          </a:blipFill>
        </p:spPr>
      </p:sp>
      <p:sp>
        <p:nvSpPr>
          <p:cNvPr name="Freeform 4" id="4"/>
          <p:cNvSpPr/>
          <p:nvPr/>
        </p:nvSpPr>
        <p:spPr>
          <a:xfrm flipH="false" flipV="false" rot="-5400000">
            <a:off x="3933652" y="5336865"/>
            <a:ext cx="5728216" cy="2752726"/>
          </a:xfrm>
          <a:custGeom>
            <a:avLst/>
            <a:gdLst/>
            <a:ahLst/>
            <a:cxnLst/>
            <a:rect r="r" b="b" t="t" l="l"/>
            <a:pathLst>
              <a:path h="2752726" w="5728216">
                <a:moveTo>
                  <a:pt x="0" y="0"/>
                </a:moveTo>
                <a:lnTo>
                  <a:pt x="5728217" y="0"/>
                </a:lnTo>
                <a:lnTo>
                  <a:pt x="5728217" y="2752726"/>
                </a:lnTo>
                <a:lnTo>
                  <a:pt x="0" y="2752726"/>
                </a:lnTo>
                <a:lnTo>
                  <a:pt x="0" y="0"/>
                </a:lnTo>
                <a:close/>
              </a:path>
            </a:pathLst>
          </a:custGeom>
          <a:blipFill>
            <a:blip r:embed="rId4"/>
            <a:stretch>
              <a:fillRect l="0" t="0" r="0" b="0"/>
            </a:stretch>
          </a:blipFill>
        </p:spPr>
      </p:sp>
      <p:sp>
        <p:nvSpPr>
          <p:cNvPr name="Freeform 5" id="5"/>
          <p:cNvSpPr/>
          <p:nvPr/>
        </p:nvSpPr>
        <p:spPr>
          <a:xfrm flipH="true" flipV="false" rot="-1893150">
            <a:off x="3771772" y="2709674"/>
            <a:ext cx="2401707" cy="1777263"/>
          </a:xfrm>
          <a:custGeom>
            <a:avLst/>
            <a:gdLst/>
            <a:ahLst/>
            <a:cxnLst/>
            <a:rect r="r" b="b" t="t" l="l"/>
            <a:pathLst>
              <a:path h="1777263" w="2401707">
                <a:moveTo>
                  <a:pt x="2401708" y="0"/>
                </a:moveTo>
                <a:lnTo>
                  <a:pt x="0" y="0"/>
                </a:lnTo>
                <a:lnTo>
                  <a:pt x="0" y="1777263"/>
                </a:lnTo>
                <a:lnTo>
                  <a:pt x="2401708" y="1777263"/>
                </a:lnTo>
                <a:lnTo>
                  <a:pt x="2401708"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6" id="6"/>
          <p:cNvSpPr txBox="true"/>
          <p:nvPr/>
        </p:nvSpPr>
        <p:spPr>
          <a:xfrm rot="0">
            <a:off x="13307504" y="4304495"/>
            <a:ext cx="3429000" cy="679450"/>
          </a:xfrm>
          <a:prstGeom prst="rect">
            <a:avLst/>
          </a:prstGeom>
        </p:spPr>
        <p:txBody>
          <a:bodyPr anchor="t" rtlCol="false" tIns="0" lIns="0" bIns="0" rIns="0">
            <a:spAutoFit/>
          </a:bodyPr>
          <a:lstStyle/>
          <a:p>
            <a:pPr algn="ctr">
              <a:lnSpc>
                <a:spcPts val="5599"/>
              </a:lnSpc>
            </a:pPr>
            <a:r>
              <a:rPr lang="en-US" sz="3999">
                <a:solidFill>
                  <a:srgbClr val="1F4F74"/>
                </a:solidFill>
                <a:latin typeface="Poppins Bold"/>
              </a:rPr>
              <a:t>Arduino IDE </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F1F1F1"/>
        </a:solidFill>
      </p:bgPr>
    </p:bg>
    <p:spTree>
      <p:nvGrpSpPr>
        <p:cNvPr id="1" name=""/>
        <p:cNvGrpSpPr/>
        <p:nvPr/>
      </p:nvGrpSpPr>
      <p:grpSpPr>
        <a:xfrm>
          <a:off x="0" y="0"/>
          <a:ext cx="0" cy="0"/>
          <a:chOff x="0" y="0"/>
          <a:chExt cx="0" cy="0"/>
        </a:xfrm>
      </p:grpSpPr>
      <p:sp>
        <p:nvSpPr>
          <p:cNvPr name="Freeform 2" id="2"/>
          <p:cNvSpPr/>
          <p:nvPr/>
        </p:nvSpPr>
        <p:spPr>
          <a:xfrm flipH="false" flipV="false" rot="0">
            <a:off x="1968803" y="1028700"/>
            <a:ext cx="7481720" cy="6429375"/>
          </a:xfrm>
          <a:custGeom>
            <a:avLst/>
            <a:gdLst/>
            <a:ahLst/>
            <a:cxnLst/>
            <a:rect r="r" b="b" t="t" l="l"/>
            <a:pathLst>
              <a:path h="6429375" w="7481720">
                <a:moveTo>
                  <a:pt x="0" y="0"/>
                </a:moveTo>
                <a:lnTo>
                  <a:pt x="7481720" y="0"/>
                </a:lnTo>
                <a:lnTo>
                  <a:pt x="7481720" y="6429375"/>
                </a:lnTo>
                <a:lnTo>
                  <a:pt x="0" y="6429375"/>
                </a:lnTo>
                <a:lnTo>
                  <a:pt x="0" y="0"/>
                </a:lnTo>
                <a:close/>
              </a:path>
            </a:pathLst>
          </a:custGeom>
          <a:blipFill>
            <a:blip r:embed="rId2"/>
            <a:stretch>
              <a:fillRect l="0" t="0" r="0" b="-10000"/>
            </a:stretch>
          </a:blipFill>
        </p:spPr>
      </p:sp>
      <p:sp>
        <p:nvSpPr>
          <p:cNvPr name="Freeform 3" id="3"/>
          <p:cNvSpPr/>
          <p:nvPr/>
        </p:nvSpPr>
        <p:spPr>
          <a:xfrm flipH="false" flipV="false" rot="0">
            <a:off x="13418154" y="1028700"/>
            <a:ext cx="2595943" cy="2243951"/>
          </a:xfrm>
          <a:custGeom>
            <a:avLst/>
            <a:gdLst/>
            <a:ahLst/>
            <a:cxnLst/>
            <a:rect r="r" b="b" t="t" l="l"/>
            <a:pathLst>
              <a:path h="2243951" w="2595943">
                <a:moveTo>
                  <a:pt x="0" y="0"/>
                </a:moveTo>
                <a:lnTo>
                  <a:pt x="2595942" y="0"/>
                </a:lnTo>
                <a:lnTo>
                  <a:pt x="2595942" y="2243951"/>
                </a:lnTo>
                <a:lnTo>
                  <a:pt x="0" y="2243951"/>
                </a:lnTo>
                <a:lnTo>
                  <a:pt x="0" y="0"/>
                </a:lnTo>
                <a:close/>
              </a:path>
            </a:pathLst>
          </a:custGeom>
          <a:blipFill>
            <a:blip r:embed="rId3"/>
            <a:stretch>
              <a:fillRect l="0" t="0" r="0" b="0"/>
            </a:stretch>
          </a:blipFill>
        </p:spPr>
      </p:sp>
      <p:sp>
        <p:nvSpPr>
          <p:cNvPr name="Freeform 4" id="4"/>
          <p:cNvSpPr/>
          <p:nvPr/>
        </p:nvSpPr>
        <p:spPr>
          <a:xfrm flipH="false" flipV="false" rot="0">
            <a:off x="4254803" y="6069638"/>
            <a:ext cx="5715000" cy="3960187"/>
          </a:xfrm>
          <a:custGeom>
            <a:avLst/>
            <a:gdLst/>
            <a:ahLst/>
            <a:cxnLst/>
            <a:rect r="r" b="b" t="t" l="l"/>
            <a:pathLst>
              <a:path h="3960187" w="5715000">
                <a:moveTo>
                  <a:pt x="0" y="0"/>
                </a:moveTo>
                <a:lnTo>
                  <a:pt x="5715000" y="0"/>
                </a:lnTo>
                <a:lnTo>
                  <a:pt x="5715000" y="3960187"/>
                </a:lnTo>
                <a:lnTo>
                  <a:pt x="0" y="3960187"/>
                </a:lnTo>
                <a:lnTo>
                  <a:pt x="0" y="0"/>
                </a:lnTo>
                <a:close/>
              </a:path>
            </a:pathLst>
          </a:custGeom>
          <a:blipFill>
            <a:blip r:embed="rId4"/>
            <a:stretch>
              <a:fillRect l="0" t="0" r="0" b="0"/>
            </a:stretch>
          </a:blipFill>
        </p:spPr>
      </p:sp>
      <p:sp>
        <p:nvSpPr>
          <p:cNvPr name="TextBox 5" id="5"/>
          <p:cNvSpPr txBox="true"/>
          <p:nvPr/>
        </p:nvSpPr>
        <p:spPr>
          <a:xfrm rot="0">
            <a:off x="13352764" y="3196451"/>
            <a:ext cx="3012471" cy="2089150"/>
          </a:xfrm>
          <a:prstGeom prst="rect">
            <a:avLst/>
          </a:prstGeom>
        </p:spPr>
        <p:txBody>
          <a:bodyPr anchor="t" rtlCol="false" tIns="0" lIns="0" bIns="0" rIns="0">
            <a:spAutoFit/>
          </a:bodyPr>
          <a:lstStyle/>
          <a:p>
            <a:pPr algn="ctr">
              <a:lnSpc>
                <a:spcPts val="5599"/>
              </a:lnSpc>
            </a:pPr>
            <a:r>
              <a:rPr lang="en-US" sz="3999">
                <a:solidFill>
                  <a:srgbClr val="1F4F74"/>
                </a:solidFill>
                <a:latin typeface="Poppins Bold"/>
              </a:rPr>
              <a:t>Serial Bluetooth Terminal</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4C98A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10541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9296400" y="1028700"/>
            <a:ext cx="7703235" cy="8229600"/>
          </a:xfrm>
          <a:custGeom>
            <a:avLst/>
            <a:gdLst/>
            <a:ahLst/>
            <a:cxnLst/>
            <a:rect r="r" b="b" t="t" l="l"/>
            <a:pathLst>
              <a:path h="8229600" w="7703235">
                <a:moveTo>
                  <a:pt x="0" y="0"/>
                </a:moveTo>
                <a:lnTo>
                  <a:pt x="7703235" y="0"/>
                </a:lnTo>
                <a:lnTo>
                  <a:pt x="7703235" y="8229600"/>
                </a:lnTo>
                <a:lnTo>
                  <a:pt x="0" y="8229600"/>
                </a:lnTo>
                <a:lnTo>
                  <a:pt x="0" y="0"/>
                </a:lnTo>
                <a:close/>
              </a:path>
            </a:pathLst>
          </a:custGeom>
          <a:blipFill>
            <a:blip r:embed="rId4"/>
            <a:stretch>
              <a:fillRect l="-15553" t="0" r="-7327" b="0"/>
            </a:stretch>
          </a:blipFill>
          <a:ln>
            <a:noFill/>
          </a:ln>
        </p:spPr>
      </p:sp>
      <p:sp>
        <p:nvSpPr>
          <p:cNvPr name="Freeform 4" id="4"/>
          <p:cNvSpPr/>
          <p:nvPr/>
        </p:nvSpPr>
        <p:spPr>
          <a:xfrm flipH="false" flipV="false" rot="0">
            <a:off x="3295650" y="1928812"/>
            <a:ext cx="3429000" cy="3429000"/>
          </a:xfrm>
          <a:custGeom>
            <a:avLst/>
            <a:gdLst/>
            <a:ahLst/>
            <a:cxnLst/>
            <a:rect r="r" b="b" t="t" l="l"/>
            <a:pathLst>
              <a:path h="3429000" w="3429000">
                <a:moveTo>
                  <a:pt x="0" y="0"/>
                </a:moveTo>
                <a:lnTo>
                  <a:pt x="3429000" y="0"/>
                </a:lnTo>
                <a:lnTo>
                  <a:pt x="3429000" y="3429000"/>
                </a:lnTo>
                <a:lnTo>
                  <a:pt x="0" y="34290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a:ln>
            <a:noFill/>
          </a:ln>
        </p:spPr>
      </p:sp>
      <p:sp>
        <p:nvSpPr>
          <p:cNvPr name="TextBox 5" id="5"/>
          <p:cNvSpPr txBox="true"/>
          <p:nvPr/>
        </p:nvSpPr>
        <p:spPr>
          <a:xfrm rot="0">
            <a:off x="1181100" y="5676900"/>
            <a:ext cx="7962900" cy="1514475"/>
          </a:xfrm>
          <a:prstGeom prst="rect">
            <a:avLst/>
          </a:prstGeom>
        </p:spPr>
        <p:txBody>
          <a:bodyPr anchor="t" rtlCol="false" tIns="0" lIns="0" bIns="0" rIns="0">
            <a:spAutoFit/>
          </a:bodyPr>
          <a:lstStyle/>
          <a:p>
            <a:pPr algn="ctr">
              <a:lnSpc>
                <a:spcPts val="11999"/>
              </a:lnSpc>
            </a:pPr>
            <a:r>
              <a:rPr lang="en-US" sz="9999">
                <a:solidFill>
                  <a:srgbClr val="FFFFFF"/>
                </a:solidFill>
                <a:latin typeface="HK Grotesk Semi-Bold"/>
              </a:rPr>
              <a:t>Constraints</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F1F1F1"/>
        </a:solidFill>
      </p:bgPr>
    </p:bg>
    <p:spTree>
      <p:nvGrpSpPr>
        <p:cNvPr id="1" name=""/>
        <p:cNvGrpSpPr/>
        <p:nvPr/>
      </p:nvGrpSpPr>
      <p:grpSpPr>
        <a:xfrm>
          <a:off x="0" y="0"/>
          <a:ext cx="0" cy="0"/>
          <a:chOff x="0" y="0"/>
          <a:chExt cx="0" cy="0"/>
        </a:xfrm>
      </p:grpSpPr>
      <p:grpSp>
        <p:nvGrpSpPr>
          <p:cNvPr name="Group 2" id="2"/>
          <p:cNvGrpSpPr/>
          <p:nvPr/>
        </p:nvGrpSpPr>
        <p:grpSpPr>
          <a:xfrm rot="0">
            <a:off x="1155810" y="5143500"/>
            <a:ext cx="3086100" cy="3086100"/>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60C3D8"/>
            </a:solidFill>
          </p:spPr>
        </p:sp>
        <p:sp>
          <p:nvSpPr>
            <p:cNvPr name="TextBox 4" id="4"/>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7539363" y="62014"/>
            <a:ext cx="3086100" cy="3086100"/>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60C3D8"/>
            </a:solidFill>
          </p:spPr>
        </p:sp>
        <p:sp>
          <p:nvSpPr>
            <p:cNvPr name="TextBox 7" id="7"/>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grpSp>
        <p:nvGrpSpPr>
          <p:cNvPr name="Group 8" id="8"/>
          <p:cNvGrpSpPr/>
          <p:nvPr/>
        </p:nvGrpSpPr>
        <p:grpSpPr>
          <a:xfrm rot="0">
            <a:off x="14093631" y="5143500"/>
            <a:ext cx="3086100" cy="3086100"/>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path>
              </a:pathLst>
            </a:custGeom>
            <a:solidFill>
              <a:srgbClr val="60C3D8"/>
            </a:solidFill>
          </p:spPr>
        </p:sp>
        <p:sp>
          <p:nvSpPr>
            <p:cNvPr name="TextBox 10" id="10"/>
            <p:cNvSpPr txBox="true"/>
            <p:nvPr/>
          </p:nvSpPr>
          <p:spPr>
            <a:xfrm>
              <a:off x="76200" y="38100"/>
              <a:ext cx="660400" cy="698500"/>
            </a:xfrm>
            <a:prstGeom prst="rect">
              <a:avLst/>
            </a:prstGeom>
          </p:spPr>
          <p:txBody>
            <a:bodyPr anchor="ctr" rtlCol="false" tIns="50800" lIns="50800" bIns="50800" rIns="50800"/>
            <a:lstStyle/>
            <a:p>
              <a:pPr algn="ctr">
                <a:lnSpc>
                  <a:spcPts val="2659"/>
                </a:lnSpc>
              </a:pPr>
            </a:p>
          </p:txBody>
        </p:sp>
      </p:grpSp>
      <p:sp>
        <p:nvSpPr>
          <p:cNvPr name="Freeform 11" id="11"/>
          <p:cNvSpPr/>
          <p:nvPr/>
        </p:nvSpPr>
        <p:spPr>
          <a:xfrm flipH="false" flipV="false" rot="0">
            <a:off x="1155810" y="5967311"/>
            <a:ext cx="3086100" cy="1638356"/>
          </a:xfrm>
          <a:custGeom>
            <a:avLst/>
            <a:gdLst/>
            <a:ahLst/>
            <a:cxnLst/>
            <a:rect r="r" b="b" t="t" l="l"/>
            <a:pathLst>
              <a:path h="1638356" w="3086100">
                <a:moveTo>
                  <a:pt x="0" y="0"/>
                </a:moveTo>
                <a:lnTo>
                  <a:pt x="3086100" y="0"/>
                </a:lnTo>
                <a:lnTo>
                  <a:pt x="3086100" y="1638356"/>
                </a:lnTo>
                <a:lnTo>
                  <a:pt x="0" y="1638356"/>
                </a:lnTo>
                <a:lnTo>
                  <a:pt x="0" y="0"/>
                </a:lnTo>
                <a:close/>
              </a:path>
            </a:pathLst>
          </a:custGeom>
          <a:blipFill>
            <a:blip r:embed="rId2"/>
            <a:stretch>
              <a:fillRect l="0" t="-58131" r="-5971" b="-42194"/>
            </a:stretch>
          </a:blipFill>
        </p:spPr>
      </p:sp>
      <p:sp>
        <p:nvSpPr>
          <p:cNvPr name="Freeform 12" id="12"/>
          <p:cNvSpPr/>
          <p:nvPr/>
        </p:nvSpPr>
        <p:spPr>
          <a:xfrm flipH="false" flipV="false" rot="0">
            <a:off x="14893731" y="5464036"/>
            <a:ext cx="1502581" cy="2445029"/>
          </a:xfrm>
          <a:custGeom>
            <a:avLst/>
            <a:gdLst/>
            <a:ahLst/>
            <a:cxnLst/>
            <a:rect r="r" b="b" t="t" l="l"/>
            <a:pathLst>
              <a:path h="2445029" w="1502581">
                <a:moveTo>
                  <a:pt x="0" y="0"/>
                </a:moveTo>
                <a:lnTo>
                  <a:pt x="1502581" y="0"/>
                </a:lnTo>
                <a:lnTo>
                  <a:pt x="1502581" y="2445028"/>
                </a:lnTo>
                <a:lnTo>
                  <a:pt x="0" y="244502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3" id="13"/>
          <p:cNvSpPr/>
          <p:nvPr/>
        </p:nvSpPr>
        <p:spPr>
          <a:xfrm flipH="false" flipV="false" rot="0">
            <a:off x="7519008" y="517492"/>
            <a:ext cx="2894347" cy="1987684"/>
          </a:xfrm>
          <a:custGeom>
            <a:avLst/>
            <a:gdLst/>
            <a:ahLst/>
            <a:cxnLst/>
            <a:rect r="r" b="b" t="t" l="l"/>
            <a:pathLst>
              <a:path h="1987684" w="2894347">
                <a:moveTo>
                  <a:pt x="0" y="0"/>
                </a:moveTo>
                <a:lnTo>
                  <a:pt x="2894347" y="0"/>
                </a:lnTo>
                <a:lnTo>
                  <a:pt x="2894347" y="1987684"/>
                </a:lnTo>
                <a:lnTo>
                  <a:pt x="0" y="1987684"/>
                </a:lnTo>
                <a:lnTo>
                  <a:pt x="0" y="0"/>
                </a:lnTo>
                <a:close/>
              </a:path>
            </a:pathLst>
          </a:custGeom>
          <a:blipFill>
            <a:blip r:embed="rId5"/>
            <a:stretch>
              <a:fillRect l="-1972" t="-29212" r="-7122" b="-29645"/>
            </a:stretch>
          </a:blipFill>
        </p:spPr>
      </p:sp>
      <p:sp>
        <p:nvSpPr>
          <p:cNvPr name="Freeform 14" id="14"/>
          <p:cNvSpPr/>
          <p:nvPr/>
        </p:nvSpPr>
        <p:spPr>
          <a:xfrm flipH="false" flipV="false" rot="0">
            <a:off x="5695950" y="3867150"/>
            <a:ext cx="7620000" cy="6419850"/>
          </a:xfrm>
          <a:custGeom>
            <a:avLst/>
            <a:gdLst/>
            <a:ahLst/>
            <a:cxnLst/>
            <a:rect r="r" b="b" t="t" l="l"/>
            <a:pathLst>
              <a:path h="6419850" w="7620000">
                <a:moveTo>
                  <a:pt x="0" y="0"/>
                </a:moveTo>
                <a:lnTo>
                  <a:pt x="7620000" y="0"/>
                </a:lnTo>
                <a:lnTo>
                  <a:pt x="7620000" y="6419850"/>
                </a:lnTo>
                <a:lnTo>
                  <a:pt x="0" y="6419850"/>
                </a:lnTo>
                <a:lnTo>
                  <a:pt x="0" y="0"/>
                </a:lnTo>
                <a:close/>
              </a:path>
            </a:pathLst>
          </a:custGeom>
          <a:blipFill>
            <a:blip r:embed="rId6"/>
            <a:stretch>
              <a:fillRect l="0" t="0" r="0" b="0"/>
            </a:stretch>
          </a:blipFill>
        </p:spPr>
      </p:sp>
      <p:sp>
        <p:nvSpPr>
          <p:cNvPr name="TextBox 15" id="15"/>
          <p:cNvSpPr txBox="true"/>
          <p:nvPr/>
        </p:nvSpPr>
        <p:spPr>
          <a:xfrm rot="0">
            <a:off x="146019" y="8353627"/>
            <a:ext cx="5804924" cy="1455420"/>
          </a:xfrm>
          <a:prstGeom prst="rect">
            <a:avLst/>
          </a:prstGeom>
        </p:spPr>
        <p:txBody>
          <a:bodyPr anchor="t" rtlCol="false" tIns="0" lIns="0" bIns="0" rIns="0">
            <a:spAutoFit/>
          </a:bodyPr>
          <a:lstStyle/>
          <a:p>
            <a:pPr algn="ctr">
              <a:lnSpc>
                <a:spcPts val="5880"/>
              </a:lnSpc>
            </a:pPr>
            <a:r>
              <a:rPr lang="en-US" sz="4200">
                <a:solidFill>
                  <a:srgbClr val="1F4F74"/>
                </a:solidFill>
                <a:latin typeface="Poppins Bold"/>
              </a:rPr>
              <a:t>The Rodes Of The Belt</a:t>
            </a:r>
          </a:p>
        </p:txBody>
      </p:sp>
      <p:sp>
        <p:nvSpPr>
          <p:cNvPr name="TextBox 16" id="16"/>
          <p:cNvSpPr txBox="true"/>
          <p:nvPr/>
        </p:nvSpPr>
        <p:spPr>
          <a:xfrm rot="0">
            <a:off x="7120220" y="3129807"/>
            <a:ext cx="4613825" cy="712470"/>
          </a:xfrm>
          <a:prstGeom prst="rect">
            <a:avLst/>
          </a:prstGeom>
        </p:spPr>
        <p:txBody>
          <a:bodyPr anchor="t" rtlCol="false" tIns="0" lIns="0" bIns="0" rIns="0">
            <a:spAutoFit/>
          </a:bodyPr>
          <a:lstStyle/>
          <a:p>
            <a:pPr algn="ctr">
              <a:lnSpc>
                <a:spcPts val="5879"/>
              </a:lnSpc>
            </a:pPr>
            <a:r>
              <a:rPr lang="en-US" sz="4199">
                <a:solidFill>
                  <a:srgbClr val="1F4F74"/>
                </a:solidFill>
                <a:latin typeface="Poppins Bold"/>
              </a:rPr>
              <a:t>RFID-RDM6300</a:t>
            </a:r>
          </a:p>
        </p:txBody>
      </p:sp>
      <p:sp>
        <p:nvSpPr>
          <p:cNvPr name="TextBox 17" id="17"/>
          <p:cNvSpPr txBox="true"/>
          <p:nvPr/>
        </p:nvSpPr>
        <p:spPr>
          <a:xfrm rot="0">
            <a:off x="14093631" y="8353627"/>
            <a:ext cx="3429000" cy="712470"/>
          </a:xfrm>
          <a:prstGeom prst="rect">
            <a:avLst/>
          </a:prstGeom>
        </p:spPr>
        <p:txBody>
          <a:bodyPr anchor="t" rtlCol="false" tIns="0" lIns="0" bIns="0" rIns="0">
            <a:spAutoFit/>
          </a:bodyPr>
          <a:lstStyle/>
          <a:p>
            <a:pPr algn="ctr">
              <a:lnSpc>
                <a:spcPts val="5879"/>
              </a:lnSpc>
            </a:pPr>
            <a:r>
              <a:rPr lang="en-US" sz="4199">
                <a:solidFill>
                  <a:srgbClr val="1F4F74"/>
                </a:solidFill>
                <a:latin typeface="Poppins Bold"/>
              </a:rPr>
              <a:t>Time</a:t>
            </a:r>
          </a:p>
        </p:txBody>
      </p:sp>
    </p:spTree>
  </p:cSld>
  <p:clrMapOvr>
    <a:masterClrMapping/>
  </p:clrMapOvr>
</p:sld>
</file>

<file path=ppt/slides/slide2.xml><?xml version="1.0" encoding="utf-8"?>
<p:sld xmlns:p="http://schemas.openxmlformats.org/presentationml/2006/main" xmlns:a="http://schemas.openxmlformats.org/drawingml/2006/main">
  <p:cSld>
    <p:bg>
      <p:bgPr>
        <a:solidFill>
          <a:srgbClr val="F6F6ED"/>
        </a:solidFill>
      </p:bgPr>
    </p:bg>
    <p:spTree>
      <p:nvGrpSpPr>
        <p:cNvPr id="1" name=""/>
        <p:cNvGrpSpPr/>
        <p:nvPr/>
      </p:nvGrpSpPr>
      <p:grpSpPr>
        <a:xfrm>
          <a:off x="0" y="0"/>
          <a:ext cx="0" cy="0"/>
          <a:chOff x="0" y="0"/>
          <a:chExt cx="0" cy="0"/>
        </a:xfrm>
      </p:grpSpPr>
      <p:sp>
        <p:nvSpPr>
          <p:cNvPr name="AutoShape 2" id="2"/>
          <p:cNvSpPr/>
          <p:nvPr/>
        </p:nvSpPr>
        <p:spPr>
          <a:xfrm rot="0">
            <a:off x="-1179142" y="9258300"/>
            <a:ext cx="19915652" cy="1035566"/>
          </a:xfrm>
          <a:prstGeom prst="rect">
            <a:avLst/>
          </a:prstGeom>
          <a:solidFill>
            <a:srgbClr val="4C98A8"/>
          </a:solidFill>
        </p:spPr>
      </p:sp>
      <p:grpSp>
        <p:nvGrpSpPr>
          <p:cNvPr name="Group 3" id="3"/>
          <p:cNvGrpSpPr/>
          <p:nvPr/>
        </p:nvGrpSpPr>
        <p:grpSpPr>
          <a:xfrm rot="0">
            <a:off x="8511984" y="1058838"/>
            <a:ext cx="364758" cy="364758"/>
            <a:chOff x="0" y="0"/>
            <a:chExt cx="6350000" cy="6350000"/>
          </a:xfrm>
        </p:grpSpPr>
        <p:sp>
          <p:nvSpPr>
            <p:cNvPr name="Freeform 4" id="4"/>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4C98A8"/>
            </a:solidFill>
          </p:spPr>
        </p:sp>
      </p:grpSp>
      <p:grpSp>
        <p:nvGrpSpPr>
          <p:cNvPr name="Group 5" id="5"/>
          <p:cNvGrpSpPr/>
          <p:nvPr/>
        </p:nvGrpSpPr>
        <p:grpSpPr>
          <a:xfrm rot="0">
            <a:off x="8511984" y="2649513"/>
            <a:ext cx="364758" cy="364758"/>
            <a:chOff x="0" y="0"/>
            <a:chExt cx="6350000" cy="6350000"/>
          </a:xfrm>
        </p:grpSpPr>
        <p:sp>
          <p:nvSpPr>
            <p:cNvPr name="Freeform 6" id="6"/>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4C98A8"/>
            </a:solidFill>
          </p:spPr>
        </p:sp>
      </p:grpSp>
      <p:grpSp>
        <p:nvGrpSpPr>
          <p:cNvPr name="Group 7" id="7"/>
          <p:cNvGrpSpPr/>
          <p:nvPr/>
        </p:nvGrpSpPr>
        <p:grpSpPr>
          <a:xfrm rot="0">
            <a:off x="8511984" y="4297338"/>
            <a:ext cx="364758" cy="364758"/>
            <a:chOff x="0" y="0"/>
            <a:chExt cx="6350000" cy="6350000"/>
          </a:xfrm>
        </p:grpSpPr>
        <p:sp>
          <p:nvSpPr>
            <p:cNvPr name="Freeform 8" id="8"/>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4C98A8"/>
            </a:solidFill>
          </p:spPr>
        </p:sp>
      </p:grpSp>
      <p:grpSp>
        <p:nvGrpSpPr>
          <p:cNvPr name="Group 9" id="9"/>
          <p:cNvGrpSpPr/>
          <p:nvPr/>
        </p:nvGrpSpPr>
        <p:grpSpPr>
          <a:xfrm rot="0">
            <a:off x="8511984" y="5945163"/>
            <a:ext cx="364758" cy="364758"/>
            <a:chOff x="0" y="0"/>
            <a:chExt cx="6350000" cy="6350000"/>
          </a:xfrm>
        </p:grpSpPr>
        <p:sp>
          <p:nvSpPr>
            <p:cNvPr name="Freeform 10" id="10"/>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4C98A8"/>
            </a:solidFill>
          </p:spPr>
        </p:sp>
      </p:grpSp>
      <p:sp>
        <p:nvSpPr>
          <p:cNvPr name="AutoShape 11" id="11"/>
          <p:cNvSpPr/>
          <p:nvPr/>
        </p:nvSpPr>
        <p:spPr>
          <a:xfrm rot="0">
            <a:off x="778229" y="2717592"/>
            <a:ext cx="47625" cy="10439400"/>
          </a:xfrm>
          <a:prstGeom prst="rect">
            <a:avLst/>
          </a:prstGeom>
          <a:solidFill>
            <a:srgbClr val="4C98A8"/>
          </a:solidFill>
        </p:spPr>
      </p:sp>
      <p:sp>
        <p:nvSpPr>
          <p:cNvPr name="TextBox 12" id="12"/>
          <p:cNvSpPr txBox="true"/>
          <p:nvPr/>
        </p:nvSpPr>
        <p:spPr>
          <a:xfrm rot="0">
            <a:off x="9385808" y="998329"/>
            <a:ext cx="4058680" cy="828675"/>
          </a:xfrm>
          <a:prstGeom prst="rect">
            <a:avLst/>
          </a:prstGeom>
        </p:spPr>
        <p:txBody>
          <a:bodyPr anchor="t" rtlCol="false" tIns="0" lIns="0" bIns="0" rIns="0">
            <a:spAutoFit/>
          </a:bodyPr>
          <a:lstStyle/>
          <a:p>
            <a:pPr>
              <a:lnSpc>
                <a:spcPts val="6599"/>
              </a:lnSpc>
            </a:pPr>
            <a:r>
              <a:rPr lang="en-US" sz="5499" spc="164">
                <a:solidFill>
                  <a:srgbClr val="414042"/>
                </a:solidFill>
                <a:latin typeface="HK Grotesk Bold"/>
              </a:rPr>
              <a:t>What is</a:t>
            </a:r>
          </a:p>
        </p:txBody>
      </p:sp>
      <p:sp>
        <p:nvSpPr>
          <p:cNvPr name="TextBox 13" id="13"/>
          <p:cNvSpPr txBox="true"/>
          <p:nvPr/>
        </p:nvSpPr>
        <p:spPr>
          <a:xfrm rot="0">
            <a:off x="9385808" y="2589004"/>
            <a:ext cx="8556461" cy="752475"/>
          </a:xfrm>
          <a:prstGeom prst="rect">
            <a:avLst/>
          </a:prstGeom>
        </p:spPr>
        <p:txBody>
          <a:bodyPr anchor="t" rtlCol="false" tIns="0" lIns="0" bIns="0" rIns="0">
            <a:spAutoFit/>
          </a:bodyPr>
          <a:lstStyle/>
          <a:p>
            <a:pPr>
              <a:lnSpc>
                <a:spcPts val="5999"/>
              </a:lnSpc>
            </a:pPr>
            <a:r>
              <a:rPr lang="en-US" sz="4999" spc="149">
                <a:solidFill>
                  <a:srgbClr val="414042"/>
                </a:solidFill>
                <a:latin typeface="HK Grotesk Bold"/>
              </a:rPr>
              <a:t>Problems and objectives</a:t>
            </a:r>
          </a:p>
        </p:txBody>
      </p:sp>
      <p:sp>
        <p:nvSpPr>
          <p:cNvPr name="TextBox 14" id="14"/>
          <p:cNvSpPr txBox="true"/>
          <p:nvPr/>
        </p:nvSpPr>
        <p:spPr>
          <a:xfrm rot="0">
            <a:off x="9385808" y="4236829"/>
            <a:ext cx="7421055" cy="752475"/>
          </a:xfrm>
          <a:prstGeom prst="rect">
            <a:avLst/>
          </a:prstGeom>
        </p:spPr>
        <p:txBody>
          <a:bodyPr anchor="t" rtlCol="false" tIns="0" lIns="0" bIns="0" rIns="0">
            <a:spAutoFit/>
          </a:bodyPr>
          <a:lstStyle/>
          <a:p>
            <a:pPr>
              <a:lnSpc>
                <a:spcPts val="5999"/>
              </a:lnSpc>
            </a:pPr>
            <a:r>
              <a:rPr lang="en-US" sz="4999" spc="149">
                <a:solidFill>
                  <a:srgbClr val="414042"/>
                </a:solidFill>
                <a:latin typeface="HK Grotesk Bold"/>
              </a:rPr>
              <a:t>Implementation</a:t>
            </a:r>
          </a:p>
        </p:txBody>
      </p:sp>
      <p:sp>
        <p:nvSpPr>
          <p:cNvPr name="TextBox 15" id="15"/>
          <p:cNvSpPr txBox="true"/>
          <p:nvPr/>
        </p:nvSpPr>
        <p:spPr>
          <a:xfrm rot="0">
            <a:off x="9385808" y="5884654"/>
            <a:ext cx="7421055" cy="752475"/>
          </a:xfrm>
          <a:prstGeom prst="rect">
            <a:avLst/>
          </a:prstGeom>
        </p:spPr>
        <p:txBody>
          <a:bodyPr anchor="t" rtlCol="false" tIns="0" lIns="0" bIns="0" rIns="0">
            <a:spAutoFit/>
          </a:bodyPr>
          <a:lstStyle/>
          <a:p>
            <a:pPr>
              <a:lnSpc>
                <a:spcPts val="5999"/>
              </a:lnSpc>
            </a:pPr>
            <a:r>
              <a:rPr lang="en-US" sz="4999" spc="149">
                <a:solidFill>
                  <a:srgbClr val="414042"/>
                </a:solidFill>
                <a:latin typeface="HK Grotesk Bold"/>
              </a:rPr>
              <a:t>Constraints</a:t>
            </a:r>
          </a:p>
        </p:txBody>
      </p:sp>
      <p:sp>
        <p:nvSpPr>
          <p:cNvPr name="TextBox 16" id="16"/>
          <p:cNvSpPr txBox="true"/>
          <p:nvPr/>
        </p:nvSpPr>
        <p:spPr>
          <a:xfrm rot="0">
            <a:off x="2182978" y="9563358"/>
            <a:ext cx="15111406" cy="424815"/>
          </a:xfrm>
          <a:prstGeom prst="rect">
            <a:avLst/>
          </a:prstGeom>
        </p:spPr>
        <p:txBody>
          <a:bodyPr anchor="t" rtlCol="false" tIns="0" lIns="0" bIns="0" rIns="0">
            <a:spAutoFit/>
          </a:bodyPr>
          <a:lstStyle/>
          <a:p>
            <a:pPr algn="r">
              <a:lnSpc>
                <a:spcPts val="3359"/>
              </a:lnSpc>
            </a:pPr>
            <a:r>
              <a:rPr lang="en-US" sz="2400" spc="124">
                <a:solidFill>
                  <a:srgbClr val="F6F6ED"/>
                </a:solidFill>
                <a:latin typeface="Luthier Bold"/>
              </a:rPr>
              <a:t>2023</a:t>
            </a:r>
          </a:p>
        </p:txBody>
      </p:sp>
      <p:grpSp>
        <p:nvGrpSpPr>
          <p:cNvPr name="Group 17" id="17"/>
          <p:cNvGrpSpPr/>
          <p:nvPr/>
        </p:nvGrpSpPr>
        <p:grpSpPr>
          <a:xfrm rot="0">
            <a:off x="8511984" y="7592988"/>
            <a:ext cx="364758" cy="364758"/>
            <a:chOff x="0" y="0"/>
            <a:chExt cx="6350000" cy="6350000"/>
          </a:xfrm>
        </p:grpSpPr>
        <p:sp>
          <p:nvSpPr>
            <p:cNvPr name="Freeform 18" id="18"/>
            <p:cNvSpPr/>
            <p:nvPr/>
          </p:nvSpPr>
          <p:spPr>
            <a:xfrm flipH="false" flipV="false" rot="0">
              <a:off x="0" y="0"/>
              <a:ext cx="6350000" cy="6350000"/>
            </a:xfrm>
            <a:custGeom>
              <a:avLst/>
              <a:gdLst/>
              <a:ahLst/>
              <a:cxnLst/>
              <a:rect r="r" b="b" t="t" l="l"/>
              <a:pathLst>
                <a:path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path>
              </a:pathLst>
            </a:custGeom>
            <a:solidFill>
              <a:srgbClr val="4C98A8"/>
            </a:solidFill>
          </p:spPr>
        </p:sp>
      </p:grpSp>
      <p:sp>
        <p:nvSpPr>
          <p:cNvPr name="TextBox 19" id="19"/>
          <p:cNvSpPr txBox="true"/>
          <p:nvPr/>
        </p:nvSpPr>
        <p:spPr>
          <a:xfrm rot="0">
            <a:off x="9385808" y="7532479"/>
            <a:ext cx="6616192" cy="752475"/>
          </a:xfrm>
          <a:prstGeom prst="rect">
            <a:avLst/>
          </a:prstGeom>
        </p:spPr>
        <p:txBody>
          <a:bodyPr anchor="t" rtlCol="false" tIns="0" lIns="0" bIns="0" rIns="0">
            <a:spAutoFit/>
          </a:bodyPr>
          <a:lstStyle/>
          <a:p>
            <a:pPr>
              <a:lnSpc>
                <a:spcPts val="5999"/>
              </a:lnSpc>
            </a:pPr>
            <a:r>
              <a:rPr lang="en-US" sz="4999" spc="149">
                <a:solidFill>
                  <a:srgbClr val="414042"/>
                </a:solidFill>
                <a:latin typeface="HK Grotesk Bold"/>
              </a:rPr>
              <a:t>Future work</a:t>
            </a:r>
          </a:p>
        </p:txBody>
      </p:sp>
      <p:sp>
        <p:nvSpPr>
          <p:cNvPr name="TextBox 20" id="20"/>
          <p:cNvSpPr txBox="true"/>
          <p:nvPr/>
        </p:nvSpPr>
        <p:spPr>
          <a:xfrm rot="0">
            <a:off x="705247" y="712579"/>
            <a:ext cx="6308486" cy="1057275"/>
          </a:xfrm>
          <a:prstGeom prst="rect">
            <a:avLst/>
          </a:prstGeom>
        </p:spPr>
        <p:txBody>
          <a:bodyPr anchor="t" rtlCol="false" tIns="0" lIns="0" bIns="0" rIns="0">
            <a:spAutoFit/>
          </a:bodyPr>
          <a:lstStyle/>
          <a:p>
            <a:pPr algn="r">
              <a:lnSpc>
                <a:spcPts val="8399"/>
              </a:lnSpc>
            </a:pPr>
            <a:r>
              <a:rPr lang="en-US" sz="6999">
                <a:solidFill>
                  <a:srgbClr val="414042"/>
                </a:solidFill>
                <a:latin typeface="HK Grotesk Bold"/>
              </a:rPr>
              <a:t>CONTENTS</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4C98A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10541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9296400" y="1028700"/>
            <a:ext cx="7703235" cy="8229600"/>
          </a:xfrm>
          <a:custGeom>
            <a:avLst/>
            <a:gdLst/>
            <a:ahLst/>
            <a:cxnLst/>
            <a:rect r="r" b="b" t="t" l="l"/>
            <a:pathLst>
              <a:path h="8229600" w="7703235">
                <a:moveTo>
                  <a:pt x="0" y="0"/>
                </a:moveTo>
                <a:lnTo>
                  <a:pt x="7703235" y="0"/>
                </a:lnTo>
                <a:lnTo>
                  <a:pt x="7703235" y="8229600"/>
                </a:lnTo>
                <a:lnTo>
                  <a:pt x="0" y="8229600"/>
                </a:lnTo>
                <a:lnTo>
                  <a:pt x="0" y="0"/>
                </a:lnTo>
                <a:close/>
              </a:path>
            </a:pathLst>
          </a:custGeom>
          <a:blipFill>
            <a:blip r:embed="rId4"/>
            <a:stretch>
              <a:fillRect l="-15553" t="0" r="-7327" b="0"/>
            </a:stretch>
          </a:blipFill>
          <a:ln>
            <a:noFill/>
          </a:ln>
        </p:spPr>
      </p:sp>
      <p:sp>
        <p:nvSpPr>
          <p:cNvPr name="Freeform 4" id="4"/>
          <p:cNvSpPr/>
          <p:nvPr/>
        </p:nvSpPr>
        <p:spPr>
          <a:xfrm flipH="false" flipV="false" rot="0">
            <a:off x="3295650" y="1928812"/>
            <a:ext cx="3429000" cy="3429000"/>
          </a:xfrm>
          <a:custGeom>
            <a:avLst/>
            <a:gdLst/>
            <a:ahLst/>
            <a:cxnLst/>
            <a:rect r="r" b="b" t="t" l="l"/>
            <a:pathLst>
              <a:path h="3429000" w="3429000">
                <a:moveTo>
                  <a:pt x="0" y="0"/>
                </a:moveTo>
                <a:lnTo>
                  <a:pt x="3429000" y="0"/>
                </a:lnTo>
                <a:lnTo>
                  <a:pt x="3429000" y="3429000"/>
                </a:lnTo>
                <a:lnTo>
                  <a:pt x="0" y="34290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a:ln>
            <a:noFill/>
          </a:ln>
        </p:spPr>
      </p:sp>
      <p:sp>
        <p:nvSpPr>
          <p:cNvPr name="TextBox 5" id="5"/>
          <p:cNvSpPr txBox="true"/>
          <p:nvPr/>
        </p:nvSpPr>
        <p:spPr>
          <a:xfrm rot="0">
            <a:off x="1028700" y="5487988"/>
            <a:ext cx="7962900" cy="1514475"/>
          </a:xfrm>
          <a:prstGeom prst="rect">
            <a:avLst/>
          </a:prstGeom>
        </p:spPr>
        <p:txBody>
          <a:bodyPr anchor="t" rtlCol="false" tIns="0" lIns="0" bIns="0" rIns="0">
            <a:spAutoFit/>
          </a:bodyPr>
          <a:lstStyle/>
          <a:p>
            <a:pPr algn="ctr">
              <a:lnSpc>
                <a:spcPts val="11999"/>
              </a:lnSpc>
            </a:pPr>
            <a:r>
              <a:rPr lang="en-US" sz="9999">
                <a:solidFill>
                  <a:srgbClr val="FFFFFF"/>
                </a:solidFill>
                <a:latin typeface="HK Grotesk Semi-Bold"/>
              </a:rPr>
              <a:t>Future Work</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1F1F1"/>
        </a:solidFill>
      </p:bgPr>
    </p:bg>
    <p:spTree>
      <p:nvGrpSpPr>
        <p:cNvPr id="1" name=""/>
        <p:cNvGrpSpPr/>
        <p:nvPr/>
      </p:nvGrpSpPr>
      <p:grpSpPr>
        <a:xfrm>
          <a:off x="0" y="0"/>
          <a:ext cx="0" cy="0"/>
          <a:chOff x="0" y="0"/>
          <a:chExt cx="0" cy="0"/>
        </a:xfrm>
      </p:grpSpPr>
      <p:sp>
        <p:nvSpPr>
          <p:cNvPr name="Freeform 2" id="2"/>
          <p:cNvSpPr/>
          <p:nvPr/>
        </p:nvSpPr>
        <p:spPr>
          <a:xfrm flipH="false" flipV="false" rot="0">
            <a:off x="4118403" y="2953321"/>
            <a:ext cx="10051194" cy="11228493"/>
          </a:xfrm>
          <a:custGeom>
            <a:avLst/>
            <a:gdLst/>
            <a:ahLst/>
            <a:cxnLst/>
            <a:rect r="r" b="b" t="t" l="l"/>
            <a:pathLst>
              <a:path h="11228493" w="10051194">
                <a:moveTo>
                  <a:pt x="0" y="0"/>
                </a:moveTo>
                <a:lnTo>
                  <a:pt x="10051194" y="0"/>
                </a:lnTo>
                <a:lnTo>
                  <a:pt x="10051194" y="11228493"/>
                </a:lnTo>
                <a:lnTo>
                  <a:pt x="0" y="11228493"/>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380320" y="1342231"/>
            <a:ext cx="2515394" cy="2515394"/>
          </a:xfrm>
          <a:custGeom>
            <a:avLst/>
            <a:gdLst/>
            <a:ahLst/>
            <a:cxnLst/>
            <a:rect r="r" b="b" t="t" l="l"/>
            <a:pathLst>
              <a:path h="2515394" w="2515394">
                <a:moveTo>
                  <a:pt x="0" y="0"/>
                </a:moveTo>
                <a:lnTo>
                  <a:pt x="2515394" y="0"/>
                </a:lnTo>
                <a:lnTo>
                  <a:pt x="2515394" y="2515394"/>
                </a:lnTo>
                <a:lnTo>
                  <a:pt x="0" y="2515394"/>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14361654" y="953725"/>
            <a:ext cx="2404883" cy="2727187"/>
          </a:xfrm>
          <a:custGeom>
            <a:avLst/>
            <a:gdLst/>
            <a:ahLst/>
            <a:cxnLst/>
            <a:rect r="r" b="b" t="t" l="l"/>
            <a:pathLst>
              <a:path h="2727187" w="2404883">
                <a:moveTo>
                  <a:pt x="0" y="0"/>
                </a:moveTo>
                <a:lnTo>
                  <a:pt x="2404883" y="0"/>
                </a:lnTo>
                <a:lnTo>
                  <a:pt x="2404883" y="2727187"/>
                </a:lnTo>
                <a:lnTo>
                  <a:pt x="0" y="272718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6814898">
            <a:off x="628405" y="654848"/>
            <a:ext cx="4191000" cy="4114800"/>
          </a:xfrm>
          <a:custGeom>
            <a:avLst/>
            <a:gdLst/>
            <a:ahLst/>
            <a:cxnLst/>
            <a:rect r="r" b="b" t="t" l="l"/>
            <a:pathLst>
              <a:path h="4114800" w="4191000">
                <a:moveTo>
                  <a:pt x="0" y="0"/>
                </a:moveTo>
                <a:lnTo>
                  <a:pt x="4191000" y="0"/>
                </a:lnTo>
                <a:lnTo>
                  <a:pt x="4191000"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6" id="6"/>
          <p:cNvSpPr txBox="true"/>
          <p:nvPr/>
        </p:nvSpPr>
        <p:spPr>
          <a:xfrm rot="0">
            <a:off x="12083394" y="5172277"/>
            <a:ext cx="6204606" cy="1455420"/>
          </a:xfrm>
          <a:prstGeom prst="rect">
            <a:avLst/>
          </a:prstGeom>
        </p:spPr>
        <p:txBody>
          <a:bodyPr anchor="t" rtlCol="false" tIns="0" lIns="0" bIns="0" rIns="0">
            <a:spAutoFit/>
          </a:bodyPr>
          <a:lstStyle/>
          <a:p>
            <a:pPr algn="ctr">
              <a:lnSpc>
                <a:spcPts val="5879"/>
              </a:lnSpc>
            </a:pPr>
            <a:r>
              <a:rPr lang="en-US" sz="4199">
                <a:solidFill>
                  <a:srgbClr val="1F4F74"/>
                </a:solidFill>
                <a:latin typeface="Poppins Bold"/>
              </a:rPr>
              <a:t>Robotic Arm for Sorting Process</a:t>
            </a:r>
          </a:p>
        </p:txBody>
      </p:sp>
      <p:sp>
        <p:nvSpPr>
          <p:cNvPr name="Freeform 7" id="7"/>
          <p:cNvSpPr/>
          <p:nvPr/>
        </p:nvSpPr>
        <p:spPr>
          <a:xfrm flipH="false" flipV="false" rot="-6814898">
            <a:off x="13468595" y="635798"/>
            <a:ext cx="4191000" cy="4114800"/>
          </a:xfrm>
          <a:custGeom>
            <a:avLst/>
            <a:gdLst/>
            <a:ahLst/>
            <a:cxnLst/>
            <a:rect r="r" b="b" t="t" l="l"/>
            <a:pathLst>
              <a:path h="4114800" w="4191000">
                <a:moveTo>
                  <a:pt x="0" y="0"/>
                </a:moveTo>
                <a:lnTo>
                  <a:pt x="4191000" y="0"/>
                </a:lnTo>
                <a:lnTo>
                  <a:pt x="4191000"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8" id="8"/>
          <p:cNvSpPr txBox="true"/>
          <p:nvPr/>
        </p:nvSpPr>
        <p:spPr>
          <a:xfrm rot="0">
            <a:off x="46354" y="5172277"/>
            <a:ext cx="6204606" cy="2089150"/>
          </a:xfrm>
          <a:prstGeom prst="rect">
            <a:avLst/>
          </a:prstGeom>
        </p:spPr>
        <p:txBody>
          <a:bodyPr anchor="t" rtlCol="false" tIns="0" lIns="0" bIns="0" rIns="0">
            <a:spAutoFit/>
          </a:bodyPr>
          <a:lstStyle/>
          <a:p>
            <a:pPr algn="ctr">
              <a:lnSpc>
                <a:spcPts val="5599"/>
              </a:lnSpc>
            </a:pPr>
            <a:r>
              <a:rPr lang="en-US" sz="3999">
                <a:solidFill>
                  <a:srgbClr val="1F4F74"/>
                </a:solidFill>
                <a:latin typeface="Poppins Bold"/>
              </a:rPr>
              <a:t>Camera-Based Barcode Recognition System</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35511" y="-219915"/>
            <a:ext cx="7702237" cy="10678378"/>
            <a:chOff x="0" y="0"/>
            <a:chExt cx="2028573" cy="2812412"/>
          </a:xfrm>
        </p:grpSpPr>
        <p:sp>
          <p:nvSpPr>
            <p:cNvPr name="Freeform 3" id="3"/>
            <p:cNvSpPr/>
            <p:nvPr/>
          </p:nvSpPr>
          <p:spPr>
            <a:xfrm flipH="false" flipV="false" rot="0">
              <a:off x="0" y="0"/>
              <a:ext cx="2028573" cy="2812412"/>
            </a:xfrm>
            <a:custGeom>
              <a:avLst/>
              <a:gdLst/>
              <a:ahLst/>
              <a:cxnLst/>
              <a:rect r="r" b="b" t="t" l="l"/>
              <a:pathLst>
                <a:path h="2812412" w="2028573">
                  <a:moveTo>
                    <a:pt x="0" y="0"/>
                  </a:moveTo>
                  <a:lnTo>
                    <a:pt x="2028573" y="0"/>
                  </a:lnTo>
                  <a:lnTo>
                    <a:pt x="2028573" y="2812412"/>
                  </a:lnTo>
                  <a:lnTo>
                    <a:pt x="0" y="2812412"/>
                  </a:lnTo>
                  <a:lnTo>
                    <a:pt x="0" y="0"/>
                  </a:lnTo>
                </a:path>
              </a:pathLst>
            </a:custGeom>
            <a:solidFill>
              <a:srgbClr val="447B9C"/>
            </a:solidFill>
          </p:spPr>
        </p:sp>
        <p:sp>
          <p:nvSpPr>
            <p:cNvPr name="TextBox 4" id="4"/>
            <p:cNvSpPr txBox="true"/>
            <p:nvPr/>
          </p:nvSpPr>
          <p:spPr>
            <a:xfrm>
              <a:off x="0" y="0"/>
              <a:ext cx="812800" cy="812800"/>
            </a:xfrm>
            <a:prstGeom prst="rect">
              <a:avLst/>
            </a:prstGeom>
          </p:spPr>
          <p:txBody>
            <a:bodyPr anchor="ctr" rtlCol="false" tIns="50800" lIns="50800" bIns="50800" rIns="50800"/>
            <a:lstStyle/>
            <a:p>
              <a:pPr algn="ctr">
                <a:lnSpc>
                  <a:spcPts val="2160"/>
                </a:lnSpc>
              </a:pPr>
            </a:p>
          </p:txBody>
        </p:sp>
      </p:grpSp>
      <p:grpSp>
        <p:nvGrpSpPr>
          <p:cNvPr name="Group 5" id="5"/>
          <p:cNvGrpSpPr/>
          <p:nvPr/>
        </p:nvGrpSpPr>
        <p:grpSpPr>
          <a:xfrm rot="0">
            <a:off x="12899341" y="1966119"/>
            <a:ext cx="5363621" cy="4396134"/>
            <a:chOff x="0" y="0"/>
            <a:chExt cx="7151494" cy="5861512"/>
          </a:xfrm>
        </p:grpSpPr>
        <p:pic>
          <p:nvPicPr>
            <p:cNvPr name="Picture 6" id="6"/>
            <p:cNvPicPr>
              <a:picLocks noChangeAspect="true"/>
            </p:cNvPicPr>
            <p:nvPr/>
          </p:nvPicPr>
          <p:blipFill>
            <a:blip r:embed="rId2"/>
            <a:srcRect l="0" t="4550" r="0" b="49345"/>
            <a:stretch>
              <a:fillRect/>
            </a:stretch>
          </p:blipFill>
          <p:spPr>
            <a:xfrm flipH="false" flipV="false">
              <a:off x="0" y="0"/>
              <a:ext cx="7151494" cy="5861512"/>
            </a:xfrm>
            <a:prstGeom prst="rect">
              <a:avLst/>
            </a:prstGeom>
          </p:spPr>
        </p:pic>
      </p:grpSp>
      <p:sp>
        <p:nvSpPr>
          <p:cNvPr name="AutoShape 7" id="7"/>
          <p:cNvSpPr/>
          <p:nvPr/>
        </p:nvSpPr>
        <p:spPr>
          <a:xfrm>
            <a:off x="7541694" y="8260617"/>
            <a:ext cx="10746304" cy="2287"/>
          </a:xfrm>
          <a:prstGeom prst="line">
            <a:avLst/>
          </a:prstGeom>
          <a:ln cap="flat" w="19050">
            <a:solidFill>
              <a:srgbClr val="282A29"/>
            </a:solidFill>
            <a:prstDash val="solid"/>
            <a:headEnd type="none" len="sm" w="sm"/>
            <a:tailEnd type="none" len="sm" w="sm"/>
          </a:ln>
        </p:spPr>
      </p:sp>
      <p:grpSp>
        <p:nvGrpSpPr>
          <p:cNvPr name="Group 8" id="8"/>
          <p:cNvGrpSpPr/>
          <p:nvPr/>
        </p:nvGrpSpPr>
        <p:grpSpPr>
          <a:xfrm rot="0">
            <a:off x="7541694" y="1966119"/>
            <a:ext cx="5353050" cy="4396134"/>
            <a:chOff x="0" y="0"/>
            <a:chExt cx="7137400" cy="5861512"/>
          </a:xfrm>
        </p:grpSpPr>
        <p:pic>
          <p:nvPicPr>
            <p:cNvPr name="Picture 9" id="9"/>
            <p:cNvPicPr>
              <a:picLocks noChangeAspect="true"/>
            </p:cNvPicPr>
            <p:nvPr/>
          </p:nvPicPr>
          <p:blipFill>
            <a:blip r:embed="rId3"/>
            <a:srcRect l="0" t="8281" r="0" b="8281"/>
            <a:stretch>
              <a:fillRect/>
            </a:stretch>
          </p:blipFill>
          <p:spPr>
            <a:xfrm flipH="false" flipV="false">
              <a:off x="0" y="0"/>
              <a:ext cx="7137400" cy="5861512"/>
            </a:xfrm>
            <a:prstGeom prst="rect">
              <a:avLst/>
            </a:prstGeom>
          </p:spPr>
        </p:pic>
      </p:grpSp>
      <p:sp>
        <p:nvSpPr>
          <p:cNvPr name="AutoShape 10" id="10"/>
          <p:cNvSpPr/>
          <p:nvPr/>
        </p:nvSpPr>
        <p:spPr>
          <a:xfrm flipV="true">
            <a:off x="12892281" y="3102762"/>
            <a:ext cx="0" cy="5167362"/>
          </a:xfrm>
          <a:prstGeom prst="line">
            <a:avLst/>
          </a:prstGeom>
          <a:ln cap="flat" w="19050">
            <a:solidFill>
              <a:srgbClr val="282A29"/>
            </a:solidFill>
            <a:prstDash val="solid"/>
            <a:headEnd type="none" len="sm" w="sm"/>
            <a:tailEnd type="none" len="sm" w="sm"/>
          </a:ln>
        </p:spPr>
      </p:sp>
      <p:sp>
        <p:nvSpPr>
          <p:cNvPr name="AutoShape 11" id="11"/>
          <p:cNvSpPr/>
          <p:nvPr/>
        </p:nvSpPr>
        <p:spPr>
          <a:xfrm flipH="true" flipV="true">
            <a:off x="7560746" y="-16636"/>
            <a:ext cx="5986" cy="10303636"/>
          </a:xfrm>
          <a:prstGeom prst="line">
            <a:avLst/>
          </a:prstGeom>
          <a:ln cap="flat" w="19050">
            <a:solidFill>
              <a:srgbClr val="282A29"/>
            </a:solidFill>
            <a:prstDash val="solid"/>
            <a:headEnd type="none" len="sm" w="sm"/>
            <a:tailEnd type="none" len="sm" w="sm"/>
          </a:ln>
        </p:spPr>
      </p:sp>
      <p:sp>
        <p:nvSpPr>
          <p:cNvPr name="AutoShape 12" id="12"/>
          <p:cNvSpPr/>
          <p:nvPr/>
        </p:nvSpPr>
        <p:spPr>
          <a:xfrm>
            <a:off x="7516658" y="6371778"/>
            <a:ext cx="10746304" cy="0"/>
          </a:xfrm>
          <a:prstGeom prst="line">
            <a:avLst/>
          </a:prstGeom>
          <a:ln cap="flat" w="19050">
            <a:solidFill>
              <a:srgbClr val="282A29"/>
            </a:solidFill>
            <a:prstDash val="solid"/>
            <a:headEnd type="none" len="sm" w="sm"/>
            <a:tailEnd type="none" len="sm" w="sm"/>
          </a:ln>
        </p:spPr>
      </p:sp>
      <p:sp>
        <p:nvSpPr>
          <p:cNvPr name="Freeform 13" id="13"/>
          <p:cNvSpPr/>
          <p:nvPr/>
        </p:nvSpPr>
        <p:spPr>
          <a:xfrm flipH="false" flipV="false" rot="0">
            <a:off x="106368" y="5902068"/>
            <a:ext cx="7315200" cy="3337560"/>
          </a:xfrm>
          <a:custGeom>
            <a:avLst/>
            <a:gdLst/>
            <a:ahLst/>
            <a:cxnLst/>
            <a:rect r="r" b="b" t="t" l="l"/>
            <a:pathLst>
              <a:path h="3337560" w="7315200">
                <a:moveTo>
                  <a:pt x="0" y="0"/>
                </a:moveTo>
                <a:lnTo>
                  <a:pt x="7315200" y="0"/>
                </a:lnTo>
                <a:lnTo>
                  <a:pt x="7315200" y="3337560"/>
                </a:lnTo>
                <a:lnTo>
                  <a:pt x="0" y="333756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14" id="14"/>
          <p:cNvSpPr txBox="true"/>
          <p:nvPr/>
        </p:nvSpPr>
        <p:spPr>
          <a:xfrm rot="0">
            <a:off x="7551221" y="6997110"/>
            <a:ext cx="5331535" cy="628650"/>
          </a:xfrm>
          <a:prstGeom prst="rect">
            <a:avLst/>
          </a:prstGeom>
        </p:spPr>
        <p:txBody>
          <a:bodyPr anchor="t" rtlCol="false" tIns="0" lIns="0" bIns="0" rIns="0">
            <a:spAutoFit/>
          </a:bodyPr>
          <a:lstStyle/>
          <a:p>
            <a:pPr algn="ctr" marL="0" indent="0" lvl="0">
              <a:lnSpc>
                <a:spcPts val="4920"/>
              </a:lnSpc>
            </a:pPr>
            <a:r>
              <a:rPr lang="en-US" sz="4100" spc="-205">
                <a:solidFill>
                  <a:srgbClr val="282A29"/>
                </a:solidFill>
                <a:latin typeface="HK Grotesk Semi-Bold"/>
              </a:rPr>
              <a:t>Taima Nizar Hamadneh</a:t>
            </a:r>
          </a:p>
        </p:txBody>
      </p:sp>
      <p:sp>
        <p:nvSpPr>
          <p:cNvPr name="TextBox 15" id="15"/>
          <p:cNvSpPr txBox="true"/>
          <p:nvPr/>
        </p:nvSpPr>
        <p:spPr>
          <a:xfrm rot="0">
            <a:off x="12882756" y="6997110"/>
            <a:ext cx="5380205" cy="628650"/>
          </a:xfrm>
          <a:prstGeom prst="rect">
            <a:avLst/>
          </a:prstGeom>
        </p:spPr>
        <p:txBody>
          <a:bodyPr anchor="t" rtlCol="false" tIns="0" lIns="0" bIns="0" rIns="0">
            <a:spAutoFit/>
          </a:bodyPr>
          <a:lstStyle/>
          <a:p>
            <a:pPr algn="ctr" marL="0" indent="0" lvl="0">
              <a:lnSpc>
                <a:spcPts val="4920"/>
              </a:lnSpc>
            </a:pPr>
            <a:r>
              <a:rPr lang="en-US" sz="4100" spc="-205">
                <a:solidFill>
                  <a:srgbClr val="282A29"/>
                </a:solidFill>
                <a:latin typeface="HK Grotesk Semi-Bold"/>
              </a:rPr>
              <a:t>Areen Naser Jawabreh</a:t>
            </a:r>
          </a:p>
        </p:txBody>
      </p:sp>
      <p:sp>
        <p:nvSpPr>
          <p:cNvPr name="TextBox 16" id="16"/>
          <p:cNvSpPr txBox="true"/>
          <p:nvPr/>
        </p:nvSpPr>
        <p:spPr>
          <a:xfrm rot="0">
            <a:off x="1028700" y="1219200"/>
            <a:ext cx="5470535" cy="2597134"/>
          </a:xfrm>
          <a:prstGeom prst="rect">
            <a:avLst/>
          </a:prstGeom>
        </p:spPr>
        <p:txBody>
          <a:bodyPr anchor="t" rtlCol="false" tIns="0" lIns="0" bIns="0" rIns="0">
            <a:spAutoFit/>
          </a:bodyPr>
          <a:lstStyle/>
          <a:p>
            <a:pPr algn="ctr">
              <a:lnSpc>
                <a:spcPts val="9999"/>
              </a:lnSpc>
            </a:pPr>
            <a:r>
              <a:rPr lang="en-US" sz="9999" spc="-749">
                <a:solidFill>
                  <a:srgbClr val="FAEFE0"/>
                </a:solidFill>
                <a:latin typeface="Open Sauce Semi-Bold"/>
              </a:rPr>
              <a:t>Our Team Members</a:t>
            </a: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4C98A8"/>
        </a:solidFill>
      </p:bgPr>
    </p:bg>
    <p:spTree>
      <p:nvGrpSpPr>
        <p:cNvPr id="1" name=""/>
        <p:cNvGrpSpPr/>
        <p:nvPr/>
      </p:nvGrpSpPr>
      <p:grpSpPr>
        <a:xfrm>
          <a:off x="0" y="0"/>
          <a:ext cx="0" cy="0"/>
          <a:chOff x="0" y="0"/>
          <a:chExt cx="0" cy="0"/>
        </a:xfrm>
      </p:grpSpPr>
      <p:sp>
        <p:nvSpPr>
          <p:cNvPr name="Freeform 2" id="2"/>
          <p:cNvSpPr/>
          <p:nvPr/>
        </p:nvSpPr>
        <p:spPr>
          <a:xfrm flipH="false" flipV="false" rot="0">
            <a:off x="2005883" y="3027066"/>
            <a:ext cx="14648045" cy="4128085"/>
          </a:xfrm>
          <a:custGeom>
            <a:avLst/>
            <a:gdLst/>
            <a:ahLst/>
            <a:cxnLst/>
            <a:rect r="r" b="b" t="t" l="l"/>
            <a:pathLst>
              <a:path h="4128085" w="14648045">
                <a:moveTo>
                  <a:pt x="0" y="0"/>
                </a:moveTo>
                <a:lnTo>
                  <a:pt x="14648045" y="0"/>
                </a:lnTo>
                <a:lnTo>
                  <a:pt x="14648045" y="4128085"/>
                </a:lnTo>
                <a:lnTo>
                  <a:pt x="0" y="412808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4C98A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10287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7793494" y="1028700"/>
            <a:ext cx="9465806" cy="8229600"/>
          </a:xfrm>
          <a:custGeom>
            <a:avLst/>
            <a:gdLst/>
            <a:ahLst/>
            <a:cxnLst/>
            <a:rect r="r" b="b" t="t" l="l"/>
            <a:pathLst>
              <a:path h="8229600" w="9465806">
                <a:moveTo>
                  <a:pt x="0" y="0"/>
                </a:moveTo>
                <a:lnTo>
                  <a:pt x="9465806" y="0"/>
                </a:lnTo>
                <a:lnTo>
                  <a:pt x="9465806" y="8229600"/>
                </a:lnTo>
                <a:lnTo>
                  <a:pt x="0" y="8229600"/>
                </a:lnTo>
                <a:lnTo>
                  <a:pt x="0" y="0"/>
                </a:lnTo>
                <a:close/>
              </a:path>
            </a:pathLst>
          </a:custGeom>
          <a:blipFill>
            <a:blip r:embed="rId4"/>
            <a:stretch>
              <a:fillRect l="0" t="0" r="0" b="0"/>
            </a:stretch>
          </a:blipFill>
        </p:spPr>
      </p:sp>
      <p:sp>
        <p:nvSpPr>
          <p:cNvPr name="Freeform 4" id="4"/>
          <p:cNvSpPr/>
          <p:nvPr/>
        </p:nvSpPr>
        <p:spPr>
          <a:xfrm flipH="false" flipV="false" rot="0">
            <a:off x="2794000" y="1714500"/>
            <a:ext cx="3403600" cy="3403600"/>
          </a:xfrm>
          <a:custGeom>
            <a:avLst/>
            <a:gdLst/>
            <a:ahLst/>
            <a:cxnLst/>
            <a:rect r="r" b="b" t="t" l="l"/>
            <a:pathLst>
              <a:path h="3403600" w="3403600">
                <a:moveTo>
                  <a:pt x="0" y="0"/>
                </a:moveTo>
                <a:lnTo>
                  <a:pt x="3403600" y="0"/>
                </a:lnTo>
                <a:lnTo>
                  <a:pt x="3403600" y="3403600"/>
                </a:lnTo>
                <a:lnTo>
                  <a:pt x="0" y="34036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1686167" y="5308600"/>
            <a:ext cx="6861337" cy="1514475"/>
          </a:xfrm>
          <a:prstGeom prst="rect">
            <a:avLst/>
          </a:prstGeom>
        </p:spPr>
        <p:txBody>
          <a:bodyPr anchor="t" rtlCol="false" tIns="0" lIns="0" bIns="0" rIns="0">
            <a:spAutoFit/>
          </a:bodyPr>
          <a:lstStyle/>
          <a:p>
            <a:pPr algn="ctr">
              <a:lnSpc>
                <a:spcPts val="11999"/>
              </a:lnSpc>
            </a:pPr>
            <a:r>
              <a:rPr lang="en-US" sz="9999">
                <a:solidFill>
                  <a:srgbClr val="FFFFFF"/>
                </a:solidFill>
                <a:latin typeface="HK Grotesk Semi-Bold"/>
              </a:rPr>
              <a:t>What is ?</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778976" y="5713152"/>
            <a:ext cx="4509024" cy="4573848"/>
          </a:xfrm>
          <a:custGeom>
            <a:avLst/>
            <a:gdLst/>
            <a:ahLst/>
            <a:cxnLst/>
            <a:rect r="r" b="b" t="t" l="l"/>
            <a:pathLst>
              <a:path h="4573848" w="4509024">
                <a:moveTo>
                  <a:pt x="0" y="0"/>
                </a:moveTo>
                <a:lnTo>
                  <a:pt x="4509024" y="0"/>
                </a:lnTo>
                <a:lnTo>
                  <a:pt x="4509024" y="4573848"/>
                </a:lnTo>
                <a:lnTo>
                  <a:pt x="0" y="4573848"/>
                </a:lnTo>
                <a:lnTo>
                  <a:pt x="0" y="0"/>
                </a:lnTo>
                <a:close/>
              </a:path>
            </a:pathLst>
          </a:custGeom>
          <a:blipFill>
            <a:blip r:embed="rId2"/>
            <a:stretch>
              <a:fillRect l="-13114" t="0" r="-21294" b="0"/>
            </a:stretch>
          </a:blipFill>
        </p:spPr>
      </p:sp>
      <p:sp>
        <p:nvSpPr>
          <p:cNvPr name="TextBox 3" id="3"/>
          <p:cNvSpPr txBox="true"/>
          <p:nvPr/>
        </p:nvSpPr>
        <p:spPr>
          <a:xfrm rot="0">
            <a:off x="1028700" y="2193665"/>
            <a:ext cx="14165946" cy="7029450"/>
          </a:xfrm>
          <a:prstGeom prst="rect">
            <a:avLst/>
          </a:prstGeom>
        </p:spPr>
        <p:txBody>
          <a:bodyPr anchor="t" rtlCol="false" tIns="0" lIns="0" bIns="0" rIns="0">
            <a:spAutoFit/>
          </a:bodyPr>
          <a:lstStyle/>
          <a:p>
            <a:pPr>
              <a:lnSpc>
                <a:spcPts val="5039"/>
              </a:lnSpc>
              <a:spcBef>
                <a:spcPct val="0"/>
              </a:spcBef>
            </a:pPr>
            <a:r>
              <a:rPr lang="en-US" sz="4199" spc="125">
                <a:solidFill>
                  <a:srgbClr val="1F4F74"/>
                </a:solidFill>
                <a:latin typeface="HK Grotesk"/>
              </a:rPr>
              <a:t>Certain industries face challenges in efficiently categorizing and organizing goods based on their country of manufacturing. Because it takes more time and effort, this frequently results in an increase in operational stress, which may lead to lower productivity and a lack of streamlined operation.</a:t>
            </a:r>
          </a:p>
          <a:p>
            <a:pPr>
              <a:lnSpc>
                <a:spcPts val="5039"/>
              </a:lnSpc>
              <a:spcBef>
                <a:spcPct val="0"/>
              </a:spcBef>
            </a:pPr>
            <a:r>
              <a:rPr lang="en-US" sz="4199" spc="125">
                <a:solidFill>
                  <a:srgbClr val="1F4F74"/>
                </a:solidFill>
                <a:latin typeface="HK Grotesk"/>
              </a:rPr>
              <a:t>The ”Sorting Master” proposed by our concept aims to solve this issue by providing a sorting machine. This device improves the classification procedure by offering a system for classifying goods according to their geographic location of manufacturing. </a:t>
            </a:r>
          </a:p>
        </p:txBody>
      </p:sp>
      <p:sp>
        <p:nvSpPr>
          <p:cNvPr name="TextBox 4" id="4"/>
          <p:cNvSpPr txBox="true"/>
          <p:nvPr/>
        </p:nvSpPr>
        <p:spPr>
          <a:xfrm rot="0">
            <a:off x="1028700" y="1019175"/>
            <a:ext cx="13478325" cy="1067435"/>
          </a:xfrm>
          <a:prstGeom prst="rect">
            <a:avLst/>
          </a:prstGeom>
        </p:spPr>
        <p:txBody>
          <a:bodyPr anchor="t" rtlCol="false" tIns="0" lIns="0" bIns="0" rIns="0">
            <a:spAutoFit/>
          </a:bodyPr>
          <a:lstStyle/>
          <a:p>
            <a:pPr>
              <a:lnSpc>
                <a:spcPts val="8469"/>
              </a:lnSpc>
            </a:pPr>
            <a:r>
              <a:rPr lang="en-US" sz="6999">
                <a:solidFill>
                  <a:srgbClr val="1F4F74"/>
                </a:solidFill>
                <a:latin typeface="HK Grotesk Bold"/>
              </a:rPr>
              <a:t>What Is Sorting Master?</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4C98A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10287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9296400" y="1003300"/>
            <a:ext cx="7703235" cy="8229600"/>
          </a:xfrm>
          <a:custGeom>
            <a:avLst/>
            <a:gdLst/>
            <a:ahLst/>
            <a:cxnLst/>
            <a:rect r="r" b="b" t="t" l="l"/>
            <a:pathLst>
              <a:path h="8229600" w="7703235">
                <a:moveTo>
                  <a:pt x="0" y="0"/>
                </a:moveTo>
                <a:lnTo>
                  <a:pt x="7703235" y="0"/>
                </a:lnTo>
                <a:lnTo>
                  <a:pt x="7703235" y="8229600"/>
                </a:lnTo>
                <a:lnTo>
                  <a:pt x="0" y="8229600"/>
                </a:lnTo>
                <a:lnTo>
                  <a:pt x="0" y="0"/>
                </a:lnTo>
                <a:close/>
              </a:path>
            </a:pathLst>
          </a:custGeom>
          <a:blipFill>
            <a:blip r:embed="rId4"/>
            <a:stretch>
              <a:fillRect l="-15553" t="0" r="-7327" b="0"/>
            </a:stretch>
          </a:blipFill>
          <a:ln>
            <a:noFill/>
          </a:ln>
        </p:spPr>
      </p:sp>
      <p:sp>
        <p:nvSpPr>
          <p:cNvPr name="Freeform 4" id="4"/>
          <p:cNvSpPr/>
          <p:nvPr/>
        </p:nvSpPr>
        <p:spPr>
          <a:xfrm flipH="false" flipV="false" rot="0">
            <a:off x="2768600" y="1714500"/>
            <a:ext cx="3429000" cy="3429000"/>
          </a:xfrm>
          <a:custGeom>
            <a:avLst/>
            <a:gdLst/>
            <a:ahLst/>
            <a:cxnLst/>
            <a:rect r="r" b="b" t="t" l="l"/>
            <a:pathLst>
              <a:path h="3429000" w="3429000">
                <a:moveTo>
                  <a:pt x="0" y="0"/>
                </a:moveTo>
                <a:lnTo>
                  <a:pt x="3429000" y="0"/>
                </a:lnTo>
                <a:lnTo>
                  <a:pt x="3429000" y="3429000"/>
                </a:lnTo>
                <a:lnTo>
                  <a:pt x="0" y="34290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1028700" y="5334000"/>
            <a:ext cx="7962900" cy="3028950"/>
          </a:xfrm>
          <a:prstGeom prst="rect">
            <a:avLst/>
          </a:prstGeom>
        </p:spPr>
        <p:txBody>
          <a:bodyPr anchor="t" rtlCol="false" tIns="0" lIns="0" bIns="0" rIns="0">
            <a:spAutoFit/>
          </a:bodyPr>
          <a:lstStyle/>
          <a:p>
            <a:pPr algn="ctr">
              <a:lnSpc>
                <a:spcPts val="11999"/>
              </a:lnSpc>
            </a:pPr>
            <a:r>
              <a:rPr lang="en-US" sz="9999">
                <a:solidFill>
                  <a:srgbClr val="FFFFFF"/>
                </a:solidFill>
                <a:latin typeface="HK Grotesk Semi-Bold"/>
              </a:rPr>
              <a:t>Problem and objectives</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1F1F1"/>
        </a:solidFill>
      </p:bgPr>
    </p:bg>
    <p:spTree>
      <p:nvGrpSpPr>
        <p:cNvPr id="1" name=""/>
        <p:cNvGrpSpPr/>
        <p:nvPr/>
      </p:nvGrpSpPr>
      <p:grpSpPr>
        <a:xfrm>
          <a:off x="0" y="0"/>
          <a:ext cx="0" cy="0"/>
          <a:chOff x="0" y="0"/>
          <a:chExt cx="0" cy="0"/>
        </a:xfrm>
      </p:grpSpPr>
      <p:sp>
        <p:nvSpPr>
          <p:cNvPr name="Freeform 2" id="2"/>
          <p:cNvSpPr/>
          <p:nvPr/>
        </p:nvSpPr>
        <p:spPr>
          <a:xfrm flipH="false" flipV="false" rot="0">
            <a:off x="1143000" y="642938"/>
            <a:ext cx="6790789" cy="9021580"/>
          </a:xfrm>
          <a:custGeom>
            <a:avLst/>
            <a:gdLst/>
            <a:ahLst/>
            <a:cxnLst/>
            <a:rect r="r" b="b" t="t" l="l"/>
            <a:pathLst>
              <a:path h="9021580" w="6790789">
                <a:moveTo>
                  <a:pt x="0" y="0"/>
                </a:moveTo>
                <a:lnTo>
                  <a:pt x="6790789" y="0"/>
                </a:lnTo>
                <a:lnTo>
                  <a:pt x="6790789" y="9021579"/>
                </a:lnTo>
                <a:lnTo>
                  <a:pt x="0" y="9021579"/>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9144000" y="2200266"/>
            <a:ext cx="8001000" cy="7086619"/>
          </a:xfrm>
          <a:prstGeom prst="rect">
            <a:avLst/>
          </a:prstGeom>
        </p:spPr>
        <p:txBody>
          <a:bodyPr anchor="t" rtlCol="false" tIns="0" lIns="0" bIns="0" rIns="0">
            <a:spAutoFit/>
          </a:bodyPr>
          <a:lstStyle/>
          <a:p>
            <a:pPr>
              <a:lnSpc>
                <a:spcPts val="6298"/>
              </a:lnSpc>
              <a:spcBef>
                <a:spcPct val="0"/>
              </a:spcBef>
            </a:pPr>
            <a:r>
              <a:rPr lang="en-US" sz="4499">
                <a:solidFill>
                  <a:srgbClr val="000000"/>
                </a:solidFill>
                <a:latin typeface="HK Grotesk Bold"/>
              </a:rPr>
              <a:t>The aim of the sorting machine project is to efficiently sort diverse objects according to their country of manufacture. The project attempts to improve and streamline the sorting process because traditional sorting involves a lot of time and effort.</a:t>
            </a:r>
          </a:p>
        </p:txBody>
      </p:sp>
      <p:sp>
        <p:nvSpPr>
          <p:cNvPr name="TextBox 4" id="4"/>
          <p:cNvSpPr txBox="true"/>
          <p:nvPr/>
        </p:nvSpPr>
        <p:spPr>
          <a:xfrm rot="0">
            <a:off x="9144000" y="1028700"/>
            <a:ext cx="4572000" cy="1057275"/>
          </a:xfrm>
          <a:prstGeom prst="rect">
            <a:avLst/>
          </a:prstGeom>
        </p:spPr>
        <p:txBody>
          <a:bodyPr anchor="t" rtlCol="false" tIns="0" lIns="0" bIns="0" rIns="0">
            <a:spAutoFit/>
          </a:bodyPr>
          <a:lstStyle/>
          <a:p>
            <a:pPr>
              <a:lnSpc>
                <a:spcPts val="8399"/>
              </a:lnSpc>
            </a:pPr>
            <a:r>
              <a:rPr lang="en-US" sz="6999">
                <a:solidFill>
                  <a:srgbClr val="447B9C"/>
                </a:solidFill>
                <a:latin typeface="HK Grotesk Semi-Bold"/>
              </a:rPr>
              <a:t>Problem</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aphicFrame>
        <p:nvGraphicFramePr>
          <p:cNvPr name="Table 2" id="2"/>
          <p:cNvGraphicFramePr>
            <a:graphicFrameLocks noGrp="true"/>
          </p:cNvGraphicFramePr>
          <p:nvPr/>
        </p:nvGraphicFramePr>
        <p:xfrm>
          <a:off x="1028700" y="3214688"/>
          <a:ext cx="16230600" cy="3486150"/>
        </p:xfrm>
        <a:graphic>
          <a:graphicData uri="http://schemas.openxmlformats.org/drawingml/2006/table">
            <a:tbl>
              <a:tblPr/>
              <a:tblGrid>
                <a:gridCol w="8115300"/>
                <a:gridCol w="8115300"/>
              </a:tblGrid>
              <a:tr h="3486150">
                <a:tc>
                  <a:txBody>
                    <a:bodyPr anchor="t" rtlCol="false"/>
                    <a:lstStyle/>
                    <a:p>
                      <a:pPr algn="l">
                        <a:lnSpc>
                          <a:spcPts val="4759"/>
                        </a:lnSpc>
                        <a:defRPr/>
                      </a:pPr>
                      <a:r>
                        <a:rPr lang="en-US" sz="3399">
                          <a:solidFill>
                            <a:srgbClr val="414042"/>
                          </a:solidFill>
                          <a:latin typeface="HK Grotesk Bold"/>
                        </a:rPr>
                        <a:t> Develop a tag scanning-based automated sorting system that efficiently and accurately classifies goods according to the country of manufacture.</a:t>
                      </a:r>
                      <a:endParaRPr lang="en-US" sz="1100"/>
                    </a:p>
                  </a:txBody>
                  <a:tcPr marL="190500" marR="190500" marT="190500" marB="190500" anchor="t">
                    <a:lnL cmpd="sng" algn="ctr" cap="flat" w="9525">
                      <a:solidFill>
                        <a:srgbClr val="414042"/>
                      </a:solidFill>
                      <a:prstDash val="solid"/>
                      <a:round/>
                      <a:headEnd type="none" w="med" len="med"/>
                      <a:tailEnd type="none" w="med" len="med"/>
                    </a:lnL>
                    <a:lnR cmpd="sng" algn="ctr" cap="flat" w="9525">
                      <a:solidFill>
                        <a:srgbClr val="414042"/>
                      </a:solidFill>
                      <a:prstDash val="solid"/>
                      <a:round/>
                      <a:headEnd type="none" w="med" len="med"/>
                      <a:tailEnd type="none" w="med" len="med"/>
                    </a:lnR>
                    <a:lnT cmpd="sng" algn="ctr" cap="flat" w="9525">
                      <a:solidFill>
                        <a:srgbClr val="414042"/>
                      </a:solidFill>
                      <a:prstDash val="solid"/>
                      <a:round/>
                      <a:headEnd type="none" w="med" len="med"/>
                      <a:tailEnd type="none" w="med" len="med"/>
                    </a:lnT>
                    <a:lnB cmpd="sng" algn="ctr" cap="flat" w="9525">
                      <a:solidFill>
                        <a:srgbClr val="414042"/>
                      </a:solidFill>
                      <a:prstDash val="solid"/>
                      <a:round/>
                      <a:headEnd type="none" w="med" len="med"/>
                      <a:tailEnd type="none" w="med" len="med"/>
                    </a:lnB>
                  </a:tcPr>
                </a:tc>
                <a:tc>
                  <a:txBody>
                    <a:bodyPr anchor="t" rtlCol="false"/>
                    <a:lstStyle/>
                    <a:p>
                      <a:pPr algn="l">
                        <a:lnSpc>
                          <a:spcPts val="4759"/>
                        </a:lnSpc>
                        <a:defRPr/>
                      </a:pPr>
                      <a:r>
                        <a:rPr lang="en-US" sz="3399">
                          <a:solidFill>
                            <a:srgbClr val="414042"/>
                          </a:solidFill>
                          <a:latin typeface="HK Grotesk Bold"/>
                        </a:rPr>
                        <a:t>Include a wireless control system using the ESP32 that enables users to remotely turn on and off the sorting device, offering simplicity and flexibility in use.</a:t>
                      </a:r>
                      <a:endParaRPr lang="en-US" sz="1100"/>
                    </a:p>
                  </a:txBody>
                  <a:tcPr marL="190500" marR="190500" marT="190500" marB="190500" anchor="t">
                    <a:lnL cmpd="sng" algn="ctr" cap="flat" w="9525">
                      <a:solidFill>
                        <a:srgbClr val="414042"/>
                      </a:solidFill>
                      <a:prstDash val="solid"/>
                      <a:round/>
                      <a:headEnd type="none" w="med" len="med"/>
                      <a:tailEnd type="none" w="med" len="med"/>
                    </a:lnL>
                    <a:lnR cmpd="sng" algn="ctr" cap="flat" w="9525">
                      <a:solidFill>
                        <a:srgbClr val="414042"/>
                      </a:solidFill>
                      <a:prstDash val="solid"/>
                      <a:round/>
                      <a:headEnd type="none" w="med" len="med"/>
                      <a:tailEnd type="none" w="med" len="med"/>
                    </a:lnR>
                    <a:lnT cmpd="sng" algn="ctr" cap="flat" w="9525">
                      <a:solidFill>
                        <a:srgbClr val="414042"/>
                      </a:solidFill>
                      <a:prstDash val="solid"/>
                      <a:round/>
                      <a:headEnd type="none" w="med" len="med"/>
                      <a:tailEnd type="none" w="med" len="med"/>
                    </a:lnT>
                    <a:lnB cmpd="sng" algn="ctr" cap="flat" w="9525">
                      <a:solidFill>
                        <a:srgbClr val="414042"/>
                      </a:solidFill>
                      <a:prstDash val="solid"/>
                      <a:round/>
                      <a:headEnd type="none" w="med" len="med"/>
                      <a:tailEnd type="none" w="med" len="med"/>
                    </a:lnB>
                  </a:tcPr>
                </a:tc>
              </a:tr>
            </a:tbl>
          </a:graphicData>
        </a:graphic>
      </p:graphicFrame>
      <p:graphicFrame>
        <p:nvGraphicFramePr>
          <p:cNvPr name="Table 3" id="3"/>
          <p:cNvGraphicFramePr>
            <a:graphicFrameLocks noGrp="true"/>
          </p:cNvGraphicFramePr>
          <p:nvPr/>
        </p:nvGraphicFramePr>
        <p:xfrm>
          <a:off x="1028700" y="6710362"/>
          <a:ext cx="16230600" cy="3486150"/>
        </p:xfrm>
        <a:graphic>
          <a:graphicData uri="http://schemas.openxmlformats.org/drawingml/2006/table">
            <a:tbl>
              <a:tblPr/>
              <a:tblGrid>
                <a:gridCol w="8115300"/>
                <a:gridCol w="8115300"/>
              </a:tblGrid>
              <a:tr h="3486150">
                <a:tc>
                  <a:txBody>
                    <a:bodyPr anchor="t" rtlCol="false"/>
                    <a:lstStyle/>
                    <a:p>
                      <a:pPr algn="l">
                        <a:lnSpc>
                          <a:spcPts val="4759"/>
                        </a:lnSpc>
                        <a:defRPr/>
                      </a:pPr>
                      <a:r>
                        <a:rPr lang="en-US" sz="3399">
                          <a:solidFill>
                            <a:srgbClr val="414042"/>
                          </a:solidFill>
                          <a:latin typeface="HK Grotesk Bold"/>
                        </a:rPr>
                        <a:t>Create a web page interface to show the device's state, including whether it is on or off and giving current information on the number of sorted packages using an IR sensor.</a:t>
                      </a:r>
                      <a:r>
                        <a:rPr lang="en-US" sz="3399">
                          <a:solidFill>
                            <a:srgbClr val="414042"/>
                          </a:solidFill>
                          <a:latin typeface="HK Grotesk Bold"/>
                        </a:rPr>
                        <a:t> </a:t>
                      </a:r>
                      <a:endParaRPr lang="en-US" sz="1100"/>
                    </a:p>
                  </a:txBody>
                  <a:tcPr marL="190500" marR="190500" marT="190500" marB="190500" anchor="t">
                    <a:lnL cmpd="sng" algn="ctr" cap="flat" w="9525">
                      <a:solidFill>
                        <a:srgbClr val="414042"/>
                      </a:solidFill>
                      <a:prstDash val="solid"/>
                      <a:round/>
                      <a:headEnd type="none" w="med" len="med"/>
                      <a:tailEnd type="none" w="med" len="med"/>
                    </a:lnL>
                    <a:lnR cmpd="sng" algn="ctr" cap="flat" w="9525">
                      <a:solidFill>
                        <a:srgbClr val="414042"/>
                      </a:solidFill>
                      <a:prstDash val="solid"/>
                      <a:round/>
                      <a:headEnd type="none" w="med" len="med"/>
                      <a:tailEnd type="none" w="med" len="med"/>
                    </a:lnR>
                    <a:lnT cmpd="sng" algn="ctr" cap="flat" w="9525">
                      <a:solidFill>
                        <a:srgbClr val="414042"/>
                      </a:solidFill>
                      <a:prstDash val="solid"/>
                      <a:round/>
                      <a:headEnd type="none" w="med" len="med"/>
                      <a:tailEnd type="none" w="med" len="med"/>
                    </a:lnT>
                    <a:lnB cmpd="sng" algn="ctr" cap="flat" w="9525">
                      <a:solidFill>
                        <a:srgbClr val="414042"/>
                      </a:solidFill>
                      <a:prstDash val="solid"/>
                      <a:round/>
                      <a:headEnd type="none" w="med" len="med"/>
                      <a:tailEnd type="none" w="med" len="med"/>
                    </a:lnB>
                  </a:tcPr>
                </a:tc>
                <a:tc>
                  <a:txBody>
                    <a:bodyPr anchor="t" rtlCol="false"/>
                    <a:lstStyle/>
                    <a:p>
                      <a:pPr algn="l">
                        <a:lnSpc>
                          <a:spcPts val="4759"/>
                        </a:lnSpc>
                        <a:defRPr/>
                      </a:pPr>
                      <a:r>
                        <a:rPr lang="en-US" sz="3399">
                          <a:solidFill>
                            <a:srgbClr val="414042"/>
                          </a:solidFill>
                          <a:latin typeface="HK Grotesk Bold"/>
                        </a:rPr>
                        <a:t>Include an LCD display that displays each package's manufacturing country as it moves through the sorting process to provide immediate visibility.</a:t>
                      </a:r>
                      <a:endParaRPr lang="en-US" sz="1100"/>
                    </a:p>
                  </a:txBody>
                  <a:tcPr marL="190500" marR="190500" marT="190500" marB="190500" anchor="t">
                    <a:lnL cmpd="sng" algn="ctr" cap="flat" w="9525">
                      <a:solidFill>
                        <a:srgbClr val="414042"/>
                      </a:solidFill>
                      <a:prstDash val="solid"/>
                      <a:round/>
                      <a:headEnd type="none" w="med" len="med"/>
                      <a:tailEnd type="none" w="med" len="med"/>
                    </a:lnL>
                    <a:lnR cmpd="sng" algn="ctr" cap="flat" w="9525">
                      <a:solidFill>
                        <a:srgbClr val="414042"/>
                      </a:solidFill>
                      <a:prstDash val="solid"/>
                      <a:round/>
                      <a:headEnd type="none" w="med" len="med"/>
                      <a:tailEnd type="none" w="med" len="med"/>
                    </a:lnR>
                    <a:lnT cmpd="sng" algn="ctr" cap="flat" w="9525">
                      <a:solidFill>
                        <a:srgbClr val="414042"/>
                      </a:solidFill>
                      <a:prstDash val="solid"/>
                      <a:round/>
                      <a:headEnd type="none" w="med" len="med"/>
                      <a:tailEnd type="none" w="med" len="med"/>
                    </a:lnT>
                    <a:lnB cmpd="sng" algn="ctr" cap="flat" w="9525">
                      <a:solidFill>
                        <a:srgbClr val="414042"/>
                      </a:solidFill>
                      <a:prstDash val="solid"/>
                      <a:round/>
                      <a:headEnd type="none" w="med" len="med"/>
                      <a:tailEnd type="none" w="med" len="med"/>
                    </a:lnB>
                  </a:tcPr>
                </a:tc>
              </a:tr>
            </a:tbl>
          </a:graphicData>
        </a:graphic>
      </p:graphicFrame>
      <p:sp>
        <p:nvSpPr>
          <p:cNvPr name="Freeform 4" id="4"/>
          <p:cNvSpPr/>
          <p:nvPr/>
        </p:nvSpPr>
        <p:spPr>
          <a:xfrm flipH="false" flipV="false" rot="0">
            <a:off x="14982841" y="0"/>
            <a:ext cx="3305159" cy="3214687"/>
          </a:xfrm>
          <a:custGeom>
            <a:avLst/>
            <a:gdLst/>
            <a:ahLst/>
            <a:cxnLst/>
            <a:rect r="r" b="b" t="t" l="l"/>
            <a:pathLst>
              <a:path h="3214687" w="3305159">
                <a:moveTo>
                  <a:pt x="0" y="0"/>
                </a:moveTo>
                <a:lnTo>
                  <a:pt x="3305159" y="0"/>
                </a:lnTo>
                <a:lnTo>
                  <a:pt x="3305159" y="3214687"/>
                </a:lnTo>
                <a:lnTo>
                  <a:pt x="0" y="3214687"/>
                </a:lnTo>
                <a:lnTo>
                  <a:pt x="0" y="0"/>
                </a:lnTo>
                <a:close/>
              </a:path>
            </a:pathLst>
          </a:custGeom>
          <a:blipFill>
            <a:blip r:embed="rId2"/>
            <a:stretch>
              <a:fillRect l="-6823" t="-7457" r="-7912" b="-10507"/>
            </a:stretch>
          </a:blipFill>
        </p:spPr>
      </p:sp>
      <p:grpSp>
        <p:nvGrpSpPr>
          <p:cNvPr name="Group 5" id="5"/>
          <p:cNvGrpSpPr/>
          <p:nvPr/>
        </p:nvGrpSpPr>
        <p:grpSpPr>
          <a:xfrm rot="0">
            <a:off x="1143000" y="1028700"/>
            <a:ext cx="12951919" cy="2057818"/>
            <a:chOff x="0" y="0"/>
            <a:chExt cx="17269225" cy="2743757"/>
          </a:xfrm>
        </p:grpSpPr>
        <p:sp>
          <p:nvSpPr>
            <p:cNvPr name="TextBox 6" id="6"/>
            <p:cNvSpPr txBox="true"/>
            <p:nvPr/>
          </p:nvSpPr>
          <p:spPr>
            <a:xfrm rot="0">
              <a:off x="0" y="-9525"/>
              <a:ext cx="17269225" cy="1419225"/>
            </a:xfrm>
            <a:prstGeom prst="rect">
              <a:avLst/>
            </a:prstGeom>
          </p:spPr>
          <p:txBody>
            <a:bodyPr anchor="t" rtlCol="false" tIns="0" lIns="0" bIns="0" rIns="0">
              <a:spAutoFit/>
            </a:bodyPr>
            <a:lstStyle/>
            <a:p>
              <a:pPr>
                <a:lnSpc>
                  <a:spcPts val="8395"/>
                </a:lnSpc>
              </a:pPr>
              <a:r>
                <a:rPr lang="en-US" sz="6996">
                  <a:solidFill>
                    <a:srgbClr val="447B9C"/>
                  </a:solidFill>
                  <a:latin typeface="HK Grotesk Semi-Bold"/>
                </a:rPr>
                <a:t>Objectives </a:t>
              </a:r>
            </a:p>
          </p:txBody>
        </p:sp>
        <p:sp>
          <p:nvSpPr>
            <p:cNvPr name="TextBox 7" id="7"/>
            <p:cNvSpPr txBox="true"/>
            <p:nvPr/>
          </p:nvSpPr>
          <p:spPr>
            <a:xfrm rot="0">
              <a:off x="0" y="1809613"/>
              <a:ext cx="14788255" cy="934144"/>
            </a:xfrm>
            <a:prstGeom prst="rect">
              <a:avLst/>
            </a:prstGeom>
          </p:spPr>
          <p:txBody>
            <a:bodyPr anchor="t" rtlCol="false" tIns="0" lIns="0" bIns="0" rIns="0">
              <a:spAutoFit/>
            </a:bodyPr>
            <a:lstStyle/>
            <a:p>
              <a:pPr>
                <a:lnSpc>
                  <a:spcPts val="5877"/>
                </a:lnSpc>
              </a:pPr>
              <a:r>
                <a:rPr lang="en-US" sz="4198">
                  <a:solidFill>
                    <a:srgbClr val="414042"/>
                  </a:solidFill>
                  <a:latin typeface="HK Grotesk Semi-Bold"/>
                </a:rPr>
                <a:t> </a:t>
              </a:r>
              <a:r>
                <a:rPr lang="en-US" sz="4198">
                  <a:solidFill>
                    <a:srgbClr val="414042"/>
                  </a:solidFill>
                  <a:latin typeface="HK Grotesk Semi-Bold"/>
                </a:rPr>
                <a:t>The objectives of the project are as follows:</a:t>
              </a:r>
            </a:p>
          </p:txBody>
        </p:sp>
      </p:gr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4C98A8"/>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1028700"/>
            <a:ext cx="657467" cy="499675"/>
          </a:xfrm>
          <a:custGeom>
            <a:avLst/>
            <a:gdLst/>
            <a:ahLst/>
            <a:cxnLst/>
            <a:rect r="r" b="b" t="t" l="l"/>
            <a:pathLst>
              <a:path h="499675" w="657467">
                <a:moveTo>
                  <a:pt x="0" y="0"/>
                </a:moveTo>
                <a:lnTo>
                  <a:pt x="657467" y="0"/>
                </a:lnTo>
                <a:lnTo>
                  <a:pt x="657467" y="499675"/>
                </a:lnTo>
                <a:lnTo>
                  <a:pt x="0" y="499675"/>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9441765" y="1028700"/>
            <a:ext cx="7703235" cy="8229600"/>
          </a:xfrm>
          <a:custGeom>
            <a:avLst/>
            <a:gdLst/>
            <a:ahLst/>
            <a:cxnLst/>
            <a:rect r="r" b="b" t="t" l="l"/>
            <a:pathLst>
              <a:path h="8229600" w="7703235">
                <a:moveTo>
                  <a:pt x="0" y="0"/>
                </a:moveTo>
                <a:lnTo>
                  <a:pt x="7703235" y="0"/>
                </a:lnTo>
                <a:lnTo>
                  <a:pt x="7703235" y="8229600"/>
                </a:lnTo>
                <a:lnTo>
                  <a:pt x="0" y="8229600"/>
                </a:lnTo>
                <a:lnTo>
                  <a:pt x="0" y="0"/>
                </a:lnTo>
                <a:close/>
              </a:path>
            </a:pathLst>
          </a:custGeom>
          <a:blipFill>
            <a:blip r:embed="rId4"/>
            <a:stretch>
              <a:fillRect l="-15553" t="0" r="-7327" b="0"/>
            </a:stretch>
          </a:blipFill>
          <a:ln>
            <a:noFill/>
          </a:ln>
        </p:spPr>
      </p:sp>
      <p:sp>
        <p:nvSpPr>
          <p:cNvPr name="Freeform 4" id="4"/>
          <p:cNvSpPr/>
          <p:nvPr/>
        </p:nvSpPr>
        <p:spPr>
          <a:xfrm flipH="false" flipV="false" rot="0">
            <a:off x="2768600" y="1714500"/>
            <a:ext cx="3429000" cy="3429000"/>
          </a:xfrm>
          <a:custGeom>
            <a:avLst/>
            <a:gdLst/>
            <a:ahLst/>
            <a:cxnLst/>
            <a:rect r="r" b="b" t="t" l="l"/>
            <a:pathLst>
              <a:path h="3429000" w="3429000">
                <a:moveTo>
                  <a:pt x="0" y="0"/>
                </a:moveTo>
                <a:lnTo>
                  <a:pt x="3429000" y="0"/>
                </a:lnTo>
                <a:lnTo>
                  <a:pt x="3429000" y="3429000"/>
                </a:lnTo>
                <a:lnTo>
                  <a:pt x="0" y="34290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393524" y="5334000"/>
            <a:ext cx="9048241" cy="1514475"/>
          </a:xfrm>
          <a:prstGeom prst="rect">
            <a:avLst/>
          </a:prstGeom>
        </p:spPr>
        <p:txBody>
          <a:bodyPr anchor="t" rtlCol="false" tIns="0" lIns="0" bIns="0" rIns="0">
            <a:spAutoFit/>
          </a:bodyPr>
          <a:lstStyle/>
          <a:p>
            <a:pPr algn="ctr">
              <a:lnSpc>
                <a:spcPts val="11999"/>
              </a:lnSpc>
            </a:pPr>
            <a:r>
              <a:rPr lang="en-US" sz="9999">
                <a:solidFill>
                  <a:srgbClr val="FFFFFF"/>
                </a:solidFill>
                <a:latin typeface="HK Grotesk Semi-Bold"/>
              </a:rPr>
              <a:t>Implementation</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143000" y="4293524"/>
            <a:ext cx="16002000" cy="5993476"/>
          </a:xfrm>
          <a:custGeom>
            <a:avLst/>
            <a:gdLst/>
            <a:ahLst/>
            <a:cxnLst/>
            <a:rect r="r" b="b" t="t" l="l"/>
            <a:pathLst>
              <a:path h="5993476" w="16002000">
                <a:moveTo>
                  <a:pt x="0" y="0"/>
                </a:moveTo>
                <a:lnTo>
                  <a:pt x="16002000" y="0"/>
                </a:lnTo>
                <a:lnTo>
                  <a:pt x="16002000" y="5993476"/>
                </a:lnTo>
                <a:lnTo>
                  <a:pt x="0" y="5993476"/>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1028700" y="838200"/>
            <a:ext cx="16116300" cy="1708151"/>
          </a:xfrm>
          <a:prstGeom prst="rect">
            <a:avLst/>
          </a:prstGeom>
        </p:spPr>
        <p:txBody>
          <a:bodyPr anchor="t" rtlCol="false" tIns="0" lIns="0" bIns="0" rIns="0">
            <a:spAutoFit/>
          </a:bodyPr>
          <a:lstStyle/>
          <a:p>
            <a:pPr algn="ctr">
              <a:lnSpc>
                <a:spcPts val="13999"/>
              </a:lnSpc>
              <a:spcBef>
                <a:spcPct val="0"/>
              </a:spcBef>
            </a:pPr>
            <a:r>
              <a:rPr lang="en-US" sz="9999">
                <a:solidFill>
                  <a:srgbClr val="1F4F74"/>
                </a:solidFill>
                <a:latin typeface="HK Grotesk Bold"/>
              </a:rPr>
              <a:t>Hardware components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DAFsw42aeNE</dc:identifier>
  <dcterms:modified xsi:type="dcterms:W3CDTF">2011-08-01T06:04:30Z</dcterms:modified>
  <cp:revision>1</cp:revision>
  <dc:title>Sorting Master Project</dc:title>
</cp:coreProperties>
</file>