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43891200" cy="32918400"/>
  <p:notesSz cx="6858000" cy="9144000"/>
  <p:embeddedFontLst>
    <p:embeddedFont>
      <p:font typeface="Oswald" panose="020B060402020202020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F8D00D"/>
    <a:srgbClr val="0097A7"/>
    <a:srgbClr val="D61366"/>
    <a:srgbClr val="228D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0E891A-4729-41AC-95A6-EE9C984C70EB}">
  <a:tblStyle styleId="{F80E891A-4729-41AC-95A6-EE9C984C70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660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'[Book1 (4).xlsx]Sheet1'!$A$8</c:f>
              <c:strCache>
                <c:ptCount val="1"/>
                <c:pt idx="0">
                  <c:v>Average hold time</c:v>
                </c:pt>
              </c:strCache>
            </c:strRef>
          </c:tx>
          <c:spPr>
            <a:solidFill>
              <a:srgbClr val="F8D00D"/>
            </a:solidFill>
            <a:ln>
              <a:noFill/>
            </a:ln>
            <a:effectLst/>
          </c:spPr>
          <c:invertIfNegative val="0"/>
          <c:cat>
            <c:strRef>
              <c:f>'[Book1 (4).xlsx]Sheet1'!$B$7:$C$7</c:f>
              <c:strCache>
                <c:ptCount val="2"/>
                <c:pt idx="0">
                  <c:v>Current Situation</c:v>
                </c:pt>
                <c:pt idx="1">
                  <c:v>With improvement</c:v>
                </c:pt>
              </c:strCache>
            </c:strRef>
          </c:cat>
          <c:val>
            <c:numRef>
              <c:f>'[Book1 (4).xlsx]Sheet1'!$B$8:$C$8</c:f>
              <c:numCache>
                <c:formatCode>General</c:formatCode>
                <c:ptCount val="2"/>
                <c:pt idx="0">
                  <c:v>50.11</c:v>
                </c:pt>
                <c:pt idx="1">
                  <c:v>42.66</c:v>
                </c:pt>
              </c:numCache>
            </c:numRef>
          </c:val>
        </c:ser>
        <c:ser>
          <c:idx val="1"/>
          <c:order val="1"/>
          <c:tx>
            <c:strRef>
              <c:f>'[Book1 (4).xlsx]Sheet1'!$A$9</c:f>
              <c:strCache>
                <c:ptCount val="1"/>
                <c:pt idx="0">
                  <c:v>Abanodnment  Rate</c:v>
                </c:pt>
              </c:strCache>
            </c:strRef>
          </c:tx>
          <c:spPr>
            <a:solidFill>
              <a:srgbClr val="0097A7"/>
            </a:solidFill>
            <a:ln>
              <a:noFill/>
            </a:ln>
            <a:effectLst/>
          </c:spPr>
          <c:invertIfNegative val="0"/>
          <c:cat>
            <c:strRef>
              <c:f>'[Book1 (4).xlsx]Sheet1'!$B$7:$C$7</c:f>
              <c:strCache>
                <c:ptCount val="2"/>
                <c:pt idx="0">
                  <c:v>Current Situation</c:v>
                </c:pt>
                <c:pt idx="1">
                  <c:v>With improvement</c:v>
                </c:pt>
              </c:strCache>
            </c:strRef>
          </c:cat>
          <c:val>
            <c:numRef>
              <c:f>'[Book1 (4).xlsx]Sheet1'!$B$9:$C$9</c:f>
              <c:numCache>
                <c:formatCode>General</c:formatCode>
                <c:ptCount val="2"/>
                <c:pt idx="0">
                  <c:v>176</c:v>
                </c:pt>
                <c:pt idx="1">
                  <c:v>126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715873904"/>
        <c:axId val="-1715874448"/>
      </c:barChart>
      <c:catAx>
        <c:axId val="-17158739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1715874448"/>
        <c:crosses val="autoZero"/>
        <c:auto val="1"/>
        <c:lblAlgn val="ctr"/>
        <c:lblOffset val="100"/>
        <c:noMultiLvlLbl val="0"/>
      </c:catAx>
      <c:valAx>
        <c:axId val="-1715874448"/>
        <c:scaling>
          <c:orientation val="minMax"/>
          <c:max val="1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-1715873904"/>
        <c:crosses val="autoZero"/>
        <c:crossBetween val="between"/>
        <c:majorUnit val="10"/>
        <c:minorUnit val="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3418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-point-templates.com/presentation-poster-templates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You can add your presentation notes here. This presentation template for research posters is fully editable so text, graphics and content can be updated to fit your own research needs.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Download more </a:t>
            </a:r>
            <a:r>
              <a:rPr lang="en" u="sng">
                <a:solidFill>
                  <a:schemeClr val="accent5"/>
                </a:solidFill>
                <a:hlinkClick r:id="rId3"/>
              </a:rPr>
              <a:t>poster presentation templates</a:t>
            </a:r>
            <a:r>
              <a:rPr lang="en">
                <a:solidFill>
                  <a:schemeClr val="dk1"/>
                </a:solidFill>
              </a:rPr>
              <a:t> from FPPT.com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8056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1496200" y="4765280"/>
            <a:ext cx="40899001" cy="13136700"/>
          </a:xfrm>
          <a:prstGeom prst="rect">
            <a:avLst/>
          </a:prstGeom>
        </p:spPr>
        <p:txBody>
          <a:bodyPr spcFirstLastPara="1" wrap="square" lIns="487600" tIns="487600" rIns="487600" bIns="4876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1pPr>
            <a:lvl2pPr lvl="1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2pPr>
            <a:lvl3pPr lvl="2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3pPr>
            <a:lvl4pPr lvl="3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4pPr>
            <a:lvl5pPr lvl="4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5pPr>
            <a:lvl6pPr lvl="5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6pPr>
            <a:lvl7pPr lvl="6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7pPr>
            <a:lvl8pPr lvl="7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8pPr>
            <a:lvl9pPr lvl="8" algn="ctr">
              <a:spcBef>
                <a:spcPts val="0"/>
              </a:spcBef>
              <a:spcAft>
                <a:spcPts val="0"/>
              </a:spcAft>
              <a:buSzPts val="27700"/>
              <a:buNone/>
              <a:defRPr sz="277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1496160" y="18138400"/>
            <a:ext cx="40899001" cy="50727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1496160" y="7079200"/>
            <a:ext cx="40899001" cy="12566400"/>
          </a:xfrm>
          <a:prstGeom prst="rect">
            <a:avLst/>
          </a:prstGeom>
        </p:spPr>
        <p:txBody>
          <a:bodyPr spcFirstLastPara="1" wrap="square" lIns="487600" tIns="487600" rIns="487600" bIns="4876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0"/>
              <a:buNone/>
              <a:defRPr sz="64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496160" y="20174241"/>
            <a:ext cx="40899001" cy="83250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marL="457200" lvl="0" indent="-838200" algn="ctr">
              <a:spcBef>
                <a:spcPts val="0"/>
              </a:spcBef>
              <a:spcAft>
                <a:spcPts val="0"/>
              </a:spcAft>
              <a:buSzPts val="9600"/>
              <a:buChar char="●"/>
              <a:defRPr/>
            </a:lvl1pPr>
            <a:lvl2pPr marL="914400" lvl="1" indent="-704850" algn="ctr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2pPr>
            <a:lvl3pPr marL="1371600" lvl="2" indent="-704850" algn="ctr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3pPr>
            <a:lvl4pPr marL="1828800" lvl="3" indent="-704850" algn="ctr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4pPr>
            <a:lvl5pPr marL="2286000" lvl="4" indent="-704850" algn="ctr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5pPr>
            <a:lvl6pPr marL="2743200" lvl="5" indent="-704850" algn="ctr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6pPr>
            <a:lvl7pPr marL="3200400" lvl="6" indent="-704850" algn="ctr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7pPr>
            <a:lvl8pPr marL="3657600" lvl="7" indent="-704850" algn="ctr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8pPr>
            <a:lvl9pPr marL="4114800" lvl="8" indent="-704850" algn="ctr">
              <a:spcBef>
                <a:spcPts val="8500"/>
              </a:spcBef>
              <a:spcAft>
                <a:spcPts val="8500"/>
              </a:spcAft>
              <a:buSzPts val="75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0" name="Shape 50" descr="logo.png">
            <a:hlinkClick r:id="rId2"/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7999" y="1143000"/>
            <a:ext cx="7177000" cy="23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496160" y="13765441"/>
            <a:ext cx="40899001" cy="53874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9200"/>
              <a:buNone/>
              <a:defRPr sz="192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1496160" y="2848160"/>
            <a:ext cx="40899001" cy="36654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1496160" y="7375840"/>
            <a:ext cx="40899001" cy="218649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marL="457200" lvl="0" indent="-838200">
              <a:spcBef>
                <a:spcPts val="0"/>
              </a:spcBef>
              <a:spcAft>
                <a:spcPts val="0"/>
              </a:spcAft>
              <a:buSzPts val="9600"/>
              <a:buChar char="●"/>
              <a:defRPr/>
            </a:lvl1pPr>
            <a:lvl2pPr marL="914400" lvl="1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2pPr>
            <a:lvl3pPr marL="1371600" lvl="2" indent="-704850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3pPr>
            <a:lvl4pPr marL="1828800" lvl="3" indent="-704850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4pPr>
            <a:lvl5pPr marL="2286000" lvl="4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5pPr>
            <a:lvl6pPr marL="2743200" lvl="5" indent="-704850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6pPr>
            <a:lvl7pPr marL="3200400" lvl="6" indent="-704850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7pPr>
            <a:lvl8pPr marL="3657600" lvl="7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8pPr>
            <a:lvl9pPr marL="4114800" lvl="8" indent="-704850">
              <a:spcBef>
                <a:spcPts val="8500"/>
              </a:spcBef>
              <a:spcAft>
                <a:spcPts val="8500"/>
              </a:spcAft>
              <a:buSzPts val="75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1496160" y="2848160"/>
            <a:ext cx="40899001" cy="36654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1496160" y="7375840"/>
            <a:ext cx="19199399" cy="218649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marL="457200" lvl="0" indent="-70485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7500"/>
            </a:lvl1pPr>
            <a:lvl2pPr marL="914400" lvl="1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2pPr>
            <a:lvl3pPr marL="1371600" lvl="2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3pPr>
            <a:lvl4pPr marL="1828800" lvl="3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4pPr>
            <a:lvl5pPr marL="2286000" lvl="4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5pPr>
            <a:lvl6pPr marL="2743200" lvl="5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6pPr>
            <a:lvl7pPr marL="3200400" lvl="6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7pPr>
            <a:lvl8pPr marL="3657600" lvl="7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8pPr>
            <a:lvl9pPr marL="4114800" lvl="8" indent="-635000">
              <a:spcBef>
                <a:spcPts val="8500"/>
              </a:spcBef>
              <a:spcAft>
                <a:spcPts val="8500"/>
              </a:spcAft>
              <a:buSzPts val="6400"/>
              <a:buChar char="■"/>
              <a:defRPr sz="64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23195520" y="7375840"/>
            <a:ext cx="19199399" cy="218649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marL="457200" lvl="0" indent="-70485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7500"/>
            </a:lvl1pPr>
            <a:lvl2pPr marL="914400" lvl="1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2pPr>
            <a:lvl3pPr marL="1371600" lvl="2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3pPr>
            <a:lvl4pPr marL="1828800" lvl="3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4pPr>
            <a:lvl5pPr marL="2286000" lvl="4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5pPr>
            <a:lvl6pPr marL="2743200" lvl="5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6pPr>
            <a:lvl7pPr marL="3200400" lvl="6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7pPr>
            <a:lvl8pPr marL="3657600" lvl="7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8pPr>
            <a:lvl9pPr marL="4114800" lvl="8" indent="-635000">
              <a:spcBef>
                <a:spcPts val="8500"/>
              </a:spcBef>
              <a:spcAft>
                <a:spcPts val="8500"/>
              </a:spcAft>
              <a:buSzPts val="6400"/>
              <a:buChar char="■"/>
              <a:defRPr sz="64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496160" y="2848160"/>
            <a:ext cx="40899001" cy="36654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9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496160" y="3555840"/>
            <a:ext cx="13478401" cy="4836600"/>
          </a:xfrm>
          <a:prstGeom prst="rect">
            <a:avLst/>
          </a:prstGeom>
        </p:spPr>
        <p:txBody>
          <a:bodyPr spcFirstLastPara="1" wrap="square" lIns="487600" tIns="487600" rIns="487600" bIns="48760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1pPr>
            <a:lvl2pPr lvl="1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2pPr>
            <a:lvl3pPr lvl="2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3pPr>
            <a:lvl4pPr lvl="3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4pPr>
            <a:lvl5pPr lvl="4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5pPr>
            <a:lvl6pPr lvl="5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6pPr>
            <a:lvl7pPr lvl="6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7pPr>
            <a:lvl8pPr lvl="7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8pPr>
            <a:lvl9pPr lvl="8">
              <a:spcBef>
                <a:spcPts val="0"/>
              </a:spcBef>
              <a:spcAft>
                <a:spcPts val="0"/>
              </a:spcAft>
              <a:buSzPts val="12800"/>
              <a:buNone/>
              <a:defRPr sz="12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496160" y="8893440"/>
            <a:ext cx="13478401" cy="203481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marL="457200" lvl="0" indent="-635000">
              <a:spcBef>
                <a:spcPts val="0"/>
              </a:spcBef>
              <a:spcAft>
                <a:spcPts val="0"/>
              </a:spcAft>
              <a:buSzPts val="6400"/>
              <a:buChar char="●"/>
              <a:defRPr sz="6400"/>
            </a:lvl1pPr>
            <a:lvl2pPr marL="914400" lvl="1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2pPr>
            <a:lvl3pPr marL="1371600" lvl="2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3pPr>
            <a:lvl4pPr marL="1828800" lvl="3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4pPr>
            <a:lvl5pPr marL="2286000" lvl="4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5pPr>
            <a:lvl6pPr marL="2743200" lvl="5" indent="-635000">
              <a:spcBef>
                <a:spcPts val="8500"/>
              </a:spcBef>
              <a:spcAft>
                <a:spcPts val="0"/>
              </a:spcAft>
              <a:buSzPts val="6400"/>
              <a:buChar char="■"/>
              <a:defRPr sz="6400"/>
            </a:lvl6pPr>
            <a:lvl7pPr marL="3200400" lvl="6" indent="-635000">
              <a:spcBef>
                <a:spcPts val="8500"/>
              </a:spcBef>
              <a:spcAft>
                <a:spcPts val="0"/>
              </a:spcAft>
              <a:buSzPts val="6400"/>
              <a:buChar char="●"/>
              <a:defRPr sz="6400"/>
            </a:lvl7pPr>
            <a:lvl8pPr marL="3657600" lvl="7" indent="-635000">
              <a:spcBef>
                <a:spcPts val="8500"/>
              </a:spcBef>
              <a:spcAft>
                <a:spcPts val="0"/>
              </a:spcAft>
              <a:buSzPts val="6400"/>
              <a:buChar char="○"/>
              <a:defRPr sz="6400"/>
            </a:lvl8pPr>
            <a:lvl9pPr marL="4114800" lvl="8" indent="-635000">
              <a:spcBef>
                <a:spcPts val="8500"/>
              </a:spcBef>
              <a:spcAft>
                <a:spcPts val="8500"/>
              </a:spcAft>
              <a:buSzPts val="6400"/>
              <a:buChar char="■"/>
              <a:defRPr sz="6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2353200" y="2880960"/>
            <a:ext cx="30565501" cy="26181001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1pPr>
            <a:lvl2pPr lvl="1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2pPr>
            <a:lvl3pPr lvl="2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3pPr>
            <a:lvl4pPr lvl="3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4pPr>
            <a:lvl5pPr lvl="4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5pPr>
            <a:lvl6pPr lvl="5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6pPr>
            <a:lvl7pPr lvl="6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7pPr>
            <a:lvl8pPr lvl="7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8pPr>
            <a:lvl9pPr lvl="8">
              <a:spcBef>
                <a:spcPts val="0"/>
              </a:spcBef>
              <a:spcAft>
                <a:spcPts val="0"/>
              </a:spcAft>
              <a:buSzPts val="25600"/>
              <a:buNone/>
              <a:defRPr sz="256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21945600" y="-800"/>
            <a:ext cx="21945600" cy="329184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87600" tIns="487600" rIns="487600" bIns="4876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274400" y="7892320"/>
            <a:ext cx="19416900" cy="9486600"/>
          </a:xfrm>
          <a:prstGeom prst="rect">
            <a:avLst/>
          </a:prstGeom>
        </p:spPr>
        <p:txBody>
          <a:bodyPr spcFirstLastPara="1" wrap="square" lIns="487600" tIns="487600" rIns="487600" bIns="4876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2400"/>
              <a:buNone/>
              <a:defRPr sz="224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1274400" y="17939680"/>
            <a:ext cx="19416900" cy="7904700"/>
          </a:xfrm>
          <a:prstGeom prst="rect">
            <a:avLst/>
          </a:prstGeom>
        </p:spPr>
        <p:txBody>
          <a:bodyPr spcFirstLastPara="1" wrap="square" lIns="487600" tIns="487600" rIns="487600" bIns="4876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0"/>
              <a:buNone/>
              <a:defRPr sz="112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23709600" y="4634080"/>
            <a:ext cx="18417601" cy="23648701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/>
          <a:lstStyle>
            <a:lvl1pPr marL="457200" lvl="0" indent="-838200">
              <a:spcBef>
                <a:spcPts val="0"/>
              </a:spcBef>
              <a:spcAft>
                <a:spcPts val="0"/>
              </a:spcAft>
              <a:buSzPts val="9600"/>
              <a:buChar char="●"/>
              <a:defRPr/>
            </a:lvl1pPr>
            <a:lvl2pPr marL="914400" lvl="1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2pPr>
            <a:lvl3pPr marL="1371600" lvl="2" indent="-704850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3pPr>
            <a:lvl4pPr marL="1828800" lvl="3" indent="-704850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4pPr>
            <a:lvl5pPr marL="2286000" lvl="4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5pPr>
            <a:lvl6pPr marL="2743200" lvl="5" indent="-704850">
              <a:spcBef>
                <a:spcPts val="8500"/>
              </a:spcBef>
              <a:spcAft>
                <a:spcPts val="0"/>
              </a:spcAft>
              <a:buSzPts val="7500"/>
              <a:buChar char="■"/>
              <a:defRPr/>
            </a:lvl6pPr>
            <a:lvl7pPr marL="3200400" lvl="6" indent="-704850">
              <a:spcBef>
                <a:spcPts val="8500"/>
              </a:spcBef>
              <a:spcAft>
                <a:spcPts val="0"/>
              </a:spcAft>
              <a:buSzPts val="7500"/>
              <a:buChar char="●"/>
              <a:defRPr/>
            </a:lvl7pPr>
            <a:lvl8pPr marL="3657600" lvl="7" indent="-704850">
              <a:spcBef>
                <a:spcPts val="8500"/>
              </a:spcBef>
              <a:spcAft>
                <a:spcPts val="0"/>
              </a:spcAft>
              <a:buSzPts val="7500"/>
              <a:buChar char="○"/>
              <a:defRPr/>
            </a:lvl8pPr>
            <a:lvl9pPr marL="4114800" lvl="8" indent="-704850">
              <a:spcBef>
                <a:spcPts val="8500"/>
              </a:spcBef>
              <a:spcAft>
                <a:spcPts val="8500"/>
              </a:spcAft>
              <a:buSzPts val="75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496160" y="27075681"/>
            <a:ext cx="28794299" cy="38727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496160" y="2848160"/>
            <a:ext cx="40899001" cy="3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87600" tIns="487600" rIns="487600" bIns="487600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00"/>
              <a:buNone/>
              <a:defRPr sz="14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496160" y="7375840"/>
            <a:ext cx="40899001" cy="218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87600" tIns="487600" rIns="487600" bIns="487600" anchor="t" anchorCtr="0"/>
          <a:lstStyle>
            <a:lvl1pPr marL="457200" lvl="0" indent="-838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Char char="●"/>
              <a:defRPr sz="9600">
                <a:solidFill>
                  <a:schemeClr val="dk2"/>
                </a:solidFill>
              </a:defRPr>
            </a:lvl1pPr>
            <a:lvl2pPr marL="914400" lvl="1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○"/>
              <a:defRPr sz="7500">
                <a:solidFill>
                  <a:schemeClr val="dk2"/>
                </a:solidFill>
              </a:defRPr>
            </a:lvl2pPr>
            <a:lvl3pPr marL="1371600" lvl="2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■"/>
              <a:defRPr sz="7500">
                <a:solidFill>
                  <a:schemeClr val="dk2"/>
                </a:solidFill>
              </a:defRPr>
            </a:lvl3pPr>
            <a:lvl4pPr marL="1828800" lvl="3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●"/>
              <a:defRPr sz="7500">
                <a:solidFill>
                  <a:schemeClr val="dk2"/>
                </a:solidFill>
              </a:defRPr>
            </a:lvl4pPr>
            <a:lvl5pPr marL="2286000" lvl="4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○"/>
              <a:defRPr sz="7500">
                <a:solidFill>
                  <a:schemeClr val="dk2"/>
                </a:solidFill>
              </a:defRPr>
            </a:lvl5pPr>
            <a:lvl6pPr marL="2743200" lvl="5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■"/>
              <a:defRPr sz="7500">
                <a:solidFill>
                  <a:schemeClr val="dk2"/>
                </a:solidFill>
              </a:defRPr>
            </a:lvl6pPr>
            <a:lvl7pPr marL="3200400" lvl="6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●"/>
              <a:defRPr sz="7500">
                <a:solidFill>
                  <a:schemeClr val="dk2"/>
                </a:solidFill>
              </a:defRPr>
            </a:lvl7pPr>
            <a:lvl8pPr marL="3657600" lvl="7" indent="-704850">
              <a:lnSpc>
                <a:spcPct val="115000"/>
              </a:lnSpc>
              <a:spcBef>
                <a:spcPts val="8500"/>
              </a:spcBef>
              <a:spcAft>
                <a:spcPts val="0"/>
              </a:spcAft>
              <a:buClr>
                <a:schemeClr val="dk2"/>
              </a:buClr>
              <a:buSzPts val="7500"/>
              <a:buChar char="○"/>
              <a:defRPr sz="7500">
                <a:solidFill>
                  <a:schemeClr val="dk2"/>
                </a:solidFill>
              </a:defRPr>
            </a:lvl8pPr>
            <a:lvl9pPr marL="4114800" lvl="8" indent="-704850">
              <a:lnSpc>
                <a:spcPct val="115000"/>
              </a:lnSpc>
              <a:spcBef>
                <a:spcPts val="8500"/>
              </a:spcBef>
              <a:spcAft>
                <a:spcPts val="8500"/>
              </a:spcAft>
              <a:buClr>
                <a:schemeClr val="dk2"/>
              </a:buClr>
              <a:buSzPts val="7500"/>
              <a:buChar char="■"/>
              <a:defRPr sz="7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40667797" y="29844588"/>
            <a:ext cx="2633700" cy="25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87600" tIns="487600" rIns="487600" bIns="487600" anchor="ctr" anchorCtr="0">
            <a:noAutofit/>
          </a:bodyPr>
          <a:lstStyle>
            <a:lvl1pPr lvl="0" algn="r">
              <a:buNone/>
              <a:defRPr sz="5300">
                <a:solidFill>
                  <a:schemeClr val="dk2"/>
                </a:solidFill>
              </a:defRPr>
            </a:lvl1pPr>
            <a:lvl2pPr lvl="1" algn="r">
              <a:buNone/>
              <a:defRPr sz="5300">
                <a:solidFill>
                  <a:schemeClr val="dk2"/>
                </a:solidFill>
              </a:defRPr>
            </a:lvl2pPr>
            <a:lvl3pPr lvl="2" algn="r">
              <a:buNone/>
              <a:defRPr sz="5300">
                <a:solidFill>
                  <a:schemeClr val="dk2"/>
                </a:solidFill>
              </a:defRPr>
            </a:lvl3pPr>
            <a:lvl4pPr lvl="3" algn="r">
              <a:buNone/>
              <a:defRPr sz="5300">
                <a:solidFill>
                  <a:schemeClr val="dk2"/>
                </a:solidFill>
              </a:defRPr>
            </a:lvl4pPr>
            <a:lvl5pPr lvl="4" algn="r">
              <a:buNone/>
              <a:defRPr sz="5300">
                <a:solidFill>
                  <a:schemeClr val="dk2"/>
                </a:solidFill>
              </a:defRPr>
            </a:lvl5pPr>
            <a:lvl6pPr lvl="5" algn="r">
              <a:buNone/>
              <a:defRPr sz="5300">
                <a:solidFill>
                  <a:schemeClr val="dk2"/>
                </a:solidFill>
              </a:defRPr>
            </a:lvl6pPr>
            <a:lvl7pPr lvl="6" algn="r">
              <a:buNone/>
              <a:defRPr sz="5300">
                <a:solidFill>
                  <a:schemeClr val="dk2"/>
                </a:solidFill>
              </a:defRPr>
            </a:lvl7pPr>
            <a:lvl8pPr lvl="7" algn="r">
              <a:buNone/>
              <a:defRPr sz="5300">
                <a:solidFill>
                  <a:schemeClr val="dk2"/>
                </a:solidFill>
              </a:defRPr>
            </a:lvl8pPr>
            <a:lvl9pPr lvl="8" algn="r">
              <a:buNone/>
              <a:defRPr sz="53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7083700" y="912100"/>
            <a:ext cx="35915700" cy="48701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91425" y="911950"/>
            <a:ext cx="5025600" cy="489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15032125" y="5965200"/>
            <a:ext cx="13879500" cy="25999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896478" y="5965200"/>
            <a:ext cx="13879500" cy="25999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9120050" y="5965200"/>
            <a:ext cx="13879500" cy="25999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Shape 60"/>
          <p:cNvSpPr txBox="1"/>
          <p:nvPr/>
        </p:nvSpPr>
        <p:spPr>
          <a:xfrm>
            <a:off x="7738500" y="1882800"/>
            <a:ext cx="29208301" cy="20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8000" b="1" i="1" spc="300" dirty="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Discrete Event Simulation in Mada Al-Arab Call Center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9600"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7794130" y="3308400"/>
            <a:ext cx="34077599" cy="12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>
              <a:lnSpc>
                <a:spcPct val="115000"/>
              </a:lnSpc>
            </a:pPr>
            <a:r>
              <a:rPr lang="en-US" sz="5000" i="1" dirty="0" smtClean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rPr>
              <a:t>“The </a:t>
            </a:r>
            <a:r>
              <a:rPr lang="en-US" sz="5000" i="1" dirty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rPr>
              <a:t>method that proceeds without analysis is like the groping of a blind man.”</a:t>
            </a:r>
          </a:p>
          <a:p>
            <a:pPr lvl="0" algn="r">
              <a:lnSpc>
                <a:spcPct val="115000"/>
              </a:lnSpc>
            </a:pPr>
            <a:r>
              <a:rPr lang="en-US" sz="5000" i="1" dirty="0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rPr>
              <a:t>—Socrates</a:t>
            </a:r>
            <a:endParaRPr sz="5000" i="1" dirty="0">
              <a:solidFill>
                <a:srgbClr val="FFFFFF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0" dirty="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600" dirty="0"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0" dirty="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600"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24903933" y="3308400"/>
            <a:ext cx="12131400" cy="12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rgbClr val="D0E0E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rgbClr val="D0E0E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rgbClr val="D0E0E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600"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2039474" y="6496100"/>
            <a:ext cx="11623800" cy="14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400" b="1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Abstract</a:t>
            </a:r>
            <a:endParaRPr sz="5400" b="1" dirty="0" smtClean="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896450" y="31573800"/>
            <a:ext cx="13879500" cy="391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15030284" y="31573800"/>
            <a:ext cx="13879500" cy="391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</a:endParaRPr>
          </a:p>
        </p:txBody>
      </p:sp>
      <p:sp>
        <p:nvSpPr>
          <p:cNvPr id="66" name="Shape 66"/>
          <p:cNvSpPr/>
          <p:nvPr/>
        </p:nvSpPr>
        <p:spPr>
          <a:xfrm>
            <a:off x="29120053" y="31573800"/>
            <a:ext cx="13879500" cy="391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 txBox="1"/>
          <p:nvPr/>
        </p:nvSpPr>
        <p:spPr>
          <a:xfrm>
            <a:off x="2039469" y="20787550"/>
            <a:ext cx="10858383" cy="577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5400" b="1" dirty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Customer experience rises to the top</a:t>
            </a:r>
            <a:endParaRPr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2039478" y="7718599"/>
            <a:ext cx="10285800" cy="6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just">
              <a:lnSpc>
                <a:spcPct val="150000"/>
              </a:lnSpc>
              <a:buClr>
                <a:srgbClr val="434343"/>
              </a:buClr>
              <a:buSzPts val="2400"/>
            </a:pP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In this project, we managed to develop a new key performance indicator (KPI) system that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is more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related and in line with the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international standards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. The first KPI is waiting time, which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is equal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to 40 seconds; according to the findings, we observed that approximately 80% of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the customers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still needed to wait longer than 40 seconds. For that reason, we identified that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a standard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of 40-second average hold time was acceptable. The second KPI is abandonment rate.</a:t>
            </a:r>
          </a:p>
          <a:p>
            <a:pPr marL="76200" lvl="0" algn="just">
              <a:lnSpc>
                <a:spcPct val="150000"/>
              </a:lnSpc>
              <a:buClr>
                <a:srgbClr val="434343"/>
              </a:buClr>
              <a:buSzPts val="2400"/>
            </a:pP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We found that this indicator, which was approved by the company, was equal 15%. We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also conducted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a terminating simulation to the most hours that did not meet the standards of the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new KPI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system. Those hours were from 5 p.m. to 11 p.m. We found, as suggested by help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center website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, that the maximum agents needed was 11 agents in the early shift. However, in our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case we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found that the number of agents in the same shift was 12 agents. It turned out that one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agent from 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the early shift had changed his schedule so can he work in the late afternoon shift. By </a:t>
            </a:r>
            <a:r>
              <a:rPr lang="en-US" sz="2600" dirty="0" smtClean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this change</a:t>
            </a:r>
            <a:r>
              <a:rPr lang="en-US" sz="2600" dirty="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, we observed that the average hold time reduced by 15 % and abandonment rate by 27%</a:t>
            </a:r>
            <a:endParaRPr sz="2600"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Shape 70"/>
          <p:cNvSpPr txBox="1"/>
          <p:nvPr/>
        </p:nvSpPr>
        <p:spPr>
          <a:xfrm>
            <a:off x="2039478" y="29574800"/>
            <a:ext cx="10285800" cy="12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This is a caption. You can replace the image and edit this text here.</a:t>
            </a:r>
            <a:endParaRPr sz="240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16173275" y="6530838"/>
            <a:ext cx="8084400" cy="14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Methodology </a:t>
            </a:r>
            <a:endParaRPr sz="5400" b="1" dirty="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30280438" y="6550088"/>
            <a:ext cx="8084400" cy="14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400" b="1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Results</a:t>
            </a:r>
            <a:endParaRPr sz="5400" b="1" dirty="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30280438" y="7772598"/>
            <a:ext cx="10285800" cy="55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434343"/>
              </a:solidFill>
              <a:latin typeface="Droid Serif"/>
              <a:ea typeface="Droid Serif"/>
              <a:cs typeface="Droid Serif"/>
              <a:sym typeface="Droid Serif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30280435" y="24665862"/>
            <a:ext cx="8084400" cy="14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Prepared by</a:t>
            </a:r>
            <a:endParaRPr sz="4800" dirty="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30280438" y="25879950"/>
            <a:ext cx="10285800" cy="35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5400" b="1" dirty="0">
                <a:solidFill>
                  <a:srgbClr val="666666"/>
                </a:solidFill>
                <a:latin typeface="Oswald"/>
                <a:ea typeface="Oswald"/>
                <a:cs typeface="Oswald"/>
                <a:sym typeface="Droid Serif"/>
              </a:rPr>
              <a:t>Yousef </a:t>
            </a:r>
            <a:r>
              <a:rPr lang="en-US" sz="5400" b="1" dirty="0" err="1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Droid Serif"/>
              </a:rPr>
              <a:t>Jaradat</a:t>
            </a:r>
            <a:endParaRPr lang="en-US" sz="4000" b="1" dirty="0" smtClean="0">
              <a:solidFill>
                <a:srgbClr val="666666"/>
              </a:solidFill>
              <a:latin typeface="Oswald"/>
              <a:ea typeface="Oswald"/>
              <a:cs typeface="Oswald"/>
              <a:sym typeface="Droid Serif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5400" b="1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Droid Serif"/>
              </a:rPr>
              <a:t>Mohammad </a:t>
            </a:r>
            <a:r>
              <a:rPr lang="en-US" sz="5400" b="1" dirty="0">
                <a:solidFill>
                  <a:srgbClr val="666666"/>
                </a:solidFill>
                <a:latin typeface="Oswald"/>
                <a:ea typeface="Oswald"/>
                <a:cs typeface="Oswald"/>
                <a:sym typeface="Droid Serif"/>
              </a:rPr>
              <a:t>Hijawi</a:t>
            </a:r>
            <a:endParaRPr sz="5400" b="1" dirty="0">
              <a:solidFill>
                <a:srgbClr val="666666"/>
              </a:solidFill>
              <a:latin typeface="Oswald"/>
              <a:ea typeface="Oswald"/>
              <a:cs typeface="Oswald"/>
              <a:sym typeface="Droid Serif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896475" y="912100"/>
            <a:ext cx="628275" cy="48701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Shape 89"/>
          <p:cNvSpPr txBox="1"/>
          <p:nvPr/>
        </p:nvSpPr>
        <p:spPr>
          <a:xfrm>
            <a:off x="2500125" y="1438150"/>
            <a:ext cx="3635100" cy="32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7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748" y="1945971"/>
            <a:ext cx="5878537" cy="2915941"/>
          </a:xfrm>
          <a:prstGeom prst="rect">
            <a:avLst/>
          </a:prstGeom>
        </p:spPr>
      </p:pic>
      <p:pic>
        <p:nvPicPr>
          <p:cNvPr id="39" name="Picture 38" descr="C:\Users\Jawad\Desktop\7step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94086" y="7959573"/>
            <a:ext cx="8098364" cy="1588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3961482"/>
              </p:ext>
            </p:extLst>
          </p:nvPr>
        </p:nvGraphicFramePr>
        <p:xfrm>
          <a:off x="30280435" y="10627504"/>
          <a:ext cx="11252576" cy="7889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Shape 81"/>
          <p:cNvSpPr txBox="1"/>
          <p:nvPr/>
        </p:nvSpPr>
        <p:spPr>
          <a:xfrm>
            <a:off x="30280435" y="28697100"/>
            <a:ext cx="8084400" cy="14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Supervisor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400" b="1" dirty="0" smtClean="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Eng. Tamer Haddad</a:t>
            </a:r>
            <a:endParaRPr sz="5400" b="1" dirty="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280435" y="23865501"/>
            <a:ext cx="11252576" cy="20459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/>
          <p:nvPr/>
        </p:nvPicPr>
        <p:blipFill>
          <a:blip r:embed="rId6"/>
          <a:stretch>
            <a:fillRect/>
          </a:stretch>
        </p:blipFill>
        <p:spPr>
          <a:xfrm>
            <a:off x="2106596" y="23797645"/>
            <a:ext cx="8616406" cy="5330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330</Words>
  <Application>Microsoft Office PowerPoint</Application>
  <PresentationFormat>Custom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Droid Serif</vt:lpstr>
      <vt:lpstr>Oswald</vt:lpstr>
      <vt:lpstr>Simple Light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Mahran Abubasha</dc:creator>
  <cp:lastModifiedBy>Mohammad M.Hijawi</cp:lastModifiedBy>
  <cp:revision>19</cp:revision>
  <dcterms:modified xsi:type="dcterms:W3CDTF">2018-05-19T06:00:49Z</dcterms:modified>
</cp:coreProperties>
</file>