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7" r:id="rId21"/>
    <p:sldId id="291" r:id="rId22"/>
    <p:sldId id="288" r:id="rId23"/>
    <p:sldId id="289" r:id="rId24"/>
    <p:sldId id="290" r:id="rId25"/>
    <p:sldId id="275" r:id="rId26"/>
    <p:sldId id="276" r:id="rId27"/>
    <p:sldId id="277" r:id="rId28"/>
    <p:sldId id="278" r:id="rId29"/>
    <p:sldId id="279" r:id="rId30"/>
    <p:sldId id="280" r:id="rId31"/>
    <p:sldId id="281" r:id="rId32"/>
    <p:sldId id="282" r:id="rId33"/>
    <p:sldId id="283"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6/2/2021</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6/2/2021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6/2/2021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6/2/2021</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wmv"/><Relationship Id="rId1" Type="http://schemas.microsoft.com/office/2007/relationships/media" Target="../media/media2.wmv"/><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wmv"/><Relationship Id="rId1" Type="http://schemas.microsoft.com/office/2007/relationships/media" Target="../media/media4.wmv"/><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a:extLst>
              <a:ext uri="{FF2B5EF4-FFF2-40B4-BE49-F238E27FC236}">
                <a16:creationId xmlns:a16="http://schemas.microsoft.com/office/drawing/2014/main" id="{A5AFDF8D-98AD-4AD7-B9BB-FD51C360F1E8}"/>
              </a:ext>
            </a:extLst>
          </p:cNvPr>
          <p:cNvSpPr/>
          <p:nvPr/>
        </p:nvSpPr>
        <p:spPr>
          <a:xfrm>
            <a:off x="2603350" y="644653"/>
            <a:ext cx="7894320" cy="1592580"/>
          </a:xfrm>
          <a:prstGeom prst="rect">
            <a:avLst/>
          </a:prstGeom>
          <a:blipFill>
            <a:blip r:embed="rId2" cstate="print"/>
            <a:stretch>
              <a:fillRect/>
            </a:stretch>
          </a:blipFill>
        </p:spPr>
        <p:txBody>
          <a:bodyPr wrap="square" lIns="0" tIns="0" rIns="0" bIns="0" rtlCol="0"/>
          <a:lstStyle/>
          <a:p>
            <a:endParaRPr/>
          </a:p>
        </p:txBody>
      </p:sp>
      <p:sp>
        <p:nvSpPr>
          <p:cNvPr id="7" name="object 5">
            <a:extLst>
              <a:ext uri="{FF2B5EF4-FFF2-40B4-BE49-F238E27FC236}">
                <a16:creationId xmlns:a16="http://schemas.microsoft.com/office/drawing/2014/main" id="{F07F21EB-3CA5-49FA-9065-CC443F0D7FFF}"/>
              </a:ext>
            </a:extLst>
          </p:cNvPr>
          <p:cNvSpPr/>
          <p:nvPr/>
        </p:nvSpPr>
        <p:spPr>
          <a:xfrm>
            <a:off x="2664310" y="685802"/>
            <a:ext cx="7772400" cy="1470025"/>
          </a:xfrm>
          <a:custGeom>
            <a:avLst/>
            <a:gdLst/>
            <a:ahLst/>
            <a:cxnLst/>
            <a:rect l="l" t="t" r="r" b="b"/>
            <a:pathLst>
              <a:path w="7772400" h="1470025">
                <a:moveTo>
                  <a:pt x="0" y="1470025"/>
                </a:moveTo>
                <a:lnTo>
                  <a:pt x="7772400" y="1470025"/>
                </a:lnTo>
                <a:lnTo>
                  <a:pt x="7772400" y="0"/>
                </a:lnTo>
                <a:lnTo>
                  <a:pt x="0" y="0"/>
                </a:lnTo>
                <a:lnTo>
                  <a:pt x="0" y="1470025"/>
                </a:lnTo>
                <a:close/>
              </a:path>
            </a:pathLst>
          </a:custGeom>
          <a:ln w="38100">
            <a:solidFill>
              <a:srgbClr val="FFFFFF"/>
            </a:solidFill>
          </a:ln>
        </p:spPr>
        <p:txBody>
          <a:bodyPr wrap="square" lIns="0" tIns="0" rIns="0" bIns="0" rtlCol="0"/>
          <a:lstStyle/>
          <a:p>
            <a:endParaRPr/>
          </a:p>
        </p:txBody>
      </p:sp>
      <p:sp>
        <p:nvSpPr>
          <p:cNvPr id="8" name="object 6">
            <a:extLst>
              <a:ext uri="{FF2B5EF4-FFF2-40B4-BE49-F238E27FC236}">
                <a16:creationId xmlns:a16="http://schemas.microsoft.com/office/drawing/2014/main" id="{37839A0E-4ECF-4F00-8A79-DA46704A9C53}"/>
              </a:ext>
            </a:extLst>
          </p:cNvPr>
          <p:cNvSpPr txBox="1">
            <a:spLocks/>
          </p:cNvSpPr>
          <p:nvPr/>
        </p:nvSpPr>
        <p:spPr>
          <a:xfrm>
            <a:off x="2664310" y="1002835"/>
            <a:ext cx="7772400" cy="752129"/>
          </a:xfrm>
          <a:prstGeom prst="rect">
            <a:avLst/>
          </a:prstGeom>
        </p:spPr>
        <p:txBody>
          <a:bodyPr vert="horz" wrap="square" lIns="0" tIns="13335" rIns="0" bIns="0" rtlCol="0" anchor="b">
            <a:spAutoFit/>
          </a:bodyPr>
          <a:lstStyle>
            <a:lvl1pPr algn="l" defTabSz="914400" rtl="0" eaLnBrk="1" latinLnBrk="0" hangingPunct="1">
              <a:lnSpc>
                <a:spcPct val="90000"/>
              </a:lnSpc>
              <a:spcBef>
                <a:spcPct val="0"/>
              </a:spcBef>
              <a:buNone/>
              <a:defRPr sz="4800" kern="1200" cap="all" baseline="0">
                <a:solidFill>
                  <a:schemeClr val="tx1"/>
                </a:solidFill>
                <a:latin typeface="+mj-lt"/>
                <a:ea typeface="+mj-ea"/>
                <a:cs typeface="+mj-cs"/>
              </a:defRPr>
            </a:lvl1pPr>
          </a:lstStyle>
          <a:p>
            <a:pPr algn="ctr">
              <a:lnSpc>
                <a:spcPct val="100000"/>
              </a:lnSpc>
              <a:spcBef>
                <a:spcPts val="105"/>
              </a:spcBef>
            </a:pPr>
            <a:r>
              <a:rPr lang="en-US" dirty="0">
                <a:solidFill>
                  <a:schemeClr val="bg2">
                    <a:lumMod val="75000"/>
                  </a:schemeClr>
                </a:solidFill>
                <a:uFill>
                  <a:solidFill>
                    <a:srgbClr val="E36C09"/>
                  </a:solidFill>
                </a:uFill>
                <a:latin typeface="Arial"/>
                <a:cs typeface="Arial"/>
              </a:rPr>
              <a:t>Agricultural</a:t>
            </a:r>
            <a:r>
              <a:rPr lang="en-US" spc="-45" dirty="0">
                <a:solidFill>
                  <a:schemeClr val="bg2">
                    <a:lumMod val="75000"/>
                  </a:schemeClr>
                </a:solidFill>
                <a:uFill>
                  <a:solidFill>
                    <a:srgbClr val="E36C09"/>
                  </a:solidFill>
                </a:uFill>
                <a:latin typeface="Arial"/>
                <a:cs typeface="Arial"/>
              </a:rPr>
              <a:t> </a:t>
            </a:r>
            <a:r>
              <a:rPr lang="en-US" dirty="0">
                <a:solidFill>
                  <a:schemeClr val="bg2">
                    <a:lumMod val="75000"/>
                  </a:schemeClr>
                </a:solidFill>
                <a:uFill>
                  <a:solidFill>
                    <a:srgbClr val="E36C09"/>
                  </a:solidFill>
                </a:uFill>
                <a:latin typeface="Arial"/>
                <a:cs typeface="Arial"/>
              </a:rPr>
              <a:t>Robots</a:t>
            </a:r>
          </a:p>
        </p:txBody>
      </p:sp>
      <p:sp>
        <p:nvSpPr>
          <p:cNvPr id="9" name="object 7">
            <a:extLst>
              <a:ext uri="{FF2B5EF4-FFF2-40B4-BE49-F238E27FC236}">
                <a16:creationId xmlns:a16="http://schemas.microsoft.com/office/drawing/2014/main" id="{D4B05E72-707A-4613-ABFD-E8C77159C071}"/>
              </a:ext>
            </a:extLst>
          </p:cNvPr>
          <p:cNvSpPr/>
          <p:nvPr/>
        </p:nvSpPr>
        <p:spPr>
          <a:xfrm>
            <a:off x="2856333" y="2951990"/>
            <a:ext cx="8342376" cy="3043428"/>
          </a:xfrm>
          <a:prstGeom prst="rect">
            <a:avLst/>
          </a:prstGeom>
          <a:blipFill>
            <a:blip r:embed="rId3" cstate="print"/>
            <a:stretch>
              <a:fillRect/>
            </a:stretch>
          </a:blipFill>
        </p:spPr>
        <p:txBody>
          <a:bodyPr wrap="square" lIns="0" tIns="0" rIns="0" bIns="0" rtlCol="0"/>
          <a:lstStyle/>
          <a:p>
            <a:endParaRPr/>
          </a:p>
        </p:txBody>
      </p:sp>
      <p:sp>
        <p:nvSpPr>
          <p:cNvPr id="12" name="object 10">
            <a:extLst>
              <a:ext uri="{FF2B5EF4-FFF2-40B4-BE49-F238E27FC236}">
                <a16:creationId xmlns:a16="http://schemas.microsoft.com/office/drawing/2014/main" id="{62E3A28B-2DEF-4610-B57A-DD2477653F59}"/>
              </a:ext>
            </a:extLst>
          </p:cNvPr>
          <p:cNvSpPr txBox="1"/>
          <p:nvPr/>
        </p:nvSpPr>
        <p:spPr>
          <a:xfrm>
            <a:off x="5632935" y="3212653"/>
            <a:ext cx="4803775" cy="2522101"/>
          </a:xfrm>
          <a:prstGeom prst="rect">
            <a:avLst/>
          </a:prstGeom>
        </p:spPr>
        <p:txBody>
          <a:bodyPr vert="horz" wrap="square" lIns="0" tIns="95885" rIns="0" bIns="0" rtlCol="0">
            <a:spAutoFit/>
          </a:bodyPr>
          <a:lstStyle/>
          <a:p>
            <a:pPr marL="12700" marR="5080" indent="635" algn="ctr">
              <a:lnSpc>
                <a:spcPct val="86300"/>
              </a:lnSpc>
              <a:spcBef>
                <a:spcPts val="755"/>
              </a:spcBef>
            </a:pPr>
            <a:r>
              <a:rPr sz="4000" spc="-5" dirty="0">
                <a:latin typeface="Arial"/>
                <a:cs typeface="Arial"/>
              </a:rPr>
              <a:t>Presented by  </a:t>
            </a:r>
            <a:endParaRPr lang="en-US" sz="4000" spc="-5" dirty="0">
              <a:latin typeface="Arial"/>
              <a:cs typeface="Arial"/>
            </a:endParaRPr>
          </a:p>
          <a:p>
            <a:pPr marL="12700" marR="5080" indent="635" algn="ctr">
              <a:lnSpc>
                <a:spcPct val="86300"/>
              </a:lnSpc>
              <a:spcBef>
                <a:spcPts val="755"/>
              </a:spcBef>
            </a:pPr>
            <a:r>
              <a:rPr sz="4000" spc="-5" dirty="0">
                <a:latin typeface="Arial"/>
                <a:cs typeface="Arial"/>
              </a:rPr>
              <a:t> </a:t>
            </a:r>
            <a:r>
              <a:rPr lang="en-US" sz="4000" spc="-35" dirty="0">
                <a:latin typeface="Arial"/>
                <a:cs typeface="Arial"/>
              </a:rPr>
              <a:t>Abdulqader Abduljalil</a:t>
            </a:r>
          </a:p>
          <a:p>
            <a:pPr marL="12700" marR="5080" indent="635" algn="ctr">
              <a:lnSpc>
                <a:spcPct val="86300"/>
              </a:lnSpc>
              <a:spcBef>
                <a:spcPts val="755"/>
              </a:spcBef>
            </a:pPr>
            <a:r>
              <a:rPr lang="en-US" sz="4000" spc="-35" dirty="0">
                <a:latin typeface="Arial"/>
                <a:cs typeface="Arial"/>
              </a:rPr>
              <a:t>Omar Azamtta </a:t>
            </a:r>
          </a:p>
          <a:p>
            <a:pPr marL="12700" marR="5080" indent="635" algn="ctr">
              <a:lnSpc>
                <a:spcPct val="86300"/>
              </a:lnSpc>
              <a:spcBef>
                <a:spcPts val="755"/>
              </a:spcBef>
            </a:pPr>
            <a:r>
              <a:rPr lang="en-US" sz="4000" spc="-35" dirty="0">
                <a:latin typeface="Arial"/>
                <a:cs typeface="Arial"/>
              </a:rPr>
              <a:t>Mahmoud Qaisiya</a:t>
            </a:r>
            <a:endParaRPr sz="4000" dirty="0">
              <a:latin typeface="Arial"/>
              <a:cs typeface="Arial"/>
            </a:endParaRPr>
          </a:p>
        </p:txBody>
      </p:sp>
      <p:sp>
        <p:nvSpPr>
          <p:cNvPr id="13" name="object 11">
            <a:extLst>
              <a:ext uri="{FF2B5EF4-FFF2-40B4-BE49-F238E27FC236}">
                <a16:creationId xmlns:a16="http://schemas.microsoft.com/office/drawing/2014/main" id="{4A68C6FC-646D-4FC0-9859-764A5C137514}"/>
              </a:ext>
            </a:extLst>
          </p:cNvPr>
          <p:cNvSpPr/>
          <p:nvPr/>
        </p:nvSpPr>
        <p:spPr>
          <a:xfrm>
            <a:off x="2316837" y="3067813"/>
            <a:ext cx="3043428" cy="3043428"/>
          </a:xfrm>
          <a:prstGeom prst="rect">
            <a:avLst/>
          </a:prstGeom>
          <a:blipFill>
            <a:blip r:embed="rId4" cstate="print"/>
            <a:stretch>
              <a:fillRect/>
            </a:stretch>
          </a:blipFill>
        </p:spPr>
        <p:txBody>
          <a:bodyPr wrap="square" lIns="0" tIns="0" rIns="0" bIns="0" rtlCol="0"/>
          <a:lstStyle/>
          <a:p>
            <a:endParaRPr/>
          </a:p>
        </p:txBody>
      </p:sp>
      <p:sp>
        <p:nvSpPr>
          <p:cNvPr id="14" name="object 12">
            <a:extLst>
              <a:ext uri="{FF2B5EF4-FFF2-40B4-BE49-F238E27FC236}">
                <a16:creationId xmlns:a16="http://schemas.microsoft.com/office/drawing/2014/main" id="{6DCD1F0B-D688-463A-9F7D-449D164BB2C0}"/>
              </a:ext>
            </a:extLst>
          </p:cNvPr>
          <p:cNvSpPr/>
          <p:nvPr/>
        </p:nvSpPr>
        <p:spPr>
          <a:xfrm>
            <a:off x="2359510" y="3086991"/>
            <a:ext cx="2958211" cy="2958211"/>
          </a:xfrm>
          <a:prstGeom prst="rect">
            <a:avLst/>
          </a:prstGeom>
          <a:blipFill>
            <a:blip r:embed="rId5"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770685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E95EC58F-80F2-4A26-BD50-3A4A7366189A}"/>
              </a:ext>
            </a:extLst>
          </p:cNvPr>
          <p:cNvSpPr txBox="1">
            <a:spLocks/>
          </p:cNvSpPr>
          <p:nvPr/>
        </p:nvSpPr>
        <p:spPr>
          <a:xfrm>
            <a:off x="2901536" y="60622"/>
            <a:ext cx="8164475" cy="1049646"/>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Flow chart of the whole operation</a:t>
            </a:r>
          </a:p>
          <a:p>
            <a:pPr marL="12700">
              <a:spcBef>
                <a:spcPts val="375"/>
              </a:spcBef>
            </a:pPr>
            <a:endParaRPr lang="en-US" sz="3200" b="1" dirty="0">
              <a:solidFill>
                <a:schemeClr val="bg2">
                  <a:lumMod val="75000"/>
                </a:schemeClr>
              </a:solidFill>
              <a:latin typeface="Arial"/>
              <a:ea typeface="+mn-ea"/>
              <a:cs typeface="Arial"/>
            </a:endParaRPr>
          </a:p>
        </p:txBody>
      </p:sp>
      <p:pic>
        <p:nvPicPr>
          <p:cNvPr id="7" name="Picture 2">
            <a:extLst>
              <a:ext uri="{FF2B5EF4-FFF2-40B4-BE49-F238E27FC236}">
                <a16:creationId xmlns:a16="http://schemas.microsoft.com/office/drawing/2014/main" id="{9DCB0182-4794-43A8-B12D-222BAB490C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2738" y="585445"/>
            <a:ext cx="8918088" cy="3045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bject 3">
            <a:extLst>
              <a:ext uri="{FF2B5EF4-FFF2-40B4-BE49-F238E27FC236}">
                <a16:creationId xmlns:a16="http://schemas.microsoft.com/office/drawing/2014/main" id="{ACC9E385-4CC3-4A4B-A0EE-B9B05955726D}"/>
              </a:ext>
            </a:extLst>
          </p:cNvPr>
          <p:cNvSpPr txBox="1">
            <a:spLocks/>
          </p:cNvSpPr>
          <p:nvPr/>
        </p:nvSpPr>
        <p:spPr>
          <a:xfrm>
            <a:off x="1742738" y="3631019"/>
            <a:ext cx="8204478" cy="299376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chemeClr val="tx1"/>
                </a:solidFill>
              </a:rPr>
              <a:t>So the operation will go as follows:</a:t>
            </a:r>
          </a:p>
          <a:p>
            <a:pPr marL="12700">
              <a:spcBef>
                <a:spcPts val="105"/>
              </a:spcBef>
            </a:pPr>
            <a:r>
              <a:rPr lang="en-US" sz="2400" kern="0" spc="-10" dirty="0">
                <a:solidFill>
                  <a:schemeClr val="tx1"/>
                </a:solidFill>
              </a:rPr>
              <a:t>1.</a:t>
            </a:r>
            <a:r>
              <a:rPr lang="ar-JO" sz="2400" kern="0" spc="-10" dirty="0">
                <a:solidFill>
                  <a:schemeClr val="tx1"/>
                </a:solidFill>
              </a:rPr>
              <a:t> </a:t>
            </a:r>
            <a:r>
              <a:rPr lang="en-US" sz="2400" kern="0" spc="-10" dirty="0">
                <a:solidFill>
                  <a:schemeClr val="tx1"/>
                </a:solidFill>
              </a:rPr>
              <a:t>Enter the length of the land and the distance between each seedling and the other to the Arduino</a:t>
            </a:r>
            <a:endParaRPr lang="en-US" sz="2400" dirty="0">
              <a:solidFill>
                <a:schemeClr val="tx1"/>
              </a:solidFill>
            </a:endParaRPr>
          </a:p>
          <a:p>
            <a:pPr marL="12700">
              <a:spcBef>
                <a:spcPts val="105"/>
              </a:spcBef>
            </a:pPr>
            <a:r>
              <a:rPr lang="en-US" sz="2400" kern="0" dirty="0">
                <a:solidFill>
                  <a:schemeClr val="tx1"/>
                </a:solidFill>
              </a:rPr>
              <a:t>2.</a:t>
            </a:r>
            <a:r>
              <a:rPr lang="ar-JO" sz="2400" kern="0" dirty="0">
                <a:solidFill>
                  <a:schemeClr val="tx1"/>
                </a:solidFill>
              </a:rPr>
              <a:t> </a:t>
            </a:r>
            <a:r>
              <a:rPr lang="en-US" sz="2400" kern="0" dirty="0">
                <a:solidFill>
                  <a:schemeClr val="tx1"/>
                </a:solidFill>
              </a:rPr>
              <a:t>The Arduino Uno will show the length and the distance on the LCD and will give the information to the transceiver to be transmitted </a:t>
            </a:r>
          </a:p>
          <a:p>
            <a:pPr marL="12700">
              <a:spcBef>
                <a:spcPts val="105"/>
              </a:spcBef>
            </a:pPr>
            <a:r>
              <a:rPr lang="en-US" sz="2400" kern="0" dirty="0">
                <a:solidFill>
                  <a:schemeClr val="tx1"/>
                </a:solidFill>
              </a:rPr>
              <a:t>3.</a:t>
            </a:r>
            <a:r>
              <a:rPr lang="ar-JO" sz="2400" kern="0" dirty="0">
                <a:solidFill>
                  <a:schemeClr val="tx1"/>
                </a:solidFill>
              </a:rPr>
              <a:t> </a:t>
            </a:r>
            <a:r>
              <a:rPr lang="en-US" sz="2400" kern="0" dirty="0">
                <a:solidFill>
                  <a:schemeClr val="tx1"/>
                </a:solidFill>
              </a:rPr>
              <a:t>The transceiver will receive the signal and give it to the Arduino Mega which will move the robot system. </a:t>
            </a:r>
          </a:p>
        </p:txBody>
      </p:sp>
    </p:spTree>
    <p:extLst>
      <p:ext uri="{BB962C8B-B14F-4D97-AF65-F5344CB8AC3E}">
        <p14:creationId xmlns:p14="http://schemas.microsoft.com/office/powerpoint/2010/main" val="671138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F6BA79EB-8718-4EE2-9A19-49011F9EBDB4}"/>
              </a:ext>
            </a:extLst>
          </p:cNvPr>
          <p:cNvSpPr txBox="1">
            <a:spLocks/>
          </p:cNvSpPr>
          <p:nvPr/>
        </p:nvSpPr>
        <p:spPr>
          <a:xfrm>
            <a:off x="3841376" y="1264443"/>
            <a:ext cx="4509247"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3.Hardware design</a:t>
            </a:r>
          </a:p>
        </p:txBody>
      </p:sp>
      <p:sp>
        <p:nvSpPr>
          <p:cNvPr id="5" name="object 4">
            <a:extLst>
              <a:ext uri="{FF2B5EF4-FFF2-40B4-BE49-F238E27FC236}">
                <a16:creationId xmlns:a16="http://schemas.microsoft.com/office/drawing/2014/main" id="{2B61D109-E47A-42C6-A50B-CB375A05BB83}"/>
              </a:ext>
            </a:extLst>
          </p:cNvPr>
          <p:cNvSpPr txBox="1"/>
          <p:nvPr/>
        </p:nvSpPr>
        <p:spPr>
          <a:xfrm>
            <a:off x="2136140" y="1991690"/>
            <a:ext cx="7005320" cy="2623154"/>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The hardware design included the whole system its include the </a:t>
            </a:r>
            <a:r>
              <a:rPr lang="en-US" sz="2800" b="1" dirty="0">
                <a:latin typeface="Calibri"/>
                <a:cs typeface="Calibri"/>
              </a:rPr>
              <a:t>wireless control system </a:t>
            </a:r>
            <a:r>
              <a:rPr lang="en-US" sz="2800" dirty="0">
                <a:latin typeface="Calibri"/>
                <a:cs typeface="Calibri"/>
              </a:rPr>
              <a:t>and </a:t>
            </a:r>
            <a:r>
              <a:rPr lang="en-US" sz="2800" b="1" dirty="0">
                <a:latin typeface="Calibri"/>
                <a:cs typeface="Calibri"/>
              </a:rPr>
              <a:t>the robot system. </a:t>
            </a:r>
          </a:p>
          <a:p>
            <a:pPr marL="12700" marR="6350" algn="just">
              <a:lnSpc>
                <a:spcPct val="100000"/>
              </a:lnSpc>
              <a:spcBef>
                <a:spcPts val="95"/>
              </a:spcBef>
              <a:buSzPct val="96428"/>
              <a:tabLst>
                <a:tab pos="137795" algn="l"/>
              </a:tabLst>
            </a:pPr>
            <a:r>
              <a:rPr lang="en-US" sz="2800" dirty="0">
                <a:latin typeface="Calibri"/>
                <a:cs typeface="Calibri"/>
              </a:rPr>
              <a:t>Those two system contained of the </a:t>
            </a:r>
            <a:r>
              <a:rPr lang="en-US" sz="2800" b="1" dirty="0">
                <a:latin typeface="Calibri"/>
                <a:cs typeface="Calibri"/>
              </a:rPr>
              <a:t>mechanical design </a:t>
            </a:r>
            <a:r>
              <a:rPr lang="en-US" sz="2800" dirty="0">
                <a:latin typeface="Calibri"/>
                <a:cs typeface="Calibri"/>
              </a:rPr>
              <a:t>and the </a:t>
            </a:r>
            <a:r>
              <a:rPr lang="en-US" sz="2800" b="1" dirty="0">
                <a:latin typeface="Calibri"/>
                <a:cs typeface="Calibri"/>
              </a:rPr>
              <a:t>electrical design(circuitry)</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spTree>
    <p:extLst>
      <p:ext uri="{BB962C8B-B14F-4D97-AF65-F5344CB8AC3E}">
        <p14:creationId xmlns:p14="http://schemas.microsoft.com/office/powerpoint/2010/main" val="3653262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051D8C0A-F4FF-4141-A90C-3C3394FC6963}"/>
              </a:ext>
            </a:extLst>
          </p:cNvPr>
          <p:cNvSpPr txBox="1">
            <a:spLocks/>
          </p:cNvSpPr>
          <p:nvPr/>
        </p:nvSpPr>
        <p:spPr>
          <a:xfrm>
            <a:off x="2743199" y="1167354"/>
            <a:ext cx="7218381"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Mechanical design-Moving system </a:t>
            </a:r>
          </a:p>
        </p:txBody>
      </p:sp>
      <p:sp>
        <p:nvSpPr>
          <p:cNvPr id="5" name="object 3">
            <a:extLst>
              <a:ext uri="{FF2B5EF4-FFF2-40B4-BE49-F238E27FC236}">
                <a16:creationId xmlns:a16="http://schemas.microsoft.com/office/drawing/2014/main" id="{B912822D-2039-49A7-9FE2-4E4663A0A9F7}"/>
              </a:ext>
            </a:extLst>
          </p:cNvPr>
          <p:cNvSpPr txBox="1">
            <a:spLocks/>
          </p:cNvSpPr>
          <p:nvPr/>
        </p:nvSpPr>
        <p:spPr>
          <a:xfrm>
            <a:off x="3047999" y="1901109"/>
            <a:ext cx="6518644" cy="321242"/>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000" kern="0" spc="-10" dirty="0">
                <a:solidFill>
                  <a:srgbClr val="000000"/>
                </a:solidFill>
              </a:rPr>
              <a:t>Showing the motor connected with the wheels by a chain</a:t>
            </a:r>
            <a:endParaRPr lang="en-US" sz="2000" kern="0" dirty="0"/>
          </a:p>
        </p:txBody>
      </p:sp>
      <p:pic>
        <p:nvPicPr>
          <p:cNvPr id="6" name="Picture 2" descr="C:\Users\Abd\Desktop\motor4.jpg">
            <a:extLst>
              <a:ext uri="{FF2B5EF4-FFF2-40B4-BE49-F238E27FC236}">
                <a16:creationId xmlns:a16="http://schemas.microsoft.com/office/drawing/2014/main" id="{DFA0B199-B9AE-415C-92E0-43A37816B2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222351"/>
            <a:ext cx="6400800" cy="433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2839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BACDBC7E-DE4E-4733-857C-1CCF9D0ADBD2}"/>
              </a:ext>
            </a:extLst>
          </p:cNvPr>
          <p:cNvSpPr txBox="1">
            <a:spLocks/>
          </p:cNvSpPr>
          <p:nvPr/>
        </p:nvSpPr>
        <p:spPr>
          <a:xfrm>
            <a:off x="2323652" y="990600"/>
            <a:ext cx="7315199"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Mechanical design-Digging system </a:t>
            </a:r>
          </a:p>
        </p:txBody>
      </p:sp>
      <p:sp>
        <p:nvSpPr>
          <p:cNvPr id="5" name="object 3">
            <a:extLst>
              <a:ext uri="{FF2B5EF4-FFF2-40B4-BE49-F238E27FC236}">
                <a16:creationId xmlns:a16="http://schemas.microsoft.com/office/drawing/2014/main" id="{76DBE24A-7669-47DA-B1F7-5862772DE4DF}"/>
              </a:ext>
            </a:extLst>
          </p:cNvPr>
          <p:cNvSpPr txBox="1">
            <a:spLocks/>
          </p:cNvSpPr>
          <p:nvPr/>
        </p:nvSpPr>
        <p:spPr>
          <a:xfrm>
            <a:off x="2469001" y="1793838"/>
            <a:ext cx="7024499" cy="321242"/>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000" kern="0" spc="-10" dirty="0">
                <a:solidFill>
                  <a:srgbClr val="000000"/>
                </a:solidFill>
              </a:rPr>
              <a:t>Showing the linear motor connected to the digging system as shown</a:t>
            </a:r>
            <a:endParaRPr lang="en-US" sz="2000" kern="0" dirty="0"/>
          </a:p>
        </p:txBody>
      </p:sp>
      <p:pic>
        <p:nvPicPr>
          <p:cNvPr id="6" name="Picture 2" descr="C:\Users\Abd\Desktop\digging system.jpg">
            <a:extLst>
              <a:ext uri="{FF2B5EF4-FFF2-40B4-BE49-F238E27FC236}">
                <a16:creationId xmlns:a16="http://schemas.microsoft.com/office/drawing/2014/main" id="{928F7A21-A67E-4CAF-9804-F0C10EA5A4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7445" y="2231528"/>
            <a:ext cx="5733756" cy="4300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4284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1E4EAC7C-C23C-4D9F-8DEA-DB0C9E377107}"/>
              </a:ext>
            </a:extLst>
          </p:cNvPr>
          <p:cNvSpPr txBox="1">
            <a:spLocks/>
          </p:cNvSpPr>
          <p:nvPr/>
        </p:nvSpPr>
        <p:spPr>
          <a:xfrm>
            <a:off x="2517464" y="715485"/>
            <a:ext cx="69723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Mechanical design-Robotic system</a:t>
            </a:r>
          </a:p>
        </p:txBody>
      </p:sp>
      <p:sp>
        <p:nvSpPr>
          <p:cNvPr id="5" name="object 3">
            <a:extLst>
              <a:ext uri="{FF2B5EF4-FFF2-40B4-BE49-F238E27FC236}">
                <a16:creationId xmlns:a16="http://schemas.microsoft.com/office/drawing/2014/main" id="{DD607822-C5EB-46C3-8E33-D2C09BBD5718}"/>
              </a:ext>
            </a:extLst>
          </p:cNvPr>
          <p:cNvSpPr txBox="1">
            <a:spLocks/>
          </p:cNvSpPr>
          <p:nvPr/>
        </p:nvSpPr>
        <p:spPr>
          <a:xfrm>
            <a:off x="3492649" y="1701381"/>
            <a:ext cx="6518644" cy="321242"/>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000" kern="0" spc="-10" dirty="0">
                <a:solidFill>
                  <a:srgbClr val="000000"/>
                </a:solidFill>
              </a:rPr>
              <a:t>Showing the robotic arm with it’s Servo motors</a:t>
            </a:r>
            <a:endParaRPr lang="en-US" sz="2000" kern="0" dirty="0"/>
          </a:p>
        </p:txBody>
      </p:sp>
      <p:pic>
        <p:nvPicPr>
          <p:cNvPr id="6" name="Picture 2" descr="C:\Users\Abd\Desktop\robotic arm.jpg">
            <a:extLst>
              <a:ext uri="{FF2B5EF4-FFF2-40B4-BE49-F238E27FC236}">
                <a16:creationId xmlns:a16="http://schemas.microsoft.com/office/drawing/2014/main" id="{42527933-37BA-4383-998E-7FD7A28F67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1509" y="2169125"/>
            <a:ext cx="5584211" cy="418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760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2793EBDC-E787-4750-BCE2-546160256BB8}"/>
              </a:ext>
            </a:extLst>
          </p:cNvPr>
          <p:cNvSpPr txBox="1">
            <a:spLocks/>
          </p:cNvSpPr>
          <p:nvPr/>
        </p:nvSpPr>
        <p:spPr>
          <a:xfrm>
            <a:off x="1833198" y="769275"/>
            <a:ext cx="81534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Electrical design-wireless control system</a:t>
            </a:r>
          </a:p>
        </p:txBody>
      </p:sp>
      <p:pic>
        <p:nvPicPr>
          <p:cNvPr id="5" name="Picture 2" descr="C:\Users\Abd\Desktop\transmitter.jpg">
            <a:extLst>
              <a:ext uri="{FF2B5EF4-FFF2-40B4-BE49-F238E27FC236}">
                <a16:creationId xmlns:a16="http://schemas.microsoft.com/office/drawing/2014/main" id="{49CE6829-FBD4-4DFD-B25D-99FDFFAAF84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1516806"/>
            <a:ext cx="8314597" cy="3824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465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1DEFB6B8-0579-45FC-9C1A-34D41F0EA468}"/>
              </a:ext>
            </a:extLst>
          </p:cNvPr>
          <p:cNvSpPr txBox="1">
            <a:spLocks/>
          </p:cNvSpPr>
          <p:nvPr/>
        </p:nvSpPr>
        <p:spPr>
          <a:xfrm>
            <a:off x="2609850" y="683209"/>
            <a:ext cx="697230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Electrical design-Robot system</a:t>
            </a:r>
          </a:p>
        </p:txBody>
      </p:sp>
      <p:pic>
        <p:nvPicPr>
          <p:cNvPr id="5" name="Picture 3" descr="C:\Users\Abd\Desktop\robot circuit.jpg">
            <a:extLst>
              <a:ext uri="{FF2B5EF4-FFF2-40B4-BE49-F238E27FC236}">
                <a16:creationId xmlns:a16="http://schemas.microsoft.com/office/drawing/2014/main" id="{05B2D21C-975B-4F0C-B0F0-376B95B91C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3726" y="1447797"/>
            <a:ext cx="76200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0148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9F587C5F-D943-4FCF-B726-D1363F4F7553}"/>
              </a:ext>
            </a:extLst>
          </p:cNvPr>
          <p:cNvSpPr txBox="1">
            <a:spLocks/>
          </p:cNvSpPr>
          <p:nvPr/>
        </p:nvSpPr>
        <p:spPr>
          <a:xfrm>
            <a:off x="4139005" y="1253688"/>
            <a:ext cx="391399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4. software design</a:t>
            </a:r>
          </a:p>
        </p:txBody>
      </p:sp>
      <p:sp>
        <p:nvSpPr>
          <p:cNvPr id="5" name="object 4">
            <a:extLst>
              <a:ext uri="{FF2B5EF4-FFF2-40B4-BE49-F238E27FC236}">
                <a16:creationId xmlns:a16="http://schemas.microsoft.com/office/drawing/2014/main" id="{6EA8C0C2-990C-40DA-ADB5-EEF1C6907008}"/>
              </a:ext>
            </a:extLst>
          </p:cNvPr>
          <p:cNvSpPr txBox="1"/>
          <p:nvPr/>
        </p:nvSpPr>
        <p:spPr>
          <a:xfrm>
            <a:off x="2593340" y="2540333"/>
            <a:ext cx="7005320" cy="1304844"/>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The software design included the simulation part using Solidworks and the coding part to run the whole operation</a:t>
            </a:r>
            <a:endParaRPr lang="en-US" sz="2800" b="1" dirty="0">
              <a:latin typeface="Calibri"/>
              <a:cs typeface="Calibri"/>
            </a:endParaRPr>
          </a:p>
        </p:txBody>
      </p:sp>
    </p:spTree>
    <p:extLst>
      <p:ext uri="{BB962C8B-B14F-4D97-AF65-F5344CB8AC3E}">
        <p14:creationId xmlns:p14="http://schemas.microsoft.com/office/powerpoint/2010/main" val="3679587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45C57940-019C-4D92-88F3-9F75AB088956}"/>
              </a:ext>
            </a:extLst>
          </p:cNvPr>
          <p:cNvSpPr txBox="1">
            <a:spLocks/>
          </p:cNvSpPr>
          <p:nvPr/>
        </p:nvSpPr>
        <p:spPr>
          <a:xfrm>
            <a:off x="2157804" y="1000734"/>
            <a:ext cx="8503023"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software design-SOLIDWORKS simulation</a:t>
            </a:r>
          </a:p>
        </p:txBody>
      </p:sp>
      <p:pic>
        <p:nvPicPr>
          <p:cNvPr id="5" name="Picture 2" descr="C:\Users\Abd\Desktop\solidworks1.png">
            <a:extLst>
              <a:ext uri="{FF2B5EF4-FFF2-40B4-BE49-F238E27FC236}">
                <a16:creationId xmlns:a16="http://schemas.microsoft.com/office/drawing/2014/main" id="{324856BF-8452-45B2-A7A9-911F257C2D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2126" y="2133603"/>
            <a:ext cx="4401879" cy="45316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Abd\Desktop\solidworks2.png">
            <a:extLst>
              <a:ext uri="{FF2B5EF4-FFF2-40B4-BE49-F238E27FC236}">
                <a16:creationId xmlns:a16="http://schemas.microsoft.com/office/drawing/2014/main" id="{27A69D8D-682A-4450-B92A-6592924017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2052" y="2133603"/>
            <a:ext cx="4776188" cy="4531649"/>
          </a:xfrm>
          <a:prstGeom prst="rect">
            <a:avLst/>
          </a:prstGeom>
          <a:noFill/>
          <a:extLst>
            <a:ext uri="{909E8E84-426E-40DD-AFC4-6F175D3DCCD1}">
              <a14:hiddenFill xmlns:a14="http://schemas.microsoft.com/office/drawing/2010/main">
                <a:solidFill>
                  <a:srgbClr val="FFFFFF"/>
                </a:solidFill>
              </a14:hiddenFill>
            </a:ext>
          </a:extLst>
        </p:spPr>
      </p:pic>
      <p:sp>
        <p:nvSpPr>
          <p:cNvPr id="7" name="object 3">
            <a:extLst>
              <a:ext uri="{FF2B5EF4-FFF2-40B4-BE49-F238E27FC236}">
                <a16:creationId xmlns:a16="http://schemas.microsoft.com/office/drawing/2014/main" id="{D3AD0988-9739-490D-BB56-9085729E6CC6}"/>
              </a:ext>
            </a:extLst>
          </p:cNvPr>
          <p:cNvSpPr txBox="1">
            <a:spLocks/>
          </p:cNvSpPr>
          <p:nvPr/>
        </p:nvSpPr>
        <p:spPr>
          <a:xfrm>
            <a:off x="1642125" y="1627695"/>
            <a:ext cx="8897679" cy="382797"/>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rgbClr val="000000"/>
                </a:solidFill>
              </a:rPr>
              <a:t>                   left side picture                                            front picture</a:t>
            </a:r>
            <a:endParaRPr lang="en-US" sz="2400" kern="0" dirty="0"/>
          </a:p>
        </p:txBody>
      </p:sp>
    </p:spTree>
    <p:extLst>
      <p:ext uri="{BB962C8B-B14F-4D97-AF65-F5344CB8AC3E}">
        <p14:creationId xmlns:p14="http://schemas.microsoft.com/office/powerpoint/2010/main" val="11833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BAAB2483-9313-45B2-B5A0-C78B565F5509}"/>
              </a:ext>
            </a:extLst>
          </p:cNvPr>
          <p:cNvSpPr txBox="1">
            <a:spLocks/>
          </p:cNvSpPr>
          <p:nvPr/>
        </p:nvSpPr>
        <p:spPr>
          <a:xfrm>
            <a:off x="2057399" y="1000734"/>
            <a:ext cx="8226911"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software design-SOLIDWORKS simulation</a:t>
            </a:r>
          </a:p>
        </p:txBody>
      </p:sp>
      <p:sp>
        <p:nvSpPr>
          <p:cNvPr id="5" name="object 3">
            <a:extLst>
              <a:ext uri="{FF2B5EF4-FFF2-40B4-BE49-F238E27FC236}">
                <a16:creationId xmlns:a16="http://schemas.microsoft.com/office/drawing/2014/main" id="{EB1A2DFB-B76F-4BF5-9040-CA54790BE906}"/>
              </a:ext>
            </a:extLst>
          </p:cNvPr>
          <p:cNvSpPr txBox="1">
            <a:spLocks/>
          </p:cNvSpPr>
          <p:nvPr/>
        </p:nvSpPr>
        <p:spPr>
          <a:xfrm>
            <a:off x="1541720" y="1627695"/>
            <a:ext cx="8897679" cy="382797"/>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rgbClr val="000000"/>
                </a:solidFill>
              </a:rPr>
              <a:t>                   right side picture                                    upward picture</a:t>
            </a:r>
            <a:endParaRPr lang="en-US" sz="2400" kern="0" dirty="0"/>
          </a:p>
        </p:txBody>
      </p:sp>
      <p:pic>
        <p:nvPicPr>
          <p:cNvPr id="6" name="Picture 2" descr="C:\Users\Abd\Desktop\solidworks3.png">
            <a:extLst>
              <a:ext uri="{FF2B5EF4-FFF2-40B4-BE49-F238E27FC236}">
                <a16:creationId xmlns:a16="http://schemas.microsoft.com/office/drawing/2014/main" id="{8AFEB854-060F-4616-8965-088A36FBD0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0558" y="2329240"/>
            <a:ext cx="4652631" cy="401203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Abd\Desktop\solidworks4.png">
            <a:extLst>
              <a:ext uri="{FF2B5EF4-FFF2-40B4-BE49-F238E27FC236}">
                <a16:creationId xmlns:a16="http://schemas.microsoft.com/office/drawing/2014/main" id="{B9BF5C23-DA13-4E6A-80A2-4CC7FEF213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641" y="2329240"/>
            <a:ext cx="4522159" cy="4012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159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4">
            <a:extLst>
              <a:ext uri="{FF2B5EF4-FFF2-40B4-BE49-F238E27FC236}">
                <a16:creationId xmlns:a16="http://schemas.microsoft.com/office/drawing/2014/main" id="{018569DF-164B-4105-A81D-B20A03DD7E8A}"/>
              </a:ext>
            </a:extLst>
          </p:cNvPr>
          <p:cNvSpPr/>
          <p:nvPr/>
        </p:nvSpPr>
        <p:spPr>
          <a:xfrm>
            <a:off x="2057543" y="1828921"/>
            <a:ext cx="8153400" cy="4191000"/>
          </a:xfrm>
          <a:custGeom>
            <a:avLst/>
            <a:gdLst/>
            <a:ahLst/>
            <a:cxnLst/>
            <a:rect l="l" t="t" r="r" b="b"/>
            <a:pathLst>
              <a:path w="8153400" h="3505200">
                <a:moveTo>
                  <a:pt x="0" y="584200"/>
                </a:moveTo>
                <a:lnTo>
                  <a:pt x="1936" y="536295"/>
                </a:lnTo>
                <a:lnTo>
                  <a:pt x="7646" y="489455"/>
                </a:lnTo>
                <a:lnTo>
                  <a:pt x="16978" y="443831"/>
                </a:lnTo>
                <a:lnTo>
                  <a:pt x="29783" y="399572"/>
                </a:lnTo>
                <a:lnTo>
                  <a:pt x="45909" y="356830"/>
                </a:lnTo>
                <a:lnTo>
                  <a:pt x="65207" y="315755"/>
                </a:lnTo>
                <a:lnTo>
                  <a:pt x="87527" y="276497"/>
                </a:lnTo>
                <a:lnTo>
                  <a:pt x="112717" y="239207"/>
                </a:lnTo>
                <a:lnTo>
                  <a:pt x="140628" y="204035"/>
                </a:lnTo>
                <a:lnTo>
                  <a:pt x="171110" y="171132"/>
                </a:lnTo>
                <a:lnTo>
                  <a:pt x="204011" y="140649"/>
                </a:lnTo>
                <a:lnTo>
                  <a:pt x="239182" y="112735"/>
                </a:lnTo>
                <a:lnTo>
                  <a:pt x="276472" y="87542"/>
                </a:lnTo>
                <a:lnTo>
                  <a:pt x="315731" y="65219"/>
                </a:lnTo>
                <a:lnTo>
                  <a:pt x="356808" y="45918"/>
                </a:lnTo>
                <a:lnTo>
                  <a:pt x="399554" y="29789"/>
                </a:lnTo>
                <a:lnTo>
                  <a:pt x="443818" y="16982"/>
                </a:lnTo>
                <a:lnTo>
                  <a:pt x="489449" y="7647"/>
                </a:lnTo>
                <a:lnTo>
                  <a:pt x="536297" y="1937"/>
                </a:lnTo>
                <a:lnTo>
                  <a:pt x="584212" y="0"/>
                </a:lnTo>
                <a:lnTo>
                  <a:pt x="7569200" y="0"/>
                </a:lnTo>
                <a:lnTo>
                  <a:pt x="7617104" y="1937"/>
                </a:lnTo>
                <a:lnTo>
                  <a:pt x="7663944" y="7647"/>
                </a:lnTo>
                <a:lnTo>
                  <a:pt x="7709568" y="16982"/>
                </a:lnTo>
                <a:lnTo>
                  <a:pt x="7753827" y="29789"/>
                </a:lnTo>
                <a:lnTo>
                  <a:pt x="7796569" y="45918"/>
                </a:lnTo>
                <a:lnTo>
                  <a:pt x="7837644" y="65219"/>
                </a:lnTo>
                <a:lnTo>
                  <a:pt x="7876902" y="87542"/>
                </a:lnTo>
                <a:lnTo>
                  <a:pt x="7914192" y="112735"/>
                </a:lnTo>
                <a:lnTo>
                  <a:pt x="7949364" y="140649"/>
                </a:lnTo>
                <a:lnTo>
                  <a:pt x="7982267" y="171132"/>
                </a:lnTo>
                <a:lnTo>
                  <a:pt x="8012750" y="204035"/>
                </a:lnTo>
                <a:lnTo>
                  <a:pt x="8040664" y="239207"/>
                </a:lnTo>
                <a:lnTo>
                  <a:pt x="8065857" y="276497"/>
                </a:lnTo>
                <a:lnTo>
                  <a:pt x="8088180" y="315755"/>
                </a:lnTo>
                <a:lnTo>
                  <a:pt x="8107481" y="356830"/>
                </a:lnTo>
                <a:lnTo>
                  <a:pt x="8123610" y="399572"/>
                </a:lnTo>
                <a:lnTo>
                  <a:pt x="8136417" y="443831"/>
                </a:lnTo>
                <a:lnTo>
                  <a:pt x="8145752" y="489455"/>
                </a:lnTo>
                <a:lnTo>
                  <a:pt x="8151462" y="536295"/>
                </a:lnTo>
                <a:lnTo>
                  <a:pt x="8153400" y="584200"/>
                </a:lnTo>
                <a:lnTo>
                  <a:pt x="8153400" y="2921000"/>
                </a:lnTo>
                <a:lnTo>
                  <a:pt x="8151462" y="2968904"/>
                </a:lnTo>
                <a:lnTo>
                  <a:pt x="8145752" y="3015744"/>
                </a:lnTo>
                <a:lnTo>
                  <a:pt x="8136417" y="3061368"/>
                </a:lnTo>
                <a:lnTo>
                  <a:pt x="8123610" y="3105627"/>
                </a:lnTo>
                <a:lnTo>
                  <a:pt x="8107481" y="3148369"/>
                </a:lnTo>
                <a:lnTo>
                  <a:pt x="8088180" y="3189444"/>
                </a:lnTo>
                <a:lnTo>
                  <a:pt x="8065857" y="3228702"/>
                </a:lnTo>
                <a:lnTo>
                  <a:pt x="8040664" y="3265992"/>
                </a:lnTo>
                <a:lnTo>
                  <a:pt x="8012750" y="3301164"/>
                </a:lnTo>
                <a:lnTo>
                  <a:pt x="7982267" y="3334067"/>
                </a:lnTo>
                <a:lnTo>
                  <a:pt x="7949364" y="3364550"/>
                </a:lnTo>
                <a:lnTo>
                  <a:pt x="7914192" y="3392464"/>
                </a:lnTo>
                <a:lnTo>
                  <a:pt x="7876902" y="3417657"/>
                </a:lnTo>
                <a:lnTo>
                  <a:pt x="7837644" y="3439980"/>
                </a:lnTo>
                <a:lnTo>
                  <a:pt x="7796569" y="3459281"/>
                </a:lnTo>
                <a:lnTo>
                  <a:pt x="7753827" y="3475410"/>
                </a:lnTo>
                <a:lnTo>
                  <a:pt x="7709568" y="3488217"/>
                </a:lnTo>
                <a:lnTo>
                  <a:pt x="7663944" y="3497552"/>
                </a:lnTo>
                <a:lnTo>
                  <a:pt x="7617104" y="3503262"/>
                </a:lnTo>
                <a:lnTo>
                  <a:pt x="7569200" y="3505200"/>
                </a:lnTo>
                <a:lnTo>
                  <a:pt x="584212" y="3505200"/>
                </a:lnTo>
                <a:lnTo>
                  <a:pt x="536297" y="3503262"/>
                </a:lnTo>
                <a:lnTo>
                  <a:pt x="489449" y="3497552"/>
                </a:lnTo>
                <a:lnTo>
                  <a:pt x="443818" y="3488217"/>
                </a:lnTo>
                <a:lnTo>
                  <a:pt x="399554" y="3475410"/>
                </a:lnTo>
                <a:lnTo>
                  <a:pt x="356808" y="3459281"/>
                </a:lnTo>
                <a:lnTo>
                  <a:pt x="315731" y="3439980"/>
                </a:lnTo>
                <a:lnTo>
                  <a:pt x="276472" y="3417657"/>
                </a:lnTo>
                <a:lnTo>
                  <a:pt x="239182" y="3392464"/>
                </a:lnTo>
                <a:lnTo>
                  <a:pt x="204011" y="3364550"/>
                </a:lnTo>
                <a:lnTo>
                  <a:pt x="171110" y="3334067"/>
                </a:lnTo>
                <a:lnTo>
                  <a:pt x="140628" y="3301164"/>
                </a:lnTo>
                <a:lnTo>
                  <a:pt x="112717" y="3265992"/>
                </a:lnTo>
                <a:lnTo>
                  <a:pt x="87527" y="3228702"/>
                </a:lnTo>
                <a:lnTo>
                  <a:pt x="65207" y="3189444"/>
                </a:lnTo>
                <a:lnTo>
                  <a:pt x="45909" y="3148369"/>
                </a:lnTo>
                <a:lnTo>
                  <a:pt x="29783" y="3105627"/>
                </a:lnTo>
                <a:lnTo>
                  <a:pt x="16978" y="3061368"/>
                </a:lnTo>
                <a:lnTo>
                  <a:pt x="7646" y="3015744"/>
                </a:lnTo>
                <a:lnTo>
                  <a:pt x="1936" y="2968904"/>
                </a:lnTo>
                <a:lnTo>
                  <a:pt x="0" y="2921000"/>
                </a:lnTo>
                <a:lnTo>
                  <a:pt x="0" y="584200"/>
                </a:lnTo>
                <a:close/>
              </a:path>
            </a:pathLst>
          </a:custGeom>
          <a:ln w="25400">
            <a:solidFill>
              <a:srgbClr val="385D89"/>
            </a:solidFill>
          </a:ln>
        </p:spPr>
        <p:txBody>
          <a:bodyPr wrap="square" lIns="0" tIns="0" rIns="0" bIns="0" rtlCol="0"/>
          <a:lstStyle/>
          <a:p>
            <a:endParaRPr/>
          </a:p>
        </p:txBody>
      </p:sp>
      <p:sp>
        <p:nvSpPr>
          <p:cNvPr id="8" name="object 6">
            <a:extLst>
              <a:ext uri="{FF2B5EF4-FFF2-40B4-BE49-F238E27FC236}">
                <a16:creationId xmlns:a16="http://schemas.microsoft.com/office/drawing/2014/main" id="{B477743B-BD26-4556-9EFF-04AAF9686C1B}"/>
              </a:ext>
            </a:extLst>
          </p:cNvPr>
          <p:cNvSpPr txBox="1">
            <a:spLocks/>
          </p:cNvSpPr>
          <p:nvPr/>
        </p:nvSpPr>
        <p:spPr>
          <a:xfrm>
            <a:off x="2291379" y="1942833"/>
            <a:ext cx="7843078" cy="4444807"/>
          </a:xfrm>
          <a:prstGeom prst="rect">
            <a:avLst/>
          </a:prstGeom>
        </p:spPr>
        <p:txBody>
          <a:bodyPr vert="horz" wrap="square" lIns="0" tIns="12700" rIns="0" bIns="0" rtlCol="0">
            <a:spAutoFit/>
          </a:bodyPr>
          <a:lstStyle>
            <a:lvl1pPr>
              <a:defRPr sz="4400" b="0" i="0">
                <a:solidFill>
                  <a:schemeClr val="bg1"/>
                </a:solidFill>
                <a:latin typeface="Calibri"/>
                <a:ea typeface="+mj-ea"/>
                <a:cs typeface="Calibri"/>
              </a:defRPr>
            </a:lvl1pPr>
          </a:lstStyle>
          <a:p>
            <a:pPr marL="12700" marR="5080">
              <a:spcBef>
                <a:spcPts val="100"/>
              </a:spcBef>
              <a:tabLst>
                <a:tab pos="1963420" algn="l"/>
                <a:tab pos="3051175" algn="l"/>
                <a:tab pos="5459730" algn="l"/>
                <a:tab pos="7183755" algn="l"/>
              </a:tabLst>
            </a:pPr>
            <a:r>
              <a:rPr lang="en-US" sz="3600" b="1" kern="0" dirty="0">
                <a:solidFill>
                  <a:schemeClr val="tx1"/>
                </a:solidFill>
                <a:latin typeface="Arial"/>
                <a:cs typeface="Arial"/>
              </a:rPr>
              <a:t>Contents</a:t>
            </a:r>
            <a:br>
              <a:rPr lang="en-US" sz="3600" b="1" kern="0" dirty="0">
                <a:solidFill>
                  <a:schemeClr val="tx1"/>
                </a:solidFill>
                <a:latin typeface="Arial"/>
                <a:cs typeface="Arial"/>
              </a:rPr>
            </a:br>
            <a:r>
              <a:rPr lang="en-US" sz="3600" b="1" kern="0" dirty="0">
                <a:solidFill>
                  <a:schemeClr val="tx1"/>
                </a:solidFill>
                <a:latin typeface="Arial"/>
                <a:cs typeface="Arial"/>
              </a:rPr>
              <a:t>1. Introduction to agriculture robot</a:t>
            </a:r>
            <a:br>
              <a:rPr lang="en-US" sz="3600" b="1" kern="0" dirty="0">
                <a:solidFill>
                  <a:schemeClr val="tx1"/>
                </a:solidFill>
                <a:latin typeface="Arial"/>
                <a:cs typeface="Arial"/>
              </a:rPr>
            </a:br>
            <a:r>
              <a:rPr lang="en-US" sz="3600" b="1" kern="0" dirty="0">
                <a:solidFill>
                  <a:schemeClr val="tx1"/>
                </a:solidFill>
                <a:latin typeface="Arial"/>
                <a:cs typeface="Arial"/>
              </a:rPr>
              <a:t>2. methodology</a:t>
            </a:r>
            <a:br>
              <a:rPr lang="en-US" sz="3600" b="1" kern="0" dirty="0">
                <a:solidFill>
                  <a:schemeClr val="tx1"/>
                </a:solidFill>
                <a:latin typeface="Arial"/>
                <a:cs typeface="Arial"/>
              </a:rPr>
            </a:br>
            <a:r>
              <a:rPr lang="en-US" sz="3600" b="1" kern="0" dirty="0">
                <a:solidFill>
                  <a:schemeClr val="tx1"/>
                </a:solidFill>
                <a:latin typeface="Arial"/>
                <a:cs typeface="Arial"/>
              </a:rPr>
              <a:t>3. hardware design</a:t>
            </a:r>
            <a:br>
              <a:rPr lang="en-US" sz="3600" b="1" kern="0" dirty="0">
                <a:solidFill>
                  <a:schemeClr val="tx1"/>
                </a:solidFill>
                <a:latin typeface="Arial"/>
                <a:cs typeface="Arial"/>
              </a:rPr>
            </a:br>
            <a:r>
              <a:rPr lang="en-US" sz="3600" b="1" kern="0" dirty="0">
                <a:solidFill>
                  <a:schemeClr val="tx1"/>
                </a:solidFill>
                <a:latin typeface="Arial"/>
                <a:cs typeface="Arial"/>
              </a:rPr>
              <a:t>4. software design</a:t>
            </a:r>
            <a:br>
              <a:rPr lang="en-US" sz="3600" b="1" kern="0" dirty="0">
                <a:solidFill>
                  <a:schemeClr val="tx1"/>
                </a:solidFill>
                <a:latin typeface="Arial"/>
                <a:cs typeface="Arial"/>
              </a:rPr>
            </a:br>
            <a:r>
              <a:rPr lang="en-US" sz="3600" b="1" kern="0" dirty="0">
                <a:solidFill>
                  <a:schemeClr val="tx1"/>
                </a:solidFill>
                <a:latin typeface="Arial"/>
                <a:cs typeface="Arial"/>
              </a:rPr>
              <a:t>5. problems and suggested solution</a:t>
            </a:r>
            <a:br>
              <a:rPr lang="en-US" sz="3600" b="1" kern="0" dirty="0">
                <a:solidFill>
                  <a:schemeClr val="tx1"/>
                </a:solidFill>
                <a:latin typeface="Arial"/>
                <a:cs typeface="Arial"/>
              </a:rPr>
            </a:br>
            <a:r>
              <a:rPr lang="en-US" sz="3600" b="1" kern="0" dirty="0">
                <a:solidFill>
                  <a:schemeClr val="tx1"/>
                </a:solidFill>
                <a:latin typeface="Arial"/>
                <a:cs typeface="Arial"/>
              </a:rPr>
              <a:t>6. conclusion</a:t>
            </a:r>
            <a:br>
              <a:rPr lang="en-US" sz="3600" b="1" kern="0" dirty="0">
                <a:solidFill>
                  <a:schemeClr val="tx1"/>
                </a:solidFill>
                <a:latin typeface="Arial"/>
                <a:cs typeface="Arial"/>
              </a:rPr>
            </a:br>
            <a:endParaRPr lang="en-US" sz="3600" kern="0" dirty="0">
              <a:solidFill>
                <a:schemeClr val="tx1"/>
              </a:solidFill>
              <a:latin typeface="Arial"/>
              <a:cs typeface="Arial"/>
            </a:endParaRPr>
          </a:p>
        </p:txBody>
      </p:sp>
    </p:spTree>
    <p:extLst>
      <p:ext uri="{BB962C8B-B14F-4D97-AF65-F5344CB8AC3E}">
        <p14:creationId xmlns:p14="http://schemas.microsoft.com/office/powerpoint/2010/main" val="2723650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BAAB2483-9313-45B2-B5A0-C78B565F5509}"/>
              </a:ext>
            </a:extLst>
          </p:cNvPr>
          <p:cNvSpPr txBox="1">
            <a:spLocks/>
          </p:cNvSpPr>
          <p:nvPr/>
        </p:nvSpPr>
        <p:spPr>
          <a:xfrm>
            <a:off x="2057399" y="1000734"/>
            <a:ext cx="8226911"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software design-SOLIDWORKS simulation</a:t>
            </a:r>
          </a:p>
        </p:txBody>
      </p:sp>
      <p:sp>
        <p:nvSpPr>
          <p:cNvPr id="5" name="object 3">
            <a:extLst>
              <a:ext uri="{FF2B5EF4-FFF2-40B4-BE49-F238E27FC236}">
                <a16:creationId xmlns:a16="http://schemas.microsoft.com/office/drawing/2014/main" id="{EB1A2DFB-B76F-4BF5-9040-CA54790BE906}"/>
              </a:ext>
            </a:extLst>
          </p:cNvPr>
          <p:cNvSpPr txBox="1">
            <a:spLocks/>
          </p:cNvSpPr>
          <p:nvPr/>
        </p:nvSpPr>
        <p:spPr>
          <a:xfrm>
            <a:off x="1541720" y="1627695"/>
            <a:ext cx="8897679" cy="382797"/>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rgbClr val="000000"/>
                </a:solidFill>
              </a:rPr>
              <a:t>                   right side picture                                    upward picture</a:t>
            </a:r>
            <a:endParaRPr lang="en-US" sz="2400" kern="0" dirty="0"/>
          </a:p>
        </p:txBody>
      </p:sp>
      <p:pic>
        <p:nvPicPr>
          <p:cNvPr id="6" name="Picture 2" descr="C:\Users\Abd\Desktop\solidworks3.png">
            <a:extLst>
              <a:ext uri="{FF2B5EF4-FFF2-40B4-BE49-F238E27FC236}">
                <a16:creationId xmlns:a16="http://schemas.microsoft.com/office/drawing/2014/main" id="{8AFEB854-060F-4616-8965-088A36FBD0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0558" y="2329240"/>
            <a:ext cx="4652631" cy="401203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Abd\Desktop\solidworks4.png">
            <a:extLst>
              <a:ext uri="{FF2B5EF4-FFF2-40B4-BE49-F238E27FC236}">
                <a16:creationId xmlns:a16="http://schemas.microsoft.com/office/drawing/2014/main" id="{B9BF5C23-DA13-4E6A-80A2-4CC7FEF213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2641" y="2329240"/>
            <a:ext cx="4522159" cy="4012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002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a:hlinkClick r:id="" action="ppaction://media"/>
            <a:extLst>
              <a:ext uri="{FF2B5EF4-FFF2-40B4-BE49-F238E27FC236}">
                <a16:creationId xmlns:a16="http://schemas.microsoft.com/office/drawing/2014/main" id="{0F810BE2-D757-40FB-9328-701C58A5035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05496" y="242781"/>
            <a:ext cx="3981007" cy="6372438"/>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Tree>
    <p:extLst>
      <p:ext uri="{BB962C8B-B14F-4D97-AF65-F5344CB8AC3E}">
        <p14:creationId xmlns:p14="http://schemas.microsoft.com/office/powerpoint/2010/main" val="212418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81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mute="1">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2">
            <a:hlinkClick r:id="" action="ppaction://media"/>
            <a:extLst>
              <a:ext uri="{FF2B5EF4-FFF2-40B4-BE49-F238E27FC236}">
                <a16:creationId xmlns:a16="http://schemas.microsoft.com/office/drawing/2014/main" id="{6018BFE7-0F48-4CC6-AD15-9F2478728E5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55476" y="155390"/>
            <a:ext cx="3881047" cy="6547220"/>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Tree>
    <p:extLst>
      <p:ext uri="{BB962C8B-B14F-4D97-AF65-F5344CB8AC3E}">
        <p14:creationId xmlns:p14="http://schemas.microsoft.com/office/powerpoint/2010/main" val="418262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6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mute="1">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a:hlinkClick r:id="" action="ppaction://media"/>
            <a:extLst>
              <a:ext uri="{FF2B5EF4-FFF2-40B4-BE49-F238E27FC236}">
                <a16:creationId xmlns:a16="http://schemas.microsoft.com/office/drawing/2014/main" id="{488D60F3-2E76-473F-B3CA-251C0481243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91000" y="304800"/>
            <a:ext cx="3810000" cy="6248400"/>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Tree>
    <p:extLst>
      <p:ext uri="{BB962C8B-B14F-4D97-AF65-F5344CB8AC3E}">
        <p14:creationId xmlns:p14="http://schemas.microsoft.com/office/powerpoint/2010/main" val="209947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5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mute="1">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4">
            <a:hlinkClick r:id="" action="ppaction://media"/>
            <a:extLst>
              <a:ext uri="{FF2B5EF4-FFF2-40B4-BE49-F238E27FC236}">
                <a16:creationId xmlns:a16="http://schemas.microsoft.com/office/drawing/2014/main" id="{C6034835-7353-4EB5-9A3A-9521AC91B207}"/>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67467" y="201659"/>
            <a:ext cx="3857066" cy="6454682"/>
          </a:xfrm>
          <a:prstGeom prst="rect">
            <a:avLst/>
          </a:prstGeom>
          <a:ln w="107950" cap="rnd">
            <a:solidFill>
              <a:srgbClr val="C8C6BD"/>
            </a:solidFill>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171450" prst="hardEdge"/>
            <a:extrusionClr>
              <a:srgbClr val="FFFFFF"/>
            </a:extrusionClr>
          </a:sp3d>
        </p:spPr>
      </p:pic>
    </p:spTree>
    <p:extLst>
      <p:ext uri="{BB962C8B-B14F-4D97-AF65-F5344CB8AC3E}">
        <p14:creationId xmlns:p14="http://schemas.microsoft.com/office/powerpoint/2010/main" val="177632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54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mute="1">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C5F246C6-8285-448C-9017-1A229BE05D16}"/>
              </a:ext>
            </a:extLst>
          </p:cNvPr>
          <p:cNvSpPr txBox="1">
            <a:spLocks/>
          </p:cNvSpPr>
          <p:nvPr/>
        </p:nvSpPr>
        <p:spPr>
          <a:xfrm>
            <a:off x="2329778" y="987779"/>
            <a:ext cx="7115436"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5. Problems and suggested solution</a:t>
            </a:r>
          </a:p>
        </p:txBody>
      </p:sp>
      <p:sp>
        <p:nvSpPr>
          <p:cNvPr id="5" name="object 4">
            <a:extLst>
              <a:ext uri="{FF2B5EF4-FFF2-40B4-BE49-F238E27FC236}">
                <a16:creationId xmlns:a16="http://schemas.microsoft.com/office/drawing/2014/main" id="{3089C859-4351-4F6C-9447-C18279BB8581}"/>
              </a:ext>
            </a:extLst>
          </p:cNvPr>
          <p:cNvSpPr txBox="1"/>
          <p:nvPr/>
        </p:nvSpPr>
        <p:spPr>
          <a:xfrm>
            <a:off x="2136140" y="1991693"/>
            <a:ext cx="7005320" cy="4397999"/>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b="1" dirty="0">
                <a:latin typeface="Calibri"/>
                <a:cs typeface="Calibri"/>
              </a:rPr>
              <a:t>1. power</a:t>
            </a:r>
            <a:r>
              <a:rPr lang="en-US" sz="2800" dirty="0">
                <a:latin typeface="Calibri"/>
                <a:cs typeface="Calibri"/>
              </a:rPr>
              <a:t>: the system has </a:t>
            </a:r>
            <a:r>
              <a:rPr lang="en-US" sz="2800" dirty="0">
                <a:solidFill>
                  <a:srgbClr val="92D050"/>
                </a:solidFill>
                <a:latin typeface="Calibri"/>
                <a:cs typeface="Calibri"/>
              </a:rPr>
              <a:t>4</a:t>
            </a:r>
            <a:r>
              <a:rPr lang="en-US" sz="2800" dirty="0">
                <a:latin typeface="Calibri"/>
                <a:cs typeface="Calibri"/>
              </a:rPr>
              <a:t> power supply</a:t>
            </a:r>
          </a:p>
          <a:p>
            <a:pPr marL="12700" marR="6350" algn="just">
              <a:lnSpc>
                <a:spcPct val="100000"/>
              </a:lnSpc>
              <a:spcBef>
                <a:spcPts val="95"/>
              </a:spcBef>
              <a:buSzPct val="96428"/>
              <a:tabLst>
                <a:tab pos="137795" algn="l"/>
              </a:tabLst>
            </a:pPr>
            <a:r>
              <a:rPr lang="en-US" sz="2800" dirty="0">
                <a:latin typeface="Calibri"/>
                <a:cs typeface="Calibri"/>
              </a:rPr>
              <a:t>  A. </a:t>
            </a:r>
            <a:r>
              <a:rPr lang="en-US" sz="2800" dirty="0">
                <a:solidFill>
                  <a:srgbClr val="92D050"/>
                </a:solidFill>
                <a:latin typeface="Calibri"/>
                <a:cs typeface="Calibri"/>
              </a:rPr>
              <a:t>9</a:t>
            </a:r>
            <a:r>
              <a:rPr lang="en-US" sz="2800" dirty="0">
                <a:latin typeface="Calibri"/>
                <a:cs typeface="Calibri"/>
              </a:rPr>
              <a:t> </a:t>
            </a:r>
            <a:r>
              <a:rPr lang="en-US" sz="2800" dirty="0">
                <a:solidFill>
                  <a:srgbClr val="92D050"/>
                </a:solidFill>
                <a:latin typeface="Calibri"/>
                <a:cs typeface="Calibri"/>
              </a:rPr>
              <a:t>volts</a:t>
            </a:r>
            <a:r>
              <a:rPr lang="en-US" sz="2800" dirty="0">
                <a:latin typeface="Calibri"/>
                <a:cs typeface="Calibri"/>
              </a:rPr>
              <a:t> :for the control system controller</a:t>
            </a:r>
          </a:p>
          <a:p>
            <a:pPr marL="12700" marR="6350" algn="just">
              <a:lnSpc>
                <a:spcPct val="100000"/>
              </a:lnSpc>
              <a:spcBef>
                <a:spcPts val="95"/>
              </a:spcBef>
              <a:buSzPct val="96428"/>
              <a:tabLst>
                <a:tab pos="137795" algn="l"/>
              </a:tabLst>
            </a:pPr>
            <a:r>
              <a:rPr lang="en-US" sz="2800" dirty="0">
                <a:latin typeface="Calibri"/>
                <a:cs typeface="Calibri"/>
              </a:rPr>
              <a:t>  B. </a:t>
            </a:r>
            <a:r>
              <a:rPr lang="en-US" sz="2800" dirty="0">
                <a:solidFill>
                  <a:srgbClr val="92D050"/>
                </a:solidFill>
                <a:latin typeface="Calibri"/>
                <a:cs typeface="Calibri"/>
              </a:rPr>
              <a:t>9</a:t>
            </a:r>
            <a:r>
              <a:rPr lang="en-US" sz="2800" dirty="0">
                <a:latin typeface="Calibri"/>
                <a:cs typeface="Calibri"/>
              </a:rPr>
              <a:t> </a:t>
            </a:r>
            <a:r>
              <a:rPr lang="en-US" sz="2800" dirty="0">
                <a:solidFill>
                  <a:srgbClr val="92D050"/>
                </a:solidFill>
                <a:latin typeface="Calibri"/>
                <a:cs typeface="Calibri"/>
              </a:rPr>
              <a:t>volts</a:t>
            </a:r>
            <a:r>
              <a:rPr lang="en-US" sz="2800" dirty="0">
                <a:latin typeface="Calibri"/>
                <a:cs typeface="Calibri"/>
              </a:rPr>
              <a:t> :for the robot system controller</a:t>
            </a:r>
          </a:p>
          <a:p>
            <a:pPr marL="12700" marR="6350" algn="just">
              <a:lnSpc>
                <a:spcPct val="100000"/>
              </a:lnSpc>
              <a:spcBef>
                <a:spcPts val="95"/>
              </a:spcBef>
              <a:buSzPct val="96428"/>
              <a:tabLst>
                <a:tab pos="137795" algn="l"/>
              </a:tabLst>
            </a:pPr>
            <a:r>
              <a:rPr lang="en-US" sz="2800" dirty="0">
                <a:latin typeface="Calibri"/>
                <a:cs typeface="Calibri"/>
              </a:rPr>
              <a:t>  C. </a:t>
            </a:r>
            <a:r>
              <a:rPr lang="en-US" sz="2800" dirty="0">
                <a:solidFill>
                  <a:srgbClr val="92D050"/>
                </a:solidFill>
                <a:latin typeface="Calibri"/>
                <a:cs typeface="Calibri"/>
              </a:rPr>
              <a:t>6 volts </a:t>
            </a:r>
            <a:r>
              <a:rPr lang="en-US" sz="2800" dirty="0">
                <a:latin typeface="Calibri"/>
                <a:cs typeface="Calibri"/>
              </a:rPr>
              <a:t>:for the robotic arm</a:t>
            </a:r>
          </a:p>
          <a:p>
            <a:pPr marL="12700" marR="6350" algn="just">
              <a:lnSpc>
                <a:spcPct val="100000"/>
              </a:lnSpc>
              <a:spcBef>
                <a:spcPts val="95"/>
              </a:spcBef>
              <a:buSzPct val="96428"/>
              <a:tabLst>
                <a:tab pos="137795" algn="l"/>
              </a:tabLst>
            </a:pPr>
            <a:r>
              <a:rPr lang="en-US" sz="2800" dirty="0">
                <a:latin typeface="Calibri"/>
                <a:cs typeface="Calibri"/>
              </a:rPr>
              <a:t>  D. </a:t>
            </a:r>
            <a:r>
              <a:rPr lang="en-US" sz="2800" dirty="0">
                <a:solidFill>
                  <a:srgbClr val="92D050"/>
                </a:solidFill>
                <a:latin typeface="Calibri"/>
                <a:cs typeface="Calibri"/>
              </a:rPr>
              <a:t>12 volts </a:t>
            </a:r>
            <a:r>
              <a:rPr lang="en-US" sz="2800" dirty="0">
                <a:latin typeface="Calibri"/>
                <a:cs typeface="Calibri"/>
              </a:rPr>
              <a:t>:for the linear motor and actuator (digger) and the DC motor(moving).</a:t>
            </a:r>
          </a:p>
          <a:p>
            <a:pPr marL="12700" marR="6350" algn="just">
              <a:lnSpc>
                <a:spcPct val="100000"/>
              </a:lnSpc>
              <a:spcBef>
                <a:spcPts val="95"/>
              </a:spcBef>
              <a:buSzPct val="96428"/>
              <a:tabLst>
                <a:tab pos="137795" algn="l"/>
              </a:tabLst>
            </a:pPr>
            <a:r>
              <a:rPr lang="en-US" sz="2800" dirty="0">
                <a:latin typeface="Calibri"/>
                <a:cs typeface="Calibri"/>
              </a:rPr>
              <a:t>This over-battery system on the robot can be replace by 12volts battery only by using it with a buck-converter.</a:t>
            </a:r>
          </a:p>
          <a:p>
            <a:pPr marL="12700" marR="6350" algn="just">
              <a:lnSpc>
                <a:spcPct val="100000"/>
              </a:lnSpc>
              <a:spcBef>
                <a:spcPts val="95"/>
              </a:spcBef>
              <a:buSzPct val="96428"/>
              <a:tabLst>
                <a:tab pos="137795" algn="l"/>
              </a:tabLst>
            </a:pPr>
            <a:r>
              <a:rPr lang="en-US" sz="2800" dirty="0">
                <a:latin typeface="Calibri"/>
                <a:cs typeface="Calibri"/>
              </a:rPr>
              <a:t>So based on our calculation we can see that </a:t>
            </a:r>
          </a:p>
        </p:txBody>
      </p:sp>
    </p:spTree>
    <p:extLst>
      <p:ext uri="{BB962C8B-B14F-4D97-AF65-F5344CB8AC3E}">
        <p14:creationId xmlns:p14="http://schemas.microsoft.com/office/powerpoint/2010/main" val="4156281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30C294A3-6EEA-4793-8426-0F1B08269041}"/>
              </a:ext>
            </a:extLst>
          </p:cNvPr>
          <p:cNvSpPr txBox="1"/>
          <p:nvPr/>
        </p:nvSpPr>
        <p:spPr>
          <a:xfrm>
            <a:off x="2236545" y="1991690"/>
            <a:ext cx="7005320" cy="88678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pic>
        <p:nvPicPr>
          <p:cNvPr id="5" name="Picture 2" descr="C:\Users\Abd\Desktop\load calculation.PNG">
            <a:extLst>
              <a:ext uri="{FF2B5EF4-FFF2-40B4-BE49-F238E27FC236}">
                <a16:creationId xmlns:a16="http://schemas.microsoft.com/office/drawing/2014/main" id="{A77C904D-D1FB-4367-A3F2-4C456D4C7B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8456" y="498820"/>
            <a:ext cx="9144000" cy="36766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Abd\Desktop\load caculation 2.PNG">
            <a:extLst>
              <a:ext uri="{FF2B5EF4-FFF2-40B4-BE49-F238E27FC236}">
                <a16:creationId xmlns:a16="http://schemas.microsoft.com/office/drawing/2014/main" id="{9DC79640-661B-4348-BAF3-5241230515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8456" y="4175470"/>
            <a:ext cx="9144000" cy="2571750"/>
          </a:xfrm>
          <a:prstGeom prst="rect">
            <a:avLst/>
          </a:prstGeom>
          <a:noFill/>
          <a:extLst>
            <a:ext uri="{909E8E84-426E-40DD-AFC4-6F175D3DCCD1}">
              <a14:hiddenFill xmlns:a14="http://schemas.microsoft.com/office/drawing/2010/main">
                <a:solidFill>
                  <a:srgbClr val="FFFFFF"/>
                </a:solidFill>
              </a14:hiddenFill>
            </a:ext>
          </a:extLst>
        </p:spPr>
      </p:pic>
      <p:sp>
        <p:nvSpPr>
          <p:cNvPr id="7" name="object 3">
            <a:extLst>
              <a:ext uri="{FF2B5EF4-FFF2-40B4-BE49-F238E27FC236}">
                <a16:creationId xmlns:a16="http://schemas.microsoft.com/office/drawing/2014/main" id="{FA8BD0E6-D120-4B6B-9780-80943AB8EB35}"/>
              </a:ext>
            </a:extLst>
          </p:cNvPr>
          <p:cNvSpPr txBox="1">
            <a:spLocks/>
          </p:cNvSpPr>
          <p:nvPr/>
        </p:nvSpPr>
        <p:spPr>
          <a:xfrm>
            <a:off x="1608456" y="0"/>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12 volt load calculation</a:t>
            </a:r>
          </a:p>
        </p:txBody>
      </p:sp>
    </p:spTree>
    <p:extLst>
      <p:ext uri="{BB962C8B-B14F-4D97-AF65-F5344CB8AC3E}">
        <p14:creationId xmlns:p14="http://schemas.microsoft.com/office/powerpoint/2010/main" val="1941918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7FF947B0-8A78-4379-9FDA-9500831048B2}"/>
              </a:ext>
            </a:extLst>
          </p:cNvPr>
          <p:cNvSpPr txBox="1"/>
          <p:nvPr/>
        </p:nvSpPr>
        <p:spPr>
          <a:xfrm>
            <a:off x="2136140" y="1991690"/>
            <a:ext cx="7005320" cy="88678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pic>
        <p:nvPicPr>
          <p:cNvPr id="5" name="Picture 4" descr="C:\Users\Abd\Desktop\load calculation arduino.PNG">
            <a:extLst>
              <a:ext uri="{FF2B5EF4-FFF2-40B4-BE49-F238E27FC236}">
                <a16:creationId xmlns:a16="http://schemas.microsoft.com/office/drawing/2014/main" id="{E223F5F5-BF5F-4770-AE10-E6CC703EF3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8050" y="5077908"/>
            <a:ext cx="9118335" cy="1522311"/>
          </a:xfrm>
          <a:prstGeom prst="rect">
            <a:avLst/>
          </a:prstGeom>
          <a:noFill/>
          <a:extLst>
            <a:ext uri="{909E8E84-426E-40DD-AFC4-6F175D3DCCD1}">
              <a14:hiddenFill xmlns:a14="http://schemas.microsoft.com/office/drawing/2010/main">
                <a:solidFill>
                  <a:srgbClr val="FFFFFF"/>
                </a:solidFill>
              </a14:hiddenFill>
            </a:ext>
          </a:extLst>
        </p:spPr>
      </p:pic>
      <p:sp>
        <p:nvSpPr>
          <p:cNvPr id="6" name="object 3">
            <a:extLst>
              <a:ext uri="{FF2B5EF4-FFF2-40B4-BE49-F238E27FC236}">
                <a16:creationId xmlns:a16="http://schemas.microsoft.com/office/drawing/2014/main" id="{B6A63F46-9C4A-4660-8187-CBB5CB5C7EF0}"/>
              </a:ext>
            </a:extLst>
          </p:cNvPr>
          <p:cNvSpPr txBox="1">
            <a:spLocks/>
          </p:cNvSpPr>
          <p:nvPr/>
        </p:nvSpPr>
        <p:spPr>
          <a:xfrm>
            <a:off x="1508051" y="0"/>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6 volt load calculation</a:t>
            </a:r>
          </a:p>
        </p:txBody>
      </p:sp>
      <p:sp>
        <p:nvSpPr>
          <p:cNvPr id="7" name="object 3">
            <a:extLst>
              <a:ext uri="{FF2B5EF4-FFF2-40B4-BE49-F238E27FC236}">
                <a16:creationId xmlns:a16="http://schemas.microsoft.com/office/drawing/2014/main" id="{B69672DC-F332-4944-A69F-6AE70BC4B18A}"/>
              </a:ext>
            </a:extLst>
          </p:cNvPr>
          <p:cNvSpPr txBox="1">
            <a:spLocks/>
          </p:cNvSpPr>
          <p:nvPr/>
        </p:nvSpPr>
        <p:spPr>
          <a:xfrm>
            <a:off x="1575391" y="4572000"/>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9 volt load calculation</a:t>
            </a:r>
          </a:p>
        </p:txBody>
      </p:sp>
      <p:pic>
        <p:nvPicPr>
          <p:cNvPr id="8" name="Picture 2" descr="C:\Users\Abd\Desktop\6 volt load calculation.PNG">
            <a:extLst>
              <a:ext uri="{FF2B5EF4-FFF2-40B4-BE49-F238E27FC236}">
                <a16:creationId xmlns:a16="http://schemas.microsoft.com/office/drawing/2014/main" id="{E9FFF644-6FBA-42A7-89B3-29DD14FEB1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8052" y="505909"/>
            <a:ext cx="9118334" cy="4066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586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A29EA233-41AE-4D6C-B65D-E2B00BD42533}"/>
              </a:ext>
            </a:extLst>
          </p:cNvPr>
          <p:cNvSpPr txBox="1"/>
          <p:nvPr/>
        </p:nvSpPr>
        <p:spPr>
          <a:xfrm>
            <a:off x="2136140" y="1991690"/>
            <a:ext cx="7005320" cy="88678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sp>
        <p:nvSpPr>
          <p:cNvPr id="5" name="object 3">
            <a:extLst>
              <a:ext uri="{FF2B5EF4-FFF2-40B4-BE49-F238E27FC236}">
                <a16:creationId xmlns:a16="http://schemas.microsoft.com/office/drawing/2014/main" id="{5E73E8DE-F104-4737-B468-2E481AC28D62}"/>
              </a:ext>
            </a:extLst>
          </p:cNvPr>
          <p:cNvSpPr txBox="1">
            <a:spLocks/>
          </p:cNvSpPr>
          <p:nvPr/>
        </p:nvSpPr>
        <p:spPr>
          <a:xfrm>
            <a:off x="1711251" y="176442"/>
            <a:ext cx="9083750" cy="998350"/>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Total time for the operation and how many seedling are planted? </a:t>
            </a:r>
          </a:p>
        </p:txBody>
      </p:sp>
      <p:sp>
        <p:nvSpPr>
          <p:cNvPr id="6" name="object 3">
            <a:extLst>
              <a:ext uri="{FF2B5EF4-FFF2-40B4-BE49-F238E27FC236}">
                <a16:creationId xmlns:a16="http://schemas.microsoft.com/office/drawing/2014/main" id="{1283D998-0D8A-48ED-BEC9-D007459E0C97}"/>
              </a:ext>
            </a:extLst>
          </p:cNvPr>
          <p:cNvSpPr txBox="1">
            <a:spLocks/>
          </p:cNvSpPr>
          <p:nvPr/>
        </p:nvSpPr>
        <p:spPr>
          <a:xfrm>
            <a:off x="1711251" y="4860170"/>
            <a:ext cx="9083750" cy="1860125"/>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105"/>
              </a:spcBef>
            </a:pPr>
            <a:r>
              <a:rPr lang="en-US" sz="2400" kern="0" spc="-10" dirty="0">
                <a:solidFill>
                  <a:schemeClr val="tx1">
                    <a:lumMod val="85000"/>
                  </a:schemeClr>
                </a:solidFill>
              </a:rPr>
              <a:t>so from the calculation we can see that we can plant up to 198 seedling with total time of 3.1 hours, we can increase the time and seedling planted also by using  a buck converter as we have suggested before and a solar system with 200 watts so we can take advantage of the robot being in sun.</a:t>
            </a:r>
            <a:endParaRPr lang="en-US" sz="2400" kern="0" dirty="0">
              <a:solidFill>
                <a:schemeClr val="tx1">
                  <a:lumMod val="85000"/>
                </a:schemeClr>
              </a:solidFill>
            </a:endParaRPr>
          </a:p>
        </p:txBody>
      </p:sp>
      <p:pic>
        <p:nvPicPr>
          <p:cNvPr id="7" name="Picture 2" descr="C:\Users\Abd\Desktop\time needed.PNG">
            <a:extLst>
              <a:ext uri="{FF2B5EF4-FFF2-40B4-BE49-F238E27FC236}">
                <a16:creationId xmlns:a16="http://schemas.microsoft.com/office/drawing/2014/main" id="{DA421B5D-F640-4FE4-A641-B24E98DA5E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251" y="1174792"/>
            <a:ext cx="8601745" cy="3617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0342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6AFFF578-2A2D-47D4-9D7D-982C6ECE2479}"/>
              </a:ext>
            </a:extLst>
          </p:cNvPr>
          <p:cNvSpPr txBox="1"/>
          <p:nvPr/>
        </p:nvSpPr>
        <p:spPr>
          <a:xfrm>
            <a:off x="2031403" y="1421803"/>
            <a:ext cx="8382000" cy="5665012"/>
          </a:xfrm>
          <a:prstGeom prst="rect">
            <a:avLst/>
          </a:prstGeom>
        </p:spPr>
        <p:txBody>
          <a:bodyPr vert="horz" wrap="square" lIns="0" tIns="12065" rIns="0" bIns="0" rtlCol="0">
            <a:spAutoFit/>
          </a:bodyPr>
          <a:lstStyle/>
          <a:p>
            <a:pPr marL="12700" marR="6350" algn="just">
              <a:spcBef>
                <a:spcPts val="95"/>
              </a:spcBef>
              <a:buSzPct val="96428"/>
              <a:tabLst>
                <a:tab pos="137795" algn="l"/>
              </a:tabLst>
            </a:pPr>
            <a:r>
              <a:rPr lang="en-US" sz="2800" b="1" dirty="0">
                <a:cs typeface="Calibri"/>
              </a:rPr>
              <a:t>2. </a:t>
            </a:r>
            <a:r>
              <a:rPr lang="en-US" sz="2800" b="1" dirty="0">
                <a:solidFill>
                  <a:srgbClr val="92D050"/>
                </a:solidFill>
                <a:cs typeface="Calibri"/>
              </a:rPr>
              <a:t>Accuracy and precision</a:t>
            </a:r>
            <a:r>
              <a:rPr lang="en-US" sz="2800" dirty="0">
                <a:solidFill>
                  <a:srgbClr val="92D050"/>
                </a:solidFill>
                <a:cs typeface="Calibri"/>
              </a:rPr>
              <a:t>: </a:t>
            </a:r>
            <a:r>
              <a:rPr lang="en-US" sz="2800" dirty="0">
                <a:cs typeface="Calibri"/>
              </a:rPr>
              <a:t>the robot shows a good precision and accuracy, but we can increase the accuracy by using a GPS system for the navigation of the robot to increase it’s reliability instead of the coordinate system we’re using now.</a:t>
            </a:r>
          </a:p>
          <a:p>
            <a:pPr marL="12700" marR="6350" algn="just">
              <a:spcBef>
                <a:spcPts val="95"/>
              </a:spcBef>
              <a:buSzPct val="96428"/>
              <a:tabLst>
                <a:tab pos="137795" algn="l"/>
              </a:tabLst>
            </a:pPr>
            <a:endParaRPr lang="en-US" sz="2800" dirty="0">
              <a:cs typeface="Calibri"/>
            </a:endParaRPr>
          </a:p>
          <a:p>
            <a:pPr marL="12700" marR="6350" algn="just">
              <a:spcBef>
                <a:spcPts val="95"/>
              </a:spcBef>
              <a:buSzPct val="96428"/>
              <a:tabLst>
                <a:tab pos="137795" algn="l"/>
              </a:tabLst>
            </a:pPr>
            <a:r>
              <a:rPr lang="en-US" sz="2800" b="1" dirty="0">
                <a:cs typeface="Calibri"/>
              </a:rPr>
              <a:t>3. </a:t>
            </a:r>
            <a:r>
              <a:rPr lang="en-US" sz="2800" b="1" dirty="0">
                <a:solidFill>
                  <a:srgbClr val="92D050"/>
                </a:solidFill>
                <a:cs typeface="Calibri"/>
              </a:rPr>
              <a:t>soil type and land shape</a:t>
            </a:r>
            <a:r>
              <a:rPr lang="en-US" sz="2800" dirty="0">
                <a:solidFill>
                  <a:srgbClr val="92D050"/>
                </a:solidFill>
                <a:cs typeface="Calibri"/>
              </a:rPr>
              <a:t>: </a:t>
            </a:r>
            <a:r>
              <a:rPr lang="en-US" sz="2800" dirty="0">
                <a:cs typeface="Calibri"/>
              </a:rPr>
              <a:t>this robot is designed plains with soft red soil, it can’t handle to be in a rocky land, although we can increase the power of the digger so it can handle another land types by using another mechanisms with powerful motors. </a:t>
            </a: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p:txBody>
      </p:sp>
      <p:sp>
        <p:nvSpPr>
          <p:cNvPr id="6" name="TextBox 5">
            <a:extLst>
              <a:ext uri="{FF2B5EF4-FFF2-40B4-BE49-F238E27FC236}">
                <a16:creationId xmlns:a16="http://schemas.microsoft.com/office/drawing/2014/main" id="{2A816BF9-5A54-4A1E-8B75-764A1037D472}"/>
              </a:ext>
            </a:extLst>
          </p:cNvPr>
          <p:cNvSpPr txBox="1"/>
          <p:nvPr/>
        </p:nvSpPr>
        <p:spPr>
          <a:xfrm>
            <a:off x="2587212" y="493066"/>
            <a:ext cx="6858001" cy="584775"/>
          </a:xfrm>
          <a:prstGeom prst="rect">
            <a:avLst/>
          </a:prstGeom>
          <a:noFill/>
        </p:spPr>
        <p:txBody>
          <a:bodyPr wrap="square">
            <a:spAutoFit/>
          </a:bodyPr>
          <a:lstStyle/>
          <a:p>
            <a:pPr marL="12700">
              <a:spcBef>
                <a:spcPts val="375"/>
              </a:spcBef>
            </a:pPr>
            <a:r>
              <a:rPr lang="en-US" sz="3200" b="1" dirty="0">
                <a:solidFill>
                  <a:schemeClr val="bg2">
                    <a:lumMod val="75000"/>
                  </a:schemeClr>
                </a:solidFill>
                <a:latin typeface="Arial"/>
                <a:cs typeface="Arial"/>
              </a:rPr>
              <a:t>Problems and suggested solution</a:t>
            </a:r>
          </a:p>
        </p:txBody>
      </p:sp>
    </p:spTree>
    <p:extLst>
      <p:ext uri="{BB962C8B-B14F-4D97-AF65-F5344CB8AC3E}">
        <p14:creationId xmlns:p14="http://schemas.microsoft.com/office/powerpoint/2010/main" val="2685785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4">
            <a:extLst>
              <a:ext uri="{FF2B5EF4-FFF2-40B4-BE49-F238E27FC236}">
                <a16:creationId xmlns:a16="http://schemas.microsoft.com/office/drawing/2014/main" id="{F75CE4C5-8BDB-4A4F-91E1-F78306BAB434}"/>
              </a:ext>
            </a:extLst>
          </p:cNvPr>
          <p:cNvSpPr txBox="1"/>
          <p:nvPr/>
        </p:nvSpPr>
        <p:spPr>
          <a:xfrm>
            <a:off x="2059940" y="1376657"/>
            <a:ext cx="8042275" cy="4242435"/>
          </a:xfrm>
          <a:prstGeom prst="rect">
            <a:avLst/>
          </a:prstGeom>
        </p:spPr>
        <p:txBody>
          <a:bodyPr vert="horz" wrap="square" lIns="0" tIns="47625" rIns="0" bIns="0" rtlCol="0">
            <a:spAutoFit/>
          </a:bodyPr>
          <a:lstStyle/>
          <a:p>
            <a:pPr marL="12700">
              <a:lnSpc>
                <a:spcPct val="100000"/>
              </a:lnSpc>
              <a:spcBef>
                <a:spcPts val="375"/>
              </a:spcBef>
            </a:pPr>
            <a:r>
              <a:rPr lang="en-US" sz="3200" b="1" dirty="0">
                <a:solidFill>
                  <a:schemeClr val="bg2">
                    <a:lumMod val="75000"/>
                  </a:schemeClr>
                </a:solidFill>
                <a:latin typeface="Arial"/>
                <a:cs typeface="Arial"/>
              </a:rPr>
              <a:t>Agricultural</a:t>
            </a:r>
            <a:r>
              <a:rPr lang="en-US" sz="3200" b="1" spc="-45" dirty="0">
                <a:solidFill>
                  <a:schemeClr val="bg2">
                    <a:lumMod val="75000"/>
                  </a:schemeClr>
                </a:solidFill>
                <a:latin typeface="Arial"/>
                <a:cs typeface="Arial"/>
              </a:rPr>
              <a:t> </a:t>
            </a:r>
            <a:r>
              <a:rPr lang="en-US" sz="3200" b="1" dirty="0">
                <a:solidFill>
                  <a:schemeClr val="bg2">
                    <a:lumMod val="75000"/>
                  </a:schemeClr>
                </a:solidFill>
                <a:latin typeface="Arial"/>
                <a:cs typeface="Arial"/>
              </a:rPr>
              <a:t>robotics</a:t>
            </a:r>
            <a:endParaRPr lang="en-US" sz="3200" dirty="0">
              <a:solidFill>
                <a:schemeClr val="bg2">
                  <a:lumMod val="75000"/>
                </a:schemeClr>
              </a:solidFill>
              <a:latin typeface="Arial"/>
              <a:cs typeface="Arial"/>
            </a:endParaRP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Agricultural robotics </a:t>
            </a:r>
            <a:r>
              <a:rPr lang="en-US" sz="3200" dirty="0">
                <a:latin typeface="Calibri"/>
                <a:cs typeface="Calibri"/>
              </a:rPr>
              <a:t>is the </a:t>
            </a:r>
            <a:r>
              <a:rPr lang="en-US" sz="3200" b="1" dirty="0">
                <a:solidFill>
                  <a:srgbClr val="92D050"/>
                </a:solidFill>
                <a:latin typeface="Calibri"/>
                <a:cs typeface="Calibri"/>
              </a:rPr>
              <a:t>use of </a:t>
            </a:r>
            <a:r>
              <a:rPr lang="en-US" sz="3200" b="1" spc="-5" dirty="0">
                <a:solidFill>
                  <a:srgbClr val="92D050"/>
                </a:solidFill>
                <a:latin typeface="Calibri"/>
                <a:cs typeface="Calibri"/>
              </a:rPr>
              <a:t>automation  </a:t>
            </a:r>
            <a:r>
              <a:rPr lang="en-US" sz="3200" dirty="0">
                <a:latin typeface="Calibri"/>
                <a:cs typeface="Calibri"/>
              </a:rPr>
              <a:t>in </a:t>
            </a:r>
            <a:r>
              <a:rPr lang="en-US" sz="3200" spc="-5" dirty="0">
                <a:latin typeface="Calibri"/>
                <a:cs typeface="Calibri"/>
              </a:rPr>
              <a:t>industrial </a:t>
            </a:r>
            <a:r>
              <a:rPr lang="en-US" sz="3200" spc="-25" dirty="0">
                <a:latin typeface="Calibri"/>
                <a:cs typeface="Calibri"/>
              </a:rPr>
              <a:t>systems </a:t>
            </a:r>
            <a:r>
              <a:rPr lang="en-US" sz="3200" spc="-5" dirty="0">
                <a:latin typeface="Calibri"/>
                <a:cs typeface="Calibri"/>
              </a:rPr>
              <a:t>such </a:t>
            </a:r>
            <a:r>
              <a:rPr lang="en-US" sz="3200" dirty="0">
                <a:latin typeface="Calibri"/>
                <a:cs typeface="Calibri"/>
              </a:rPr>
              <a:t>as </a:t>
            </a:r>
            <a:r>
              <a:rPr lang="en-US" sz="3200" spc="-5" dirty="0">
                <a:latin typeface="Calibri"/>
                <a:cs typeface="Calibri"/>
              </a:rPr>
              <a:t>agriculture, </a:t>
            </a:r>
            <a:r>
              <a:rPr lang="en-US" sz="3200" spc="-45" dirty="0">
                <a:latin typeface="Calibri"/>
                <a:cs typeface="Calibri"/>
              </a:rPr>
              <a:t>forestry</a:t>
            </a:r>
            <a:r>
              <a:rPr lang="en-US" sz="3200" spc="-5" dirty="0">
                <a:latin typeface="Calibri"/>
                <a:cs typeface="Calibri"/>
              </a:rPr>
              <a:t>. </a:t>
            </a:r>
            <a:r>
              <a:rPr lang="en-US" sz="3200" dirty="0">
                <a:latin typeface="Calibri"/>
                <a:cs typeface="Calibri"/>
              </a:rPr>
              <a:t>It is </a:t>
            </a:r>
            <a:r>
              <a:rPr lang="en-US" sz="3200" spc="-5" dirty="0">
                <a:latin typeface="Calibri"/>
                <a:cs typeface="Calibri"/>
              </a:rPr>
              <a:t>replacing </a:t>
            </a:r>
            <a:r>
              <a:rPr lang="en-US" sz="3200" dirty="0">
                <a:latin typeface="Calibri"/>
                <a:cs typeface="Calibri"/>
              </a:rPr>
              <a:t>the </a:t>
            </a:r>
            <a:r>
              <a:rPr lang="en-US" sz="3200" spc="-15" dirty="0">
                <a:latin typeface="Calibri"/>
                <a:cs typeface="Calibri"/>
              </a:rPr>
              <a:t>conventional  </a:t>
            </a:r>
            <a:r>
              <a:rPr lang="en-US" sz="3200" spc="-5" dirty="0">
                <a:latin typeface="Calibri"/>
                <a:cs typeface="Calibri"/>
              </a:rPr>
              <a:t>techniques </a:t>
            </a:r>
            <a:r>
              <a:rPr lang="en-US" sz="3200" spc="-20" dirty="0">
                <a:latin typeface="Calibri"/>
                <a:cs typeface="Calibri"/>
              </a:rPr>
              <a:t>to </a:t>
            </a:r>
            <a:r>
              <a:rPr lang="en-US" sz="3200" spc="-15" dirty="0">
                <a:latin typeface="Calibri"/>
                <a:cs typeface="Calibri"/>
              </a:rPr>
              <a:t>perform </a:t>
            </a:r>
            <a:r>
              <a:rPr lang="en-US" sz="3200" dirty="0">
                <a:latin typeface="Calibri"/>
                <a:cs typeface="Calibri"/>
              </a:rPr>
              <a:t>the </a:t>
            </a:r>
            <a:r>
              <a:rPr lang="en-US" sz="3200" spc="-5" dirty="0">
                <a:latin typeface="Calibri"/>
                <a:cs typeface="Calibri"/>
              </a:rPr>
              <a:t>same </a:t>
            </a:r>
            <a:r>
              <a:rPr lang="en-US" sz="3200" spc="-15" dirty="0">
                <a:latin typeface="Calibri"/>
                <a:cs typeface="Calibri"/>
              </a:rPr>
              <a:t>tasks, </a:t>
            </a:r>
            <a:r>
              <a:rPr lang="en-US" sz="3200" dirty="0">
                <a:latin typeface="Calibri"/>
                <a:cs typeface="Calibri"/>
              </a:rPr>
              <a:t>with </a:t>
            </a:r>
            <a:r>
              <a:rPr lang="en-US" sz="3200" dirty="0">
                <a:solidFill>
                  <a:srgbClr val="00AF50"/>
                </a:solidFill>
                <a:latin typeface="Calibri"/>
                <a:cs typeface="Calibri"/>
              </a:rPr>
              <a:t> </a:t>
            </a:r>
            <a:r>
              <a:rPr lang="en-US" sz="3200" b="1" spc="-5" dirty="0">
                <a:solidFill>
                  <a:srgbClr val="00AF50"/>
                </a:solidFill>
                <a:latin typeface="Calibri"/>
                <a:cs typeface="Calibri"/>
              </a:rPr>
              <a:t>efficiency</a:t>
            </a:r>
            <a:r>
              <a:rPr lang="en-US" sz="3200" spc="-5" dirty="0">
                <a:solidFill>
                  <a:srgbClr val="00AF50"/>
                </a:solidFill>
                <a:latin typeface="Calibri"/>
                <a:cs typeface="Calibri"/>
              </a:rPr>
              <a:t>.</a:t>
            </a:r>
            <a:endParaRPr lang="en-US" sz="3200" dirty="0">
              <a:latin typeface="Calibri"/>
              <a:cs typeface="Calibri"/>
            </a:endParaRPr>
          </a:p>
          <a:p>
            <a:pPr marL="355600" marR="5080" indent="-342900">
              <a:lnSpc>
                <a:spcPct val="90000"/>
              </a:lnSpc>
              <a:spcBef>
                <a:spcPts val="770"/>
              </a:spcBef>
              <a:buFont typeface="Arial"/>
              <a:buChar char="•"/>
              <a:tabLst>
                <a:tab pos="354965" algn="l"/>
                <a:tab pos="355600" algn="l"/>
              </a:tabLst>
            </a:pPr>
            <a:r>
              <a:rPr lang="en-US" sz="3200" spc="-5" dirty="0">
                <a:latin typeface="Calibri"/>
                <a:cs typeface="Calibri"/>
              </a:rPr>
              <a:t>Applying </a:t>
            </a:r>
            <a:r>
              <a:rPr lang="en-US" sz="3200" spc="-10" dirty="0">
                <a:latin typeface="Calibri"/>
                <a:cs typeface="Calibri"/>
              </a:rPr>
              <a:t>automation </a:t>
            </a:r>
            <a:r>
              <a:rPr lang="en-US" sz="3200" spc="-25" dirty="0">
                <a:latin typeface="Calibri"/>
                <a:cs typeface="Calibri"/>
              </a:rPr>
              <a:t>to </a:t>
            </a:r>
            <a:r>
              <a:rPr lang="en-US" sz="3200" spc="-5" dirty="0">
                <a:latin typeface="Calibri"/>
                <a:cs typeface="Calibri"/>
              </a:rPr>
              <a:t>agriculture has helped  </a:t>
            </a:r>
            <a:r>
              <a:rPr lang="en-US" sz="3200" spc="-20" dirty="0">
                <a:latin typeface="Calibri"/>
                <a:cs typeface="Calibri"/>
              </a:rPr>
              <a:t>create several </a:t>
            </a:r>
            <a:r>
              <a:rPr lang="en-US" sz="3200" spc="-5" dirty="0">
                <a:latin typeface="Calibri"/>
                <a:cs typeface="Calibri"/>
              </a:rPr>
              <a:t>advancements </a:t>
            </a:r>
            <a:r>
              <a:rPr lang="en-US" sz="3200" spc="-20" dirty="0">
                <a:latin typeface="Calibri"/>
                <a:cs typeface="Calibri"/>
              </a:rPr>
              <a:t>to </a:t>
            </a:r>
            <a:r>
              <a:rPr lang="en-US" sz="3200" dirty="0">
                <a:latin typeface="Calibri"/>
                <a:cs typeface="Calibri"/>
              </a:rPr>
              <a:t>the </a:t>
            </a:r>
            <a:r>
              <a:rPr lang="en-US" sz="3200" spc="-10" dirty="0">
                <a:latin typeface="Calibri"/>
                <a:cs typeface="Calibri"/>
              </a:rPr>
              <a:t>industry  </a:t>
            </a:r>
            <a:r>
              <a:rPr lang="en-US" sz="3200" spc="-5" dirty="0">
                <a:latin typeface="Calibri"/>
                <a:cs typeface="Calibri"/>
              </a:rPr>
              <a:t>while </a:t>
            </a:r>
            <a:r>
              <a:rPr lang="en-US" sz="3200" spc="-10" dirty="0">
                <a:latin typeface="Calibri"/>
                <a:cs typeface="Calibri"/>
              </a:rPr>
              <a:t>helping </a:t>
            </a:r>
            <a:r>
              <a:rPr lang="en-US" sz="3200" spc="-20" dirty="0">
                <a:latin typeface="Calibri"/>
                <a:cs typeface="Calibri"/>
              </a:rPr>
              <a:t>farmers </a:t>
            </a:r>
            <a:r>
              <a:rPr lang="en-US" sz="3200" b="1" spc="-20" dirty="0">
                <a:solidFill>
                  <a:srgbClr val="E36C09"/>
                </a:solidFill>
                <a:latin typeface="Calibri"/>
                <a:cs typeface="Calibri"/>
              </a:rPr>
              <a:t>save </a:t>
            </a:r>
            <a:r>
              <a:rPr lang="en-US" sz="3200" b="1" spc="-10" dirty="0">
                <a:solidFill>
                  <a:srgbClr val="E36C09"/>
                </a:solidFill>
                <a:latin typeface="Calibri"/>
                <a:cs typeface="Calibri"/>
              </a:rPr>
              <a:t>money </a:t>
            </a:r>
            <a:r>
              <a:rPr lang="en-US" sz="3200" b="1" dirty="0">
                <a:solidFill>
                  <a:srgbClr val="E36C09"/>
                </a:solidFill>
                <a:latin typeface="Calibri"/>
                <a:cs typeface="Calibri"/>
              </a:rPr>
              <a:t>and</a:t>
            </a:r>
            <a:r>
              <a:rPr lang="en-US" sz="3200" b="1" spc="60" dirty="0">
                <a:solidFill>
                  <a:srgbClr val="E36C09"/>
                </a:solidFill>
                <a:latin typeface="Calibri"/>
                <a:cs typeface="Calibri"/>
              </a:rPr>
              <a:t> </a:t>
            </a:r>
            <a:r>
              <a:rPr lang="en-US" sz="3200" b="1" dirty="0">
                <a:solidFill>
                  <a:srgbClr val="E36C09"/>
                </a:solidFill>
                <a:latin typeface="Calibri"/>
                <a:cs typeface="Calibri"/>
              </a:rPr>
              <a:t>time</a:t>
            </a:r>
            <a:r>
              <a:rPr lang="en-US" sz="3200" b="1" dirty="0">
                <a:latin typeface="Calibri"/>
                <a:cs typeface="Calibri"/>
              </a:rPr>
              <a:t>.</a:t>
            </a:r>
            <a:endParaRPr lang="en-US" sz="3200" dirty="0">
              <a:latin typeface="Calibri"/>
              <a:cs typeface="Calibri"/>
            </a:endParaRPr>
          </a:p>
        </p:txBody>
      </p:sp>
    </p:spTree>
    <p:extLst>
      <p:ext uri="{BB962C8B-B14F-4D97-AF65-F5344CB8AC3E}">
        <p14:creationId xmlns:p14="http://schemas.microsoft.com/office/powerpoint/2010/main" val="39710257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2702D811-D65D-4C67-AF68-EFA1A9EDC5CC}"/>
              </a:ext>
            </a:extLst>
          </p:cNvPr>
          <p:cNvSpPr txBox="1"/>
          <p:nvPr/>
        </p:nvSpPr>
        <p:spPr>
          <a:xfrm>
            <a:off x="2103120" y="1219203"/>
            <a:ext cx="7957702" cy="5626540"/>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b="1" dirty="0">
                <a:latin typeface="Calibri"/>
                <a:cs typeface="Calibri"/>
              </a:rPr>
              <a:t>4. </a:t>
            </a:r>
            <a:r>
              <a:rPr lang="en-US" sz="2800" b="1" dirty="0" err="1">
                <a:solidFill>
                  <a:srgbClr val="92D050"/>
                </a:solidFill>
                <a:latin typeface="Calibri"/>
                <a:cs typeface="Calibri"/>
              </a:rPr>
              <a:t>enviromental</a:t>
            </a:r>
            <a:r>
              <a:rPr lang="en-US" sz="2800" b="1" dirty="0">
                <a:solidFill>
                  <a:srgbClr val="92D050"/>
                </a:solidFill>
                <a:latin typeface="Calibri"/>
                <a:cs typeface="Calibri"/>
              </a:rPr>
              <a:t> effect</a:t>
            </a:r>
            <a:r>
              <a:rPr lang="en-US" sz="2800" dirty="0">
                <a:solidFill>
                  <a:srgbClr val="92D050"/>
                </a:solidFill>
                <a:latin typeface="Calibri"/>
                <a:cs typeface="Calibri"/>
              </a:rPr>
              <a:t>: </a:t>
            </a:r>
            <a:r>
              <a:rPr lang="en-US" sz="2800" dirty="0">
                <a:latin typeface="Calibri"/>
                <a:cs typeface="Calibri"/>
              </a:rPr>
              <a:t>the robot is not designed with obstacle or heat adjuster, also it doesn't have any waterproof, we can use Ultrasonic sensor to make the obstacle detector and a temperature sensor and a fan to make the heat adjustor, and we can put plastic cover for the waterproof.</a:t>
            </a:r>
          </a:p>
          <a:p>
            <a:pPr marL="12700" marR="6350" algn="just">
              <a:lnSpc>
                <a:spcPct val="100000"/>
              </a:lnSpc>
              <a:spcBef>
                <a:spcPts val="95"/>
              </a:spcBef>
              <a:buSzPct val="96428"/>
              <a:tabLst>
                <a:tab pos="137795" algn="l"/>
              </a:tabLst>
            </a:pPr>
            <a:r>
              <a:rPr lang="en-US" sz="2800" b="1" dirty="0">
                <a:latin typeface="Calibri"/>
                <a:cs typeface="Calibri"/>
              </a:rPr>
              <a:t>5. </a:t>
            </a:r>
            <a:r>
              <a:rPr lang="en-US" sz="2800" b="1" dirty="0">
                <a:solidFill>
                  <a:srgbClr val="92D050"/>
                </a:solidFill>
                <a:latin typeface="Calibri"/>
                <a:cs typeface="Calibri"/>
              </a:rPr>
              <a:t>Remotely distance of the transceiver: </a:t>
            </a:r>
            <a:r>
              <a:rPr lang="en-US" sz="2800" dirty="0">
                <a:latin typeface="Calibri"/>
                <a:cs typeface="Calibri"/>
              </a:rPr>
              <a:t>as we’re using HC-12 as a transceiver and </a:t>
            </a:r>
            <a:r>
              <a:rPr lang="en-US" sz="2800" dirty="0">
                <a:cs typeface="Calibri"/>
              </a:rPr>
              <a:t>a spring-Antenna with transmission power of 20 dBm we mange to reach a distance of 150 meters, but we can increase this distance by using different type of  Antenna which can theoretically reach up to 2 KM, or to use another way like Wi-Fi or Wi-max or RF transceiver.</a:t>
            </a:r>
            <a:endParaRPr lang="en-US" sz="2800" dirty="0">
              <a:latin typeface="Calibri"/>
              <a:cs typeface="Calibri"/>
            </a:endParaRPr>
          </a:p>
        </p:txBody>
      </p:sp>
      <p:sp>
        <p:nvSpPr>
          <p:cNvPr id="5" name="TextBox 4">
            <a:extLst>
              <a:ext uri="{FF2B5EF4-FFF2-40B4-BE49-F238E27FC236}">
                <a16:creationId xmlns:a16="http://schemas.microsoft.com/office/drawing/2014/main" id="{1C3AE084-74EF-44DD-A874-1F002D295E8B}"/>
              </a:ext>
            </a:extLst>
          </p:cNvPr>
          <p:cNvSpPr txBox="1"/>
          <p:nvPr/>
        </p:nvSpPr>
        <p:spPr>
          <a:xfrm>
            <a:off x="2587212" y="493066"/>
            <a:ext cx="6858001" cy="584775"/>
          </a:xfrm>
          <a:prstGeom prst="rect">
            <a:avLst/>
          </a:prstGeom>
          <a:noFill/>
        </p:spPr>
        <p:txBody>
          <a:bodyPr wrap="square">
            <a:spAutoFit/>
          </a:bodyPr>
          <a:lstStyle/>
          <a:p>
            <a:pPr marL="12700">
              <a:spcBef>
                <a:spcPts val="375"/>
              </a:spcBef>
            </a:pPr>
            <a:r>
              <a:rPr lang="en-US" sz="3200" b="1" dirty="0">
                <a:solidFill>
                  <a:schemeClr val="bg2">
                    <a:lumMod val="75000"/>
                  </a:schemeClr>
                </a:solidFill>
                <a:latin typeface="Arial"/>
                <a:cs typeface="Arial"/>
              </a:rPr>
              <a:t>Problems and suggested solution</a:t>
            </a:r>
          </a:p>
        </p:txBody>
      </p:sp>
    </p:spTree>
    <p:extLst>
      <p:ext uri="{BB962C8B-B14F-4D97-AF65-F5344CB8AC3E}">
        <p14:creationId xmlns:p14="http://schemas.microsoft.com/office/powerpoint/2010/main" val="26555647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159FDF54-CF7E-44B1-8482-A39756E2E8F1}"/>
              </a:ext>
            </a:extLst>
          </p:cNvPr>
          <p:cNvSpPr txBox="1"/>
          <p:nvPr/>
        </p:nvSpPr>
        <p:spPr>
          <a:xfrm>
            <a:off x="2081605" y="1219200"/>
            <a:ext cx="7957702" cy="3028393"/>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b="1" dirty="0">
                <a:latin typeface="Calibri"/>
                <a:cs typeface="Calibri"/>
              </a:rPr>
              <a:t>6. </a:t>
            </a:r>
            <a:r>
              <a:rPr lang="en-US" sz="2800" b="1" dirty="0">
                <a:solidFill>
                  <a:srgbClr val="92D050"/>
                </a:solidFill>
                <a:latin typeface="Calibri"/>
                <a:cs typeface="Calibri"/>
              </a:rPr>
              <a:t>Bandwidth: </a:t>
            </a:r>
            <a:r>
              <a:rPr lang="en-US" sz="2800" dirty="0">
                <a:latin typeface="Calibri"/>
                <a:cs typeface="Calibri"/>
              </a:rPr>
              <a:t>as we’re using HC-12 as a transceiver, we have used the resonance frequency of 433.6 MHZ with a bandwidth of 400 KHZ, which is an industrial bandwidth with a lot of every-day equipment using it so there might be some noise, so we can buy a local bandwidth and use it alone or as we said we can use different type.</a:t>
            </a:r>
          </a:p>
        </p:txBody>
      </p:sp>
      <p:sp>
        <p:nvSpPr>
          <p:cNvPr id="5" name="TextBox 4">
            <a:extLst>
              <a:ext uri="{FF2B5EF4-FFF2-40B4-BE49-F238E27FC236}">
                <a16:creationId xmlns:a16="http://schemas.microsoft.com/office/drawing/2014/main" id="{7FB5135D-569C-4E3C-8575-0E5077E4F493}"/>
              </a:ext>
            </a:extLst>
          </p:cNvPr>
          <p:cNvSpPr txBox="1"/>
          <p:nvPr/>
        </p:nvSpPr>
        <p:spPr>
          <a:xfrm>
            <a:off x="2587212" y="493066"/>
            <a:ext cx="6858001" cy="584775"/>
          </a:xfrm>
          <a:prstGeom prst="rect">
            <a:avLst/>
          </a:prstGeom>
          <a:noFill/>
        </p:spPr>
        <p:txBody>
          <a:bodyPr wrap="square">
            <a:spAutoFit/>
          </a:bodyPr>
          <a:lstStyle/>
          <a:p>
            <a:pPr marL="12700">
              <a:spcBef>
                <a:spcPts val="375"/>
              </a:spcBef>
            </a:pPr>
            <a:r>
              <a:rPr lang="en-US" sz="3200" b="1" dirty="0">
                <a:solidFill>
                  <a:schemeClr val="bg2">
                    <a:lumMod val="75000"/>
                  </a:schemeClr>
                </a:solidFill>
                <a:latin typeface="Arial"/>
                <a:cs typeface="Arial"/>
              </a:rPr>
              <a:t>Problems and suggested solution</a:t>
            </a:r>
          </a:p>
        </p:txBody>
      </p:sp>
    </p:spTree>
    <p:extLst>
      <p:ext uri="{BB962C8B-B14F-4D97-AF65-F5344CB8AC3E}">
        <p14:creationId xmlns:p14="http://schemas.microsoft.com/office/powerpoint/2010/main" val="1764327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F7D6579B-9693-4214-A50E-3D855F45012A}"/>
              </a:ext>
            </a:extLst>
          </p:cNvPr>
          <p:cNvSpPr txBox="1"/>
          <p:nvPr/>
        </p:nvSpPr>
        <p:spPr>
          <a:xfrm>
            <a:off x="2136140" y="1991690"/>
            <a:ext cx="7005320" cy="1774204"/>
          </a:xfrm>
          <a:prstGeom prst="rect">
            <a:avLst/>
          </a:prstGeom>
        </p:spPr>
        <p:txBody>
          <a:bodyPr vert="horz" wrap="square" lIns="0" tIns="12065" rIns="0" bIns="0" rtlCol="0">
            <a:spAutoFit/>
          </a:bodyPr>
          <a:lstStyle/>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lang="en-US" sz="2800" dirty="0">
              <a:latin typeface="Calibri"/>
              <a:cs typeface="Calibri"/>
            </a:endParaRPr>
          </a:p>
          <a:p>
            <a:pPr marL="12700" marR="6350" algn="just">
              <a:lnSpc>
                <a:spcPct val="100000"/>
              </a:lnSpc>
              <a:spcBef>
                <a:spcPts val="95"/>
              </a:spcBef>
              <a:buSzPct val="96428"/>
              <a:buFont typeface="Arial"/>
              <a:buChar char="•"/>
              <a:tabLst>
                <a:tab pos="137795" algn="l"/>
              </a:tabLst>
            </a:pPr>
            <a:endParaRPr sz="2800" dirty="0">
              <a:latin typeface="Calibri"/>
              <a:cs typeface="Calibri"/>
            </a:endParaRPr>
          </a:p>
        </p:txBody>
      </p:sp>
      <p:sp>
        <p:nvSpPr>
          <p:cNvPr id="5" name="object 3">
            <a:extLst>
              <a:ext uri="{FF2B5EF4-FFF2-40B4-BE49-F238E27FC236}">
                <a16:creationId xmlns:a16="http://schemas.microsoft.com/office/drawing/2014/main" id="{52E5930F-C409-412B-B8B9-89E732DC1583}"/>
              </a:ext>
            </a:extLst>
          </p:cNvPr>
          <p:cNvSpPr txBox="1">
            <a:spLocks/>
          </p:cNvSpPr>
          <p:nvPr/>
        </p:nvSpPr>
        <p:spPr>
          <a:xfrm>
            <a:off x="3581400" y="892813"/>
            <a:ext cx="4721860"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         6.conclusion</a:t>
            </a:r>
          </a:p>
        </p:txBody>
      </p:sp>
      <p:sp>
        <p:nvSpPr>
          <p:cNvPr id="6" name="object 4">
            <a:extLst>
              <a:ext uri="{FF2B5EF4-FFF2-40B4-BE49-F238E27FC236}">
                <a16:creationId xmlns:a16="http://schemas.microsoft.com/office/drawing/2014/main" id="{75C0D6E8-2BD2-4F5D-BC54-F18472C30B04}"/>
              </a:ext>
            </a:extLst>
          </p:cNvPr>
          <p:cNvSpPr txBox="1"/>
          <p:nvPr/>
        </p:nvSpPr>
        <p:spPr>
          <a:xfrm>
            <a:off x="2439670" y="1605366"/>
            <a:ext cx="7005320" cy="4321055"/>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cs typeface="Calibri"/>
              </a:rPr>
              <a:t>approximately every operation  in </a:t>
            </a:r>
            <a:r>
              <a:rPr lang="en-US" sz="2800" dirty="0">
                <a:latin typeface="Calibri"/>
                <a:cs typeface="Calibri"/>
              </a:rPr>
              <a:t>agriculture starting with ploughing, planting, fertilizing, spraying, monitoring…</a:t>
            </a:r>
            <a:r>
              <a:rPr lang="en-US" sz="2800" dirty="0" err="1">
                <a:latin typeface="Calibri"/>
                <a:cs typeface="Calibri"/>
              </a:rPr>
              <a:t>etc</a:t>
            </a:r>
            <a:r>
              <a:rPr lang="en-US" sz="2800" dirty="0">
                <a:latin typeface="Calibri"/>
                <a:cs typeface="Calibri"/>
              </a:rPr>
              <a:t> needs a separated system includes of robots and a one control system that connects them in an integrated way, this project is only to cover ploughing and planting process , it’s good to mention that when combining robots with this process it doesn't eliminate the human power, it just help human so the operation can be easier for them.</a:t>
            </a:r>
            <a:endParaRPr sz="2800" dirty="0">
              <a:latin typeface="Calibri"/>
              <a:cs typeface="Calibri"/>
            </a:endParaRPr>
          </a:p>
        </p:txBody>
      </p:sp>
    </p:spTree>
    <p:extLst>
      <p:ext uri="{BB962C8B-B14F-4D97-AF65-F5344CB8AC3E}">
        <p14:creationId xmlns:p14="http://schemas.microsoft.com/office/powerpoint/2010/main" val="39746681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D2DF5E26-FD82-4760-9333-DDC58889909E}"/>
              </a:ext>
            </a:extLst>
          </p:cNvPr>
          <p:cNvSpPr txBox="1">
            <a:spLocks/>
          </p:cNvSpPr>
          <p:nvPr/>
        </p:nvSpPr>
        <p:spPr>
          <a:xfrm>
            <a:off x="1676400" y="2557680"/>
            <a:ext cx="8229600" cy="697230"/>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905" algn="ctr">
              <a:spcBef>
                <a:spcPts val="105"/>
              </a:spcBef>
            </a:pPr>
            <a:r>
              <a:rPr lang="en-US" kern="0" spc="-5" dirty="0">
                <a:solidFill>
                  <a:srgbClr val="92D050"/>
                </a:solidFill>
              </a:rPr>
              <a:t>Thank you </a:t>
            </a:r>
            <a:r>
              <a:rPr lang="en-US" kern="0" spc="-5" dirty="0"/>
              <a:t>for listening</a:t>
            </a:r>
          </a:p>
        </p:txBody>
      </p:sp>
      <p:sp>
        <p:nvSpPr>
          <p:cNvPr id="5" name="object 2">
            <a:extLst>
              <a:ext uri="{FF2B5EF4-FFF2-40B4-BE49-F238E27FC236}">
                <a16:creationId xmlns:a16="http://schemas.microsoft.com/office/drawing/2014/main" id="{B29E0724-243B-474A-8087-113CCCC22956}"/>
              </a:ext>
            </a:extLst>
          </p:cNvPr>
          <p:cNvSpPr txBox="1">
            <a:spLocks/>
          </p:cNvSpPr>
          <p:nvPr/>
        </p:nvSpPr>
        <p:spPr>
          <a:xfrm>
            <a:off x="1676400" y="3393460"/>
            <a:ext cx="8229600" cy="697230"/>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905" algn="ctr">
              <a:spcBef>
                <a:spcPts val="105"/>
              </a:spcBef>
            </a:pPr>
            <a:r>
              <a:rPr lang="en-US" kern="0" spc="-5" dirty="0"/>
              <a:t>Any </a:t>
            </a:r>
            <a:r>
              <a:rPr lang="en-US" kern="0" spc="-5" dirty="0">
                <a:solidFill>
                  <a:srgbClr val="002060"/>
                </a:solidFill>
              </a:rPr>
              <a:t>questions</a:t>
            </a:r>
            <a:r>
              <a:rPr lang="en-US" kern="0" spc="-5" dirty="0"/>
              <a:t>? </a:t>
            </a:r>
          </a:p>
        </p:txBody>
      </p:sp>
    </p:spTree>
    <p:extLst>
      <p:ext uri="{BB962C8B-B14F-4D97-AF65-F5344CB8AC3E}">
        <p14:creationId xmlns:p14="http://schemas.microsoft.com/office/powerpoint/2010/main" val="18973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D817BA6D-10A7-48F5-85AB-33D10B2FCA0F}"/>
              </a:ext>
            </a:extLst>
          </p:cNvPr>
          <p:cNvSpPr txBox="1"/>
          <p:nvPr/>
        </p:nvSpPr>
        <p:spPr>
          <a:xfrm>
            <a:off x="2074862" y="1206404"/>
            <a:ext cx="8042275" cy="4445191"/>
          </a:xfrm>
          <a:prstGeom prst="rect">
            <a:avLst/>
          </a:prstGeom>
        </p:spPr>
        <p:txBody>
          <a:bodyPr vert="horz" wrap="square" lIns="0" tIns="47625" rIns="0" bIns="0" rtlCol="0">
            <a:spAutoFit/>
          </a:bodyPr>
          <a:lstStyle/>
          <a:p>
            <a:pPr marL="12700">
              <a:spcBef>
                <a:spcPts val="375"/>
              </a:spcBef>
            </a:pPr>
            <a:r>
              <a:rPr lang="en-US" sz="3200" b="1" dirty="0">
                <a:solidFill>
                  <a:schemeClr val="bg2">
                    <a:lumMod val="75000"/>
                  </a:schemeClr>
                </a:solidFill>
                <a:latin typeface="Arial"/>
                <a:cs typeface="Arial"/>
              </a:rPr>
              <a:t>What will this project provide</a:t>
            </a: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fully remotely-automated system that is capable of planting seedling.</a:t>
            </a:r>
          </a:p>
          <a:p>
            <a:pPr marL="355600" marR="151130" indent="-342900">
              <a:lnSpc>
                <a:spcPct val="90000"/>
              </a:lnSpc>
              <a:spcBef>
                <a:spcPts val="660"/>
              </a:spcBef>
              <a:buFont typeface="Arial"/>
              <a:buChar char="•"/>
              <a:tabLst>
                <a:tab pos="354965" algn="l"/>
                <a:tab pos="355600" algn="l"/>
              </a:tabLst>
            </a:pPr>
            <a:r>
              <a:rPr lang="en-US" sz="3200" spc="-10" dirty="0">
                <a:cs typeface="Calibri"/>
              </a:rPr>
              <a:t>High speed and a good accuracy and precision</a:t>
            </a:r>
            <a:endParaRPr lang="en-US" sz="3200" spc="-10" dirty="0">
              <a:latin typeface="Calibri"/>
              <a:cs typeface="Calibri"/>
            </a:endParaRP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Easy to handle by the client and to adjust the parameters of it.</a:t>
            </a:r>
          </a:p>
          <a:p>
            <a:pPr marL="355600" marR="151130" indent="-342900">
              <a:lnSpc>
                <a:spcPct val="90000"/>
              </a:lnSpc>
              <a:spcBef>
                <a:spcPts val="660"/>
              </a:spcBef>
              <a:buFont typeface="Arial"/>
              <a:buChar char="•"/>
              <a:tabLst>
                <a:tab pos="354965" algn="l"/>
                <a:tab pos="355600" algn="l"/>
              </a:tabLst>
            </a:pPr>
            <a:r>
              <a:rPr lang="en-US" sz="3200" spc="-10" dirty="0">
                <a:latin typeface="Calibri"/>
                <a:cs typeface="Calibri"/>
              </a:rPr>
              <a:t>Powerful tools to provide a good performance </a:t>
            </a:r>
          </a:p>
        </p:txBody>
      </p:sp>
    </p:spTree>
    <p:extLst>
      <p:ext uri="{BB962C8B-B14F-4D97-AF65-F5344CB8AC3E}">
        <p14:creationId xmlns:p14="http://schemas.microsoft.com/office/powerpoint/2010/main" val="1359714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a:extLst>
              <a:ext uri="{FF2B5EF4-FFF2-40B4-BE49-F238E27FC236}">
                <a16:creationId xmlns:a16="http://schemas.microsoft.com/office/drawing/2014/main" id="{484D03B9-425B-4D49-8BAB-05C14EDB289A}"/>
              </a:ext>
            </a:extLst>
          </p:cNvPr>
          <p:cNvSpPr txBox="1">
            <a:spLocks/>
          </p:cNvSpPr>
          <p:nvPr/>
        </p:nvSpPr>
        <p:spPr>
          <a:xfrm>
            <a:off x="2224024" y="1035383"/>
            <a:ext cx="2893061"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2.Methodology</a:t>
            </a:r>
          </a:p>
        </p:txBody>
      </p:sp>
      <p:sp>
        <p:nvSpPr>
          <p:cNvPr id="6" name="object 4">
            <a:extLst>
              <a:ext uri="{FF2B5EF4-FFF2-40B4-BE49-F238E27FC236}">
                <a16:creationId xmlns:a16="http://schemas.microsoft.com/office/drawing/2014/main" id="{13E4FEDD-8CDF-4523-AF7A-D9910A435F34}"/>
              </a:ext>
            </a:extLst>
          </p:cNvPr>
          <p:cNvSpPr txBox="1"/>
          <p:nvPr/>
        </p:nvSpPr>
        <p:spPr>
          <a:xfrm>
            <a:off x="2224024" y="1807915"/>
            <a:ext cx="7005320" cy="4372351"/>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ar-JO" sz="2800" dirty="0">
                <a:solidFill>
                  <a:schemeClr val="accent2">
                    <a:lumMod val="50000"/>
                  </a:schemeClr>
                </a:solidFill>
                <a:latin typeface="Calibri"/>
                <a:cs typeface="Calibri"/>
              </a:rPr>
              <a:t>         </a:t>
            </a:r>
            <a:r>
              <a:rPr lang="en-US" sz="2800" b="1" dirty="0">
                <a:solidFill>
                  <a:schemeClr val="accent2">
                    <a:lumMod val="50000"/>
                  </a:schemeClr>
                </a:solidFill>
                <a:latin typeface="Calibri"/>
                <a:cs typeface="Calibri"/>
              </a:rPr>
              <a:t>Two separated systems were taken.</a:t>
            </a:r>
          </a:p>
          <a:p>
            <a:pPr marL="527050" marR="6350" indent="-514350" algn="just">
              <a:lnSpc>
                <a:spcPct val="100000"/>
              </a:lnSpc>
              <a:spcBef>
                <a:spcPts val="95"/>
              </a:spcBef>
              <a:buSzPct val="96428"/>
              <a:buAutoNum type="arabicPeriod"/>
              <a:tabLst>
                <a:tab pos="137795" algn="l"/>
              </a:tabLst>
            </a:pPr>
            <a:r>
              <a:rPr lang="en-US" sz="2800" dirty="0">
                <a:latin typeface="Calibri"/>
                <a:cs typeface="Calibri"/>
              </a:rPr>
              <a:t>the first is the </a:t>
            </a:r>
            <a:r>
              <a:rPr lang="en-US" sz="2800" b="1" dirty="0">
                <a:solidFill>
                  <a:srgbClr val="92D050"/>
                </a:solidFill>
                <a:latin typeface="Calibri"/>
                <a:cs typeface="Calibri"/>
              </a:rPr>
              <a:t>wireless control system </a:t>
            </a:r>
            <a:r>
              <a:rPr lang="en-US" sz="2800" dirty="0">
                <a:latin typeface="Calibri"/>
                <a:cs typeface="Calibri"/>
              </a:rPr>
              <a:t>which gives the robot the information like the length of the land and the distance between each seedling and the other.</a:t>
            </a:r>
            <a:endParaRPr lang="ar-JO" sz="2800" dirty="0">
              <a:latin typeface="Calibri"/>
              <a:cs typeface="Calibri"/>
            </a:endParaRPr>
          </a:p>
          <a:p>
            <a:pPr marL="12700" marR="6350" algn="just">
              <a:lnSpc>
                <a:spcPct val="100000"/>
              </a:lnSpc>
              <a:spcBef>
                <a:spcPts val="95"/>
              </a:spcBef>
              <a:buSzPct val="96428"/>
              <a:tabLst>
                <a:tab pos="137795" algn="l"/>
              </a:tabLst>
            </a:pPr>
            <a:endParaRPr lang="en-US" sz="2800" dirty="0">
              <a:latin typeface="Calibri"/>
              <a:cs typeface="Calibri"/>
            </a:endParaRPr>
          </a:p>
          <a:p>
            <a:pPr marL="12700" marR="6350" algn="just">
              <a:lnSpc>
                <a:spcPct val="100000"/>
              </a:lnSpc>
              <a:spcBef>
                <a:spcPts val="95"/>
              </a:spcBef>
              <a:buSzPct val="96428"/>
              <a:tabLst>
                <a:tab pos="137795" algn="l"/>
              </a:tabLst>
            </a:pPr>
            <a:r>
              <a:rPr lang="en-US" sz="2800" dirty="0">
                <a:latin typeface="Calibri"/>
                <a:cs typeface="Calibri"/>
              </a:rPr>
              <a:t>2.</a:t>
            </a:r>
            <a:r>
              <a:rPr lang="ar-JO" sz="2800" dirty="0">
                <a:latin typeface="Calibri"/>
                <a:cs typeface="Calibri"/>
              </a:rPr>
              <a:t> </a:t>
            </a:r>
            <a:r>
              <a:rPr lang="en-US" sz="2800" dirty="0">
                <a:latin typeface="Calibri"/>
                <a:cs typeface="Calibri"/>
              </a:rPr>
              <a:t>the second is the </a:t>
            </a:r>
            <a:r>
              <a:rPr lang="en-US" sz="2800" b="1" dirty="0">
                <a:solidFill>
                  <a:srgbClr val="92D050"/>
                </a:solidFill>
                <a:latin typeface="Calibri"/>
                <a:cs typeface="Calibri"/>
              </a:rPr>
              <a:t>agriculture robot system </a:t>
            </a:r>
            <a:r>
              <a:rPr lang="en-US" sz="2800" dirty="0">
                <a:latin typeface="Calibri"/>
                <a:cs typeface="Calibri"/>
              </a:rPr>
              <a:t>which will receive the information and will plant the seedling each in it’s place.</a:t>
            </a:r>
          </a:p>
          <a:p>
            <a:pPr marL="12700" marR="6350" algn="just">
              <a:lnSpc>
                <a:spcPct val="100000"/>
              </a:lnSpc>
              <a:spcBef>
                <a:spcPts val="95"/>
              </a:spcBef>
              <a:buSzPct val="96428"/>
              <a:buFont typeface="Arial"/>
              <a:buChar char="•"/>
              <a:tabLst>
                <a:tab pos="137795" algn="l"/>
              </a:tabLst>
            </a:pPr>
            <a:endParaRPr sz="2800" dirty="0">
              <a:latin typeface="Calibri"/>
              <a:cs typeface="Calibri"/>
            </a:endParaRPr>
          </a:p>
        </p:txBody>
      </p:sp>
    </p:spTree>
    <p:extLst>
      <p:ext uri="{BB962C8B-B14F-4D97-AF65-F5344CB8AC3E}">
        <p14:creationId xmlns:p14="http://schemas.microsoft.com/office/powerpoint/2010/main" val="2616648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181BF927-04E6-4AFE-8259-31D1FB527AA5}"/>
              </a:ext>
            </a:extLst>
          </p:cNvPr>
          <p:cNvSpPr txBox="1"/>
          <p:nvPr/>
        </p:nvSpPr>
        <p:spPr>
          <a:xfrm>
            <a:off x="2146897" y="1761658"/>
            <a:ext cx="7084061" cy="5246949"/>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It will be formed of:</a:t>
            </a:r>
          </a:p>
          <a:p>
            <a:pPr marL="12700" marR="6350" algn="just">
              <a:lnSpc>
                <a:spcPct val="100000"/>
              </a:lnSpc>
              <a:spcBef>
                <a:spcPts val="95"/>
              </a:spcBef>
              <a:buSzPct val="96428"/>
              <a:tabLst>
                <a:tab pos="137795" algn="l"/>
              </a:tabLst>
            </a:pPr>
            <a:r>
              <a:rPr lang="en-US" sz="2800" dirty="0">
                <a:latin typeface="Calibri"/>
                <a:cs typeface="Calibri"/>
              </a:rPr>
              <a:t>1.</a:t>
            </a:r>
            <a:r>
              <a:rPr lang="ar-JO" sz="2800" dirty="0">
                <a:latin typeface="Calibri"/>
                <a:cs typeface="Calibri"/>
              </a:rPr>
              <a:t> </a:t>
            </a:r>
            <a:r>
              <a:rPr lang="en-US" sz="2800" dirty="0">
                <a:solidFill>
                  <a:srgbClr val="92D050"/>
                </a:solidFill>
                <a:latin typeface="Calibri"/>
                <a:cs typeface="Calibri"/>
              </a:rPr>
              <a:t>Keypad:</a:t>
            </a:r>
            <a:r>
              <a:rPr lang="ar-JO" sz="2800" dirty="0">
                <a:solidFill>
                  <a:srgbClr val="92D050"/>
                </a:solidFill>
                <a:latin typeface="Calibri"/>
                <a:cs typeface="Calibri"/>
              </a:rPr>
              <a:t> </a:t>
            </a:r>
            <a:r>
              <a:rPr lang="en-US" sz="2800" dirty="0">
                <a:latin typeface="Calibri"/>
                <a:cs typeface="Calibri"/>
              </a:rPr>
              <a:t>the interface input for the client, and by using he will enter the wanted values like the distance between seedlings and land length.</a:t>
            </a:r>
          </a:p>
          <a:p>
            <a:pPr marL="12700" marR="6350" algn="just">
              <a:lnSpc>
                <a:spcPct val="100000"/>
              </a:lnSpc>
              <a:spcBef>
                <a:spcPts val="95"/>
              </a:spcBef>
              <a:buSzPct val="96428"/>
              <a:tabLst>
                <a:tab pos="137795" algn="l"/>
              </a:tabLst>
            </a:pPr>
            <a:r>
              <a:rPr lang="en-US" sz="2800" dirty="0">
                <a:latin typeface="Calibri"/>
                <a:cs typeface="Calibri"/>
              </a:rPr>
              <a:t>2.</a:t>
            </a:r>
            <a:r>
              <a:rPr lang="ar-JO" sz="2800" dirty="0">
                <a:latin typeface="Calibri"/>
                <a:cs typeface="Calibri"/>
              </a:rPr>
              <a:t> </a:t>
            </a:r>
            <a:r>
              <a:rPr lang="en-US" sz="2800" dirty="0">
                <a:solidFill>
                  <a:srgbClr val="92D050"/>
                </a:solidFill>
                <a:latin typeface="Calibri"/>
                <a:cs typeface="Calibri"/>
              </a:rPr>
              <a:t>Arduino Uno: </a:t>
            </a:r>
            <a:r>
              <a:rPr lang="en-US" sz="2800" dirty="0">
                <a:latin typeface="Calibri"/>
                <a:cs typeface="Calibri"/>
              </a:rPr>
              <a:t>the controller  will receive the information from the keypad and give it to the LCD and transceiver</a:t>
            </a:r>
          </a:p>
          <a:p>
            <a:pPr marL="12700" marR="6350" algn="just">
              <a:lnSpc>
                <a:spcPct val="100000"/>
              </a:lnSpc>
              <a:spcBef>
                <a:spcPts val="95"/>
              </a:spcBef>
              <a:buSzPct val="96428"/>
              <a:tabLst>
                <a:tab pos="137795" algn="l"/>
              </a:tabLst>
            </a:pPr>
            <a:r>
              <a:rPr lang="en-US" sz="2800" dirty="0">
                <a:latin typeface="Calibri"/>
                <a:cs typeface="Calibri"/>
              </a:rPr>
              <a:t>3.</a:t>
            </a:r>
            <a:r>
              <a:rPr lang="ar-JO" sz="2800" dirty="0">
                <a:latin typeface="Calibri"/>
                <a:cs typeface="Calibri"/>
              </a:rPr>
              <a:t> </a:t>
            </a:r>
            <a:r>
              <a:rPr lang="en-US" sz="2800" dirty="0">
                <a:solidFill>
                  <a:srgbClr val="92D050"/>
                </a:solidFill>
                <a:latin typeface="Calibri"/>
                <a:cs typeface="Calibri"/>
              </a:rPr>
              <a:t>LCD: </a:t>
            </a:r>
            <a:r>
              <a:rPr lang="en-US" sz="2800" dirty="0">
                <a:latin typeface="Calibri"/>
                <a:cs typeface="Calibri"/>
              </a:rPr>
              <a:t>the interface output for the client to show what are the numbers he entered</a:t>
            </a:r>
          </a:p>
          <a:p>
            <a:pPr marL="12700" marR="6350" algn="just">
              <a:lnSpc>
                <a:spcPct val="100000"/>
              </a:lnSpc>
              <a:spcBef>
                <a:spcPts val="95"/>
              </a:spcBef>
              <a:buSzPct val="96428"/>
              <a:tabLst>
                <a:tab pos="137795" algn="l"/>
              </a:tabLst>
            </a:pPr>
            <a:r>
              <a:rPr lang="en-US" sz="2800" dirty="0">
                <a:latin typeface="Calibri"/>
                <a:cs typeface="Calibri"/>
              </a:rPr>
              <a:t>4.Transceiver: will send the information needed to the other transceiver on the robot   </a:t>
            </a:r>
          </a:p>
          <a:p>
            <a:pPr marL="12700" marR="6350" algn="just">
              <a:lnSpc>
                <a:spcPct val="100000"/>
              </a:lnSpc>
              <a:spcBef>
                <a:spcPts val="95"/>
              </a:spcBef>
              <a:buSzPct val="96428"/>
              <a:buFont typeface="Arial"/>
              <a:buChar char="•"/>
              <a:tabLst>
                <a:tab pos="137795" algn="l"/>
              </a:tabLst>
            </a:pPr>
            <a:endParaRPr sz="2800" dirty="0">
              <a:latin typeface="Calibri"/>
              <a:cs typeface="Calibri"/>
            </a:endParaRPr>
          </a:p>
        </p:txBody>
      </p:sp>
      <p:sp>
        <p:nvSpPr>
          <p:cNvPr id="5" name="object 3">
            <a:extLst>
              <a:ext uri="{FF2B5EF4-FFF2-40B4-BE49-F238E27FC236}">
                <a16:creationId xmlns:a16="http://schemas.microsoft.com/office/drawing/2014/main" id="{3B8B0794-ED70-485D-8267-09EFD9A4714A}"/>
              </a:ext>
            </a:extLst>
          </p:cNvPr>
          <p:cNvSpPr txBox="1">
            <a:spLocks/>
          </p:cNvSpPr>
          <p:nvPr/>
        </p:nvSpPr>
        <p:spPr>
          <a:xfrm>
            <a:off x="2146897" y="921319"/>
            <a:ext cx="5540526" cy="1049646"/>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2.1 wireless control system </a:t>
            </a:r>
          </a:p>
          <a:p>
            <a:pPr marL="12700">
              <a:spcBef>
                <a:spcPts val="375"/>
              </a:spcBef>
            </a:pPr>
            <a:endParaRPr lang="en-US" sz="3200" b="1" dirty="0">
              <a:solidFill>
                <a:schemeClr val="bg2">
                  <a:lumMod val="75000"/>
                </a:schemeClr>
              </a:solidFill>
              <a:latin typeface="Arial"/>
              <a:ea typeface="+mn-ea"/>
              <a:cs typeface="Arial"/>
            </a:endParaRPr>
          </a:p>
        </p:txBody>
      </p:sp>
    </p:spTree>
    <p:extLst>
      <p:ext uri="{BB962C8B-B14F-4D97-AF65-F5344CB8AC3E}">
        <p14:creationId xmlns:p14="http://schemas.microsoft.com/office/powerpoint/2010/main" val="4048646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bd\Desktop\transmitter.PNG">
            <a:extLst>
              <a:ext uri="{FF2B5EF4-FFF2-40B4-BE49-F238E27FC236}">
                <a16:creationId xmlns:a16="http://schemas.microsoft.com/office/drawing/2014/main" id="{86C6C024-1D54-4032-BC0D-B547A5A2F1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1" y="1752600"/>
            <a:ext cx="6324600" cy="4177339"/>
          </a:xfrm>
          <a:prstGeom prst="rect">
            <a:avLst/>
          </a:prstGeom>
          <a:noFill/>
          <a:extLst>
            <a:ext uri="{909E8E84-426E-40DD-AFC4-6F175D3DCCD1}">
              <a14:hiddenFill xmlns:a14="http://schemas.microsoft.com/office/drawing/2010/main">
                <a:solidFill>
                  <a:srgbClr val="FFFFFF"/>
                </a:solidFill>
              </a14:hiddenFill>
            </a:ext>
          </a:extLst>
        </p:spPr>
      </p:pic>
      <p:sp>
        <p:nvSpPr>
          <p:cNvPr id="5" name="object 3">
            <a:extLst>
              <a:ext uri="{FF2B5EF4-FFF2-40B4-BE49-F238E27FC236}">
                <a16:creationId xmlns:a16="http://schemas.microsoft.com/office/drawing/2014/main" id="{681A41BF-6B95-4CCC-B304-AF65EB334AAC}"/>
              </a:ext>
            </a:extLst>
          </p:cNvPr>
          <p:cNvSpPr txBox="1">
            <a:spLocks/>
          </p:cNvSpPr>
          <p:nvPr/>
        </p:nvSpPr>
        <p:spPr>
          <a:xfrm>
            <a:off x="2338893" y="928061"/>
            <a:ext cx="7514214" cy="505908"/>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Flowchart of wireless control system </a:t>
            </a:r>
          </a:p>
        </p:txBody>
      </p:sp>
    </p:spTree>
    <p:extLst>
      <p:ext uri="{BB962C8B-B14F-4D97-AF65-F5344CB8AC3E}">
        <p14:creationId xmlns:p14="http://schemas.microsoft.com/office/powerpoint/2010/main" val="106970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2B478F57-CF99-4777-89C1-2610965A4631}"/>
              </a:ext>
            </a:extLst>
          </p:cNvPr>
          <p:cNvSpPr txBox="1"/>
          <p:nvPr/>
        </p:nvSpPr>
        <p:spPr>
          <a:xfrm>
            <a:off x="2136140" y="1593658"/>
            <a:ext cx="7084061" cy="4816062"/>
          </a:xfrm>
          <a:prstGeom prst="rect">
            <a:avLst/>
          </a:prstGeom>
        </p:spPr>
        <p:txBody>
          <a:bodyPr vert="horz" wrap="square" lIns="0" tIns="12065" rIns="0" bIns="0" rtlCol="0">
            <a:spAutoFit/>
          </a:bodyPr>
          <a:lstStyle/>
          <a:p>
            <a:pPr marL="12700" marR="6350" algn="just">
              <a:lnSpc>
                <a:spcPct val="100000"/>
              </a:lnSpc>
              <a:spcBef>
                <a:spcPts val="95"/>
              </a:spcBef>
              <a:buSzPct val="96428"/>
              <a:tabLst>
                <a:tab pos="137795" algn="l"/>
              </a:tabLst>
            </a:pPr>
            <a:r>
              <a:rPr lang="en-US" sz="2800" dirty="0">
                <a:latin typeface="Calibri"/>
                <a:cs typeface="Calibri"/>
              </a:rPr>
              <a:t>It will be formed of </a:t>
            </a:r>
            <a:r>
              <a:rPr lang="en-US" sz="2800" dirty="0">
                <a:solidFill>
                  <a:srgbClr val="92D050"/>
                </a:solidFill>
                <a:latin typeface="Calibri"/>
                <a:cs typeface="Calibri"/>
              </a:rPr>
              <a:t>4</a:t>
            </a:r>
            <a:r>
              <a:rPr lang="en-US" sz="2800" dirty="0">
                <a:latin typeface="Calibri"/>
                <a:cs typeface="Calibri"/>
              </a:rPr>
              <a:t> parts:</a:t>
            </a:r>
          </a:p>
          <a:p>
            <a:pPr marL="12700" marR="6350" algn="just">
              <a:lnSpc>
                <a:spcPct val="100000"/>
              </a:lnSpc>
              <a:spcBef>
                <a:spcPts val="95"/>
              </a:spcBef>
              <a:buSzPct val="96428"/>
              <a:tabLst>
                <a:tab pos="137795" algn="l"/>
              </a:tabLst>
            </a:pPr>
            <a:r>
              <a:rPr lang="ar-JO" sz="2800" dirty="0">
                <a:latin typeface="Calibri"/>
                <a:cs typeface="Calibri"/>
              </a:rPr>
              <a:t>1</a:t>
            </a:r>
            <a:r>
              <a:rPr lang="en-US" sz="2800" dirty="0">
                <a:latin typeface="Calibri"/>
                <a:cs typeface="Calibri"/>
              </a:rPr>
              <a:t>.</a:t>
            </a:r>
            <a:r>
              <a:rPr lang="ar-JO" sz="2800" dirty="0">
                <a:latin typeface="Calibri"/>
                <a:cs typeface="Calibri"/>
              </a:rPr>
              <a:t> </a:t>
            </a:r>
            <a:r>
              <a:rPr lang="en-US" sz="2800" dirty="0">
                <a:solidFill>
                  <a:srgbClr val="92D050"/>
                </a:solidFill>
                <a:latin typeface="Calibri"/>
                <a:cs typeface="Calibri"/>
              </a:rPr>
              <a:t>moving part: </a:t>
            </a:r>
            <a:r>
              <a:rPr lang="en-US" sz="2800" dirty="0">
                <a:latin typeface="Calibri"/>
                <a:cs typeface="Calibri"/>
              </a:rPr>
              <a:t>which will move the robot to the destination of the seedling.</a:t>
            </a:r>
          </a:p>
          <a:p>
            <a:pPr marL="12700" marR="6350" algn="just">
              <a:lnSpc>
                <a:spcPct val="100000"/>
              </a:lnSpc>
              <a:spcBef>
                <a:spcPts val="95"/>
              </a:spcBef>
              <a:buSzPct val="96428"/>
              <a:tabLst>
                <a:tab pos="137795" algn="l"/>
              </a:tabLst>
            </a:pPr>
            <a:r>
              <a:rPr lang="en-US" sz="2800" dirty="0">
                <a:latin typeface="Calibri"/>
                <a:cs typeface="Calibri"/>
              </a:rPr>
              <a:t>2.</a:t>
            </a:r>
            <a:r>
              <a:rPr lang="ar-JO" sz="2800" dirty="0">
                <a:latin typeface="Calibri"/>
                <a:cs typeface="Calibri"/>
              </a:rPr>
              <a:t> </a:t>
            </a:r>
            <a:r>
              <a:rPr lang="en-US" sz="2800" dirty="0">
                <a:solidFill>
                  <a:srgbClr val="92D050"/>
                </a:solidFill>
                <a:latin typeface="Calibri"/>
                <a:cs typeface="Calibri"/>
              </a:rPr>
              <a:t>robotic arm part: </a:t>
            </a:r>
            <a:r>
              <a:rPr lang="en-US" sz="2800" dirty="0">
                <a:latin typeface="Calibri"/>
                <a:cs typeface="Calibri"/>
              </a:rPr>
              <a:t>which will grab the seedling and put it into the digger</a:t>
            </a:r>
          </a:p>
          <a:p>
            <a:pPr marL="12700" marR="6350" algn="just">
              <a:lnSpc>
                <a:spcPct val="100000"/>
              </a:lnSpc>
              <a:spcBef>
                <a:spcPts val="95"/>
              </a:spcBef>
              <a:buSzPct val="96428"/>
              <a:tabLst>
                <a:tab pos="137795" algn="l"/>
              </a:tabLst>
            </a:pPr>
            <a:r>
              <a:rPr lang="en-US" sz="2800" dirty="0">
                <a:latin typeface="Calibri"/>
                <a:cs typeface="Calibri"/>
              </a:rPr>
              <a:t>3.</a:t>
            </a:r>
            <a:r>
              <a:rPr lang="ar-JO" sz="2800" dirty="0">
                <a:latin typeface="Calibri"/>
                <a:cs typeface="Calibri"/>
              </a:rPr>
              <a:t> </a:t>
            </a:r>
            <a:r>
              <a:rPr lang="en-US" sz="2800" dirty="0">
                <a:solidFill>
                  <a:srgbClr val="92D050"/>
                </a:solidFill>
                <a:latin typeface="Calibri"/>
                <a:cs typeface="Calibri"/>
              </a:rPr>
              <a:t>digger part: </a:t>
            </a:r>
            <a:r>
              <a:rPr lang="en-US" sz="2800" dirty="0">
                <a:latin typeface="Calibri"/>
                <a:cs typeface="Calibri"/>
              </a:rPr>
              <a:t>which will work to dig the ground and put the seedling in it</a:t>
            </a:r>
          </a:p>
          <a:p>
            <a:pPr marL="12700" marR="6350" algn="just">
              <a:lnSpc>
                <a:spcPct val="100000"/>
              </a:lnSpc>
              <a:spcBef>
                <a:spcPts val="95"/>
              </a:spcBef>
              <a:buSzPct val="96428"/>
              <a:tabLst>
                <a:tab pos="137795" algn="l"/>
              </a:tabLst>
            </a:pPr>
            <a:r>
              <a:rPr lang="en-US" sz="2800" dirty="0">
                <a:latin typeface="Calibri"/>
                <a:cs typeface="Calibri"/>
              </a:rPr>
              <a:t>4.</a:t>
            </a:r>
            <a:r>
              <a:rPr lang="ar-JO" sz="2800" dirty="0">
                <a:latin typeface="Calibri"/>
                <a:cs typeface="Calibri"/>
              </a:rPr>
              <a:t> </a:t>
            </a:r>
            <a:r>
              <a:rPr lang="en-US" sz="2800" dirty="0">
                <a:solidFill>
                  <a:srgbClr val="92D050"/>
                </a:solidFill>
                <a:latin typeface="Calibri"/>
                <a:cs typeface="Calibri"/>
              </a:rPr>
              <a:t>receiver part: </a:t>
            </a:r>
            <a:r>
              <a:rPr lang="en-US" sz="2800" dirty="0">
                <a:latin typeface="Calibri"/>
                <a:cs typeface="Calibri"/>
              </a:rPr>
              <a:t>will receive the information from the transmitter</a:t>
            </a:r>
          </a:p>
          <a:p>
            <a:pPr marL="12700" marR="6350" algn="just">
              <a:lnSpc>
                <a:spcPct val="100000"/>
              </a:lnSpc>
              <a:spcBef>
                <a:spcPts val="95"/>
              </a:spcBef>
              <a:buSzPct val="96428"/>
              <a:tabLst>
                <a:tab pos="137795" algn="l"/>
              </a:tabLst>
            </a:pPr>
            <a:r>
              <a:rPr lang="en-US" sz="2800" dirty="0">
                <a:latin typeface="Calibri"/>
                <a:cs typeface="Calibri"/>
              </a:rPr>
              <a:t>5.</a:t>
            </a:r>
            <a:r>
              <a:rPr lang="ar-JO" sz="2800" dirty="0">
                <a:latin typeface="Calibri"/>
                <a:cs typeface="Calibri"/>
              </a:rPr>
              <a:t> </a:t>
            </a:r>
            <a:r>
              <a:rPr lang="en-US" sz="2800" dirty="0">
                <a:solidFill>
                  <a:srgbClr val="92D050"/>
                </a:solidFill>
                <a:latin typeface="Calibri"/>
                <a:cs typeface="Calibri"/>
              </a:rPr>
              <a:t>Arduino Mega: </a:t>
            </a:r>
            <a:r>
              <a:rPr lang="en-US" sz="2800" dirty="0">
                <a:latin typeface="Calibri"/>
                <a:cs typeface="Calibri"/>
              </a:rPr>
              <a:t>the controller to link all these systems together </a:t>
            </a:r>
          </a:p>
        </p:txBody>
      </p:sp>
      <p:sp>
        <p:nvSpPr>
          <p:cNvPr id="5" name="object 3">
            <a:extLst>
              <a:ext uri="{FF2B5EF4-FFF2-40B4-BE49-F238E27FC236}">
                <a16:creationId xmlns:a16="http://schemas.microsoft.com/office/drawing/2014/main" id="{0BE36938-B0CA-41E5-9848-A18AD096EE9D}"/>
              </a:ext>
            </a:extLst>
          </p:cNvPr>
          <p:cNvSpPr txBox="1">
            <a:spLocks/>
          </p:cNvSpPr>
          <p:nvPr/>
        </p:nvSpPr>
        <p:spPr>
          <a:xfrm>
            <a:off x="2136140" y="796432"/>
            <a:ext cx="5808030" cy="1049646"/>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2.2 Agriculture robot system </a:t>
            </a:r>
          </a:p>
          <a:p>
            <a:pPr marL="12700">
              <a:spcBef>
                <a:spcPts val="375"/>
              </a:spcBef>
            </a:pPr>
            <a:endParaRPr lang="en-US" sz="3200" b="1" dirty="0">
              <a:solidFill>
                <a:schemeClr val="bg2">
                  <a:lumMod val="75000"/>
                </a:schemeClr>
              </a:solidFill>
              <a:latin typeface="Arial"/>
              <a:ea typeface="+mn-ea"/>
              <a:cs typeface="Arial"/>
            </a:endParaRPr>
          </a:p>
        </p:txBody>
      </p:sp>
    </p:spTree>
    <p:extLst>
      <p:ext uri="{BB962C8B-B14F-4D97-AF65-F5344CB8AC3E}">
        <p14:creationId xmlns:p14="http://schemas.microsoft.com/office/powerpoint/2010/main" val="2330540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AF47DFD1-3BCF-474F-B728-01C4C52F581C}"/>
              </a:ext>
            </a:extLst>
          </p:cNvPr>
          <p:cNvSpPr txBox="1">
            <a:spLocks/>
          </p:cNvSpPr>
          <p:nvPr/>
        </p:nvSpPr>
        <p:spPr>
          <a:xfrm>
            <a:off x="2569832" y="355002"/>
            <a:ext cx="7552910" cy="1049646"/>
          </a:xfrm>
          <a:prstGeom prst="rect">
            <a:avLst/>
          </a:prstGeom>
        </p:spPr>
        <p:txBody>
          <a:bodyPr vert="horz" wrap="square" lIns="0" tIns="13335" rIns="0" bIns="0" rtlCol="0">
            <a:spAutoFit/>
          </a:bodyPr>
          <a:lstStyle>
            <a:lvl1pPr>
              <a:defRPr sz="4400" b="0" i="0">
                <a:solidFill>
                  <a:schemeClr val="bg1"/>
                </a:solidFill>
                <a:latin typeface="Calibri"/>
                <a:ea typeface="+mj-ea"/>
                <a:cs typeface="Calibri"/>
              </a:defRPr>
            </a:lvl1pPr>
          </a:lstStyle>
          <a:p>
            <a:pPr marL="12700">
              <a:spcBef>
                <a:spcPts val="375"/>
              </a:spcBef>
            </a:pPr>
            <a:r>
              <a:rPr lang="en-US" sz="3200" b="1" dirty="0">
                <a:solidFill>
                  <a:schemeClr val="bg2">
                    <a:lumMod val="75000"/>
                  </a:schemeClr>
                </a:solidFill>
                <a:latin typeface="Arial"/>
                <a:ea typeface="+mn-ea"/>
                <a:cs typeface="Arial"/>
              </a:rPr>
              <a:t>Flowchart of Agriculture robot system </a:t>
            </a:r>
          </a:p>
          <a:p>
            <a:pPr marL="12700">
              <a:spcBef>
                <a:spcPts val="375"/>
              </a:spcBef>
            </a:pPr>
            <a:endParaRPr lang="en-US" sz="3200" b="1" dirty="0">
              <a:solidFill>
                <a:schemeClr val="bg2">
                  <a:lumMod val="75000"/>
                </a:schemeClr>
              </a:solidFill>
              <a:latin typeface="Arial"/>
              <a:ea typeface="+mn-ea"/>
              <a:cs typeface="Arial"/>
            </a:endParaRPr>
          </a:p>
        </p:txBody>
      </p:sp>
      <p:pic>
        <p:nvPicPr>
          <p:cNvPr id="5" name="Picture 2" descr="C:\Users\Abd\Desktop\robottt.PNG">
            <a:extLst>
              <a:ext uri="{FF2B5EF4-FFF2-40B4-BE49-F238E27FC236}">
                <a16:creationId xmlns:a16="http://schemas.microsoft.com/office/drawing/2014/main" id="{58685AE2-E7AA-46A4-9CB6-8E9F4AD209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3299" y="1049646"/>
            <a:ext cx="7865977" cy="5319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0576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runge 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2">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178</TotalTime>
  <Words>1191</Words>
  <Application>Microsoft Office PowerPoint</Application>
  <PresentationFormat>Widescreen</PresentationFormat>
  <Paragraphs>89</Paragraphs>
  <Slides>33</Slides>
  <Notes>0</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Franklin Gothic Book</vt:lpstr>
      <vt:lpstr>Franklin Gothic Medium</vt:lpstr>
      <vt:lpstr>Circuit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Mahmoud Qaisiya</dc:creator>
  <cp:lastModifiedBy>Mahmoud Qaisiya</cp:lastModifiedBy>
  <cp:revision>30</cp:revision>
  <dcterms:created xsi:type="dcterms:W3CDTF">2021-06-01T20:08:10Z</dcterms:created>
  <dcterms:modified xsi:type="dcterms:W3CDTF">2021-06-01T23:10:33Z</dcterms:modified>
</cp:coreProperties>
</file>