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omments/modernComment_104_87B09ACB.xml" ContentType="application/vnd.ms-powerpoint.comments+xml"/>
  <Override PartName="/ppt/comments/modernComment_10F_2D4FD06C.xml" ContentType="application/vnd.ms-powerpoint.comments+xml"/>
  <Override PartName="/ppt/comments/modernComment_110_71AD5630.xml" ContentType="application/vnd.ms-powerpoint.comments+xml"/>
  <Override PartName="/ppt/comments/modernComment_112_821AD706.xml" ContentType="application/vnd.ms-powerpoint.comments+xml"/>
  <Override PartName="/ppt/comments/modernComment_114_D668A6F7.xml" ContentType="application/vnd.ms-powerpoint.comments+xml"/>
  <Override PartName="/ppt/comments/modernComment_115_A66A30E0.xml" ContentType="application/vnd.ms-powerpoint.comments+xml"/>
  <Override PartName="/ppt/comments/modernComment_117_E0B92B69.xml" ContentType="application/vnd.ms-powerpoint.comments+xml"/>
  <Override PartName="/ppt/comments/modernComment_118_BF4DA784.xml" ContentType="application/vnd.ms-powerpoint.comments+xml"/>
  <Override PartName="/ppt/comments/modernComment_11A_AA78310B.xml" ContentType="application/vnd.ms-powerpoint.comments+xml"/>
  <Override PartName="/ppt/comments/modernComment_11B_7194F691.xml" ContentType="application/vnd.ms-powerpoint.comments+xml"/>
  <Override PartName="/ppt/comments/modernComment_11C_516DE95.xml" ContentType="application/vnd.ms-powerpoint.comments+xml"/>
  <Override PartName="/ppt/comments/modernComment_11D_7191EA57.xml" ContentType="application/vnd.ms-powerpoint.comments+xml"/>
  <Override PartName="/ppt/comments/modernComment_11E_C18A54E8.xml" ContentType="application/vnd.ms-powerpoint.comments+xml"/>
  <Override PartName="/ppt/comments/modernComment_11F_8D479250.xml" ContentType="application/vnd.ms-powerpoint.comments+xml"/>
  <Override PartName="/ppt/comments/modernComment_120_9B5D5009.xml" ContentType="application/vnd.ms-powerpoint.comments+xml"/>
  <Override PartName="/ppt/comments/modernComment_121_FB6D0EB7.xml" ContentType="application/vnd.ms-powerpoint.comments+xml"/>
  <Override PartName="/ppt/comments/modernComment_122_CC47F05A.xml" ContentType="application/vnd.ms-powerpoint.comments+xml"/>
  <Override PartName="/ppt/comments/modernComment_123_24B18999.xml" ContentType="application/vnd.ms-powerpoint.comments+xml"/>
  <Override PartName="/ppt/comments/modernComment_124_12F87AB6.xml" ContentType="application/vnd.ms-powerpoint.comments+xml"/>
  <Override PartName="/ppt/comments/modernComment_125_8A26DE3F.xml" ContentType="application/vnd.ms-powerpoint.comments+xml"/>
  <Override PartName="/ppt/comments/modernComment_126_F4EC2D35.xml" ContentType="application/vnd.ms-powerpoint.comment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0"/>
  </p:notesMasterIdLst>
  <p:sldIdLst>
    <p:sldId id="256" r:id="rId2"/>
    <p:sldId id="295" r:id="rId3"/>
    <p:sldId id="262" r:id="rId4"/>
    <p:sldId id="257" r:id="rId5"/>
    <p:sldId id="258" r:id="rId6"/>
    <p:sldId id="260" r:id="rId7"/>
    <p:sldId id="261" r:id="rId8"/>
    <p:sldId id="263" r:id="rId9"/>
    <p:sldId id="264" r:id="rId10"/>
    <p:sldId id="266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67" r:id="rId34"/>
    <p:sldId id="300" r:id="rId35"/>
    <p:sldId id="294" r:id="rId36"/>
    <p:sldId id="269" r:id="rId37"/>
    <p:sldId id="299" r:id="rId38"/>
    <p:sldId id="298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8CC812A-2AAA-DD0E-16A4-D29B381D6507}" name="Safa'a AbuJarour" initials="SA" userId="Safa'a AbuJarou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8/10/relationships/authors" Target="authors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omments/modernComment_104_87B09AC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A7BCF68-DDBC-4B09-9A3B-4BAB86144006}" authorId="{F8CC812A-2AAA-DD0E-16A4-D29B381D6507}" created="2022-05-10T09:15:23.431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276498123" sldId="260"/>
      <ac:spMk id="3" creationId="{00000000-0000-0000-0000-000000000000}"/>
      <ac:txMk cp="0" len="125">
        <ac:context len="355" hash="2197922042"/>
      </ac:txMk>
    </ac:txMkLst>
    <p188:pos x="8741807" y="260808"/>
    <p188:txBody>
      <a:bodyPr/>
      <a:lstStyle/>
      <a:p>
        <a:r>
          <a:rPr lang="en-US"/>
          <a:t>What is EMIS? You should use the full name before you use the abbreviation. </a:t>
        </a:r>
      </a:p>
    </p188:txBody>
  </p188:cm>
  <p188:cm id="{289E455C-ADCE-43EB-A985-4EA25049B5C5}" authorId="{F8CC812A-2AAA-DD0E-16A4-D29B381D6507}" created="2022-05-10T09:15:56.54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276498123" sldId="260"/>
      <ac:spMk id="3" creationId="{00000000-0000-0000-0000-000000000000}"/>
      <ac:txMk cp="0" len="125">
        <ac:context len="355" hash="2197922042"/>
      </ac:txMk>
    </ac:txMkLst>
    <p188:pos x="8741807" y="260808"/>
    <p188:txBody>
      <a:bodyPr/>
      <a:lstStyle/>
      <a:p>
        <a:r>
          <a:rPr lang="en-US"/>
          <a:t>This sentence is not clear. What do you want to say? Please revise and rewrite. </a:t>
        </a:r>
      </a:p>
    </p188:txBody>
  </p188:cm>
  <p188:cm id="{A981D582-258F-4DEF-B24C-64B8F9B7718C}" authorId="{F8CC812A-2AAA-DD0E-16A4-D29B381D6507}" created="2022-05-10T09:17:18.722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276498123" sldId="260"/>
      <ac:spMk id="3" creationId="{00000000-0000-0000-0000-000000000000}"/>
      <ac:txMk cp="154" len="33">
        <ac:context len="355" hash="2197922042"/>
      </ac:txMk>
    </ac:txMkLst>
    <p188:pos x="7638870" y="1853938"/>
    <p188:txBody>
      <a:bodyPr/>
      <a:lstStyle/>
      <a:p>
        <a:r>
          <a:rPr lang="en-US"/>
          <a:t>The sentence is not complete! "if the date and information" is what???</a:t>
        </a:r>
      </a:p>
    </p188:txBody>
  </p188:cm>
</p188:cmLst>
</file>

<file path=ppt/comments/modernComment_10F_2D4FD06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6A19175-ADDD-4DF3-8222-BB714FF0F9F5}" authorId="{F8CC812A-2AAA-DD0E-16A4-D29B381D6507}" created="2022-05-10T09:26:07.58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760205420" sldId="271"/>
      <ac:picMk id="2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10_71AD563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B079A3C-F658-4CAE-A3B9-5C443E84F8D8}" authorId="{F8CC812A-2AAA-DD0E-16A4-D29B381D6507}" created="2022-05-10T09:27:48.24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907185200" sldId="272"/>
      <ac:picMk id="2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12_821AD70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A152540-18FC-403D-8BEF-AB5A4A503F30}" authorId="{F8CC812A-2AAA-DD0E-16A4-D29B381D6507}" created="2022-05-10T09:28:05.713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182797062" sldId="274"/>
      <ac:picMk id="2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14_D668A6F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7E6741D-25BE-4846-BE6A-F3E91241FAF7}" authorId="{F8CC812A-2AAA-DD0E-16A4-D29B381D6507}" created="2022-05-10T09:28:17.90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597182711" sldId="276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15_A66A30E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ED053AC-2D81-4FEF-B61B-2FDFFAF3E317}" authorId="{F8CC812A-2AAA-DD0E-16A4-D29B381D6507}" created="2022-05-10T09:28:27.99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791977184" sldId="277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17_E0B92B6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B8DFF8A-3AF6-4D56-9529-6E65036BFDB2}" authorId="{F8CC812A-2AAA-DD0E-16A4-D29B381D6507}" created="2022-05-10T09:28:39.49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770231657" sldId="279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18_BF4DA78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60DAA2F-9D75-4C8C-B08E-AE7AD7FA2A12}" authorId="{F8CC812A-2AAA-DD0E-16A4-D29B381D6507}" created="2022-05-10T09:28:44.71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209537412" sldId="280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1A_AA78310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A6674D7-08E1-49EB-8489-320B0EDDC577}" authorId="{F8CC812A-2AAA-DD0E-16A4-D29B381D6507}" created="2022-05-10T09:28:56.51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860003595" sldId="282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  <p188:cm id="{3B463C4E-365D-46F3-AC48-2CE33055E7F3}" authorId="{F8CC812A-2AAA-DD0E-16A4-D29B381D6507}" created="2022-05-10T13:00:03.205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860003595" sldId="282"/>
      <ac:spMk id="2" creationId="{00000000-0000-0000-0000-000000000000}"/>
      <ac:txMk cp="74" len="79">
        <ac:context len="154" hash="2684835721"/>
      </ac:txMk>
    </ac:txMkLst>
    <p188:pos x="8937418" y="629307"/>
    <p188:txBody>
      <a:bodyPr/>
      <a:lstStyle/>
      <a:p>
        <a:r>
          <a:rPr lang="en-US"/>
          <a:t>The scale here is not correct. Where did you get it from?</a:t>
        </a:r>
      </a:p>
    </p188:txBody>
  </p188:cm>
</p188:cmLst>
</file>

<file path=ppt/comments/modernComment_11B_7194F69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39DD4B5-24F4-4B3D-8565-208A14429F6B}" authorId="{F8CC812A-2AAA-DD0E-16A4-D29B381D6507}" created="2022-05-10T09:29:02.86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905587857" sldId="283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1C_516DE9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DE9D6EC-B606-4F00-9D00-48D0BD2C7CD6}" authorId="{F8CC812A-2AAA-DD0E-16A4-D29B381D6507}" created="2022-05-10T09:29:10.71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85384853" sldId="284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1D_7191EA5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085EA96-0A31-4B55-B21E-9A83B2BABD18}" authorId="{F8CC812A-2AAA-DD0E-16A4-D29B381D6507}" created="2022-05-10T09:29:15.595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905388119" sldId="285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1E_C18A54E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0FA3CAA-5A47-4E32-9AB5-C33F76B16202}" authorId="{F8CC812A-2AAA-DD0E-16A4-D29B381D6507}" created="2022-05-10T09:29:20.82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247068392" sldId="286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1F_8D47925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BF92907-0907-45CF-8C0C-BB314BFF81C3}" authorId="{F8CC812A-2AAA-DD0E-16A4-D29B381D6507}" created="2022-05-10T09:29:26.36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370277968" sldId="287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20_9B5D500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14A471A-0A5F-457C-A181-B2E7FA66C8B3}" authorId="{F8CC812A-2AAA-DD0E-16A4-D29B381D6507}" created="2022-05-10T09:29:33.4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606583817" sldId="288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21_FB6D0EB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C9EDDE7-BAA9-48BD-8480-6D295B9716B2}" authorId="{F8CC812A-2AAA-DD0E-16A4-D29B381D6507}" created="2022-05-10T09:29:39.217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218228407" sldId="289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22_CC47F05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F42C225-8169-4D0E-A4CF-10F15F7C9EA1}" authorId="{F8CC812A-2AAA-DD0E-16A4-D29B381D6507}" created="2022-05-10T09:29:45.44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427266650" sldId="290"/>
      <ac:picMk id="4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23_24B1899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C0C52F4-833C-461D-B154-6E23681576D4}" authorId="{F8CC812A-2AAA-DD0E-16A4-D29B381D6507}" created="2022-05-10T09:29:51.97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615614873" sldId="291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24_12F87AB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E4E9BAE-041E-455B-B16B-0F38C749ACD1}" authorId="{F8CC812A-2AAA-DD0E-16A4-D29B381D6507}" created="2022-05-10T09:29:58.76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18274230" sldId="292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25_8A26DE3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1825BF1-BE17-4D5F-8BC8-C7D8554823B3}" authorId="{F8CC812A-2AAA-DD0E-16A4-D29B381D6507}" created="2022-05-10T09:30:04.37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317803071" sldId="293"/>
      <ac:picMk id="3" creationId="{00000000-0000-0000-0000-000000000000}"/>
    </ac:deMkLst>
    <p188:txBody>
      <a:bodyPr/>
      <a:lstStyle/>
      <a:p>
        <a:r>
          <a:rPr lang="en-US"/>
          <a:t>The quality of the picture is very bad. Please take another screenshot with high quality. </a:t>
        </a:r>
      </a:p>
    </p188:txBody>
  </p188:cm>
</p188:cmLst>
</file>

<file path=ppt/comments/modernComment_126_F4EC2D3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64D82A4-4225-4F81-AD84-3ABFCBA7E108}" authorId="{F8CC812A-2AAA-DD0E-16A4-D29B381D6507}" created="2022-05-10T13:13:03.74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109118773" sldId="294"/>
      <ac:spMk id="3" creationId="{00000000-0000-0000-0000-000000000000}"/>
      <ac:txMk cp="174" len="108">
        <ac:context len="362" hash="2846291025"/>
      </ac:txMk>
    </ac:txMkLst>
    <p188:pos x="8543844" y="1976487"/>
    <p188:txBody>
      <a:bodyPr/>
      <a:lstStyle/>
      <a:p>
        <a:r>
          <a:rPr lang="en-US"/>
          <a:t>I don't understand what do you mean!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69896-BE21-4C3C-A78E-70C4CFBF0965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EE27E7-ED3C-4845-8F56-8FD1145D78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960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E218F-4682-4291-A3F2-C96096835935}" type="datetime1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300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7890-6C36-4A04-AAF1-673619B49BCF}" type="datetime1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1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1058-888A-4533-8C0F-6A5950E7C16D}" type="datetime1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933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D912-F2F4-45F7-8A3A-E46C267EC76E}" type="datetime1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590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6BBF-F766-4718-A03D-7D74C51B29DD}" type="datetime1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90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B7FE-857C-4059-8B08-27027BA3D88A}" type="datetime1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25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5CDC-365F-4636-AD8E-C73BC31CDEF4}" type="datetime1">
              <a:rPr lang="en-US" smtClean="0"/>
              <a:pPr/>
              <a:t>5/12/2022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27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DCDC-5B6A-4507-99CB-4D3913AEAAAF}" type="datetime1">
              <a:rPr lang="en-US" smtClean="0"/>
              <a:pPr/>
              <a:t>5/12/2022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16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393FF-AB18-424B-9187-1B6687ED0823}" type="datetime1">
              <a:rPr lang="en-US" smtClean="0"/>
              <a:pPr/>
              <a:t>5/12/2022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195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608229D-1C5E-480E-BF0D-AC1BD8175C43}" type="datetime1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822153-F280-42B5-B25E-A5F60C51C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27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4CAA-6714-45C7-A8C5-1A537FFF80B8}" type="datetime1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33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439F438-4C4C-4EC2-BAB8-6386E1AEB3FF}" type="datetime1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822153-F280-42B5-B25E-A5F60C51C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793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F_2D4FD06C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0_71AD563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2_821AD70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4_D668A6F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5_A66A30E0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7_E0B92B69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8_BF4DA78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A_AA78310B.xml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B_7194F691.xml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C_516DE95.xml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D_7191EA57.xml"/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E_C18A54E8.xml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F_8D479250.xml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0_9B5D5009.xml"/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1_FB6D0EB7.xml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2_CC47F05A.xml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3_24B18999.xml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4_12F87AB6.xml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5_8A26DE3F.xml"/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26_F4EC2D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4_87B09ACB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00447"/>
            <a:ext cx="12192000" cy="3431044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Scientific Research Project Topic:</a:t>
            </a:r>
            <a:br>
              <a:rPr lang="en-US" sz="4800" b="1" dirty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/>
              <a:t>Management Information Systems Major:</a:t>
            </a:r>
            <a:br>
              <a:rPr lang="en-US" sz="4800" b="1" dirty="0"/>
            </a:br>
            <a:r>
              <a:rPr lang="en-US" sz="4800" b="1" dirty="0"/>
              <a:t> Challenges and Opportunities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202" y="4368800"/>
            <a:ext cx="8915399" cy="218875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Students:</a:t>
            </a:r>
          </a:p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Mais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Hunjul</a:t>
            </a:r>
            <a:r>
              <a:rPr lang="en-US" sz="2400" b="1" dirty="0">
                <a:solidFill>
                  <a:schemeClr val="tx1"/>
                </a:solidFill>
              </a:rPr>
              <a:t/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Rola </a:t>
            </a:r>
            <a:r>
              <a:rPr lang="en-US" sz="2400" b="1" dirty="0" err="1">
                <a:solidFill>
                  <a:schemeClr val="tx1"/>
                </a:solidFill>
              </a:rPr>
              <a:t>Masri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Katreen Sheikh Ibrahim</a:t>
            </a:r>
          </a:p>
          <a:p>
            <a:pPr algn="ctr"/>
            <a:endParaRPr lang="en-US" sz="2400" b="1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Supervised By: Dr. Safa’a AbuJarour</a:t>
            </a:r>
          </a:p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20F5C-BB98-F2A8-83E1-5DAE5E917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81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010B00D-6135-8460-8A2A-B2275D69E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25379"/>
            <a:ext cx="10058400" cy="1450757"/>
          </a:xfrm>
        </p:spPr>
        <p:txBody>
          <a:bodyPr>
            <a:normAutofit/>
          </a:bodyPr>
          <a:lstStyle/>
          <a:p>
            <a:r>
              <a:rPr lang="en-US" sz="4400" b="1" dirty="0"/>
              <a:t>Research </a:t>
            </a:r>
            <a:r>
              <a:rPr lang="en-US" sz="4400" b="1" dirty="0" smtClean="0"/>
              <a:t> Model </a:t>
            </a:r>
            <a:endParaRPr lang="en-US" sz="44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1D281A-4C42-B79A-3C2C-09F765303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5256" y="749809"/>
            <a:ext cx="10460736" cy="562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1608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6708" y="0"/>
            <a:ext cx="775933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4400" b="1" dirty="0"/>
              <a:t>Demographics: Gender</a:t>
            </a:r>
            <a:endParaRPr lang="ar-JO" sz="4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FD5A8-C3CF-CD11-5B9A-6449048D1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6696" y="758952"/>
            <a:ext cx="9765792" cy="536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020542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4413110-E51B-1892-74BF-29293DD5570D}"/>
              </a:ext>
            </a:extLst>
          </p:cNvPr>
          <p:cNvSpPr txBox="1"/>
          <p:nvPr/>
        </p:nvSpPr>
        <p:spPr>
          <a:xfrm>
            <a:off x="3161211" y="240208"/>
            <a:ext cx="775933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4400" b="1" dirty="0"/>
              <a:t>Demographics: Age</a:t>
            </a:r>
            <a:endParaRPr lang="ar-JO" sz="4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1748D8-DA92-25F5-0774-D85A7BC7F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944" y="1009650"/>
            <a:ext cx="10230231" cy="507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0718520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27761F-B054-96E5-B0F2-256BFF023AE8}"/>
              </a:ext>
            </a:extLst>
          </p:cNvPr>
          <p:cNvSpPr txBox="1"/>
          <p:nvPr/>
        </p:nvSpPr>
        <p:spPr>
          <a:xfrm>
            <a:off x="3161211" y="240208"/>
            <a:ext cx="775933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4400" b="1" dirty="0"/>
              <a:t>Demographics: Major</a:t>
            </a:r>
            <a:endParaRPr lang="ar-JO" sz="4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42BF3-C7E9-F0FD-1921-F92F90C21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856" y="1058418"/>
            <a:ext cx="9454895" cy="4775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157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26C580C-A372-12C6-E124-3E0F4DC694FC}"/>
              </a:ext>
            </a:extLst>
          </p:cNvPr>
          <p:cNvSpPr txBox="1"/>
          <p:nvPr/>
        </p:nvSpPr>
        <p:spPr>
          <a:xfrm>
            <a:off x="2038993" y="281112"/>
            <a:ext cx="775933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4400" b="1" dirty="0"/>
              <a:t>Demographics: Study Year</a:t>
            </a:r>
            <a:endParaRPr lang="ar-JO" sz="4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2DA72F-52F4-4FC5-5A40-7D32A0CFE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0976" y="933450"/>
            <a:ext cx="10533888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279706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2E073C-E923-D6F1-C173-294EBE2B6B68}"/>
              </a:ext>
            </a:extLst>
          </p:cNvPr>
          <p:cNvSpPr txBox="1"/>
          <p:nvPr/>
        </p:nvSpPr>
        <p:spPr>
          <a:xfrm>
            <a:off x="3161211" y="240208"/>
            <a:ext cx="775933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4400" b="1" dirty="0"/>
              <a:t>Demographics: GPA</a:t>
            </a:r>
            <a:endParaRPr lang="ar-JO" sz="4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73CFFA-B645-ABFE-6825-3A929BD2D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" y="1152524"/>
            <a:ext cx="11137391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35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1325" y="301752"/>
            <a:ext cx="1072141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/>
              <a:t>Student Capabilities: Teamwork </a:t>
            </a:r>
            <a:r>
              <a:rPr lang="en-US" sz="2800" b="1" dirty="0" smtClean="0"/>
              <a:t>skills</a:t>
            </a:r>
            <a:endParaRPr lang="ar-JO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9DC0C-6C0B-41FB-3BF0-1F93E90D9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849" y="1200149"/>
            <a:ext cx="10747840" cy="470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718271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3907" y="0"/>
            <a:ext cx="1179575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/>
              <a:t>Student Capabilities: Ability to solve </a:t>
            </a:r>
            <a:r>
              <a:rPr lang="en-US" sz="2800" b="1" dirty="0" smtClean="0"/>
              <a:t>problems</a:t>
            </a:r>
            <a:endParaRPr lang="en-US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6E6C1A-9435-46E8-9363-2BC8D58DD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766" y="922207"/>
            <a:ext cx="11312165" cy="524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197718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2751" y="606715"/>
            <a:ext cx="1066230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/>
              <a:t>Student Capabilities: Creative solving </a:t>
            </a:r>
            <a:r>
              <a:rPr lang="en-US" sz="3200" b="1" dirty="0" smtClean="0"/>
              <a:t>ability</a:t>
            </a:r>
            <a:endParaRPr lang="en-US" sz="32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FFC85-3E04-347C-33B0-E3F820208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91" y="1191490"/>
            <a:ext cx="10654145" cy="494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83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4369" y="442660"/>
            <a:ext cx="1067428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800" b="1" dirty="0"/>
              <a:t>Student </a:t>
            </a:r>
            <a:r>
              <a:rPr lang="en-GB" sz="2800" b="1" dirty="0" smtClean="0"/>
              <a:t>Expectations</a:t>
            </a:r>
            <a:r>
              <a:rPr lang="en-US" sz="2000" dirty="0"/>
              <a:t> How important are the following information communication skills for you to be effective in your undergraduate studies</a:t>
            </a:r>
            <a:r>
              <a:rPr lang="en-US" sz="2000" dirty="0" smtClean="0"/>
              <a:t>? </a:t>
            </a:r>
            <a:r>
              <a:rPr lang="en-US" sz="2000" b="1" dirty="0" smtClean="0"/>
              <a:t>Organizing speech and dialogue</a:t>
            </a:r>
            <a:endParaRPr lang="ar-JO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F1B7A2-DB29-A8A2-B9E5-9BDC97FD4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2" y="1385455"/>
            <a:ext cx="10654144" cy="485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23165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What are the opportunities and challenges faced by students of the major? </a:t>
            </a:r>
            <a:endParaRPr lang="ar-OM" sz="32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What </a:t>
            </a:r>
            <a:r>
              <a:rPr lang="en-US" sz="3200" dirty="0"/>
              <a:t>is the impact of student interest in computers and technology on choice of major? </a:t>
            </a:r>
            <a:endParaRPr lang="ar-OM" sz="32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Do </a:t>
            </a:r>
            <a:r>
              <a:rPr lang="en-US" sz="3200" dirty="0"/>
              <a:t>the students have the required skills?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19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AD5C7BD-B521-D0AF-6415-56184835C14E}"/>
              </a:ext>
            </a:extLst>
          </p:cNvPr>
          <p:cNvSpPr txBox="1"/>
          <p:nvPr/>
        </p:nvSpPr>
        <p:spPr>
          <a:xfrm>
            <a:off x="1080655" y="769817"/>
            <a:ext cx="1067428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800" b="1" dirty="0"/>
              <a:t>Student Expectations</a:t>
            </a:r>
            <a:r>
              <a:rPr lang="en-GB" sz="2000" dirty="0"/>
              <a:t>: How important are the following communication skills for you to be effective in your undergraduate studies? </a:t>
            </a:r>
            <a:r>
              <a:rPr lang="en-GB" sz="2000" b="1" dirty="0"/>
              <a:t>Correct Vocabulary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9DE945-7CDE-7054-2AFA-FA77E4EF2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55" y="1628523"/>
            <a:ext cx="10584872" cy="437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3741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8289" y="609600"/>
            <a:ext cx="1008452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800" b="1" dirty="0"/>
              <a:t>Social Impact: </a:t>
            </a:r>
            <a:r>
              <a:rPr lang="en-GB" sz="2000" dirty="0"/>
              <a:t>I study MIS because my family wants me to study this </a:t>
            </a:r>
            <a:r>
              <a:rPr lang="en-GB" sz="2000" dirty="0" smtClean="0"/>
              <a:t>major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206040-9822-CC69-4371-509310388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290" y="1288474"/>
            <a:ext cx="9632002" cy="490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0035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2038" y="512618"/>
            <a:ext cx="101106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800" b="1" dirty="0"/>
              <a:t>Social Impact: </a:t>
            </a:r>
            <a:r>
              <a:rPr lang="en-GB" sz="2000" dirty="0"/>
              <a:t>I study MIS because my friends convinced me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84AF4-3E01-F65B-A909-5999C3ACE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55" y="1523734"/>
            <a:ext cx="10141527" cy="461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8785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0026" y="385324"/>
            <a:ext cx="9862457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b="1" dirty="0"/>
              <a:t>Social Impact: </a:t>
            </a:r>
            <a:r>
              <a:rPr lang="en-GB" sz="3200" dirty="0" smtClean="0"/>
              <a:t>I am </a:t>
            </a:r>
            <a:r>
              <a:rPr lang="en-GB" sz="3200" dirty="0"/>
              <a:t>studying MIS I want to get a higher social status</a:t>
            </a:r>
          </a:p>
          <a:p>
            <a:endParaRPr lang="ar-JO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B335B9-5E6A-F9A0-3819-2E0BD939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27" y="1819050"/>
            <a:ext cx="10367356" cy="412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8485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2490" y="286943"/>
            <a:ext cx="1022821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b="1" dirty="0"/>
              <a:t>English Language: </a:t>
            </a:r>
            <a:r>
              <a:rPr lang="en-GB" sz="3200" b="1" dirty="0" smtClean="0"/>
              <a:t>Reading</a:t>
            </a:r>
            <a:endParaRPr lang="en-GB" sz="32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83229B-DCAB-9DA0-801F-8A2EAE8B3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36" y="1163782"/>
            <a:ext cx="10492047" cy="47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3881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58BBD1C-F437-1FEE-A07E-20A1765DC505}"/>
              </a:ext>
            </a:extLst>
          </p:cNvPr>
          <p:cNvSpPr txBox="1"/>
          <p:nvPr/>
        </p:nvSpPr>
        <p:spPr>
          <a:xfrm>
            <a:off x="984266" y="471055"/>
            <a:ext cx="1022821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b="1" dirty="0"/>
              <a:t>English Language: </a:t>
            </a:r>
            <a:r>
              <a:rPr lang="en-GB" sz="3200" b="1" dirty="0" smtClean="0"/>
              <a:t>Writing</a:t>
            </a:r>
            <a:endParaRPr lang="en-GB" sz="32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B03A35-7D05-EE81-7C68-11C1A9B25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02" y="1055830"/>
            <a:ext cx="10145541" cy="517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06839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E2207F1-F012-52DF-BB71-B2327CA4FFE2}"/>
              </a:ext>
            </a:extLst>
          </p:cNvPr>
          <p:cNvSpPr txBox="1"/>
          <p:nvPr/>
        </p:nvSpPr>
        <p:spPr>
          <a:xfrm>
            <a:off x="951250" y="415636"/>
            <a:ext cx="1082511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b="1" dirty="0"/>
              <a:t>English Language: Listening </a:t>
            </a:r>
            <a:r>
              <a:rPr lang="en-GB" sz="3200" b="1"/>
              <a:t>and </a:t>
            </a:r>
            <a:r>
              <a:rPr lang="en-GB" sz="3200" b="1" smtClean="0"/>
              <a:t>Understanding</a:t>
            </a:r>
            <a:endParaRPr lang="en-GB" sz="3200" b="1" dirty="0" smtClean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A609A-F669-81EB-7D77-767947557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24" y="1000411"/>
            <a:ext cx="9821646" cy="524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27796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10BEF22-F149-F659-AB31-679886D02E90}"/>
              </a:ext>
            </a:extLst>
          </p:cNvPr>
          <p:cNvSpPr txBox="1"/>
          <p:nvPr/>
        </p:nvSpPr>
        <p:spPr>
          <a:xfrm>
            <a:off x="1156877" y="484909"/>
            <a:ext cx="9862457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b="1" dirty="0"/>
              <a:t>Career </a:t>
            </a:r>
            <a:r>
              <a:rPr lang="en-GB" sz="3200" b="1" dirty="0" smtClean="0"/>
              <a:t>Expectations: </a:t>
            </a:r>
            <a:r>
              <a:rPr lang="en-US" sz="3200" dirty="0"/>
              <a:t>I am studying MIS and expect to have many opportunities to work and train </a:t>
            </a:r>
            <a:r>
              <a:rPr lang="en-US" sz="3200" dirty="0" smtClean="0"/>
              <a:t>later</a:t>
            </a:r>
            <a:endParaRPr lang="en-US"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642F66-DD6D-CF13-4D47-F2F71B0A3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877" y="1809523"/>
            <a:ext cx="10193011" cy="442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58381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5B0FE9-66F4-51DD-2978-EA429209750D}"/>
              </a:ext>
            </a:extLst>
          </p:cNvPr>
          <p:cNvSpPr txBox="1"/>
          <p:nvPr/>
        </p:nvSpPr>
        <p:spPr>
          <a:xfrm>
            <a:off x="1487994" y="160302"/>
            <a:ext cx="9862457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b="1" dirty="0"/>
              <a:t>Career Expectations </a:t>
            </a:r>
            <a:r>
              <a:rPr lang="en-GB" sz="3200" b="1" dirty="0" smtClean="0"/>
              <a:t>:</a:t>
            </a:r>
            <a:r>
              <a:rPr lang="en-US" sz="3200" dirty="0" smtClean="0"/>
              <a:t>Expect </a:t>
            </a:r>
            <a:r>
              <a:rPr lang="en-US" sz="3200" dirty="0"/>
              <a:t>good career benefits in the </a:t>
            </a:r>
            <a:r>
              <a:rPr lang="en-US" sz="3200" dirty="0" smtClean="0"/>
              <a:t>future</a:t>
            </a:r>
            <a:endParaRPr lang="en-US"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BA9AF2-8A2A-C045-8FFB-75B5732EA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28" y="1237520"/>
            <a:ext cx="10367355" cy="499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2284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B3F9777-787E-1B00-2D07-153085EA251F}"/>
              </a:ext>
            </a:extLst>
          </p:cNvPr>
          <p:cNvSpPr txBox="1"/>
          <p:nvPr/>
        </p:nvSpPr>
        <p:spPr>
          <a:xfrm>
            <a:off x="1088224" y="595745"/>
            <a:ext cx="10674285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b="1" dirty="0"/>
              <a:t>Technology:</a:t>
            </a:r>
            <a:r>
              <a:rPr lang="en-GB" sz="3200" dirty="0"/>
              <a:t> </a:t>
            </a:r>
            <a:r>
              <a:rPr lang="en-US" sz="3200" dirty="0" smtClean="0"/>
              <a:t>teachers committed </a:t>
            </a:r>
            <a:r>
              <a:rPr lang="en-US" sz="3200" dirty="0"/>
              <a:t>to use new and advanced technologies in </a:t>
            </a:r>
            <a:r>
              <a:rPr lang="en-US" sz="3200" dirty="0" smtClean="0"/>
              <a:t>education</a:t>
            </a:r>
            <a:endParaRPr lang="en-US"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1D3B26-140C-99D9-F400-E891E79F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146" y="1672963"/>
            <a:ext cx="9462654" cy="453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26665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E59D97D-3E88-4520-6FF5-79CDD9B30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6150" y="1757567"/>
            <a:ext cx="8915400" cy="3777622"/>
          </a:xfrm>
        </p:spPr>
        <p:txBody>
          <a:bodyPr>
            <a:normAutofit/>
          </a:bodyPr>
          <a:lstStyle/>
          <a:p>
            <a:r>
              <a:rPr lang="en-US" sz="3200" dirty="0"/>
              <a:t>This project studies the </a:t>
            </a:r>
            <a:r>
              <a:rPr lang="en-US" sz="3200" b="1" dirty="0"/>
              <a:t>challenges</a:t>
            </a:r>
            <a:r>
              <a:rPr lang="en-US" sz="3200" dirty="0"/>
              <a:t> and </a:t>
            </a:r>
            <a:r>
              <a:rPr lang="en-US" sz="3200" b="1" dirty="0"/>
              <a:t>opportunities</a:t>
            </a:r>
            <a:r>
              <a:rPr lang="en-US" sz="3200" dirty="0"/>
              <a:t> for students of Management Information Systems (MIS) Major.</a:t>
            </a:r>
          </a:p>
          <a:p>
            <a:endParaRPr lang="en-US" sz="3200" dirty="0"/>
          </a:p>
          <a:p>
            <a:r>
              <a:rPr lang="en-US" sz="3200" dirty="0"/>
              <a:t>We want to collect the opinions and experiences of MIS students by using a quantitative research method.</a:t>
            </a:r>
          </a:p>
          <a:p>
            <a:endParaRPr lang="en-US"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B88810-6DDB-FABF-62A2-C8B0ECF03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80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FA58468-F18F-7443-C070-AB0957B317F6}"/>
              </a:ext>
            </a:extLst>
          </p:cNvPr>
          <p:cNvSpPr txBox="1"/>
          <p:nvPr/>
        </p:nvSpPr>
        <p:spPr>
          <a:xfrm>
            <a:off x="1074369" y="817419"/>
            <a:ext cx="1067428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b="1" dirty="0"/>
              <a:t>Technology:</a:t>
            </a:r>
            <a:r>
              <a:rPr lang="en-GB" sz="3200" dirty="0"/>
              <a:t> </a:t>
            </a:r>
            <a:r>
              <a:rPr lang="en-US" sz="3200" dirty="0"/>
              <a:t>Learn, study or complete courses on your </a:t>
            </a:r>
            <a:r>
              <a:rPr lang="en-US" sz="3200" dirty="0" smtClean="0"/>
              <a:t>own</a:t>
            </a:r>
            <a:endParaRPr lang="en-US"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29F419-B420-613F-C53A-29EDFE880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27" y="1565564"/>
            <a:ext cx="10504851" cy="477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61487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5ECB98-ED49-ABAA-96EB-F3462584B8BD}"/>
              </a:ext>
            </a:extLst>
          </p:cNvPr>
          <p:cNvSpPr txBox="1"/>
          <p:nvPr/>
        </p:nvSpPr>
        <p:spPr>
          <a:xfrm>
            <a:off x="921350" y="720437"/>
            <a:ext cx="9862457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b="1" dirty="0"/>
              <a:t>Performance Expectation: </a:t>
            </a:r>
            <a:r>
              <a:rPr lang="en-US" sz="3200" dirty="0"/>
              <a:t>Using technology increases my </a:t>
            </a:r>
            <a:r>
              <a:rPr lang="en-US" sz="3200" dirty="0" smtClean="0"/>
              <a:t>productivity</a:t>
            </a:r>
            <a:endParaRPr lang="en-US"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5EB7C1-3297-D9A8-C5C1-6F4B73896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37" y="1814286"/>
            <a:ext cx="10095896" cy="453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7423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73F278-C846-6CF4-8F06-F4A7B7813A85}"/>
              </a:ext>
            </a:extLst>
          </p:cNvPr>
          <p:cNvSpPr txBox="1"/>
          <p:nvPr/>
        </p:nvSpPr>
        <p:spPr>
          <a:xfrm>
            <a:off x="1350026" y="665018"/>
            <a:ext cx="9862457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b="1" dirty="0"/>
              <a:t>Performance Expectation: </a:t>
            </a:r>
            <a:r>
              <a:rPr lang="en-US" sz="3200" dirty="0"/>
              <a:t>If I use technology, I will increase my chances of getting better </a:t>
            </a:r>
            <a:r>
              <a:rPr lang="en-US" sz="3200" dirty="0" smtClean="0"/>
              <a:t>grades</a:t>
            </a:r>
            <a:endParaRPr lang="en-US"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D9C62C-471F-69B8-AA1F-4D68DCCB7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18" y="1742236"/>
            <a:ext cx="10681856" cy="455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80307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3"/>
    </p:ext>
  </p:extLs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981" y="1801091"/>
            <a:ext cx="11978225" cy="428105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b="1" dirty="0" smtClean="0"/>
              <a:t>What are the opportunities and challenges faced by students of the major? </a:t>
            </a:r>
            <a:endParaRPr lang="en-US" sz="2800" dirty="0" smtClean="0"/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It was found that some students face difficulties in the language, and some of them face a problem with technology and the way of learning information. It turns out that the opportunities available to students of the </a:t>
            </a:r>
            <a:r>
              <a:rPr lang="en-US" sz="2800" dirty="0" smtClean="0"/>
              <a:t>major </a:t>
            </a:r>
            <a:r>
              <a:rPr lang="en-US" sz="2800" dirty="0" smtClean="0"/>
              <a:t>in </a:t>
            </a:r>
            <a:r>
              <a:rPr lang="en-US" sz="2800" dirty="0" smtClean="0"/>
              <a:t>terms of job expectations are to find job opportunities after graduation</a:t>
            </a:r>
            <a:r>
              <a:rPr lang="ar-SA" sz="2800" dirty="0" err="1" smtClean="0"/>
              <a:t>.</a:t>
            </a:r>
            <a:r>
              <a:rPr lang="ar-SA" sz="2800" dirty="0" smtClean="0"/>
              <a:t> </a:t>
            </a:r>
            <a:endParaRPr lang="ar-OM" sz="2800" dirty="0" smtClean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73C071-F097-0C8A-38B6-C5944BCFC38C}"/>
              </a:ext>
            </a:extLst>
          </p:cNvPr>
          <p:cNvSpPr txBox="1">
            <a:spLocks/>
          </p:cNvSpPr>
          <p:nvPr/>
        </p:nvSpPr>
        <p:spPr>
          <a:xfrm>
            <a:off x="2592925" y="624110"/>
            <a:ext cx="948228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b="1" dirty="0"/>
              <a:t>Discussion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E615D7-A73A-7165-1577-F3DCD831E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49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Discussion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b="1" dirty="0" smtClean="0"/>
              <a:t>What is the impact of student interest in computers and technology on choice of major? </a:t>
            </a:r>
            <a:endParaRPr lang="ar-SA" sz="3200" dirty="0" smtClean="0"/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By analyzing the results, it was found that most students have skills in technology, and this affected their decision to choose a major</a:t>
            </a:r>
            <a:endParaRPr lang="ar-SA" sz="2800" dirty="0" smtClean="0"/>
          </a:p>
          <a:p>
            <a:pPr>
              <a:buFont typeface="Wingdings" panose="05000000000000000000" pitchFamily="2" charset="2"/>
              <a:buChar char="Ø"/>
            </a:pPr>
            <a:endParaRPr lang="ar-OM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3200" b="1" dirty="0" smtClean="0"/>
              <a:t>Do the students have the required skills?</a:t>
            </a:r>
            <a:endParaRPr lang="ar-SA" sz="3200" b="1" dirty="0" smtClean="0"/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Yes, most of the students had previous skills in terms of technology and English, so most of the students did not face difficulties</a:t>
            </a:r>
            <a:endParaRPr lang="en-US" sz="2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4"/>
            <a:ext cx="10977927" cy="402336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800" dirty="0"/>
              <a:t>Strengthening the English language of the students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/>
              <a:t>Increasing students’ productivity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/>
              <a:t>Informing students about the availability of future job opportunities for MIS graduates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/>
              <a:t>Persuading students before registering for courses with full knowledge of the specialization in all respects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/>
              <a:t>Communicating information better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/>
              <a:t>Developing ways of communicating information</a:t>
            </a:r>
            <a:endParaRPr lang="en-US" sz="2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73C071-F097-0C8A-38B6-C5944BCFC38C}"/>
              </a:ext>
            </a:extLst>
          </p:cNvPr>
          <p:cNvSpPr txBox="1">
            <a:spLocks/>
          </p:cNvSpPr>
          <p:nvPr/>
        </p:nvSpPr>
        <p:spPr>
          <a:xfrm>
            <a:off x="2592925" y="624110"/>
            <a:ext cx="948228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b="1" dirty="0"/>
              <a:t>Recommendations and Implications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6E3DFA-77AA-4F1C-D41F-686137C1C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11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  <p:extLst mod="1">
    <p:ext uri="{6950BFC3-D8DA-4A85-94F7-54DA5524770B}">
      <p188:commentRel xmlns:p188="http://schemas.microsoft.com/office/powerpoint/2018/8/main" xmlns="" r:id="rId2"/>
    </p:ext>
  </p:extLs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781" y="1905000"/>
            <a:ext cx="11673425" cy="3964094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Hassan </a:t>
            </a:r>
            <a:r>
              <a:rPr lang="en-US" sz="2400" dirty="0" err="1"/>
              <a:t>Aldarbesti</a:t>
            </a:r>
            <a:r>
              <a:rPr lang="en-US" sz="2400" dirty="0"/>
              <a:t>, J. P. </a:t>
            </a:r>
            <a:r>
              <a:rPr lang="en-US" sz="2400" dirty="0" err="1"/>
              <a:t>Saxena</a:t>
            </a:r>
            <a:r>
              <a:rPr lang="en-US" sz="2400" dirty="0"/>
              <a:t>. 2014. "Management Information System for Education." </a:t>
            </a:r>
            <a:r>
              <a:rPr lang="en-US" sz="2400" i="1" dirty="0"/>
              <a:t>IOSR</a:t>
            </a:r>
            <a:r>
              <a:rPr lang="en-US" sz="2400" dirty="0"/>
              <a:t> 1-9</a:t>
            </a:r>
            <a:r>
              <a:rPr lang="en-US" sz="2400" dirty="0" smtClean="0"/>
              <a:t>.</a:t>
            </a:r>
            <a:endParaRPr lang="ar-OM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err="1"/>
              <a:t>Siregar</a:t>
            </a:r>
            <a:r>
              <a:rPr lang="en-US" sz="2400" dirty="0"/>
              <a:t>, </a:t>
            </a:r>
            <a:r>
              <a:rPr lang="en-US" sz="2400" dirty="0" err="1"/>
              <a:t>Siti</a:t>
            </a:r>
            <a:r>
              <a:rPr lang="en-US" sz="2400" dirty="0"/>
              <a:t> </a:t>
            </a:r>
            <a:r>
              <a:rPr lang="en-US" sz="2400" dirty="0" err="1"/>
              <a:t>aisah</a:t>
            </a:r>
            <a:r>
              <a:rPr lang="en-US" sz="2400" dirty="0"/>
              <a:t>. 2021. "IMPLEMENTATION OF THE RUP METHOD ON THE LABUHAN BATU UNIVERSITY STUDENT ACTIVITY UNIT INFORMATION SYSTEM." </a:t>
            </a:r>
            <a:r>
              <a:rPr lang="en-US" sz="2400" i="1" dirty="0"/>
              <a:t>JURNAL INFOKUM</a:t>
            </a:r>
            <a:r>
              <a:rPr lang="en-US" sz="2400" dirty="0"/>
              <a:t> 1-7</a:t>
            </a:r>
            <a:r>
              <a:rPr lang="en-US" sz="2400" dirty="0" smtClean="0"/>
              <a:t>.</a:t>
            </a:r>
            <a:endParaRPr lang="ar-OM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Markus, A. </a:t>
            </a:r>
            <a:r>
              <a:rPr lang="en-US" sz="2400" dirty="0" err="1"/>
              <a:t>Majchrzak</a:t>
            </a:r>
            <a:r>
              <a:rPr lang="en-US" sz="2400" dirty="0"/>
              <a:t> &amp; M. L. 2012. "TECHNOLOGY AFFORDANCES AND CONSTRAINTS." </a:t>
            </a:r>
            <a:r>
              <a:rPr lang="en-US" sz="2400" i="1" dirty="0"/>
              <a:t>Encyclopedia of Management Theory </a:t>
            </a:r>
            <a:r>
              <a:rPr lang="en-US" sz="2400" dirty="0"/>
              <a:t>1-5</a:t>
            </a:r>
            <a:r>
              <a:rPr lang="en-US" sz="2400" dirty="0" smtClean="0"/>
              <a:t>.</a:t>
            </a:r>
            <a:endParaRPr lang="ar-OM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err="1"/>
              <a:t>Rababah</a:t>
            </a:r>
            <a:r>
              <a:rPr lang="en-US" sz="2400" dirty="0"/>
              <a:t>, </a:t>
            </a:r>
            <a:r>
              <a:rPr lang="en-US" sz="2400" dirty="0" err="1"/>
              <a:t>ibrahim</a:t>
            </a:r>
            <a:r>
              <a:rPr lang="en-US" sz="2400" dirty="0"/>
              <a:t> </a:t>
            </a:r>
            <a:r>
              <a:rPr lang="en-US" sz="2400" dirty="0" err="1"/>
              <a:t>N.Mansiand</a:t>
            </a:r>
            <a:r>
              <a:rPr lang="en-US" sz="2400" dirty="0"/>
              <a:t> Khalid Ali. 2015. "6155UNDERSTANDING OF MIS SPECIALTY IN JORDAN: EMPIRICAL INVESTIGATION FROM STUDENTS’ </a:t>
            </a:r>
            <a:r>
              <a:rPr lang="en-US" sz="2400" dirty="0" err="1"/>
              <a:t>PERSPECTIVEIbrahim</a:t>
            </a:r>
            <a:r>
              <a:rPr lang="en-US" sz="2400" dirty="0"/>
              <a:t>." </a:t>
            </a:r>
            <a:r>
              <a:rPr lang="en-US" sz="2400" i="1" dirty="0"/>
              <a:t>Journal of </a:t>
            </a:r>
            <a:r>
              <a:rPr lang="en-US" sz="2400" i="1" dirty="0" err="1"/>
              <a:t>asian</a:t>
            </a:r>
            <a:r>
              <a:rPr lang="en-US" sz="2400" i="1" dirty="0"/>
              <a:t> business strategy </a:t>
            </a:r>
            <a:r>
              <a:rPr lang="en-US" sz="2400" dirty="0"/>
              <a:t>1-7.</a:t>
            </a:r>
          </a:p>
          <a:p>
            <a:pPr marL="0" indent="0">
              <a:buNone/>
            </a:pP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AF848DB-E747-9AB2-D67A-596A2B2CBD7B}"/>
              </a:ext>
            </a:extLst>
          </p:cNvPr>
          <p:cNvSpPr txBox="1">
            <a:spLocks/>
          </p:cNvSpPr>
          <p:nvPr/>
        </p:nvSpPr>
        <p:spPr>
          <a:xfrm>
            <a:off x="2592925" y="624110"/>
            <a:ext cx="948228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b="1" dirty="0"/>
              <a:t>References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A7562C-8913-0AB3-92C7-144D5C067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4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62072" y="2834640"/>
            <a:ext cx="10058400" cy="4023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Thanks For Your Attention </a:t>
            </a:r>
            <a:endParaRPr lang="en-US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978409" y="210312"/>
          <a:ext cx="10735054" cy="595885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228903">
                  <a:extLst>
                    <a:ext uri="{9D8B030D-6E8A-4147-A177-3AD203B41FA5}">
                      <a16:colId xmlns:a16="http://schemas.microsoft.com/office/drawing/2014/main" val="636497458"/>
                    </a:ext>
                  </a:extLst>
                </a:gridCol>
                <a:gridCol w="2356810">
                  <a:extLst>
                    <a:ext uri="{9D8B030D-6E8A-4147-A177-3AD203B41FA5}">
                      <a16:colId xmlns:a16="http://schemas.microsoft.com/office/drawing/2014/main" val="750668007"/>
                    </a:ext>
                  </a:extLst>
                </a:gridCol>
                <a:gridCol w="2792855">
                  <a:extLst>
                    <a:ext uri="{9D8B030D-6E8A-4147-A177-3AD203B41FA5}">
                      <a16:colId xmlns:a16="http://schemas.microsoft.com/office/drawing/2014/main" val="1846689780"/>
                    </a:ext>
                  </a:extLst>
                </a:gridCol>
                <a:gridCol w="2356486">
                  <a:extLst>
                    <a:ext uri="{9D8B030D-6E8A-4147-A177-3AD203B41FA5}">
                      <a16:colId xmlns:a16="http://schemas.microsoft.com/office/drawing/2014/main" val="4231569104"/>
                    </a:ext>
                  </a:extLst>
                </a:gridCol>
              </a:tblGrid>
              <a:tr h="96046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Education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System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Tech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Management</a:t>
                      </a:r>
                      <a:r>
                        <a:rPr lang="en-US" sz="1800" b="0" i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8573949"/>
                  </a:ext>
                </a:extLst>
              </a:tr>
              <a:tr h="1187185"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Model of education management information</a:t>
                      </a:r>
                      <a:r>
                        <a:rPr lang="en-US" sz="16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systems,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Information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Information technology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knowledge management,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391324"/>
                  </a:ext>
                </a:extLst>
              </a:tr>
              <a:tr h="960468">
                <a:tc>
                  <a:txBody>
                    <a:bodyPr/>
                    <a:lstStyle/>
                    <a:p>
                      <a:r>
                        <a:rPr lang="en-US" dirty="0" smtClean="0"/>
                        <a:t>Specialty In MIS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Information's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capability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Management Information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812291"/>
                  </a:ext>
                </a:extLst>
              </a:tr>
              <a:tr h="643715">
                <a:tc>
                  <a:txBody>
                    <a:bodyPr/>
                    <a:lstStyle/>
                    <a:p>
                      <a:r>
                        <a:rPr lang="en-US" dirty="0" smtClean="0"/>
                        <a:t>MIS In</a:t>
                      </a:r>
                      <a:r>
                        <a:rPr lang="en-US" baseline="0" dirty="0" smtClean="0"/>
                        <a:t> University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</a:t>
                      </a:r>
                      <a:r>
                        <a:rPr lang="en-US" baseline="0" dirty="0" smtClean="0"/>
                        <a:t> Normal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Management System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424839"/>
                  </a:ext>
                </a:extLst>
              </a:tr>
              <a:tr h="919593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organizational capital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Knowledge Information System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E-Learning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Student Management Information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805182"/>
                  </a:ext>
                </a:extLst>
              </a:tr>
              <a:tr h="643715">
                <a:tc>
                  <a:txBody>
                    <a:bodyPr/>
                    <a:lstStyle/>
                    <a:p>
                      <a:r>
                        <a:rPr lang="en-US" dirty="0" smtClean="0"/>
                        <a:t>MIS Student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System</a:t>
                      </a:r>
                      <a:r>
                        <a:rPr lang="en-US" baseline="0" dirty="0" smtClean="0"/>
                        <a:t> Qualification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careers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management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668215"/>
                  </a:ext>
                </a:extLst>
              </a:tr>
              <a:tr h="6437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</a:t>
                      </a:r>
                      <a:r>
                        <a:rPr lang="en-US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departments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Usability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435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0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Contents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0389" y="1837431"/>
            <a:ext cx="8915400" cy="377762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Clr>
                <a:schemeClr val="accent1">
                  <a:lumMod val="75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3200" dirty="0"/>
              <a:t>Literature Review</a:t>
            </a:r>
          </a:p>
          <a:p>
            <a:pPr>
              <a:lnSpc>
                <a:spcPct val="100000"/>
              </a:lnSpc>
              <a:buClr>
                <a:schemeClr val="accent1">
                  <a:lumMod val="75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3200" dirty="0"/>
              <a:t>Methodology and Data Source</a:t>
            </a:r>
          </a:p>
          <a:p>
            <a:pPr>
              <a:lnSpc>
                <a:spcPct val="100000"/>
              </a:lnSpc>
              <a:buClr>
                <a:schemeClr val="accent1">
                  <a:lumMod val="75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3200" dirty="0"/>
              <a:t>Results</a:t>
            </a:r>
          </a:p>
          <a:p>
            <a:pPr>
              <a:lnSpc>
                <a:spcPct val="100000"/>
              </a:lnSpc>
              <a:buClr>
                <a:schemeClr val="accent1">
                  <a:lumMod val="75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3200" dirty="0"/>
              <a:t>Discussion</a:t>
            </a:r>
          </a:p>
          <a:p>
            <a:pPr>
              <a:lnSpc>
                <a:spcPct val="100000"/>
              </a:lnSpc>
              <a:buClr>
                <a:schemeClr val="accent1">
                  <a:lumMod val="75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3200" dirty="0"/>
              <a:t>Recommendations and Implications</a:t>
            </a:r>
          </a:p>
          <a:p>
            <a:pPr>
              <a:lnSpc>
                <a:spcPct val="100000"/>
              </a:lnSpc>
              <a:buClr>
                <a:schemeClr val="accent1">
                  <a:lumMod val="75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3200" dirty="0"/>
              <a:t>References</a:t>
            </a:r>
          </a:p>
          <a:p>
            <a:pPr>
              <a:lnSpc>
                <a:spcPct val="100000"/>
              </a:lnSpc>
            </a:pP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D09CD-B380-792A-9CD7-00E09DD75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5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Three </a:t>
            </a:r>
            <a:r>
              <a:rPr lang="en-US" dirty="0">
                <a:sym typeface="Wingdings" panose="05000000000000000000" pitchFamily="2" charset="2"/>
              </a:rPr>
              <a:t>Main Aspects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5551" y="2133600"/>
            <a:ext cx="9756449" cy="377762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600" dirty="0" smtClean="0"/>
              <a:t>Education </a:t>
            </a:r>
            <a:endParaRPr lang="ar-OM" sz="360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600" dirty="0"/>
              <a:t>Technology</a:t>
            </a:r>
            <a:endParaRPr lang="ar-OM" sz="360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600" dirty="0" smtClean="0"/>
              <a:t>Influences </a:t>
            </a:r>
            <a:r>
              <a:rPr lang="en-US" sz="3600" dirty="0"/>
              <a:t>on Choice of Major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B8BE23-EB91-1ABF-B19E-DF79BC23A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91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b="1" dirty="0"/>
              <a:t>1</a:t>
            </a:r>
            <a:r>
              <a:rPr lang="en-US" b="1" dirty="0" smtClean="0"/>
              <a:t>. </a:t>
            </a:r>
            <a:r>
              <a:rPr lang="en-US" b="1" dirty="0"/>
              <a:t>Education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845734"/>
            <a:ext cx="10324407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(</a:t>
            </a:r>
            <a:r>
              <a:rPr lang="en-US" sz="2400" dirty="0" smtClean="0"/>
              <a:t>Educational Management Information System</a:t>
            </a:r>
            <a:r>
              <a:rPr lang="en-US" sz="2400" dirty="0"/>
              <a:t>) It is an information system designed to manage information in the education system, and is a repository for data collection, processing, analysis and reporting in educational institutions (Hassan Al-</a:t>
            </a:r>
            <a:r>
              <a:rPr lang="en-US" sz="2400" dirty="0" err="1"/>
              <a:t>Derbasti</a:t>
            </a:r>
            <a:r>
              <a:rPr lang="en-US" sz="2400" dirty="0"/>
              <a:t>, 2014</a:t>
            </a:r>
            <a:r>
              <a:rPr lang="en-US" sz="2400" dirty="0" smtClean="0"/>
              <a:t>).</a:t>
            </a:r>
            <a:endParaRPr lang="ar-OM" sz="2400" dirty="0" smtClean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Theories of Learning: Assumptions</a:t>
            </a:r>
            <a:endParaRPr lang="ar-OM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Constructivist learning theory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Collaborative learning </a:t>
            </a:r>
            <a:r>
              <a:rPr lang="en-US" sz="2400" dirty="0" smtClean="0"/>
              <a:t>model</a:t>
            </a: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3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56ABED-33B4-C954-CA2D-A4956971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9812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b="1" dirty="0"/>
              <a:t>2</a:t>
            </a:r>
            <a:r>
              <a:rPr lang="en-US" b="1" dirty="0" smtClean="0"/>
              <a:t>.</a:t>
            </a:r>
            <a:r>
              <a:rPr lang="en-US" dirty="0"/>
              <a:t> </a:t>
            </a:r>
            <a:r>
              <a:rPr lang="en-US" b="1" dirty="0"/>
              <a:t>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An information system is an arrangement </a:t>
            </a:r>
            <a:r>
              <a:rPr lang="en-US" sz="3200" dirty="0" smtClean="0"/>
              <a:t>of </a:t>
            </a:r>
            <a:r>
              <a:rPr lang="en-US" sz="3200" dirty="0"/>
              <a:t>data, processes and information technology (IT) that interact to collect, process, store and present results in the form of information. (</a:t>
            </a:r>
            <a:r>
              <a:rPr lang="en-US" sz="3200" dirty="0" err="1"/>
              <a:t>Siregar</a:t>
            </a:r>
            <a:r>
              <a:rPr lang="en-US" sz="3200" dirty="0"/>
              <a:t> 2021)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3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One of its main goals is to be able to connect multiple data points in order to develop strategies for ways to improve operations(Markus 2012)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69A8D9-3EDF-18A1-38E8-1F1E42C99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3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b="1" dirty="0"/>
              <a:t>3</a:t>
            </a:r>
            <a:r>
              <a:rPr lang="en-US" b="1" dirty="0" smtClean="0"/>
              <a:t>. </a:t>
            </a:r>
            <a:r>
              <a:rPr lang="en-US" b="1" dirty="0"/>
              <a:t>Influences on Choice of Major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A choice that most students give due consideration is likely to have an important impact on future employment, compensation, and enjoyment of employment (</a:t>
            </a:r>
            <a:r>
              <a:rPr lang="en-US" sz="3200" dirty="0" err="1"/>
              <a:t>i</a:t>
            </a:r>
            <a:r>
              <a:rPr lang="en-US" sz="3200" dirty="0"/>
              <a:t>. N. </a:t>
            </a:r>
            <a:r>
              <a:rPr lang="en-US" sz="3200" dirty="0" err="1"/>
              <a:t>Rababah</a:t>
            </a:r>
            <a:r>
              <a:rPr lang="en-US" sz="3200" dirty="0"/>
              <a:t> 2015).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3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Important for companies that hires graduates, especially if there is a shortage of qualified graduates (</a:t>
            </a:r>
            <a:r>
              <a:rPr lang="en-US" sz="3200" dirty="0" err="1"/>
              <a:t>i</a:t>
            </a:r>
            <a:r>
              <a:rPr lang="en-US" sz="3200" dirty="0"/>
              <a:t>. N. </a:t>
            </a:r>
            <a:r>
              <a:rPr lang="en-US" sz="3200" dirty="0" err="1"/>
              <a:t>Rababah</a:t>
            </a:r>
            <a:r>
              <a:rPr lang="en-US" sz="3200" dirty="0"/>
              <a:t> 2015).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CE5D64-F5D5-C780-34E8-BF797148E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5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Methodology and Data Source:</a:t>
            </a:r>
            <a:br>
              <a:rPr lang="en-US" b="1" dirty="0"/>
            </a:br>
            <a:r>
              <a:rPr lang="en-US" b="1" dirty="0"/>
              <a:t>Quantitative Research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33599"/>
            <a:ext cx="10407332" cy="430138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We used a </a:t>
            </a:r>
            <a:r>
              <a:rPr lang="en-US" sz="2800" b="1" dirty="0"/>
              <a:t>questionnaire</a:t>
            </a:r>
            <a:r>
              <a:rPr lang="en-US" sz="2800" dirty="0"/>
              <a:t> to collect data from students.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The questionnaire was published in groups on Facebook, and to our accounts on social media such as WhatsApp, Facebook, and Instagram.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171 </a:t>
            </a:r>
            <a:r>
              <a:rPr lang="en-US" sz="2800" dirty="0"/>
              <a:t>responses were collected, </a:t>
            </a:r>
            <a:r>
              <a:rPr lang="en-US" sz="2800" dirty="0" smtClean="0"/>
              <a:t>21 </a:t>
            </a:r>
            <a:r>
              <a:rPr lang="en-US" sz="2800" dirty="0"/>
              <a:t>of them</a:t>
            </a:r>
            <a:r>
              <a:rPr lang="ar-SA" sz="2800" dirty="0"/>
              <a:t> </a:t>
            </a:r>
            <a:r>
              <a:rPr lang="en-US" sz="2800" dirty="0"/>
              <a:t>were incomplete, thus, they are invalid.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/>
              <a:t>150 responses </a:t>
            </a:r>
            <a:r>
              <a:rPr lang="en-US" sz="2800" dirty="0"/>
              <a:t>are valid and were considered in our analysis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2570E2-6AAF-3D15-EE1E-AD95EE32E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22153-F280-42B5-B25E-A5F60C51C17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76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952</TotalTime>
  <Words>998</Words>
  <Application>Microsoft Office PowerPoint</Application>
  <PresentationFormat>Widescreen</PresentationFormat>
  <Paragraphs>151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Arabic Typesetting</vt:lpstr>
      <vt:lpstr>Arial</vt:lpstr>
      <vt:lpstr>Calibri</vt:lpstr>
      <vt:lpstr>Calibri Light</vt:lpstr>
      <vt:lpstr>Times New Roman</vt:lpstr>
      <vt:lpstr>Wingdings</vt:lpstr>
      <vt:lpstr>Retrospect</vt:lpstr>
      <vt:lpstr>Scientific Research Project Topic:  Management Information Systems Major:  Challenges and Opportunities</vt:lpstr>
      <vt:lpstr>Questions</vt:lpstr>
      <vt:lpstr>Motivation</vt:lpstr>
      <vt:lpstr>Contents</vt:lpstr>
      <vt:lpstr>Literature Review  Three Main Aspects</vt:lpstr>
      <vt:lpstr>1. Education </vt:lpstr>
      <vt:lpstr>2. Technology</vt:lpstr>
      <vt:lpstr>3. Influences on Choice of Major</vt:lpstr>
      <vt:lpstr>Methodology and Data Source: Quantitative Research Method</vt:lpstr>
      <vt:lpstr>Research  Model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Information  Systems Major:  Challenges and Opportunities</dc:title>
  <dc:creator>Rola Masri</dc:creator>
  <cp:lastModifiedBy>Rola Masri</cp:lastModifiedBy>
  <cp:revision>120</cp:revision>
  <dcterms:created xsi:type="dcterms:W3CDTF">2022-05-09T16:08:22Z</dcterms:created>
  <dcterms:modified xsi:type="dcterms:W3CDTF">2022-05-11T23:11:09Z</dcterms:modified>
</cp:coreProperties>
</file>