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790" r:id="rId1"/>
  </p:sldMasterIdLst>
  <p:sldIdLst>
    <p:sldId id="262" r:id="rId2"/>
    <p:sldId id="263" r:id="rId3"/>
    <p:sldId id="264" r:id="rId4"/>
    <p:sldId id="271" r:id="rId5"/>
    <p:sldId id="272" r:id="rId6"/>
    <p:sldId id="273" r:id="rId7"/>
    <p:sldId id="274" r:id="rId8"/>
    <p:sldId id="275" r:id="rId9"/>
    <p:sldId id="276" r:id="rId10"/>
    <p:sldId id="277" r:id="rId11"/>
    <p:sldId id="278" r:id="rId12"/>
    <p:sldId id="279" r:id="rId13"/>
    <p:sldId id="280" r:id="rId14"/>
    <p:sldId id="281" r:id="rId15"/>
    <p:sldId id="269"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91" d="100"/>
          <a:sy n="91" d="100"/>
        </p:scale>
        <p:origin x="-60" y="-5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A5FA9F6-FCDB-4460-BC53-2B7FD56ACD47}" type="datetimeFigureOut">
              <a:rPr lang="en-US" smtClean="0"/>
              <a:pPr/>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066F2-9EB3-4334-833B-24A06DE74884}"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6891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5FA9F6-FCDB-4460-BC53-2B7FD56ACD47}" type="datetimeFigureOut">
              <a:rPr lang="en-US" smtClean="0"/>
              <a:pPr/>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2772318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5FA9F6-FCDB-4460-BC53-2B7FD56ACD47}" type="datetimeFigureOut">
              <a:rPr lang="en-US" smtClean="0"/>
              <a:pPr/>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919880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5FA9F6-FCDB-4460-BC53-2B7FD56ACD47}" type="datetimeFigureOut">
              <a:rPr lang="en-US" smtClean="0"/>
              <a:pPr/>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4132218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A5FA9F6-FCDB-4460-BC53-2B7FD56ACD47}" type="datetimeFigureOut">
              <a:rPr lang="en-US" smtClean="0"/>
              <a:pPr/>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066F2-9EB3-4334-833B-24A06DE74884}"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9634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5FA9F6-FCDB-4460-BC53-2B7FD56ACD47}" type="datetimeFigureOut">
              <a:rPr lang="en-US" smtClean="0"/>
              <a:pPr/>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140493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5FA9F6-FCDB-4460-BC53-2B7FD56ACD47}" type="datetimeFigureOut">
              <a:rPr lang="en-US" smtClean="0"/>
              <a:pPr/>
              <a:t>6/25/2020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1458624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5FA9F6-FCDB-4460-BC53-2B7FD56ACD47}" type="datetimeFigureOut">
              <a:rPr lang="en-US" smtClean="0"/>
              <a:pPr/>
              <a:t>6/25/2020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912337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A5FA9F6-FCDB-4460-BC53-2B7FD56ACD47}" type="datetimeFigureOut">
              <a:rPr lang="en-US" smtClean="0"/>
              <a:pPr/>
              <a:t>6/25/2020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2816628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A5FA9F6-FCDB-4460-BC53-2B7FD56ACD47}" type="datetimeFigureOut">
              <a:rPr lang="en-US" smtClean="0"/>
              <a:pPr/>
              <a:t>6/25/2020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7A066F2-9EB3-4334-833B-24A06DE74884}" type="slidenum">
              <a:rPr lang="en-US" smtClean="0"/>
              <a:pPr/>
              <a:t>‹#›</a:t>
            </a:fld>
            <a:endParaRPr lang="en-US"/>
          </a:p>
        </p:txBody>
      </p:sp>
    </p:spTree>
    <p:extLst>
      <p:ext uri="{BB962C8B-B14F-4D97-AF65-F5344CB8AC3E}">
        <p14:creationId xmlns:p14="http://schemas.microsoft.com/office/powerpoint/2010/main" val="1452128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A5FA9F6-FCDB-4460-BC53-2B7FD56ACD47}" type="datetimeFigureOut">
              <a:rPr lang="en-US" smtClean="0"/>
              <a:pPr/>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066F2-9EB3-4334-833B-24A06DE74884}" type="slidenum">
              <a:rPr lang="en-US" smtClean="0"/>
              <a:pPr/>
              <a:t>‹#›</a:t>
            </a:fld>
            <a:endParaRPr lang="en-US"/>
          </a:p>
        </p:txBody>
      </p:sp>
    </p:spTree>
    <p:extLst>
      <p:ext uri="{BB962C8B-B14F-4D97-AF65-F5344CB8AC3E}">
        <p14:creationId xmlns:p14="http://schemas.microsoft.com/office/powerpoint/2010/main" val="2704953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A5FA9F6-FCDB-4460-BC53-2B7FD56ACD47}" type="datetimeFigureOut">
              <a:rPr lang="en-US" smtClean="0"/>
              <a:pPr/>
              <a:t>6/25/2020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7A066F2-9EB3-4334-833B-24A06DE74884}"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802349"/>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97279" y="-888274"/>
            <a:ext cx="10133013" cy="3418845"/>
          </a:xfrm>
        </p:spPr>
        <p:txBody>
          <a:bodyPr>
            <a:normAutofit/>
          </a:bodyPr>
          <a:lstStyle/>
          <a:p>
            <a:r>
              <a:rPr lang="en-US" sz="2800" b="1" dirty="0">
                <a:latin typeface="Times New Roman" panose="02020603050405020304" pitchFamily="18" charset="0"/>
                <a:cs typeface="Times New Roman" panose="02020603050405020304" pitchFamily="18" charset="0"/>
              </a:rPr>
              <a:t>Techno</a:t>
            </a:r>
            <a:r>
              <a:rPr lang="ar-SA" sz="28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Economic Optimal of PV- battery grid-connected system</a:t>
            </a:r>
            <a:br>
              <a:rPr lang="en-US" sz="2800" b="1" dirty="0">
                <a:latin typeface="Times New Roman" panose="02020603050405020304" pitchFamily="18" charset="0"/>
                <a:cs typeface="Times New Roman" panose="02020603050405020304" pitchFamily="18" charset="0"/>
              </a:rPr>
            </a:br>
            <a:endParaRPr lang="ar-JO"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664823" y="2530571"/>
            <a:ext cx="6035041" cy="1813317"/>
          </a:xfrm>
          <a:prstGeom prst="rect">
            <a:avLst/>
          </a:prstGeom>
        </p:spPr>
        <p:txBody>
          <a:bodyPr wrap="square">
            <a:spAutoFit/>
          </a:bodyPr>
          <a:lstStyle/>
          <a:p>
            <a:pPr algn="ctr">
              <a:lnSpc>
                <a:spcPct val="115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Group members:</a:t>
            </a:r>
            <a:endParaRPr lang="en-US" dirty="0">
              <a:latin typeface="Times New Roman" panose="02020603050405020304" pitchFamily="18" charset="0"/>
              <a:ea typeface="Calibri" panose="020F0502020204030204" pitchFamily="34" charset="0"/>
              <a:cs typeface="Arial" panose="020B0604020202020204" pitchFamily="34" charset="0"/>
            </a:endParaRPr>
          </a:p>
          <a:p>
            <a:pPr algn="ctr">
              <a:lnSpc>
                <a:spcPct val="115000"/>
              </a:lnSpc>
            </a:pPr>
            <a:r>
              <a:rPr lang="fr-FR" dirty="0" err="1">
                <a:latin typeface="Times New Roman" panose="02020603050405020304" pitchFamily="18" charset="0"/>
                <a:ea typeface="Calibri" panose="020F0502020204030204" pitchFamily="34" charset="0"/>
                <a:cs typeface="Times New Roman" panose="02020603050405020304" pitchFamily="18" charset="0"/>
              </a:rPr>
              <a:t>Afnan</a:t>
            </a:r>
            <a:r>
              <a:rPr lang="fr-FR" dirty="0">
                <a:latin typeface="Times New Roman" panose="02020603050405020304" pitchFamily="18" charset="0"/>
                <a:ea typeface="Calibri" panose="020F0502020204030204" pitchFamily="34" charset="0"/>
                <a:cs typeface="Times New Roman" panose="02020603050405020304" pitchFamily="18" charset="0"/>
              </a:rPr>
              <a:t> </a:t>
            </a:r>
            <a:r>
              <a:rPr lang="fr-FR" dirty="0" err="1">
                <a:latin typeface="Times New Roman" panose="02020603050405020304" pitchFamily="18" charset="0"/>
                <a:ea typeface="Calibri" panose="020F0502020204030204" pitchFamily="34" charset="0"/>
                <a:cs typeface="Times New Roman" panose="02020603050405020304" pitchFamily="18" charset="0"/>
              </a:rPr>
              <a:t>Amjad</a:t>
            </a:r>
            <a:r>
              <a:rPr lang="fr-FR" dirty="0">
                <a:latin typeface="Times New Roman" panose="02020603050405020304" pitchFamily="18" charset="0"/>
                <a:ea typeface="Calibri" panose="020F0502020204030204" pitchFamily="34" charset="0"/>
                <a:cs typeface="Times New Roman" panose="02020603050405020304" pitchFamily="18" charset="0"/>
              </a:rPr>
              <a:t> </a:t>
            </a:r>
            <a:endParaRPr lang="fr-FR"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r>
              <a:rPr lang="fr-FR" dirty="0" smtClean="0">
                <a:latin typeface="Times New Roman" panose="02020603050405020304" pitchFamily="18" charset="0"/>
                <a:ea typeface="Calibri" panose="020F0502020204030204" pitchFamily="34" charset="0"/>
                <a:cs typeface="Times New Roman" panose="02020603050405020304" pitchFamily="18" charset="0"/>
              </a:rPr>
              <a:t>    </a:t>
            </a:r>
            <a:r>
              <a:rPr lang="fr-FR" dirty="0" err="1" smtClean="0">
                <a:latin typeface="Times New Roman" panose="02020603050405020304" pitchFamily="18" charset="0"/>
                <a:ea typeface="Calibri" panose="020F0502020204030204" pitchFamily="34" charset="0"/>
                <a:cs typeface="Times New Roman" panose="02020603050405020304" pitchFamily="18" charset="0"/>
              </a:rPr>
              <a:t>Khouloud</a:t>
            </a:r>
            <a:r>
              <a:rPr lang="fr-FR" dirty="0" smtClean="0">
                <a:latin typeface="Times New Roman" panose="02020603050405020304" pitchFamily="18" charset="0"/>
                <a:ea typeface="Calibri" panose="020F0502020204030204" pitchFamily="34" charset="0"/>
                <a:cs typeface="Times New Roman" panose="02020603050405020304" pitchFamily="18" charset="0"/>
              </a:rPr>
              <a:t> </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Moqdi</a:t>
            </a: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r>
              <a:rPr lang="fr-FR" dirty="0" err="1" smtClean="0">
                <a:latin typeface="Times New Roman" panose="02020603050405020304" pitchFamily="18" charset="0"/>
                <a:ea typeface="Calibri" panose="020F0502020204030204" pitchFamily="34" charset="0"/>
                <a:cs typeface="Times New Roman" panose="02020603050405020304" pitchFamily="18" charset="0"/>
              </a:rPr>
              <a:t>Marah</a:t>
            </a:r>
            <a:r>
              <a:rPr lang="fr-FR" dirty="0" smtClean="0">
                <a:latin typeface="Times New Roman" panose="02020603050405020304" pitchFamily="18" charset="0"/>
                <a:ea typeface="Calibri" panose="020F0502020204030204" pitchFamily="34" charset="0"/>
                <a:cs typeface="Times New Roman" panose="02020603050405020304" pitchFamily="18" charset="0"/>
              </a:rPr>
              <a:t> </a:t>
            </a:r>
            <a:r>
              <a:rPr lang="fr-FR" dirty="0" err="1">
                <a:latin typeface="Times New Roman" panose="02020603050405020304" pitchFamily="18" charset="0"/>
                <a:ea typeface="Calibri" panose="020F0502020204030204" pitchFamily="34" charset="0"/>
                <a:cs typeface="Times New Roman" panose="02020603050405020304" pitchFamily="18" charset="0"/>
              </a:rPr>
              <a:t>Bahloul</a:t>
            </a:r>
            <a:r>
              <a:rPr lang="fr-FR" dirty="0">
                <a:latin typeface="Times New Roman" panose="02020603050405020304" pitchFamily="18" charset="0"/>
                <a:ea typeface="Calibri" panose="020F0502020204030204" pitchFamily="34" charset="0"/>
                <a:cs typeface="Times New Roman" panose="02020603050405020304" pitchFamily="18" charset="0"/>
              </a:rPr>
              <a:t> </a:t>
            </a:r>
            <a:endParaRPr lang="fr-FR"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r>
              <a:rPr lang="fr-FR" dirty="0" smtClean="0">
                <a:latin typeface="Times New Roman" panose="02020603050405020304" pitchFamily="18" charset="0"/>
                <a:ea typeface="Calibri" panose="020F0502020204030204" pitchFamily="34" charset="0"/>
                <a:cs typeface="Times New Roman" panose="02020603050405020304" pitchFamily="18" charset="0"/>
              </a:rPr>
              <a:t>     </a:t>
            </a:r>
            <a:r>
              <a:rPr lang="fr-FR" dirty="0" err="1" smtClean="0">
                <a:latin typeface="Times New Roman" panose="02020603050405020304" pitchFamily="18" charset="0"/>
                <a:ea typeface="Calibri" panose="020F0502020204030204" pitchFamily="34" charset="0"/>
                <a:cs typeface="Times New Roman" panose="02020603050405020304" pitchFamily="18" charset="0"/>
              </a:rPr>
              <a:t>Reham</a:t>
            </a:r>
            <a:r>
              <a:rPr lang="fr-FR" dirty="0" smtClean="0">
                <a:latin typeface="Times New Roman" panose="02020603050405020304" pitchFamily="18" charset="0"/>
                <a:ea typeface="Calibri" panose="020F0502020204030204" pitchFamily="34" charset="0"/>
                <a:cs typeface="Times New Roman" panose="02020603050405020304" pitchFamily="18" charset="0"/>
              </a:rPr>
              <a:t> </a:t>
            </a:r>
            <a:r>
              <a:rPr lang="fr-FR" dirty="0" err="1">
                <a:latin typeface="Times New Roman" panose="02020603050405020304" pitchFamily="18" charset="0"/>
                <a:ea typeface="Calibri" panose="020F0502020204030204" pitchFamily="34" charset="0"/>
                <a:cs typeface="Times New Roman" panose="02020603050405020304" pitchFamily="18" charset="0"/>
              </a:rPr>
              <a:t>Baniodeh</a:t>
            </a:r>
            <a:r>
              <a:rPr lang="fr-FR" dirty="0">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
        <p:nvSpPr>
          <p:cNvPr id="6" name="Rectangle 5"/>
          <p:cNvSpPr/>
          <p:nvPr/>
        </p:nvSpPr>
        <p:spPr>
          <a:xfrm>
            <a:off x="2795450" y="4598126"/>
            <a:ext cx="5904413" cy="893065"/>
          </a:xfrm>
          <a:prstGeom prst="rect">
            <a:avLst/>
          </a:prstGeom>
        </p:spPr>
        <p:txBody>
          <a:bodyPr wrap="square">
            <a:spAutoFit/>
          </a:bodyPr>
          <a:lstStyle/>
          <a:p>
            <a:pPr marL="285750" marR="0" algn="ctr">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Supervisor</a:t>
            </a:r>
            <a:r>
              <a:rPr lang="ar-SA" sz="2000" dirty="0">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85750" marR="0" algn="ctr">
              <a:lnSpc>
                <a:spcPct val="115000"/>
              </a:lnSpc>
              <a:spcBef>
                <a:spcPts val="0"/>
              </a:spcBef>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Dr. Mohammed Al-Sayed</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pic>
        <p:nvPicPr>
          <p:cNvPr id="3074" name="Picture 2" descr="https://www.almrsal.com/wp-content/uploads/2019/02/%D8%B5%D9%88%D8%B1-%D9%82%D8%A8%D8%B9%D8%A9-%D8%AA%D8%AE%D8%B1%D8%A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457" y="4489317"/>
            <a:ext cx="2755791" cy="1695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816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Times New Roman" panose="02020603050405020304" pitchFamily="18" charset="0"/>
                <a:ea typeface="+mn-lt"/>
                <a:cs typeface="Times New Roman" panose="02020603050405020304" pitchFamily="18" charset="0"/>
              </a:rPr>
              <a:t>The First Scenario:</a:t>
            </a:r>
            <a:endParaRPr lang="en-US" sz="28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4290068"/>
              </p:ext>
            </p:extLst>
          </p:nvPr>
        </p:nvGraphicFramePr>
        <p:xfrm>
          <a:off x="1319347" y="2651759"/>
          <a:ext cx="8778241" cy="3331029"/>
        </p:xfrm>
        <a:graphic>
          <a:graphicData uri="http://schemas.openxmlformats.org/drawingml/2006/table">
            <a:tbl>
              <a:tblPr firstRow="1" firstCol="1" bandRow="1">
                <a:tableStyleId>{5C22544A-7EE6-4342-B048-85BDC9FD1C3A}</a:tableStyleId>
              </a:tblPr>
              <a:tblGrid>
                <a:gridCol w="1589008">
                  <a:extLst>
                    <a:ext uri="{9D8B030D-6E8A-4147-A177-3AD203B41FA5}">
                      <a16:colId xmlns:a16="http://schemas.microsoft.com/office/drawing/2014/main" val="2530866347"/>
                    </a:ext>
                  </a:extLst>
                </a:gridCol>
                <a:gridCol w="1907826">
                  <a:extLst>
                    <a:ext uri="{9D8B030D-6E8A-4147-A177-3AD203B41FA5}">
                      <a16:colId xmlns:a16="http://schemas.microsoft.com/office/drawing/2014/main" val="13062876"/>
                    </a:ext>
                  </a:extLst>
                </a:gridCol>
                <a:gridCol w="1602247">
                  <a:extLst>
                    <a:ext uri="{9D8B030D-6E8A-4147-A177-3AD203B41FA5}">
                      <a16:colId xmlns:a16="http://schemas.microsoft.com/office/drawing/2014/main" val="2265459863"/>
                    </a:ext>
                  </a:extLst>
                </a:gridCol>
                <a:gridCol w="2119694">
                  <a:extLst>
                    <a:ext uri="{9D8B030D-6E8A-4147-A177-3AD203B41FA5}">
                      <a16:colId xmlns:a16="http://schemas.microsoft.com/office/drawing/2014/main" val="2190497963"/>
                    </a:ext>
                  </a:extLst>
                </a:gridCol>
                <a:gridCol w="1559466">
                  <a:extLst>
                    <a:ext uri="{9D8B030D-6E8A-4147-A177-3AD203B41FA5}">
                      <a16:colId xmlns:a16="http://schemas.microsoft.com/office/drawing/2014/main" val="317115372"/>
                    </a:ext>
                  </a:extLst>
                </a:gridCol>
              </a:tblGrid>
              <a:tr h="1199457">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PV (kW)</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SOC(kWh)</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COE($/kWh)</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Initial cost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NPC($)</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3176807"/>
                  </a:ext>
                </a:extLst>
              </a:tr>
              <a:tr h="710524">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0.314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0.117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29552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86645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64295547"/>
                  </a:ext>
                </a:extLst>
              </a:tr>
              <a:tr h="710524">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1.0486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0.114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29998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85540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28088560"/>
                  </a:ext>
                </a:extLst>
              </a:tr>
              <a:tr h="710524">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1.755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0.112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30301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84718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2014716"/>
                  </a:ext>
                </a:extLst>
              </a:tr>
            </a:tbl>
          </a:graphicData>
        </a:graphic>
      </p:graphicFrame>
      <p:sp>
        <p:nvSpPr>
          <p:cNvPr id="5" name="Rectangle 1"/>
          <p:cNvSpPr>
            <a:spLocks noChangeArrowheads="1"/>
          </p:cNvSpPr>
          <p:nvPr/>
        </p:nvSpPr>
        <p:spPr bwMode="auto">
          <a:xfrm>
            <a:off x="1097281" y="2111712"/>
            <a:ext cx="677962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effectLst/>
                <a:latin typeface="Times New Roman" panose="02020603050405020304" pitchFamily="18" charset="0"/>
                <a:ea typeface="Calibri" panose="020F0502020204030204" pitchFamily="34" charset="0"/>
                <a:cs typeface="Arial" panose="020B0604020202020204" pitchFamily="34" charset="0"/>
              </a:rPr>
              <a:t>T</a:t>
            </a:r>
            <a:r>
              <a:rPr kumimoji="0" lang="en-US" altLang="en-US" sz="2000" b="0" i="0" u="none" strike="noStrike" cap="none" normalizeH="0" baseline="0" dirty="0" smtClean="0" bmk="">
                <a:ln>
                  <a:noFill/>
                </a:ln>
                <a:effectLst/>
                <a:latin typeface="Times New Roman" panose="02020603050405020304" pitchFamily="18" charset="0"/>
                <a:ea typeface="Calibri" panose="020F0502020204030204" pitchFamily="34" charset="0"/>
                <a:cs typeface="Arial" panose="020B0604020202020204" pitchFamily="34" charset="0"/>
              </a:rPr>
              <a:t>able </a:t>
            </a:r>
            <a:r>
              <a:rPr kumimoji="0" lang="en-US" altLang="en-US" sz="2000" b="0" i="0" u="none" strike="noStrike" cap="none" normalizeH="0" baseline="0" dirty="0" smtClean="0" bmk="_Toc43859493">
                <a:ln>
                  <a:noFill/>
                </a:ln>
                <a:effectLst/>
                <a:latin typeface="Times New Roman" panose="02020603050405020304" pitchFamily="18" charset="0"/>
                <a:ea typeface="Calibri" panose="020F0502020204030204" pitchFamily="34" charset="0"/>
                <a:cs typeface="Arial" panose="020B0604020202020204" pitchFamily="34" charset="0"/>
              </a:rPr>
              <a:t>1:</a:t>
            </a:r>
            <a:r>
              <a:rPr kumimoji="0" lang="en-GB" altLang="en-US" sz="2000" b="0" i="0" u="none" strike="noStrike" cap="none" normalizeH="0" baseline="0" dirty="0" smtClean="0" bmk="_Toc43859493">
                <a:ln>
                  <a:noFill/>
                </a:ln>
                <a:effectLst/>
                <a:latin typeface="Times New Roman" panose="02020603050405020304" pitchFamily="18" charset="0"/>
                <a:ea typeface="Calibri" panose="020F0502020204030204" pitchFamily="34" charset="0"/>
                <a:cs typeface="Arial" panose="020B0604020202020204" pitchFamily="34" charset="0"/>
              </a:rPr>
              <a:t> Price properties of photovoltaic systems</a:t>
            </a:r>
            <a:r>
              <a:rPr kumimoji="0" lang="en-GB" altLang="en-US" sz="1200" b="0" i="0" u="none" strike="noStrike" cap="none" normalizeH="0" baseline="0" dirty="0" smtClean="0" bmk="_Toc43859493">
                <a:ln>
                  <a:noFill/>
                </a:ln>
                <a:solidFill>
                  <a:srgbClr val="1F497D"/>
                </a:solidFill>
                <a:effectLst/>
                <a:latin typeface="Times New Roman" panose="02020603050405020304" pitchFamily="18" charset="0"/>
                <a:ea typeface="Calibri" panose="020F0502020204030204" pitchFamily="34" charset="0"/>
                <a:cs typeface="Arial" panose="020B0604020202020204" pitchFamily="34" charset="0"/>
              </a:rPr>
              <a:t>.</a:t>
            </a:r>
            <a:r>
              <a:rPr kumimoji="0" lang="en-GB" altLang="en-US" sz="1200" b="0" i="0" u="none" strike="noStrike" cap="none" normalizeH="0" baseline="0" dirty="0" smtClean="0">
                <a:ln>
                  <a:noFill/>
                </a:ln>
                <a:solidFill>
                  <a:srgbClr val="1F497D"/>
                </a:solidFill>
                <a:effectLst/>
                <a:latin typeface="Times New Roman" panose="02020603050405020304" pitchFamily="18" charset="0"/>
                <a:ea typeface="Calibri" panose="020F0502020204030204" pitchFamily="34" charset="0"/>
                <a:cs typeface="Arial" panose="020B0604020202020204" pitchFamily="34" charset="0"/>
              </a:rPr>
              <a:t>                 </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25948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718457"/>
            <a:ext cx="10058400" cy="1502229"/>
          </a:xfrm>
        </p:spPr>
        <p:txBody>
          <a:bodyPr>
            <a:normAutofit/>
          </a:bodyPr>
          <a:lstStyle/>
          <a:p>
            <a:r>
              <a:rPr lang="en-US" sz="2800" b="1" dirty="0">
                <a:latin typeface="Times New Roman" panose="02020603050405020304" pitchFamily="18" charset="0"/>
                <a:ea typeface="+mn-lt"/>
                <a:cs typeface="Times New Roman" panose="02020603050405020304" pitchFamily="18" charset="0"/>
              </a:rPr>
              <a:t>The Second scenario:</a:t>
            </a:r>
            <a:r>
              <a:rPr lang="en-US" dirty="0">
                <a:latin typeface="Times New Roman" panose="02020603050405020304" pitchFamily="18" charset="0"/>
                <a:ea typeface="+mn-lt"/>
                <a:cs typeface="Times New Roman" panose="02020603050405020304" pitchFamily="18" charset="0"/>
              </a:rPr>
              <a:t/>
            </a:r>
            <a:br>
              <a:rPr lang="en-US" dirty="0">
                <a:latin typeface="Times New Roman" panose="02020603050405020304" pitchFamily="18" charset="0"/>
                <a:ea typeface="+mn-lt"/>
                <a:cs typeface="Times New Roman" panose="02020603050405020304" pitchFamily="18" charset="0"/>
              </a:rPr>
            </a:br>
            <a:endParaRPr lang="en-US" dirty="0"/>
          </a:p>
        </p:txBody>
      </p:sp>
      <p:sp>
        <p:nvSpPr>
          <p:cNvPr id="3" name="Content Placeholder 2"/>
          <p:cNvSpPr>
            <a:spLocks noGrp="1"/>
          </p:cNvSpPr>
          <p:nvPr>
            <p:ph idx="1"/>
          </p:nvPr>
        </p:nvSpPr>
        <p:spPr/>
        <p:txBody>
          <a:bodyPr/>
          <a:lstStyle/>
          <a:p>
            <a:pPr algn="just"/>
            <a:r>
              <a:rPr lang="en-US" dirty="0">
                <a:latin typeface="Times New Roman" panose="02020603050405020304" pitchFamily="18" charset="0"/>
                <a:ea typeface="+mn-lt"/>
                <a:cs typeface="Times New Roman" panose="02020603050405020304" pitchFamily="18" charset="0"/>
              </a:rPr>
              <a:t>This scenario shows all the details and analyzes of the system- 8 kW- after it became clear that it is the best economically and in terms of charging the battery, it was approved and installed to solve the problem of the home power outage in the city of </a:t>
            </a:r>
            <a:r>
              <a:rPr lang="en-US" dirty="0" err="1">
                <a:latin typeface="Times New Roman" panose="02020603050405020304" pitchFamily="18" charset="0"/>
                <a:ea typeface="+mn-lt"/>
                <a:cs typeface="Times New Roman" panose="02020603050405020304" pitchFamily="18" charset="0"/>
              </a:rPr>
              <a:t>Tulkarm</a:t>
            </a:r>
            <a:r>
              <a:rPr lang="en-US" dirty="0">
                <a:latin typeface="Times New Roman" panose="02020603050405020304" pitchFamily="18" charset="0"/>
                <a:ea typeface="+mn-lt"/>
                <a:cs typeface="Times New Roman" panose="02020603050405020304" pitchFamily="18" charset="0"/>
              </a:rPr>
              <a:t>, which causes resentment and inconvenience to the citizens. According to data from </a:t>
            </a:r>
            <a:r>
              <a:rPr lang="en-US" dirty="0" err="1">
                <a:latin typeface="Times New Roman" panose="02020603050405020304" pitchFamily="18" charset="0"/>
                <a:ea typeface="+mn-lt"/>
                <a:cs typeface="Times New Roman" panose="02020603050405020304" pitchFamily="18" charset="0"/>
              </a:rPr>
              <a:t>Tulkarm</a:t>
            </a:r>
            <a:r>
              <a:rPr lang="en-US" dirty="0">
                <a:latin typeface="Times New Roman" panose="02020603050405020304" pitchFamily="18" charset="0"/>
                <a:ea typeface="+mn-lt"/>
                <a:cs typeface="Times New Roman" panose="02020603050405020304" pitchFamily="18" charset="0"/>
              </a:rPr>
              <a:t> Municipality, annual power outage hours in the city in the normal condition reach 70 hours per year.</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66079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849086"/>
            <a:ext cx="10058400" cy="1371600"/>
          </a:xfrm>
        </p:spPr>
        <p:txBody>
          <a:bodyPr>
            <a:normAutofit/>
          </a:bodyPr>
          <a:lstStyle/>
          <a:p>
            <a:r>
              <a:rPr lang="en-US" sz="2800" b="1" dirty="0">
                <a:latin typeface="Times New Roman" panose="02020603050405020304" pitchFamily="18" charset="0"/>
                <a:ea typeface="+mn-lt"/>
                <a:cs typeface="Times New Roman" panose="02020603050405020304" pitchFamily="18" charset="0"/>
              </a:rPr>
              <a:t>Environmental Analyzes: </a:t>
            </a:r>
            <a:r>
              <a:rPr lang="en-US" dirty="0"/>
              <a:t/>
            </a:r>
            <a:br>
              <a:rPr lang="en-US" dirty="0"/>
            </a:br>
            <a:endParaRPr lang="en-US" dirty="0"/>
          </a:p>
        </p:txBody>
      </p:sp>
      <p:sp>
        <p:nvSpPr>
          <p:cNvPr id="3" name="Content Placeholder 2"/>
          <p:cNvSpPr>
            <a:spLocks noGrp="1"/>
          </p:cNvSpPr>
          <p:nvPr>
            <p:ph idx="1"/>
          </p:nvPr>
        </p:nvSpPr>
        <p:spPr/>
        <p:txBody>
          <a:bodyPr/>
          <a:lstStyle/>
          <a:p>
            <a:pPr algn="just"/>
            <a:r>
              <a:rPr lang="en-US" dirty="0">
                <a:latin typeface="Times New Roman" panose="02020603050405020304" pitchFamily="18" charset="0"/>
                <a:ea typeface="+mn-lt"/>
                <a:cs typeface="Times New Roman" panose="02020603050405020304" pitchFamily="18" charset="0"/>
              </a:rPr>
              <a:t>The emissions of gases from the system were analyzed within a year, as it was found that economically, in all scenarios, the prices are not related to the emissions result from the solar system</a:t>
            </a:r>
            <a:r>
              <a:rPr lang="en-US" dirty="0">
                <a:ea typeface="+mn-lt"/>
                <a:cs typeface="+mn-lt"/>
              </a:rPr>
              <a:t>. </a:t>
            </a: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70175334"/>
              </p:ext>
            </p:extLst>
          </p:nvPr>
        </p:nvGraphicFramePr>
        <p:xfrm>
          <a:off x="1208689" y="3905401"/>
          <a:ext cx="4614042" cy="1304544"/>
        </p:xfrm>
        <a:graphic>
          <a:graphicData uri="http://schemas.openxmlformats.org/drawingml/2006/table">
            <a:tbl>
              <a:tblPr rtl="1" firstRow="1" firstCol="1" bandRow="1">
                <a:tableStyleId>{5C22544A-7EE6-4342-B048-85BDC9FD1C3A}</a:tableStyleId>
              </a:tblPr>
              <a:tblGrid>
                <a:gridCol w="2307021">
                  <a:extLst>
                    <a:ext uri="{9D8B030D-6E8A-4147-A177-3AD203B41FA5}">
                      <a16:colId xmlns:a16="http://schemas.microsoft.com/office/drawing/2014/main" val="3966910721"/>
                    </a:ext>
                  </a:extLst>
                </a:gridCol>
                <a:gridCol w="2307021">
                  <a:extLst>
                    <a:ext uri="{9D8B030D-6E8A-4147-A177-3AD203B41FA5}">
                      <a16:colId xmlns:a16="http://schemas.microsoft.com/office/drawing/2014/main" val="695672515"/>
                    </a:ext>
                  </a:extLst>
                </a:gridCol>
              </a:tblGrid>
              <a:tr h="165287">
                <a:tc>
                  <a:txBody>
                    <a:bodyPr/>
                    <a:lstStyle/>
                    <a:p>
                      <a:pPr marL="0" marR="0" algn="ctr" rtl="0">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Value(kg/yr)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Quantity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6663905"/>
                  </a:ext>
                </a:extLst>
              </a:tr>
              <a:tr h="165287">
                <a:tc>
                  <a:txBody>
                    <a:bodyPr/>
                    <a:lstStyle/>
                    <a:p>
                      <a:pPr marL="0" marR="0" algn="ctr" rtl="1">
                        <a:lnSpc>
                          <a:spcPct val="107000"/>
                        </a:lnSpc>
                        <a:spcBef>
                          <a:spcPts val="0"/>
                        </a:spcBef>
                        <a:spcAft>
                          <a:spcPts val="800"/>
                        </a:spcAft>
                      </a:pPr>
                      <a:r>
                        <a:rPr lang="ar-JO" sz="2000">
                          <a:effectLst/>
                          <a:latin typeface="Times New Roman" panose="02020603050405020304" pitchFamily="18" charset="0"/>
                          <a:cs typeface="Times New Roman" panose="02020603050405020304" pitchFamily="18" charset="0"/>
                        </a:rPr>
                        <a:t>18601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Carbon dioxide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05136878"/>
                  </a:ext>
                </a:extLst>
              </a:tr>
              <a:tr h="165287">
                <a:tc>
                  <a:txBody>
                    <a:bodyPr/>
                    <a:lstStyle/>
                    <a:p>
                      <a:pPr marL="0" marR="0" algn="ctr" rtl="1">
                        <a:lnSpc>
                          <a:spcPct val="107000"/>
                        </a:lnSpc>
                        <a:spcBef>
                          <a:spcPts val="0"/>
                        </a:spcBef>
                        <a:spcAft>
                          <a:spcPts val="800"/>
                        </a:spcAft>
                      </a:pPr>
                      <a:r>
                        <a:rPr lang="ar-JO" sz="2000">
                          <a:effectLst/>
                          <a:latin typeface="Times New Roman" panose="02020603050405020304" pitchFamily="18" charset="0"/>
                          <a:cs typeface="Times New Roman" panose="02020603050405020304" pitchFamily="18" charset="0"/>
                        </a:rPr>
                        <a:t>80.6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Sulfur dioxide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8925988"/>
                  </a:ext>
                </a:extLst>
              </a:tr>
              <a:tr h="165287">
                <a:tc>
                  <a:txBody>
                    <a:bodyPr/>
                    <a:lstStyle/>
                    <a:p>
                      <a:pPr marL="0" marR="0" algn="ctr" rtl="1">
                        <a:lnSpc>
                          <a:spcPct val="107000"/>
                        </a:lnSpc>
                        <a:spcBef>
                          <a:spcPts val="0"/>
                        </a:spcBef>
                        <a:spcAft>
                          <a:spcPts val="800"/>
                        </a:spcAft>
                      </a:pPr>
                      <a:r>
                        <a:rPr lang="ar-JO" sz="2000" dirty="0">
                          <a:effectLst/>
                          <a:latin typeface="Times New Roman" panose="02020603050405020304" pitchFamily="18" charset="0"/>
                          <a:cs typeface="Times New Roman" panose="02020603050405020304" pitchFamily="18" charset="0"/>
                        </a:rPr>
                        <a:t>39.4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Nitrogen oxides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9276245"/>
                  </a:ext>
                </a:extLst>
              </a:tr>
            </a:tbl>
          </a:graphicData>
        </a:graphic>
      </p:graphicFrame>
      <p:sp>
        <p:nvSpPr>
          <p:cNvPr id="7" name="Rectangle 2"/>
          <p:cNvSpPr>
            <a:spLocks noChangeArrowheads="1"/>
          </p:cNvSpPr>
          <p:nvPr/>
        </p:nvSpPr>
        <p:spPr bwMode="auto">
          <a:xfrm>
            <a:off x="1097280" y="3228294"/>
            <a:ext cx="1531112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effectLst/>
                <a:latin typeface="Times New Roman" panose="02020603050405020304" pitchFamily="18" charset="0"/>
                <a:ea typeface="Calibri" panose="020F0502020204030204" pitchFamily="34" charset="0"/>
                <a:cs typeface="Arial" panose="020B0604020202020204" pitchFamily="34" charset="0"/>
              </a:rPr>
              <a:t>T</a:t>
            </a:r>
            <a:r>
              <a:rPr kumimoji="0" lang="en-US" altLang="en-US" sz="2000" b="0" i="0" u="none" strike="noStrike" cap="none" normalizeH="0" baseline="0" dirty="0" smtClean="0" bmk="">
                <a:ln>
                  <a:noFill/>
                </a:ln>
                <a:effectLst/>
                <a:latin typeface="Times New Roman" panose="02020603050405020304" pitchFamily="18" charset="0"/>
                <a:ea typeface="Calibri" panose="020F0502020204030204" pitchFamily="34" charset="0"/>
                <a:cs typeface="Arial" panose="020B0604020202020204" pitchFamily="34" charset="0"/>
              </a:rPr>
              <a:t>able </a:t>
            </a:r>
            <a:r>
              <a:rPr kumimoji="0" lang="en-US" altLang="en-US" sz="2000" b="0" i="0" u="none" strike="noStrike" cap="none" normalizeH="0" baseline="0" dirty="0" smtClean="0" bmk="_Toc43859494">
                <a:ln>
                  <a:noFill/>
                </a:ln>
                <a:effectLst/>
                <a:latin typeface="Times New Roman" panose="02020603050405020304" pitchFamily="18" charset="0"/>
                <a:ea typeface="Calibri" panose="020F0502020204030204" pitchFamily="34" charset="0"/>
                <a:cs typeface="Arial" panose="020B0604020202020204" pitchFamily="34" charset="0"/>
              </a:rPr>
              <a:t>2:  The environmental impacts of the system</a:t>
            </a:r>
            <a:r>
              <a:rPr kumimoji="0" lang="en-US" altLang="en-US" sz="1200" b="0" i="0" u="none" strike="noStrike" cap="none" normalizeH="0" baseline="0" dirty="0" smtClean="0" bmk="_Toc43859494">
                <a:ln>
                  <a:noFill/>
                </a:ln>
                <a:solidFill>
                  <a:srgbClr val="1F497D"/>
                </a:solidFill>
                <a:effectLst/>
                <a:latin typeface="Times New Roman" panose="02020603050405020304" pitchFamily="18" charset="0"/>
                <a:ea typeface="Calibri" panose="020F0502020204030204" pitchFamily="34" charset="0"/>
                <a:cs typeface="Arial" panose="020B0604020202020204" pitchFamily="34" charset="0"/>
              </a:rPr>
              <a:t>.</a:t>
            </a:r>
            <a:endParaRPr kumimoji="0" lang="en-US" alt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81573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Times New Roman" panose="02020603050405020304" pitchFamily="18" charset="0"/>
                <a:ea typeface="+mn-lt"/>
                <a:cs typeface="Times New Roman" panose="02020603050405020304" pitchFamily="18" charset="0"/>
              </a:rPr>
              <a:t>The </a:t>
            </a:r>
            <a:r>
              <a:rPr lang="en-US" sz="2800" b="1" dirty="0" smtClean="0">
                <a:latin typeface="Times New Roman" panose="02020603050405020304" pitchFamily="18" charset="0"/>
                <a:ea typeface="+mn-lt"/>
                <a:cs typeface="Times New Roman" panose="02020603050405020304" pitchFamily="18" charset="0"/>
              </a:rPr>
              <a:t>third scenario:</a:t>
            </a:r>
            <a:endParaRPr lang="en-US" sz="2800" dirty="0"/>
          </a:p>
        </p:txBody>
      </p:sp>
      <p:pic>
        <p:nvPicPr>
          <p:cNvPr id="4" name="Content Placeholder 3"/>
          <p:cNvPicPr>
            <a:picLocks noGrp="1" noChangeAspect="1"/>
          </p:cNvPicPr>
          <p:nvPr>
            <p:ph idx="1"/>
          </p:nvPr>
        </p:nvPicPr>
        <p:blipFill>
          <a:blip r:embed="rId2"/>
          <a:stretch>
            <a:fillRect/>
          </a:stretch>
        </p:blipFill>
        <p:spPr>
          <a:xfrm>
            <a:off x="1097280" y="2623813"/>
            <a:ext cx="2963863" cy="2769801"/>
          </a:xfrm>
          <a:prstGeom prst="rect">
            <a:avLst/>
          </a:prstGeom>
        </p:spPr>
      </p:pic>
    </p:spTree>
    <p:extLst>
      <p:ext uri="{BB962C8B-B14F-4D97-AF65-F5344CB8AC3E}">
        <p14:creationId xmlns:p14="http://schemas.microsoft.com/office/powerpoint/2010/main" val="3922522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058401" cy="1559131"/>
          </a:xfrm>
        </p:spPr>
        <p:txBody>
          <a:bodyPr>
            <a:normAutofit/>
          </a:bodyPr>
          <a:lstStyle/>
          <a:p>
            <a:r>
              <a:rPr lang="en-US" sz="2800" dirty="0">
                <a:latin typeface="Times New Roman" panose="02020603050405020304" pitchFamily="18" charset="0"/>
                <a:cs typeface="Times New Roman" panose="02020603050405020304" pitchFamily="18" charset="0"/>
              </a:rPr>
              <a:t>Environmental Analyzes:</a:t>
            </a:r>
            <a:r>
              <a:rPr lang="en-US" dirty="0"/>
              <a:t/>
            </a:r>
            <a:br>
              <a:rPr lang="en-US" dirty="0"/>
            </a:br>
            <a:endParaRPr lang="en-US" sz="2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Table </a:t>
            </a:r>
            <a:r>
              <a:rPr lang="en-US" dirty="0" smtClean="0">
                <a:latin typeface="Times New Roman" panose="02020603050405020304" pitchFamily="18" charset="0"/>
                <a:cs typeface="Times New Roman" panose="02020603050405020304" pitchFamily="18" charset="0"/>
              </a:rPr>
              <a:t>3: </a:t>
            </a:r>
            <a:r>
              <a:rPr lang="en-US" sz="1400" dirty="0">
                <a:latin typeface="Times New Roman" panose="02020603050405020304" pitchFamily="18" charset="0"/>
                <a:cs typeface="Times New Roman" panose="02020603050405020304" pitchFamily="18" charset="0"/>
              </a:rPr>
              <a:t>The environmental impacts for generator </a:t>
            </a:r>
            <a:r>
              <a:rPr lang="en-US" sz="1400" dirty="0" smtClean="0">
                <a:latin typeface="Times New Roman" panose="02020603050405020304" pitchFamily="18" charset="0"/>
                <a:cs typeface="Times New Roman" panose="02020603050405020304" pitchFamily="18" charset="0"/>
              </a:rPr>
              <a:t>16kW</a:t>
            </a:r>
          </a:p>
          <a:p>
            <a:endParaRPr lang="en-US" dirty="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090884790"/>
              </p:ext>
            </p:extLst>
          </p:nvPr>
        </p:nvGraphicFramePr>
        <p:xfrm>
          <a:off x="1097279" y="2459421"/>
          <a:ext cx="4052790" cy="2098212"/>
        </p:xfrm>
        <a:graphic>
          <a:graphicData uri="http://schemas.openxmlformats.org/drawingml/2006/table">
            <a:tbl>
              <a:tblPr rtl="1" firstRow="1" firstCol="1" bandRow="1">
                <a:tableStyleId>{5C22544A-7EE6-4342-B048-85BDC9FD1C3A}</a:tableStyleId>
              </a:tblPr>
              <a:tblGrid>
                <a:gridCol w="2026395">
                  <a:extLst>
                    <a:ext uri="{9D8B030D-6E8A-4147-A177-3AD203B41FA5}">
                      <a16:colId xmlns:a16="http://schemas.microsoft.com/office/drawing/2014/main" val="1534333352"/>
                    </a:ext>
                  </a:extLst>
                </a:gridCol>
                <a:gridCol w="2026395">
                  <a:extLst>
                    <a:ext uri="{9D8B030D-6E8A-4147-A177-3AD203B41FA5}">
                      <a16:colId xmlns:a16="http://schemas.microsoft.com/office/drawing/2014/main" val="2107262704"/>
                    </a:ext>
                  </a:extLst>
                </a:gridCol>
              </a:tblGrid>
              <a:tr h="480257">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Value(Kg/yr)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Quantity</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4347630"/>
                  </a:ext>
                </a:extLst>
              </a:tr>
              <a:tr h="480257">
                <a:tc>
                  <a:txBody>
                    <a:bodyPr/>
                    <a:lstStyle/>
                    <a:p>
                      <a:pPr marL="0" marR="0" algn="ctr" rtl="0">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37379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Carbon Dioxide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91496224"/>
                  </a:ext>
                </a:extLst>
              </a:tr>
              <a:tr h="457113">
                <a:tc>
                  <a:txBody>
                    <a:bodyPr/>
                    <a:lstStyle/>
                    <a:p>
                      <a:pPr marL="0" marR="0" algn="ctr" rtl="0">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138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Sulfur Dioxide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52479238"/>
                  </a:ext>
                </a:extLst>
              </a:tr>
              <a:tr h="680585">
                <a:tc>
                  <a:txBody>
                    <a:bodyPr/>
                    <a:lstStyle/>
                    <a:p>
                      <a:pPr marL="0" marR="0" algn="ctr" rtl="0">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51.7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Nitrogen Oxides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627622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62059037"/>
              </p:ext>
            </p:extLst>
          </p:nvPr>
        </p:nvGraphicFramePr>
        <p:xfrm>
          <a:off x="6358758" y="2459416"/>
          <a:ext cx="4256688" cy="2098216"/>
        </p:xfrm>
        <a:graphic>
          <a:graphicData uri="http://schemas.openxmlformats.org/drawingml/2006/table">
            <a:tbl>
              <a:tblPr rtl="1" firstRow="1" firstCol="1" bandRow="1">
                <a:tableStyleId>{5C22544A-7EE6-4342-B048-85BDC9FD1C3A}</a:tableStyleId>
              </a:tblPr>
              <a:tblGrid>
                <a:gridCol w="2128344">
                  <a:extLst>
                    <a:ext uri="{9D8B030D-6E8A-4147-A177-3AD203B41FA5}">
                      <a16:colId xmlns:a16="http://schemas.microsoft.com/office/drawing/2014/main" val="2094126415"/>
                    </a:ext>
                  </a:extLst>
                </a:gridCol>
                <a:gridCol w="2128344">
                  <a:extLst>
                    <a:ext uri="{9D8B030D-6E8A-4147-A177-3AD203B41FA5}">
                      <a16:colId xmlns:a16="http://schemas.microsoft.com/office/drawing/2014/main" val="2952024523"/>
                    </a:ext>
                  </a:extLst>
                </a:gridCol>
              </a:tblGrid>
              <a:tr h="279156">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Value(Kg/yr)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Quantity</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02547789"/>
                  </a:ext>
                </a:extLst>
              </a:tr>
              <a:tr h="279156">
                <a:tc>
                  <a:txBody>
                    <a:bodyPr/>
                    <a:lstStyle/>
                    <a:p>
                      <a:pPr marL="0" marR="0" algn="ctr" rtl="0">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58175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Carbon Dioxide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5256209"/>
                  </a:ext>
                </a:extLst>
              </a:tr>
              <a:tr h="279156">
                <a:tc>
                  <a:txBody>
                    <a:bodyPr/>
                    <a:lstStyle/>
                    <a:p>
                      <a:pPr marL="0" marR="0" algn="ctr" rtl="0">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352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Carbon monoxide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63692929"/>
                  </a:ext>
                </a:extLst>
              </a:tr>
              <a:tr h="423280">
                <a:tc>
                  <a:txBody>
                    <a:bodyPr/>
                    <a:lstStyle/>
                    <a:p>
                      <a:pPr marL="0" marR="0" algn="ctr" rtl="0">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15.4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Unburned Hydrocarbons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0681335"/>
                  </a:ext>
                </a:extLst>
              </a:tr>
              <a:tr h="279156">
                <a:tc>
                  <a:txBody>
                    <a:bodyPr/>
                    <a:lstStyle/>
                    <a:p>
                      <a:pPr marL="0" marR="0" algn="ctr" rtl="0">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2.14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Particulate matter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2739957"/>
                  </a:ext>
                </a:extLst>
              </a:tr>
              <a:tr h="279156">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147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a:effectLst/>
                          <a:latin typeface="Times New Roman" panose="02020603050405020304" pitchFamily="18" charset="0"/>
                          <a:cs typeface="Times New Roman" panose="02020603050405020304" pitchFamily="18" charset="0"/>
                        </a:rPr>
                        <a:t>Sulfur Dioxide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6796819"/>
                  </a:ext>
                </a:extLst>
              </a:tr>
              <a:tr h="279156">
                <a:tc>
                  <a:txBody>
                    <a:bodyPr/>
                    <a:lstStyle/>
                    <a:p>
                      <a:pPr marL="0" marR="0" algn="ctr" rtl="1">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336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rtl="1">
                        <a:lnSpc>
                          <a:spcPct val="115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Nitrogen oxides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7025237"/>
                  </a:ext>
                </a:extLst>
              </a:tr>
            </a:tbl>
          </a:graphicData>
        </a:graphic>
      </p:graphicFrame>
      <p:sp>
        <p:nvSpPr>
          <p:cNvPr id="10" name="Rectangle 9"/>
          <p:cNvSpPr/>
          <p:nvPr/>
        </p:nvSpPr>
        <p:spPr>
          <a:xfrm>
            <a:off x="6358758" y="1845734"/>
            <a:ext cx="4897820" cy="307777"/>
          </a:xfrm>
          <a:prstGeom prst="rect">
            <a:avLst/>
          </a:prstGeom>
        </p:spPr>
        <p:txBody>
          <a:bodyPr wrap="square">
            <a:spAutoFit/>
          </a:bodyPr>
          <a:lstStyle/>
          <a:p>
            <a:r>
              <a:rPr lang="en-US" sz="1400" dirty="0">
                <a:latin typeface="Times New Roman" panose="02020603050405020304" pitchFamily="18" charset="0"/>
                <a:ea typeface="Calibri" panose="020F0502020204030204" pitchFamily="34" charset="0"/>
                <a:cs typeface="Arial" panose="020B0604020202020204" pitchFamily="34" charset="0"/>
              </a:rPr>
              <a:t>Table 4: The environmental impacts for generator 22kW</a:t>
            </a:r>
            <a:endParaRPr lang="en-US" sz="1400" dirty="0"/>
          </a:p>
        </p:txBody>
      </p:sp>
    </p:spTree>
    <p:extLst>
      <p:ext uri="{BB962C8B-B14F-4D97-AF65-F5344CB8AC3E}">
        <p14:creationId xmlns:p14="http://schemas.microsoft.com/office/powerpoint/2010/main" val="86573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463" y="2740293"/>
            <a:ext cx="8911687" cy="1280890"/>
          </a:xfrm>
        </p:spPr>
        <p:txBody>
          <a:bodyPr>
            <a:normAutofit fontScale="90000"/>
          </a:bodyPr>
          <a:lstStyle/>
          <a:p>
            <a:pPr algn="ctr"/>
            <a:r>
              <a:rPr lang="en-US" b="1" dirty="0">
                <a:latin typeface="Times New Roman" panose="02020603050405020304" pitchFamily="18" charset="0"/>
                <a:cs typeface="Times New Roman" panose="02020603050405020304" pitchFamily="18" charset="0"/>
              </a:rPr>
              <a:t>Conclusions and </a:t>
            </a:r>
            <a:r>
              <a:rPr lang="en-US" b="1" dirty="0" smtClean="0">
                <a:latin typeface="Times New Roman" panose="02020603050405020304" pitchFamily="18" charset="0"/>
                <a:cs typeface="Times New Roman" panose="02020603050405020304" pitchFamily="18" charset="0"/>
              </a:rPr>
              <a:t>Recommendation:</a:t>
            </a:r>
            <a:r>
              <a:rPr lang="ar-JO" b="1" dirty="0">
                <a:latin typeface="Times New Roman" panose="02020603050405020304" pitchFamily="18" charset="0"/>
                <a:cs typeface="Times New Roman" panose="02020603050405020304" pitchFamily="18" charset="0"/>
              </a:rPr>
              <a:t/>
            </a:r>
            <a:br>
              <a:rPr lang="ar-JO"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4996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48596" y="2564080"/>
            <a:ext cx="6544490" cy="1569660"/>
          </a:xfrm>
          <a:prstGeom prst="rect">
            <a:avLst/>
          </a:prstGeom>
        </p:spPr>
        <p:txBody>
          <a:bodyPr wrap="square">
            <a:spAutoFit/>
          </a:bodyPr>
          <a:lstStyle/>
          <a:p>
            <a:r>
              <a:rPr lang="en-US" sz="9600" dirty="0" smtClean="0">
                <a:ln w="0"/>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Thank </a:t>
            </a:r>
            <a:r>
              <a:rPr lang="en-US" sz="9600" dirty="0">
                <a:ln w="0"/>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you</a:t>
            </a:r>
          </a:p>
        </p:txBody>
      </p:sp>
    </p:spTree>
    <p:extLst>
      <p:ext uri="{BB962C8B-B14F-4D97-AF65-F5344CB8AC3E}">
        <p14:creationId xmlns:p14="http://schemas.microsoft.com/office/powerpoint/2010/main" val="3522268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9012" y="2041676"/>
            <a:ext cx="10058400" cy="4023360"/>
          </a:xfrm>
        </p:spPr>
        <p:txBody>
          <a:bodyPr>
            <a:normAutofit/>
          </a:bodyPr>
          <a:lstStyle/>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Introduction</a:t>
            </a:r>
            <a:r>
              <a:rPr lang="en-US" dirty="0" smtClean="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Methodology</a:t>
            </a:r>
            <a:r>
              <a:rPr lang="en-US" dirty="0" smtClean="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Theoretical </a:t>
            </a:r>
            <a:r>
              <a:rPr lang="en-US" dirty="0" smtClean="0">
                <a:latin typeface="Times New Roman" panose="02020603050405020304" pitchFamily="18" charset="0"/>
                <a:cs typeface="Times New Roman" panose="02020603050405020304" pitchFamily="18" charset="0"/>
              </a:rPr>
              <a:t>background.</a:t>
            </a:r>
          </a:p>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Results </a:t>
            </a:r>
            <a:r>
              <a:rPr lang="en-US" dirty="0" smtClean="0">
                <a:latin typeface="Times New Roman" panose="02020603050405020304" pitchFamily="18" charset="0"/>
                <a:cs typeface="Times New Roman" panose="02020603050405020304" pitchFamily="18" charset="0"/>
              </a:rPr>
              <a:t>and discussion.</a:t>
            </a:r>
          </a:p>
          <a:p>
            <a:pPr>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 Conclusions </a:t>
            </a:r>
            <a:r>
              <a:rPr lang="en-US" dirty="0" smtClean="0">
                <a:latin typeface="Times New Roman" panose="02020603050405020304" pitchFamily="18" charset="0"/>
                <a:cs typeface="Times New Roman" panose="02020603050405020304" pitchFamily="18" charset="0"/>
              </a:rPr>
              <a:t>and Recommendation.</a:t>
            </a:r>
            <a:endParaRPr lang="ar-JO" dirty="0">
              <a:latin typeface="Times New Roman" panose="02020603050405020304" pitchFamily="18" charset="0"/>
              <a:cs typeface="Times New Roman" panose="02020603050405020304" pitchFamily="18" charset="0"/>
            </a:endParaRPr>
          </a:p>
        </p:txBody>
      </p:sp>
      <p:sp>
        <p:nvSpPr>
          <p:cNvPr id="4" name="Rectangle 3"/>
          <p:cNvSpPr/>
          <p:nvPr/>
        </p:nvSpPr>
        <p:spPr>
          <a:xfrm>
            <a:off x="1166207" y="1160672"/>
            <a:ext cx="1552028" cy="523220"/>
          </a:xfrm>
          <a:prstGeom prst="rect">
            <a:avLst/>
          </a:prstGeom>
        </p:spPr>
        <p:txBody>
          <a:bodyPr wrap="none">
            <a:spAutoFit/>
          </a:bodyPr>
          <a:lstStyle/>
          <a:p>
            <a:r>
              <a:rPr lang="en-US" sz="2800" b="1" dirty="0">
                <a:latin typeface="Times New Roman" panose="02020603050405020304" pitchFamily="18" charset="0"/>
                <a:cs typeface="Times New Roman" panose="02020603050405020304" pitchFamily="18" charset="0"/>
              </a:rPr>
              <a:t>Outline :</a:t>
            </a:r>
            <a:endParaRPr lang="ar-JO"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2162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470" y="640079"/>
            <a:ext cx="9623560" cy="1658984"/>
          </a:xfrm>
        </p:spPr>
        <p:txBody>
          <a:bodyPr>
            <a:normAutofit/>
          </a:bodyPr>
          <a:lstStyle/>
          <a:p>
            <a:r>
              <a:rPr lang="en-US" sz="2800" b="1" dirty="0" smtClean="0">
                <a:latin typeface="Times New Roman" panose="02020603050405020304" pitchFamily="18" charset="0"/>
                <a:cs typeface="Times New Roman" panose="02020603050405020304" pitchFamily="18" charset="0"/>
              </a:rPr>
              <a:t>Introduction</a:t>
            </a:r>
            <a:r>
              <a:rPr lang="en-US" sz="2800" b="1" dirty="0" smtClean="0">
                <a:latin typeface="Times New Roman" panose="02020603050405020304" pitchFamily="18" charset="0"/>
                <a:cs typeface="Times New Roman" panose="02020603050405020304" pitchFamily="18" charset="0"/>
              </a:rPr>
              <a:t>:</a:t>
            </a:r>
            <a:r>
              <a:rPr lang="en-US" dirty="0" smtClean="0"/>
              <a:t/>
            </a:r>
            <a:br>
              <a:rPr lang="en-US" dirty="0" smtClean="0"/>
            </a:br>
            <a:endParaRPr lang="ar-JO" dirty="0"/>
          </a:p>
        </p:txBody>
      </p:sp>
      <p:sp>
        <p:nvSpPr>
          <p:cNvPr id="3" name="Content Placeholder 2"/>
          <p:cNvSpPr>
            <a:spLocks noGrp="1"/>
          </p:cNvSpPr>
          <p:nvPr>
            <p:ph idx="1"/>
          </p:nvPr>
        </p:nvSpPr>
        <p:spPr>
          <a:xfrm>
            <a:off x="1136469" y="1998617"/>
            <a:ext cx="9993085" cy="2325189"/>
          </a:xfrm>
        </p:spPr>
        <p:txBody>
          <a:bodyPr/>
          <a:lstStyle/>
          <a:p>
            <a:pPr marL="0" indent="0" algn="just">
              <a:buNone/>
            </a:pPr>
            <a:r>
              <a:rPr lang="en-US" dirty="0" smtClean="0">
                <a:solidFill>
                  <a:srgbClr val="0E101A"/>
                </a:solidFill>
                <a:latin typeface="Times New Roman" panose="02020603050405020304" pitchFamily="18" charset="0"/>
                <a:ea typeface="Calibri" panose="020F0502020204030204" pitchFamily="34" charset="0"/>
                <a:cs typeface="Arial" panose="020B0604020202020204" pitchFamily="34" charset="0"/>
              </a:rPr>
              <a:t>The development in renewable energy sources, and the exploitation of these sources in Palestine, where these sources are considered environmentally friendly, the use of renewable energy sources has become widely available, especially solar energy (photovoltaic systems), besides that, the Palestinian government and electricity companies have encouraged the citizens to install solar energy systems (photovoltaic systems) to reduce the dependence on the Zionist side in delivering electricity to residential areas. </a:t>
            </a:r>
            <a:endParaRPr lang="en-US" dirty="0"/>
          </a:p>
          <a:p>
            <a:pPr marL="0" indent="0">
              <a:buNone/>
            </a:pPr>
            <a:r>
              <a:rPr lang="en-US" dirty="0" smtClean="0">
                <a:latin typeface="Times New Roman" panose="02020603050405020304" pitchFamily="18" charset="0"/>
                <a:cs typeface="Times New Roman" panose="02020603050405020304" pitchFamily="18" charset="0"/>
              </a:rPr>
              <a:t>.</a:t>
            </a:r>
            <a:endParaRPr lang="ar-JO"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3E49517-181C-4182-95D6-03D30C7EBD2B}"/>
              </a:ext>
            </a:extLst>
          </p:cNvPr>
          <p:cNvPicPr>
            <a:picLocks noChangeAspect="1"/>
          </p:cNvPicPr>
          <p:nvPr/>
        </p:nvPicPr>
        <p:blipFill>
          <a:blip r:embed="rId2"/>
          <a:stretch>
            <a:fillRect/>
          </a:stretch>
        </p:blipFill>
        <p:spPr>
          <a:xfrm rot="21306278">
            <a:off x="7591241" y="3497649"/>
            <a:ext cx="3619223" cy="2520715"/>
          </a:xfrm>
          <a:prstGeom prst="rect">
            <a:avLst/>
          </a:prstGeom>
        </p:spPr>
      </p:pic>
    </p:spTree>
    <p:extLst>
      <p:ext uri="{BB962C8B-B14F-4D97-AF65-F5344CB8AC3E}">
        <p14:creationId xmlns:p14="http://schemas.microsoft.com/office/powerpoint/2010/main" val="1732711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9849394" cy="1307066"/>
          </a:xfrm>
        </p:spPr>
        <p:txBody>
          <a:bodyPr>
            <a:normAutofit/>
          </a:bodyPr>
          <a:lstStyle/>
          <a:p>
            <a:pPr marL="457200" indent="-457200">
              <a:buFont typeface="Wingdings" panose="05000000000000000000" pitchFamily="2" charset="2"/>
              <a:buChar char="v"/>
            </a:pPr>
            <a:r>
              <a:rPr lang="en-US" sz="2800" b="1" dirty="0">
                <a:latin typeface="Times New Roman" panose="02020603050405020304" pitchFamily="18" charset="0"/>
                <a:ea typeface="Calibri" panose="020F0502020204030204" pitchFamily="34" charset="0"/>
                <a:cs typeface="Times New Roman" panose="02020603050405020304" pitchFamily="18" charset="0"/>
              </a:rPr>
              <a:t>PV storage system as used in the described model</a:t>
            </a:r>
            <a:endParaRPr lang="en-US" sz="2800" b="1" dirty="0"/>
          </a:p>
        </p:txBody>
      </p:sp>
      <p:pic>
        <p:nvPicPr>
          <p:cNvPr id="4" name="Content Placeholder 3">
            <a:extLst>
              <a:ext uri="{FF2B5EF4-FFF2-40B4-BE49-F238E27FC236}">
                <a16:creationId xmlns:a16="http://schemas.microsoft.com/office/drawing/2014/main" id="{0F67A10F-8152-4F3A-B62A-2129997ABD4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22914" y="2116183"/>
            <a:ext cx="4781006" cy="2978331"/>
          </a:xfrm>
          <a:prstGeom prst="rect">
            <a:avLst/>
          </a:prstGeom>
          <a:noFill/>
          <a:ln>
            <a:noFill/>
          </a:ln>
        </p:spPr>
      </p:pic>
    </p:spTree>
    <p:extLst>
      <p:ext uri="{BB962C8B-B14F-4D97-AF65-F5344CB8AC3E}">
        <p14:creationId xmlns:p14="http://schemas.microsoft.com/office/powerpoint/2010/main" val="2583268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796833"/>
            <a:ext cx="10058400" cy="1449977"/>
          </a:xfrm>
        </p:spPr>
        <p:txBody>
          <a:bodyPr/>
          <a:lstStyle/>
          <a:p>
            <a:r>
              <a:rPr lang="en-US" sz="2800" b="1" dirty="0">
                <a:latin typeface="Times New Roman" panose="02020603050405020304" pitchFamily="18" charset="0"/>
                <a:cs typeface="Times New Roman" panose="02020603050405020304" pitchFamily="18" charset="0"/>
              </a:rPr>
              <a:t>Methodology</a:t>
            </a:r>
            <a:r>
              <a:rPr lang="en-US" sz="2800" b="1"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pPr marL="285750" marR="0" lvl="0" indent="-285750" algn="just">
              <a:lnSpc>
                <a:spcPct val="115000"/>
              </a:lnSpc>
              <a:spcBef>
                <a:spcPts val="0"/>
              </a:spcBef>
              <a:spcAft>
                <a:spcPts val="0"/>
              </a:spcAft>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Scientific papers have been reading specializing in optimal PV- battery grid-connected system.</a:t>
            </a:r>
          </a:p>
          <a:p>
            <a:pPr marL="285750" marR="0" lvl="0" indent="-285750" algn="just">
              <a:lnSpc>
                <a:spcPct val="115000"/>
              </a:lnSpc>
              <a:spcBef>
                <a:spcPts val="0"/>
              </a:spcBef>
              <a:spcAft>
                <a:spcPts val="0"/>
              </a:spcAft>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Taking of electrical loads from Back-Of the Envelope software.</a:t>
            </a:r>
          </a:p>
          <a:p>
            <a:pPr marL="285750" marR="0" lvl="0" indent="-285750" algn="just">
              <a:lnSpc>
                <a:spcPct val="115000"/>
              </a:lnSpc>
              <a:spcBef>
                <a:spcPts val="0"/>
              </a:spcBef>
              <a:spcAft>
                <a:spcPts val="0"/>
              </a:spcAft>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Collect the necessary and appropriate data and information for all components of the system and  the price for each part of the system.</a:t>
            </a:r>
          </a:p>
          <a:p>
            <a:pPr marL="285750" marR="0" lvl="0" indent="-285750" algn="just">
              <a:lnSpc>
                <a:spcPct val="115000"/>
              </a:lnSpc>
              <a:spcBef>
                <a:spcPts val="0"/>
              </a:spcBef>
              <a:spcAft>
                <a:spcPts val="0"/>
              </a:spcAft>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Components modelling.</a:t>
            </a:r>
          </a:p>
          <a:p>
            <a:pPr marL="285750" marR="0" lvl="0" indent="-285750" algn="just">
              <a:lnSpc>
                <a:spcPct val="115000"/>
              </a:lnSpc>
              <a:spcBef>
                <a:spcPts val="0"/>
              </a:spcBef>
              <a:spcAft>
                <a:spcPts val="0"/>
              </a:spcAft>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design of system by homer energy .</a:t>
            </a:r>
          </a:p>
          <a:p>
            <a:pPr marL="285750" indent="-285750" algn="just">
              <a:lnSpc>
                <a:spcPct val="115000"/>
              </a:lnSpc>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Find a value </a:t>
            </a:r>
            <a:r>
              <a:rPr lang="en-US" dirty="0" err="1">
                <a:solidFill>
                  <a:schemeClr val="tx1"/>
                </a:solidFill>
                <a:latin typeface="Times New Roman" panose="02020603050405020304" pitchFamily="18" charset="0"/>
                <a:cs typeface="Times New Roman" panose="02020603050405020304" pitchFamily="18" charset="0"/>
              </a:rPr>
              <a:t>Levelized</a:t>
            </a:r>
            <a:r>
              <a:rPr lang="en-US" dirty="0">
                <a:solidFill>
                  <a:schemeClr val="tx1"/>
                </a:solidFill>
                <a:latin typeface="Times New Roman" panose="02020603050405020304" pitchFamily="18" charset="0"/>
                <a:cs typeface="Times New Roman" panose="02020603050405020304" pitchFamily="18" charset="0"/>
              </a:rPr>
              <a:t> Cost of Energy (LCOE) . </a:t>
            </a:r>
          </a:p>
          <a:p>
            <a:pPr marL="285750" indent="-285750" algn="just">
              <a:lnSpc>
                <a:spcPct val="115000"/>
              </a:lnSpc>
              <a:buSzPts val="1000"/>
              <a:buFont typeface="Wingdings" panose="05000000000000000000" pitchFamily="2" charset="2"/>
              <a:buChar char="v"/>
              <a:tabLst>
                <a:tab pos="457200" algn="l"/>
              </a:tabLst>
            </a:pPr>
            <a:r>
              <a:rPr lang="en-US" dirty="0">
                <a:solidFill>
                  <a:schemeClr val="tx1"/>
                </a:solidFill>
                <a:latin typeface="Times New Roman" panose="02020603050405020304" pitchFamily="18" charset="0"/>
                <a:cs typeface="Times New Roman" panose="02020603050405020304" pitchFamily="18" charset="0"/>
              </a:rPr>
              <a:t>Analysis and discussion of the resulting values.</a:t>
            </a:r>
          </a:p>
          <a:p>
            <a:endParaRPr lang="en-US" dirty="0"/>
          </a:p>
        </p:txBody>
      </p:sp>
    </p:spTree>
    <p:extLst>
      <p:ext uri="{BB962C8B-B14F-4D97-AF65-F5344CB8AC3E}">
        <p14:creationId xmlns:p14="http://schemas.microsoft.com/office/powerpoint/2010/main" val="368242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22069"/>
            <a:ext cx="6361611" cy="1998617"/>
          </a:xfrm>
        </p:spPr>
        <p:txBody>
          <a:bodyPr/>
          <a:lstStyle/>
          <a:p>
            <a:r>
              <a:rPr lang="en-US" sz="2800" b="1" dirty="0">
                <a:latin typeface="Times New Roman" panose="02020603050405020304" pitchFamily="18" charset="0"/>
                <a:ea typeface="Calibri" panose="020F0502020204030204" pitchFamily="34" charset="0"/>
                <a:cs typeface="Arial" panose="020B0604020202020204" pitchFamily="34" charset="0"/>
              </a:rPr>
              <a:t>Theoretical background:</a:t>
            </a:r>
            <a:r>
              <a:rPr lang="en-US" b="1" dirty="0"/>
              <a:t/>
            </a:r>
            <a:br>
              <a:rPr lang="en-US" b="1" dirty="0"/>
            </a:br>
            <a:endParaRPr lang="en-US" dirty="0"/>
          </a:p>
        </p:txBody>
      </p:sp>
      <p:sp>
        <p:nvSpPr>
          <p:cNvPr id="3" name="Content Placeholder 2"/>
          <p:cNvSpPr>
            <a:spLocks noGrp="1"/>
          </p:cNvSpPr>
          <p:nvPr>
            <p:ph idx="1"/>
          </p:nvPr>
        </p:nvSpPr>
        <p:spPr>
          <a:xfrm>
            <a:off x="1201778" y="1845733"/>
            <a:ext cx="9953901" cy="4502815"/>
          </a:xfrm>
        </p:spPr>
        <p:txBody>
          <a:bodyPr/>
          <a:lstStyle/>
          <a:p>
            <a:r>
              <a:rPr lang="en-US" b="1" dirty="0" smtClean="0">
                <a:latin typeface="Times New Roman" panose="02020603050405020304" pitchFamily="18" charset="0"/>
                <a:ea typeface="Calibri" panose="020F0502020204030204" pitchFamily="34" charset="0"/>
              </a:rPr>
              <a:t>Solar radiation : </a:t>
            </a:r>
            <a:endParaRPr lang="en-US" dirty="0" smtClean="0"/>
          </a:p>
          <a:p>
            <a:endParaRPr lang="en-US" dirty="0"/>
          </a:p>
        </p:txBody>
      </p:sp>
      <p:pic>
        <p:nvPicPr>
          <p:cNvPr id="4" name="Picture 3">
            <a:extLst>
              <a:ext uri="{FF2B5EF4-FFF2-40B4-BE49-F238E27FC236}">
                <a16:creationId xmlns:a16="http://schemas.microsoft.com/office/drawing/2014/main" id="{BF59B25D-CD86-4F0B-B280-26FC1E9D1322}"/>
              </a:ext>
            </a:extLst>
          </p:cNvPr>
          <p:cNvPicPr>
            <a:picLocks noChangeAspect="1"/>
          </p:cNvPicPr>
          <p:nvPr/>
        </p:nvPicPr>
        <p:blipFill>
          <a:blip r:embed="rId2"/>
          <a:stretch>
            <a:fillRect/>
          </a:stretch>
        </p:blipFill>
        <p:spPr>
          <a:xfrm>
            <a:off x="1201783" y="2325188"/>
            <a:ext cx="9953897" cy="822959"/>
          </a:xfrm>
          <a:prstGeom prst="rect">
            <a:avLst/>
          </a:prstGeom>
        </p:spPr>
      </p:pic>
      <p:sp>
        <p:nvSpPr>
          <p:cNvPr id="5" name="Rectangle 4"/>
          <p:cNvSpPr/>
          <p:nvPr/>
        </p:nvSpPr>
        <p:spPr>
          <a:xfrm>
            <a:off x="1097280" y="3148148"/>
            <a:ext cx="3304903" cy="410882"/>
          </a:xfrm>
          <a:prstGeom prst="rect">
            <a:avLst/>
          </a:prstGeom>
        </p:spPr>
        <p:txBody>
          <a:bodyPr wrap="square">
            <a:spAutoFit/>
          </a:bodyPr>
          <a:lstStyle/>
          <a:p>
            <a:pPr lvl="0" algn="just">
              <a:lnSpc>
                <a:spcPct val="115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Net  present value to annual:</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6" name="Rectangle 5"/>
              <p:cNvSpPr/>
              <p:nvPr/>
            </p:nvSpPr>
            <p:spPr>
              <a:xfrm rot="10800000" flipV="1">
                <a:off x="1201782" y="3703953"/>
                <a:ext cx="2259875" cy="661912"/>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𝑁𝑃𝐶</m:t>
                      </m:r>
                      <m:r>
                        <a:rPr lang="en-US">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𝑎𝑛𝑛</m:t>
                              </m:r>
                              <m:r>
                                <a:rPr lang="en-US">
                                  <a:latin typeface="Cambria Math" panose="02040503050406030204" pitchFamily="18" charset="0"/>
                                </a:rPr>
                                <m:t>,</m:t>
                              </m:r>
                              <m:r>
                                <a:rPr lang="en-US" i="1">
                                  <a:latin typeface="Cambria Math" panose="02040503050406030204" pitchFamily="18" charset="0"/>
                                </a:rPr>
                                <m:t>𝑡𝑜𝑡</m:t>
                              </m:r>
                            </m:sub>
                          </m:sSub>
                        </m:num>
                        <m:den>
                          <m:d>
                            <m:dPr>
                              <m:begChr m:val=""/>
                              <m:ctrlPr>
                                <a:rPr lang="en-US" i="1">
                                  <a:latin typeface="Cambria Math" panose="02040503050406030204" pitchFamily="18" charset="0"/>
                                </a:rPr>
                              </m:ctrlPr>
                            </m:dPr>
                            <m:e>
                              <m:r>
                                <a:rPr lang="en-US" i="1">
                                  <a:latin typeface="Cambria Math" panose="02040503050406030204" pitchFamily="18" charset="0"/>
                                </a:rPr>
                                <m:t>𝐶𝑅𝐹</m:t>
                              </m:r>
                              <m:r>
                                <a:rPr lang="en-US">
                                  <a:latin typeface="Cambria Math" panose="02040503050406030204" pitchFamily="18" charset="0"/>
                                </a:rPr>
                                <m:t>(</m:t>
                              </m:r>
                              <m:r>
                                <a:rPr lang="en-US" i="1">
                                  <a:latin typeface="Cambria Math" panose="02040503050406030204" pitchFamily="18" charset="0"/>
                                </a:rPr>
                                <m:t>𝑖</m:t>
                              </m:r>
                              <m:r>
                                <a:rPr lang="en-US">
                                  <a:latin typeface="Cambria Math" panose="02040503050406030204" pitchFamily="18" charset="0"/>
                                </a:rPr>
                                <m:t>,</m:t>
                              </m:r>
                              <m:r>
                                <a:rPr lang="en-US" i="1">
                                  <a:latin typeface="Cambria Math" panose="02040503050406030204" pitchFamily="18" charset="0"/>
                                </a:rPr>
                                <m:t>𝑁</m:t>
                              </m:r>
                            </m:e>
                          </m:d>
                        </m:den>
                      </m:f>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rot="10800000" flipV="1">
                <a:off x="1201782" y="3703953"/>
                <a:ext cx="2259875" cy="66191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rot="10800000" flipV="1">
                <a:off x="1201780" y="4596695"/>
                <a:ext cx="2259876" cy="687496"/>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𝐶𝑅𝐹</m:t>
                      </m:r>
                      <m:r>
                        <a:rPr lang="en-US">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𝑖</m:t>
                          </m:r>
                          <m:r>
                            <a:rPr lang="en-US">
                              <a:latin typeface="Cambria Math" panose="02040503050406030204" pitchFamily="18" charset="0"/>
                            </a:rPr>
                            <m:t> </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1</m:t>
                                  </m:r>
                                  <m:r>
                                    <a:rPr lang="en-US">
                                      <a:latin typeface="Cambria Math" panose="02040503050406030204" pitchFamily="18" charset="0"/>
                                    </a:rPr>
                                    <m:t>+</m:t>
                                  </m:r>
                                  <m:r>
                                    <a:rPr lang="en-US" i="1">
                                      <a:latin typeface="Cambria Math" panose="02040503050406030204" pitchFamily="18" charset="0"/>
                                    </a:rPr>
                                    <m:t>𝑖</m:t>
                                  </m:r>
                                </m:e>
                              </m:d>
                            </m:e>
                            <m:sup>
                              <m:r>
                                <a:rPr lang="en-US" i="1">
                                  <a:latin typeface="Cambria Math" panose="02040503050406030204" pitchFamily="18" charset="0"/>
                                </a:rPr>
                                <m:t>𝑁</m:t>
                              </m:r>
                            </m:sup>
                          </m:sSup>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1</m:t>
                                  </m:r>
                                  <m:r>
                                    <a:rPr lang="en-US">
                                      <a:latin typeface="Cambria Math" panose="02040503050406030204" pitchFamily="18" charset="0"/>
                                    </a:rPr>
                                    <m:t>+</m:t>
                                  </m:r>
                                  <m:r>
                                    <a:rPr lang="en-US" i="1">
                                      <a:latin typeface="Cambria Math" panose="02040503050406030204" pitchFamily="18" charset="0"/>
                                    </a:rPr>
                                    <m:t>𝑖</m:t>
                                  </m:r>
                                </m:e>
                              </m:d>
                            </m:e>
                            <m:sup>
                              <m:r>
                                <a:rPr lang="en-US" i="1">
                                  <a:latin typeface="Cambria Math" panose="02040503050406030204" pitchFamily="18" charset="0"/>
                                </a:rPr>
                                <m:t>𝑁</m:t>
                              </m:r>
                            </m:sup>
                          </m:sSup>
                          <m:r>
                            <a:rPr lang="en-US">
                              <a:latin typeface="Cambria Math" panose="02040503050406030204" pitchFamily="18" charset="0"/>
                            </a:rPr>
                            <m:t>−</m:t>
                          </m:r>
                          <m:r>
                            <a:rPr lang="en-US">
                              <a:latin typeface="Cambria Math" panose="02040503050406030204" pitchFamily="18" charset="0"/>
                            </a:rPr>
                            <m:t>1</m:t>
                          </m:r>
                        </m:den>
                      </m:f>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rot="10800000" flipV="1">
                <a:off x="1201780" y="4596695"/>
                <a:ext cx="2259876" cy="68749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p:cNvSpPr/>
              <p:nvPr/>
            </p:nvSpPr>
            <p:spPr>
              <a:xfrm rot="10800000" flipV="1">
                <a:off x="1201776" y="5328556"/>
                <a:ext cx="4441376" cy="946413"/>
              </a:xfrm>
              <a:prstGeom prst="rect">
                <a:avLst/>
              </a:prstGeom>
            </p:spPr>
            <p:txBody>
              <a:bodyPr wrap="square">
                <a:spAutoFit/>
              </a:bodyPr>
              <a:lstStyle/>
              <a:p>
                <a:pPr lvl="0" algn="just">
                  <a:lnSpc>
                    <a:spcPct val="115000"/>
                  </a:lnSpc>
                </a:pPr>
                <a:r>
                  <a:rPr lang="en-US" b="1" dirty="0">
                    <a:latin typeface="Times New Roman" panose="02020603050405020304" pitchFamily="18" charset="0"/>
                    <a:ea typeface="Calibri" panose="020F0502020204030204" pitchFamily="34" charset="0"/>
                    <a:cs typeface="Times New Roman" panose="02020603050405020304" pitchFamily="18" charset="0"/>
                  </a:rPr>
                  <a:t>Levelized</a:t>
                </a:r>
                <a:r>
                  <a:rPr lang="en-US" b="1" dirty="0">
                    <a:latin typeface="Times New Roman" panose="02020603050405020304" pitchFamily="18" charset="0"/>
                    <a:ea typeface="Calibri" panose="020F0502020204030204" pitchFamily="34" charset="0"/>
                    <a:cs typeface="Times New Roman" panose="02020603050405020304" pitchFamily="18" charset="0"/>
                  </a:rPr>
                  <a:t> Cost of Energy</a:t>
                </a:r>
                <a:r>
                  <a:rPr lang="en-US" b="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smtClean="0">
                  <a:latin typeface="Times New Roman" panose="02020603050405020304" pitchFamily="18" charset="0"/>
                  <a:ea typeface="Calibri" panose="020F0502020204030204" pitchFamily="34" charset="0"/>
                  <a:cs typeface="Arial" panose="020B0604020202020204" pitchFamily="34" charset="0"/>
                </a:endParaRPr>
              </a:p>
              <a:p>
                <a:pPr marL="285750" marR="0" algn="just">
                  <a:lnSpc>
                    <a:spcPct val="115000"/>
                  </a:lnSpc>
                  <a:spcBef>
                    <a:spcPts val="0"/>
                  </a:spcBef>
                  <a:spcAft>
                    <a:spcPts val="1000"/>
                  </a:spcAft>
                </a:pPr>
                <a:r>
                  <a:rPr lang="en-US" b="1"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m:rPr>
                        <m:sty m:val="p"/>
                      </m:rPr>
                      <a:rPr lang="en-US">
                        <a:latin typeface="Cambria Math" panose="02040503050406030204" pitchFamily="18" charset="0"/>
                        <a:ea typeface="Calibri" panose="020F0502020204030204" pitchFamily="34" charset="0"/>
                        <a:cs typeface="Times New Roman" panose="02020603050405020304" pitchFamily="18" charset="0"/>
                      </a:rPr>
                      <m:t>LCOE</m:t>
                    </m:r>
                    <m:r>
                      <a:rPr lang="en-US">
                        <a:latin typeface="Cambria Math" panose="02040503050406030204" pitchFamily="18" charset="0"/>
                        <a:ea typeface="Calibri" panose="020F0502020204030204" pitchFamily="34" charset="0"/>
                        <a:cs typeface="Times New Roman" panose="02020603050405020304" pitchFamily="18" charset="0"/>
                      </a:rPr>
                      <m:t>=</m:t>
                    </m:r>
                    <m:f>
                      <m:fPr>
                        <m:ctrlPr>
                          <a:rPr lang="en-US" i="1">
                            <a:latin typeface="Cambria Math" panose="02040503050406030204" pitchFamily="18" charset="0"/>
                            <a:cs typeface="Times New Roman" panose="02020603050405020304" pitchFamily="18" charset="0"/>
                          </a:rPr>
                        </m:ctrlPr>
                      </m:fPr>
                      <m:num>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𝐶</m:t>
                            </m:r>
                          </m:e>
                          <m:sub>
                            <m:r>
                              <a:rPr lang="en-US" i="1">
                                <a:latin typeface="Cambria Math" panose="02040503050406030204" pitchFamily="18" charset="0"/>
                                <a:ea typeface="Calibri" panose="020F0502020204030204" pitchFamily="34" charset="0"/>
                                <a:cs typeface="Times New Roman" panose="02020603050405020304" pitchFamily="18" charset="0"/>
                              </a:rPr>
                              <m:t>𝑎𝑛𝑛</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𝑡𝑜𝑡</m:t>
                            </m:r>
                          </m:sub>
                        </m:sSub>
                      </m:num>
                      <m:den>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𝑅</m:t>
                            </m:r>
                          </m:e>
                          <m:sub>
                            <m:r>
                              <a:rPr lang="en-US" i="1">
                                <a:latin typeface="Cambria Math" panose="02040503050406030204" pitchFamily="18" charset="0"/>
                                <a:ea typeface="Calibri" panose="020F0502020204030204" pitchFamily="34" charset="0"/>
                                <a:cs typeface="Times New Roman" panose="02020603050405020304" pitchFamily="18" charset="0"/>
                              </a:rPr>
                              <m:t>𝑝𝑟𝑖𝑚</m:t>
                            </m:r>
                          </m:sub>
                        </m:sSub>
                        <m:r>
                          <a:rPr lang="en-US"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𝑅</m:t>
                            </m:r>
                          </m:e>
                          <m:sub>
                            <m:r>
                              <a:rPr lang="en-US" i="1">
                                <a:latin typeface="Cambria Math" panose="02040503050406030204" pitchFamily="18" charset="0"/>
                                <a:ea typeface="Calibri" panose="020F0502020204030204" pitchFamily="34" charset="0"/>
                                <a:cs typeface="Times New Roman" panose="02020603050405020304" pitchFamily="18" charset="0"/>
                              </a:rPr>
                              <m:t>𝑑𝑒𝑓</m:t>
                            </m:r>
                            <m:r>
                              <a:rPr lang="en-US" i="1">
                                <a:latin typeface="Cambria Math" panose="02040503050406030204" pitchFamily="18" charset="0"/>
                                <a:ea typeface="Calibri" panose="020F0502020204030204" pitchFamily="34" charset="0"/>
                                <a:cs typeface="Times New Roman" panose="02020603050405020304" pitchFamily="18" charset="0"/>
                              </a:rPr>
                              <m:t> </m:t>
                            </m:r>
                          </m:sub>
                        </m:sSub>
                        <m:r>
                          <a:rPr lang="en-US"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𝑅</m:t>
                            </m:r>
                          </m:e>
                          <m:sub>
                            <m:r>
                              <a:rPr lang="en-US" i="1">
                                <a:latin typeface="Cambria Math" panose="02040503050406030204" pitchFamily="18" charset="0"/>
                                <a:ea typeface="Calibri" panose="020F0502020204030204" pitchFamily="34" charset="0"/>
                                <a:cs typeface="Times New Roman" panose="02020603050405020304" pitchFamily="18" charset="0"/>
                              </a:rPr>
                              <m:t>𝑡𝑜𝑡</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𝑔𝑟𝑖𝑑</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𝑠𝑎𝑙𝑒𝑠</m:t>
                            </m:r>
                          </m:sub>
                        </m:sSub>
                      </m:den>
                    </m:f>
                  </m:oMath>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rot="10800000" flipV="1">
                <a:off x="1201776" y="5328556"/>
                <a:ext cx="4441376" cy="946413"/>
              </a:xfrm>
              <a:prstGeom prst="rect">
                <a:avLst/>
              </a:prstGeom>
              <a:blipFill>
                <a:blip r:embed="rId5"/>
                <a:stretch>
                  <a:fillRect l="-1097" t="-1290" b="-1935"/>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9887596A-6B39-4F91-A820-FF73E3B72F6B}"/>
              </a:ext>
            </a:extLst>
          </p:cNvPr>
          <p:cNvPicPr>
            <a:picLocks noChangeAspect="1"/>
          </p:cNvPicPr>
          <p:nvPr/>
        </p:nvPicPr>
        <p:blipFill>
          <a:blip r:embed="rId6"/>
          <a:stretch>
            <a:fillRect/>
          </a:stretch>
        </p:blipFill>
        <p:spPr>
          <a:xfrm>
            <a:off x="7324276" y="3126225"/>
            <a:ext cx="4231515" cy="3088370"/>
          </a:xfrm>
          <a:prstGeom prst="ellipse">
            <a:avLst/>
          </a:prstGeom>
          <a:ln>
            <a:noFill/>
          </a:ln>
          <a:effectLst>
            <a:softEdge rad="112500"/>
          </a:effectLst>
        </p:spPr>
      </p:pic>
    </p:spTree>
    <p:extLst>
      <p:ext uri="{BB962C8B-B14F-4D97-AF65-F5344CB8AC3E}">
        <p14:creationId xmlns:p14="http://schemas.microsoft.com/office/powerpoint/2010/main" val="2917107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640080"/>
            <a:ext cx="10058400" cy="1097280"/>
          </a:xfrm>
        </p:spPr>
        <p:txBody>
          <a:bodyPr>
            <a:normAutofit/>
          </a:bodyPr>
          <a:lstStyle/>
          <a:p>
            <a:r>
              <a:rPr lang="en-US" sz="2800" b="1" dirty="0">
                <a:latin typeface="Times New Roman" panose="02020603050405020304" pitchFamily="18" charset="0"/>
                <a:ea typeface="+mj-lt"/>
                <a:cs typeface="Times New Roman" panose="02020603050405020304" pitchFamily="18" charset="0"/>
              </a:rPr>
              <a:t>Results and discussion:</a:t>
            </a:r>
            <a:endParaRPr lang="en-US" sz="2800" dirty="0"/>
          </a:p>
        </p:txBody>
      </p:sp>
      <p:sp>
        <p:nvSpPr>
          <p:cNvPr id="3" name="Content Placeholder 2"/>
          <p:cNvSpPr>
            <a:spLocks noGrp="1"/>
          </p:cNvSpPr>
          <p:nvPr>
            <p:ph idx="1"/>
          </p:nvPr>
        </p:nvSpPr>
        <p:spPr/>
        <p:txBody>
          <a:bodyPr/>
          <a:lstStyle/>
          <a:p>
            <a:r>
              <a:rPr lang="en-US" b="1" dirty="0">
                <a:latin typeface="Times New Roman" panose="02020603050405020304" pitchFamily="18" charset="0"/>
                <a:ea typeface="+mn-lt"/>
                <a:cs typeface="Times New Roman" panose="02020603050405020304" pitchFamily="18" charset="0"/>
              </a:rPr>
              <a:t>Solar radiation</a:t>
            </a:r>
            <a:r>
              <a:rPr lang="en-US" b="1" dirty="0" smtClean="0">
                <a:latin typeface="Times New Roman" panose="02020603050405020304" pitchFamily="18" charset="0"/>
                <a:ea typeface="+mn-lt"/>
                <a:cs typeface="Times New Roman" panose="02020603050405020304" pitchFamily="18" charset="0"/>
              </a:rPr>
              <a:t>:</a:t>
            </a:r>
            <a:endParaRPr lang="ar-JO" b="1" dirty="0" smtClean="0">
              <a:latin typeface="Times New Roman" panose="02020603050405020304" pitchFamily="18" charset="0"/>
              <a:ea typeface="+mn-lt"/>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p:txBody>
      </p:sp>
      <p:pic>
        <p:nvPicPr>
          <p:cNvPr id="4" name="Picture 4" descr="A close up of a map&#10;&#10;Description automatically generated">
            <a:extLst>
              <a:ext uri="{FF2B5EF4-FFF2-40B4-BE49-F238E27FC236}">
                <a16:creationId xmlns:a16="http://schemas.microsoft.com/office/drawing/2014/main" id="{C9978BA2-A247-4FF1-B6F0-D085CD020A58}"/>
              </a:ext>
            </a:extLst>
          </p:cNvPr>
          <p:cNvPicPr>
            <a:picLocks noChangeAspect="1"/>
          </p:cNvPicPr>
          <p:nvPr/>
        </p:nvPicPr>
        <p:blipFill>
          <a:blip r:embed="rId2"/>
          <a:stretch>
            <a:fillRect/>
          </a:stretch>
        </p:blipFill>
        <p:spPr>
          <a:xfrm>
            <a:off x="1097280" y="2233749"/>
            <a:ext cx="7101004" cy="3251496"/>
          </a:xfrm>
          <a:prstGeom prst="rect">
            <a:avLst/>
          </a:prstGeom>
        </p:spPr>
      </p:pic>
    </p:spTree>
    <p:extLst>
      <p:ext uri="{BB962C8B-B14F-4D97-AF65-F5344CB8AC3E}">
        <p14:creationId xmlns:p14="http://schemas.microsoft.com/office/powerpoint/2010/main" val="3986272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Times New Roman" panose="02020603050405020304" pitchFamily="18" charset="0"/>
                <a:ea typeface="+mn-lt"/>
                <a:cs typeface="Times New Roman" panose="02020603050405020304" pitchFamily="18" charset="0"/>
              </a:rPr>
              <a:t>Electricity consumption for the home:</a:t>
            </a:r>
            <a:endParaRPr lang="en-US" sz="2800" b="1" dirty="0">
              <a:latin typeface="Times New Roman" panose="02020603050405020304" pitchFamily="18" charset="0"/>
              <a:cs typeface="Times New Roman" panose="02020603050405020304" pitchFamily="18" charset="0"/>
            </a:endParaRPr>
          </a:p>
        </p:txBody>
      </p:sp>
      <p:pic>
        <p:nvPicPr>
          <p:cNvPr id="4" name="Picture 4" descr="A screenshot of a cell phone&#10;&#10;Description automatically generated">
            <a:extLst>
              <a:ext uri="{FF2B5EF4-FFF2-40B4-BE49-F238E27FC236}">
                <a16:creationId xmlns:a16="http://schemas.microsoft.com/office/drawing/2014/main" id="{B469A60E-7D81-4C23-96CF-318F3F59EDD2}"/>
              </a:ext>
            </a:extLst>
          </p:cNvPr>
          <p:cNvPicPr>
            <a:picLocks noGrp="1" noChangeAspect="1"/>
          </p:cNvPicPr>
          <p:nvPr>
            <p:ph idx="1"/>
          </p:nvPr>
        </p:nvPicPr>
        <p:blipFill>
          <a:blip r:embed="rId2"/>
          <a:stretch>
            <a:fillRect/>
          </a:stretch>
        </p:blipFill>
        <p:spPr>
          <a:xfrm>
            <a:off x="1097280" y="1849903"/>
            <a:ext cx="5581605" cy="4194661"/>
          </a:xfrm>
          <a:prstGeom prst="rect">
            <a:avLst/>
          </a:prstGeom>
        </p:spPr>
      </p:pic>
    </p:spTree>
    <p:extLst>
      <p:ext uri="{BB962C8B-B14F-4D97-AF65-F5344CB8AC3E}">
        <p14:creationId xmlns:p14="http://schemas.microsoft.com/office/powerpoint/2010/main" val="270012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2025523"/>
          </a:xfrm>
        </p:spPr>
        <p:txBody>
          <a:bodyPr/>
          <a:lstStyle/>
          <a:p>
            <a:r>
              <a:rPr lang="en-US" sz="2800" b="1" dirty="0">
                <a:latin typeface="Times New Roman" panose="02020603050405020304" pitchFamily="18" charset="0"/>
                <a:ea typeface="+mn-lt"/>
                <a:cs typeface="Times New Roman" panose="02020603050405020304" pitchFamily="18" charset="0"/>
              </a:rPr>
              <a:t>Photovoltaic systems (PV)</a:t>
            </a:r>
            <a:r>
              <a:rPr lang="en-US" dirty="0">
                <a:ea typeface="+mn-lt"/>
                <a:cs typeface="+mn-lt"/>
              </a:rPr>
              <a:t/>
            </a:r>
            <a:br>
              <a:rPr lang="en-US" dirty="0">
                <a:ea typeface="+mn-lt"/>
                <a:cs typeface="+mn-lt"/>
              </a:rPr>
            </a:br>
            <a:endParaRPr lang="en-US" dirty="0"/>
          </a:p>
        </p:txBody>
      </p:sp>
      <p:sp>
        <p:nvSpPr>
          <p:cNvPr id="3" name="Content Placeholder 2"/>
          <p:cNvSpPr>
            <a:spLocks noGrp="1"/>
          </p:cNvSpPr>
          <p:nvPr>
            <p:ph idx="1"/>
          </p:nvPr>
        </p:nvSpPr>
        <p:spPr/>
        <p:txBody>
          <a:bodyPr/>
          <a:lstStyle/>
          <a:p>
            <a:pPr marL="0" indent="0" algn="just">
              <a:buNone/>
            </a:pPr>
            <a:r>
              <a:rPr lang="en-US" dirty="0" smtClean="0">
                <a:latin typeface="Times New Roman" panose="02020603050405020304" pitchFamily="18" charset="0"/>
                <a:ea typeface="+mn-lt"/>
                <a:cs typeface="Times New Roman" panose="02020603050405020304" pitchFamily="18" charset="0"/>
              </a:rPr>
              <a:t>Several </a:t>
            </a:r>
            <a:r>
              <a:rPr lang="en-US" dirty="0">
                <a:latin typeface="Times New Roman" panose="02020603050405020304" pitchFamily="18" charset="0"/>
                <a:ea typeface="+mn-lt"/>
                <a:cs typeface="Times New Roman" panose="02020603050405020304" pitchFamily="18" charset="0"/>
              </a:rPr>
              <a:t>scenarios have been analyzed by using HOMER ENERGY program from this analysis, can guide and educate the citizen to choose the suitable one. During the following scenarios which will be analyzed should take into consideration that the citizen wants to cover all the loads from the solar system and the surplus will be stored and invested when there is a failure system .</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7996161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409</TotalTime>
  <Words>670</Words>
  <Application>Microsoft Office PowerPoint</Application>
  <PresentationFormat>Widescreen</PresentationFormat>
  <Paragraphs>101</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Cambria Math</vt:lpstr>
      <vt:lpstr>Times New Roman</vt:lpstr>
      <vt:lpstr>Wingdings</vt:lpstr>
      <vt:lpstr>Retrospect</vt:lpstr>
      <vt:lpstr>Techno- Economic Optimal of PV- battery grid-connected system </vt:lpstr>
      <vt:lpstr>PowerPoint Presentation</vt:lpstr>
      <vt:lpstr>Introduction: </vt:lpstr>
      <vt:lpstr>PV storage system as used in the described model</vt:lpstr>
      <vt:lpstr>Methodology: </vt:lpstr>
      <vt:lpstr>Theoretical background: </vt:lpstr>
      <vt:lpstr>Results and discussion:</vt:lpstr>
      <vt:lpstr>Electricity consumption for the home:</vt:lpstr>
      <vt:lpstr>Photovoltaic systems (PV) </vt:lpstr>
      <vt:lpstr>The First Scenario:</vt:lpstr>
      <vt:lpstr>The Second scenario: </vt:lpstr>
      <vt:lpstr>Environmental Analyzes:  </vt:lpstr>
      <vt:lpstr>The third scenario:</vt:lpstr>
      <vt:lpstr>Environmental Analyzes: </vt:lpstr>
      <vt:lpstr>Conclusions and Recommendation: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marah eid</dc:creator>
  <cp:lastModifiedBy>Windows User</cp:lastModifiedBy>
  <cp:revision>48</cp:revision>
  <dcterms:created xsi:type="dcterms:W3CDTF">2020-01-14T08:44:36Z</dcterms:created>
  <dcterms:modified xsi:type="dcterms:W3CDTF">2020-06-25T22:57:31Z</dcterms:modified>
</cp:coreProperties>
</file>