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96" r:id="rId1"/>
  </p:sldMasterIdLst>
  <p:notesMasterIdLst>
    <p:notesMasterId r:id="rId66"/>
  </p:notesMasterIdLst>
  <p:sldIdLst>
    <p:sldId id="256" r:id="rId2"/>
    <p:sldId id="308" r:id="rId3"/>
    <p:sldId id="257" r:id="rId4"/>
    <p:sldId id="310" r:id="rId5"/>
    <p:sldId id="311" r:id="rId6"/>
    <p:sldId id="312" r:id="rId7"/>
    <p:sldId id="371" r:id="rId8"/>
    <p:sldId id="313" r:id="rId9"/>
    <p:sldId id="317" r:id="rId10"/>
    <p:sldId id="314" r:id="rId11"/>
    <p:sldId id="322" r:id="rId12"/>
    <p:sldId id="315" r:id="rId13"/>
    <p:sldId id="318" r:id="rId14"/>
    <p:sldId id="320" r:id="rId15"/>
    <p:sldId id="321" r:id="rId16"/>
    <p:sldId id="316" r:id="rId17"/>
    <p:sldId id="323" r:id="rId18"/>
    <p:sldId id="324" r:id="rId19"/>
    <p:sldId id="325" r:id="rId20"/>
    <p:sldId id="326" r:id="rId21"/>
    <p:sldId id="327" r:id="rId22"/>
    <p:sldId id="329" r:id="rId23"/>
    <p:sldId id="328" r:id="rId24"/>
    <p:sldId id="330" r:id="rId25"/>
    <p:sldId id="331" r:id="rId26"/>
    <p:sldId id="332" r:id="rId27"/>
    <p:sldId id="333" r:id="rId28"/>
    <p:sldId id="336" r:id="rId29"/>
    <p:sldId id="335" r:id="rId30"/>
    <p:sldId id="334" r:id="rId31"/>
    <p:sldId id="338" r:id="rId32"/>
    <p:sldId id="339" r:id="rId33"/>
    <p:sldId id="337" r:id="rId34"/>
    <p:sldId id="340" r:id="rId35"/>
    <p:sldId id="341" r:id="rId36"/>
    <p:sldId id="344" r:id="rId37"/>
    <p:sldId id="343" r:id="rId38"/>
    <p:sldId id="346" r:id="rId39"/>
    <p:sldId id="345" r:id="rId40"/>
    <p:sldId id="348" r:id="rId41"/>
    <p:sldId id="347" r:id="rId42"/>
    <p:sldId id="349" r:id="rId43"/>
    <p:sldId id="352" r:id="rId44"/>
    <p:sldId id="358" r:id="rId45"/>
    <p:sldId id="357" r:id="rId46"/>
    <p:sldId id="359" r:id="rId47"/>
    <p:sldId id="360" r:id="rId48"/>
    <p:sldId id="361" r:id="rId49"/>
    <p:sldId id="362" r:id="rId50"/>
    <p:sldId id="364" r:id="rId51"/>
    <p:sldId id="363" r:id="rId52"/>
    <p:sldId id="372" r:id="rId53"/>
    <p:sldId id="373" r:id="rId54"/>
    <p:sldId id="374" r:id="rId55"/>
    <p:sldId id="375" r:id="rId56"/>
    <p:sldId id="376" r:id="rId57"/>
    <p:sldId id="377" r:id="rId58"/>
    <p:sldId id="378" r:id="rId59"/>
    <p:sldId id="379" r:id="rId60"/>
    <p:sldId id="354" r:id="rId61"/>
    <p:sldId id="365" r:id="rId62"/>
    <p:sldId id="369" r:id="rId63"/>
    <p:sldId id="370" r:id="rId64"/>
    <p:sldId id="380" r:id="rId6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C2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0664" autoAdjust="0"/>
  </p:normalViewPr>
  <p:slideViewPr>
    <p:cSldViewPr snapToGrid="0">
      <p:cViewPr varScale="1">
        <p:scale>
          <a:sx n="117" d="100"/>
          <a:sy n="117" d="100"/>
        </p:scale>
        <p:origin x="-35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23C515-12C5-4D0D-9ED0-E94E879BDC48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22F9BA-2805-4358-80CC-97CFF621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815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2F9BA-2805-4358-80CC-97CFF62144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766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410E-6D19-4C70-A99D-932CF7B96B42}" type="datetime1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202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3F9E-7175-43AC-B6F2-D261B957C07E}" type="datetime1">
              <a:rPr lang="en-US" smtClean="0"/>
              <a:t>5/31/2015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79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1AAFF-832E-43E4-AF0A-A998DE95FC1A}" type="datetime1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973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F572B-D496-4570-9AE1-C599E5E97DFA}" type="datetime1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2950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98016-A5A4-4CE4-AFC3-D30480BACAB5}" type="datetime1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962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2DBA-F1E7-4813-8EEA-FE4340280B28}" type="datetime1">
              <a:rPr lang="en-US" smtClean="0"/>
              <a:t>5/31/2015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729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9104-26FA-4C00-98F1-0BDDA7BBABDB}" type="datetime1">
              <a:rPr lang="en-US" smtClean="0"/>
              <a:t>5/31/2015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F693C-994A-4AD9-8BEB-1B04A7235369}" type="datetime1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4283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E9B46-EE35-4098-BE88-CCB6AEDCA3FB}" type="datetime1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230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A9726-CBEB-4436-B30F-1A64BD615449}" type="datetime1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958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AC18-4547-41DE-953C-802A90B46985}" type="datetime1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848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81AB-575D-48DD-B525-AC898C5080BB}" type="datetime1">
              <a:rPr lang="en-US" smtClean="0"/>
              <a:t>5/31/2015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484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A8CE9-64CA-400D-B507-6507B5CAC691}" type="datetime1">
              <a:rPr lang="en-US" smtClean="0"/>
              <a:t>5/31/2015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242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5BFC0-039C-4902-B173-5F08585DF597}" type="datetime1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44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0C30F-86F6-476E-81CF-66740AFC1560}" type="datetime1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283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63F3D-EDA7-45D4-B5C5-AF621EDC92E1}" type="datetime1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477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6CEC4-728D-4230-A0C6-F6F4F207EE14}" type="datetime1">
              <a:rPr lang="en-US" smtClean="0"/>
              <a:t>5/31/2015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4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07FD902-BB3B-4353-8970-18C103548A23}" type="datetime1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A2D73-E629-4ECA-968C-7885F3435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2981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Document1.docx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5081" y="1401033"/>
            <a:ext cx="8825658" cy="3329581"/>
          </a:xfrm>
        </p:spPr>
        <p:txBody>
          <a:bodyPr/>
          <a:lstStyle/>
          <a:p>
            <a:pPr algn="ctr"/>
            <a:r>
              <a:rPr lang="en-US" sz="5400" dirty="0"/>
              <a:t>Graduation Project  </a:t>
            </a:r>
            <a:r>
              <a:rPr lang="en-US" sz="5400" dirty="0" smtClean="0"/>
              <a:t>II</a:t>
            </a:r>
            <a:r>
              <a:rPr lang="ar-SA" sz="5400" dirty="0" smtClean="0"/>
              <a:t/>
            </a:r>
            <a:br>
              <a:rPr lang="ar-SA" sz="5400" dirty="0" smtClean="0"/>
            </a:br>
            <a:r>
              <a:rPr lang="ar-SA" sz="4000" dirty="0" smtClean="0"/>
              <a:t>3</a:t>
            </a:r>
            <a:r>
              <a:rPr lang="en-US" sz="4000" dirty="0" smtClean="0"/>
              <a:t>D Dynamic Analysis And Design</a:t>
            </a:r>
            <a:br>
              <a:rPr lang="en-US" sz="4000" dirty="0" smtClean="0"/>
            </a:br>
            <a:r>
              <a:rPr lang="en-US" sz="4000" dirty="0" smtClean="0"/>
              <a:t> of Al-Bathan </a:t>
            </a:r>
            <a:r>
              <a:rPr lang="en-US" sz="4000" dirty="0"/>
              <a:t>Tourist </a:t>
            </a:r>
            <a:r>
              <a:rPr lang="en-US" sz="4000" dirty="0" smtClean="0"/>
              <a:t>Resort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1</a:t>
            </a:fld>
            <a:endParaRPr lang="en-US"/>
          </a:p>
        </p:txBody>
      </p:sp>
      <p:sp>
        <p:nvSpPr>
          <p:cNvPr id="6" name="Text Box 94"/>
          <p:cNvSpPr txBox="1"/>
          <p:nvPr/>
        </p:nvSpPr>
        <p:spPr>
          <a:xfrm>
            <a:off x="-656645" y="-41320"/>
            <a:ext cx="5245847" cy="243001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ar-SA" sz="2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ar-SA" sz="22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ar-SA" sz="2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An-Najah National University</a:t>
            </a:r>
            <a:endParaRPr lang="en-US" sz="1100" dirty="0">
              <a:solidFill>
                <a:schemeClr val="tx1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Faculty of Engineering</a:t>
            </a:r>
            <a:endParaRPr lang="en-US" sz="1100" dirty="0">
              <a:solidFill>
                <a:schemeClr val="tx1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Civil Engineering Department</a:t>
            </a:r>
            <a:endParaRPr lang="en-US" sz="1100" dirty="0">
              <a:solidFill>
                <a:schemeClr val="tx1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p:pic>
        <p:nvPicPr>
          <p:cNvPr id="9" name="Picture 8" descr="http://zajel.najah.edu/login2/logo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096" y="315956"/>
            <a:ext cx="1150363" cy="11461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 Box 93"/>
          <p:cNvSpPr txBox="1"/>
          <p:nvPr/>
        </p:nvSpPr>
        <p:spPr>
          <a:xfrm>
            <a:off x="6963092" y="4911668"/>
            <a:ext cx="3977051" cy="176466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By: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Ihab Tawfiq To’ma (11107459)</a:t>
            </a:r>
            <a:endParaRPr lang="en-US" dirty="0" smtClean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Mohammad </a:t>
            </a:r>
            <a:r>
              <a:rPr lang="en-US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Saber Jaradat (11107811)</a:t>
            </a:r>
            <a:endParaRPr lang="en-US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Taher </a:t>
            </a:r>
            <a:r>
              <a:rPr lang="en-US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Nidal Jayyousi (11106466)</a:t>
            </a:r>
            <a:endParaRPr lang="en-US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6137" y="5339443"/>
            <a:ext cx="35106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 Name 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Mounther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03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Dynamic </a:t>
            </a:r>
            <a:r>
              <a:rPr lang="en-US" dirty="0" smtClean="0">
                <a:solidFill>
                  <a:srgbClr val="EEECE1"/>
                </a:solidFill>
              </a:rPr>
              <a:t>analysis</a:t>
            </a:r>
            <a:r>
              <a:rPr lang="en-US" dirty="0">
                <a:solidFill>
                  <a:srgbClr val="EEECE1"/>
                </a:solidFill>
              </a:rPr>
              <a:t/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800" dirty="0">
                <a:solidFill>
                  <a:srgbClr val="EEECE1"/>
                </a:solidFill>
              </a:rPr>
              <a:t>                                                            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Modes and Periods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500" i="1" dirty="0" smtClean="0"/>
              <a:t>Modal Mass Participation Ratio</a:t>
            </a:r>
            <a:endParaRPr lang="en-US" sz="15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 descr="C:\Users\Ihab\Pictures\GP2\Ba\resalt\MMPR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2647314"/>
            <a:ext cx="9114290" cy="380075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Oval 4"/>
          <p:cNvSpPr/>
          <p:nvPr/>
        </p:nvSpPr>
        <p:spPr>
          <a:xfrm>
            <a:off x="8229521" y="4843463"/>
            <a:ext cx="1971675" cy="242888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5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Dynamic </a:t>
            </a:r>
            <a:r>
              <a:rPr lang="en-US" dirty="0" smtClean="0">
                <a:solidFill>
                  <a:srgbClr val="EEECE1"/>
                </a:solidFill>
              </a:rPr>
              <a:t>analysis</a:t>
            </a:r>
            <a:r>
              <a:rPr lang="en-US" dirty="0">
                <a:solidFill>
                  <a:srgbClr val="EEECE1"/>
                </a:solidFill>
              </a:rPr>
              <a:t/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800" dirty="0">
                <a:solidFill>
                  <a:srgbClr val="EEECE1"/>
                </a:solidFill>
              </a:rPr>
              <a:t>                                                            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Modes and Periods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11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95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Dynamic </a:t>
            </a:r>
            <a:r>
              <a:rPr lang="en-US" dirty="0" smtClean="0">
                <a:solidFill>
                  <a:srgbClr val="EEECE1"/>
                </a:solidFill>
              </a:rPr>
              <a:t>analysis</a:t>
            </a:r>
            <a:r>
              <a:rPr lang="en-US" dirty="0">
                <a:solidFill>
                  <a:srgbClr val="EEECE1"/>
                </a:solidFill>
              </a:rPr>
              <a:t/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800" dirty="0">
                <a:solidFill>
                  <a:srgbClr val="EEECE1"/>
                </a:solidFill>
              </a:rPr>
              <a:t>                                                            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Modes and Periods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Period </a:t>
            </a:r>
            <a:r>
              <a:rPr lang="en-US" sz="2800" dirty="0" smtClean="0"/>
              <a:t>in Y-direction</a:t>
            </a:r>
          </a:p>
          <a:p>
            <a:r>
              <a:rPr lang="en-US" sz="2800" i="1" dirty="0" smtClean="0"/>
              <a:t>From SAP (mode 1): T=1.119 sec.</a:t>
            </a:r>
            <a:endParaRPr lang="en-US" sz="15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225" y="3462337"/>
            <a:ext cx="6610350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15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Dynamic </a:t>
            </a:r>
            <a:r>
              <a:rPr lang="en-US" dirty="0" smtClean="0">
                <a:solidFill>
                  <a:srgbClr val="EEECE1"/>
                </a:solidFill>
              </a:rPr>
              <a:t>analysis</a:t>
            </a:r>
            <a:r>
              <a:rPr lang="en-US" dirty="0">
                <a:solidFill>
                  <a:srgbClr val="EEECE1"/>
                </a:solidFill>
              </a:rPr>
              <a:t/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800" dirty="0">
                <a:solidFill>
                  <a:srgbClr val="EEECE1"/>
                </a:solidFill>
              </a:rPr>
              <a:t>                                                            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Modes and Periods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800" dirty="0" smtClean="0"/>
                  <a:t>Period in Y-direction</a:t>
                </a:r>
              </a:p>
              <a:p>
                <a:r>
                  <a:rPr lang="en-US" sz="2800" i="1" dirty="0" smtClean="0"/>
                  <a:t>From manual calculations (Rayleigh method)</a:t>
                </a:r>
              </a:p>
              <a:p>
                <a:endParaRPr lang="en-US" sz="2800" i="1" dirty="0"/>
              </a:p>
              <a:p>
                <a:endParaRPr lang="en-US" sz="2800" i="1" dirty="0" smtClean="0"/>
              </a:p>
              <a:p>
                <a:endParaRPr lang="en-US" sz="2800" i="1" dirty="0"/>
              </a:p>
              <a:p>
                <a:endParaRPr lang="en-US" sz="1600" i="1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𝑟𝑒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.=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𝜋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Σ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𝑚𝑎𝑠𝑠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</m:e>
                              <m:sup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Σ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e>
                    </m:rad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437</m:t>
                            </m:r>
                          </m:num>
                          <m:den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46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47</m:t>
                            </m:r>
                          </m:den>
                        </m:f>
                      </m:e>
                    </m:rad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105</m:t>
                    </m:r>
                  </m:oMath>
                </a14:m>
                <a:endParaRPr lang="en-US" i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86" t="-15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13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288005"/>
              </p:ext>
            </p:extLst>
          </p:nvPr>
        </p:nvGraphicFramePr>
        <p:xfrm>
          <a:off x="1299210" y="3273266"/>
          <a:ext cx="6212205" cy="1783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3356"/>
                <a:gridCol w="1083356"/>
                <a:gridCol w="987379"/>
                <a:gridCol w="987379"/>
                <a:gridCol w="1083356"/>
                <a:gridCol w="987379"/>
              </a:tblGrid>
              <a:tr h="26416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floor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mass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force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Deff.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smtClean="0">
                          <a:effectLst/>
                        </a:rPr>
                        <a:t>mass*d2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smtClean="0">
                          <a:effectLst/>
                        </a:rPr>
                        <a:t>force*d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641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ton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KN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m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B4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1234.022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810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0.0261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0.840628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21.141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641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B5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1234.022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810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0.0196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0.474062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15.876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641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B6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1694.115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1112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0.0085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0.1224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9.452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641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SUM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4162.16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2732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1.43709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46.469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344797" y="5939212"/>
                <a:ext cx="5502404" cy="6183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</a:rPr>
                        <m:t>%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Difference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119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105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105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100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%=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%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⟹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𝑂𝐾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4797" y="5939212"/>
                <a:ext cx="5502404" cy="61837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683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Dynamic </a:t>
            </a:r>
            <a:r>
              <a:rPr lang="en-US" dirty="0" smtClean="0">
                <a:solidFill>
                  <a:srgbClr val="EEECE1"/>
                </a:solidFill>
              </a:rPr>
              <a:t>analysis</a:t>
            </a:r>
            <a:r>
              <a:rPr lang="en-US" dirty="0">
                <a:solidFill>
                  <a:srgbClr val="EEECE1"/>
                </a:solidFill>
              </a:rPr>
              <a:t/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800" dirty="0">
                <a:solidFill>
                  <a:srgbClr val="EEECE1"/>
                </a:solidFill>
              </a:rPr>
              <a:t>                                                            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Modes and Periods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Period </a:t>
            </a:r>
            <a:r>
              <a:rPr lang="en-US" sz="2800" dirty="0" smtClean="0"/>
              <a:t>in X-direction</a:t>
            </a:r>
          </a:p>
          <a:p>
            <a:r>
              <a:rPr lang="en-US" sz="2800" i="1" dirty="0" smtClean="0"/>
              <a:t>From SAP (mode 2): T=0.7277 sec.</a:t>
            </a:r>
            <a:endParaRPr lang="en-US" sz="15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 descr="C:\Users\Ihab\Pictures\GP2\Ba\resalt\M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112" y="3829049"/>
            <a:ext cx="6053137" cy="1743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252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Dynamic </a:t>
            </a:r>
            <a:r>
              <a:rPr lang="en-US" dirty="0" smtClean="0">
                <a:solidFill>
                  <a:srgbClr val="EEECE1"/>
                </a:solidFill>
              </a:rPr>
              <a:t>analysis</a:t>
            </a:r>
            <a:r>
              <a:rPr lang="en-US" dirty="0">
                <a:solidFill>
                  <a:srgbClr val="EEECE1"/>
                </a:solidFill>
              </a:rPr>
              <a:t/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800" dirty="0">
                <a:solidFill>
                  <a:srgbClr val="EEECE1"/>
                </a:solidFill>
              </a:rPr>
              <a:t>                                                            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Modes and Periods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800" dirty="0" smtClean="0"/>
                  <a:t>Period in X-direction</a:t>
                </a:r>
              </a:p>
              <a:p>
                <a:r>
                  <a:rPr lang="en-US" sz="2800" i="1" dirty="0" smtClean="0"/>
                  <a:t>From manual calculations (Rayleigh method)</a:t>
                </a:r>
              </a:p>
              <a:p>
                <a:endParaRPr lang="en-US" sz="2800" i="1" dirty="0"/>
              </a:p>
              <a:p>
                <a:endParaRPr lang="en-US" sz="2800" i="1" dirty="0" smtClean="0"/>
              </a:p>
              <a:p>
                <a:endParaRPr lang="en-US" sz="2800" i="1" dirty="0"/>
              </a:p>
              <a:p>
                <a:endParaRPr lang="en-US" sz="1600" i="1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𝑟𝑒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.=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𝜋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Σ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𝑚𝑎𝑠𝑠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</m:e>
                              <m:sup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Σ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e>
                    </m:rad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232</m:t>
                            </m:r>
                          </m:num>
                          <m:den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18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24</m:t>
                            </m:r>
                          </m:den>
                        </m:f>
                      </m:e>
                    </m:rad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71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sec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i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86" t="-15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15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344797" y="5939212"/>
                <a:ext cx="5630644" cy="6127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mtClean="0">
                          <a:latin typeface="Cambria Math" panose="02040503050406030204" pitchFamily="18" charset="0"/>
                        </a:rPr>
                        <m:t>%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Difference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7277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71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105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100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%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56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%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⟹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𝑂𝐾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4797" y="5939212"/>
                <a:ext cx="5630644" cy="61279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24593"/>
              </p:ext>
            </p:extLst>
          </p:nvPr>
        </p:nvGraphicFramePr>
        <p:xfrm>
          <a:off x="1432242" y="3287554"/>
          <a:ext cx="5888991" cy="1783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6982"/>
                <a:gridCol w="1026982"/>
                <a:gridCol w="936015"/>
                <a:gridCol w="936015"/>
                <a:gridCol w="1026982"/>
                <a:gridCol w="936015"/>
              </a:tblGrid>
              <a:tr h="16573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floor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mass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force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Deff.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smtClean="0">
                          <a:effectLst/>
                        </a:rPr>
                        <a:t>mass*d2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smtClean="0">
                          <a:effectLst/>
                        </a:rPr>
                        <a:t>force*d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657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ton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KN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m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57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B4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1234.022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810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0.011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0.149317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8.91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657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B5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1234.022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810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0.0074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0.067575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5.994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657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B6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1694.115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1112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0.003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0.015247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3.336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657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SUM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4162.16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2732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0.232139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18.24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201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9073197" y="2934616"/>
            <a:ext cx="3118803" cy="38903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Dynamic </a:t>
            </a:r>
            <a:r>
              <a:rPr lang="en-US" dirty="0" smtClean="0">
                <a:solidFill>
                  <a:srgbClr val="EEECE1"/>
                </a:solidFill>
              </a:rPr>
              <a:t>analysis</a:t>
            </a:r>
            <a:r>
              <a:rPr lang="en-US" dirty="0">
                <a:solidFill>
                  <a:srgbClr val="EEECE1"/>
                </a:solidFill>
              </a:rPr>
              <a:t/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Response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Spectrum Analysis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IBC 2012/ASCE 7-10 Seismic Loads factors.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500" i="1" dirty="0" smtClean="0"/>
              <a:t>Z-factor</a:t>
            </a:r>
          </a:p>
          <a:p>
            <a:r>
              <a:rPr lang="en-US" i="1" dirty="0" smtClean="0"/>
              <a:t>The </a:t>
            </a:r>
            <a:r>
              <a:rPr lang="en-US" i="1" dirty="0"/>
              <a:t>mapped spectral accelerations for a one- second period: </a:t>
            </a:r>
          </a:p>
          <a:p>
            <a:pPr marL="0" indent="0">
              <a:buNone/>
            </a:pPr>
            <a:r>
              <a:rPr lang="en-US" i="1" dirty="0" smtClean="0"/>
              <a:t>	S_1  </a:t>
            </a:r>
            <a:r>
              <a:rPr lang="en-US" i="1" dirty="0"/>
              <a:t>= 1.25 * Z = 1.25 * 0.2 = 0.25       Israel standard SI 413 -</a:t>
            </a:r>
            <a:r>
              <a:rPr lang="en-US" i="1" dirty="0" smtClean="0"/>
              <a:t>202.1.2-2b</a:t>
            </a:r>
          </a:p>
          <a:p>
            <a:pPr marL="0" indent="0">
              <a:buNone/>
            </a:pPr>
            <a:r>
              <a:rPr lang="en-US" i="1" dirty="0" smtClean="0"/>
              <a:t> </a:t>
            </a:r>
            <a:endParaRPr lang="en-US" i="1" dirty="0"/>
          </a:p>
          <a:p>
            <a:r>
              <a:rPr lang="en-US" i="1" dirty="0" smtClean="0"/>
              <a:t> </a:t>
            </a:r>
            <a:r>
              <a:rPr lang="en-US" i="1" dirty="0"/>
              <a:t>The mapped spectral accelerations for short period: </a:t>
            </a:r>
          </a:p>
          <a:p>
            <a:pPr marL="0" indent="0">
              <a:buNone/>
            </a:pPr>
            <a:r>
              <a:rPr lang="en-US" i="1" dirty="0"/>
              <a:t>	</a:t>
            </a:r>
            <a:r>
              <a:rPr lang="en-US" i="1" dirty="0" smtClean="0"/>
              <a:t>S_s  </a:t>
            </a:r>
            <a:r>
              <a:rPr lang="en-US" i="1" dirty="0"/>
              <a:t>= 2.5 * Z = 2.5 * 0.2 = 0.5               Israel standard SI 413 -202.1.2-2a</a:t>
            </a:r>
          </a:p>
          <a:p>
            <a:endParaRPr lang="en-US" sz="15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08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Dynamic </a:t>
            </a:r>
            <a:r>
              <a:rPr lang="en-US" dirty="0" smtClean="0">
                <a:solidFill>
                  <a:srgbClr val="EEECE1"/>
                </a:solidFill>
              </a:rPr>
              <a:t>analysis</a:t>
            </a:r>
            <a:r>
              <a:rPr lang="en-US" dirty="0">
                <a:solidFill>
                  <a:srgbClr val="EEECE1"/>
                </a:solidFill>
              </a:rPr>
              <a:t/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Response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Spectrum Analysis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IBC 2012/ASCE 7-10 Seismic Loads factors.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17</a:t>
            </a:fld>
            <a:endParaRPr lang="en-US"/>
          </a:p>
        </p:txBody>
      </p:sp>
      <p:pic>
        <p:nvPicPr>
          <p:cNvPr id="16385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162" y="4595811"/>
            <a:ext cx="527685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/>
          <p:cNvSpPr/>
          <p:nvPr/>
        </p:nvSpPr>
        <p:spPr>
          <a:xfrm>
            <a:off x="8398827" y="5478288"/>
            <a:ext cx="1239520" cy="24638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Text Box 16"/>
          <p:cNvSpPr txBox="1"/>
          <p:nvPr/>
        </p:nvSpPr>
        <p:spPr>
          <a:xfrm>
            <a:off x="8788082" y="5477653"/>
            <a:ext cx="413385" cy="24638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3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1.9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-17145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" name="Content Placeholder 11" descr="C:\Users\Ihab\Pictures\GP2\Fa.PN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162" y="2659855"/>
            <a:ext cx="5276850" cy="1624011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646111" y="3004565"/>
                <a:ext cx="6096000" cy="89024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𝑀𝑆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𝑆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∗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𝑎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               </m:t>
                      </m:r>
                      <m:d>
                        <m:dPr>
                          <m:ctrlPr>
                            <a:rPr lang="en-US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𝐸𝑞𝑢𝑎𝑡𝑖𝑜𝑛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 16−37, 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𝐼𝐵𝐶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 2012</m:t>
                          </m:r>
                        </m:e>
                      </m:d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 </m:t>
                      </m:r>
                    </m:oMath>
                  </m:oMathPara>
                </a14:m>
                <a:endParaRPr lang="en-US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𝑀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∗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𝑣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                (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𝐸𝑞𝑢𝑎𝑡𝑖𝑜𝑛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16−38, 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𝐼𝐵𝐶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2012)</m:t>
                      </m:r>
                    </m:oMath>
                  </m:oMathPara>
                </a14:m>
                <a:endParaRPr lang="en-US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111" y="3004565"/>
                <a:ext cx="6096000" cy="89024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 13"/>
          <p:cNvSpPr/>
          <p:nvPr/>
        </p:nvSpPr>
        <p:spPr>
          <a:xfrm>
            <a:off x="8261940" y="3544432"/>
            <a:ext cx="780461" cy="178483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-566738" y="4044220"/>
                <a:ext cx="6096000" cy="89024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⟹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𝑀𝑆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=0.5∗1.4=0.7         </m:t>
                      </m:r>
                    </m:oMath>
                  </m:oMathPara>
                </a14:m>
                <a:endParaRPr lang="en-US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⟹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𝑀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=0.25∗1.9=0.475  </m:t>
                      </m:r>
                    </m:oMath>
                  </m:oMathPara>
                </a14:m>
                <a:endParaRPr lang="en-US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66738" y="4044220"/>
                <a:ext cx="6096000" cy="89024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827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Dynamic </a:t>
            </a:r>
            <a:r>
              <a:rPr lang="en-US" dirty="0" smtClean="0">
                <a:solidFill>
                  <a:srgbClr val="EEECE1"/>
                </a:solidFill>
              </a:rPr>
              <a:t>analysis</a:t>
            </a:r>
            <a:r>
              <a:rPr lang="en-US" dirty="0">
                <a:solidFill>
                  <a:srgbClr val="EEECE1"/>
                </a:solidFill>
              </a:rPr>
              <a:t/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Response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Spectrum Analysis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IBC 2012/ASCE 7-10 Seismic Loads factors.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18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70854" y="2592709"/>
                <a:ext cx="9685789" cy="33468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b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𝐷𝑆</m:t>
                          </m:r>
                        </m:sub>
                      </m:sSub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=2/3  </m:t>
                      </m:r>
                      <m:sSub>
                        <m:sSubPr>
                          <m:ctrlPr>
                            <a:rPr lang="en-US" sz="30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b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𝑀𝑆</m:t>
                          </m:r>
                        </m:sub>
                      </m:sSub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           (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𝐸𝑞𝑢𝑎𝑡𝑖𝑜𝑛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16−39, 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𝐼𝐵𝐶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2012)</m:t>
                      </m:r>
                    </m:oMath>
                  </m:oMathPara>
                </a14:m>
                <a:endParaRPr lang="en-US" sz="3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b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𝐷</m:t>
                          </m:r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=2/3  </m:t>
                      </m:r>
                      <m:sSub>
                        <m:sSubPr>
                          <m:ctrlPr>
                            <a:rPr lang="en-US" sz="30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b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𝑀</m:t>
                          </m:r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          (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𝐸𝑞𝑢𝑎𝑡𝑖𝑜𝑛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16−40, 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𝐼𝐵𝐶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2012) </m:t>
                      </m:r>
                    </m:oMath>
                  </m:oMathPara>
                </a14:m>
                <a:endParaRPr lang="en-US" sz="3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b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𝐷𝑆</m:t>
                          </m:r>
                        </m:sub>
                      </m:sSub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30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</m:t>
                          </m:r>
                        </m:num>
                        <m:den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3</m:t>
                          </m:r>
                        </m:den>
                      </m:f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∗  0.7=  0.4667   </m:t>
                      </m:r>
                    </m:oMath>
                  </m:oMathPara>
                </a14:m>
                <a:endParaRPr lang="en-US" sz="3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b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𝐷</m:t>
                          </m:r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30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</m:t>
                          </m:r>
                        </m:num>
                        <m:den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3</m:t>
                          </m:r>
                        </m:den>
                      </m:f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∗ 0.475=0.3167   </m:t>
                      </m:r>
                    </m:oMath>
                  </m:oMathPara>
                </a14:m>
                <a:endParaRPr lang="en-US" sz="3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854" y="2592709"/>
                <a:ext cx="9685789" cy="334681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188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Dynamic </a:t>
            </a:r>
            <a:r>
              <a:rPr lang="en-US" dirty="0" smtClean="0">
                <a:solidFill>
                  <a:srgbClr val="EEECE1"/>
                </a:solidFill>
              </a:rPr>
              <a:t>analysis</a:t>
            </a:r>
            <a:r>
              <a:rPr lang="en-US" dirty="0">
                <a:solidFill>
                  <a:srgbClr val="EEECE1"/>
                </a:solidFill>
              </a:rPr>
              <a:t/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Response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Spectrum Analysis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Response spectrum function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5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19</a:t>
            </a:fld>
            <a:endParaRPr lang="en-US"/>
          </a:p>
        </p:txBody>
      </p:sp>
      <p:pic>
        <p:nvPicPr>
          <p:cNvPr id="8" name="Picture 7" descr="C:\Users\Ihab\Pictures\GP2\Ba\IBC re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083" y="1853248"/>
            <a:ext cx="4610406" cy="49351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152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Introduction</a:t>
            </a:r>
          </a:p>
          <a:p>
            <a:r>
              <a:rPr lang="en-US" sz="2800" dirty="0"/>
              <a:t>Dynamic </a:t>
            </a:r>
            <a:r>
              <a:rPr lang="en-US" sz="2800" dirty="0" smtClean="0"/>
              <a:t>analysis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EEECE1"/>
                </a:solidFill>
              </a:rPr>
              <a:t>Modes and </a:t>
            </a:r>
            <a:r>
              <a:rPr lang="en-US" sz="2400" dirty="0" smtClean="0">
                <a:solidFill>
                  <a:srgbClr val="EEECE1"/>
                </a:solidFill>
              </a:rPr>
              <a:t>Periods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400" dirty="0"/>
              <a:t>Response Spectrum </a:t>
            </a:r>
            <a:r>
              <a:rPr lang="en-US" sz="2400" dirty="0" smtClean="0"/>
              <a:t>Analysis</a:t>
            </a:r>
          </a:p>
          <a:p>
            <a:r>
              <a:rPr lang="en-US" sz="2800" dirty="0">
                <a:solidFill>
                  <a:srgbClr val="EEECE1"/>
                </a:solidFill>
              </a:rPr>
              <a:t>Design of Block A</a:t>
            </a:r>
            <a:br>
              <a:rPr lang="en-US" sz="2800" dirty="0">
                <a:solidFill>
                  <a:srgbClr val="EEECE1"/>
                </a:solidFill>
              </a:rPr>
            </a:b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88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20</a:t>
            </a:fld>
            <a:endParaRPr lang="en-US"/>
          </a:p>
        </p:txBody>
      </p:sp>
      <p:pic>
        <p:nvPicPr>
          <p:cNvPr id="19457" name="Picture 28" descr="RS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1" y="239004"/>
            <a:ext cx="6871865" cy="642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Oval Callout 6"/>
              <p:cNvSpPr/>
              <p:nvPr/>
            </p:nvSpPr>
            <p:spPr>
              <a:xfrm>
                <a:off x="6379977" y="3084525"/>
                <a:ext cx="1945640" cy="946150"/>
              </a:xfrm>
              <a:prstGeom prst="wedgeEllipseCallout">
                <a:avLst>
                  <a:gd name="adj1" fmla="val -82328"/>
                  <a:gd name="adj2" fmla="val 87725"/>
                </a:avLst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3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3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𝑔𝐼</m:t>
                          </m:r>
                        </m:num>
                        <m:den>
                          <m:r>
                            <a:rPr lang="en-US" sz="13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𝑅</m:t>
                          </m:r>
                        </m:den>
                      </m:f>
                      <m:r>
                        <a:rPr lang="en-US" sz="13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3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3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9.81∗1</m:t>
                          </m:r>
                        </m:num>
                        <m:den>
                          <m:r>
                            <a:rPr lang="en-US" sz="13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en-US" sz="13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Oval Callout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9977" y="3084525"/>
                <a:ext cx="1945640" cy="946150"/>
              </a:xfrm>
              <a:prstGeom prst="wedgeEllipseCallout">
                <a:avLst>
                  <a:gd name="adj1" fmla="val -82328"/>
                  <a:gd name="adj2" fmla="val 87725"/>
                </a:avLst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val Callout 8"/>
              <p:cNvSpPr/>
              <p:nvPr/>
            </p:nvSpPr>
            <p:spPr>
              <a:xfrm>
                <a:off x="6068192" y="4621225"/>
                <a:ext cx="1653540" cy="810895"/>
              </a:xfrm>
              <a:prstGeom prst="wedgeEllipseCallout">
                <a:avLst>
                  <a:gd name="adj1" fmla="val -67260"/>
                  <a:gd name="adj2" fmla="val -61434"/>
                </a:avLst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=0.33∗1.96</m:t>
                      </m:r>
                    </m:oMath>
                  </m:oMathPara>
                </a14:m>
                <a:endParaRPr lang="en-US" sz="13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Oval Callout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8192" y="4621225"/>
                <a:ext cx="1653540" cy="810895"/>
              </a:xfrm>
              <a:prstGeom prst="wedgeEllipseCallout">
                <a:avLst>
                  <a:gd name="adj1" fmla="val -67260"/>
                  <a:gd name="adj2" fmla="val -61434"/>
                </a:avLst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3299275" y="90991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26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5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21</a:t>
            </a:fld>
            <a:endParaRPr lang="en-US"/>
          </a:p>
        </p:txBody>
      </p:sp>
      <p:pic>
        <p:nvPicPr>
          <p:cNvPr id="18433" name="Picture 27" descr="RS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686" y="295729"/>
            <a:ext cx="6803878" cy="632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Oval Callout 6"/>
              <p:cNvSpPr/>
              <p:nvPr/>
            </p:nvSpPr>
            <p:spPr>
              <a:xfrm>
                <a:off x="6388418" y="3048598"/>
                <a:ext cx="1881505" cy="946150"/>
              </a:xfrm>
              <a:prstGeom prst="wedgeEllipseCallout">
                <a:avLst>
                  <a:gd name="adj1" fmla="val -81360"/>
                  <a:gd name="adj2" fmla="val 89235"/>
                </a:avLst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3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3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𝑔𝐼</m:t>
                          </m:r>
                        </m:num>
                        <m:den>
                          <m:r>
                            <a:rPr lang="en-US" sz="13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𝑅</m:t>
                          </m:r>
                        </m:den>
                      </m:f>
                      <m:r>
                        <a:rPr lang="en-US" sz="13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3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3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9.81∗1</m:t>
                          </m:r>
                        </m:num>
                        <m:den>
                          <m:r>
                            <a:rPr lang="en-US" sz="13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en-US" sz="13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Oval Callout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8418" y="3048598"/>
                <a:ext cx="1881505" cy="946150"/>
              </a:xfrm>
              <a:prstGeom prst="wedgeEllipseCallout">
                <a:avLst>
                  <a:gd name="adj1" fmla="val -81360"/>
                  <a:gd name="adj2" fmla="val 89235"/>
                </a:avLst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val Callout 8"/>
              <p:cNvSpPr/>
              <p:nvPr/>
            </p:nvSpPr>
            <p:spPr>
              <a:xfrm>
                <a:off x="6179185" y="4853585"/>
                <a:ext cx="1653540" cy="810895"/>
              </a:xfrm>
              <a:prstGeom prst="wedgeEllipseCallout">
                <a:avLst>
                  <a:gd name="adj1" fmla="val -73308"/>
                  <a:gd name="adj2" fmla="val -91387"/>
                </a:avLst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=0.33∗1.96</m:t>
                      </m:r>
                    </m:oMath>
                  </m:oMathPara>
                </a14:m>
                <a:endParaRPr lang="en-US" sz="13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Oval Callout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185" y="4853585"/>
                <a:ext cx="1653540" cy="810895"/>
              </a:xfrm>
              <a:prstGeom prst="wedgeEllipseCallout">
                <a:avLst>
                  <a:gd name="adj1" fmla="val -73308"/>
                  <a:gd name="adj2" fmla="val -91387"/>
                </a:avLst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586038" y="90991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87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Dynamic </a:t>
            </a:r>
            <a:r>
              <a:rPr lang="en-US" dirty="0" smtClean="0">
                <a:solidFill>
                  <a:srgbClr val="EEECE1"/>
                </a:solidFill>
              </a:rPr>
              <a:t>analysis</a:t>
            </a:r>
            <a:r>
              <a:rPr lang="en-US" dirty="0">
                <a:solidFill>
                  <a:srgbClr val="EEECE1"/>
                </a:solidFill>
              </a:rPr>
              <a:t/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Response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Spectrum Analysis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Base Shear (V) from response spectrum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22</a:t>
            </a:fld>
            <a:endParaRPr lang="en-US"/>
          </a:p>
        </p:txBody>
      </p:sp>
      <p:pic>
        <p:nvPicPr>
          <p:cNvPr id="20487" name="Picture 34" descr="respo 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1" y="3589814"/>
            <a:ext cx="10583430" cy="1708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11"/>
          <p:cNvSpPr/>
          <p:nvPr/>
        </p:nvSpPr>
        <p:spPr>
          <a:xfrm>
            <a:off x="4986825" y="4287521"/>
            <a:ext cx="1179513" cy="31305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096000" y="4489174"/>
            <a:ext cx="1179513" cy="31305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-62865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-628650" y="15335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21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Dynamic </a:t>
            </a:r>
            <a:r>
              <a:rPr lang="en-US" dirty="0" smtClean="0">
                <a:solidFill>
                  <a:srgbClr val="EEECE1"/>
                </a:solidFill>
              </a:rPr>
              <a:t>analysis</a:t>
            </a:r>
            <a:r>
              <a:rPr lang="en-US" dirty="0">
                <a:solidFill>
                  <a:srgbClr val="EEECE1"/>
                </a:solidFill>
              </a:rPr>
              <a:t/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Response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Spectrum Analysis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Equivalent Static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Calculations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23</a:t>
            </a:fld>
            <a:endParaRPr lang="en-US"/>
          </a:p>
        </p:txBody>
      </p:sp>
      <p:pic>
        <p:nvPicPr>
          <p:cNvPr id="21505" name="Picture 38" descr="C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2780575"/>
            <a:ext cx="6939724" cy="262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/>
          <p:cNvSpPr/>
          <p:nvPr/>
        </p:nvSpPr>
        <p:spPr>
          <a:xfrm>
            <a:off x="4949288" y="4118363"/>
            <a:ext cx="6711124" cy="333616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28588" y="4028945"/>
            <a:ext cx="46577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i="1" dirty="0">
                <a:latin typeface="Cambria Math" panose="02040503050406030204" pitchFamily="18" charset="0"/>
              </a:rPr>
              <a:t>⟹T=0.0466*120.9=0.44 sec.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42875" y="2174360"/>
                <a:ext cx="7278211" cy="4770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500" i="1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500" i="1">
                          <a:latin typeface="Cambria Math" panose="02040503050406030204" pitchFamily="18" charset="0"/>
                        </a:rPr>
                        <m:t> = </m:t>
                      </m:r>
                      <m:r>
                        <m:rPr>
                          <m:sty m:val="p"/>
                        </m:rPr>
                        <a:rPr lang="en-US" sz="2500" i="1">
                          <a:latin typeface="Cambria Math" panose="02040503050406030204" pitchFamily="18" charset="0"/>
                        </a:rPr>
                        <m:t>Fundamental</m:t>
                      </m:r>
                      <m:r>
                        <a:rPr lang="en-US" sz="25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500" i="1">
                          <a:latin typeface="Cambria Math" panose="02040503050406030204" pitchFamily="18" charset="0"/>
                        </a:rPr>
                        <m:t>period</m:t>
                      </m:r>
                      <m:r>
                        <a:rPr lang="en-US" sz="25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500" i="1">
                          <a:latin typeface="Cambria Math" panose="02040503050406030204" pitchFamily="18" charset="0"/>
                        </a:rPr>
                        <m:t>of</m:t>
                      </m:r>
                      <m:r>
                        <a:rPr lang="en-US" sz="25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500" i="1">
                          <a:latin typeface="Cambria Math" panose="02040503050406030204" pitchFamily="18" charset="0"/>
                        </a:rPr>
                        <m:t>the</m:t>
                      </m:r>
                      <m:r>
                        <a:rPr lang="en-US" sz="25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500" i="1">
                          <a:latin typeface="Cambria Math" panose="02040503050406030204" pitchFamily="18" charset="0"/>
                        </a:rPr>
                        <m:t>structure</m:t>
                      </m:r>
                      <m:r>
                        <a:rPr lang="en-US" sz="25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5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500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sSubSup>
                        <m:sSubSupPr>
                          <m:ctrlPr>
                            <a:rPr lang="en-US" sz="25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2500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5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500" i="1">
                              <a:latin typeface="Cambria Math" panose="02040503050406030204" pitchFamily="18" charset="0"/>
                            </a:rPr>
                            <m:t>  </m:t>
                          </m:r>
                        </m:sub>
                        <m:sup>
                          <m:r>
                            <a:rPr lang="en-US" sz="2500" i="1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bSup>
                      <m:r>
                        <a:rPr lang="en-US" sz="25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5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875" y="2174360"/>
                <a:ext cx="7278211" cy="47705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342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Dynamic </a:t>
            </a:r>
            <a:r>
              <a:rPr lang="en-US" dirty="0" smtClean="0">
                <a:solidFill>
                  <a:srgbClr val="EEECE1"/>
                </a:solidFill>
              </a:rPr>
              <a:t>analysis</a:t>
            </a:r>
            <a:r>
              <a:rPr lang="en-US" dirty="0">
                <a:solidFill>
                  <a:srgbClr val="EEECE1"/>
                </a:solidFill>
              </a:rPr>
              <a:t/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Response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Spectrum Analysis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Equivalent Static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Calculations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24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505505" y="2251064"/>
                <a:ext cx="4328173" cy="6705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𝐷𝑆</m:t>
                              </m:r>
                            </m:sub>
                          </m:sSub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0.4667∗1</m:t>
                          </m:r>
                        </m:num>
                        <m:den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=0.09334 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5505" y="2251064"/>
                <a:ext cx="4328173" cy="67050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81555" y="3319385"/>
                <a:ext cx="11801475" cy="24365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i="1" dirty="0" smtClean="0">
                    <a:latin typeface="Cambria Math" panose="02040503050406030204" pitchFamily="18" charset="0"/>
                  </a:rPr>
                  <a:t>The value of Cs shall not be less than: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=0.044</m:t>
                      </m:r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𝐷𝑆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=0.044∗0.4667=0.0205          </m:t>
                      </m:r>
                    </m:oMath>
                  </m:oMathPara>
                </a14:m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i="1" dirty="0" smtClean="0">
                    <a:latin typeface="Cambria Math" panose="02040503050406030204" pitchFamily="18" charset="0"/>
                  </a:rPr>
                  <a:t>The </a:t>
                </a:r>
                <a:r>
                  <a:rPr lang="en-US" sz="2000" i="1" dirty="0">
                    <a:latin typeface="Cambria Math" panose="02040503050406030204" pitchFamily="18" charset="0"/>
                  </a:rPr>
                  <a:t>value of Cs shall not be more than</a:t>
                </a:r>
                <a:r>
                  <a:rPr lang="en-US" sz="2000" i="1" dirty="0" smtClean="0">
                    <a:latin typeface="Cambria Math" panose="02040503050406030204" pitchFamily="18" charset="0"/>
                  </a:rPr>
                  <a:t>: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0.144</m:t>
                      </m:r>
                    </m:oMath>
                  </m:oMathPara>
                </a14:m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en-US" sz="20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555" y="3319385"/>
                <a:ext cx="11801475" cy="2436501"/>
              </a:xfrm>
              <a:prstGeom prst="rect">
                <a:avLst/>
              </a:prstGeom>
              <a:blipFill rotWithShape="0">
                <a:blip r:embed="rId3"/>
                <a:stretch>
                  <a:fillRect l="-568" t="-1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711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Dynamic </a:t>
            </a:r>
            <a:r>
              <a:rPr lang="en-US" dirty="0" smtClean="0">
                <a:solidFill>
                  <a:srgbClr val="EEECE1"/>
                </a:solidFill>
              </a:rPr>
              <a:t>analysis</a:t>
            </a:r>
            <a:r>
              <a:rPr lang="en-US" dirty="0">
                <a:solidFill>
                  <a:srgbClr val="EEECE1"/>
                </a:solidFill>
              </a:rPr>
              <a:t/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Response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Spectrum Analysis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Equivalent Static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Calculations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25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208540" y="3112466"/>
                <a:ext cx="9144000" cy="12854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i="1" smtClean="0">
                          <a:latin typeface="Cambria Math" panose="02040503050406030204" pitchFamily="18" charset="0"/>
                        </a:rPr>
                        <m:t>⟹</m:t>
                      </m:r>
                      <m:sSub>
                        <m:sSubPr>
                          <m:ctrlPr>
                            <a:rPr lang="en-US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3000" i="1">
                          <a:latin typeface="Cambria Math" panose="02040503050406030204" pitchFamily="18" charset="0"/>
                        </a:rPr>
                        <m:t>=0.09334 </m:t>
                      </m:r>
                    </m:oMath>
                  </m:oMathPara>
                </a14:m>
                <a:endParaRPr lang="en-US" sz="3000" i="1" dirty="0">
                  <a:latin typeface="Cambria Math" panose="020405030504060302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i="1">
                          <a:latin typeface="Cambria Math" panose="02040503050406030204" pitchFamily="18" charset="0"/>
                        </a:rPr>
                        <m:t>⟹</m:t>
                      </m:r>
                      <m:r>
                        <a:rPr lang="en-US" sz="3000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3000" i="1">
                          <a:latin typeface="Cambria Math" panose="02040503050406030204" pitchFamily="18" charset="0"/>
                        </a:rPr>
                        <m:t>=0.09334∗40789.164=3807.2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</a:rPr>
                        <m:t>6 </m:t>
                      </m:r>
                      <m:r>
                        <a:rPr lang="en-US" sz="3000" i="1">
                          <a:latin typeface="Cambria Math" panose="02040503050406030204" pitchFamily="18" charset="0"/>
                        </a:rPr>
                        <m:t>𝐾𝑁</m:t>
                      </m:r>
                      <m:r>
                        <a:rPr lang="en-US" sz="30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30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8540" y="3112466"/>
                <a:ext cx="9144000" cy="128548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20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Dynamic </a:t>
            </a:r>
            <a:r>
              <a:rPr lang="en-US" dirty="0" smtClean="0">
                <a:solidFill>
                  <a:srgbClr val="EEECE1"/>
                </a:solidFill>
              </a:rPr>
              <a:t>analysis</a:t>
            </a:r>
            <a:r>
              <a:rPr lang="en-US" dirty="0">
                <a:solidFill>
                  <a:srgbClr val="EEECE1"/>
                </a:solidFill>
              </a:rPr>
              <a:t/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Response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Spectrum Analysis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Vertical distribution of seismic forces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26</a:t>
            </a:fld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46110" y="2397979"/>
            <a:ext cx="1074102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Fx</a:t>
            </a:r>
            <a:r>
              <a:rPr lang="en-US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r>
              <a:rPr lang="en-US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Cvx</a:t>
            </a:r>
            <a:r>
              <a:rPr lang="en-US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                            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(Equation 12.8-11, ASCE 7 2010)</a:t>
            </a:r>
            <a:endParaRPr kumimoji="0" lang="en-US" sz="32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835708" y="3494625"/>
            <a:ext cx="655142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(Equation 12.8-12, ASCE 7 2010 )</a:t>
            </a:r>
            <a:endParaRPr kumimoji="0" lang="en-US" sz="32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46097" y="3144143"/>
                <a:ext cx="2867002" cy="12857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2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32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𝑣𝑥</m:t>
                          </m:r>
                        </m:sub>
                      </m:sSub>
                      <m:r>
                        <a:rPr lang="en-US" sz="320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200" i="1">
                                  <a:latin typeface="Cambria Math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sz="320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32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sSubSup>
                            <m:sSubSupPr>
                              <m:ctrlPr>
                                <a:rPr lang="en-US" sz="3200" i="1">
                                  <a:latin typeface="Cambria Math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320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320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320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sup>
                          </m:sSubSup>
                        </m:num>
                        <m:den>
                          <m:r>
                            <m:rPr>
                              <m:sty m:val="p"/>
                            </m:rPr>
                            <a:rPr lang="en-US" sz="32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Σ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320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32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sSubSup>
                            <m:sSubSupPr>
                              <m:ctrlPr>
                                <a:rPr lang="en-US" sz="3200" i="1">
                                  <a:latin typeface="Cambria Math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320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320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320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32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097" y="3144143"/>
                <a:ext cx="2867002" cy="128573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242010"/>
              </p:ext>
            </p:extLst>
          </p:nvPr>
        </p:nvGraphicFramePr>
        <p:xfrm>
          <a:off x="3772535" y="4298155"/>
          <a:ext cx="7228838" cy="2316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4806"/>
                <a:gridCol w="1114002"/>
                <a:gridCol w="1295612"/>
                <a:gridCol w="1204806"/>
                <a:gridCol w="1204806"/>
                <a:gridCol w="1204806"/>
              </a:tblGrid>
              <a:tr h="38582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Wi*Hi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Cvx</a:t>
                      </a:r>
                      <a:endParaRPr lang="en-US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85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85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12105.76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145269.1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0.470748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1792.259</a:t>
                      </a:r>
                    </a:p>
                  </a:txBody>
                  <a:tcPr marL="9525" marR="9525" marT="9525" marB="0" anchor="b"/>
                </a:tc>
              </a:tr>
              <a:tr h="385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12105.76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96846.08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0.313832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1194.84</a:t>
                      </a:r>
                    </a:p>
                  </a:txBody>
                  <a:tcPr marL="9525" marR="9525" marT="9525" marB="0" anchor="b"/>
                </a:tc>
              </a:tr>
              <a:tr h="385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16619.27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66477.06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0.21542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820.1615</a:t>
                      </a:r>
                    </a:p>
                  </a:txBody>
                  <a:tcPr marL="9525" marR="9525" marT="9525" marB="0" anchor="b"/>
                </a:tc>
              </a:tr>
              <a:tr h="3878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40830.79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308592.3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3807.261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726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Dynamic </a:t>
            </a:r>
            <a:r>
              <a:rPr lang="en-US" dirty="0" smtClean="0">
                <a:solidFill>
                  <a:srgbClr val="EEECE1"/>
                </a:solidFill>
              </a:rPr>
              <a:t>analysis</a:t>
            </a:r>
            <a:r>
              <a:rPr lang="en-US" dirty="0">
                <a:solidFill>
                  <a:srgbClr val="EEECE1"/>
                </a:solidFill>
              </a:rPr>
              <a:t/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Response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Spectrum Analysis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Equivalent Static Check by SAP: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27</a:t>
            </a:fld>
            <a:endParaRPr lang="en-US"/>
          </a:p>
        </p:txBody>
      </p:sp>
      <p:pic>
        <p:nvPicPr>
          <p:cNvPr id="5" name="Picture 4" descr="C:\Users\Ihab\Pictures\GP2\Ba\ESFy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512" y="1853248"/>
            <a:ext cx="5294313" cy="48755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258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Dynamic </a:t>
            </a:r>
            <a:r>
              <a:rPr lang="en-US" dirty="0" smtClean="0">
                <a:solidFill>
                  <a:srgbClr val="EEECE1"/>
                </a:solidFill>
              </a:rPr>
              <a:t>analysis</a:t>
            </a:r>
            <a:r>
              <a:rPr lang="en-US" dirty="0">
                <a:solidFill>
                  <a:srgbClr val="EEECE1"/>
                </a:solidFill>
              </a:rPr>
              <a:t/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Response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Spectrum Analysis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Equivalent Static Check by SAP: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28</a:t>
            </a:fld>
            <a:endParaRPr lang="en-US"/>
          </a:p>
        </p:txBody>
      </p:sp>
      <p:pic>
        <p:nvPicPr>
          <p:cNvPr id="29697" name="Picture 47" descr="ESF 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77" y="2929730"/>
            <a:ext cx="11522886" cy="1675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3352800" y="3634579"/>
            <a:ext cx="1189673" cy="295435"/>
          </a:xfrm>
          <a:prstGeom prst="ellipse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513897" y="3861274"/>
            <a:ext cx="1189673" cy="295435"/>
          </a:xfrm>
          <a:prstGeom prst="ellipse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-80010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-800100" y="14573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02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Dynamic </a:t>
            </a:r>
            <a:r>
              <a:rPr lang="en-US" dirty="0" smtClean="0">
                <a:solidFill>
                  <a:srgbClr val="EEECE1"/>
                </a:solidFill>
              </a:rPr>
              <a:t>analysis</a:t>
            </a:r>
            <a:r>
              <a:rPr lang="en-US" dirty="0">
                <a:solidFill>
                  <a:srgbClr val="EEECE1"/>
                </a:solidFill>
              </a:rPr>
              <a:t/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Response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Spectrum Analysis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Equivalent Static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Calculations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29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696201" y="2531267"/>
                <a:ext cx="9205161" cy="28541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62865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5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The scale factor for the X-direction must multiply by:</a:t>
                </a:r>
                <a:endParaRPr lang="en-US" sz="25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62865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5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500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5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5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𝐸𝑆𝑀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500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5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5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𝑅𝑒𝑠</m:t>
                              </m:r>
                            </m:sub>
                          </m:sSub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.</m:t>
                          </m:r>
                        </m:den>
                      </m:f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5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3807</m:t>
                          </m:r>
                        </m:num>
                        <m:den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2580.55</m:t>
                          </m:r>
                        </m:den>
                      </m:f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=1.48</m:t>
                      </m:r>
                    </m:oMath>
                  </m:oMathPara>
                </a14:m>
                <a:endParaRPr lang="en-US" sz="25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62865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5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The scale factor for the Y-direction must multiply by: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500" i="1"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500" i="1">
                                  <a:latin typeface="Cambria Math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5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5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𝐸𝑆𝑀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500" i="1">
                                  <a:latin typeface="Cambria Math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5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5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𝑅𝑒𝑠</m:t>
                              </m:r>
                            </m:sub>
                          </m:sSub>
                          <m:r>
                            <a:rPr lang="en-US" sz="25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.</m:t>
                          </m:r>
                        </m:den>
                      </m:f>
                      <m:r>
                        <a:rPr lang="en-US" sz="25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500" i="1"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25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3807</m:t>
                          </m:r>
                        </m:num>
                        <m:den>
                          <m:r>
                            <a:rPr lang="en-US" sz="25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1906</m:t>
                          </m:r>
                        </m:den>
                      </m:f>
                      <m:r>
                        <a:rPr lang="en-US" sz="25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 2</m:t>
                      </m:r>
                    </m:oMath>
                  </m:oMathPara>
                </a14:m>
                <a:endParaRPr lang="en-US" sz="2500" i="1" dirty="0">
                  <a:latin typeface="Cambria Math" panose="020405030504060302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6201" y="2531267"/>
                <a:ext cx="9205161" cy="2854115"/>
              </a:xfrm>
              <a:prstGeom prst="rect">
                <a:avLst/>
              </a:prstGeom>
              <a:blipFill rotWithShape="0">
                <a:blip r:embed="rId2"/>
                <a:stretch>
                  <a:fillRect t="-17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529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967409" y="1192696"/>
            <a:ext cx="7596528" cy="1535510"/>
          </a:xfrm>
        </p:spPr>
        <p:txBody>
          <a:bodyPr/>
          <a:lstStyle/>
          <a:p>
            <a:pPr algn="ctr"/>
            <a:r>
              <a:rPr lang="en-US" dirty="0"/>
              <a:t>Introduction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945981" y="3283431"/>
            <a:ext cx="8825658" cy="2576456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we did in </a:t>
            </a:r>
            <a:r>
              <a:rPr lang="en-US" dirty="0" smtClean="0">
                <a:solidFill>
                  <a:schemeClr val="tx1"/>
                </a:solidFill>
              </a:rPr>
              <a:t>GP </a:t>
            </a:r>
            <a:r>
              <a:rPr lang="en-US" dirty="0" smtClean="0">
                <a:solidFill>
                  <a:schemeClr val="tx1"/>
                </a:solidFill>
              </a:rPr>
              <a:t>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85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30</a:t>
            </a:fld>
            <a:endParaRPr lang="en-US"/>
          </a:p>
        </p:txBody>
      </p:sp>
      <p:pic>
        <p:nvPicPr>
          <p:cNvPr id="7" name="Picture 6" descr="C:\Users\Ihab\Pictures\GP2\Ba\RSxMod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688" y="452718"/>
            <a:ext cx="6497900" cy="623383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Oval Callout 8"/>
              <p:cNvSpPr/>
              <p:nvPr/>
            </p:nvSpPr>
            <p:spPr>
              <a:xfrm>
                <a:off x="6762093" y="3086259"/>
                <a:ext cx="1788795" cy="946150"/>
              </a:xfrm>
              <a:prstGeom prst="wedgeEllipseCallout">
                <a:avLst>
                  <a:gd name="adj1" fmla="val -82946"/>
                  <a:gd name="adj2" fmla="val 99805"/>
                </a:avLst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3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3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𝑔𝐼</m:t>
                          </m:r>
                        </m:num>
                        <m:den>
                          <m:r>
                            <a:rPr lang="en-US" sz="13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𝑅</m:t>
                          </m:r>
                        </m:den>
                      </m:f>
                      <m:r>
                        <a:rPr lang="en-US" sz="13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∗</m:t>
                      </m:r>
                      <m:f>
                        <m:fPr>
                          <m:ctrlPr>
                            <a:rPr lang="en-US" sz="13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300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3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3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𝐸𝑆𝑀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300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3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3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𝑅𝑒𝑠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3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Oval Callout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2093" y="3086259"/>
                <a:ext cx="1788795" cy="946150"/>
              </a:xfrm>
              <a:prstGeom prst="wedgeEllipseCallout">
                <a:avLst>
                  <a:gd name="adj1" fmla="val -82946"/>
                  <a:gd name="adj2" fmla="val 99805"/>
                </a:avLst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val Callout 9"/>
              <p:cNvSpPr/>
              <p:nvPr/>
            </p:nvSpPr>
            <p:spPr>
              <a:xfrm>
                <a:off x="6442053" y="4642644"/>
                <a:ext cx="1653540" cy="810895"/>
              </a:xfrm>
              <a:prstGeom prst="wedgeEllipseCallout">
                <a:avLst>
                  <a:gd name="adj1" fmla="val -56027"/>
                  <a:gd name="adj2" fmla="val -56148"/>
                </a:avLst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=0.33∗2.9</m:t>
                      </m:r>
                    </m:oMath>
                  </m:oMathPara>
                </a14:m>
                <a:endParaRPr lang="en-US" sz="13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Oval Callout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2053" y="4642644"/>
                <a:ext cx="1653540" cy="810895"/>
              </a:xfrm>
              <a:prstGeom prst="wedgeEllipseCallout">
                <a:avLst>
                  <a:gd name="adj1" fmla="val -56027"/>
                  <a:gd name="adj2" fmla="val -56148"/>
                </a:avLst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917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31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1" name="Picture 53" descr="RSyMo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574" y="405429"/>
            <a:ext cx="6518882" cy="6233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Oval Callout 5"/>
              <p:cNvSpPr/>
              <p:nvPr/>
            </p:nvSpPr>
            <p:spPr>
              <a:xfrm>
                <a:off x="6639878" y="3049270"/>
                <a:ext cx="1788795" cy="946150"/>
              </a:xfrm>
              <a:prstGeom prst="wedgeEllipseCallout">
                <a:avLst>
                  <a:gd name="adj1" fmla="val -83329"/>
                  <a:gd name="adj2" fmla="val 98254"/>
                </a:avLst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3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3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𝑔𝐼</m:t>
                          </m:r>
                        </m:num>
                        <m:den>
                          <m:r>
                            <a:rPr lang="en-US" sz="13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𝑅</m:t>
                          </m:r>
                        </m:den>
                      </m:f>
                      <m:r>
                        <a:rPr lang="en-US" sz="13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∗</m:t>
                      </m:r>
                      <m:f>
                        <m:fPr>
                          <m:ctrlPr>
                            <a:rPr lang="en-US" sz="13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300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3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3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𝐸𝑆𝑀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300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3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3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𝑅𝑒𝑠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3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Oval Callout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9878" y="3049270"/>
                <a:ext cx="1788795" cy="946150"/>
              </a:xfrm>
              <a:prstGeom prst="wedgeEllipseCallout">
                <a:avLst>
                  <a:gd name="adj1" fmla="val -83329"/>
                  <a:gd name="adj2" fmla="val 98254"/>
                </a:avLst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val Callout 6"/>
              <p:cNvSpPr/>
              <p:nvPr/>
            </p:nvSpPr>
            <p:spPr>
              <a:xfrm>
                <a:off x="6498333" y="4646365"/>
                <a:ext cx="1653540" cy="810895"/>
              </a:xfrm>
              <a:prstGeom prst="wedgeEllipseCallout">
                <a:avLst>
                  <a:gd name="adj1" fmla="val -68147"/>
                  <a:gd name="adj2" fmla="val -57693"/>
                </a:avLst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=0.33∗3.9</m:t>
                      </m:r>
                    </m:oMath>
                  </m:oMathPara>
                </a14:m>
                <a:endParaRPr lang="en-US" sz="13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Oval Callout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8333" y="4646365"/>
                <a:ext cx="1653540" cy="810895"/>
              </a:xfrm>
              <a:prstGeom prst="wedgeEllipseCallout">
                <a:avLst>
                  <a:gd name="adj1" fmla="val -68147"/>
                  <a:gd name="adj2" fmla="val -57693"/>
                </a:avLst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45720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-457200" y="61626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51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004483"/>
            <a:ext cx="8825657" cy="1915647"/>
          </a:xfrm>
        </p:spPr>
        <p:txBody>
          <a:bodyPr/>
          <a:lstStyle/>
          <a:p>
            <a:r>
              <a:rPr lang="en-US" sz="7200" dirty="0"/>
              <a:t>Design of Block A</a:t>
            </a:r>
            <a:endParaRPr lang="en-US" sz="2000" cap="all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1369267" y="4171950"/>
            <a:ext cx="8825658" cy="2486025"/>
          </a:xfrm>
        </p:spPr>
        <p:txBody>
          <a:bodyPr/>
          <a:lstStyle/>
          <a:p>
            <a:r>
              <a:rPr lang="en-US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Load combinations</a:t>
            </a:r>
            <a:endParaRPr lang="en-US" dirty="0">
              <a:solidFill>
                <a:srgbClr val="1F497D">
                  <a:lumMod val="40000"/>
                  <a:lumOff val="60000"/>
                </a:srgbClr>
              </a:solidFill>
            </a:endParaRPr>
          </a:p>
          <a:p>
            <a:r>
              <a:rPr lang="en-US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DESIGN </a:t>
            </a:r>
            <a:r>
              <a:rPr lang="en-US" dirty="0">
                <a:solidFill>
                  <a:srgbClr val="1F497D">
                    <a:lumMod val="40000"/>
                    <a:lumOff val="60000"/>
                  </a:srgbClr>
                </a:solidFill>
              </a:rPr>
              <a:t>OF </a:t>
            </a:r>
            <a:r>
              <a:rPr lang="en-US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SLAB	</a:t>
            </a:r>
            <a:endParaRPr lang="en-US" dirty="0">
              <a:solidFill>
                <a:srgbClr val="1F497D">
                  <a:lumMod val="40000"/>
                  <a:lumOff val="60000"/>
                </a:srgbClr>
              </a:solidFill>
            </a:endParaRPr>
          </a:p>
          <a:p>
            <a:r>
              <a:rPr lang="en-US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DESIGN </a:t>
            </a:r>
            <a:r>
              <a:rPr lang="en-US" dirty="0">
                <a:solidFill>
                  <a:srgbClr val="1F497D">
                    <a:lumMod val="40000"/>
                    <a:lumOff val="60000"/>
                  </a:srgbClr>
                </a:solidFill>
              </a:rPr>
              <a:t>OF BEAMS	</a:t>
            </a:r>
          </a:p>
          <a:p>
            <a:r>
              <a:rPr lang="en-US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DESIGN </a:t>
            </a:r>
            <a:r>
              <a:rPr lang="en-US" dirty="0">
                <a:solidFill>
                  <a:srgbClr val="1F497D">
                    <a:lumMod val="40000"/>
                    <a:lumOff val="60000"/>
                  </a:srgbClr>
                </a:solidFill>
              </a:rPr>
              <a:t>OF COLUMNS	</a:t>
            </a:r>
          </a:p>
          <a:p>
            <a:r>
              <a:rPr lang="en-US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DESIGN </a:t>
            </a:r>
            <a:r>
              <a:rPr lang="en-US" dirty="0">
                <a:solidFill>
                  <a:srgbClr val="1F497D">
                    <a:lumMod val="40000"/>
                    <a:lumOff val="60000"/>
                  </a:srgbClr>
                </a:solidFill>
              </a:rPr>
              <a:t>OF </a:t>
            </a:r>
            <a:r>
              <a:rPr lang="en-US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FOOTINGS</a:t>
            </a:r>
            <a:endParaRPr lang="en-US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1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Load cases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33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216150" y="2037257"/>
            <a:ext cx="6642100" cy="4204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32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Load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combinations</a:t>
            </a:r>
            <a:endParaRPr lang="en-US" sz="2000" cap="all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34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428751" y="2394674"/>
            <a:ext cx="77866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1.4 D.L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1.2 D.L + 1.6 L.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1.2 D.L + 1.0 L. + 1.0 </a:t>
            </a:r>
            <a:r>
              <a:rPr lang="en-US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R.Spectrum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(x)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1.2 D.L + 1.0 L. + 1.0 </a:t>
            </a:r>
            <a:r>
              <a:rPr lang="en-US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R.Spectrum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(y)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0.9 D.L + 1.0 </a:t>
            </a:r>
            <a:r>
              <a:rPr lang="en-US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R.Spectrum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(x)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0.9 D.L + 1.0 </a:t>
            </a:r>
            <a:r>
              <a:rPr lang="en-US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R.Spectrum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(y)</a:t>
            </a:r>
          </a:p>
        </p:txBody>
      </p:sp>
    </p:spTree>
    <p:extLst>
      <p:ext uri="{BB962C8B-B14F-4D97-AF65-F5344CB8AC3E}">
        <p14:creationId xmlns:p14="http://schemas.microsoft.com/office/powerpoint/2010/main" val="318043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Load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combinations</a:t>
            </a:r>
            <a:endParaRPr lang="en-US" sz="2000" cap="all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35</a:t>
            </a:fld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76434" y="1853248"/>
            <a:ext cx="48720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Envelope</a:t>
            </a:r>
          </a:p>
          <a:p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5841" name="Picture 1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112" y="1853248"/>
            <a:ext cx="5443538" cy="444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58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5897431" y="679572"/>
            <a:ext cx="5985511" cy="60212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DESIGN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OF SLAB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>
                <a:solidFill>
                  <a:schemeClr val="bg1"/>
                </a:solidFill>
              </a:rPr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-457245" y="1773736"/>
                <a:ext cx="7726364" cy="6127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rad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=0.75∗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28</m:t>
                          </m:r>
                        </m:e>
                      </m:rad>
                      <m:r>
                        <a:rPr lang="en-US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∗1000∗160=141106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57245" y="1773736"/>
                <a:ext cx="7726364" cy="6127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/>
          <p:cNvSpPr/>
          <p:nvPr/>
        </p:nvSpPr>
        <p:spPr>
          <a:xfrm>
            <a:off x="5657850" y="6372225"/>
            <a:ext cx="4694690" cy="485775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081223" y="3259450"/>
                <a:ext cx="371447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=141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𝐾𝑁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&gt;103.23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𝐾𝑁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⟹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𝑂𝐾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i="1" dirty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223" y="3259450"/>
                <a:ext cx="3714478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713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SLAB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37</a:t>
            </a:fld>
            <a:endParaRPr lang="en-US"/>
          </a:p>
        </p:txBody>
      </p:sp>
      <p:pic>
        <p:nvPicPr>
          <p:cNvPr id="33793" name="Picture 1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4836" y="577279"/>
            <a:ext cx="5427703" cy="6093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4677043" y="6397166"/>
            <a:ext cx="2621915" cy="362585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63817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646110" y="1746780"/>
            <a:ext cx="3694070" cy="11767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0" y="3511565"/>
                <a:ext cx="4893970" cy="26606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𝐹𝑜𝑟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𝑣𝑒</m:t>
                      </m:r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𝑚𝑜𝑚𝑒𝑛𝑡</m:t>
                      </m:r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</m:oMath>
                  </m:oMathPara>
                </a14:m>
                <a:endParaRPr lang="en-US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0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.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85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∗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28</m:t>
                          </m:r>
                        </m:num>
                        <m:den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240</m:t>
                          </m:r>
                        </m:den>
                      </m:f>
                      <m:d>
                        <m:dPr>
                          <m:ctrlPr>
                            <a:rPr lang="en-US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1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effectLst/>
                                      <a:latin typeface="Cambria Math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.</m:t>
                                  </m:r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62</m:t>
                                  </m:r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23</m:t>
                                  </m:r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.</m:t>
                                  </m:r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24</m:t>
                                  </m:r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effectLst/>
                                          <a:latin typeface="Cambria Math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6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1000</m:t>
                                  </m:r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effectLst/>
                                          <a:latin typeface="Cambria Math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160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28</m:t>
                                  </m:r>
                                </m:den>
                              </m:f>
                            </m:e>
                          </m:rad>
                        </m:e>
                      </m:d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0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.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0043</m:t>
                      </m:r>
                    </m:oMath>
                  </m:oMathPara>
                </a14:m>
                <a:endParaRPr lang="en-US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⟹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𝑠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0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.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0043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∗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1000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∗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160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688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.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8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𝑚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𝑚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⟹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𝑢𝑠𝑒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7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𝜙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12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/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𝑚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 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𝑓𝑜𝑟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 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𝑏𝑜𝑡𝑡𝑜𝑚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𝑠𝑡𝑒𝑒𝑙</m:t>
                      </m:r>
                    </m:oMath>
                  </m:oMathPara>
                </a14:m>
                <a:endParaRPr lang="en-US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511565"/>
                <a:ext cx="4893970" cy="266060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445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SLAB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38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646110" y="1746780"/>
            <a:ext cx="3694070" cy="1176723"/>
          </a:xfrm>
          <a:prstGeom prst="rect">
            <a:avLst/>
          </a:prstGeom>
        </p:spPr>
      </p:pic>
      <p:pic>
        <p:nvPicPr>
          <p:cNvPr id="38913" name="Picture 147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971" y="637504"/>
            <a:ext cx="5477207" cy="5971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4675317" y="6355678"/>
            <a:ext cx="2621915" cy="362585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893972" y="63750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893972" y="639060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0" y="3671815"/>
                <a:ext cx="5187361" cy="26606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𝐹𝑜𝑟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𝑣𝑒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𝑚𝑜𝑚𝑒𝑛𝑡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</m:oMath>
                  </m:oMathPara>
                </a14:m>
                <a:endParaRPr lang="en-US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0.85∗28</m:t>
                          </m:r>
                        </m:num>
                        <m:den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240</m:t>
                          </m:r>
                        </m:den>
                      </m:f>
                      <m:d>
                        <m:dPr>
                          <m:ctrlPr>
                            <a:rPr lang="en-US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1−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i="1">
                                      <a:effectLst/>
                                      <a:latin typeface="Cambria Math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2.62∗33.785∗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effectLst/>
                                          <a:latin typeface="Cambria Math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6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1000∗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effectLst/>
                                          <a:latin typeface="Cambria Math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160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∗28</m:t>
                                  </m:r>
                                </m:den>
                              </m:f>
                            </m:e>
                          </m:rad>
                        </m:e>
                      </m:d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=0.0063</m:t>
                      </m:r>
                    </m:oMath>
                  </m:oMathPara>
                </a14:m>
                <a:endParaRPr lang="en-US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⟹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𝑠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=0.0063∗1000∗160=1012 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𝑚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𝑚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⟹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𝑢𝑠𝑒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9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𝜙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12/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𝑚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 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𝑓𝑜𝑟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 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𝑡𝑜𝑝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𝑠𝑡𝑒𝑒𝑙</m:t>
                      </m:r>
                    </m:oMath>
                  </m:oMathPara>
                </a14:m>
                <a:endParaRPr lang="en-US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71815"/>
                <a:ext cx="5187361" cy="266060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431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SLAB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39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044782" y="2809983"/>
                <a:ext cx="8607380" cy="16531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5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And for the other direction (Y-direction) use minimum steel </a:t>
                </a:r>
                <a:endParaRPr lang="en-US" sz="25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457200"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𝐴</m:t>
                          </m:r>
                        </m:e>
                        <m:sub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𝑠</m:t>
                          </m:r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𝑚𝑖𝑛</m:t>
                          </m:r>
                        </m:sub>
                      </m:sSub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0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.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0018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𝑏𝑑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0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.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0018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∗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1000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∗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160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288</m:t>
                      </m:r>
                    </m:oMath>
                  </m:oMathPara>
                </a14:m>
                <a:endParaRPr lang="en-US" sz="25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⟹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𝑢𝑠𝑒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4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𝜙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12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/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𝑚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 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𝑓𝑜𝑟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 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𝑏𝑜𝑡𝑡𝑜𝑚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𝑎𝑛𝑑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𝑡𝑜𝑝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𝑠𝑡𝑒𝑒𝑙</m:t>
                      </m:r>
                    </m:oMath>
                  </m:oMathPara>
                </a14:m>
                <a:endParaRPr lang="en-US" sz="25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4782" y="2809983"/>
                <a:ext cx="8607380" cy="1653145"/>
              </a:xfrm>
              <a:prstGeom prst="rect">
                <a:avLst/>
              </a:prstGeom>
              <a:blipFill rotWithShape="0">
                <a:blip r:embed="rId2"/>
                <a:stretch>
                  <a:fillRect t="-33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955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Introduction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800" dirty="0">
                <a:solidFill>
                  <a:srgbClr val="EEECE1"/>
                </a:solidFill>
              </a:rPr>
              <a:t>                                                            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GP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500" i="1" dirty="0" smtClean="0"/>
              <a:t>Definition of Gravity Loads  and Materials </a:t>
            </a:r>
          </a:p>
          <a:p>
            <a:endParaRPr lang="en-US" sz="1500" i="1" dirty="0" smtClean="0"/>
          </a:p>
          <a:p>
            <a:endParaRPr lang="en-US" sz="1000" i="1" dirty="0"/>
          </a:p>
          <a:p>
            <a:r>
              <a:rPr lang="en-US" i="1" dirty="0" smtClean="0"/>
              <a:t>Loads </a:t>
            </a:r>
            <a:r>
              <a:rPr lang="en-US" i="1" dirty="0"/>
              <a:t>type and Values on slab of Zone A , B </a:t>
            </a:r>
          </a:p>
          <a:p>
            <a:endParaRPr lang="en-US" i="1" dirty="0" smtClean="0"/>
          </a:p>
          <a:p>
            <a:endParaRPr lang="en-US" sz="1000" i="1" dirty="0"/>
          </a:p>
          <a:p>
            <a:endParaRPr lang="en-US" sz="1000" i="1" dirty="0" smtClean="0"/>
          </a:p>
          <a:p>
            <a:r>
              <a:rPr lang="en-US" i="1" dirty="0" smtClean="0"/>
              <a:t>Loads </a:t>
            </a:r>
            <a:r>
              <a:rPr lang="en-US" i="1" dirty="0"/>
              <a:t>type and Values on slab of Zone </a:t>
            </a:r>
            <a:r>
              <a:rPr lang="en-US" i="1" dirty="0" smtClean="0"/>
              <a:t>C , 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6244710"/>
              </p:ext>
            </p:extLst>
          </p:nvPr>
        </p:nvGraphicFramePr>
        <p:xfrm>
          <a:off x="1747114" y="3556768"/>
          <a:ext cx="5442920" cy="12657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8" name="Document" r:id="rId4" imgW="5939600" imgH="1232443" progId="Word.Document.12">
                  <p:embed/>
                </p:oleObj>
              </mc:Choice>
              <mc:Fallback>
                <p:oleObj name="Document" r:id="rId4" imgW="5939600" imgH="123244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47114" y="3556768"/>
                        <a:ext cx="5442920" cy="12657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8242548"/>
              </p:ext>
            </p:extLst>
          </p:nvPr>
        </p:nvGraphicFramePr>
        <p:xfrm>
          <a:off x="1807685" y="5056286"/>
          <a:ext cx="5321778" cy="11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" name="Document" r:id="rId7" imgW="5942119" imgH="1226313" progId="Word.Document.12">
                  <p:embed/>
                </p:oleObj>
              </mc:Choice>
              <mc:Fallback>
                <p:oleObj name="Document" r:id="rId7" imgW="5942119" imgH="122631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807685" y="5056286"/>
                        <a:ext cx="5321778" cy="1192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3334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SLAB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40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489" y="1698702"/>
            <a:ext cx="1038225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7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SLAB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41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672" y="1853248"/>
            <a:ext cx="7467600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49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5020721" y="295729"/>
            <a:ext cx="6926580" cy="64420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BEAMS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>
                <a:solidFill>
                  <a:srgbClr val="0070C0"/>
                </a:solidFill>
              </a:rPr>
              <a:t>42</a:t>
            </a:fld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86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BEAMS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Beam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43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0033" y="590607"/>
            <a:ext cx="4353059" cy="595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69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BEAMS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Beam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44</a:t>
            </a:fld>
            <a:endParaRPr lang="en-US"/>
          </a:p>
        </p:txBody>
      </p:sp>
      <p:pic>
        <p:nvPicPr>
          <p:cNvPr id="3073" name="Picture 14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1" y="1853248"/>
            <a:ext cx="10821731" cy="205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8443143" y="2363117"/>
            <a:ext cx="1944710" cy="1541181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674254" y="268524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347143" y="4429045"/>
                <a:ext cx="6096000" cy="115698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i="1"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𝑀</m:t>
                          </m:r>
                        </m:e>
                        <m:sub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𝑣𝑒</m:t>
                          </m:r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𝑚𝑎𝑥</m:t>
                          </m:r>
                        </m:sub>
                      </m:sSub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=51 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𝐾𝑁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.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𝑚</m:t>
                      </m:r>
                    </m:oMath>
                  </m:oMathPara>
                </a14:m>
                <a:endParaRPr lang="en-US" sz="25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𝑀</m:t>
                          </m:r>
                        </m:e>
                        <m:sub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𝑣𝑒</m:t>
                          </m:r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𝑚𝑎𝑥</m:t>
                          </m:r>
                        </m:sub>
                      </m:sSub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=152.32 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𝐾𝑁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.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𝑚</m:t>
                      </m:r>
                    </m:oMath>
                  </m:oMathPara>
                </a14:m>
                <a:endParaRPr lang="en-US" sz="25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7143" y="4429045"/>
                <a:ext cx="6096000" cy="115698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706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BEAMS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Beam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45</a:t>
            </a:fld>
            <a:endParaRPr lang="en-US"/>
          </a:p>
        </p:txBody>
      </p:sp>
      <p:pic>
        <p:nvPicPr>
          <p:cNvPr id="4097" name="Picture 14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1" y="2002663"/>
            <a:ext cx="4662304" cy="122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696237" y="2617629"/>
                <a:ext cx="8326288" cy="40994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𝐹𝑜𝑟</m:t>
                      </m:r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+</m:t>
                      </m:r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𝑣𝑒</m:t>
                      </m:r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𝑚𝑜𝑚𝑒𝑛𝑡</m:t>
                      </m:r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</m:oMath>
                  </m:oMathPara>
                </a14:m>
                <a:endParaRPr lang="en-US" sz="3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30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0</m:t>
                          </m:r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.</m:t>
                          </m:r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85</m:t>
                          </m:r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∗</m:t>
                          </m:r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28</m:t>
                          </m:r>
                        </m:num>
                        <m:den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240</m:t>
                          </m:r>
                        </m:den>
                      </m:f>
                      <m:d>
                        <m:dPr>
                          <m:ctrlPr>
                            <a:rPr lang="en-US" sz="30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1</m:t>
                          </m:r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sz="3000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3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  <m:r>
                                <a:rPr lang="en-US" sz="3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3000" i="1">
                                      <a:effectLst/>
                                      <a:latin typeface="Cambria Math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  <m:r>
                                    <a:rPr lang="en-US" sz="3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.</m:t>
                                  </m:r>
                                  <m:r>
                                    <a:rPr lang="en-US" sz="3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62</m:t>
                                  </m:r>
                                  <m:r>
                                    <a:rPr lang="en-US" sz="3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  <m:r>
                                    <a:rPr lang="en-US" sz="3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51</m:t>
                                  </m:r>
                                  <m:r>
                                    <a:rPr lang="en-US" sz="3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  <m:sSup>
                                    <m:sSupPr>
                                      <m:ctrlPr>
                                        <a:rPr lang="en-US" sz="3000" i="1">
                                          <a:effectLst/>
                                          <a:latin typeface="Cambria Math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3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US" sz="3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6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3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300</m:t>
                                  </m:r>
                                  <m:r>
                                    <a:rPr lang="en-US" sz="3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  <m:sSup>
                                    <m:sSupPr>
                                      <m:ctrlPr>
                                        <a:rPr lang="en-US" sz="3000" i="1">
                                          <a:effectLst/>
                                          <a:latin typeface="Cambria Math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3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440</m:t>
                                      </m:r>
                                    </m:e>
                                    <m:sup>
                                      <m:r>
                                        <a:rPr lang="en-US" sz="3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3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  <m:r>
                                    <a:rPr lang="en-US" sz="3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28</m:t>
                                  </m:r>
                                </m:den>
                              </m:f>
                            </m:e>
                          </m:rad>
                        </m:e>
                      </m:d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0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.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0041</m:t>
                      </m:r>
                    </m:oMath>
                  </m:oMathPara>
                </a14:m>
                <a:endParaRPr lang="en-US" sz="3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⟹</m:t>
                      </m:r>
                      <m:sSub>
                        <m:sSubPr>
                          <m:ctrlPr>
                            <a:rPr lang="en-US" sz="30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𝐴</m:t>
                          </m:r>
                        </m:e>
                        <m:sub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𝑠</m:t>
                          </m:r>
                        </m:sub>
                      </m:sSub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0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.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0041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∗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300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∗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440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550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𝑚</m:t>
                      </m:r>
                      <m:sSup>
                        <m:sSupPr>
                          <m:ctrlPr>
                            <a:rPr lang="en-US" sz="30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𝑚</m:t>
                          </m:r>
                        </m:e>
                        <m:sup>
                          <m:r>
                            <a:rPr lang="en-US" sz="3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⟹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𝑢𝑠𝑒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3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𝜙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16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 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𝑓𝑜𝑟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 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𝑏𝑜𝑡𝑡𝑜𝑚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3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𝑠𝑡𝑒𝑒𝑙</m:t>
                      </m:r>
                    </m:oMath>
                  </m:oMathPara>
                </a14:m>
                <a:endParaRPr lang="en-US" sz="3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6237" y="2617629"/>
                <a:ext cx="8326288" cy="409945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651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BEAMS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Beam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46</a:t>
            </a:fld>
            <a:endParaRPr lang="en-US"/>
          </a:p>
        </p:txBody>
      </p:sp>
      <p:pic>
        <p:nvPicPr>
          <p:cNvPr id="4097" name="Picture 14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1" y="2002663"/>
            <a:ext cx="4662304" cy="122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515932" y="2617629"/>
                <a:ext cx="8340664" cy="40994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𝐹𝑜𝑟</m:t>
                      </m:r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𝑣𝑒</m:t>
                      </m:r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𝑚𝑜𝑚𝑒𝑛𝑡</m:t>
                      </m:r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</m:oMath>
                  </m:oMathPara>
                </a14:m>
                <a:endParaRPr lang="en-US" sz="3000" i="1" dirty="0">
                  <a:latin typeface="Cambria Math" panose="020405030504060302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3000" i="1"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0.85∗28</m:t>
                          </m:r>
                        </m:num>
                        <m:den>
                          <m:r>
                            <a:rPr lang="en-US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240</m:t>
                          </m:r>
                        </m:den>
                      </m:f>
                      <m:d>
                        <m:dPr>
                          <m:ctrlPr>
                            <a:rPr lang="en-US" sz="3000" i="1"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1−</m:t>
                          </m:r>
                          <m:rad>
                            <m:radPr>
                              <m:degHide m:val="on"/>
                              <m:ctrlPr>
                                <a:rPr lang="en-US" sz="3000" i="1">
                                  <a:latin typeface="Cambria Math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sz="3000" i="1">
                                      <a:latin typeface="Cambria Math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0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2.62∗152.32∗</m:t>
                                  </m:r>
                                  <m:sSup>
                                    <m:sSupPr>
                                      <m:ctrlPr>
                                        <a:rPr lang="en-US" sz="3000" i="1">
                                          <a:latin typeface="Cambria Math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3000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US" sz="3000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6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30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300∗</m:t>
                                  </m:r>
                                  <m:sSup>
                                    <m:sSupPr>
                                      <m:ctrlPr>
                                        <a:rPr lang="en-US" sz="3000" i="1">
                                          <a:latin typeface="Cambria Math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3000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440</m:t>
                                      </m:r>
                                    </m:e>
                                    <m:sup>
                                      <m:r>
                                        <a:rPr lang="en-US" sz="3000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30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∗28</m:t>
                                  </m:r>
                                </m:den>
                              </m:f>
                            </m:e>
                          </m:rad>
                        </m:e>
                      </m:d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=0.013</m:t>
                      </m:r>
                    </m:oMath>
                  </m:oMathPara>
                </a14:m>
                <a:endParaRPr lang="en-US" sz="3000" i="1" dirty="0">
                  <a:latin typeface="Cambria Math" panose="020405030504060302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⟹</m:t>
                      </m:r>
                      <m:sSub>
                        <m:sSubPr>
                          <m:ctrlPr>
                            <a:rPr lang="en-US" sz="3000" i="1"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𝐴</m:t>
                          </m:r>
                        </m:e>
                        <m:sub>
                          <m:r>
                            <a:rPr lang="en-US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𝑠</m:t>
                          </m:r>
                        </m:sub>
                      </m:sSub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=0.013∗300∗440=1714 </m:t>
                      </m:r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𝑚</m:t>
                      </m:r>
                      <m:sSup>
                        <m:sSupPr>
                          <m:ctrlPr>
                            <a:rPr lang="en-US" sz="3000" i="1"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𝑚</m:t>
                          </m:r>
                        </m:e>
                        <m:sup>
                          <m:r>
                            <a:rPr lang="en-US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i="1" dirty="0">
                  <a:latin typeface="Cambria Math" panose="020405030504060302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⟹</m:t>
                      </m:r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𝑢𝑠𝑒</m:t>
                      </m:r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8</m:t>
                      </m:r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𝜙</m:t>
                      </m:r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16  </m:t>
                      </m:r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𝑓𝑜𝑟</m:t>
                      </m:r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 </m:t>
                      </m:r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𝑡𝑜𝑝</m:t>
                      </m:r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𝑠𝑡𝑒𝑒𝑙</m:t>
                      </m:r>
                    </m:oMath>
                  </m:oMathPara>
                </a14:m>
                <a:endParaRPr lang="en-US" sz="3000" i="1" dirty="0">
                  <a:latin typeface="Cambria Math" panose="020405030504060302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5932" y="2617629"/>
                <a:ext cx="8340664" cy="409945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933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BEAMS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Beam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47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210556" y="1557034"/>
            <a:ext cx="8179680" cy="16983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738648" y="3508044"/>
                <a:ext cx="8428096" cy="33499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5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consistent spacing between stirrups:</a:t>
                </a:r>
              </a:p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𝑉</m:t>
                          </m:r>
                        </m:e>
                        <m:sub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𝑐</m:t>
                          </m:r>
                        </m:sub>
                      </m:sSub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𝜙</m:t>
                      </m:r>
                      <m:f>
                        <m:fPr>
                          <m:ctrlPr>
                            <a:rPr lang="en-US" sz="25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6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sz="25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sz="2500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sz="25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5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sz="25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′</m:t>
                              </m:r>
                            </m:sup>
                          </m:sSubSup>
                        </m:e>
                      </m:rad>
                      <m:sSub>
                        <m:sSubPr>
                          <m:ctrlPr>
                            <a:rPr lang="en-US" sz="25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𝑏</m:t>
                          </m:r>
                        </m:e>
                        <m:sub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𝑤</m:t>
                          </m:r>
                        </m:sub>
                      </m:sSub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𝑑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5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6</m:t>
                          </m:r>
                        </m:den>
                      </m:f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∗</m:t>
                      </m:r>
                      <m:rad>
                        <m:radPr>
                          <m:degHide m:val="on"/>
                          <m:ctrlPr>
                            <a:rPr lang="en-US" sz="25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radPr>
                        <m:deg/>
                        <m:e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28</m:t>
                          </m:r>
                        </m:e>
                      </m:rad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∗300∗440=116.4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𝐾𝑁</m:t>
                      </m:r>
                    </m:oMath>
                  </m:oMathPara>
                </a14:m>
                <a:endParaRPr lang="en-US" sz="25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𝑉</m:t>
                          </m:r>
                        </m:e>
                        <m:sub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𝑠</m:t>
                          </m:r>
                        </m:sub>
                      </m:sSub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5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106.8</m:t>
                          </m:r>
                        </m:num>
                        <m:den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0.75</m:t>
                          </m:r>
                        </m:den>
                      </m:f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−116.4=26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𝐾𝑁</m:t>
                      </m:r>
                    </m:oMath>
                  </m:oMathPara>
                </a14:m>
                <a:endParaRPr lang="en-US" sz="25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5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500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5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5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𝑉</m:t>
                              </m:r>
                            </m:sub>
                          </m:sSub>
                        </m:num>
                        <m:den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𝑠</m:t>
                          </m:r>
                        </m:den>
                      </m:f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5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500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5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5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𝑆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500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5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5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𝑦𝑡</m:t>
                              </m:r>
                            </m:sub>
                          </m:sSub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𝑑</m:t>
                          </m:r>
                        </m:den>
                      </m:f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5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26∗1000</m:t>
                          </m:r>
                        </m:num>
                        <m:den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420∗440</m:t>
                          </m:r>
                        </m:den>
                      </m:f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=0.14</m:t>
                      </m:r>
                    </m:oMath>
                  </m:oMathPara>
                </a14:m>
                <a:endParaRPr lang="en-US" sz="25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8648" y="3508044"/>
                <a:ext cx="8428096" cy="3349956"/>
              </a:xfrm>
              <a:prstGeom prst="rect">
                <a:avLst/>
              </a:prstGeom>
              <a:blipFill rotWithShape="0">
                <a:blip r:embed="rId3"/>
                <a:stretch>
                  <a:fillRect l="-1157" t="-1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236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BEAMS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Beam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48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95160" y="2399302"/>
                <a:ext cx="9755674" cy="35535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i="1"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500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500" i="1">
                                      <a:effectLst/>
                                      <a:latin typeface="Cambria Math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500" i="1">
                                          <a:effectLst/>
                                          <a:latin typeface="Cambria Math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5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sz="25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𝑣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5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𝑠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𝑚𝑖𝑛</m:t>
                          </m:r>
                        </m:sub>
                      </m:sSub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unc>
                        <m:funcPr>
                          <m:ctrlPr>
                            <a:rPr lang="en-US" sz="25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5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max</m:t>
                          </m:r>
                        </m:fName>
                        <m:e>
                          <m:d>
                            <m:dPr>
                              <m:begChr m:val="{"/>
                              <m:endChr m:val=""/>
                              <m:ctrlPr>
                                <a:rPr lang="en-US" sz="2500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eqArr>
                                <m:eqArrPr>
                                  <m:ctrlPr>
                                    <a:rPr lang="en-US" sz="2500" i="1">
                                      <a:effectLst/>
                                      <a:latin typeface="Cambria Math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sz="25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0.062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sz="2500" i="1">
                                          <a:effectLst/>
                                          <a:latin typeface="Cambria Math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bSup>
                                        <m:sSubSupPr>
                                          <m:ctrlPr>
                                            <a:rPr lang="en-US" sz="2500" i="1">
                                              <a:effectLst/>
                                              <a:latin typeface="Cambria Math"/>
                                              <a:ea typeface="Calibri" panose="020F0502020204030204" pitchFamily="34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25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Arial" panose="020B0604020202020204" pitchFamily="34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en-US" sz="25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Arial" panose="020B0604020202020204" pitchFamily="34" charset="0"/>
                                            </a:rPr>
                                            <m:t>𝑐</m:t>
                                          </m:r>
                                        </m:sub>
                                        <m:sup>
                                          <m:r>
                                            <a:rPr lang="en-US" sz="25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Arial" panose="020B0604020202020204" pitchFamily="34" charset="0"/>
                                            </a:rPr>
                                            <m:t>′</m:t>
                                          </m:r>
                                        </m:sup>
                                      </m:sSubSup>
                                      <m:r>
                                        <a:rPr lang="en-US" sz="25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 </m:t>
                                      </m:r>
                                    </m:e>
                                  </m:rad>
                                  <m:f>
                                    <m:fPr>
                                      <m:ctrlPr>
                                        <a:rPr lang="en-US" sz="2500" i="1">
                                          <a:effectLst/>
                                          <a:latin typeface="Cambria Math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2500" i="1">
                                              <a:effectLst/>
                                              <a:latin typeface="Cambria Math"/>
                                              <a:ea typeface="Calibri" panose="020F0502020204030204" pitchFamily="34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5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Arial" panose="020B0604020202020204" pitchFamily="34" charset="0"/>
                                            </a:rPr>
                                            <m:t> </m:t>
                                          </m:r>
                                          <m:r>
                                            <a:rPr lang="en-US" sz="25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Arial" panose="020B0604020202020204" pitchFamily="34" charset="0"/>
                                            </a:rPr>
                                            <m:t>𝑏</m:t>
                                          </m:r>
                                        </m:e>
                                        <m:sub>
                                          <m:r>
                                            <a:rPr lang="en-US" sz="25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Arial" panose="020B0604020202020204" pitchFamily="34" charset="0"/>
                                            </a:rPr>
                                            <m:t>𝑤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500" i="1">
                                              <a:effectLst/>
                                              <a:latin typeface="Cambria Math"/>
                                              <a:ea typeface="Calibri" panose="020F0502020204030204" pitchFamily="34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5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Arial" panose="020B0604020202020204" pitchFamily="34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en-US" sz="25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Arial" panose="020B0604020202020204" pitchFamily="34" charset="0"/>
                                            </a:rPr>
                                            <m:t>𝑦𝑡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en-US" sz="25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=0.23</m:t>
                                  </m:r>
                                </m:e>
                                <m:e>
                                  <m:f>
                                    <m:fPr>
                                      <m:ctrlPr>
                                        <a:rPr lang="en-US" sz="2500" i="1">
                                          <a:effectLst/>
                                          <a:latin typeface="Cambria Math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5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0.35</m:t>
                                      </m:r>
                                      <m:sSub>
                                        <m:sSubPr>
                                          <m:ctrlPr>
                                            <a:rPr lang="en-US" sz="2500" i="1">
                                              <a:effectLst/>
                                              <a:latin typeface="Cambria Math"/>
                                              <a:ea typeface="Calibri" panose="020F0502020204030204" pitchFamily="34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5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Arial" panose="020B0604020202020204" pitchFamily="34" charset="0"/>
                                            </a:rPr>
                                            <m:t>𝑏</m:t>
                                          </m:r>
                                        </m:e>
                                        <m:sub>
                                          <m:r>
                                            <a:rPr lang="en-US" sz="25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Arial" panose="020B0604020202020204" pitchFamily="34" charset="0"/>
                                            </a:rPr>
                                            <m:t>𝑤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500" i="1">
                                              <a:effectLst/>
                                              <a:latin typeface="Cambria Math"/>
                                              <a:ea typeface="Calibri" panose="020F0502020204030204" pitchFamily="34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5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Arial" panose="020B0604020202020204" pitchFamily="34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en-US" sz="25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Arial" panose="020B0604020202020204" pitchFamily="34" charset="0"/>
                                            </a:rPr>
                                            <m:t>𝑦𝑡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en-US" sz="25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=0.25</m:t>
                                  </m:r>
                                </m:e>
                              </m:eqArr>
                              <m:r>
                                <a:rPr lang="en-US" sz="25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⟹</m:t>
                              </m:r>
                              <m:f>
                                <m:fPr>
                                  <m:ctrlPr>
                                    <a:rPr lang="en-US" sz="2500" i="1">
                                      <a:effectLst/>
                                      <a:latin typeface="Cambria Math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500" i="1">
                                          <a:effectLst/>
                                          <a:latin typeface="Cambria Math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5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sz="25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𝑣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5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𝑠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=0.25</m:t>
                      </m:r>
                    </m:oMath>
                  </m:oMathPara>
                </a14:m>
                <a:endParaRPr lang="en-US" sz="25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𝑈𝑠𝑖𝑛𝑔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𝑠𝑡𝑖𝑟𝑟𝑢𝑝𝑠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𝑑𝑖𝑎𝑚𝑒𝑡𝑒𝑟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𝑜𝑓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10 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𝑚𝑚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:</m:t>
                      </m:r>
                    </m:oMath>
                  </m:oMathPara>
                </a14:m>
                <a:endParaRPr lang="en-US" sz="25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𝑆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=</m:t>
                      </m:r>
                      <m:f>
                        <m:fPr>
                          <m:ctrlPr>
                            <a:rPr lang="en-US" sz="25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157</m:t>
                          </m:r>
                        </m:num>
                        <m:den>
                          <m:r>
                            <a:rPr lang="en-US" sz="25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0.25</m:t>
                          </m:r>
                        </m:den>
                      </m:f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=628</m:t>
                      </m:r>
                      <m:r>
                        <a:rPr lang="en-US" sz="25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𝑚𝑚</m:t>
                      </m:r>
                    </m:oMath>
                  </m:oMathPara>
                </a14:m>
                <a:endParaRPr lang="en-US" sz="25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160" y="2399302"/>
                <a:ext cx="9755674" cy="355353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150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BEAMS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Beam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49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638711" y="1853248"/>
                <a:ext cx="8412123" cy="46502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i="1"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5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𝑠</m:t>
                          </m:r>
                        </m:e>
                        <m:sub>
                          <m:r>
                            <a:rPr lang="en-US" sz="25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US" sz="25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unc>
                        <m:funcPr>
                          <m:ctrlPr>
                            <a:rPr lang="en-US" sz="2500" i="1">
                              <a:latin typeface="Cambria Math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5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min</m:t>
                          </m:r>
                        </m:fName>
                        <m:e>
                          <m:d>
                            <m:dPr>
                              <m:begChr m:val="{"/>
                              <m:endChr m:val=""/>
                              <m:ctrlPr>
                                <a:rPr lang="en-US" sz="2500" i="1">
                                  <a:latin typeface="Cambria Math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eqArr>
                                <m:eqArrPr>
                                  <m:ctrlPr>
                                    <a:rPr lang="en-US" sz="2500" i="1">
                                      <a:latin typeface="Cambria Math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eqArrPr>
                                <m:e>
                                  <m:f>
                                    <m:fPr>
                                      <m:ctrlPr>
                                        <a:rPr lang="en-US" sz="2500" i="1">
                                          <a:latin typeface="Cambria Math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500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𝑑</m:t>
                                      </m:r>
                                    </m:num>
                                    <m:den>
                                      <m:r>
                                        <a:rPr lang="en-US" sz="2500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4</m:t>
                                      </m:r>
                                    </m:den>
                                  </m:f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=</m:t>
                                  </m:r>
                                  <m:f>
                                    <m:fPr>
                                      <m:ctrlPr>
                                        <a:rPr lang="en-US" sz="2500" i="1">
                                          <a:latin typeface="Cambria Math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500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440</m:t>
                                      </m:r>
                                    </m:num>
                                    <m:den>
                                      <m:r>
                                        <a:rPr lang="en-US" sz="2500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4</m:t>
                                      </m:r>
                                    </m:den>
                                  </m:f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=</m:t>
                                  </m:r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110</m:t>
                                  </m:r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 </m:t>
                                  </m:r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𝑚𝑚</m:t>
                                  </m:r>
                                </m:e>
                                <m:e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8</m:t>
                                  </m:r>
                                  <m:sSub>
                                    <m:sSubPr>
                                      <m:ctrlPr>
                                        <a:rPr lang="en-US" sz="2500" i="1">
                                          <a:latin typeface="Cambria Math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500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sz="2500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=</m:t>
                                  </m:r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8</m:t>
                                  </m:r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16</m:t>
                                  </m:r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=</m:t>
                                  </m:r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128</m:t>
                                  </m:r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 </m:t>
                                  </m:r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𝑚𝑚</m:t>
                                  </m:r>
                                </m:e>
                                <m:e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24</m:t>
                                  </m:r>
                                  <m:sSub>
                                    <m:sSubPr>
                                      <m:ctrlPr>
                                        <a:rPr lang="en-US" sz="2500" i="1">
                                          <a:latin typeface="Cambria Math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500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sz="2500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=</m:t>
                                  </m:r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24</m:t>
                                  </m:r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10</m:t>
                                  </m:r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=</m:t>
                                  </m:r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240</m:t>
                                  </m:r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 </m:t>
                                  </m:r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𝑚𝑚</m:t>
                                  </m:r>
                                </m:e>
                                <m:e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300</m:t>
                                  </m:r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𝑚𝑚</m:t>
                                  </m:r>
                                </m:e>
                              </m:eqArr>
                              <m:r>
                                <a:rPr lang="en-US" sz="25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⟹</m:t>
                              </m:r>
                              <m:sSub>
                                <m:sSubPr>
                                  <m:ctrlPr>
                                    <a:rPr lang="en-US" sz="2500" i="1">
                                      <a:latin typeface="Cambria Math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sz="25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5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=</m:t>
                              </m:r>
                              <m:r>
                                <a:rPr lang="en-US" sz="25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110</m:t>
                              </m:r>
                              <m:r>
                                <a:rPr lang="en-US" sz="25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𝑚𝑚</m:t>
                              </m:r>
                              <m:r>
                                <a:rPr lang="en-US" sz="25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⟹</m:t>
                              </m:r>
                              <m:r>
                                <a:rPr lang="en-US" sz="25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𝑢𝑠𝑒</m:t>
                              </m:r>
                              <m:r>
                                <a:rPr lang="en-US" sz="25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  <m:r>
                                <a:rPr lang="en-US" sz="25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𝜙</m:t>
                              </m:r>
                              <m:r>
                                <a:rPr lang="en-US" sz="25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10</m:t>
                              </m:r>
                              <m:r>
                                <a:rPr lang="en-US" sz="25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@</m:t>
                              </m:r>
                              <m:r>
                                <a:rPr lang="en-US" sz="25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10</m:t>
                              </m:r>
                              <m:r>
                                <a:rPr lang="en-US" sz="25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𝑐𝑚</m:t>
                              </m:r>
                            </m:e>
                          </m:d>
                        </m:e>
                      </m:func>
                      <m:r>
                        <a:rPr lang="en-US" sz="25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</m:oMath>
                  </m:oMathPara>
                </a14:m>
                <a:endParaRPr lang="en-US" sz="2500" dirty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5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𝑠</m:t>
                          </m:r>
                        </m:e>
                        <m:sub>
                          <m:r>
                            <a:rPr lang="en-US" sz="25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r>
                        <a:rPr lang="en-US" sz="25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500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25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5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den>
                      </m:f>
                      <m:r>
                        <a:rPr lang="en-US" sz="25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500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25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440</m:t>
                          </m:r>
                        </m:num>
                        <m:den>
                          <m:r>
                            <a:rPr lang="en-US" sz="25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den>
                      </m:f>
                      <m:r>
                        <a:rPr lang="en-US" sz="25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sz="25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220</m:t>
                      </m:r>
                      <m:r>
                        <a:rPr lang="en-US" sz="25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⟹</m:t>
                      </m:r>
                      <m:r>
                        <a:rPr lang="en-US" sz="25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𝑢𝑠𝑒</m:t>
                      </m:r>
                      <m:r>
                        <a:rPr lang="en-US" sz="25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25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1</m:t>
                      </m:r>
                      <m:r>
                        <a:rPr lang="en-US" sz="25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𝜙</m:t>
                      </m:r>
                      <m:r>
                        <a:rPr lang="en-US" sz="25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10</m:t>
                      </m:r>
                      <m:r>
                        <a:rPr lang="en-US" sz="25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@</m:t>
                      </m:r>
                      <m:r>
                        <a:rPr lang="en-US" sz="25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15</m:t>
                      </m:r>
                      <m:r>
                        <a:rPr lang="en-US" sz="25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𝑐𝑚</m:t>
                      </m:r>
                    </m:oMath>
                  </m:oMathPara>
                </a14:m>
                <a:endParaRPr lang="en-US" sz="2500" dirty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From the face of support to a distance equal 2h= 1 m, use S1 between stirrups. Else, use S2. 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8711" y="1853248"/>
                <a:ext cx="8412123" cy="465024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97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Introduction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800" dirty="0">
                <a:solidFill>
                  <a:srgbClr val="EEECE1"/>
                </a:solidFill>
              </a:rPr>
              <a:t>                                                            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GP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500" i="1" dirty="0"/>
              <a:t>Preliminary </a:t>
            </a:r>
            <a:r>
              <a:rPr lang="en-US" sz="2500" i="1" dirty="0" smtClean="0"/>
              <a:t>Design and Structural </a:t>
            </a:r>
            <a:r>
              <a:rPr lang="en-US" sz="2500" i="1" dirty="0"/>
              <a:t>system</a:t>
            </a:r>
            <a:br>
              <a:rPr lang="en-US" sz="2500" i="1" dirty="0"/>
            </a:br>
            <a:endParaRPr lang="en-US" sz="15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 descr="C:\Users\EngTaher\Desktop\ةن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1" y="2795514"/>
            <a:ext cx="5426077" cy="3452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Content Placeholder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3818" y="2795512"/>
            <a:ext cx="6792095" cy="2862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29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BEAMS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Beam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50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553" y="1853248"/>
            <a:ext cx="1129665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56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09" y="452718"/>
            <a:ext cx="12192000" cy="3924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BEAMS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Beam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>
                <a:solidFill>
                  <a:schemeClr val="tx2"/>
                </a:solidFill>
              </a:rPr>
              <a:t>51</a:t>
            </a:fld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9671" y="3542964"/>
            <a:ext cx="4801568" cy="33150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651" y="3542964"/>
            <a:ext cx="5005630" cy="331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74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columns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/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endParaRPr lang="en-US" sz="2000" cap="all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>
                <a:solidFill>
                  <a:schemeClr val="tx2"/>
                </a:solidFill>
              </a:rPr>
              <a:t>52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46111" y="1853248"/>
            <a:ext cx="438402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Select The Certain Column</a:t>
            </a:r>
            <a:endParaRPr lang="en-US" sz="3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15" y="2512055"/>
            <a:ext cx="5254150" cy="4165641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6378764" y="3807688"/>
            <a:ext cx="399245" cy="1275010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90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columns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/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endParaRPr lang="en-US" sz="2000" cap="all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>
                <a:solidFill>
                  <a:schemeClr val="tx2"/>
                </a:solidFill>
              </a:rPr>
              <a:t>53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6111" y="1853248"/>
            <a:ext cx="110994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Check Slenderness in Sway(Unbraced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Frames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</a:p>
          <a:p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The ACI 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Code Allows Slenderness Effects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to 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Be Ignored If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954003" y="3131932"/>
                <a:ext cx="1934504" cy="10536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3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300" b="1" i="1">
                              <a:latin typeface="Cambria Math" panose="02040503050406030204" pitchFamily="18" charset="0"/>
                            </a:rPr>
                            <m:t>𝒌</m:t>
                          </m:r>
                          <m:sSub>
                            <m:sSubPr>
                              <m:ctrlPr>
                                <a:rPr lang="en-US" sz="3300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300" b="1" i="1">
                                  <a:latin typeface="Cambria Math" panose="02040503050406030204" pitchFamily="18" charset="0"/>
                                </a:rPr>
                                <m:t>𝒍</m:t>
                              </m:r>
                            </m:e>
                            <m:sub>
                              <m:r>
                                <a:rPr lang="en-US" sz="3300" b="1" i="1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sub>
                          </m:sSub>
                        </m:num>
                        <m:den>
                          <m:r>
                            <a:rPr lang="en-US" sz="3300" b="1" i="1">
                              <a:latin typeface="Cambria Math" panose="02040503050406030204" pitchFamily="18" charset="0"/>
                            </a:rPr>
                            <m:t>𝒓</m:t>
                          </m:r>
                        </m:den>
                      </m:f>
                      <m:r>
                        <a:rPr lang="en-US" sz="3300" b="0" i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n-US" sz="3300" b="0" i="0">
                          <a:latin typeface="Cambria Math" panose="02040503050406030204" pitchFamily="18" charset="0"/>
                        </a:rPr>
                        <m:t>22</m:t>
                      </m:r>
                    </m:oMath>
                  </m:oMathPara>
                </a14:m>
                <a:endParaRPr lang="en-US" sz="33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4003" y="3131932"/>
                <a:ext cx="1934504" cy="105362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646111" y="4448575"/>
                <a:ext cx="6273833" cy="13705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300" b="1">
                        <a:latin typeface="Cambria Math" panose="02040503050406030204" pitchFamily="18" charset="0"/>
                      </a:rPr>
                      <m:t>𝛙</m:t>
                    </m:r>
                    <m:r>
                      <a:rPr lang="en-US" sz="3300" b="0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300" b="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300" b="1" i="0">
                            <a:latin typeface="Cambria Math" panose="02040503050406030204" pitchFamily="18" charset="0"/>
                          </a:rPr>
                          <m:t>𝚺</m:t>
                        </m:r>
                        <m:sSub>
                          <m:sSubPr>
                            <m:ctrlPr>
                              <a:rPr lang="en-US" sz="3300" b="1" i="1">
                                <a:latin typeface="Cambria Math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US" sz="3300" b="1" i="1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3300" b="1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3300" b="1" i="1">
                                        <a:latin typeface="Cambria Math" panose="02040503050406030204" pitchFamily="18" charset="0"/>
                                      </a:rPr>
                                      <m:t>𝑬𝑰</m:t>
                                    </m:r>
                                  </m:num>
                                  <m:den>
                                    <m:r>
                                      <a:rPr lang="en-US" sz="3300" b="1" i="1">
                                        <a:latin typeface="Cambria Math" panose="02040503050406030204" pitchFamily="18" charset="0"/>
                                      </a:rPr>
                                      <m:t>𝑳</m:t>
                                    </m:r>
                                  </m:den>
                                </m:f>
                              </m:e>
                            </m:d>
                          </m:e>
                          <m:sub>
                            <m:r>
                              <a:rPr lang="en-US" sz="3300" b="1" i="1">
                                <a:latin typeface="Cambria Math" panose="02040503050406030204" pitchFamily="18" charset="0"/>
                              </a:rPr>
                              <m:t>𝒄𝒐𝒍𝒖𝒎𝒏𝒔</m:t>
                            </m:r>
                          </m:sub>
                        </m:sSub>
                      </m:num>
                      <m:den>
                        <m:r>
                          <a:rPr lang="en-US" sz="3300" b="1" i="0">
                            <a:latin typeface="Cambria Math" panose="02040503050406030204" pitchFamily="18" charset="0"/>
                          </a:rPr>
                          <m:t>𝚺</m:t>
                        </m:r>
                        <m:sSub>
                          <m:sSubPr>
                            <m:ctrlPr>
                              <a:rPr lang="en-US" sz="3300" b="1" i="1">
                                <a:latin typeface="Cambria Math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US" sz="3300" b="1" i="1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3300" b="1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3300" b="1" i="1">
                                        <a:latin typeface="Cambria Math" panose="02040503050406030204" pitchFamily="18" charset="0"/>
                                      </a:rPr>
                                      <m:t>𝑬𝑰</m:t>
                                    </m:r>
                                  </m:num>
                                  <m:den>
                                    <m:r>
                                      <a:rPr lang="en-US" sz="3300" b="1" i="1">
                                        <a:latin typeface="Cambria Math" panose="02040503050406030204" pitchFamily="18" charset="0"/>
                                      </a:rPr>
                                      <m:t>𝑳</m:t>
                                    </m:r>
                                  </m:den>
                                </m:f>
                              </m:e>
                            </m:d>
                          </m:e>
                          <m:sub>
                            <m:r>
                              <a:rPr lang="en-US" sz="3300" b="1" i="1">
                                <a:latin typeface="Cambria Math" panose="02040503050406030204" pitchFamily="18" charset="0"/>
                              </a:rPr>
                              <m:t>𝒃𝒆𝒂𝒎𝒔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3300" dirty="0" smtClean="0"/>
                  <a:t> =</a:t>
                </a:r>
                <a:r>
                  <a:rPr lang="en-US" sz="3300" b="1" i="1" dirty="0" smtClean="0">
                    <a:latin typeface="Cambria Math" panose="02040503050406030204" pitchFamily="18" charset="0"/>
                  </a:rPr>
                  <a:t>1.6    =&gt;    k=1.4 </a:t>
                </a:r>
                <a:endParaRPr lang="en-US" sz="3300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111" y="4448575"/>
                <a:ext cx="6273833" cy="1370503"/>
              </a:xfrm>
              <a:prstGeom prst="rect">
                <a:avLst/>
              </a:prstGeom>
              <a:blipFill rotWithShape="0">
                <a:blip r:embed="rId3"/>
                <a:stretch>
                  <a:fillRect r="-16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5647" y="1652963"/>
            <a:ext cx="3695092" cy="5065182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H="1" flipV="1">
            <a:off x="8091578" y="5339751"/>
            <a:ext cx="2373809" cy="922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5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columns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/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endParaRPr lang="en-US" sz="2000" cap="all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>
                <a:solidFill>
                  <a:schemeClr val="tx2"/>
                </a:solidFill>
              </a:rPr>
              <a:t>54</a:t>
            </a:fld>
            <a:endParaRPr lang="en-US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863851" y="2088744"/>
                <a:ext cx="2253502" cy="10536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3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300" b="1" i="1">
                              <a:latin typeface="Cambria Math" panose="02040503050406030204" pitchFamily="18" charset="0"/>
                            </a:rPr>
                            <m:t>𝒌</m:t>
                          </m:r>
                          <m:sSub>
                            <m:sSubPr>
                              <m:ctrlPr>
                                <a:rPr lang="en-US" sz="3300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300" b="1" i="1">
                                  <a:latin typeface="Cambria Math" panose="02040503050406030204" pitchFamily="18" charset="0"/>
                                </a:rPr>
                                <m:t>𝒍</m:t>
                              </m:r>
                            </m:e>
                            <m:sub>
                              <m:r>
                                <a:rPr lang="en-US" sz="3300" b="1" i="1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sub>
                          </m:sSub>
                        </m:num>
                        <m:den>
                          <m:r>
                            <a:rPr lang="en-US" sz="3300" b="1" i="1">
                              <a:latin typeface="Cambria Math" panose="02040503050406030204" pitchFamily="18" charset="0"/>
                            </a:rPr>
                            <m:t>𝒓</m:t>
                          </m:r>
                        </m:den>
                      </m:f>
                      <m:r>
                        <a:rPr lang="en-US" sz="3300" b="0" i="0" smtClean="0">
                          <a:latin typeface="Cambria Math" panose="02040503050406030204" pitchFamily="18" charset="0"/>
                        </a:rPr>
                        <m:t>=19.6</m:t>
                      </m:r>
                    </m:oMath>
                  </m:oMathPara>
                </a14:m>
                <a:endParaRPr lang="en-US" sz="33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3851" y="2088744"/>
                <a:ext cx="2253502" cy="105362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856517" y="3541611"/>
            <a:ext cx="9496023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300" b="1" i="1" dirty="0" smtClean="0">
                <a:latin typeface="Cambria Math" panose="02040503050406030204" pitchFamily="18" charset="0"/>
              </a:rPr>
              <a:t>No Slenderness </a:t>
            </a:r>
            <a:r>
              <a:rPr lang="en-US" sz="3300" b="1" i="1" dirty="0">
                <a:latin typeface="Cambria Math" panose="02040503050406030204" pitchFamily="18" charset="0"/>
              </a:rPr>
              <a:t>in </a:t>
            </a:r>
            <a:r>
              <a:rPr lang="en-US" sz="3300" b="1" i="1" dirty="0" smtClean="0">
                <a:latin typeface="Cambria Math" panose="02040503050406030204" pitchFamily="18" charset="0"/>
              </a:rPr>
              <a:t>The Column</a:t>
            </a:r>
            <a:r>
              <a:rPr lang="en-US" sz="3300" b="1" i="1" dirty="0">
                <a:latin typeface="Cambria Math" panose="02040503050406030204" pitchFamily="18" charset="0"/>
              </a:rPr>
              <a:t>, </a:t>
            </a:r>
            <a:r>
              <a:rPr lang="en-US" sz="3300" b="1" i="1" dirty="0" smtClean="0">
                <a:latin typeface="Cambria Math" panose="02040503050406030204" pitchFamily="18" charset="0"/>
              </a:rPr>
              <a:t>And Can Be Classified </a:t>
            </a:r>
            <a:r>
              <a:rPr lang="en-US" sz="3300" b="1" i="1" dirty="0">
                <a:latin typeface="Cambria Math" panose="02040503050406030204" pitchFamily="18" charset="0"/>
              </a:rPr>
              <a:t>as </a:t>
            </a:r>
            <a:r>
              <a:rPr lang="en-US" sz="3300" b="1" i="1" dirty="0" smtClean="0">
                <a:latin typeface="Cambria Math" panose="02040503050406030204" pitchFamily="18" charset="0"/>
              </a:rPr>
              <a:t>Short column</a:t>
            </a: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78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columns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/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endParaRPr lang="en-US" sz="2000" cap="all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>
                <a:solidFill>
                  <a:schemeClr val="tx2"/>
                </a:solidFill>
              </a:rPr>
              <a:t>55</a:t>
            </a:fld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03" y="1997335"/>
            <a:ext cx="7727231" cy="15376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03" y="4024948"/>
            <a:ext cx="7719134" cy="158541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5567416" y="2833218"/>
            <a:ext cx="1313445" cy="410045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605439" y="4863288"/>
            <a:ext cx="1313445" cy="410045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8106125" y="2981586"/>
                <a:ext cx="4085875" cy="20867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f>
                      <m:fPr>
                        <m:ctrlPr>
                          <a:rPr lang="en-US" sz="2000" i="1">
                            <a:effectLst/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Ø</m:t>
                        </m:r>
                        <m:sSub>
                          <m:sSubPr>
                            <m:ctrlPr>
                              <a:rPr lang="en-US" sz="2000" i="1">
                                <a:effectLst/>
                                <a:latin typeface="Cambria Math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den>
                    </m:f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/ 7 = </a:t>
                </a:r>
                <a14:m>
                  <m:oMath xmlns:m="http://schemas.openxmlformats.org/officeDocument/2006/math"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f>
                      <m:fPr>
                        <m:ctrlPr>
                          <a:rPr lang="en-US" sz="2000" i="1">
                            <a:effectLst/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1149</m:t>
                        </m:r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sSup>
                          <m:sSupPr>
                            <m:ctrlPr>
                              <a:rPr lang="en-US" sz="2000" i="1">
                                <a:effectLst/>
                                <a:latin typeface="Cambria Math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00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00</m:t>
                        </m:r>
                      </m:den>
                    </m:f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/ 7 = </a:t>
                </a:r>
                <a:r>
                  <a:rPr lang="en-US" sz="20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0.52 </a:t>
                </a:r>
                <a:r>
                  <a:rPr lang="en-US" sz="20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ksi</a:t>
                </a:r>
                <a:r>
                  <a:rPr lang="en-US" sz="20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.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en-US" sz="2000" dirty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f>
                      <m:fPr>
                        <m:ctrlPr>
                          <a:rPr lang="en-US" sz="2000" i="1">
                            <a:effectLst/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Ø</m:t>
                        </m:r>
                        <m:sSub>
                          <m:sSubPr>
                            <m:ctrlPr>
                              <a:rPr lang="en-US" sz="2000" i="1">
                                <a:effectLst/>
                                <a:latin typeface="Cambria Math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2000" i="1">
                                <a:effectLst/>
                                <a:latin typeface="Cambria Math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/ 7 = </a:t>
                </a:r>
                <a14:m>
                  <m:oMath xmlns:m="http://schemas.openxmlformats.org/officeDocument/2006/math"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f>
                      <m:fPr>
                        <m:ctrlPr>
                          <a:rPr lang="en-US" sz="2000" i="1">
                            <a:effectLst/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135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sSup>
                          <m:sSupPr>
                            <m:ctrlPr>
                              <a:rPr lang="en-US" sz="2000" i="1">
                                <a:effectLst/>
                                <a:latin typeface="Cambria Math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6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00</m:t>
                        </m:r>
                        <m:sSup>
                          <m:sSupPr>
                            <m:ctrlPr>
                              <a:rPr lang="en-US" sz="2000" i="1">
                                <a:effectLst/>
                                <a:latin typeface="Cambria Math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sz="2000" b="0" i="1" smtClean="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8</m:t>
                            </m:r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00</m:t>
                            </m:r>
                          </m:e>
                          <m:sup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/ 7 = </a:t>
                </a:r>
                <a:r>
                  <a:rPr lang="en-US" sz="20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0.753 </a:t>
                </a:r>
                <a:r>
                  <a:rPr lang="en-US" sz="20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ksi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.</a:t>
                </a: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6125" y="2981586"/>
                <a:ext cx="4085875" cy="2086725"/>
              </a:xfrm>
              <a:prstGeom prst="rect">
                <a:avLst/>
              </a:prstGeom>
              <a:blipFill rotWithShape="0">
                <a:blip r:embed="rId4"/>
                <a:stretch>
                  <a:fillRect r="-299" b="-11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52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columns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/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endParaRPr lang="en-US" sz="2000" cap="all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>
                <a:solidFill>
                  <a:schemeClr val="tx2"/>
                </a:solidFill>
              </a:rPr>
              <a:t>56</a:t>
            </a:fld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22594" y="738490"/>
            <a:ext cx="4905682" cy="6831068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V="1">
            <a:off x="2000817" y="5418982"/>
            <a:ext cx="0" cy="628153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452177" y="5411031"/>
            <a:ext cx="548640" cy="795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8357260" y="3553859"/>
                <a:ext cx="2414379" cy="6001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300">
                          <a:latin typeface="Cambria Math" panose="02040503050406030204" pitchFamily="18" charset="0"/>
                        </a:rPr>
                        <m:t>⟹</m:t>
                      </m:r>
                      <m:r>
                        <a:rPr lang="en-US" sz="3300" b="1" i="1">
                          <a:latin typeface="Cambria Math" panose="02040503050406030204" pitchFamily="18" charset="0"/>
                        </a:rPr>
                        <m:t>𝝆</m:t>
                      </m:r>
                      <m:r>
                        <a:rPr lang="en-US" sz="3300" b="0" i="0">
                          <a:latin typeface="Cambria Math" panose="02040503050406030204" pitchFamily="18" charset="0"/>
                        </a:rPr>
                        <m:t>=1% </m:t>
                      </m:r>
                    </m:oMath>
                  </m:oMathPara>
                </a14:m>
                <a:endParaRPr lang="en-US" sz="33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7260" y="3553859"/>
                <a:ext cx="2414379" cy="60016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268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columns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/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endParaRPr lang="en-US" sz="2000" cap="all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>
                <a:solidFill>
                  <a:schemeClr val="tx2"/>
                </a:solidFill>
              </a:rPr>
              <a:t>57</a:t>
            </a:fld>
            <a:endParaRPr lang="en-US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0" y="2143800"/>
                <a:ext cx="3515932" cy="11571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500" b="1" i="1" smtClean="0">
                          <a:latin typeface="Cambria Math" panose="02040503050406030204" pitchFamily="18" charset="0"/>
                        </a:rPr>
                        <m:t>𝝆</m:t>
                      </m:r>
                      <m:r>
                        <a:rPr lang="en-US" sz="3500" b="1" i="1" smtClean="0">
                          <a:latin typeface="Cambria Math" panose="02040503050406030204" pitchFamily="18" charset="0"/>
                        </a:rPr>
                        <m:t>𝑭𝒓𝒐𝒎</m:t>
                      </m:r>
                      <m:r>
                        <a:rPr lang="en-US" sz="35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500" b="1" i="1" smtClean="0">
                          <a:latin typeface="Cambria Math" panose="02040503050406030204" pitchFamily="18" charset="0"/>
                        </a:rPr>
                        <m:t>𝑺𝑨𝑷</m:t>
                      </m:r>
                      <m:r>
                        <a:rPr lang="en-US" sz="3500" b="0" i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US" sz="3500" b="0" i="0" smtClean="0">
                          <a:latin typeface="Cambria Math" panose="02040503050406030204" pitchFamily="18" charset="0"/>
                        </a:rPr>
                        <m:t>.73</m:t>
                      </m:r>
                      <m:r>
                        <a:rPr lang="en-US" sz="3500" b="0" i="0">
                          <a:latin typeface="Cambria Math" panose="02040503050406030204" pitchFamily="18" charset="0"/>
                        </a:rPr>
                        <m:t>% </m:t>
                      </m:r>
                    </m:oMath>
                  </m:oMathPara>
                </a14:m>
                <a:endParaRPr lang="en-US" sz="35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143800"/>
                <a:ext cx="3515932" cy="115717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2341" y="1783929"/>
            <a:ext cx="8051196" cy="4405717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7870361" y="3613300"/>
            <a:ext cx="515155" cy="1197735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0" y="3777741"/>
                <a:ext cx="4207370" cy="21236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300" smtClean="0">
                          <a:latin typeface="Cambria Math" panose="02040503050406030204" pitchFamily="18" charset="0"/>
                        </a:rPr>
                        <m:t>⟹</m:t>
                      </m:r>
                      <m:r>
                        <a:rPr lang="en-US" sz="3300" b="1" i="1" smtClean="0">
                          <a:latin typeface="Cambria Math" panose="02040503050406030204" pitchFamily="18" charset="0"/>
                        </a:rPr>
                        <m:t>𝑨𝒔</m:t>
                      </m:r>
                      <m:r>
                        <a:rPr lang="en-US" sz="33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300" b="1" i="1" smtClean="0">
                          <a:latin typeface="Cambria Math" panose="02040503050406030204" pitchFamily="18" charset="0"/>
                        </a:rPr>
                        <m:t>𝟓𝟓𝟑𝟔</m:t>
                      </m:r>
                      <m:r>
                        <a:rPr lang="en-US" sz="33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300" b="1" i="1" smtClean="0">
                          <a:latin typeface="Cambria Math" panose="02040503050406030204" pitchFamily="18" charset="0"/>
                        </a:rPr>
                        <m:t>𝒎𝒎</m:t>
                      </m:r>
                      <m:r>
                        <a:rPr lang="en-US" sz="3300" b="1" i="1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300">
                          <a:latin typeface="Cambria Math" panose="02040503050406030204" pitchFamily="18" charset="0"/>
                        </a:rPr>
                        <m:t>⟹</m:t>
                      </m:r>
                      <m:r>
                        <a:rPr lang="en-US" sz="3300" b="1" i="1">
                          <a:latin typeface="Cambria Math" panose="02040503050406030204" pitchFamily="18" charset="0"/>
                        </a:rPr>
                        <m:t>𝒖𝒔𝒆</m:t>
                      </m:r>
                      <m:r>
                        <a:rPr lang="en-US" sz="3300" b="1" i="1">
                          <a:latin typeface="Cambria Math" panose="02040503050406030204" pitchFamily="18" charset="0"/>
                        </a:rPr>
                        <m:t>𝟐𝟎</m:t>
                      </m:r>
                      <m:r>
                        <a:rPr lang="en-US" sz="3300" b="1" i="1">
                          <a:latin typeface="Cambria Math" panose="02040503050406030204" pitchFamily="18" charset="0"/>
                        </a:rPr>
                        <m:t>∅</m:t>
                      </m:r>
                      <m:r>
                        <a:rPr lang="en-US" sz="3300" b="1" i="1">
                          <a:latin typeface="Cambria Math" panose="02040503050406030204" pitchFamily="18" charset="0"/>
                        </a:rPr>
                        <m:t>𝟏𝟖</m:t>
                      </m:r>
                    </m:oMath>
                  </m:oMathPara>
                </a14:m>
                <a:endParaRPr lang="en-US" sz="3300" b="1" i="1" dirty="0">
                  <a:latin typeface="Cambria Math" panose="02040503050406030204" pitchFamily="18" charset="0"/>
                </a:endParaRPr>
              </a:p>
              <a:p>
                <a:endParaRPr lang="en-US" sz="3300" b="1" dirty="0"/>
              </a:p>
              <a:p>
                <a:endParaRPr lang="en-US" sz="33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777741"/>
                <a:ext cx="4207370" cy="212365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272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columns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/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endParaRPr lang="en-US" sz="2000" cap="all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>
                <a:solidFill>
                  <a:schemeClr val="tx2"/>
                </a:solidFill>
              </a:rPr>
              <a:t>58</a:t>
            </a:fld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9009" y="580488"/>
            <a:ext cx="3171825" cy="56197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05" y="1818738"/>
            <a:ext cx="4152900" cy="17145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405" y="3533238"/>
            <a:ext cx="4676775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29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columns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/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endParaRPr lang="en-US" sz="2000" cap="all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>
                <a:solidFill>
                  <a:schemeClr val="tx2"/>
                </a:solidFill>
              </a:rPr>
              <a:t>59</a:t>
            </a:fld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87" y="2043314"/>
            <a:ext cx="5003222" cy="29794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7254" y="199688"/>
            <a:ext cx="3549750" cy="6471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40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Introduction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800" dirty="0">
                <a:solidFill>
                  <a:srgbClr val="EEECE1"/>
                </a:solidFill>
              </a:rPr>
              <a:t>                                                            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GP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500" i="1" dirty="0"/>
              <a:t>3-D Analysis using SAP</a:t>
            </a:r>
            <a:endParaRPr lang="en-US" sz="15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6</a:t>
            </a:fld>
            <a:endParaRPr lang="en-US"/>
          </a:p>
        </p:txBody>
      </p:sp>
      <p:pic>
        <p:nvPicPr>
          <p:cNvPr id="6" name="Content Placeholder 4" descr="E:\final\33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092" y="356875"/>
            <a:ext cx="5189962" cy="2675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Content Placeholder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" y="3161690"/>
            <a:ext cx="3797302" cy="341056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483" y="3161690"/>
            <a:ext cx="4322001" cy="34105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6111" y="3295501"/>
            <a:ext cx="21232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Zone C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30225" y="3295501"/>
            <a:ext cx="2398996" cy="477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Zone D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73282" y="403749"/>
            <a:ext cx="2398996" cy="477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Zone A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847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6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FOOTINGS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60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436953" y="1853248"/>
            <a:ext cx="7823038" cy="3568758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262408"/>
              </p:ext>
            </p:extLst>
          </p:nvPr>
        </p:nvGraphicFramePr>
        <p:xfrm>
          <a:off x="2750472" y="5552270"/>
          <a:ext cx="5479128" cy="11414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3387"/>
                <a:gridCol w="1343387"/>
                <a:gridCol w="1343387"/>
                <a:gridCol w="1448967"/>
              </a:tblGrid>
              <a:tr h="4275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1" kern="1200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Group</a:t>
                      </a:r>
                      <a:endParaRPr lang="en-US" sz="15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Max. serves load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Max. ultimate load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Dimension </a:t>
                      </a:r>
                    </a:p>
                  </a:txBody>
                  <a:tcPr marL="68580" marR="68580" marT="0" marB="0"/>
                </a:tc>
              </a:tr>
              <a:tr h="2850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00" b="1" kern="1200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F1</a:t>
                      </a:r>
                      <a:endParaRPr lang="en-US" sz="15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1200 </a:t>
                      </a:r>
                      <a:r>
                        <a:rPr lang="en-US" sz="1500" b="1" kern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1700 KN</a:t>
                      </a:r>
                      <a:endParaRPr lang="en-US" sz="15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2m*2m</a:t>
                      </a:r>
                      <a:endParaRPr lang="en-US" sz="15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06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00" b="1" kern="1200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F2</a:t>
                      </a:r>
                      <a:endParaRPr lang="en-US" sz="15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600 </a:t>
                      </a:r>
                      <a:r>
                        <a:rPr lang="en-US" sz="1500" b="1" kern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800 KN</a:t>
                      </a:r>
                      <a:endParaRPr lang="en-US" sz="15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1.5m*1.5m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961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FOOTINGS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single footing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F2</a:t>
            </a:r>
            <a:endParaRPr lang="en-US" sz="2000" cap="all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61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46111" y="2067465"/>
                <a:ext cx="7473071" cy="9566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sz="30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000" i="0">
                          <a:latin typeface="Cambria Math" panose="02040503050406030204" pitchFamily="18" charset="0"/>
                        </a:rPr>
                        <m:t>1700</m:t>
                      </m:r>
                      <m:r>
                        <a:rPr lang="en-US" sz="3000" i="1">
                          <a:latin typeface="Cambria Math" panose="02040503050406030204" pitchFamily="18" charset="0"/>
                        </a:rPr>
                        <m:t>𝐾𝑁</m:t>
                      </m:r>
                      <m:r>
                        <a:rPr lang="en-US" sz="3000" i="0">
                          <a:latin typeface="Cambria Math" panose="02040503050406030204" pitchFamily="18" charset="0"/>
                        </a:rPr>
                        <m:t>⟹</m:t>
                      </m:r>
                      <m:sSub>
                        <m:sSubPr>
                          <m:ctrlPr>
                            <a:rPr lang="en-US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sz="3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000" i="0">
                              <a:latin typeface="Cambria Math" panose="02040503050406030204" pitchFamily="18" charset="0"/>
                            </a:rPr>
                            <m:t>1700</m:t>
                          </m:r>
                        </m:num>
                        <m:den>
                          <m:r>
                            <a:rPr lang="en-US" sz="3000" i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3000" i="0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sz="30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30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000" i="0">
                          <a:latin typeface="Cambria Math" panose="02040503050406030204" pitchFamily="18" charset="0"/>
                        </a:rPr>
                        <m:t>420</m:t>
                      </m:r>
                      <m:r>
                        <a:rPr lang="en-US" sz="3000" i="1">
                          <a:latin typeface="Cambria Math" panose="02040503050406030204" pitchFamily="18" charset="0"/>
                        </a:rPr>
                        <m:t>𝐾</m:t>
                      </m:r>
                      <m:f>
                        <m:fPr>
                          <m:type m:val="lin"/>
                          <m:ctrlPr>
                            <a:rPr lang="en-US" sz="3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sSup>
                            <m:sSupPr>
                              <m:ctrlPr>
                                <a:rPr lang="en-US" sz="3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3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30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111" y="2067465"/>
                <a:ext cx="7473071" cy="95667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1687374" y="3238354"/>
            <a:ext cx="7121775" cy="313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32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FOOTINGS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single footing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F2</a:t>
            </a:r>
            <a:endParaRPr lang="en-US" sz="2000" cap="all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62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09093" y="2333283"/>
                <a:ext cx="11088710" cy="29016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00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3000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sz="3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0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00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300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3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00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sz="30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300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3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000">
                              <a:latin typeface="Cambria Math" panose="02040503050406030204" pitchFamily="18" charset="0"/>
                            </a:rPr>
                            <m:t>420∗</m:t>
                          </m:r>
                          <m:sSup>
                            <m:sSupPr>
                              <m:ctrlPr>
                                <a:rPr lang="en-US" sz="3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000">
                                  <a:latin typeface="Cambria Math" panose="02040503050406030204" pitchFamily="18" charset="0"/>
                                </a:rPr>
                                <m:t>0.85</m:t>
                              </m:r>
                            </m:e>
                            <m:sup>
                              <m:r>
                                <a:rPr lang="en-US" sz="30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300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3000">
                          <a:latin typeface="Cambria Math" panose="02040503050406030204" pitchFamily="18" charset="0"/>
                        </a:rPr>
                        <m:t>=151.7</m:t>
                      </m:r>
                      <m:r>
                        <a:rPr lang="en-US" sz="3000">
                          <a:latin typeface="Cambria Math" panose="02040503050406030204" pitchFamily="18" charset="0"/>
                        </a:rPr>
                        <m:t>𝐾𝑁</m:t>
                      </m:r>
                      <m:r>
                        <a:rPr lang="en-US" sz="300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300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3000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>
                          <a:latin typeface="Cambria Math" panose="02040503050406030204" pitchFamily="18" charset="0"/>
                        </a:rPr>
                        <m:t>⟹</m:t>
                      </m:r>
                      <m:r>
                        <a:rPr lang="en-US" sz="300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sz="3000">
                          <a:latin typeface="Cambria Math" panose="02040503050406030204" pitchFamily="18" charset="0"/>
                        </a:rPr>
                        <m:t>=0.0035⟹</m:t>
                      </m:r>
                      <m:sSub>
                        <m:sSubPr>
                          <m:ctrlPr>
                            <a:rPr lang="en-US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00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300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3000">
                          <a:latin typeface="Cambria Math" panose="02040503050406030204" pitchFamily="18" charset="0"/>
                        </a:rPr>
                        <m:t>=1600 </m:t>
                      </m:r>
                      <m:r>
                        <a:rPr lang="en-US" sz="300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30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30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00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300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30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300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n-US" sz="3000">
                          <a:latin typeface="Cambria Math" panose="02040503050406030204" pitchFamily="18" charset="0"/>
                        </a:rPr>
                        <m:t>=0.0018∗1000∗500=900⟹</m:t>
                      </m:r>
                      <m:r>
                        <a:rPr lang="en-US" sz="3000">
                          <a:latin typeface="Cambria Math" panose="02040503050406030204" pitchFamily="18" charset="0"/>
                        </a:rPr>
                        <m:t>𝑢𝑠𝑢</m:t>
                      </m:r>
                      <m:r>
                        <a:rPr lang="en-US" sz="300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00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300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3000">
                          <a:latin typeface="Cambria Math" panose="02040503050406030204" pitchFamily="18" charset="0"/>
                        </a:rPr>
                        <m:t>=1600 </m:t>
                      </m:r>
                      <m:r>
                        <a:rPr lang="en-US" sz="300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30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30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dirty="0">
                  <a:latin typeface="Cambria Math" panose="020405030504060302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3000">
                        <a:latin typeface="Cambria Math" panose="02040503050406030204" pitchFamily="18" charset="0"/>
                      </a:rPr>
                      <m:t>⟹</m:t>
                    </m:r>
                    <m:r>
                      <a:rPr lang="en-US" sz="3000">
                        <a:latin typeface="Cambria Math" panose="02040503050406030204" pitchFamily="18" charset="0"/>
                      </a:rPr>
                      <m:t>𝑢𝑠𝑢</m:t>
                    </m:r>
                    <m:r>
                      <a:rPr lang="en-US" sz="3000">
                        <a:latin typeface="Cambria Math" panose="02040503050406030204" pitchFamily="18" charset="0"/>
                      </a:rPr>
                      <m:t> 8</m:t>
                    </m:r>
                    <m:r>
                      <a:rPr lang="en-US" sz="300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3000">
                        <a:latin typeface="Cambria Math" panose="02040503050406030204" pitchFamily="18" charset="0"/>
                      </a:rPr>
                      <m:t>16/</m:t>
                    </m:r>
                    <m:r>
                      <a:rPr lang="en-US" sz="300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300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3000" dirty="0">
                    <a:latin typeface="Cambria Math" panose="02040503050406030204" pitchFamily="18" charset="0"/>
                  </a:rPr>
                  <a:t>in each direction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093" y="2333283"/>
                <a:ext cx="11088710" cy="2901692"/>
              </a:xfrm>
              <a:prstGeom prst="rect">
                <a:avLst/>
              </a:prstGeom>
              <a:blipFill rotWithShape="0">
                <a:blip r:embed="rId2"/>
                <a:stretch>
                  <a:fillRect b="-42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451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Design of Block A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OF FOOTINGS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Design single footing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F2</a:t>
            </a:r>
            <a:endParaRPr lang="en-US" sz="2000" cap="all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63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454" y="2082085"/>
            <a:ext cx="5943600" cy="4419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2164" y="2082085"/>
            <a:ext cx="5648794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15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285584" y="549729"/>
            <a:ext cx="10307702" cy="3329581"/>
          </a:xfrm>
        </p:spPr>
        <p:txBody>
          <a:bodyPr/>
          <a:lstStyle/>
          <a:p>
            <a:r>
              <a:rPr lang="en-US" dirty="0"/>
              <a:t>Discussion &amp; </a:t>
            </a:r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40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Introduction</a:t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800" dirty="0">
                <a:solidFill>
                  <a:srgbClr val="EEECE1"/>
                </a:solidFill>
              </a:rPr>
              <a:t>                                                            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GP </a:t>
            </a:r>
            <a:r>
              <a:rPr lang="en-US" sz="2000" cap="all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500" i="1" dirty="0" smtClean="0"/>
              <a:t>Problems </a:t>
            </a:r>
            <a:r>
              <a:rPr lang="en-US" sz="2500" i="1" dirty="0" smtClean="0"/>
              <a:t>were </a:t>
            </a:r>
            <a:r>
              <a:rPr lang="en-US" sz="2500" i="1" dirty="0" smtClean="0"/>
              <a:t>Found in The Models</a:t>
            </a:r>
            <a:endParaRPr lang="en-US" sz="15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450" y="2923819"/>
            <a:ext cx="4943475" cy="35242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4223" y="2923820"/>
            <a:ext cx="5140549" cy="3524250"/>
          </a:xfrm>
          <a:prstGeom prst="rect">
            <a:avLst/>
          </a:prstGeom>
        </p:spPr>
      </p:pic>
      <p:sp>
        <p:nvSpPr>
          <p:cNvPr id="12" name="Striped Right Arrow 11"/>
          <p:cNvSpPr/>
          <p:nvPr/>
        </p:nvSpPr>
        <p:spPr>
          <a:xfrm>
            <a:off x="5193926" y="4666625"/>
            <a:ext cx="960298" cy="450761"/>
          </a:xfrm>
          <a:prstGeom prst="stripedRightArrow">
            <a:avLst>
              <a:gd name="adj1" fmla="val 54375"/>
              <a:gd name="adj2" fmla="val 667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154222" y="4890776"/>
            <a:ext cx="1133341" cy="1457458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ross 13"/>
          <p:cNvSpPr/>
          <p:nvPr/>
        </p:nvSpPr>
        <p:spPr>
          <a:xfrm rot="19122409">
            <a:off x="321687" y="5160226"/>
            <a:ext cx="810479" cy="808883"/>
          </a:xfrm>
          <a:prstGeom prst="plus">
            <a:avLst>
              <a:gd name="adj" fmla="val 45311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3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004483"/>
            <a:ext cx="8825657" cy="1915647"/>
          </a:xfrm>
        </p:spPr>
        <p:txBody>
          <a:bodyPr/>
          <a:lstStyle/>
          <a:p>
            <a:r>
              <a:rPr lang="en-US" sz="7200" dirty="0"/>
              <a:t>Dynamic</a:t>
            </a:r>
            <a:r>
              <a:rPr lang="en-US" dirty="0">
                <a:solidFill>
                  <a:srgbClr val="EEECE1"/>
                </a:solidFill>
              </a:rPr>
              <a:t> </a:t>
            </a:r>
            <a:r>
              <a:rPr lang="en-US" sz="7200" dirty="0"/>
              <a:t>analysis</a:t>
            </a:r>
            <a:r>
              <a:rPr lang="en-US" dirty="0">
                <a:solidFill>
                  <a:srgbClr val="EEECE1"/>
                </a:solidFill>
              </a:rPr>
              <a:t/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800" dirty="0">
                <a:solidFill>
                  <a:srgbClr val="EEECE1"/>
                </a:solidFill>
              </a:rPr>
              <a:t>                                                             </a:t>
            </a:r>
            <a:endParaRPr lang="en-US" sz="2000" cap="all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1F497D">
                    <a:lumMod val="40000"/>
                    <a:lumOff val="60000"/>
                  </a:srgbClr>
                </a:solidFill>
              </a:rPr>
              <a:t>Modes and </a:t>
            </a:r>
            <a:r>
              <a:rPr lang="en-US" dirty="0" smtClean="0">
                <a:solidFill>
                  <a:srgbClr val="1F497D">
                    <a:lumMod val="40000"/>
                    <a:lumOff val="60000"/>
                  </a:srgbClr>
                </a:solidFill>
              </a:rPr>
              <a:t>Periods</a:t>
            </a:r>
          </a:p>
          <a:p>
            <a:r>
              <a:rPr lang="en-US" dirty="0" smtClean="0"/>
              <a:t>Response </a:t>
            </a:r>
            <a:r>
              <a:rPr lang="en-US" dirty="0"/>
              <a:t>Spectrum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04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EECE1"/>
                </a:solidFill>
              </a:rPr>
              <a:t>Dynamic </a:t>
            </a:r>
            <a:r>
              <a:rPr lang="en-US" dirty="0" smtClean="0">
                <a:solidFill>
                  <a:srgbClr val="EEECE1"/>
                </a:solidFill>
              </a:rPr>
              <a:t>analysis</a:t>
            </a:r>
            <a:r>
              <a:rPr lang="en-US" dirty="0">
                <a:solidFill>
                  <a:srgbClr val="EEECE1"/>
                </a:solidFill>
              </a:rPr>
              <a:t/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800" dirty="0">
                <a:solidFill>
                  <a:srgbClr val="EEECE1"/>
                </a:solidFill>
              </a:rPr>
              <a:t>                                                            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Modes and Periods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500" i="1" dirty="0" smtClean="0"/>
              <a:t>Definition of mass source</a:t>
            </a:r>
            <a:endParaRPr lang="en-US" sz="15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t>9</a:t>
            </a:fld>
            <a:endParaRPr lang="en-US"/>
          </a:p>
        </p:txBody>
      </p:sp>
      <p:pic>
        <p:nvPicPr>
          <p:cNvPr id="12" name="Picture 11" descr="C:\Users\Ihab\Pictures\GP2\Bd\M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726" y="1661793"/>
            <a:ext cx="3851727" cy="45866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310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2099</TotalTime>
  <Words>1984</Words>
  <Application>Microsoft Office PowerPoint</Application>
  <PresentationFormat>Custom</PresentationFormat>
  <Paragraphs>401</Paragraphs>
  <Slides>64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6" baseType="lpstr">
      <vt:lpstr>Ion</vt:lpstr>
      <vt:lpstr>Document</vt:lpstr>
      <vt:lpstr>Graduation Project  II 3D Dynamic Analysis And Design  of Al-Bathan Tourist Resort </vt:lpstr>
      <vt:lpstr>Agenda</vt:lpstr>
      <vt:lpstr>Introduction</vt:lpstr>
      <vt:lpstr>Introduction                                                              GP I</vt:lpstr>
      <vt:lpstr>Introduction                                                              GP I</vt:lpstr>
      <vt:lpstr>Introduction                                                              GP I</vt:lpstr>
      <vt:lpstr>Introduction                                                              GP I</vt:lpstr>
      <vt:lpstr>Dynamic analysis                                                              </vt:lpstr>
      <vt:lpstr>Dynamic analysis                                                              Modes and Periods</vt:lpstr>
      <vt:lpstr>Dynamic analysis                                                              Modes and Periods</vt:lpstr>
      <vt:lpstr>Dynamic analysis                                                              Modes and Periods</vt:lpstr>
      <vt:lpstr>Dynamic analysis                                                              Modes and Periods</vt:lpstr>
      <vt:lpstr>Dynamic analysis                                                              Modes and Periods</vt:lpstr>
      <vt:lpstr>Dynamic analysis                                                              Modes and Periods</vt:lpstr>
      <vt:lpstr>Dynamic analysis                                                              Modes and Periods</vt:lpstr>
      <vt:lpstr>Dynamic analysis Response Spectrum Analysis IBC 2012/ASCE 7-10 Seismic Loads factors. </vt:lpstr>
      <vt:lpstr>Dynamic analysis Response Spectrum Analysis IBC 2012/ASCE 7-10 Seismic Loads factors. </vt:lpstr>
      <vt:lpstr>Dynamic analysis Response Spectrum Analysis IBC 2012/ASCE 7-10 Seismic Loads factors. </vt:lpstr>
      <vt:lpstr>Dynamic analysis Response Spectrum Analysis Response spectrum function definition</vt:lpstr>
      <vt:lpstr>PowerPoint Presentation</vt:lpstr>
      <vt:lpstr>PowerPoint Presentation</vt:lpstr>
      <vt:lpstr>Dynamic analysis Response Spectrum Analysis Base Shear (V) from response spectrum</vt:lpstr>
      <vt:lpstr>Dynamic analysis Response Spectrum Analysis Equivalent Static Calculations:</vt:lpstr>
      <vt:lpstr>Dynamic analysis Response Spectrum Analysis Equivalent Static Calculations:</vt:lpstr>
      <vt:lpstr>Dynamic analysis Response Spectrum Analysis Equivalent Static Calculations:</vt:lpstr>
      <vt:lpstr>Dynamic analysis Response Spectrum Analysis Vertical distribution of seismic forces</vt:lpstr>
      <vt:lpstr>Dynamic analysis Response Spectrum Analysis Equivalent Static Check by SAP:</vt:lpstr>
      <vt:lpstr>Dynamic analysis Response Spectrum Analysis Equivalent Static Check by SAP:</vt:lpstr>
      <vt:lpstr>Dynamic analysis Response Spectrum Analysis Equivalent Static Calculations:</vt:lpstr>
      <vt:lpstr>PowerPoint Presentation</vt:lpstr>
      <vt:lpstr>PowerPoint Presentation</vt:lpstr>
      <vt:lpstr>Design of Block A</vt:lpstr>
      <vt:lpstr>Design of Block A Load cases</vt:lpstr>
      <vt:lpstr>Design of Block A Load combinations</vt:lpstr>
      <vt:lpstr>Design of Block A Load combinations</vt:lpstr>
      <vt:lpstr>Design of Block A DESIGN OF SLAB </vt:lpstr>
      <vt:lpstr>Design of Block A DESIGN OF SLAB</vt:lpstr>
      <vt:lpstr>Design of Block A DESIGN OF SLAB</vt:lpstr>
      <vt:lpstr>Design of Block A DESIGN OF SLAB</vt:lpstr>
      <vt:lpstr>Design of Block A DESIGN OF SLAB</vt:lpstr>
      <vt:lpstr>Design of Block A DESIGN OF SLAB</vt:lpstr>
      <vt:lpstr>Design of Block A DESIGN OF BEAMS</vt:lpstr>
      <vt:lpstr>Design of Block A DESIGN OF BEAMS Design of Beam 1</vt:lpstr>
      <vt:lpstr>Design of Block A DESIGN OF BEAMS Design of Beam 1</vt:lpstr>
      <vt:lpstr>Design of Block A DESIGN OF BEAMS Design of Beam 1</vt:lpstr>
      <vt:lpstr>Design of Block A DESIGN OF BEAMS Design of Beam 1</vt:lpstr>
      <vt:lpstr>Design of Block A DESIGN OF BEAMS Design of Beam 1</vt:lpstr>
      <vt:lpstr>Design of Block A DESIGN OF BEAMS Design of Beam 1</vt:lpstr>
      <vt:lpstr>Design of Block A DESIGN OF BEAMS Design of Beam 1</vt:lpstr>
      <vt:lpstr>Design of Block A DESIGN OF BEAMS Design of Beam 1</vt:lpstr>
      <vt:lpstr>Design of Block A DESIGN OF BEAMS Design of Beam 1</vt:lpstr>
      <vt:lpstr>Design of Block A DESIGN OF columns </vt:lpstr>
      <vt:lpstr>Design of Block A DESIGN OF columns </vt:lpstr>
      <vt:lpstr>Design of Block A DESIGN OF columns </vt:lpstr>
      <vt:lpstr>Design of Block A DESIGN OF columns </vt:lpstr>
      <vt:lpstr>Design of Block A DESIGN OF columns </vt:lpstr>
      <vt:lpstr>Design of Block A DESIGN OF columns </vt:lpstr>
      <vt:lpstr>Design of Block A DESIGN OF columns </vt:lpstr>
      <vt:lpstr>Design of Block A DESIGN OF columns </vt:lpstr>
      <vt:lpstr>Design of Block A DESIGN OF FOOTINGS</vt:lpstr>
      <vt:lpstr>Design of Block A DESIGN OF FOOTINGS Design single footing F2</vt:lpstr>
      <vt:lpstr>Design of Block A DESIGN OF FOOTINGS Design single footing F2</vt:lpstr>
      <vt:lpstr>Design of Block A DESIGN OF FOOTINGS Design single footing F2</vt:lpstr>
      <vt:lpstr>Discussion &amp; 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 I 3D An And Design of Al-Bathan Tourist Resort</dc:title>
  <dc:creator>Ihab Toma</dc:creator>
  <cp:lastModifiedBy>lab</cp:lastModifiedBy>
  <cp:revision>107</cp:revision>
  <dcterms:created xsi:type="dcterms:W3CDTF">2014-12-22T14:06:21Z</dcterms:created>
  <dcterms:modified xsi:type="dcterms:W3CDTF">2015-05-31T07:35:49Z</dcterms:modified>
</cp:coreProperties>
</file>