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87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4" r:id="rId19"/>
    <p:sldId id="286" r:id="rId20"/>
    <p:sldId id="272" r:id="rId21"/>
    <p:sldId id="273" r:id="rId22"/>
    <p:sldId id="274" r:id="rId23"/>
    <p:sldId id="276" r:id="rId24"/>
    <p:sldId id="277" r:id="rId25"/>
    <p:sldId id="278" r:id="rId26"/>
    <p:sldId id="279" r:id="rId27"/>
    <p:sldId id="281" r:id="rId28"/>
    <p:sldId id="282" r:id="rId29"/>
    <p:sldId id="283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4490" y="231050"/>
            <a:ext cx="13439614" cy="2262781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C00000"/>
                </a:solidFill>
              </a:rPr>
              <a:t>Greenhouse Controller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78475" y="2789864"/>
            <a:ext cx="11023600" cy="269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626301" y="3093995"/>
            <a:ext cx="5127949" cy="2707958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rgbClr val="C00000"/>
                </a:solidFill>
              </a:rPr>
              <a:t>Presented by :</a:t>
            </a:r>
            <a:br>
              <a:rPr lang="en-US" sz="3600" dirty="0">
                <a:solidFill>
                  <a:srgbClr val="C00000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Ahmed </a:t>
            </a:r>
            <a:r>
              <a:rPr lang="en-US" sz="3600" dirty="0" err="1">
                <a:solidFill>
                  <a:schemeClr val="tx1"/>
                </a:solidFill>
              </a:rPr>
              <a:t>Daghameen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Mohammed Hijaz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26301" y="5201788"/>
            <a:ext cx="5398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Supervised by :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600" dirty="0"/>
              <a:t>Dr. Muhannad Al-</a:t>
            </a:r>
            <a:r>
              <a:rPr lang="en-US" sz="3600" dirty="0" err="1"/>
              <a:t>Jabi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53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HC‐35 Bluetooth module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059" y="627961"/>
            <a:ext cx="4888427" cy="405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73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LDR : photo sensor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http://pimg.tradeindia.com/03071951/b/1/LDR-Sens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807" y="686481"/>
            <a:ext cx="5502138" cy="362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372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DHT22: Temperature and Humidity Sensor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100" name="Picture 4" descr="http://www.robotaki.com/resources/image/18/82/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864" y="321469"/>
            <a:ext cx="4323102" cy="432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064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Soil Moisture Sensor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861" y="569532"/>
            <a:ext cx="4645195" cy="407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45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SIM900 GSM/GPRS Shield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704" y="897059"/>
            <a:ext cx="4546315" cy="340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24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LCD 40x2 module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053" y="1119713"/>
            <a:ext cx="9433560" cy="282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024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12 volts DC motors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http://i.ebayimg.com/00/s/NTAwWDUwMA==/z/HuMAAOSwj0NUcQux/$_35.JPG?set_id=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470" y="476250"/>
            <a:ext cx="2606901" cy="260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.ebayimg.com/images/g/MmgAAOSw8gVX3z0H/s-l2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371" y="1820069"/>
            <a:ext cx="2697162" cy="269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centralparts.com/Common/images/custom/CPW/products/full/Product-Category/Trynex-Electric-Motor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533" y="573485"/>
            <a:ext cx="3786134" cy="250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392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electric stove : for heating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We replaced this one with normal heating lamp for safety reasons, because of the flammable parts in the system.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735" y="367326"/>
            <a:ext cx="5528356" cy="39395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3984" y="681226"/>
            <a:ext cx="3974607" cy="264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17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Shading cover and wheels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760" y="31191"/>
            <a:ext cx="2845832" cy="4486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693" y="360966"/>
            <a:ext cx="5836920" cy="350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886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LED lights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399" y="157585"/>
            <a:ext cx="2794953" cy="465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2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3161" y="335340"/>
            <a:ext cx="5088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C00000"/>
                </a:solidFill>
              </a:rPr>
              <a:t>Outlines</a:t>
            </a:r>
            <a:r>
              <a:rPr lang="en-US" sz="9600" b="1" u="sng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19086" y="1841242"/>
            <a:ext cx="9550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What is Greenhouse Controller 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Problem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Solution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How does it work 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Components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Methodology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Challenges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Future Work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Demo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850959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5041" y="2537721"/>
            <a:ext cx="8915399" cy="1468800"/>
          </a:xfrm>
        </p:spPr>
        <p:txBody>
          <a:bodyPr>
            <a:noAutofit/>
          </a:bodyPr>
          <a:lstStyle/>
          <a:p>
            <a:r>
              <a:rPr lang="en-US" sz="9600" b="1" dirty="0">
                <a:solidFill>
                  <a:srgbClr val="C00000"/>
                </a:solidFill>
              </a:rPr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11168184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Two main parts</a:t>
            </a:r>
            <a:endParaRPr lang="en-US" sz="7200" dirty="0"/>
          </a:p>
        </p:txBody>
      </p:sp>
      <p:sp>
        <p:nvSpPr>
          <p:cNvPr id="4" name="TextBox 3"/>
          <p:cNvSpPr txBox="1"/>
          <p:nvPr/>
        </p:nvSpPr>
        <p:spPr>
          <a:xfrm>
            <a:off x="1722845" y="1701800"/>
            <a:ext cx="89886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Two parts communicating remotely through the Bluetooth modules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4389" y="3147621"/>
            <a:ext cx="89886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C00000"/>
                </a:solidFill>
              </a:rPr>
              <a:t>Sensor Unit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C00000"/>
                </a:solidFill>
              </a:rPr>
              <a:t>Control Unit</a:t>
            </a:r>
          </a:p>
        </p:txBody>
      </p:sp>
    </p:spTree>
    <p:extLst>
      <p:ext uri="{BB962C8B-B14F-4D97-AF65-F5344CB8AC3E}">
        <p14:creationId xmlns:p14="http://schemas.microsoft.com/office/powerpoint/2010/main" val="2007821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Sensor Unit</a:t>
            </a:r>
            <a:endParaRPr lang="en-US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1480458" y="1600200"/>
            <a:ext cx="981165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Arduino Nano microcontroller.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Reads from the sensors :</a:t>
            </a:r>
          </a:p>
          <a:p>
            <a:r>
              <a:rPr lang="en-US" sz="2800" dirty="0">
                <a:solidFill>
                  <a:srgbClr val="C00000"/>
                </a:solidFill>
              </a:rPr>
              <a:t>      LDR, DHT22 &amp;Soil Moisture Sensor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multiple sensor units fairly distributed and communicating with the control unit for better readings of the environment in the greenhouse system.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Sends readings to the control unit every short period of time,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725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Sensor Unit</a:t>
            </a:r>
            <a:endParaRPr lang="en-US" sz="7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110" y="1428407"/>
            <a:ext cx="6049219" cy="491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5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Control Unit</a:t>
            </a:r>
            <a:endParaRPr lang="en-US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1002212" y="1447800"/>
            <a:ext cx="1030514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Arduino UNO microcontroller.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Receive sensors data from control units.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Connected to the heating, the fan, the shading motor, the lights and the water pump.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Controls the environment characteristics and functions of the greenhouse automatically by turning ON and OFF the greenhouse devices keeping the reading of the sensors within the given limits.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Prints the status of the system on the 40x2 LCD.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Can be forced to turn ON and OFF the devices in the greenhouse by SMS through the GSM system.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Sends SMS to the owner about the status.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C0000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587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Control Unit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1910754" y="1813561"/>
            <a:ext cx="7233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For mat of the SMS to control the system is: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72114" y="2235713"/>
            <a:ext cx="47951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</a:rPr>
              <a:t>Device:Value</a:t>
            </a:r>
            <a:r>
              <a:rPr lang="en-US" sz="2800" b="1" dirty="0">
                <a:solidFill>
                  <a:srgbClr val="C00000"/>
                </a:solidFill>
              </a:rPr>
              <a:t>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94711" y="2882044"/>
            <a:ext cx="39718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Device refers to the device to be turned on or off, and it accepts a value of one of the following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F</a:t>
            </a:r>
            <a:r>
              <a:rPr lang="en-US" dirty="0">
                <a:solidFill>
                  <a:srgbClr val="C00000"/>
                </a:solidFill>
              </a:rPr>
              <a:t> for Fan </a:t>
            </a:r>
          </a:p>
          <a:p>
            <a:r>
              <a:rPr lang="en-US" b="1" dirty="0">
                <a:solidFill>
                  <a:srgbClr val="C00000"/>
                </a:solidFill>
              </a:rPr>
              <a:t>L</a:t>
            </a:r>
            <a:r>
              <a:rPr lang="en-US" dirty="0">
                <a:solidFill>
                  <a:srgbClr val="C00000"/>
                </a:solidFill>
              </a:rPr>
              <a:t> for Light</a:t>
            </a:r>
          </a:p>
          <a:p>
            <a:r>
              <a:rPr lang="en-US" b="1" dirty="0">
                <a:solidFill>
                  <a:srgbClr val="C00000"/>
                </a:solidFill>
              </a:rPr>
              <a:t>P</a:t>
            </a:r>
            <a:r>
              <a:rPr lang="en-US" dirty="0">
                <a:solidFill>
                  <a:srgbClr val="C00000"/>
                </a:solidFill>
              </a:rPr>
              <a:t> for Pumper</a:t>
            </a:r>
          </a:p>
          <a:p>
            <a:r>
              <a:rPr lang="en-US" b="1" dirty="0">
                <a:solidFill>
                  <a:srgbClr val="C00000"/>
                </a:solidFill>
              </a:rPr>
              <a:t>H</a:t>
            </a:r>
            <a:r>
              <a:rPr lang="en-US" dirty="0">
                <a:solidFill>
                  <a:srgbClr val="C00000"/>
                </a:solidFill>
              </a:rPr>
              <a:t> for Heater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0554" y="2882042"/>
            <a:ext cx="4853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Value refers accepts one of the following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1 </a:t>
            </a:r>
            <a:r>
              <a:rPr lang="en-US" dirty="0">
                <a:solidFill>
                  <a:srgbClr val="C00000"/>
                </a:solidFill>
              </a:rPr>
              <a:t>to Turn ON </a:t>
            </a:r>
          </a:p>
          <a:p>
            <a:r>
              <a:rPr lang="en-US" b="1" dirty="0">
                <a:solidFill>
                  <a:srgbClr val="C00000"/>
                </a:solidFill>
              </a:rPr>
              <a:t>0 </a:t>
            </a:r>
            <a:r>
              <a:rPr lang="en-US" dirty="0">
                <a:solidFill>
                  <a:srgbClr val="C00000"/>
                </a:solidFill>
              </a:rPr>
              <a:t>to Turn OFF</a:t>
            </a:r>
          </a:p>
        </p:txBody>
      </p:sp>
      <p:sp>
        <p:nvSpPr>
          <p:cNvPr id="8" name="Rectangle 7"/>
          <p:cNvSpPr/>
          <p:nvPr/>
        </p:nvSpPr>
        <p:spPr>
          <a:xfrm>
            <a:off x="2044190" y="4913369"/>
            <a:ext cx="7233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One SMS can order the system to do more than one action separated in different lines</a:t>
            </a:r>
            <a:br>
              <a:rPr lang="en-US" dirty="0"/>
            </a:br>
            <a:r>
              <a:rPr lang="en-US" dirty="0"/>
              <a:t>Example: </a:t>
            </a:r>
          </a:p>
          <a:p>
            <a:r>
              <a:rPr lang="en-US" b="1" dirty="0"/>
              <a:t>F:0</a:t>
            </a:r>
          </a:p>
          <a:p>
            <a:r>
              <a:rPr lang="en-US" b="1" dirty="0"/>
              <a:t>L:1</a:t>
            </a:r>
          </a:p>
          <a:p>
            <a:r>
              <a:rPr lang="en-US" b="1" dirty="0"/>
              <a:t>P:1;</a:t>
            </a:r>
          </a:p>
        </p:txBody>
      </p:sp>
    </p:spTree>
    <p:extLst>
      <p:ext uri="{BB962C8B-B14F-4D97-AF65-F5344CB8AC3E}">
        <p14:creationId xmlns:p14="http://schemas.microsoft.com/office/powerpoint/2010/main" val="39148228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Control Unit</a:t>
            </a:r>
            <a:endParaRPr lang="en-US" sz="7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080" y="1600200"/>
            <a:ext cx="9585960" cy="519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23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Challenges</a:t>
            </a:r>
            <a:endParaRPr lang="en-US" sz="7200" dirty="0"/>
          </a:p>
        </p:txBody>
      </p:sp>
      <p:sp>
        <p:nvSpPr>
          <p:cNvPr id="3" name="Content Placeholder 5"/>
          <p:cNvSpPr>
            <a:spLocks noGrp="1"/>
          </p:cNvSpPr>
          <p:nvPr/>
        </p:nvSpPr>
        <p:spPr>
          <a:xfrm>
            <a:off x="1638300" y="1540189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Sensors life time: Due to exposure to weather conditions, for example soil moisture sensor. </a:t>
            </a:r>
            <a:r>
              <a:rPr lang="en-US" sz="2800" b="1" dirty="0"/>
              <a:t>Solution</a:t>
            </a:r>
            <a:r>
              <a:rPr lang="en-US" sz="2800" dirty="0"/>
              <a:t>: provide protection on the parts that could be covered and replace the parts that need to be replaced with time.</a:t>
            </a:r>
          </a:p>
          <a:p>
            <a:r>
              <a:rPr lang="en-US" sz="2800" dirty="0"/>
              <a:t>Bluetooth distance limitation.  </a:t>
            </a:r>
            <a:r>
              <a:rPr lang="en-US" sz="2800" b="1" dirty="0"/>
              <a:t>Solution</a:t>
            </a:r>
            <a:r>
              <a:rPr lang="en-US" sz="2800" dirty="0"/>
              <a:t>: use long ranged transmitter receivers, like </a:t>
            </a:r>
            <a:r>
              <a:rPr lang="en-US" sz="2800" dirty="0" err="1"/>
              <a:t>Seeedstudio</a:t>
            </a:r>
            <a:r>
              <a:rPr lang="en-US" sz="2800" dirty="0"/>
              <a:t> 433MHz RF Long Distance Transmitter / Receiver with range of 2 km .</a:t>
            </a:r>
          </a:p>
          <a:p>
            <a:endParaRPr lang="en-US" sz="2800" b="1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713070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Future Work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/>
        </p:nvSpPr>
        <p:spPr>
          <a:xfrm>
            <a:off x="1656961" y="2062703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rgbClr val="C00000"/>
                </a:solidFill>
              </a:rPr>
              <a:t>Security and surveillance.</a:t>
            </a:r>
          </a:p>
          <a:p>
            <a:r>
              <a:rPr lang="en-US" sz="3600" dirty="0">
                <a:solidFill>
                  <a:srgbClr val="C00000"/>
                </a:solidFill>
              </a:rPr>
              <a:t>More advanced conditions analysis.</a:t>
            </a:r>
          </a:p>
          <a:p>
            <a:endParaRPr lang="en-US" sz="3600" dirty="0">
              <a:solidFill>
                <a:srgbClr val="C00000"/>
              </a:solidFill>
            </a:endParaRPr>
          </a:p>
          <a:p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7172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5041" y="2537721"/>
            <a:ext cx="8915399" cy="1468800"/>
          </a:xfrm>
        </p:spPr>
        <p:txBody>
          <a:bodyPr>
            <a:noAutofit/>
          </a:bodyPr>
          <a:lstStyle/>
          <a:p>
            <a:r>
              <a:rPr lang="en-US" sz="9600" b="1" dirty="0">
                <a:solidFill>
                  <a:srgbClr val="C00000"/>
                </a:solidFill>
              </a:rPr>
              <a:t>Demo</a:t>
            </a:r>
          </a:p>
        </p:txBody>
      </p:sp>
      <p:sp>
        <p:nvSpPr>
          <p:cNvPr id="3" name="Content Placeholder 2"/>
          <p:cNvSpPr>
            <a:spLocks noGrp="1"/>
          </p:cNvSpPr>
          <p:nvPr/>
        </p:nvSpPr>
        <p:spPr>
          <a:xfrm>
            <a:off x="2415040" y="4006521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rgbClr val="C00000"/>
                </a:solidFill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1650846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>
                <a:solidFill>
                  <a:srgbClr val="C00000"/>
                </a:solidFill>
              </a:rPr>
              <a:t>What is Greenhouse Controller ?</a:t>
            </a:r>
            <a:endParaRPr lang="en-US" sz="7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43000" y="1722120"/>
            <a:ext cx="5623560" cy="4326262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+mj-lt"/>
              </a:rPr>
              <a:t>Greenhouse Controller is a smart controlling system that can help farmers and farm owners to automatically control their greenhouses </a:t>
            </a:r>
          </a:p>
          <a:p>
            <a:r>
              <a:rPr lang="en-US" sz="2400" b="1" dirty="0">
                <a:solidFill>
                  <a:srgbClr val="C00000"/>
                </a:solidFill>
                <a:latin typeface="+mj-lt"/>
              </a:rPr>
              <a:t>The system of irrigation, ventilation, light and shading is controlled depending on analyzing the data collected from multiple sensing units. </a:t>
            </a:r>
          </a:p>
          <a:p>
            <a:endParaRPr lang="en-US" sz="2400" b="1" dirty="0">
              <a:solidFill>
                <a:srgbClr val="C00000"/>
              </a:solidFill>
              <a:latin typeface="+mj-lt"/>
            </a:endParaRPr>
          </a:p>
          <a:p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0" y="1722120"/>
            <a:ext cx="5181601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868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Problem! </a:t>
            </a:r>
            <a:br>
              <a:rPr lang="en-US" sz="7200" b="1" dirty="0">
                <a:solidFill>
                  <a:srgbClr val="C00000"/>
                </a:solidFill>
              </a:rPr>
            </a:br>
            <a:endParaRPr lang="en-US" sz="7200" dirty="0"/>
          </a:p>
        </p:txBody>
      </p:sp>
      <p:sp>
        <p:nvSpPr>
          <p:cNvPr id="4" name="TextBox 3"/>
          <p:cNvSpPr txBox="1"/>
          <p:nvPr/>
        </p:nvSpPr>
        <p:spPr>
          <a:xfrm>
            <a:off x="2157869" y="1651518"/>
            <a:ext cx="89886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</a:rPr>
              <a:t>Why did we choose this project 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6674" y="2616200"/>
            <a:ext cx="898869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Wasted water resources by the wrong irrigation methods.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Short life time of the productive plants.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Catastrophic losses by the extreme weathers.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Poor agricultural methods used in our community.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86627" y="5293856"/>
            <a:ext cx="95599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We choose it not because it’s easy.</a:t>
            </a:r>
          </a:p>
          <a:p>
            <a:r>
              <a:rPr lang="en-US" sz="4000" b="1" dirty="0">
                <a:solidFill>
                  <a:srgbClr val="C00000"/>
                </a:solidFill>
              </a:rPr>
              <a:t>We choose it because it’s needed.</a:t>
            </a:r>
          </a:p>
        </p:txBody>
      </p:sp>
    </p:spTree>
    <p:extLst>
      <p:ext uri="{BB962C8B-B14F-4D97-AF65-F5344CB8AC3E}">
        <p14:creationId xmlns:p14="http://schemas.microsoft.com/office/powerpoint/2010/main" val="1626629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754" y="319310"/>
            <a:ext cx="8911687" cy="1280890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Solution</a:t>
            </a:r>
            <a:endParaRPr lang="en-US" sz="7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472" y="1600200"/>
            <a:ext cx="2223436" cy="3134359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5631626" y="1448792"/>
            <a:ext cx="610628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Choose smart system that choose the right time to irrigate the plants.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Provide the plants with good conditions to grow.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Provide good condition for plants to produce for longer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System that could provide protection against extreme weather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0101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17487" y="624110"/>
            <a:ext cx="9487126" cy="1280890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rgbClr val="C00000"/>
                </a:solidFill>
              </a:rPr>
              <a:t>How does it work ?</a:t>
            </a:r>
          </a:p>
        </p:txBody>
      </p:sp>
      <p:sp>
        <p:nvSpPr>
          <p:cNvPr id="3" name="Content Placeholder 2"/>
          <p:cNvSpPr>
            <a:spLocks noGrp="1"/>
          </p:cNvSpPr>
          <p:nvPr/>
        </p:nvSpPr>
        <p:spPr>
          <a:xfrm>
            <a:off x="1638300" y="1905000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900" dirty="0">
                <a:solidFill>
                  <a:srgbClr val="C00000"/>
                </a:solidFill>
              </a:rPr>
              <a:t>A sensor unit will collect the environment data.</a:t>
            </a:r>
          </a:p>
          <a:p>
            <a:r>
              <a:rPr lang="en-US" sz="2900" dirty="0">
                <a:solidFill>
                  <a:srgbClr val="C00000"/>
                </a:solidFill>
              </a:rPr>
              <a:t>Send the data to the control unit.</a:t>
            </a:r>
          </a:p>
          <a:p>
            <a:r>
              <a:rPr lang="en-US" sz="2900" dirty="0">
                <a:solidFill>
                  <a:srgbClr val="C00000"/>
                </a:solidFill>
              </a:rPr>
              <a:t>Control unit check the arrived data.</a:t>
            </a:r>
          </a:p>
          <a:p>
            <a:r>
              <a:rPr lang="en-US" sz="2900" dirty="0">
                <a:solidFill>
                  <a:srgbClr val="C00000"/>
                </a:solidFill>
              </a:rPr>
              <a:t>Control make decisions based on the analyzed data.</a:t>
            </a:r>
          </a:p>
          <a:p>
            <a:r>
              <a:rPr lang="en-US" sz="2900" dirty="0">
                <a:solidFill>
                  <a:srgbClr val="C00000"/>
                </a:solidFill>
              </a:rPr>
              <a:t>Control could receive commands of the user.</a:t>
            </a:r>
          </a:p>
          <a:p>
            <a:r>
              <a:rPr lang="en-US" sz="2900" dirty="0">
                <a:solidFill>
                  <a:srgbClr val="C00000"/>
                </a:solidFill>
              </a:rPr>
              <a:t>Control notify the user of the changed state of the system.</a:t>
            </a:r>
          </a:p>
        </p:txBody>
      </p:sp>
    </p:spTree>
    <p:extLst>
      <p:ext uri="{BB962C8B-B14F-4D97-AF65-F5344CB8AC3E}">
        <p14:creationId xmlns:p14="http://schemas.microsoft.com/office/powerpoint/2010/main" val="2415215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5041" y="2537721"/>
            <a:ext cx="8915399" cy="1468800"/>
          </a:xfrm>
        </p:spPr>
        <p:txBody>
          <a:bodyPr>
            <a:noAutofit/>
          </a:bodyPr>
          <a:lstStyle/>
          <a:p>
            <a:r>
              <a:rPr lang="en-US" sz="9600" b="1" dirty="0">
                <a:solidFill>
                  <a:srgbClr val="C00000"/>
                </a:solidFill>
              </a:rPr>
              <a:t>Components</a:t>
            </a:r>
          </a:p>
        </p:txBody>
      </p:sp>
    </p:spTree>
    <p:extLst>
      <p:ext uri="{BB962C8B-B14F-4D97-AF65-F5344CB8AC3E}">
        <p14:creationId xmlns:p14="http://schemas.microsoft.com/office/powerpoint/2010/main" val="3684916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Arduino Uno microcontroller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http://www.arduino.org/media/k2/galleries/90/A000066-Arduino-Uno-TH-2t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3" y="514350"/>
            <a:ext cx="7313386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691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Arduino Nano microcontroller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http://img.banggood.com/images/upload/2014/06/SKU147298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549502"/>
            <a:ext cx="3757386" cy="375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3689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409</TotalTime>
  <Words>613</Words>
  <Application>Microsoft Office PowerPoint</Application>
  <PresentationFormat>Widescreen</PresentationFormat>
  <Paragraphs>93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Century Gothic</vt:lpstr>
      <vt:lpstr>Wingdings 3</vt:lpstr>
      <vt:lpstr>Wisp</vt:lpstr>
      <vt:lpstr>Greenhouse Controller</vt:lpstr>
      <vt:lpstr>PowerPoint Presentation</vt:lpstr>
      <vt:lpstr>What is Greenhouse Controller ?</vt:lpstr>
      <vt:lpstr>Problem!  </vt:lpstr>
      <vt:lpstr>Solution</vt:lpstr>
      <vt:lpstr>How does it work ?</vt:lpstr>
      <vt:lpstr>Components</vt:lpstr>
      <vt:lpstr> Arduino Uno microcontroller</vt:lpstr>
      <vt:lpstr> Arduino Nano microcontroller</vt:lpstr>
      <vt:lpstr>HC‐35 Bluetooth module</vt:lpstr>
      <vt:lpstr>LDR : photo sensor</vt:lpstr>
      <vt:lpstr>DHT22: Temperature and Humidity Sensor</vt:lpstr>
      <vt:lpstr>Soil Moisture Sensor</vt:lpstr>
      <vt:lpstr>SIM900 GSM/GPRS Shield</vt:lpstr>
      <vt:lpstr>LCD 40x2 module</vt:lpstr>
      <vt:lpstr>12 volts DC motors</vt:lpstr>
      <vt:lpstr>electric stove : for heating</vt:lpstr>
      <vt:lpstr>Shading cover and wheels</vt:lpstr>
      <vt:lpstr>LED lights</vt:lpstr>
      <vt:lpstr>Methodology</vt:lpstr>
      <vt:lpstr>Two main parts</vt:lpstr>
      <vt:lpstr>Sensor Unit</vt:lpstr>
      <vt:lpstr>Sensor Unit</vt:lpstr>
      <vt:lpstr>Control Unit</vt:lpstr>
      <vt:lpstr>Control Unit</vt:lpstr>
      <vt:lpstr>Control Unit</vt:lpstr>
      <vt:lpstr>Challenges</vt:lpstr>
      <vt:lpstr>Future Work</vt:lpstr>
      <vt:lpstr>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Greenhouse Controller</dc:title>
  <dc:creator>m7md</dc:creator>
  <cp:lastModifiedBy>m7md</cp:lastModifiedBy>
  <cp:revision>35</cp:revision>
  <dcterms:created xsi:type="dcterms:W3CDTF">2016-12-21T00:15:17Z</dcterms:created>
  <dcterms:modified xsi:type="dcterms:W3CDTF">2016-12-21T16:24:49Z</dcterms:modified>
</cp:coreProperties>
</file>