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74" r:id="rId5"/>
    <p:sldId id="259" r:id="rId6"/>
    <p:sldId id="260" r:id="rId7"/>
    <p:sldId id="275" r:id="rId8"/>
    <p:sldId id="267" r:id="rId9"/>
    <p:sldId id="269" r:id="rId10"/>
    <p:sldId id="271" r:id="rId11"/>
    <p:sldId id="270" r:id="rId12"/>
    <p:sldId id="273" r:id="rId13"/>
    <p:sldId id="272" r:id="rId14"/>
    <p:sldId id="262" r:id="rId15"/>
    <p:sldId id="263" r:id="rId16"/>
    <p:sldId id="264" r:id="rId17"/>
    <p:sldId id="268" r:id="rId18"/>
    <p:sldId id="265" r:id="rId19"/>
    <p:sldId id="266" r:id="rId20"/>
  </p:sldIdLst>
  <p:sldSz cx="12188825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64ECB87-B678-4364-8501-07C4514D6F32}" type="doc">
      <dgm:prSet loTypeId="urn:microsoft.com/office/officeart/2005/8/layout/cycle8" loCatId="cycle" qsTypeId="urn:microsoft.com/office/officeart/2005/8/quickstyle/simple1" qsCatId="simple" csTypeId="urn:microsoft.com/office/officeart/2005/8/colors/accent1_2" csCatId="accent1" phldr="1"/>
      <dgm:spPr/>
    </dgm:pt>
    <dgm:pt modelId="{AC00CBAF-B836-4648-8EF7-9F8513FC7CBA}">
      <dgm:prSet phldrT="[Text]"/>
      <dgm:spPr/>
      <dgm:t>
        <a:bodyPr/>
        <a:lstStyle/>
        <a:p>
          <a:r>
            <a:rPr lang="en-US" dirty="0" smtClean="0"/>
            <a:t>Microsoft</a:t>
          </a:r>
          <a:br>
            <a:rPr lang="en-US" dirty="0" smtClean="0"/>
          </a:br>
          <a:r>
            <a:rPr lang="en-US" dirty="0" smtClean="0"/>
            <a:t>        XNA</a:t>
          </a:r>
          <a:endParaRPr lang="en-US" dirty="0"/>
        </a:p>
      </dgm:t>
    </dgm:pt>
    <dgm:pt modelId="{9595B2AB-C60D-4C4B-9D72-BCF159E02D38}" type="parTrans" cxnId="{E5ADCA2B-6078-46EA-AF48-E9FEA8462CFD}">
      <dgm:prSet/>
      <dgm:spPr/>
      <dgm:t>
        <a:bodyPr/>
        <a:lstStyle/>
        <a:p>
          <a:endParaRPr lang="en-US"/>
        </a:p>
      </dgm:t>
    </dgm:pt>
    <dgm:pt modelId="{1030FFF7-167D-4A76-897A-6230A9E79C18}" type="sibTrans" cxnId="{E5ADCA2B-6078-46EA-AF48-E9FEA8462CFD}">
      <dgm:prSet/>
      <dgm:spPr/>
      <dgm:t>
        <a:bodyPr/>
        <a:lstStyle/>
        <a:p>
          <a:endParaRPr lang="en-US"/>
        </a:p>
      </dgm:t>
    </dgm:pt>
    <dgm:pt modelId="{8D7E906A-1259-4824-A353-9CC62CE606D7}">
      <dgm:prSet phldrT="[Text]"/>
      <dgm:spPr/>
      <dgm:t>
        <a:bodyPr/>
        <a:lstStyle/>
        <a:p>
          <a:r>
            <a:rPr lang="en-US" dirty="0" smtClean="0"/>
            <a:t>PhysioSim</a:t>
          </a:r>
          <a:endParaRPr lang="en-US" dirty="0"/>
        </a:p>
      </dgm:t>
    </dgm:pt>
    <dgm:pt modelId="{1C21BB7D-0477-48ED-BA00-8F38F01FF351}" type="parTrans" cxnId="{C09C7618-4D33-48AB-9A9B-9B130FAA6F27}">
      <dgm:prSet/>
      <dgm:spPr/>
      <dgm:t>
        <a:bodyPr/>
        <a:lstStyle/>
        <a:p>
          <a:endParaRPr lang="en-US"/>
        </a:p>
      </dgm:t>
    </dgm:pt>
    <dgm:pt modelId="{356B8FBE-67E3-4D67-8DD9-6F8DA24C7EE8}" type="sibTrans" cxnId="{C09C7618-4D33-48AB-9A9B-9B130FAA6F27}">
      <dgm:prSet/>
      <dgm:spPr/>
      <dgm:t>
        <a:bodyPr/>
        <a:lstStyle/>
        <a:p>
          <a:endParaRPr lang="en-US"/>
        </a:p>
      </dgm:t>
    </dgm:pt>
    <dgm:pt modelId="{43C601E7-4687-4F4B-AACC-A856382F568F}">
      <dgm:prSet phldrT="[Text]"/>
      <dgm:spPr/>
      <dgm:t>
        <a:bodyPr/>
        <a:lstStyle/>
        <a:p>
          <a:r>
            <a:rPr lang="en-US" dirty="0" smtClean="0"/>
            <a:t>Physics Engine</a:t>
          </a:r>
          <a:endParaRPr lang="en-US" dirty="0"/>
        </a:p>
      </dgm:t>
    </dgm:pt>
    <dgm:pt modelId="{BC54921E-F7A1-4078-ADA2-8C258359A9F8}" type="parTrans" cxnId="{92854458-9F48-4674-93A4-4716D6F79A90}">
      <dgm:prSet/>
      <dgm:spPr/>
      <dgm:t>
        <a:bodyPr/>
        <a:lstStyle/>
        <a:p>
          <a:endParaRPr lang="en-US"/>
        </a:p>
      </dgm:t>
    </dgm:pt>
    <dgm:pt modelId="{CB214F44-2F19-4B88-9CF7-A5EE07ABA4C4}" type="sibTrans" cxnId="{92854458-9F48-4674-93A4-4716D6F79A90}">
      <dgm:prSet/>
      <dgm:spPr/>
      <dgm:t>
        <a:bodyPr/>
        <a:lstStyle/>
        <a:p>
          <a:endParaRPr lang="en-US"/>
        </a:p>
      </dgm:t>
    </dgm:pt>
    <dgm:pt modelId="{55E43342-0D66-4E53-B721-EAE0A2237190}" type="pres">
      <dgm:prSet presAssocID="{564ECB87-B678-4364-8501-07C4514D6F32}" presName="compositeShape" presStyleCnt="0">
        <dgm:presLayoutVars>
          <dgm:chMax val="7"/>
          <dgm:dir/>
          <dgm:resizeHandles val="exact"/>
        </dgm:presLayoutVars>
      </dgm:prSet>
      <dgm:spPr/>
    </dgm:pt>
    <dgm:pt modelId="{1CB2EDFE-637F-4474-9731-BBF04FB29776}" type="pres">
      <dgm:prSet presAssocID="{564ECB87-B678-4364-8501-07C4514D6F32}" presName="wedge1" presStyleLbl="node1" presStyleIdx="0" presStyleCnt="3"/>
      <dgm:spPr/>
      <dgm:t>
        <a:bodyPr/>
        <a:lstStyle/>
        <a:p>
          <a:endParaRPr lang="en-US"/>
        </a:p>
      </dgm:t>
    </dgm:pt>
    <dgm:pt modelId="{8D16F10F-B623-427A-8FFA-92A16CC0EFC8}" type="pres">
      <dgm:prSet presAssocID="{564ECB87-B678-4364-8501-07C4514D6F32}" presName="dummy1a" presStyleCnt="0"/>
      <dgm:spPr/>
    </dgm:pt>
    <dgm:pt modelId="{72B2071B-4F30-4D44-8FCD-BF181F155881}" type="pres">
      <dgm:prSet presAssocID="{564ECB87-B678-4364-8501-07C4514D6F32}" presName="dummy1b" presStyleCnt="0"/>
      <dgm:spPr/>
    </dgm:pt>
    <dgm:pt modelId="{2A660ED7-4B3A-4D7C-8692-6FCBE47EABA5}" type="pres">
      <dgm:prSet presAssocID="{564ECB87-B678-4364-8501-07C4514D6F32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150AEB9-C6EE-49A6-AA75-F4FE132F1996}" type="pres">
      <dgm:prSet presAssocID="{564ECB87-B678-4364-8501-07C4514D6F32}" presName="wedge2" presStyleLbl="node1" presStyleIdx="1" presStyleCnt="3"/>
      <dgm:spPr/>
      <dgm:t>
        <a:bodyPr/>
        <a:lstStyle/>
        <a:p>
          <a:endParaRPr lang="en-US"/>
        </a:p>
      </dgm:t>
    </dgm:pt>
    <dgm:pt modelId="{108B34B2-8BD0-4587-8DDF-17E08829C9BE}" type="pres">
      <dgm:prSet presAssocID="{564ECB87-B678-4364-8501-07C4514D6F32}" presName="dummy2a" presStyleCnt="0"/>
      <dgm:spPr/>
    </dgm:pt>
    <dgm:pt modelId="{DDB7EE8A-13CC-4CC6-B54B-1DBC4BB16C0F}" type="pres">
      <dgm:prSet presAssocID="{564ECB87-B678-4364-8501-07C4514D6F32}" presName="dummy2b" presStyleCnt="0"/>
      <dgm:spPr/>
    </dgm:pt>
    <dgm:pt modelId="{28922405-BCCA-470C-BE2F-75ECB2F08467}" type="pres">
      <dgm:prSet presAssocID="{564ECB87-B678-4364-8501-07C4514D6F32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A1D007-0428-45D6-9836-A88AA292EDA6}" type="pres">
      <dgm:prSet presAssocID="{564ECB87-B678-4364-8501-07C4514D6F32}" presName="wedge3" presStyleLbl="node1" presStyleIdx="2" presStyleCnt="3"/>
      <dgm:spPr/>
      <dgm:t>
        <a:bodyPr/>
        <a:lstStyle/>
        <a:p>
          <a:endParaRPr lang="en-US"/>
        </a:p>
      </dgm:t>
    </dgm:pt>
    <dgm:pt modelId="{CC09CEF9-018A-46CF-8B4B-7CC9CD97035B}" type="pres">
      <dgm:prSet presAssocID="{564ECB87-B678-4364-8501-07C4514D6F32}" presName="dummy3a" presStyleCnt="0"/>
      <dgm:spPr/>
    </dgm:pt>
    <dgm:pt modelId="{A5AA37B0-5F07-41BC-BA66-B0BD6E147685}" type="pres">
      <dgm:prSet presAssocID="{564ECB87-B678-4364-8501-07C4514D6F32}" presName="dummy3b" presStyleCnt="0"/>
      <dgm:spPr/>
    </dgm:pt>
    <dgm:pt modelId="{74A12335-A3E0-425B-A383-3A4EB5649AFA}" type="pres">
      <dgm:prSet presAssocID="{564ECB87-B678-4364-8501-07C4514D6F32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31FA4C6-2A42-444F-95FD-B3CD568FE40C}" type="pres">
      <dgm:prSet presAssocID="{1030FFF7-167D-4A76-897A-6230A9E79C18}" presName="arrowWedge1" presStyleLbl="fgSibTrans2D1" presStyleIdx="0" presStyleCnt="3"/>
      <dgm:spPr/>
    </dgm:pt>
    <dgm:pt modelId="{D75B0376-6C05-4A08-B048-7744EF9E76D6}" type="pres">
      <dgm:prSet presAssocID="{356B8FBE-67E3-4D67-8DD9-6F8DA24C7EE8}" presName="arrowWedge2" presStyleLbl="fgSibTrans2D1" presStyleIdx="1" presStyleCnt="3"/>
      <dgm:spPr/>
    </dgm:pt>
    <dgm:pt modelId="{28B6E548-89AA-4817-B848-FC610C6C27C6}" type="pres">
      <dgm:prSet presAssocID="{CB214F44-2F19-4B88-9CF7-A5EE07ABA4C4}" presName="arrowWedge3" presStyleLbl="fgSibTrans2D1" presStyleIdx="2" presStyleCnt="3"/>
      <dgm:spPr/>
    </dgm:pt>
  </dgm:ptLst>
  <dgm:cxnLst>
    <dgm:cxn modelId="{8682269C-C7C4-45E5-8256-4E2E633912E9}" type="presOf" srcId="{43C601E7-4687-4F4B-AACC-A856382F568F}" destId="{74A12335-A3E0-425B-A383-3A4EB5649AFA}" srcOrd="1" destOrd="0" presId="urn:microsoft.com/office/officeart/2005/8/layout/cycle8"/>
    <dgm:cxn modelId="{92854458-9F48-4674-93A4-4716D6F79A90}" srcId="{564ECB87-B678-4364-8501-07C4514D6F32}" destId="{43C601E7-4687-4F4B-AACC-A856382F568F}" srcOrd="2" destOrd="0" parTransId="{BC54921E-F7A1-4078-ADA2-8C258359A9F8}" sibTransId="{CB214F44-2F19-4B88-9CF7-A5EE07ABA4C4}"/>
    <dgm:cxn modelId="{E5ADCA2B-6078-46EA-AF48-E9FEA8462CFD}" srcId="{564ECB87-B678-4364-8501-07C4514D6F32}" destId="{AC00CBAF-B836-4648-8EF7-9F8513FC7CBA}" srcOrd="0" destOrd="0" parTransId="{9595B2AB-C60D-4C4B-9D72-BCF159E02D38}" sibTransId="{1030FFF7-167D-4A76-897A-6230A9E79C18}"/>
    <dgm:cxn modelId="{0FEFA419-39BD-4032-BDF9-F5FE1921F71E}" type="presOf" srcId="{8D7E906A-1259-4824-A353-9CC62CE606D7}" destId="{0150AEB9-C6EE-49A6-AA75-F4FE132F1996}" srcOrd="0" destOrd="0" presId="urn:microsoft.com/office/officeart/2005/8/layout/cycle8"/>
    <dgm:cxn modelId="{86303C21-B4D0-4C6C-99EA-57F96A1D48C5}" type="presOf" srcId="{564ECB87-B678-4364-8501-07C4514D6F32}" destId="{55E43342-0D66-4E53-B721-EAE0A2237190}" srcOrd="0" destOrd="0" presId="urn:microsoft.com/office/officeart/2005/8/layout/cycle8"/>
    <dgm:cxn modelId="{FBAF4B69-685C-4EF2-9A2F-9041B763D00F}" type="presOf" srcId="{8D7E906A-1259-4824-A353-9CC62CE606D7}" destId="{28922405-BCCA-470C-BE2F-75ECB2F08467}" srcOrd="1" destOrd="0" presId="urn:microsoft.com/office/officeart/2005/8/layout/cycle8"/>
    <dgm:cxn modelId="{1FC4AEB6-F695-4647-90A8-423F08509291}" type="presOf" srcId="{AC00CBAF-B836-4648-8EF7-9F8513FC7CBA}" destId="{1CB2EDFE-637F-4474-9731-BBF04FB29776}" srcOrd="0" destOrd="0" presId="urn:microsoft.com/office/officeart/2005/8/layout/cycle8"/>
    <dgm:cxn modelId="{7FCF3D23-C1D9-4A28-B726-E6A05F187BF7}" type="presOf" srcId="{43C601E7-4687-4F4B-AACC-A856382F568F}" destId="{DFA1D007-0428-45D6-9836-A88AA292EDA6}" srcOrd="0" destOrd="0" presId="urn:microsoft.com/office/officeart/2005/8/layout/cycle8"/>
    <dgm:cxn modelId="{FF6E93FD-901E-41F3-A1E7-4BB923C1F527}" type="presOf" srcId="{AC00CBAF-B836-4648-8EF7-9F8513FC7CBA}" destId="{2A660ED7-4B3A-4D7C-8692-6FCBE47EABA5}" srcOrd="1" destOrd="0" presId="urn:microsoft.com/office/officeart/2005/8/layout/cycle8"/>
    <dgm:cxn modelId="{C09C7618-4D33-48AB-9A9B-9B130FAA6F27}" srcId="{564ECB87-B678-4364-8501-07C4514D6F32}" destId="{8D7E906A-1259-4824-A353-9CC62CE606D7}" srcOrd="1" destOrd="0" parTransId="{1C21BB7D-0477-48ED-BA00-8F38F01FF351}" sibTransId="{356B8FBE-67E3-4D67-8DD9-6F8DA24C7EE8}"/>
    <dgm:cxn modelId="{E7786EB6-1A04-4E0D-9912-A39F2DBA05A6}" type="presParOf" srcId="{55E43342-0D66-4E53-B721-EAE0A2237190}" destId="{1CB2EDFE-637F-4474-9731-BBF04FB29776}" srcOrd="0" destOrd="0" presId="urn:microsoft.com/office/officeart/2005/8/layout/cycle8"/>
    <dgm:cxn modelId="{8373F5BE-FC58-4A7E-ADAA-349EE1CB1EF8}" type="presParOf" srcId="{55E43342-0D66-4E53-B721-EAE0A2237190}" destId="{8D16F10F-B623-427A-8FFA-92A16CC0EFC8}" srcOrd="1" destOrd="0" presId="urn:microsoft.com/office/officeart/2005/8/layout/cycle8"/>
    <dgm:cxn modelId="{565AE872-A65B-4FA1-B426-A3AD117ABFE7}" type="presParOf" srcId="{55E43342-0D66-4E53-B721-EAE0A2237190}" destId="{72B2071B-4F30-4D44-8FCD-BF181F155881}" srcOrd="2" destOrd="0" presId="urn:microsoft.com/office/officeart/2005/8/layout/cycle8"/>
    <dgm:cxn modelId="{C639F54E-2ABE-4D01-A725-B61D196026D0}" type="presParOf" srcId="{55E43342-0D66-4E53-B721-EAE0A2237190}" destId="{2A660ED7-4B3A-4D7C-8692-6FCBE47EABA5}" srcOrd="3" destOrd="0" presId="urn:microsoft.com/office/officeart/2005/8/layout/cycle8"/>
    <dgm:cxn modelId="{12C5BD30-978F-47D4-983F-EEDF0F66A0C3}" type="presParOf" srcId="{55E43342-0D66-4E53-B721-EAE0A2237190}" destId="{0150AEB9-C6EE-49A6-AA75-F4FE132F1996}" srcOrd="4" destOrd="0" presId="urn:microsoft.com/office/officeart/2005/8/layout/cycle8"/>
    <dgm:cxn modelId="{AA36B579-F887-480A-9259-DE19DA7DD039}" type="presParOf" srcId="{55E43342-0D66-4E53-B721-EAE0A2237190}" destId="{108B34B2-8BD0-4587-8DDF-17E08829C9BE}" srcOrd="5" destOrd="0" presId="urn:microsoft.com/office/officeart/2005/8/layout/cycle8"/>
    <dgm:cxn modelId="{1457CFA6-B8CA-4F47-8395-D7DA659C1FE3}" type="presParOf" srcId="{55E43342-0D66-4E53-B721-EAE0A2237190}" destId="{DDB7EE8A-13CC-4CC6-B54B-1DBC4BB16C0F}" srcOrd="6" destOrd="0" presId="urn:microsoft.com/office/officeart/2005/8/layout/cycle8"/>
    <dgm:cxn modelId="{23C43B2E-39A9-435B-98DD-0A884401563C}" type="presParOf" srcId="{55E43342-0D66-4E53-B721-EAE0A2237190}" destId="{28922405-BCCA-470C-BE2F-75ECB2F08467}" srcOrd="7" destOrd="0" presId="urn:microsoft.com/office/officeart/2005/8/layout/cycle8"/>
    <dgm:cxn modelId="{D9AA8B49-155E-43C0-99D9-BBCFA1964F30}" type="presParOf" srcId="{55E43342-0D66-4E53-B721-EAE0A2237190}" destId="{DFA1D007-0428-45D6-9836-A88AA292EDA6}" srcOrd="8" destOrd="0" presId="urn:microsoft.com/office/officeart/2005/8/layout/cycle8"/>
    <dgm:cxn modelId="{65736D5C-E5F6-469A-85CE-D64C144670CE}" type="presParOf" srcId="{55E43342-0D66-4E53-B721-EAE0A2237190}" destId="{CC09CEF9-018A-46CF-8B4B-7CC9CD97035B}" srcOrd="9" destOrd="0" presId="urn:microsoft.com/office/officeart/2005/8/layout/cycle8"/>
    <dgm:cxn modelId="{1B90298E-89C8-4455-85B4-FFCD7BB42BBE}" type="presParOf" srcId="{55E43342-0D66-4E53-B721-EAE0A2237190}" destId="{A5AA37B0-5F07-41BC-BA66-B0BD6E147685}" srcOrd="10" destOrd="0" presId="urn:microsoft.com/office/officeart/2005/8/layout/cycle8"/>
    <dgm:cxn modelId="{8384F337-50BD-4418-9F56-36960954DD09}" type="presParOf" srcId="{55E43342-0D66-4E53-B721-EAE0A2237190}" destId="{74A12335-A3E0-425B-A383-3A4EB5649AFA}" srcOrd="11" destOrd="0" presId="urn:microsoft.com/office/officeart/2005/8/layout/cycle8"/>
    <dgm:cxn modelId="{02186F2A-84BC-4C5E-8309-F999A69E412F}" type="presParOf" srcId="{55E43342-0D66-4E53-B721-EAE0A2237190}" destId="{231FA4C6-2A42-444F-95FD-B3CD568FE40C}" srcOrd="12" destOrd="0" presId="urn:microsoft.com/office/officeart/2005/8/layout/cycle8"/>
    <dgm:cxn modelId="{EE2D4F0A-3F36-4FE1-88E2-B79E6E886076}" type="presParOf" srcId="{55E43342-0D66-4E53-B721-EAE0A2237190}" destId="{D75B0376-6C05-4A08-B048-7744EF9E76D6}" srcOrd="13" destOrd="0" presId="urn:microsoft.com/office/officeart/2005/8/layout/cycle8"/>
    <dgm:cxn modelId="{443A963F-B646-4340-9148-80F6072FA50D}" type="presParOf" srcId="{55E43342-0D66-4E53-B721-EAE0A2237190}" destId="{28B6E548-89AA-4817-B848-FC610C6C27C6}" srcOrd="1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B2EDFE-637F-4474-9731-BBF04FB29776}">
      <dsp:nvSpPr>
        <dsp:cNvPr id="0" name=""/>
        <dsp:cNvSpPr/>
      </dsp:nvSpPr>
      <dsp:spPr>
        <a:xfrm>
          <a:off x="3007680" y="298323"/>
          <a:ext cx="3855251" cy="3855251"/>
        </a:xfrm>
        <a:prstGeom prst="pie">
          <a:avLst>
            <a:gd name="adj1" fmla="val 16200000"/>
            <a:gd name="adj2" fmla="val 18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Microsoft</a:t>
          </a:r>
          <a:br>
            <a:rPr lang="en-US" sz="2300" kern="1200" dirty="0" smtClean="0"/>
          </a:br>
          <a:r>
            <a:rPr lang="en-US" sz="2300" kern="1200" dirty="0" smtClean="0"/>
            <a:t>        XNA</a:t>
          </a:r>
          <a:endParaRPr lang="en-US" sz="2300" kern="1200" dirty="0"/>
        </a:p>
      </dsp:txBody>
      <dsp:txXfrm>
        <a:off x="5039489" y="1115269"/>
        <a:ext cx="1376875" cy="1147396"/>
      </dsp:txXfrm>
    </dsp:sp>
    <dsp:sp modelId="{0150AEB9-C6EE-49A6-AA75-F4FE132F1996}">
      <dsp:nvSpPr>
        <dsp:cNvPr id="0" name=""/>
        <dsp:cNvSpPr/>
      </dsp:nvSpPr>
      <dsp:spPr>
        <a:xfrm>
          <a:off x="2928280" y="436010"/>
          <a:ext cx="3855251" cy="3855251"/>
        </a:xfrm>
        <a:prstGeom prst="pie">
          <a:avLst>
            <a:gd name="adj1" fmla="val 1800000"/>
            <a:gd name="adj2" fmla="val 90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PhysioSim</a:t>
          </a:r>
          <a:endParaRPr lang="en-US" sz="2300" kern="1200" dirty="0"/>
        </a:p>
      </dsp:txBody>
      <dsp:txXfrm>
        <a:off x="3846197" y="2937334"/>
        <a:ext cx="2065313" cy="1009708"/>
      </dsp:txXfrm>
    </dsp:sp>
    <dsp:sp modelId="{DFA1D007-0428-45D6-9836-A88AA292EDA6}">
      <dsp:nvSpPr>
        <dsp:cNvPr id="0" name=""/>
        <dsp:cNvSpPr/>
      </dsp:nvSpPr>
      <dsp:spPr>
        <a:xfrm>
          <a:off x="2848880" y="298323"/>
          <a:ext cx="3855251" cy="3855251"/>
        </a:xfrm>
        <a:prstGeom prst="pie">
          <a:avLst>
            <a:gd name="adj1" fmla="val 90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Physics Engine</a:t>
          </a:r>
          <a:endParaRPr lang="en-US" sz="2300" kern="1200" dirty="0"/>
        </a:p>
      </dsp:txBody>
      <dsp:txXfrm>
        <a:off x="3295447" y="1115269"/>
        <a:ext cx="1376875" cy="1147396"/>
      </dsp:txXfrm>
    </dsp:sp>
    <dsp:sp modelId="{231FA4C6-2A42-444F-95FD-B3CD568FE40C}">
      <dsp:nvSpPr>
        <dsp:cNvPr id="0" name=""/>
        <dsp:cNvSpPr/>
      </dsp:nvSpPr>
      <dsp:spPr>
        <a:xfrm>
          <a:off x="2769340" y="59664"/>
          <a:ext cx="4332568" cy="4332568"/>
        </a:xfrm>
        <a:prstGeom prst="circularArrow">
          <a:avLst>
            <a:gd name="adj1" fmla="val 5085"/>
            <a:gd name="adj2" fmla="val 327528"/>
            <a:gd name="adj3" fmla="val 1472472"/>
            <a:gd name="adj4" fmla="val 16199432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75B0376-6C05-4A08-B048-7744EF9E76D6}">
      <dsp:nvSpPr>
        <dsp:cNvPr id="0" name=""/>
        <dsp:cNvSpPr/>
      </dsp:nvSpPr>
      <dsp:spPr>
        <a:xfrm>
          <a:off x="2689622" y="197108"/>
          <a:ext cx="4332568" cy="4332568"/>
        </a:xfrm>
        <a:prstGeom prst="circularArrow">
          <a:avLst>
            <a:gd name="adj1" fmla="val 5085"/>
            <a:gd name="adj2" fmla="val 327528"/>
            <a:gd name="adj3" fmla="val 8671970"/>
            <a:gd name="adj4" fmla="val 1800502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8B6E548-89AA-4817-B848-FC610C6C27C6}">
      <dsp:nvSpPr>
        <dsp:cNvPr id="0" name=""/>
        <dsp:cNvSpPr/>
      </dsp:nvSpPr>
      <dsp:spPr>
        <a:xfrm>
          <a:off x="2609904" y="59664"/>
          <a:ext cx="4332568" cy="4332568"/>
        </a:xfrm>
        <a:prstGeom prst="circularArrow">
          <a:avLst>
            <a:gd name="adj1" fmla="val 5085"/>
            <a:gd name="adj2" fmla="val 327528"/>
            <a:gd name="adj3" fmla="val 15873039"/>
            <a:gd name="adj4" fmla="val 9000000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12/26/2012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12/26/2012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 flipH="1">
            <a:off x="11276012" y="2963333"/>
            <a:ext cx="912814" cy="91281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>
            <a:off x="9206969" y="3190344"/>
            <a:ext cx="2981857" cy="2981856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10292292" y="3285067"/>
            <a:ext cx="1896534" cy="189653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10443103" y="3131080"/>
            <a:ext cx="1745722" cy="17457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10918826" y="3683001"/>
            <a:ext cx="1270001" cy="126999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Picture Placeholder 2"/>
          <p:cNvSpPr>
            <a:spLocks noGrp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54398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12/26/2012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 flipH="1">
            <a:off x="11276012" y="2963333"/>
            <a:ext cx="912814" cy="91281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9206969" y="3190344"/>
            <a:ext cx="2981857" cy="2981856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10292292" y="3285067"/>
            <a:ext cx="1896534" cy="189653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>
            <a:off x="10443103" y="3131080"/>
            <a:ext cx="1745722" cy="17457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10918826" y="3683001"/>
            <a:ext cx="1270001" cy="126999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85017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12/26/2012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 smtClean="0">
                <a:solidFill>
                  <a:schemeClr val="tx1"/>
                </a:solidFill>
                <a:effectLst/>
              </a:rPr>
              <a:t>“</a:t>
            </a:r>
            <a:endParaRPr lang="en-US" sz="8000" dirty="0">
              <a:solidFill>
                <a:schemeClr val="tx1"/>
              </a:solidFill>
              <a:effectLst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 smtClean="0">
                <a:solidFill>
                  <a:schemeClr val="tx1"/>
                </a:solidFill>
                <a:effectLst/>
              </a:rPr>
              <a:t>”</a:t>
            </a:r>
            <a:endParaRPr lang="en-US" sz="8000" dirty="0">
              <a:solidFill>
                <a:schemeClr val="tx1"/>
              </a:solidFill>
              <a:effectLst/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 flipH="1">
            <a:off x="11276012" y="2963333"/>
            <a:ext cx="912814" cy="91281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>
            <a:off x="9206969" y="3190344"/>
            <a:ext cx="2981857" cy="2981856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10292292" y="3285067"/>
            <a:ext cx="1896534" cy="189653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H="1">
            <a:off x="10443103" y="3131080"/>
            <a:ext cx="1745722" cy="17457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>
            <a:off x="10918826" y="3683001"/>
            <a:ext cx="1270001" cy="126999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41872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12/26/2012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H="1">
            <a:off x="11276012" y="2963333"/>
            <a:ext cx="912814" cy="91281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9206969" y="3190344"/>
            <a:ext cx="2981857" cy="2981856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10292292" y="3285067"/>
            <a:ext cx="1896534" cy="189653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10443103" y="3131080"/>
            <a:ext cx="1745722" cy="17457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10918826" y="3683001"/>
            <a:ext cx="1270001" cy="126999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15459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12/26/2012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2400" b="0" cap="all" dirty="0" smtClean="0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Trebuchet MS"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 smtClean="0">
                <a:solidFill>
                  <a:schemeClr val="tx1"/>
                </a:solidFill>
                <a:effectLst/>
              </a:rPr>
              <a:t>“</a:t>
            </a:r>
            <a:endParaRPr lang="en-US" sz="8000" dirty="0">
              <a:solidFill>
                <a:schemeClr val="tx1"/>
              </a:solidFill>
              <a:effectLst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 smtClean="0">
                <a:solidFill>
                  <a:schemeClr val="tx1"/>
                </a:solidFill>
                <a:effectLst/>
              </a:rPr>
              <a:t>”</a:t>
            </a:r>
            <a:endParaRPr lang="en-US" sz="8000" dirty="0">
              <a:solidFill>
                <a:schemeClr val="tx1"/>
              </a:solidFill>
              <a:effectLst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 flipH="1">
            <a:off x="11276012" y="2963333"/>
            <a:ext cx="912814" cy="91281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9206969" y="3190344"/>
            <a:ext cx="2981857" cy="2981856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10292292" y="3285067"/>
            <a:ext cx="1896534" cy="189653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10443103" y="3131080"/>
            <a:ext cx="1745722" cy="17457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10918826" y="3683001"/>
            <a:ext cx="1270001" cy="126999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53543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12/26/2012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2400" b="0" cap="all" dirty="0" smtClean="0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Trebuchet MS"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11276012" y="2963333"/>
            <a:ext cx="912814" cy="91281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9206969" y="3190344"/>
            <a:ext cx="2981857" cy="2981856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10292292" y="3285067"/>
            <a:ext cx="1896534" cy="189653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10443103" y="3131080"/>
            <a:ext cx="1745722" cy="17457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10918826" y="3683001"/>
            <a:ext cx="1270001" cy="126999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13562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b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12/26/2012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H="1">
            <a:off x="11276012" y="2963333"/>
            <a:ext cx="912814" cy="91281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9206969" y="3190344"/>
            <a:ext cx="2981857" cy="2981856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10292292" y="3285067"/>
            <a:ext cx="1896534" cy="189653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10443103" y="3131080"/>
            <a:ext cx="1745722" cy="17457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10918826" y="3683001"/>
            <a:ext cx="1270001" cy="126999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12/26/2012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H="1">
            <a:off x="11276012" y="2963333"/>
            <a:ext cx="912814" cy="91281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9206969" y="3190344"/>
            <a:ext cx="2981857" cy="2981856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10292292" y="3285067"/>
            <a:ext cx="1896534" cy="189653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10443103" y="3131080"/>
            <a:ext cx="1745722" cy="17457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10918826" y="3683001"/>
            <a:ext cx="1270001" cy="126999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12/26/2012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H="1">
            <a:off x="11276012" y="2963333"/>
            <a:ext cx="912814" cy="91281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9206969" y="3190344"/>
            <a:ext cx="2981857" cy="2981856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10292292" y="3285067"/>
            <a:ext cx="1896534" cy="189653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10443103" y="3131080"/>
            <a:ext cx="1745722" cy="17457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10918826" y="3683001"/>
            <a:ext cx="1270001" cy="126999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654" y="169817"/>
            <a:ext cx="1373836" cy="137383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12/26/2012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H="1">
            <a:off x="11276012" y="2963333"/>
            <a:ext cx="912814" cy="91281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9206969" y="3190344"/>
            <a:ext cx="2981857" cy="2981856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10292292" y="3285067"/>
            <a:ext cx="1896534" cy="189653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10443103" y="3131080"/>
            <a:ext cx="1745722" cy="17457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10918826" y="3683001"/>
            <a:ext cx="1270001" cy="126999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12/26/2012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11276012" y="2963333"/>
            <a:ext cx="912814" cy="91281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9206969" y="3190344"/>
            <a:ext cx="2981857" cy="2981856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10292292" y="3285067"/>
            <a:ext cx="1896534" cy="189653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10443103" y="3131080"/>
            <a:ext cx="1745722" cy="17457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10918826" y="3683001"/>
            <a:ext cx="1270001" cy="126999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12/26/2012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flipH="1">
            <a:off x="11276012" y="2963333"/>
            <a:ext cx="912814" cy="91281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9206969" y="3190344"/>
            <a:ext cx="2981857" cy="2981856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10292292" y="3285067"/>
            <a:ext cx="1896534" cy="189653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10443103" y="3131080"/>
            <a:ext cx="1745722" cy="17457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>
            <a:off x="10918826" y="3683001"/>
            <a:ext cx="1270001" cy="126999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12/26/2012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 flipH="1">
            <a:off x="11276012" y="2963333"/>
            <a:ext cx="912814" cy="91281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>
            <a:off x="9206969" y="3190344"/>
            <a:ext cx="2981857" cy="2981856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10292292" y="3285067"/>
            <a:ext cx="1896534" cy="189653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10443103" y="3131080"/>
            <a:ext cx="1745722" cy="17457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10918826" y="3683001"/>
            <a:ext cx="1270001" cy="126999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12/26/2012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/>
          </a:p>
        </p:txBody>
      </p:sp>
      <p:cxnSp>
        <p:nvCxnSpPr>
          <p:cNvPr id="5" name="Straight Connector 4"/>
          <p:cNvCxnSpPr/>
          <p:nvPr/>
        </p:nvCxnSpPr>
        <p:spPr>
          <a:xfrm flipH="1">
            <a:off x="11276012" y="2963333"/>
            <a:ext cx="912814" cy="91281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H="1">
            <a:off x="9206969" y="3190344"/>
            <a:ext cx="2981857" cy="2981856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>
            <a:off x="10292292" y="3285067"/>
            <a:ext cx="1896534" cy="189653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10443103" y="3131080"/>
            <a:ext cx="1745722" cy="17457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10918826" y="3683001"/>
            <a:ext cx="1270001" cy="126999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12/26/2012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11276012" y="2963333"/>
            <a:ext cx="912814" cy="91281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9206969" y="3190344"/>
            <a:ext cx="2981857" cy="2981856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10292292" y="3285067"/>
            <a:ext cx="1896534" cy="189653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10443103" y="3131080"/>
            <a:ext cx="1745722" cy="17457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10918826" y="3683001"/>
            <a:ext cx="1270001" cy="126999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12/26/2012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/>
          </a:p>
        </p:txBody>
      </p:sp>
      <p:sp>
        <p:nvSpPr>
          <p:cNvPr id="14" name="Picture Placeholder 2"/>
          <p:cNvSpPr>
            <a:spLocks noGrp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11276012" y="2963333"/>
            <a:ext cx="912814" cy="91281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9206969" y="3190344"/>
            <a:ext cx="2981857" cy="2981856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10292292" y="3285067"/>
            <a:ext cx="1896534" cy="189653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10443103" y="3131080"/>
            <a:ext cx="1745722" cy="17457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10918826" y="3683001"/>
            <a:ext cx="1270001" cy="126999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4961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rgbClr val="3089B4"/>
            </a:gs>
            <a:gs pos="0">
              <a:schemeClr val="tx2"/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smtClean="0"/>
              <a:pPr/>
              <a:t>12/26/2012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70000"/>
        <a:buFont typeface="Lucida Grande"/>
        <a:buChar char="►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70000"/>
        <a:buFont typeface="Lucida Grande"/>
        <a:buChar char="►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70000"/>
        <a:buFont typeface="Lucida Grande"/>
        <a:buChar char="►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70000"/>
        <a:buFont typeface="Lucida Grande"/>
        <a:buChar char="►"/>
        <a:defRPr sz="12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70000"/>
        <a:buFont typeface="Lucida Grande"/>
        <a:buChar char="►"/>
        <a:defRPr sz="12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76498" y="3700176"/>
            <a:ext cx="6400800" cy="194733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Akram Dweikat </a:t>
            </a:r>
            <a:endParaRPr lang="en-US" sz="2800" dirty="0"/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527458" y="1896534"/>
            <a:ext cx="6400800" cy="194733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70000"/>
              <a:buFont typeface="Lucida Grande"/>
              <a:buNone/>
              <a:defRPr sz="21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70000"/>
              <a:buFont typeface="Lucida Grande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70000"/>
              <a:buFont typeface="Lucida Grande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70000"/>
              <a:buFont typeface="Lucida Grande"/>
              <a:buNone/>
              <a:defRPr sz="12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70000"/>
              <a:buFont typeface="Lucida Grande"/>
              <a:buNone/>
              <a:defRPr sz="12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800" dirty="0" smtClean="0">
                <a:solidFill>
                  <a:schemeClr val="tx1"/>
                </a:solidFill>
                <a:latin typeface="Adobe Caslon Pro Bold" panose="0205070206050A020403" pitchFamily="18" charset="0"/>
              </a:rPr>
              <a:t>PhysioSim </a:t>
            </a:r>
            <a:endParaRPr lang="en-US" dirty="0">
              <a:solidFill>
                <a:schemeClr val="tx1"/>
              </a:solidFill>
              <a:latin typeface="Adobe Caslon Pro Bold" panose="0205070206050A020403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4183" y="3393198"/>
            <a:ext cx="3009838" cy="3009838"/>
          </a:xfrm>
          <a:prstGeom prst="rect">
            <a:avLst/>
          </a:prstGeom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4276498" y="5276427"/>
            <a:ext cx="6400800" cy="194733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70000"/>
              <a:buFont typeface="Lucida Grande"/>
              <a:buNone/>
              <a:defRPr sz="21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70000"/>
              <a:buFont typeface="Lucida Grande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70000"/>
              <a:buFont typeface="Lucida Grande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70000"/>
              <a:buFont typeface="Lucida Grande"/>
              <a:buNone/>
              <a:defRPr sz="12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70000"/>
              <a:buFont typeface="Lucida Grande"/>
              <a:buNone/>
              <a:defRPr sz="12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 err="1" smtClean="0"/>
              <a:t>Dr.Samer</a:t>
            </a:r>
            <a:r>
              <a:rPr lang="en-US" sz="2800" dirty="0" smtClean="0"/>
              <a:t> </a:t>
            </a:r>
            <a:r>
              <a:rPr lang="en-US" sz="2800" dirty="0" err="1" smtClean="0"/>
              <a:t>Arandi</a:t>
            </a:r>
            <a:endParaRPr lang="en-US" sz="2800" dirty="0"/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2357846" y="4488301"/>
            <a:ext cx="6400800" cy="194733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70000"/>
              <a:buFont typeface="Lucida Grande"/>
              <a:buNone/>
              <a:defRPr sz="21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70000"/>
              <a:buFont typeface="Lucida Grande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70000"/>
              <a:buFont typeface="Lucida Grande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70000"/>
              <a:buFont typeface="Lucida Grande"/>
              <a:buNone/>
              <a:defRPr sz="12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70000"/>
              <a:buFont typeface="Lucida Grande"/>
              <a:buNone/>
              <a:defRPr sz="12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 smtClean="0">
                <a:solidFill>
                  <a:schemeClr val="tx1"/>
                </a:solidFill>
                <a:latin typeface="Adobe Caslon Pro Bold" panose="0205070206050A020403" pitchFamily="18" charset="0"/>
              </a:rPr>
              <a:t>Supervised by:</a:t>
            </a:r>
            <a:endParaRPr lang="en-US" sz="700" dirty="0">
              <a:solidFill>
                <a:schemeClr val="tx1"/>
              </a:solidFill>
              <a:latin typeface="Adobe Caslon Pro Bold" panose="0205070206050A020403" pitchFamily="18" charset="0"/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3835627" y="3248055"/>
            <a:ext cx="6400800" cy="194733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70000"/>
              <a:buFont typeface="Lucida Grande"/>
              <a:buNone/>
              <a:defRPr sz="21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70000"/>
              <a:buFont typeface="Lucida Grande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70000"/>
              <a:buFont typeface="Lucida Grande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70000"/>
              <a:buFont typeface="Lucida Grande"/>
              <a:buNone/>
              <a:defRPr sz="12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70000"/>
              <a:buFont typeface="Lucida Grande"/>
              <a:buNone/>
              <a:defRPr sz="12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 smtClean="0">
                <a:solidFill>
                  <a:schemeClr val="tx1"/>
                </a:solidFill>
                <a:latin typeface="Adobe Caslon Pro Bold" panose="0205070206050A020403" pitchFamily="18" charset="0"/>
              </a:rPr>
              <a:t>by:</a:t>
            </a:r>
            <a:endParaRPr lang="en-US" sz="700" dirty="0">
              <a:solidFill>
                <a:schemeClr val="tx1"/>
              </a:solidFill>
              <a:latin typeface="Adobe Caslon Pro Bold" panose="0205070206050A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5533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Can PhysioSim do?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1858" y="1110343"/>
            <a:ext cx="8534400" cy="3615267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Restitution (Bouncing)</a:t>
            </a:r>
          </a:p>
          <a:p>
            <a:r>
              <a:rPr lang="en-US" sz="2400" dirty="0" smtClean="0"/>
              <a:t>Mass= size * density.</a:t>
            </a:r>
            <a:br>
              <a:rPr lang="en-US" sz="2400" dirty="0" smtClean="0"/>
            </a:br>
            <a:r>
              <a:rPr lang="en-US" sz="2400" dirty="0" smtClean="0"/>
              <a:t>(Heavy /light shapes)</a:t>
            </a:r>
          </a:p>
          <a:p>
            <a:r>
              <a:rPr lang="en-US" sz="2400" dirty="0">
                <a:solidFill>
                  <a:schemeClr val="bg2">
                    <a:lumMod val="50000"/>
                  </a:schemeClr>
                </a:solidFill>
              </a:rPr>
              <a:t>Apply forces/torque</a:t>
            </a:r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</a:rPr>
              <a:t>, control </a:t>
            </a:r>
            <a:r>
              <a:rPr lang="en-US" sz="2400" dirty="0">
                <a:solidFill>
                  <a:schemeClr val="bg2">
                    <a:lumMod val="50000"/>
                  </a:schemeClr>
                </a:solidFill>
              </a:rPr>
              <a:t>angular/linear velocities</a:t>
            </a:r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</a:rPr>
              <a:t>.</a:t>
            </a:r>
          </a:p>
          <a:p>
            <a:r>
              <a:rPr lang="en-US" sz="2400" dirty="0">
                <a:solidFill>
                  <a:schemeClr val="bg2">
                    <a:lumMod val="50000"/>
                  </a:schemeClr>
                </a:solidFill>
              </a:rPr>
              <a:t>Use GUI</a:t>
            </a:r>
          </a:p>
          <a:p>
            <a:r>
              <a:rPr lang="en-US" sz="2400" dirty="0">
                <a:solidFill>
                  <a:schemeClr val="bg2">
                    <a:lumMod val="50000"/>
                  </a:schemeClr>
                </a:solidFill>
              </a:rPr>
              <a:t>Build your application on top of it</a:t>
            </a:r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</a:rPr>
              <a:t>.</a:t>
            </a:r>
            <a:endParaRPr lang="en-US" sz="2400" dirty="0">
              <a:solidFill>
                <a:schemeClr val="bg2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59975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GUI Functionality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26339" y="645884"/>
            <a:ext cx="8534400" cy="3615267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</a:rPr>
              <a:t> Right Menu.</a:t>
            </a:r>
          </a:p>
          <a:p>
            <a:pPr marL="0" indent="0">
              <a:buNone/>
            </a:pPr>
            <a:r>
              <a:rPr lang="en-US" sz="2400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</a:rPr>
              <a:t>          define properties of Objects to be drawn.</a:t>
            </a:r>
          </a:p>
          <a:p>
            <a:pPr marL="0" indent="0">
              <a:buNone/>
            </a:pPr>
            <a:endParaRPr lang="en-US" sz="2400" dirty="0" smtClean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en-US" sz="2400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</a:rPr>
              <a:t>Pup up menu.</a:t>
            </a:r>
            <a:br>
              <a:rPr lang="en-US" sz="2400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</a:rPr>
              <a:t>        Change properties of specific object.</a:t>
            </a:r>
            <a:br>
              <a:rPr lang="en-US" sz="2400" dirty="0" smtClean="0">
                <a:solidFill>
                  <a:schemeClr val="bg2">
                    <a:lumMod val="50000"/>
                  </a:schemeClr>
                </a:solidFill>
              </a:rPr>
            </a:br>
            <a:endParaRPr lang="en-US" sz="2400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en-US" sz="2400" dirty="0" smtClean="0">
              <a:solidFill>
                <a:schemeClr val="bg2">
                  <a:lumMod val="50000"/>
                </a:schemeClr>
              </a:solidFill>
            </a:endParaRPr>
          </a:p>
          <a:p>
            <a:endParaRPr lang="en-US" sz="24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7340" y="3402357"/>
            <a:ext cx="3076575" cy="2124075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3669" y="419703"/>
            <a:ext cx="2574139" cy="279490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66732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GUI Functionality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22282" y="1365400"/>
            <a:ext cx="8534400" cy="3615267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</a:rPr>
              <a:t>Simulation Statistics.</a:t>
            </a:r>
          </a:p>
          <a:p>
            <a:endParaRPr lang="en-US" sz="2400" dirty="0">
              <a:solidFill>
                <a:schemeClr val="bg2">
                  <a:lumMod val="50000"/>
                </a:schemeClr>
              </a:solidFill>
            </a:endParaRPr>
          </a:p>
          <a:p>
            <a:endParaRPr lang="en-US" sz="2400" dirty="0" smtClean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</a:rPr>
              <a:t>Rigid Body Properties.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</a:p>
          <a:p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</a:rPr>
              <a:t>Pointer Location.</a:t>
            </a:r>
          </a:p>
          <a:p>
            <a:pPr marL="0" indent="0">
              <a:buNone/>
            </a:pPr>
            <a:endParaRPr lang="en-US" sz="2400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en-US" sz="2400" dirty="0" smtClean="0">
              <a:solidFill>
                <a:schemeClr val="bg2">
                  <a:lumMod val="50000"/>
                </a:schemeClr>
              </a:solidFill>
            </a:endParaRPr>
          </a:p>
          <a:p>
            <a:endParaRPr lang="en-US" sz="24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7840" y="358531"/>
            <a:ext cx="4472775" cy="155139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1131" y="4011794"/>
            <a:ext cx="4322037" cy="716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3520" y="2385461"/>
            <a:ext cx="4198174" cy="13492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30775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19117" y="2447517"/>
            <a:ext cx="8534400" cy="1507067"/>
          </a:xfrm>
        </p:spPr>
        <p:txBody>
          <a:bodyPr>
            <a:normAutofit/>
          </a:bodyPr>
          <a:lstStyle/>
          <a:p>
            <a:r>
              <a:rPr lang="en-US" sz="6000" cap="none" dirty="0" smtClean="0">
                <a:solidFill>
                  <a:schemeClr val="bg2">
                    <a:lumMod val="50000"/>
                  </a:schemeClr>
                </a:solidFill>
              </a:rPr>
              <a:t>It’s Demo </a:t>
            </a:r>
            <a:r>
              <a:rPr lang="en-US" sz="6000" cap="none" dirty="0">
                <a:solidFill>
                  <a:schemeClr val="bg2">
                    <a:lumMod val="50000"/>
                  </a:schemeClr>
                </a:solidFill>
              </a:rPr>
              <a:t>T</a:t>
            </a:r>
            <a:r>
              <a:rPr lang="en-US" sz="6000" cap="none" dirty="0" smtClean="0">
                <a:solidFill>
                  <a:schemeClr val="bg2">
                    <a:lumMod val="50000"/>
                  </a:schemeClr>
                </a:solidFill>
              </a:rPr>
              <a:t>ime!!</a:t>
            </a:r>
            <a:endParaRPr lang="en-US" sz="6000" cap="none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2251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Does It Work?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82433042"/>
              </p:ext>
            </p:extLst>
          </p:nvPr>
        </p:nvGraphicFramePr>
        <p:xfrm>
          <a:off x="712348" y="305963"/>
          <a:ext cx="9711813" cy="45895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15544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Obstacles overcame </a:t>
            </a:r>
            <a:r>
              <a:rPr lang="en-US" dirty="0" smtClean="0">
                <a:sym typeface="Wingdings" panose="05000000000000000000" pitchFamily="2" charset="2"/>
              </a:rPr>
              <a:t>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20310" y="1304778"/>
            <a:ext cx="8534400" cy="3615267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bg2">
                    <a:lumMod val="50000"/>
                  </a:schemeClr>
                </a:solidFill>
              </a:rPr>
              <a:t>Learning Microsoft XNA.</a:t>
            </a:r>
          </a:p>
          <a:p>
            <a:r>
              <a:rPr lang="en-US" sz="3200" dirty="0" smtClean="0">
                <a:solidFill>
                  <a:schemeClr val="bg2">
                    <a:lumMod val="50000"/>
                  </a:schemeClr>
                </a:solidFill>
              </a:rPr>
              <a:t>Majorly :GUI.</a:t>
            </a:r>
          </a:p>
          <a:p>
            <a:r>
              <a:rPr lang="en-US" sz="3200" dirty="0" smtClean="0">
                <a:solidFill>
                  <a:schemeClr val="bg2">
                    <a:lumMod val="50000"/>
                  </a:schemeClr>
                </a:solidFill>
              </a:rPr>
              <a:t>2D to 3D point.</a:t>
            </a:r>
            <a:endParaRPr lang="en-US" sz="32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8476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0080" y="4853092"/>
            <a:ext cx="9048795" cy="1507067"/>
          </a:xfrm>
        </p:spPr>
        <p:txBody>
          <a:bodyPr/>
          <a:lstStyle/>
          <a:p>
            <a:r>
              <a:rPr lang="en-US" dirty="0"/>
              <a:t>2D to 3D </a:t>
            </a:r>
            <a:r>
              <a:rPr lang="en-US" dirty="0" smtClean="0"/>
              <a:t>point</a:t>
            </a:r>
            <a:r>
              <a:rPr lang="en-US" dirty="0"/>
              <a:t> </a:t>
            </a:r>
            <a:r>
              <a:rPr lang="en-US" dirty="0" smtClean="0"/>
              <a:t>Translation Problem </a:t>
            </a:r>
            <a:endParaRPr lang="en-US" dirty="0"/>
          </a:p>
        </p:txBody>
      </p:sp>
      <p:pic>
        <p:nvPicPr>
          <p:cNvPr id="4" name="Content Placeholder 3" descr="http://ghoshehsoft.files.wordpress.com/2010/11/near-far-points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563" y="878226"/>
            <a:ext cx="9734843" cy="36013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70880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6416" y="1730213"/>
            <a:ext cx="8534400" cy="3615267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bg2">
                    <a:lumMod val="50000"/>
                  </a:schemeClr>
                </a:solidFill>
              </a:rPr>
              <a:t>Make it more sophisticated.</a:t>
            </a:r>
          </a:p>
          <a:p>
            <a:r>
              <a:rPr lang="en-US" sz="2800" dirty="0" smtClean="0">
                <a:solidFill>
                  <a:schemeClr val="bg2">
                    <a:lumMod val="50000"/>
                  </a:schemeClr>
                </a:solidFill>
              </a:rPr>
              <a:t>Mobile Version.</a:t>
            </a:r>
          </a:p>
          <a:p>
            <a:r>
              <a:rPr lang="en-US" sz="2800" dirty="0" smtClean="0">
                <a:solidFill>
                  <a:schemeClr val="bg2">
                    <a:lumMod val="50000"/>
                  </a:schemeClr>
                </a:solidFill>
              </a:rPr>
              <a:t>Tablet version.</a:t>
            </a:r>
          </a:p>
          <a:p>
            <a:r>
              <a:rPr lang="en-US" sz="2800" dirty="0" smtClean="0">
                <a:solidFill>
                  <a:schemeClr val="bg2">
                    <a:lumMod val="50000"/>
                  </a:schemeClr>
                </a:solidFill>
              </a:rPr>
              <a:t>Cloud service.</a:t>
            </a:r>
          </a:p>
          <a:p>
            <a:endParaRPr lang="en-US" sz="2800" dirty="0" smtClean="0">
              <a:solidFill>
                <a:schemeClr val="bg2">
                  <a:lumMod val="50000"/>
                </a:schemeClr>
              </a:solidFill>
            </a:endParaRPr>
          </a:p>
          <a:p>
            <a:endParaRPr lang="en-US" sz="28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3948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 &amp; A time</a:t>
            </a:r>
            <a:endParaRPr lang="en-US" dirty="0"/>
          </a:p>
        </p:txBody>
      </p:sp>
      <p:pic>
        <p:nvPicPr>
          <p:cNvPr id="4" name="Picture 2" descr="http://allthingslearning.files.wordpress.com/2011/10/question-get-answers-button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8483" y="531055"/>
            <a:ext cx="3118056" cy="3614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8914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7251" y="2194300"/>
            <a:ext cx="8534400" cy="1507067"/>
          </a:xfrm>
        </p:spPr>
        <p:txBody>
          <a:bodyPr>
            <a:normAutofit/>
          </a:bodyPr>
          <a:lstStyle/>
          <a:p>
            <a:r>
              <a:rPr lang="en-US" sz="5400" dirty="0" smtClean="0"/>
              <a:t>Have a nice day </a:t>
            </a:r>
            <a:r>
              <a:rPr lang="en-US" sz="5400" dirty="0" smtClean="0">
                <a:sym typeface="Wingdings" panose="05000000000000000000" pitchFamily="2" charset="2"/>
              </a:rPr>
              <a:t></a:t>
            </a:r>
            <a:endParaRPr lang="en-US" sz="5400" dirty="0"/>
          </a:p>
        </p:txBody>
      </p:sp>
      <p:sp>
        <p:nvSpPr>
          <p:cNvPr id="3" name="Subtitle 2"/>
          <p:cNvSpPr txBox="1">
            <a:spLocks/>
          </p:cNvSpPr>
          <p:nvPr/>
        </p:nvSpPr>
        <p:spPr>
          <a:xfrm>
            <a:off x="1685108" y="4619471"/>
            <a:ext cx="8458200" cy="194733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70000"/>
              <a:buFont typeface="Lucida Grande"/>
              <a:buNone/>
              <a:defRPr sz="21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70000"/>
              <a:buFont typeface="Lucida Grande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70000"/>
              <a:buFont typeface="Lucida Grande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70000"/>
              <a:buFont typeface="Lucida Grande"/>
              <a:buNone/>
              <a:defRPr sz="12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70000"/>
              <a:buFont typeface="Lucida Grande"/>
              <a:buNone/>
              <a:defRPr sz="12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 smtClean="0">
                <a:solidFill>
                  <a:schemeClr val="tx1"/>
                </a:solidFill>
                <a:latin typeface="Adobe Caslon Pro Bold" panose="0205070206050A020403" pitchFamily="18" charset="0"/>
              </a:rPr>
              <a:t>“The Journey is more important than the destination”</a:t>
            </a:r>
            <a:endParaRPr lang="en-US" sz="700" dirty="0">
              <a:solidFill>
                <a:schemeClr val="tx1"/>
              </a:solidFill>
              <a:latin typeface="Adobe Caslon Pro Bold" panose="0205070206050A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686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Outline…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048967" y="1790049"/>
            <a:ext cx="8534400" cy="3615267"/>
          </a:xfrm>
          <a:ln>
            <a:noFill/>
          </a:ln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</a:rPr>
              <a:t>Problem.</a:t>
            </a:r>
          </a:p>
          <a:p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</a:rPr>
              <a:t>Solution.</a:t>
            </a:r>
          </a:p>
          <a:p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</a:rPr>
              <a:t>What is PhysioSim?!</a:t>
            </a:r>
          </a:p>
          <a:p>
            <a:r>
              <a:rPr lang="en-US" sz="2400" dirty="0">
                <a:solidFill>
                  <a:schemeClr val="bg2">
                    <a:lumMod val="50000"/>
                  </a:schemeClr>
                </a:solidFill>
              </a:rPr>
              <a:t>What </a:t>
            </a:r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</a:rPr>
              <a:t>Can </a:t>
            </a:r>
            <a:r>
              <a:rPr lang="en-US" sz="2400" dirty="0">
                <a:solidFill>
                  <a:schemeClr val="bg2">
                    <a:lumMod val="50000"/>
                  </a:schemeClr>
                </a:solidFill>
              </a:rPr>
              <a:t>PhysioSim </a:t>
            </a:r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</a:rPr>
              <a:t>Do?!</a:t>
            </a:r>
          </a:p>
          <a:p>
            <a:pPr marL="0" indent="0">
              <a:buNone/>
            </a:pPr>
            <a:endParaRPr lang="en-US" sz="2400" dirty="0" smtClean="0">
              <a:solidFill>
                <a:schemeClr val="bg2">
                  <a:lumMod val="50000"/>
                </a:schemeClr>
              </a:solidFill>
            </a:endParaRPr>
          </a:p>
          <a:p>
            <a:endParaRPr lang="en-US" dirty="0"/>
          </a:p>
        </p:txBody>
      </p:sp>
      <p:sp>
        <p:nvSpPr>
          <p:cNvPr id="4" name="Content Placeholder 5"/>
          <p:cNvSpPr txBox="1">
            <a:spLocks/>
          </p:cNvSpPr>
          <p:nvPr/>
        </p:nvSpPr>
        <p:spPr>
          <a:xfrm>
            <a:off x="6209481" y="1462224"/>
            <a:ext cx="8534400" cy="3615267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70000"/>
              <a:buFont typeface="Lucida Grande"/>
              <a:buChar char="►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70000"/>
              <a:buFont typeface="Lucida Grande"/>
              <a:buChar char="►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70000"/>
              <a:buFont typeface="Lucida Grande"/>
              <a:buChar char="►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70000"/>
              <a:buFont typeface="Lucida Grande"/>
              <a:buChar char="►"/>
              <a:defRPr sz="12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70000"/>
              <a:buFont typeface="Lucida Grande"/>
              <a:buChar char="►"/>
              <a:defRPr sz="12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dirty="0" smtClean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en-US" sz="2400" dirty="0">
                <a:solidFill>
                  <a:schemeClr val="bg2">
                    <a:lumMod val="50000"/>
                  </a:schemeClr>
                </a:solidFill>
              </a:rPr>
              <a:t>Demo</a:t>
            </a:r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</a:rPr>
              <a:t>!!</a:t>
            </a:r>
          </a:p>
          <a:p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</a:rPr>
              <a:t>How </a:t>
            </a:r>
            <a:r>
              <a:rPr lang="en-US" sz="2400" dirty="0">
                <a:solidFill>
                  <a:schemeClr val="bg2">
                    <a:lumMod val="50000"/>
                  </a:schemeClr>
                </a:solidFill>
              </a:rPr>
              <a:t>Does it work?</a:t>
            </a:r>
          </a:p>
          <a:p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</a:rPr>
              <a:t>Obstacles Overcame.</a:t>
            </a:r>
          </a:p>
          <a:p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</a:rPr>
              <a:t>Future work.</a:t>
            </a:r>
          </a:p>
          <a:p>
            <a:endParaRPr lang="en-US" sz="2400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2424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7431" y="1301777"/>
            <a:ext cx="8534400" cy="3615267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bg2">
                    <a:lumMod val="50000"/>
                  </a:schemeClr>
                </a:solidFill>
              </a:rPr>
              <a:t>Hard to Describe/Study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chemeClr val="bg2">
                    <a:lumMod val="50000"/>
                  </a:schemeClr>
                </a:solidFill>
              </a:rPr>
              <a:t>		 Physics Problems.</a:t>
            </a:r>
          </a:p>
          <a:p>
            <a:r>
              <a:rPr lang="en-US" sz="2800" dirty="0" smtClean="0">
                <a:solidFill>
                  <a:schemeClr val="bg2">
                    <a:lumMod val="50000"/>
                  </a:schemeClr>
                </a:solidFill>
              </a:rPr>
              <a:t>Lack of Dedicated</a:t>
            </a:r>
          </a:p>
          <a:p>
            <a:pPr marL="0" indent="0">
              <a:buNone/>
            </a:pPr>
            <a:r>
              <a:rPr lang="en-US" sz="2800" dirty="0">
                <a:solidFill>
                  <a:schemeClr val="bg2">
                    <a:lumMod val="50000"/>
                  </a:schemeClr>
                </a:solidFill>
              </a:rPr>
              <a:t>	</a:t>
            </a:r>
            <a:r>
              <a:rPr lang="en-US" sz="2800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2800" smtClean="0">
                <a:solidFill>
                  <a:schemeClr val="bg2">
                    <a:lumMod val="50000"/>
                  </a:schemeClr>
                </a:solidFill>
              </a:rPr>
              <a:t>3D </a:t>
            </a:r>
            <a:r>
              <a:rPr lang="en-US" sz="2800" smtClean="0">
                <a:solidFill>
                  <a:schemeClr val="bg2">
                    <a:lumMod val="50000"/>
                  </a:schemeClr>
                </a:solidFill>
              </a:rPr>
              <a:t>Physics </a:t>
            </a:r>
            <a:r>
              <a:rPr lang="en-US" sz="2800" dirty="0" smtClean="0">
                <a:solidFill>
                  <a:schemeClr val="bg2">
                    <a:lumMod val="50000"/>
                  </a:schemeClr>
                </a:solidFill>
              </a:rPr>
              <a:t>Simulators.</a:t>
            </a:r>
            <a:endParaRPr lang="en-US" sz="28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4315" y="774780"/>
            <a:ext cx="4762500" cy="3571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9753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5811" y="2236287"/>
            <a:ext cx="8534400" cy="1507067"/>
          </a:xfrm>
        </p:spPr>
        <p:txBody>
          <a:bodyPr>
            <a:normAutofit/>
          </a:bodyPr>
          <a:lstStyle/>
          <a:p>
            <a:r>
              <a:rPr lang="en-US" sz="4800" dirty="0" smtClean="0"/>
              <a:t>So What Do We need?!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2155843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 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19742" y="1120260"/>
            <a:ext cx="8534400" cy="3615267"/>
          </a:xfrm>
        </p:spPr>
        <p:txBody>
          <a:bodyPr/>
          <a:lstStyle/>
          <a:p>
            <a:pPr marL="0" indent="0">
              <a:buNone/>
            </a:pPr>
            <a:r>
              <a:rPr lang="en-US" sz="9600" dirty="0" smtClean="0"/>
              <a:t>PhysioSim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7008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</a:t>
            </a:r>
            <a:r>
              <a:rPr lang="en-US" cap="none" dirty="0" smtClean="0"/>
              <a:t>PhysioSim</a:t>
            </a:r>
            <a:r>
              <a:rPr lang="en-US" dirty="0" smtClean="0"/>
              <a:t>?!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1665" y="1248507"/>
            <a:ext cx="8534400" cy="36152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smtClean="0">
                <a:solidFill>
                  <a:schemeClr val="bg2">
                    <a:lumMod val="50000"/>
                  </a:schemeClr>
                </a:solidFill>
              </a:rPr>
              <a:t>A platform </a:t>
            </a:r>
            <a:r>
              <a:rPr lang="en-US" sz="3200" dirty="0">
                <a:solidFill>
                  <a:schemeClr val="bg2">
                    <a:lumMod val="50000"/>
                  </a:schemeClr>
                </a:solidFill>
              </a:rPr>
              <a:t>for developing 3D </a:t>
            </a:r>
            <a:r>
              <a:rPr lang="en-US" sz="3200" dirty="0" smtClean="0">
                <a:solidFill>
                  <a:schemeClr val="bg2">
                    <a:lumMod val="50000"/>
                  </a:schemeClr>
                </a:solidFill>
              </a:rPr>
              <a:t>physics simulations </a:t>
            </a:r>
            <a:r>
              <a:rPr lang="en-US" sz="3200" dirty="0">
                <a:solidFill>
                  <a:schemeClr val="bg2">
                    <a:lumMod val="50000"/>
                  </a:schemeClr>
                </a:solidFill>
              </a:rPr>
              <a:t>and 3D </a:t>
            </a:r>
            <a:r>
              <a:rPr lang="en-US" sz="3200" dirty="0" smtClean="0">
                <a:solidFill>
                  <a:schemeClr val="bg2">
                    <a:lumMod val="50000"/>
                  </a:schemeClr>
                </a:solidFill>
              </a:rPr>
              <a:t>physics </a:t>
            </a:r>
            <a:r>
              <a:rPr lang="en-US" sz="3200" dirty="0">
                <a:solidFill>
                  <a:schemeClr val="bg2">
                    <a:lumMod val="50000"/>
                  </a:schemeClr>
                </a:solidFill>
              </a:rPr>
              <a:t>applications </a:t>
            </a:r>
            <a:r>
              <a:rPr lang="en-US" sz="3200" dirty="0" smtClean="0">
                <a:solidFill>
                  <a:schemeClr val="bg2">
                    <a:lumMod val="50000"/>
                  </a:schemeClr>
                </a:solidFill>
              </a:rPr>
              <a:t>that is geared towards education.</a:t>
            </a:r>
            <a:endParaRPr lang="en-US" sz="32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9656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11629" y="4800841"/>
            <a:ext cx="8534400" cy="1507067"/>
          </a:xfrm>
        </p:spPr>
        <p:txBody>
          <a:bodyPr>
            <a:normAutofit/>
          </a:bodyPr>
          <a:lstStyle/>
          <a:p>
            <a:pPr marL="0" indent="0"/>
            <a:r>
              <a:rPr lang="en-US" sz="4000" cap="none" dirty="0" smtClean="0"/>
              <a:t>PhysioSim</a:t>
            </a:r>
            <a:endParaRPr lang="en-US" sz="4000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5737" y="264160"/>
            <a:ext cx="8654913" cy="488260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81711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Can PhysioSim do?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0556" y="1508033"/>
            <a:ext cx="8534400" cy="3615267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</a:rPr>
              <a:t>Simulate 3D movements of objects in real world.</a:t>
            </a:r>
          </a:p>
          <a:p>
            <a:pPr marL="0" indent="0">
              <a:buNone/>
            </a:pPr>
            <a:endParaRPr lang="en-US" sz="2400" dirty="0" smtClean="0">
              <a:solidFill>
                <a:schemeClr val="bg2">
                  <a:lumMod val="50000"/>
                </a:schemeClr>
              </a:solidFill>
            </a:endParaRPr>
          </a:p>
          <a:p>
            <a:endParaRPr lang="en-US" sz="2400" dirty="0" smtClean="0">
              <a:solidFill>
                <a:schemeClr val="bg2">
                  <a:lumMod val="50000"/>
                </a:schemeClr>
              </a:solidFill>
            </a:endParaRPr>
          </a:p>
          <a:p>
            <a:endParaRPr lang="en-US" sz="2400" dirty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</a:rPr>
              <a:t>Simulation can have up to </a:t>
            </a:r>
            <a:r>
              <a:rPr lang="en-US" sz="2400" dirty="0">
                <a:solidFill>
                  <a:schemeClr val="bg2">
                    <a:lumMod val="50000"/>
                  </a:schemeClr>
                </a:solidFill>
              </a:rPr>
              <a:t>20,000</a:t>
            </a:r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</a:rPr>
              <a:t>.</a:t>
            </a:r>
          </a:p>
          <a:p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</a:rPr>
              <a:t>Draw</a:t>
            </a:r>
            <a:r>
              <a:rPr lang="en-US" sz="2400" dirty="0">
                <a:solidFill>
                  <a:schemeClr val="bg2">
                    <a:lumMod val="50000"/>
                  </a:schemeClr>
                </a:solidFill>
              </a:rPr>
              <a:t>/ Add 3D rigid bodies dynamically</a:t>
            </a:r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</a:rPr>
              <a:t>.</a:t>
            </a:r>
          </a:p>
          <a:p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</a:rPr>
              <a:t>3 types of Objects: static/dynamic/Kinematic</a:t>
            </a:r>
            <a:br>
              <a:rPr lang="en-US" sz="2400" dirty="0" smtClean="0">
                <a:solidFill>
                  <a:schemeClr val="bg2">
                    <a:lumMod val="50000"/>
                  </a:schemeClr>
                </a:solidFill>
              </a:rPr>
            </a:br>
            <a:endParaRPr lang="en-US" sz="2400" dirty="0">
              <a:solidFill>
                <a:schemeClr val="bg2">
                  <a:lumMod val="50000"/>
                </a:schemeClr>
              </a:solidFill>
            </a:endParaRPr>
          </a:p>
          <a:p>
            <a:endParaRPr lang="en-US" sz="24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8531" y="1676641"/>
            <a:ext cx="1714500" cy="1419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1005" y="1682809"/>
            <a:ext cx="1818005" cy="144081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44735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Can PhysioSim do?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21850" y="313509"/>
            <a:ext cx="6659123" cy="2244999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</a:rPr>
              <a:t>Define multiple types of friction forces.</a:t>
            </a:r>
          </a:p>
          <a:p>
            <a:pPr marL="0" indent="0">
              <a:buNone/>
            </a:pPr>
            <a:endParaRPr lang="en-US" sz="2400" dirty="0" smtClean="0">
              <a:solidFill>
                <a:schemeClr val="bg2">
                  <a:lumMod val="50000"/>
                </a:schemeClr>
              </a:solidFill>
            </a:endParaRPr>
          </a:p>
          <a:p>
            <a:endParaRPr lang="en-US" sz="24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4" name="Picture 3" descr="http://images.tutorvista.com/content/feed/tvcs/Rolling-Friction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8960" y="1436008"/>
            <a:ext cx="3662451" cy="291978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http://dallaswinwin.com/images/Woman%20pushing%20Box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8286" y="1205173"/>
            <a:ext cx="4057877" cy="2969742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1846807" y="4750341"/>
            <a:ext cx="2960325" cy="72795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70000"/>
              <a:buFont typeface="Lucida Grande"/>
              <a:buChar char="►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70000"/>
              <a:buFont typeface="Lucida Grande"/>
              <a:buChar char="►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70000"/>
              <a:buFont typeface="Lucida Grande"/>
              <a:buChar char="►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70000"/>
              <a:buFont typeface="Lucida Grande"/>
              <a:buChar char="►"/>
              <a:defRPr sz="12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70000"/>
              <a:buFont typeface="Lucida Grande"/>
              <a:buChar char="►"/>
              <a:defRPr sz="12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</a:rPr>
              <a:t>Dynamic Friction</a:t>
            </a:r>
          </a:p>
          <a:p>
            <a:pPr marL="0" indent="0">
              <a:buFont typeface="Lucida Grande"/>
              <a:buNone/>
            </a:pPr>
            <a:endParaRPr lang="en-US" sz="2400" dirty="0" smtClean="0">
              <a:solidFill>
                <a:schemeClr val="bg2">
                  <a:lumMod val="50000"/>
                </a:schemeClr>
              </a:solidFill>
            </a:endParaRPr>
          </a:p>
          <a:p>
            <a:endParaRPr lang="en-US" sz="24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6427061" y="4750341"/>
            <a:ext cx="2960325" cy="72795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70000"/>
              <a:buFont typeface="Lucida Grande"/>
              <a:buChar char="►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70000"/>
              <a:buFont typeface="Lucida Grande"/>
              <a:buChar char="►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70000"/>
              <a:buFont typeface="Lucida Grande"/>
              <a:buChar char="►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70000"/>
              <a:buFont typeface="Lucida Grande"/>
              <a:buChar char="►"/>
              <a:defRPr sz="12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70000"/>
              <a:buFont typeface="Lucida Grande"/>
              <a:buChar char="►"/>
              <a:defRPr sz="12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</a:rPr>
              <a:t>Static Friction</a:t>
            </a:r>
          </a:p>
          <a:p>
            <a:pPr marL="0" indent="0">
              <a:buFont typeface="Lucida Grande"/>
              <a:buNone/>
            </a:pPr>
            <a:endParaRPr lang="en-US" sz="2400" dirty="0" smtClean="0">
              <a:solidFill>
                <a:schemeClr val="bg2">
                  <a:lumMod val="50000"/>
                </a:schemeClr>
              </a:solidFill>
            </a:endParaRPr>
          </a:p>
          <a:p>
            <a:endParaRPr lang="en-US" sz="24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2002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ce">
  <a:themeElements>
    <a:clrScheme name="Slice-PR-Framing5a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-PR-Framing5a">
      <a:majorFont>
        <a:latin typeface="Century Gothic" panose="020B0502020202020204"/>
        <a:ea typeface=""/>
        <a:cs typeface=""/>
      </a:majorFont>
      <a:minorFont>
        <a:latin typeface="Century Gothic" panose="020B0502020202020204"/>
        <a:ea typeface=""/>
        <a:cs typeface=""/>
      </a:minorFont>
    </a:fontScheme>
    <a:fmtScheme name="Slice-PR-Framing5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51DC7820-ED1B-410C-88C4-992A19D108F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1099</TotalTime>
  <Words>242</Words>
  <Application>Microsoft Office PowerPoint</Application>
  <PresentationFormat>Custom</PresentationFormat>
  <Paragraphs>76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Adobe Caslon Pro Bold</vt:lpstr>
      <vt:lpstr>Arial</vt:lpstr>
      <vt:lpstr>Century Gothic</vt:lpstr>
      <vt:lpstr>Lucida Grande</vt:lpstr>
      <vt:lpstr>Trebuchet MS</vt:lpstr>
      <vt:lpstr>Wingdings</vt:lpstr>
      <vt:lpstr>Slice</vt:lpstr>
      <vt:lpstr>PowerPoint Presentation</vt:lpstr>
      <vt:lpstr>Outline…</vt:lpstr>
      <vt:lpstr>Problem</vt:lpstr>
      <vt:lpstr>So What Do We need?!</vt:lpstr>
      <vt:lpstr>Motivation …</vt:lpstr>
      <vt:lpstr>What is PhysioSim?!</vt:lpstr>
      <vt:lpstr>PhysioSim</vt:lpstr>
      <vt:lpstr>What Can PhysioSim do?</vt:lpstr>
      <vt:lpstr>What Can PhysioSim do?</vt:lpstr>
      <vt:lpstr>What Can PhysioSim do?</vt:lpstr>
      <vt:lpstr>GUI Functionality</vt:lpstr>
      <vt:lpstr>GUI Functionality</vt:lpstr>
      <vt:lpstr>It’s Demo Time!!</vt:lpstr>
      <vt:lpstr>How Does It Work?</vt:lpstr>
      <vt:lpstr>Obstacles overcame  </vt:lpstr>
      <vt:lpstr>2D to 3D point Translation Problem </vt:lpstr>
      <vt:lpstr>Future work</vt:lpstr>
      <vt:lpstr>Q &amp; A time</vt:lpstr>
      <vt:lpstr>Have a nice day 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Akram Dweikat</dc:creator>
  <cp:lastModifiedBy>Akram Dweikat</cp:lastModifiedBy>
  <cp:revision>34</cp:revision>
  <dcterms:created xsi:type="dcterms:W3CDTF">2012-12-23T18:01:57Z</dcterms:created>
  <dcterms:modified xsi:type="dcterms:W3CDTF">2012-12-26T08:42:41Z</dcterms:modified>
</cp:coreProperties>
</file>