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8" r:id="rId13"/>
    <p:sldId id="267" r:id="rId14"/>
    <p:sldId id="269" r:id="rId15"/>
    <p:sldId id="268" r:id="rId16"/>
    <p:sldId id="277" r:id="rId17"/>
    <p:sldId id="270" r:id="rId18"/>
    <p:sldId id="271" r:id="rId19"/>
    <p:sldId id="272" r:id="rId20"/>
    <p:sldId id="279" r:id="rId21"/>
    <p:sldId id="273" r:id="rId22"/>
    <p:sldId id="274" r:id="rId23"/>
    <p:sldId id="275" r:id="rId24"/>
    <p:sldId id="276" r:id="rId25"/>
    <p:sldId id="280" r:id="rId26"/>
    <p:sldId id="281" r:id="rId27"/>
    <p:sldId id="282" r:id="rId28"/>
    <p:sldId id="284" r:id="rId29"/>
    <p:sldId id="283" r:id="rId30"/>
    <p:sldId id="28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158B"/>
    <a:srgbClr val="2D42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77537F-0C0A-43C3-A9AB-0AF16F865AB8}" type="datetimeFigureOut">
              <a:rPr lang="en-US" smtClean="0"/>
              <a:t>03-Jan-13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7537F-0C0A-43C3-A9AB-0AF16F865AB8}" type="datetimeFigureOut">
              <a:rPr lang="en-US" smtClean="0"/>
              <a:t>03-Jan-13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7537F-0C0A-43C3-A9AB-0AF16F865AB8}" type="datetimeFigureOut">
              <a:rPr lang="en-US" smtClean="0"/>
              <a:t>03-Jan-13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77537F-0C0A-43C3-A9AB-0AF16F865AB8}" type="datetimeFigureOut">
              <a:rPr lang="en-US" smtClean="0"/>
              <a:t>03-Jan-13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77537F-0C0A-43C3-A9AB-0AF16F865AB8}" type="datetimeFigureOut">
              <a:rPr lang="en-US" smtClean="0"/>
              <a:t>03-Jan-13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77537F-0C0A-43C3-A9AB-0AF16F865AB8}" type="datetimeFigureOut">
              <a:rPr lang="en-US" smtClean="0"/>
              <a:t>03-Jan-13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7537F-0C0A-43C3-A9AB-0AF16F865AB8}" type="datetimeFigureOut">
              <a:rPr lang="en-US" smtClean="0"/>
              <a:t>03-Jan-13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7537F-0C0A-43C3-A9AB-0AF16F865AB8}" type="datetimeFigureOut">
              <a:rPr lang="en-US" smtClean="0"/>
              <a:t>03-Jan-13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7537F-0C0A-43C3-A9AB-0AF16F865AB8}" type="datetimeFigureOut">
              <a:rPr lang="en-US" smtClean="0"/>
              <a:t>03-Jan-13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3ECB0-ECEF-42C6-B514-7EBD36A33514}" type="slidenum">
              <a:rPr lang="en-US" smtClean="0"/>
              <a:t>‹#›</a:t>
            </a:fld>
            <a:endParaRPr lang="en-US"/>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7537F-0C0A-43C3-A9AB-0AF16F865AB8}" type="datetimeFigureOut">
              <a:rPr lang="en-US" smtClean="0"/>
              <a:t>03-Jan-13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77537F-0C0A-43C3-A9AB-0AF16F865AB8}" type="datetimeFigureOut">
              <a:rPr lang="en-US" smtClean="0"/>
              <a:t>03-Jan-13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3ECB0-ECEF-42C6-B514-7EBD36A335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4477537F-0C0A-43C3-A9AB-0AF16F865AB8}" type="datetimeFigureOut">
              <a:rPr lang="en-US" smtClean="0"/>
              <a:t>03-Jan-13</a:t>
            </a:fld>
            <a:endParaRPr lang="en-US"/>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3003ECB0-ECEF-42C6-B514-7EBD36A3351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924800" cy="914400"/>
          </a:xfrm>
        </p:spPr>
        <p:txBody>
          <a:bodyPr/>
          <a:lstStyle/>
          <a:p>
            <a:r>
              <a:rPr lang="en-US" sz="2800" b="1" dirty="0" smtClean="0">
                <a:solidFill>
                  <a:srgbClr val="2D420A"/>
                </a:solidFill>
              </a:rPr>
              <a:t>Re-Design Of Nablus-Deir Sharaf Road </a:t>
            </a:r>
            <a:endParaRPr lang="en-US" sz="2800" b="1" dirty="0">
              <a:solidFill>
                <a:srgbClr val="2D420A"/>
              </a:solidFill>
            </a:endParaRPr>
          </a:p>
        </p:txBody>
      </p:sp>
      <p:sp>
        <p:nvSpPr>
          <p:cNvPr id="3" name="Subtitle 2"/>
          <p:cNvSpPr>
            <a:spLocks noGrp="1"/>
          </p:cNvSpPr>
          <p:nvPr>
            <p:ph type="subTitle" idx="1"/>
          </p:nvPr>
        </p:nvSpPr>
        <p:spPr>
          <a:xfrm>
            <a:off x="762000" y="2819400"/>
            <a:ext cx="7345780" cy="2590800"/>
          </a:xfrm>
        </p:spPr>
        <p:txBody>
          <a:bodyPr>
            <a:normAutofit/>
          </a:bodyPr>
          <a:lstStyle/>
          <a:p>
            <a:r>
              <a:rPr lang="en-US" dirty="0" smtClean="0"/>
              <a:t>Prepared by </a:t>
            </a:r>
          </a:p>
          <a:p>
            <a:r>
              <a:rPr lang="en-US" dirty="0" smtClean="0"/>
              <a:t>Enas Saleh</a:t>
            </a:r>
          </a:p>
          <a:p>
            <a:r>
              <a:rPr lang="en-US" dirty="0" smtClean="0"/>
              <a:t>Haneen Hetti</a:t>
            </a:r>
          </a:p>
          <a:p>
            <a:r>
              <a:rPr lang="en-US" dirty="0" smtClean="0"/>
              <a:t>Supervisor</a:t>
            </a:r>
          </a:p>
          <a:p>
            <a:r>
              <a:rPr lang="en-US" dirty="0" smtClean="0"/>
              <a:t>Prof.Sameer Abu-Eisheh </a:t>
            </a:r>
            <a:endParaRPr lang="en-US" dirty="0"/>
          </a:p>
        </p:txBody>
      </p:sp>
    </p:spTree>
    <p:extLst>
      <p:ext uri="{BB962C8B-B14F-4D97-AF65-F5344CB8AC3E}">
        <p14:creationId xmlns:p14="http://schemas.microsoft.com/office/powerpoint/2010/main" val="5120255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D420A"/>
                </a:solidFill>
                <a:latin typeface="Aharoni" pitchFamily="2" charset="-79"/>
                <a:cs typeface="Aharoni" pitchFamily="2" charset="-79"/>
              </a:rPr>
              <a:t>Outline</a:t>
            </a:r>
            <a:endParaRPr lang="en-US" dirty="0">
              <a:solidFill>
                <a:srgbClr val="2D420A"/>
              </a:solidFill>
              <a:latin typeface="Aharoni" pitchFamily="2" charset="-79"/>
              <a:cs typeface="Aharoni" pitchFamily="2" charset="-79"/>
            </a:endParaRPr>
          </a:p>
        </p:txBody>
      </p:sp>
      <p:sp>
        <p:nvSpPr>
          <p:cNvPr id="4" name="TextBox 3"/>
          <p:cNvSpPr txBox="1"/>
          <p:nvPr/>
        </p:nvSpPr>
        <p:spPr>
          <a:xfrm>
            <a:off x="990600" y="1828800"/>
            <a:ext cx="7162800" cy="3693319"/>
          </a:xfrm>
          <a:prstGeom prst="rect">
            <a:avLst/>
          </a:prstGeom>
          <a:noFill/>
        </p:spPr>
        <p:txBody>
          <a:bodyPr wrap="square" rtlCol="0">
            <a:spAutoFit/>
          </a:bodyPr>
          <a:lstStyle/>
          <a:p>
            <a:r>
              <a:rPr lang="en-US" sz="2400" dirty="0" smtClean="0"/>
              <a:t>1- General information about the road. </a:t>
            </a:r>
          </a:p>
          <a:p>
            <a:r>
              <a:rPr lang="en-US" sz="2400" dirty="0" smtClean="0"/>
              <a:t>2- Data Collections.</a:t>
            </a:r>
          </a:p>
          <a:p>
            <a:r>
              <a:rPr lang="en-US" sz="2400" dirty="0" smtClean="0"/>
              <a:t>3- Analysis.</a:t>
            </a:r>
          </a:p>
          <a:p>
            <a:r>
              <a:rPr lang="en-US" sz="2400" dirty="0" smtClean="0"/>
              <a:t>4- Design Control and criteria.</a:t>
            </a:r>
          </a:p>
          <a:p>
            <a:r>
              <a:rPr lang="en-US" sz="2400" dirty="0" smtClean="0"/>
              <a:t>5- Geometric Design. </a:t>
            </a:r>
          </a:p>
          <a:p>
            <a:r>
              <a:rPr lang="en-US" sz="2400" dirty="0" smtClean="0"/>
              <a:t>6- Traffic Control Device.</a:t>
            </a:r>
          </a:p>
          <a:p>
            <a:r>
              <a:rPr lang="en-US" sz="2400" dirty="0" smtClean="0"/>
              <a:t>7- Design of intersections.</a:t>
            </a:r>
          </a:p>
          <a:p>
            <a:r>
              <a:rPr lang="en-US" sz="2400" dirty="0" smtClean="0"/>
              <a:t>8- Bill of Quantities. </a:t>
            </a:r>
          </a:p>
          <a:p>
            <a:r>
              <a:rPr lang="en-US" sz="2400" dirty="0" smtClean="0"/>
              <a:t>9- Summary.</a:t>
            </a:r>
          </a:p>
          <a:p>
            <a:endParaRPr lang="en-US" dirty="0"/>
          </a:p>
        </p:txBody>
      </p:sp>
    </p:spTree>
    <p:extLst>
      <p:ext uri="{BB962C8B-B14F-4D97-AF65-F5344CB8AC3E}">
        <p14:creationId xmlns:p14="http://schemas.microsoft.com/office/powerpoint/2010/main" val="73113414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75724"/>
            <a:ext cx="8153400" cy="924475"/>
          </a:xfrm>
        </p:spPr>
        <p:txBody>
          <a:bodyPr/>
          <a:lstStyle/>
          <a:p>
            <a:r>
              <a:rPr lang="en-US" sz="2800" b="1" dirty="0">
                <a:solidFill>
                  <a:srgbClr val="2D420A"/>
                </a:solidFill>
                <a:latin typeface="Aharoni" pitchFamily="2" charset="-79"/>
                <a:cs typeface="Aharoni" pitchFamily="2" charset="-79"/>
              </a:rPr>
              <a:t>General information about the road.</a:t>
            </a:r>
          </a:p>
        </p:txBody>
      </p:sp>
      <p:sp>
        <p:nvSpPr>
          <p:cNvPr id="6" name="TextBox 5"/>
          <p:cNvSpPr txBox="1"/>
          <p:nvPr/>
        </p:nvSpPr>
        <p:spPr>
          <a:xfrm>
            <a:off x="990600" y="1676400"/>
            <a:ext cx="7239000" cy="3693319"/>
          </a:xfrm>
          <a:prstGeom prst="rect">
            <a:avLst/>
          </a:prstGeom>
          <a:noFill/>
        </p:spPr>
        <p:txBody>
          <a:bodyPr wrap="square" rtlCol="0">
            <a:spAutoFit/>
          </a:bodyPr>
          <a:lstStyle/>
          <a:p>
            <a:r>
              <a:rPr lang="en-US" dirty="0" smtClean="0">
                <a:cs typeface="Times New Roman" pitchFamily="18" charset="0"/>
              </a:rPr>
              <a:t>Nablus-Deir Sharf road is a major road that connects Nablus city and Deir Sharf village and then branches to Tulkrem and Jenin .</a:t>
            </a:r>
          </a:p>
          <a:p>
            <a:endParaRPr lang="en-US" dirty="0">
              <a:cs typeface="Times New Roman" pitchFamily="18" charset="0"/>
            </a:endParaRPr>
          </a:p>
          <a:p>
            <a:r>
              <a:rPr lang="en-US" dirty="0" smtClean="0">
                <a:cs typeface="Times New Roman" pitchFamily="18" charset="0"/>
              </a:rPr>
              <a:t>The study case of the road is starting from Deir Sharaf  intersection and ending at Tunis intersection. with length is about 7 km and ROW is 30m. </a:t>
            </a:r>
          </a:p>
          <a:p>
            <a:endParaRPr lang="en-US" dirty="0" smtClean="0">
              <a:cs typeface="Times New Roman" pitchFamily="18" charset="0"/>
            </a:endParaRPr>
          </a:p>
          <a:p>
            <a:r>
              <a:rPr lang="en-US" dirty="0" smtClean="0">
                <a:cs typeface="Times New Roman" pitchFamily="18" charset="0"/>
              </a:rPr>
              <a:t>The road includes four major intersections; Deir Sharf, Quseen, Sheikh Mohammed bin Rashed Al-Maktoom and Tunis intersections</a:t>
            </a:r>
          </a:p>
          <a:p>
            <a:endParaRPr lang="en-US" dirty="0" smtClean="0">
              <a:cs typeface="Times New Roman" pitchFamily="18" charset="0"/>
            </a:endParaRPr>
          </a:p>
          <a:p>
            <a:endParaRPr lang="en-US" dirty="0"/>
          </a:p>
        </p:txBody>
      </p:sp>
    </p:spTree>
    <p:extLst>
      <p:ext uri="{BB962C8B-B14F-4D97-AF65-F5344CB8AC3E}">
        <p14:creationId xmlns:p14="http://schemas.microsoft.com/office/powerpoint/2010/main" val="386018373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75724"/>
            <a:ext cx="7924800" cy="924475"/>
          </a:xfrm>
        </p:spPr>
        <p:txBody>
          <a:bodyPr/>
          <a:lstStyle/>
          <a:p>
            <a:r>
              <a:rPr lang="en-US" b="1" dirty="0">
                <a:solidFill>
                  <a:schemeClr val="bg2">
                    <a:lumMod val="20000"/>
                    <a:lumOff val="80000"/>
                  </a:schemeClr>
                </a:solidFill>
                <a:latin typeface="Aharoni" pitchFamily="2" charset="-79"/>
                <a:cs typeface="Aharoni" pitchFamily="2" charset="-79"/>
              </a:rPr>
              <a:t>General information about the road.</a:t>
            </a:r>
            <a:endParaRPr lang="en-US" dirty="0"/>
          </a:p>
        </p:txBody>
      </p:sp>
      <p:sp>
        <p:nvSpPr>
          <p:cNvPr id="4" name="TextBox 3"/>
          <p:cNvSpPr txBox="1"/>
          <p:nvPr/>
        </p:nvSpPr>
        <p:spPr>
          <a:xfrm>
            <a:off x="914400" y="1600200"/>
            <a:ext cx="7543800" cy="369332"/>
          </a:xfrm>
          <a:prstGeom prst="rect">
            <a:avLst/>
          </a:prstGeom>
          <a:noFill/>
        </p:spPr>
        <p:txBody>
          <a:bodyPr wrap="square" rtlCol="0">
            <a:spAutoFit/>
          </a:bodyPr>
          <a:lstStyle/>
          <a:p>
            <a:endParaRPr lang="en-US" dirty="0"/>
          </a:p>
        </p:txBody>
      </p:sp>
      <p:pic>
        <p:nvPicPr>
          <p:cNvPr id="5"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8517" y="929640"/>
            <a:ext cx="7010400" cy="5257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AutoShape 9"/>
          <p:cNvSpPr>
            <a:spLocks noChangeArrowheads="1"/>
          </p:cNvSpPr>
          <p:nvPr/>
        </p:nvSpPr>
        <p:spPr bwMode="auto">
          <a:xfrm>
            <a:off x="4961124" y="929640"/>
            <a:ext cx="1209251" cy="1547853"/>
          </a:xfrm>
          <a:prstGeom prst="wedgeEllipseCallout">
            <a:avLst>
              <a:gd name="adj1" fmla="val -324866"/>
              <a:gd name="adj2" fmla="val -31454"/>
            </a:avLst>
          </a:prstGeom>
          <a:ln>
            <a:headEnd/>
            <a:tailEnd/>
          </a:ln>
        </p:spPr>
        <p:style>
          <a:lnRef idx="0">
            <a:schemeClr val="accent1"/>
          </a:lnRef>
          <a:fillRef idx="3">
            <a:schemeClr val="accent1"/>
          </a:fillRef>
          <a:effectRef idx="3">
            <a:schemeClr val="accent1"/>
          </a:effectRef>
          <a:fontRef idx="minor">
            <a:schemeClr val="lt1"/>
          </a:fontRef>
        </p:style>
        <p:txBody>
          <a:bodyPr/>
          <a:lstStyle/>
          <a:p>
            <a:pPr rtl="0">
              <a:spcAft>
                <a:spcPts val="1000"/>
              </a:spcAft>
            </a:pPr>
            <a:endParaRPr lang="en-US" sz="1100" b="0" dirty="0" smtClean="0">
              <a:solidFill>
                <a:schemeClr val="tx1">
                  <a:lumMod val="95000"/>
                  <a:lumOff val="5000"/>
                </a:schemeClr>
              </a:solidFill>
              <a:latin typeface="Snap ITC" pitchFamily="82" charset="0"/>
            </a:endParaRPr>
          </a:p>
          <a:p>
            <a:pPr rtl="0">
              <a:spcAft>
                <a:spcPts val="1000"/>
              </a:spcAft>
            </a:pPr>
            <a:r>
              <a:rPr lang="en-US" sz="1100" b="0" dirty="0" smtClean="0">
                <a:solidFill>
                  <a:schemeClr val="tx1">
                    <a:lumMod val="95000"/>
                    <a:lumOff val="5000"/>
                  </a:schemeClr>
                </a:solidFill>
                <a:latin typeface="Snap ITC" pitchFamily="82" charset="0"/>
              </a:rPr>
              <a:t>Start </a:t>
            </a:r>
            <a:r>
              <a:rPr lang="en-US" sz="1100" b="0" dirty="0">
                <a:solidFill>
                  <a:schemeClr val="tx1">
                    <a:lumMod val="95000"/>
                    <a:lumOff val="5000"/>
                  </a:schemeClr>
                </a:solidFill>
                <a:latin typeface="Snap ITC" pitchFamily="82" charset="0"/>
              </a:rPr>
              <a:t>of the </a:t>
            </a:r>
            <a:r>
              <a:rPr lang="en-US" sz="1100" b="0" dirty="0" smtClean="0">
                <a:solidFill>
                  <a:schemeClr val="tx1">
                    <a:lumMod val="95000"/>
                    <a:lumOff val="5000"/>
                  </a:schemeClr>
                </a:solidFill>
                <a:latin typeface="Snap ITC" pitchFamily="82" charset="0"/>
              </a:rPr>
              <a:t>Road</a:t>
            </a:r>
            <a:endParaRPr lang="en-US" b="0" dirty="0">
              <a:solidFill>
                <a:schemeClr val="tx1">
                  <a:lumMod val="95000"/>
                  <a:lumOff val="5000"/>
                </a:schemeClr>
              </a:solidFill>
            </a:endParaRPr>
          </a:p>
        </p:txBody>
      </p:sp>
      <p:sp>
        <p:nvSpPr>
          <p:cNvPr id="8" name="AutoShape 10"/>
          <p:cNvSpPr>
            <a:spLocks noChangeArrowheads="1"/>
          </p:cNvSpPr>
          <p:nvPr/>
        </p:nvSpPr>
        <p:spPr bwMode="auto">
          <a:xfrm rot="20352455">
            <a:off x="1527828" y="4241240"/>
            <a:ext cx="1409135" cy="1236209"/>
          </a:xfrm>
          <a:prstGeom prst="wedgeEllipseCallout">
            <a:avLst>
              <a:gd name="adj1" fmla="val 215704"/>
              <a:gd name="adj2" fmla="val -47306"/>
            </a:avLst>
          </a:prstGeom>
          <a:ln>
            <a:headEnd/>
            <a:tailEnd/>
          </a:ln>
        </p:spPr>
        <p:style>
          <a:lnRef idx="0">
            <a:schemeClr val="accent1"/>
          </a:lnRef>
          <a:fillRef idx="3">
            <a:schemeClr val="accent1"/>
          </a:fillRef>
          <a:effectRef idx="3">
            <a:schemeClr val="accent1"/>
          </a:effectRef>
          <a:fontRef idx="minor">
            <a:schemeClr val="lt1"/>
          </a:fontRef>
        </p:style>
        <p:txBody>
          <a:bodyPr/>
          <a:lstStyle/>
          <a:p>
            <a:pPr rtl="0">
              <a:spcAft>
                <a:spcPts val="1000"/>
              </a:spcAft>
            </a:pPr>
            <a:endParaRPr lang="en-US" sz="1100" b="0" dirty="0" smtClean="0">
              <a:solidFill>
                <a:schemeClr val="tx1">
                  <a:lumMod val="95000"/>
                  <a:lumOff val="5000"/>
                </a:schemeClr>
              </a:solidFill>
              <a:latin typeface="Snap ITC" pitchFamily="82" charset="0"/>
            </a:endParaRPr>
          </a:p>
          <a:p>
            <a:pPr rtl="0">
              <a:spcAft>
                <a:spcPts val="1000"/>
              </a:spcAft>
            </a:pPr>
            <a:r>
              <a:rPr lang="en-US" sz="1100" b="0" dirty="0" smtClean="0">
                <a:solidFill>
                  <a:schemeClr val="tx1">
                    <a:lumMod val="95000"/>
                    <a:lumOff val="5000"/>
                  </a:schemeClr>
                </a:solidFill>
                <a:latin typeface="Snap ITC" pitchFamily="82" charset="0"/>
              </a:rPr>
              <a:t>End </a:t>
            </a:r>
            <a:r>
              <a:rPr lang="en-US" sz="1100" b="0" dirty="0">
                <a:solidFill>
                  <a:schemeClr val="tx1">
                    <a:lumMod val="95000"/>
                    <a:lumOff val="5000"/>
                  </a:schemeClr>
                </a:solidFill>
                <a:latin typeface="Snap ITC" pitchFamily="82" charset="0"/>
              </a:rPr>
              <a:t>of the </a:t>
            </a:r>
            <a:r>
              <a:rPr lang="en-US" sz="1100" dirty="0" smtClean="0">
                <a:solidFill>
                  <a:schemeClr val="tx1">
                    <a:lumMod val="95000"/>
                    <a:lumOff val="5000"/>
                  </a:schemeClr>
                </a:solidFill>
                <a:latin typeface="Snap ITC" pitchFamily="82" charset="0"/>
              </a:rPr>
              <a:t>Road </a:t>
            </a:r>
            <a:endParaRPr lang="en-US" b="0" dirty="0">
              <a:solidFill>
                <a:schemeClr val="tx1">
                  <a:lumMod val="95000"/>
                  <a:lumOff val="5000"/>
                </a:schemeClr>
              </a:solidFill>
            </a:endParaRPr>
          </a:p>
        </p:txBody>
      </p:sp>
    </p:spTree>
    <p:extLst>
      <p:ext uri="{BB962C8B-B14F-4D97-AF65-F5344CB8AC3E}">
        <p14:creationId xmlns:p14="http://schemas.microsoft.com/office/powerpoint/2010/main" val="3244571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2D420A"/>
                </a:solidFill>
                <a:latin typeface="Aharoni" pitchFamily="2" charset="-79"/>
                <a:cs typeface="Aharoni" pitchFamily="2" charset="-79"/>
              </a:rPr>
              <a:t>Data Collection</a:t>
            </a:r>
          </a:p>
        </p:txBody>
      </p:sp>
      <p:sp>
        <p:nvSpPr>
          <p:cNvPr id="4" name="TextBox 3"/>
          <p:cNvSpPr txBox="1"/>
          <p:nvPr/>
        </p:nvSpPr>
        <p:spPr>
          <a:xfrm>
            <a:off x="914400" y="1524000"/>
            <a:ext cx="7772400" cy="5078313"/>
          </a:xfrm>
          <a:prstGeom prst="rect">
            <a:avLst/>
          </a:prstGeom>
          <a:noFill/>
        </p:spPr>
        <p:txBody>
          <a:bodyPr wrap="square" rtlCol="0">
            <a:spAutoFit/>
          </a:bodyPr>
          <a:lstStyle/>
          <a:p>
            <a:r>
              <a:rPr lang="en-US" u="sng" dirty="0" smtClean="0"/>
              <a:t>problems which observed:</a:t>
            </a:r>
          </a:p>
          <a:p>
            <a:endParaRPr lang="en-US" dirty="0"/>
          </a:p>
          <a:p>
            <a:pPr marL="285750" indent="-285750">
              <a:buFont typeface="Wingdings" pitchFamily="2" charset="2"/>
              <a:buChar char="v"/>
            </a:pPr>
            <a:r>
              <a:rPr lang="en-US" dirty="0" smtClean="0"/>
              <a:t>Problem and defects found in the pavement.</a:t>
            </a:r>
          </a:p>
          <a:p>
            <a:pPr marL="285750" indent="-285750">
              <a:buFont typeface="Wingdings" pitchFamily="2" charset="2"/>
              <a:buChar char="v"/>
            </a:pPr>
            <a:endParaRPr lang="en-US" dirty="0"/>
          </a:p>
          <a:p>
            <a:pPr marL="285750" indent="-285750">
              <a:buFont typeface="Wingdings" pitchFamily="2" charset="2"/>
              <a:buChar char="v"/>
            </a:pPr>
            <a:r>
              <a:rPr lang="en-US" dirty="0" smtClean="0"/>
              <a:t>The design of the lanes of the road with limited capacity that causes safety problem.</a:t>
            </a:r>
          </a:p>
          <a:p>
            <a:pPr marL="285750" indent="-285750">
              <a:buFont typeface="Wingdings" pitchFamily="2" charset="2"/>
              <a:buChar char="v"/>
            </a:pPr>
            <a:endParaRPr lang="en-US" dirty="0"/>
          </a:p>
          <a:p>
            <a:pPr marL="285750" indent="-285750">
              <a:buFont typeface="Wingdings" pitchFamily="2" charset="2"/>
              <a:buChar char="v"/>
            </a:pPr>
            <a:r>
              <a:rPr lang="en-US" dirty="0" smtClean="0"/>
              <a:t>Insufficient lane width, which result problems in the intersections.</a:t>
            </a:r>
          </a:p>
          <a:p>
            <a:pPr marL="285750" indent="-285750">
              <a:buFont typeface="Wingdings" pitchFamily="2" charset="2"/>
              <a:buChar char="v"/>
            </a:pPr>
            <a:endParaRPr lang="en-US" dirty="0" smtClean="0"/>
          </a:p>
          <a:p>
            <a:pPr marL="285750" indent="-285750">
              <a:buFont typeface="Wingdings" pitchFamily="2" charset="2"/>
              <a:buChar char="v"/>
            </a:pPr>
            <a:r>
              <a:rPr lang="en-US" dirty="0" smtClean="0"/>
              <a:t>At commercial and residential area, we did not observe parking lanes. </a:t>
            </a:r>
          </a:p>
          <a:p>
            <a:pPr marL="285750" indent="-285750">
              <a:buFont typeface="Wingdings" pitchFamily="2" charset="2"/>
              <a:buChar char="v"/>
            </a:pPr>
            <a:endParaRPr lang="en-US" dirty="0" smtClean="0"/>
          </a:p>
          <a:p>
            <a:pPr marL="285750" indent="-285750">
              <a:buFont typeface="Wingdings" pitchFamily="2" charset="2"/>
              <a:buChar char="v"/>
            </a:pPr>
            <a:r>
              <a:rPr lang="en-US" dirty="0" smtClean="0"/>
              <a:t>Restricted sight distance at exist certain regions</a:t>
            </a:r>
            <a:r>
              <a:rPr lang="en-US" b="1" dirty="0" smtClean="0"/>
              <a:t>.</a:t>
            </a:r>
          </a:p>
          <a:p>
            <a:endParaRPr lang="en-US" dirty="0" smtClean="0"/>
          </a:p>
          <a:p>
            <a:pPr marL="285750" indent="-285750">
              <a:buFont typeface="Wingdings" pitchFamily="2" charset="2"/>
              <a:buChar char="v"/>
            </a:pPr>
            <a:endParaRPr lang="en-US" dirty="0" smtClean="0"/>
          </a:p>
          <a:p>
            <a:endParaRPr lang="en-US" dirty="0" smtClean="0"/>
          </a:p>
          <a:p>
            <a:endParaRPr lang="en-US" dirty="0"/>
          </a:p>
        </p:txBody>
      </p:sp>
    </p:spTree>
    <p:extLst>
      <p:ext uri="{BB962C8B-B14F-4D97-AF65-F5344CB8AC3E}">
        <p14:creationId xmlns:p14="http://schemas.microsoft.com/office/powerpoint/2010/main" val="20582302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G:\Transp Project\20120322754.jpg"/>
          <p:cNvPicPr>
            <a:picLocks noChangeAspect="1" noChangeArrowheads="1"/>
          </p:cNvPicPr>
          <p:nvPr/>
        </p:nvPicPr>
        <p:blipFill>
          <a:blip r:embed="rId2"/>
          <a:srcRect/>
          <a:stretch>
            <a:fillRect/>
          </a:stretch>
        </p:blipFill>
        <p:spPr bwMode="auto">
          <a:xfrm>
            <a:off x="622300" y="466725"/>
            <a:ext cx="7910513" cy="5922963"/>
          </a:xfrm>
          <a:prstGeom prst="rect">
            <a:avLst/>
          </a:prstGeom>
          <a:ln>
            <a:noFill/>
          </a:ln>
          <a:effectLst>
            <a:softEdge rad="112500"/>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9716999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G:\Transp Project\20120326778.jpg"/>
          <p:cNvPicPr>
            <a:picLocks noChangeAspect="1" noChangeArrowheads="1"/>
          </p:cNvPicPr>
          <p:nvPr/>
        </p:nvPicPr>
        <p:blipFill>
          <a:blip r:embed="rId2"/>
          <a:srcRect/>
          <a:stretch>
            <a:fillRect/>
          </a:stretch>
        </p:blipFill>
        <p:spPr bwMode="auto">
          <a:xfrm>
            <a:off x="620713" y="466725"/>
            <a:ext cx="7900987" cy="5924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105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2D420A"/>
                </a:solidFill>
                <a:latin typeface="Aharoni" pitchFamily="2" charset="-79"/>
                <a:cs typeface="Aharoni" pitchFamily="2" charset="-79"/>
              </a:rPr>
              <a:t>Analysis</a:t>
            </a:r>
          </a:p>
        </p:txBody>
      </p:sp>
      <p:sp>
        <p:nvSpPr>
          <p:cNvPr id="4" name="TextBox 3"/>
          <p:cNvSpPr txBox="1"/>
          <p:nvPr/>
        </p:nvSpPr>
        <p:spPr>
          <a:xfrm>
            <a:off x="762000" y="1828800"/>
            <a:ext cx="7772400" cy="2585323"/>
          </a:xfrm>
          <a:prstGeom prst="rect">
            <a:avLst/>
          </a:prstGeom>
          <a:noFill/>
        </p:spPr>
        <p:txBody>
          <a:bodyPr wrap="square" rtlCol="0">
            <a:spAutoFit/>
          </a:bodyPr>
          <a:lstStyle/>
          <a:p>
            <a:r>
              <a:rPr lang="en-US" dirty="0" smtClean="0">
                <a:cs typeface="Times New Roman" pitchFamily="18" charset="0"/>
              </a:rPr>
              <a:t>By analyzing the LOS for the two lane (which is the existing ) for a 20 years period, the LOS is founded to be</a:t>
            </a:r>
            <a:r>
              <a:rPr lang="en-US" b="1" u="sng" dirty="0" smtClean="0">
                <a:cs typeface="Times New Roman" pitchFamily="18" charset="0"/>
              </a:rPr>
              <a:t> D</a:t>
            </a:r>
            <a:r>
              <a:rPr lang="en-US" dirty="0" smtClean="0">
                <a:cs typeface="Times New Roman" pitchFamily="18" charset="0"/>
              </a:rPr>
              <a:t>, which is not accepted for such highway.</a:t>
            </a:r>
          </a:p>
          <a:p>
            <a:endParaRPr lang="en-US" dirty="0">
              <a:cs typeface="Times New Roman" pitchFamily="18" charset="0"/>
            </a:endParaRPr>
          </a:p>
          <a:p>
            <a:endParaRPr lang="en-US" dirty="0" smtClean="0">
              <a:cs typeface="Times New Roman" pitchFamily="18" charset="0"/>
            </a:endParaRPr>
          </a:p>
          <a:p>
            <a:r>
              <a:rPr lang="en-US" dirty="0" smtClean="0">
                <a:cs typeface="Times New Roman" pitchFamily="18" charset="0"/>
              </a:rPr>
              <a:t>So, the analysis is done based on four lane and founded to be </a:t>
            </a:r>
            <a:r>
              <a:rPr lang="en-US" b="1" u="sng" dirty="0" smtClean="0">
                <a:cs typeface="Times New Roman" pitchFamily="18" charset="0"/>
              </a:rPr>
              <a:t>B</a:t>
            </a:r>
            <a:r>
              <a:rPr lang="en-US" dirty="0" smtClean="0">
                <a:cs typeface="Times New Roman" pitchFamily="18" charset="0"/>
              </a:rPr>
              <a:t>, which is suitable for such a highway.</a:t>
            </a:r>
          </a:p>
          <a:p>
            <a:endParaRPr lang="en-US" dirty="0" smtClean="0">
              <a:cs typeface="Times New Roman" pitchFamily="18" charset="0"/>
            </a:endParaRPr>
          </a:p>
          <a:p>
            <a:endParaRPr lang="en-US" dirty="0"/>
          </a:p>
        </p:txBody>
      </p:sp>
    </p:spTree>
    <p:extLst>
      <p:ext uri="{BB962C8B-B14F-4D97-AF65-F5344CB8AC3E}">
        <p14:creationId xmlns:p14="http://schemas.microsoft.com/office/powerpoint/2010/main" val="4848217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D420A"/>
                </a:solidFill>
                <a:latin typeface="Aharoni" pitchFamily="2" charset="-79"/>
                <a:cs typeface="Aharoni" pitchFamily="2" charset="-79"/>
              </a:rPr>
              <a:t>Analysis</a:t>
            </a:r>
            <a:endParaRPr lang="en-US" dirty="0"/>
          </a:p>
        </p:txBody>
      </p:sp>
      <p:sp>
        <p:nvSpPr>
          <p:cNvPr id="4" name="TextBox 3"/>
          <p:cNvSpPr txBox="1"/>
          <p:nvPr/>
        </p:nvSpPr>
        <p:spPr>
          <a:xfrm>
            <a:off x="990600" y="1752600"/>
            <a:ext cx="7239000" cy="1477328"/>
          </a:xfrm>
          <a:prstGeom prst="rect">
            <a:avLst/>
          </a:prstGeom>
          <a:noFill/>
        </p:spPr>
        <p:txBody>
          <a:bodyPr wrap="square" rtlCol="0">
            <a:spAutoFit/>
          </a:bodyPr>
          <a:lstStyle/>
          <a:p>
            <a:r>
              <a:rPr lang="en-US" b="1" dirty="0" smtClean="0">
                <a:cs typeface="Times New Roman" pitchFamily="18" charset="0"/>
              </a:rPr>
              <a:t>LOS at the Intersections.</a:t>
            </a:r>
          </a:p>
          <a:p>
            <a:endParaRPr lang="en-US" dirty="0" smtClean="0"/>
          </a:p>
          <a:p>
            <a:r>
              <a:rPr lang="en-US" dirty="0" smtClean="0">
                <a:cs typeface="Times New Roman" pitchFamily="18" charset="0"/>
              </a:rPr>
              <a:t>By using Syncro 2007 program. The result found for existing intersection.</a:t>
            </a:r>
          </a:p>
          <a:p>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199" y="3048000"/>
            <a:ext cx="7489825" cy="2952750"/>
          </a:xfrm>
          <a:prstGeom prst="rect">
            <a:avLst/>
          </a:prstGeom>
          <a:ln w="57150">
            <a:solidFill>
              <a:schemeClr val="tx1"/>
            </a:solidFill>
            <a:miter lim="800000"/>
            <a:headEnd/>
            <a:tailEnd/>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94685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D420A"/>
                </a:solidFill>
                <a:latin typeface="Aharoni" pitchFamily="2" charset="-79"/>
                <a:cs typeface="Aharoni" pitchFamily="2" charset="-79"/>
              </a:rPr>
              <a:t>Design control and criteria</a:t>
            </a:r>
          </a:p>
        </p:txBody>
      </p:sp>
      <p:sp>
        <p:nvSpPr>
          <p:cNvPr id="4" name="TextBox 3"/>
          <p:cNvSpPr txBox="1"/>
          <p:nvPr/>
        </p:nvSpPr>
        <p:spPr>
          <a:xfrm>
            <a:off x="792480" y="1828800"/>
            <a:ext cx="7772400" cy="3170099"/>
          </a:xfrm>
          <a:prstGeom prst="rect">
            <a:avLst/>
          </a:prstGeom>
          <a:noFill/>
        </p:spPr>
        <p:txBody>
          <a:bodyPr wrap="square" rtlCol="0">
            <a:spAutoFit/>
          </a:bodyPr>
          <a:lstStyle/>
          <a:p>
            <a:pPr marL="285750" indent="-285750">
              <a:buFont typeface="Wingdings" pitchFamily="2" charset="2"/>
              <a:buChar char="v"/>
              <a:defRPr/>
            </a:pPr>
            <a:r>
              <a:rPr lang="en-US" b="1" dirty="0">
                <a:solidFill>
                  <a:schemeClr val="accent3">
                    <a:lumMod val="50000"/>
                  </a:schemeClr>
                </a:solidFill>
                <a:cs typeface="Times New Roman" pitchFamily="18" charset="0"/>
              </a:rPr>
              <a:t>Functional classification</a:t>
            </a:r>
          </a:p>
          <a:p>
            <a:pPr>
              <a:defRPr/>
            </a:pPr>
            <a:endParaRPr lang="en-US" dirty="0"/>
          </a:p>
          <a:p>
            <a:pPr>
              <a:defRPr/>
            </a:pPr>
            <a:r>
              <a:rPr lang="en-US" dirty="0"/>
              <a:t>Nablus – Deir Sharf road is classified as an arterial; it has two regions; the urban area starting from Wadi At-Tuffah to Quseen intersection where the road can be classified as an urban arterial, and the rural area  from Quseen intersection to Deir Sharf village where the road can be classified as a rural arterial. </a:t>
            </a:r>
          </a:p>
          <a:p>
            <a:pPr>
              <a:defRPr/>
            </a:pPr>
            <a:endParaRPr lang="en-US" dirty="0"/>
          </a:p>
          <a:p>
            <a:pPr>
              <a:defRPr/>
            </a:pPr>
            <a:r>
              <a:rPr lang="en-US" b="1" dirty="0"/>
              <a:t>So the general classification of the road is suburban arterial road</a:t>
            </a:r>
            <a:r>
              <a:rPr lang="en-US" sz="1600" b="1" dirty="0"/>
              <a:t>.</a:t>
            </a:r>
            <a:endParaRPr lang="en-US" sz="1600" b="1" dirty="0">
              <a:cs typeface="Times New Roman" pitchFamily="18" charset="0"/>
            </a:endParaRPr>
          </a:p>
          <a:p>
            <a:endParaRPr lang="en-US" dirty="0"/>
          </a:p>
        </p:txBody>
      </p:sp>
    </p:spTree>
    <p:extLst>
      <p:ext uri="{BB962C8B-B14F-4D97-AF65-F5344CB8AC3E}">
        <p14:creationId xmlns:p14="http://schemas.microsoft.com/office/powerpoint/2010/main" val="4273910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D420A"/>
                </a:solidFill>
                <a:latin typeface="Aharoni" pitchFamily="2" charset="-79"/>
                <a:cs typeface="Aharoni" pitchFamily="2" charset="-79"/>
              </a:rPr>
              <a:t>Design control and criteria</a:t>
            </a:r>
            <a:endParaRPr lang="en-US" dirty="0"/>
          </a:p>
        </p:txBody>
      </p:sp>
      <p:sp>
        <p:nvSpPr>
          <p:cNvPr id="4" name="TextBox 3"/>
          <p:cNvSpPr txBox="1"/>
          <p:nvPr/>
        </p:nvSpPr>
        <p:spPr>
          <a:xfrm>
            <a:off x="990600" y="1676400"/>
            <a:ext cx="7467600" cy="1754326"/>
          </a:xfrm>
          <a:prstGeom prst="rect">
            <a:avLst/>
          </a:prstGeom>
          <a:noFill/>
        </p:spPr>
        <p:txBody>
          <a:bodyPr wrap="square" rtlCol="0">
            <a:spAutoFit/>
          </a:bodyPr>
          <a:lstStyle/>
          <a:p>
            <a:pPr marL="285750" indent="-285750">
              <a:buFont typeface="Wingdings" pitchFamily="2" charset="2"/>
              <a:buChar char="v"/>
              <a:defRPr/>
            </a:pPr>
            <a:r>
              <a:rPr lang="en-US" b="1" dirty="0">
                <a:solidFill>
                  <a:schemeClr val="accent3">
                    <a:lumMod val="50000"/>
                  </a:schemeClr>
                </a:solidFill>
                <a:cs typeface="Times New Roman" pitchFamily="18" charset="0"/>
              </a:rPr>
              <a:t>Design Vehicle.</a:t>
            </a:r>
          </a:p>
          <a:p>
            <a:pPr>
              <a:defRPr/>
            </a:pPr>
            <a:endParaRPr lang="en-US" dirty="0">
              <a:cs typeface="Times New Roman" pitchFamily="18" charset="0"/>
            </a:endParaRPr>
          </a:p>
          <a:p>
            <a:pPr>
              <a:defRPr/>
            </a:pPr>
            <a:r>
              <a:rPr lang="en-US" dirty="0"/>
              <a:t>Based on the proportion of trucks and the size of the largest vehicle pass on the road of Nablus-Deir </a:t>
            </a:r>
            <a:r>
              <a:rPr lang="en-US" dirty="0" smtClean="0"/>
              <a:t>Sharaf </a:t>
            </a:r>
            <a:r>
              <a:rPr lang="en-US" dirty="0"/>
              <a:t>was selected vehicle WB-20.</a:t>
            </a:r>
          </a:p>
          <a:p>
            <a:endParaRPr lang="en-US" dirty="0"/>
          </a:p>
        </p:txBody>
      </p:sp>
      <p:sp>
        <p:nvSpPr>
          <p:cNvPr id="5" name="TextBox 4"/>
          <p:cNvSpPr txBox="1"/>
          <p:nvPr/>
        </p:nvSpPr>
        <p:spPr>
          <a:xfrm>
            <a:off x="990600" y="3352800"/>
            <a:ext cx="7239000" cy="2031325"/>
          </a:xfrm>
          <a:prstGeom prst="rect">
            <a:avLst/>
          </a:prstGeom>
          <a:noFill/>
        </p:spPr>
        <p:txBody>
          <a:bodyPr wrap="square" rtlCol="0">
            <a:spAutoFit/>
          </a:bodyPr>
          <a:lstStyle/>
          <a:p>
            <a:pPr marL="285750" indent="-285750">
              <a:buFont typeface="Wingdings" pitchFamily="2" charset="2"/>
              <a:buChar char="v"/>
              <a:defRPr/>
            </a:pPr>
            <a:r>
              <a:rPr lang="en-US" b="1" dirty="0">
                <a:solidFill>
                  <a:schemeClr val="accent3">
                    <a:lumMod val="50000"/>
                  </a:schemeClr>
                </a:solidFill>
                <a:cs typeface="Times New Roman" pitchFamily="18" charset="0"/>
              </a:rPr>
              <a:t>Design </a:t>
            </a:r>
            <a:r>
              <a:rPr lang="en-US" b="1" dirty="0" smtClean="0">
                <a:solidFill>
                  <a:schemeClr val="accent3">
                    <a:lumMod val="50000"/>
                  </a:schemeClr>
                </a:solidFill>
                <a:cs typeface="Times New Roman" pitchFamily="18" charset="0"/>
              </a:rPr>
              <a:t>Speed</a:t>
            </a:r>
          </a:p>
          <a:p>
            <a:pPr>
              <a:defRPr/>
            </a:pPr>
            <a:endParaRPr lang="en-US" b="1" dirty="0">
              <a:solidFill>
                <a:schemeClr val="accent3">
                  <a:lumMod val="50000"/>
                </a:schemeClr>
              </a:solidFill>
              <a:cs typeface="Times New Roman" pitchFamily="18" charset="0"/>
            </a:endParaRPr>
          </a:p>
          <a:p>
            <a:pPr>
              <a:defRPr/>
            </a:pPr>
            <a:r>
              <a:rPr lang="en-US" dirty="0">
                <a:cs typeface="Times New Roman" pitchFamily="18" charset="0"/>
              </a:rPr>
              <a:t>the topography can be considered as a rolling terrain, and the road is suburban arterial, based on AASHTO standers the design speed considered should be between (50-100 km/h), so we have selected the design speed of 60km/h.</a:t>
            </a:r>
          </a:p>
          <a:p>
            <a:endParaRPr lang="en-US" dirty="0"/>
          </a:p>
        </p:txBody>
      </p:sp>
    </p:spTree>
    <p:extLst>
      <p:ext uri="{BB962C8B-B14F-4D97-AF65-F5344CB8AC3E}">
        <p14:creationId xmlns:p14="http://schemas.microsoft.com/office/powerpoint/2010/main" val="1331366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838200"/>
            <a:ext cx="7391400" cy="2308324"/>
          </a:xfrm>
          <a:prstGeom prst="rect">
            <a:avLst/>
          </a:prstGeom>
          <a:noFill/>
        </p:spPr>
        <p:txBody>
          <a:bodyPr wrap="square" rtlCol="0">
            <a:spAutoFit/>
          </a:bodyPr>
          <a:lstStyle/>
          <a:p>
            <a:r>
              <a:rPr lang="en-US" b="1" dirty="0" smtClean="0">
                <a:solidFill>
                  <a:schemeClr val="accent3">
                    <a:lumMod val="50000"/>
                  </a:schemeClr>
                </a:solidFill>
                <a:cs typeface="Times New Roman" pitchFamily="18" charset="0"/>
              </a:rPr>
              <a:t>Superelevation .</a:t>
            </a:r>
            <a:endParaRPr lang="en-US" b="1" dirty="0">
              <a:solidFill>
                <a:schemeClr val="accent3">
                  <a:lumMod val="50000"/>
                </a:schemeClr>
              </a:solidFill>
              <a:cs typeface="Times New Roman" pitchFamily="18" charset="0"/>
            </a:endParaRPr>
          </a:p>
          <a:p>
            <a:endParaRPr lang="en-US" dirty="0" smtClean="0"/>
          </a:p>
          <a:p>
            <a:r>
              <a:rPr lang="en-US" dirty="0" smtClean="0"/>
              <a:t>. </a:t>
            </a:r>
            <a:r>
              <a:rPr lang="en-US" dirty="0"/>
              <a:t>For highway design in urban areas a maximum rate of 4% to </a:t>
            </a:r>
            <a:r>
              <a:rPr lang="en-US" dirty="0" smtClean="0"/>
              <a:t>     6</a:t>
            </a:r>
            <a:r>
              <a:rPr lang="en-US" dirty="0"/>
              <a:t>% is </a:t>
            </a:r>
            <a:r>
              <a:rPr lang="en-US" dirty="0" smtClean="0"/>
              <a:t>applicable</a:t>
            </a:r>
          </a:p>
          <a:p>
            <a:endParaRPr lang="en-US" dirty="0"/>
          </a:p>
          <a:p>
            <a:r>
              <a:rPr lang="en-US" dirty="0"/>
              <a:t>This project lies in urban or suburban area that means the maximum superelevation is 6%.</a:t>
            </a:r>
          </a:p>
          <a:p>
            <a:endParaRPr lang="en-US" dirty="0"/>
          </a:p>
        </p:txBody>
      </p:sp>
      <p:sp>
        <p:nvSpPr>
          <p:cNvPr id="6" name="TextBox 5"/>
          <p:cNvSpPr txBox="1"/>
          <p:nvPr/>
        </p:nvSpPr>
        <p:spPr>
          <a:xfrm>
            <a:off x="1219200" y="3733800"/>
            <a:ext cx="6934200" cy="1477328"/>
          </a:xfrm>
          <a:prstGeom prst="rect">
            <a:avLst/>
          </a:prstGeom>
          <a:noFill/>
        </p:spPr>
        <p:txBody>
          <a:bodyPr wrap="square" rtlCol="0">
            <a:spAutoFit/>
          </a:bodyPr>
          <a:lstStyle/>
          <a:p>
            <a:r>
              <a:rPr lang="en-US" b="1" dirty="0">
                <a:solidFill>
                  <a:schemeClr val="accent3">
                    <a:lumMod val="50000"/>
                  </a:schemeClr>
                </a:solidFill>
                <a:cs typeface="Times New Roman" pitchFamily="18" charset="0"/>
              </a:rPr>
              <a:t>Superelevation .</a:t>
            </a:r>
          </a:p>
          <a:p>
            <a:endParaRPr lang="en-US" dirty="0" smtClean="0"/>
          </a:p>
          <a:p>
            <a:r>
              <a:rPr lang="en-US" dirty="0" smtClean="0"/>
              <a:t>For </a:t>
            </a:r>
            <a:r>
              <a:rPr lang="en-US" dirty="0"/>
              <a:t>60 Km/h design speed and 6% superelevation the minimum radius is 135 m.</a:t>
            </a:r>
          </a:p>
          <a:p>
            <a:endParaRPr lang="en-US" dirty="0"/>
          </a:p>
        </p:txBody>
      </p:sp>
    </p:spTree>
    <p:extLst>
      <p:ext uri="{BB962C8B-B14F-4D97-AF65-F5344CB8AC3E}">
        <p14:creationId xmlns:p14="http://schemas.microsoft.com/office/powerpoint/2010/main" val="1744763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D420A"/>
                </a:solidFill>
                <a:latin typeface="Aharoni" pitchFamily="2" charset="-79"/>
                <a:cs typeface="Aharoni" pitchFamily="2" charset="-79"/>
              </a:rPr>
              <a:t>Geometric Design</a:t>
            </a:r>
          </a:p>
        </p:txBody>
      </p:sp>
      <p:sp>
        <p:nvSpPr>
          <p:cNvPr id="4" name="TextBox 3"/>
          <p:cNvSpPr txBox="1"/>
          <p:nvPr/>
        </p:nvSpPr>
        <p:spPr>
          <a:xfrm>
            <a:off x="981891" y="1909465"/>
            <a:ext cx="7086600" cy="923330"/>
          </a:xfrm>
          <a:prstGeom prst="rect">
            <a:avLst/>
          </a:prstGeom>
          <a:noFill/>
        </p:spPr>
        <p:txBody>
          <a:bodyPr wrap="square" rtlCol="0">
            <a:spAutoFit/>
          </a:bodyPr>
          <a:lstStyle/>
          <a:p>
            <a:r>
              <a:rPr lang="en-US" dirty="0" smtClean="0"/>
              <a:t>1-  Design of Cross Section Elements.</a:t>
            </a:r>
          </a:p>
          <a:p>
            <a:endParaRPr lang="en-US" dirty="0"/>
          </a:p>
          <a:p>
            <a:r>
              <a:rPr lang="en-US" dirty="0" smtClean="0"/>
              <a:t>2- Design of Horizontal and Vertical alignment. </a:t>
            </a:r>
            <a:endParaRPr lang="en-US" dirty="0"/>
          </a:p>
        </p:txBody>
      </p:sp>
    </p:spTree>
    <p:extLst>
      <p:ext uri="{BB962C8B-B14F-4D97-AF65-F5344CB8AC3E}">
        <p14:creationId xmlns:p14="http://schemas.microsoft.com/office/powerpoint/2010/main" val="93501793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chemeClr val="accent3">
                    <a:lumMod val="50000"/>
                  </a:schemeClr>
                </a:solidFill>
                <a:latin typeface="+mn-lt"/>
                <a:ea typeface="+mn-ea"/>
                <a:cs typeface="Times New Roman" pitchFamily="18" charset="0"/>
              </a:rPr>
              <a:t>Design of Cross Section Elements.</a:t>
            </a:r>
            <a:r>
              <a:rPr lang="en-US" dirty="0"/>
              <a:t/>
            </a:r>
            <a:br>
              <a:rPr lang="en-US" dirty="0"/>
            </a:br>
            <a:endParaRPr lang="en-US" dirty="0"/>
          </a:p>
        </p:txBody>
      </p:sp>
      <p:sp>
        <p:nvSpPr>
          <p:cNvPr id="4" name="TextBox 3"/>
          <p:cNvSpPr txBox="1"/>
          <p:nvPr/>
        </p:nvSpPr>
        <p:spPr>
          <a:xfrm>
            <a:off x="762000" y="1371600"/>
            <a:ext cx="7086600" cy="2062103"/>
          </a:xfrm>
          <a:prstGeom prst="rect">
            <a:avLst/>
          </a:prstGeom>
          <a:noFill/>
        </p:spPr>
        <p:txBody>
          <a:bodyPr wrap="square" rtlCol="0">
            <a:spAutoFit/>
          </a:bodyPr>
          <a:lstStyle/>
          <a:p>
            <a:pPr marL="273050" lvl="3" indent="-273050">
              <a:buClr>
                <a:schemeClr val="accent1"/>
              </a:buClr>
              <a:buFont typeface="Wingdings" pitchFamily="2" charset="2"/>
              <a:buChar char="Ø"/>
              <a:defRPr/>
            </a:pPr>
            <a:r>
              <a:rPr lang="en-US" b="1" dirty="0">
                <a:solidFill>
                  <a:schemeClr val="accent2">
                    <a:lumMod val="20000"/>
                    <a:lumOff val="80000"/>
                  </a:schemeClr>
                </a:solidFill>
                <a:cs typeface="Times New Roman" pitchFamily="18" charset="0"/>
              </a:rPr>
              <a:t>Lane width.</a:t>
            </a:r>
          </a:p>
          <a:p>
            <a:pPr marL="0" lvl="1">
              <a:buClr>
                <a:schemeClr val="accent1"/>
              </a:buClr>
              <a:buFont typeface="Wingdings" pitchFamily="2" charset="2"/>
              <a:buChar char="Ø"/>
              <a:defRPr/>
            </a:pPr>
            <a:endParaRPr lang="en-US" b="1" dirty="0">
              <a:cs typeface="Times New Roman" pitchFamily="18" charset="0"/>
            </a:endParaRPr>
          </a:p>
          <a:p>
            <a:pPr marL="0" lvl="1">
              <a:buClr>
                <a:schemeClr val="accent1"/>
              </a:buClr>
              <a:defRPr/>
            </a:pPr>
            <a:r>
              <a:rPr lang="en-US" dirty="0">
                <a:cs typeface="Times New Roman" pitchFamily="18" charset="0"/>
              </a:rPr>
              <a:t>According to percentage of trucks and high traffic volume and as for the road is classified an</a:t>
            </a:r>
            <a:r>
              <a:rPr lang="ar-JO" dirty="0"/>
              <a:t> </a:t>
            </a:r>
            <a:r>
              <a:rPr lang="en-US" dirty="0">
                <a:cs typeface="Times New Roman" pitchFamily="18" charset="0"/>
              </a:rPr>
              <a:t>arterial. We consider taking 4 lanes, two lanes in each direction, with each lane has width</a:t>
            </a:r>
            <a:r>
              <a:rPr lang="ar-JO" dirty="0"/>
              <a:t> </a:t>
            </a:r>
            <a:r>
              <a:rPr lang="en-US" dirty="0">
                <a:cs typeface="Times New Roman" pitchFamily="18" charset="0"/>
              </a:rPr>
              <a:t>3.6m</a:t>
            </a:r>
            <a:r>
              <a:rPr lang="en-US" sz="2000" dirty="0">
                <a:cs typeface="Times New Roman" pitchFamily="18" charset="0"/>
              </a:rPr>
              <a:t>.</a:t>
            </a:r>
          </a:p>
          <a:p>
            <a:endParaRPr lang="en-US" dirty="0"/>
          </a:p>
        </p:txBody>
      </p:sp>
      <p:sp>
        <p:nvSpPr>
          <p:cNvPr id="5" name="TextBox 4"/>
          <p:cNvSpPr txBox="1"/>
          <p:nvPr/>
        </p:nvSpPr>
        <p:spPr>
          <a:xfrm>
            <a:off x="609600" y="3505200"/>
            <a:ext cx="7010400" cy="1538883"/>
          </a:xfrm>
          <a:prstGeom prst="rect">
            <a:avLst/>
          </a:prstGeom>
          <a:noFill/>
        </p:spPr>
        <p:txBody>
          <a:bodyPr wrap="square" rtlCol="0">
            <a:spAutoFit/>
          </a:bodyPr>
          <a:lstStyle/>
          <a:p>
            <a:pPr marL="0" lvl="3">
              <a:buClr>
                <a:schemeClr val="accent1"/>
              </a:buClr>
              <a:defRPr/>
            </a:pPr>
            <a:r>
              <a:rPr lang="en-US" b="1" dirty="0" smtClean="0">
                <a:solidFill>
                  <a:schemeClr val="accent2">
                    <a:lumMod val="20000"/>
                    <a:lumOff val="80000"/>
                  </a:schemeClr>
                </a:solidFill>
                <a:cs typeface="Times New Roman" pitchFamily="18" charset="0"/>
              </a:rPr>
              <a:t>Shoulders.</a:t>
            </a:r>
          </a:p>
          <a:p>
            <a:pPr marL="0" lvl="3">
              <a:buClr>
                <a:schemeClr val="accent1"/>
              </a:buClr>
              <a:defRPr/>
            </a:pPr>
            <a:endParaRPr lang="en-US" b="1" dirty="0">
              <a:solidFill>
                <a:schemeClr val="accent2">
                  <a:lumMod val="20000"/>
                  <a:lumOff val="80000"/>
                </a:schemeClr>
              </a:solidFill>
              <a:cs typeface="Times New Roman" pitchFamily="18" charset="0"/>
            </a:endParaRPr>
          </a:p>
          <a:p>
            <a:pPr marL="0" lvl="1">
              <a:buClr>
                <a:schemeClr val="accent1"/>
              </a:buClr>
              <a:defRPr/>
            </a:pPr>
            <a:r>
              <a:rPr lang="en-US" sz="2000" dirty="0">
                <a:cs typeface="Times New Roman" pitchFamily="18" charset="0"/>
              </a:rPr>
              <a:t>According to road classified</a:t>
            </a:r>
            <a:r>
              <a:rPr lang="en-US" sz="2000" b="1" dirty="0">
                <a:cs typeface="Times New Roman" pitchFamily="18" charset="0"/>
              </a:rPr>
              <a:t>  </a:t>
            </a:r>
            <a:r>
              <a:rPr lang="en-US" sz="2000" dirty="0">
                <a:cs typeface="Times New Roman" pitchFamily="18" charset="0"/>
              </a:rPr>
              <a:t>the shoulder width taken as 2.4 m</a:t>
            </a:r>
          </a:p>
          <a:p>
            <a:endParaRPr lang="en-US" dirty="0"/>
          </a:p>
        </p:txBody>
      </p:sp>
    </p:spTree>
    <p:extLst>
      <p:ext uri="{BB962C8B-B14F-4D97-AF65-F5344CB8AC3E}">
        <p14:creationId xmlns:p14="http://schemas.microsoft.com/office/powerpoint/2010/main" val="4420014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243" y="533400"/>
            <a:ext cx="7125113" cy="924475"/>
          </a:xfrm>
        </p:spPr>
        <p:txBody>
          <a:bodyPr/>
          <a:lstStyle/>
          <a:p>
            <a:r>
              <a:rPr lang="en-US" sz="2800" b="1" dirty="0">
                <a:solidFill>
                  <a:schemeClr val="accent3">
                    <a:lumMod val="50000"/>
                  </a:schemeClr>
                </a:solidFill>
                <a:latin typeface="+mn-lt"/>
                <a:ea typeface="+mn-ea"/>
                <a:cs typeface="Times New Roman" pitchFamily="18" charset="0"/>
              </a:rPr>
              <a:t>Design of Cross Section Elements.</a:t>
            </a:r>
            <a:r>
              <a:rPr lang="en-US" dirty="0"/>
              <a:t/>
            </a:r>
            <a:br>
              <a:rPr lang="en-US" dirty="0"/>
            </a:br>
            <a:endParaRPr lang="en-US" dirty="0"/>
          </a:p>
        </p:txBody>
      </p:sp>
      <p:sp>
        <p:nvSpPr>
          <p:cNvPr id="4" name="TextBox 3"/>
          <p:cNvSpPr txBox="1"/>
          <p:nvPr/>
        </p:nvSpPr>
        <p:spPr>
          <a:xfrm>
            <a:off x="762000" y="1295400"/>
            <a:ext cx="7848600" cy="1538883"/>
          </a:xfrm>
          <a:prstGeom prst="rect">
            <a:avLst/>
          </a:prstGeom>
          <a:noFill/>
        </p:spPr>
        <p:txBody>
          <a:bodyPr wrap="square" rtlCol="0">
            <a:spAutoFit/>
          </a:bodyPr>
          <a:lstStyle/>
          <a:p>
            <a:pPr marL="273050" lvl="3" indent="-273050">
              <a:buClr>
                <a:schemeClr val="accent1"/>
              </a:buClr>
            </a:pPr>
            <a:r>
              <a:rPr lang="en-US" b="1" dirty="0">
                <a:solidFill>
                  <a:schemeClr val="accent2">
                    <a:lumMod val="20000"/>
                    <a:lumOff val="80000"/>
                  </a:schemeClr>
                </a:solidFill>
                <a:cs typeface="Times New Roman" pitchFamily="18" charset="0"/>
              </a:rPr>
              <a:t>Median </a:t>
            </a:r>
            <a:endParaRPr lang="en-US" b="1" dirty="0" smtClean="0">
              <a:solidFill>
                <a:schemeClr val="accent2">
                  <a:lumMod val="20000"/>
                  <a:lumOff val="80000"/>
                </a:schemeClr>
              </a:solidFill>
              <a:cs typeface="Times New Roman" pitchFamily="18" charset="0"/>
            </a:endParaRPr>
          </a:p>
          <a:p>
            <a:pPr marL="273050" lvl="3" indent="-273050">
              <a:buClr>
                <a:schemeClr val="accent1"/>
              </a:buClr>
            </a:pPr>
            <a:endParaRPr lang="en-US" b="1" dirty="0">
              <a:solidFill>
                <a:schemeClr val="accent2">
                  <a:lumMod val="20000"/>
                  <a:lumOff val="80000"/>
                </a:schemeClr>
              </a:solidFill>
              <a:cs typeface="Times New Roman" pitchFamily="18" charset="0"/>
            </a:endParaRPr>
          </a:p>
          <a:p>
            <a:r>
              <a:rPr lang="en-US" sz="2000" dirty="0">
                <a:cs typeface="Times New Roman" pitchFamily="18" charset="0"/>
              </a:rPr>
              <a:t>Nablus- Deir Sharf is classified as suburban arterial and the ROW is restricted, so we take the width of median 4m.</a:t>
            </a:r>
          </a:p>
          <a:p>
            <a:endParaRPr lang="en-US" dirty="0"/>
          </a:p>
        </p:txBody>
      </p:sp>
      <p:sp>
        <p:nvSpPr>
          <p:cNvPr id="5" name="TextBox 4"/>
          <p:cNvSpPr txBox="1"/>
          <p:nvPr/>
        </p:nvSpPr>
        <p:spPr>
          <a:xfrm>
            <a:off x="762000" y="2667000"/>
            <a:ext cx="7467600" cy="1538883"/>
          </a:xfrm>
          <a:prstGeom prst="rect">
            <a:avLst/>
          </a:prstGeom>
          <a:noFill/>
        </p:spPr>
        <p:txBody>
          <a:bodyPr wrap="square" rtlCol="0">
            <a:spAutoFit/>
          </a:bodyPr>
          <a:lstStyle/>
          <a:p>
            <a:pPr marL="273050" lvl="3" indent="-273050">
              <a:buClr>
                <a:schemeClr val="accent1"/>
              </a:buClr>
            </a:pPr>
            <a:r>
              <a:rPr lang="en-US" b="1" dirty="0">
                <a:solidFill>
                  <a:schemeClr val="accent2">
                    <a:lumMod val="20000"/>
                    <a:lumOff val="80000"/>
                  </a:schemeClr>
                </a:solidFill>
                <a:cs typeface="Times New Roman" pitchFamily="18" charset="0"/>
              </a:rPr>
              <a:t>Side </a:t>
            </a:r>
            <a:r>
              <a:rPr lang="en-US" b="1" dirty="0" smtClean="0">
                <a:solidFill>
                  <a:schemeClr val="accent2">
                    <a:lumMod val="20000"/>
                    <a:lumOff val="80000"/>
                  </a:schemeClr>
                </a:solidFill>
                <a:cs typeface="Times New Roman" pitchFamily="18" charset="0"/>
              </a:rPr>
              <a:t>Walks</a:t>
            </a:r>
          </a:p>
          <a:p>
            <a:pPr marL="273050" lvl="3" indent="-273050">
              <a:buClr>
                <a:schemeClr val="accent1"/>
              </a:buClr>
            </a:pPr>
            <a:endParaRPr lang="en-US" b="1" dirty="0">
              <a:solidFill>
                <a:schemeClr val="accent2">
                  <a:lumMod val="20000"/>
                  <a:lumOff val="80000"/>
                </a:schemeClr>
              </a:solidFill>
              <a:cs typeface="Times New Roman" pitchFamily="18" charset="0"/>
            </a:endParaRPr>
          </a:p>
          <a:p>
            <a:r>
              <a:rPr lang="en-US" sz="2000" dirty="0">
                <a:cs typeface="Times New Roman" pitchFamily="18" charset="0"/>
              </a:rPr>
              <a:t>In this project the sidewalk width will </a:t>
            </a:r>
            <a:r>
              <a:rPr lang="en-US" sz="2000" dirty="0" smtClean="0">
                <a:cs typeface="Times New Roman" pitchFamily="18" charset="0"/>
              </a:rPr>
              <a:t>be 3.4m </a:t>
            </a:r>
            <a:r>
              <a:rPr lang="en-US" sz="2000" dirty="0">
                <a:cs typeface="Times New Roman" pitchFamily="18" charset="0"/>
              </a:rPr>
              <a:t>in urban area.</a:t>
            </a:r>
          </a:p>
          <a:p>
            <a:endParaRPr lang="en-US" dirty="0"/>
          </a:p>
        </p:txBody>
      </p:sp>
      <p:sp>
        <p:nvSpPr>
          <p:cNvPr id="6" name="TextBox 5"/>
          <p:cNvSpPr txBox="1"/>
          <p:nvPr/>
        </p:nvSpPr>
        <p:spPr>
          <a:xfrm>
            <a:off x="859971" y="4205883"/>
            <a:ext cx="6858000" cy="2154436"/>
          </a:xfrm>
          <a:prstGeom prst="rect">
            <a:avLst/>
          </a:prstGeom>
          <a:noFill/>
        </p:spPr>
        <p:txBody>
          <a:bodyPr wrap="square" rtlCol="0">
            <a:spAutoFit/>
          </a:bodyPr>
          <a:lstStyle/>
          <a:p>
            <a:pPr marL="0" lvl="3">
              <a:buClr>
                <a:schemeClr val="accent1"/>
              </a:buClr>
              <a:defRPr/>
            </a:pPr>
            <a:r>
              <a:rPr lang="en-US" b="1" dirty="0">
                <a:solidFill>
                  <a:schemeClr val="accent2">
                    <a:lumMod val="20000"/>
                    <a:lumOff val="80000"/>
                  </a:schemeClr>
                </a:solidFill>
                <a:cs typeface="Times New Roman" pitchFamily="18" charset="0"/>
              </a:rPr>
              <a:t>Parking </a:t>
            </a:r>
            <a:r>
              <a:rPr lang="en-US" b="1" dirty="0" smtClean="0">
                <a:solidFill>
                  <a:schemeClr val="accent2">
                    <a:lumMod val="20000"/>
                    <a:lumOff val="80000"/>
                  </a:schemeClr>
                </a:solidFill>
                <a:cs typeface="Times New Roman" pitchFamily="18" charset="0"/>
              </a:rPr>
              <a:t>Lane.</a:t>
            </a:r>
          </a:p>
          <a:p>
            <a:pPr marL="0" lvl="3">
              <a:buClr>
                <a:schemeClr val="accent1"/>
              </a:buClr>
              <a:defRPr/>
            </a:pPr>
            <a:endParaRPr lang="en-US" b="1" dirty="0">
              <a:solidFill>
                <a:schemeClr val="accent2">
                  <a:lumMod val="20000"/>
                  <a:lumOff val="80000"/>
                </a:schemeClr>
              </a:solidFill>
              <a:cs typeface="Times New Roman" pitchFamily="18" charset="0"/>
            </a:endParaRPr>
          </a:p>
          <a:p>
            <a:pPr>
              <a:defRPr/>
            </a:pPr>
            <a:r>
              <a:rPr lang="en-US" sz="2000" dirty="0">
                <a:cs typeface="Times New Roman" pitchFamily="18" charset="0"/>
              </a:rPr>
              <a:t>Parking lane is parked at the commercial strip area, as usually restricted area, so parking lane is needed.</a:t>
            </a:r>
          </a:p>
          <a:p>
            <a:pPr>
              <a:defRPr/>
            </a:pPr>
            <a:r>
              <a:rPr lang="en-US" sz="2000" dirty="0">
                <a:cs typeface="Times New Roman" pitchFamily="18" charset="0"/>
              </a:rPr>
              <a:t>The parking lane width is 2.4m.</a:t>
            </a:r>
          </a:p>
          <a:p>
            <a:endParaRPr lang="en-US" dirty="0"/>
          </a:p>
        </p:txBody>
      </p:sp>
    </p:spTree>
    <p:extLst>
      <p:ext uri="{BB962C8B-B14F-4D97-AF65-F5344CB8AC3E}">
        <p14:creationId xmlns:p14="http://schemas.microsoft.com/office/powerpoint/2010/main" val="11905732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95643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5938065"/>
              </p:ext>
            </p:extLst>
          </p:nvPr>
        </p:nvGraphicFramePr>
        <p:xfrm>
          <a:off x="777240" y="1981200"/>
          <a:ext cx="7772400" cy="4495801"/>
        </p:xfrm>
        <a:graphic>
          <a:graphicData uri="http://schemas.openxmlformats.org/drawingml/2006/table">
            <a:tbl>
              <a:tblPr firstRow="1" firstCol="1" bandRow="1">
                <a:tableStyleId>{9D7B26C5-4107-4FEC-AEDC-1716B250A1EF}</a:tableStyleId>
              </a:tblPr>
              <a:tblGrid>
                <a:gridCol w="2590800"/>
                <a:gridCol w="2590800"/>
                <a:gridCol w="2590800"/>
              </a:tblGrid>
              <a:tr h="491663">
                <a:tc>
                  <a:txBody>
                    <a:bodyPr/>
                    <a:lstStyle/>
                    <a:p>
                      <a:pPr marL="0" marR="0">
                        <a:lnSpc>
                          <a:spcPct val="115000"/>
                        </a:lnSpc>
                        <a:spcBef>
                          <a:spcPts val="0"/>
                        </a:spcBef>
                        <a:spcAft>
                          <a:spcPts val="1000"/>
                        </a:spcAft>
                      </a:pPr>
                      <a:r>
                        <a:rPr lang="en-US" sz="1100" dirty="0">
                          <a:effectLst>
                            <a:glow rad="101600">
                              <a:schemeClr val="bg2">
                                <a:lumMod val="20000"/>
                                <a:lumOff val="80000"/>
                                <a:alpha val="60000"/>
                              </a:schemeClr>
                            </a:glow>
                          </a:effectLst>
                        </a:rPr>
                        <a:t>Type</a:t>
                      </a:r>
                      <a:endParaRPr lang="en-US" sz="1100" dirty="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w="12700" cmpd="sng">
                      <a:noFill/>
                    </a:lnT>
                    <a:lnB w="12700" cmpd="sng">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From Station</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w="12700" cmpd="sng">
                      <a:noFill/>
                    </a:lnT>
                    <a:lnB w="12700" cmpd="sng">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To Station  </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w="12700" cmpd="sng">
                      <a:noFill/>
                    </a:lnT>
                    <a:lnB w="12700" cmpd="sng">
                      <a:noFill/>
                    </a:lnB>
                  </a:tcPr>
                </a:tc>
              </a:tr>
              <a:tr h="491663">
                <a:tc>
                  <a:txBody>
                    <a:bodyPr/>
                    <a:lstStyle/>
                    <a:p>
                      <a:pPr marL="0" marR="0">
                        <a:lnSpc>
                          <a:spcPct val="115000"/>
                        </a:lnSpc>
                        <a:spcBef>
                          <a:spcPts val="0"/>
                        </a:spcBef>
                        <a:spcAft>
                          <a:spcPts val="1000"/>
                        </a:spcAft>
                      </a:pPr>
                      <a:r>
                        <a:rPr lang="en-US" sz="1100" dirty="0">
                          <a:effectLst>
                            <a:glow rad="101600">
                              <a:schemeClr val="bg2">
                                <a:lumMod val="20000"/>
                                <a:lumOff val="80000"/>
                                <a:alpha val="60000"/>
                              </a:schemeClr>
                            </a:glow>
                          </a:effectLst>
                        </a:rPr>
                        <a:t>Sidewalk</a:t>
                      </a:r>
                      <a:endParaRPr lang="en-US" sz="1100" dirty="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w="12700" cmpd="sng">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0+000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w="12700" cmpd="sng">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0+340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w="12700" cmpd="sng">
                      <a:noFill/>
                    </a:lnT>
                    <a:lnB>
                      <a:noFill/>
                    </a:lnB>
                  </a:tcPr>
                </a:tc>
              </a:tr>
              <a:tr h="1018743">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Sidewalk and Parking Lane</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0+340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1+120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r>
              <a:tr h="491663">
                <a:tc>
                  <a:txBody>
                    <a:bodyPr/>
                    <a:lstStyle/>
                    <a:p>
                      <a:pPr marL="0" marR="0">
                        <a:lnSpc>
                          <a:spcPct val="115000"/>
                        </a:lnSpc>
                        <a:spcBef>
                          <a:spcPts val="0"/>
                        </a:spcBef>
                        <a:spcAft>
                          <a:spcPts val="1000"/>
                        </a:spcAft>
                      </a:pPr>
                      <a:r>
                        <a:rPr lang="en-US" sz="1100" dirty="0">
                          <a:effectLst>
                            <a:glow rad="101600">
                              <a:schemeClr val="bg2">
                                <a:lumMod val="20000"/>
                                <a:lumOff val="80000"/>
                                <a:alpha val="60000"/>
                              </a:schemeClr>
                            </a:glow>
                          </a:effectLst>
                        </a:rPr>
                        <a:t>Shoulder</a:t>
                      </a:r>
                      <a:endParaRPr lang="en-US" sz="1100" dirty="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1+120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1+940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r>
              <a:tr h="491663">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Sidewalk</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1+940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5+340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r>
              <a:tr h="1018743">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Sidewalk and Parking Lane</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c>
                  <a:txBody>
                    <a:bodyPr/>
                    <a:lstStyle/>
                    <a:p>
                      <a:pPr marL="0" marR="0">
                        <a:lnSpc>
                          <a:spcPct val="115000"/>
                        </a:lnSpc>
                        <a:spcBef>
                          <a:spcPts val="0"/>
                        </a:spcBef>
                        <a:spcAft>
                          <a:spcPts val="1000"/>
                        </a:spcAft>
                      </a:pPr>
                      <a:r>
                        <a:rPr lang="en-US" sz="1100" dirty="0">
                          <a:effectLst>
                            <a:glow rad="101600">
                              <a:schemeClr val="bg2">
                                <a:lumMod val="20000"/>
                                <a:lumOff val="80000"/>
                                <a:alpha val="60000"/>
                              </a:schemeClr>
                            </a:glow>
                          </a:effectLst>
                        </a:rPr>
                        <a:t>5+340</a:t>
                      </a:r>
                      <a:endParaRPr lang="en-US" sz="1100" dirty="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6+000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a:noFill/>
                    </a:lnB>
                  </a:tcPr>
                </a:tc>
              </a:tr>
              <a:tr h="491663">
                <a:tc>
                  <a:txBody>
                    <a:bodyPr/>
                    <a:lstStyle/>
                    <a:p>
                      <a:pPr marL="0" marR="0">
                        <a:lnSpc>
                          <a:spcPct val="115000"/>
                        </a:lnSpc>
                        <a:spcBef>
                          <a:spcPts val="0"/>
                        </a:spcBef>
                        <a:spcAft>
                          <a:spcPts val="1000"/>
                        </a:spcAft>
                      </a:pPr>
                      <a:r>
                        <a:rPr lang="en-US" sz="1100" dirty="0">
                          <a:effectLst>
                            <a:glow rad="101600">
                              <a:schemeClr val="bg2">
                                <a:lumMod val="20000"/>
                                <a:lumOff val="80000"/>
                                <a:alpha val="60000"/>
                              </a:schemeClr>
                            </a:glow>
                          </a:effectLst>
                        </a:rPr>
                        <a:t>Sidewalk</a:t>
                      </a:r>
                      <a:endParaRPr lang="en-US" sz="1100" dirty="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w="12700" cmpd="sng">
                      <a:noFill/>
                    </a:lnB>
                  </a:tcPr>
                </a:tc>
                <a:tc>
                  <a:txBody>
                    <a:bodyPr/>
                    <a:lstStyle/>
                    <a:p>
                      <a:pPr marL="0" marR="0">
                        <a:lnSpc>
                          <a:spcPct val="115000"/>
                        </a:lnSpc>
                        <a:spcBef>
                          <a:spcPts val="0"/>
                        </a:spcBef>
                        <a:spcAft>
                          <a:spcPts val="1000"/>
                        </a:spcAft>
                      </a:pPr>
                      <a:r>
                        <a:rPr lang="en-US" sz="1100">
                          <a:effectLst>
                            <a:glow rad="101600">
                              <a:schemeClr val="bg2">
                                <a:lumMod val="20000"/>
                                <a:lumOff val="80000"/>
                                <a:alpha val="60000"/>
                              </a:schemeClr>
                            </a:glow>
                          </a:effectLst>
                        </a:rPr>
                        <a:t>6+000</a:t>
                      </a:r>
                      <a:endParaRPr lang="en-US" sz="110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w="12700" cmpd="sng">
                      <a:noFill/>
                    </a:lnB>
                  </a:tcPr>
                </a:tc>
                <a:tc>
                  <a:txBody>
                    <a:bodyPr/>
                    <a:lstStyle/>
                    <a:p>
                      <a:pPr marL="0" marR="0">
                        <a:lnSpc>
                          <a:spcPct val="115000"/>
                        </a:lnSpc>
                        <a:spcBef>
                          <a:spcPts val="0"/>
                        </a:spcBef>
                        <a:spcAft>
                          <a:spcPts val="1000"/>
                        </a:spcAft>
                      </a:pPr>
                      <a:r>
                        <a:rPr lang="en-US" sz="1100" dirty="0">
                          <a:effectLst>
                            <a:glow rad="101600">
                              <a:schemeClr val="bg2">
                                <a:lumMod val="20000"/>
                                <a:lumOff val="80000"/>
                                <a:alpha val="60000"/>
                              </a:schemeClr>
                            </a:glow>
                          </a:effectLst>
                        </a:rPr>
                        <a:t>6+784</a:t>
                      </a:r>
                      <a:endParaRPr lang="en-US" sz="1100" dirty="0">
                        <a:effectLst>
                          <a:glow rad="101600">
                            <a:schemeClr val="bg2">
                              <a:lumMod val="20000"/>
                              <a:lumOff val="80000"/>
                              <a:alpha val="60000"/>
                            </a:schemeClr>
                          </a:glow>
                        </a:effectLst>
                        <a:latin typeface="Calibri"/>
                        <a:ea typeface="Calibri"/>
                        <a:cs typeface="Arial"/>
                      </a:endParaRPr>
                    </a:p>
                  </a:txBody>
                  <a:tcPr marL="68580" marR="68580" marT="0" marB="0">
                    <a:lnL>
                      <a:noFill/>
                    </a:lnL>
                    <a:lnR>
                      <a:noFill/>
                    </a:lnR>
                    <a:lnT>
                      <a:noFill/>
                    </a:lnT>
                    <a:lnB w="12700" cmpd="sng">
                      <a:noFill/>
                    </a:lnB>
                  </a:tcPr>
                </a:tc>
              </a:tr>
            </a:tbl>
          </a:graphicData>
        </a:graphic>
      </p:graphicFrame>
      <p:sp>
        <p:nvSpPr>
          <p:cNvPr id="6" name="TextBox 5"/>
          <p:cNvSpPr txBox="1"/>
          <p:nvPr/>
        </p:nvSpPr>
        <p:spPr>
          <a:xfrm>
            <a:off x="807720" y="990600"/>
            <a:ext cx="7010400" cy="369332"/>
          </a:xfrm>
          <a:prstGeom prst="rect">
            <a:avLst/>
          </a:prstGeom>
          <a:noFill/>
        </p:spPr>
        <p:txBody>
          <a:bodyPr wrap="square" rtlCol="0">
            <a:spAutoFit/>
          </a:bodyPr>
          <a:lstStyle/>
          <a:p>
            <a:pPr marL="273050" lvl="3" indent="-273050">
              <a:buClr>
                <a:schemeClr val="accent1"/>
              </a:buClr>
            </a:pPr>
            <a:r>
              <a:rPr lang="en-US" b="1" dirty="0">
                <a:solidFill>
                  <a:schemeClr val="tx2">
                    <a:lumMod val="50000"/>
                  </a:schemeClr>
                </a:solidFill>
                <a:cs typeface="Times New Roman" pitchFamily="18" charset="0"/>
              </a:rPr>
              <a:t>Location of Shoulder, sidewalk and parking Lane</a:t>
            </a:r>
          </a:p>
        </p:txBody>
      </p:sp>
    </p:spTree>
    <p:extLst>
      <p:ext uri="{BB962C8B-B14F-4D97-AF65-F5344CB8AC3E}">
        <p14:creationId xmlns:p14="http://schemas.microsoft.com/office/powerpoint/2010/main" val="16309267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p:cNvSpPr/>
          <p:nvPr/>
        </p:nvSpPr>
        <p:spPr>
          <a:xfrm>
            <a:off x="2133600" y="838200"/>
            <a:ext cx="2373920" cy="609600"/>
          </a:xfrm>
          <a:prstGeom prst="ellipse">
            <a:avLst/>
          </a:prstGeom>
          <a:noFill/>
          <a:ln w="57150"/>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675724"/>
            <a:ext cx="8534400" cy="924475"/>
          </a:xfrm>
        </p:spPr>
        <p:txBody>
          <a:bodyPr/>
          <a:lstStyle/>
          <a:p>
            <a:r>
              <a:rPr lang="en-US" sz="2400" b="1" dirty="0" smtClean="0">
                <a:solidFill>
                  <a:schemeClr val="accent1">
                    <a:lumMod val="50000"/>
                  </a:schemeClr>
                </a:solidFill>
                <a:latin typeface="+mn-lt"/>
                <a:ea typeface="+mn-ea"/>
                <a:cs typeface="Times New Roman" pitchFamily="18" charset="0"/>
              </a:rPr>
              <a:t>Design of   alignments.</a:t>
            </a:r>
            <a:endParaRPr lang="en-US" sz="2400" b="1" dirty="0">
              <a:solidFill>
                <a:schemeClr val="accent1">
                  <a:lumMod val="50000"/>
                </a:schemeClr>
              </a:solidFill>
              <a:latin typeface="+mn-lt"/>
              <a:ea typeface="+mn-ea"/>
              <a:cs typeface="Times New Roman" pitchFamily="18" charset="0"/>
            </a:endParaRPr>
          </a:p>
        </p:txBody>
      </p:sp>
      <p:cxnSp>
        <p:nvCxnSpPr>
          <p:cNvPr id="7" name="Straight Arrow Connector 6"/>
          <p:cNvCxnSpPr/>
          <p:nvPr/>
        </p:nvCxnSpPr>
        <p:spPr>
          <a:xfrm flipH="1">
            <a:off x="2667000" y="1447800"/>
            <a:ext cx="685800" cy="1834243"/>
          </a:xfrm>
          <a:prstGeom prst="straightConnector1">
            <a:avLst/>
          </a:prstGeom>
          <a:ln w="57150">
            <a:solidFill>
              <a:schemeClr val="bg1">
                <a:lumMod val="95000"/>
              </a:schemeClr>
            </a:solidFill>
            <a:tailEnd type="arrow"/>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609600" y="3314700"/>
            <a:ext cx="3962400" cy="2895600"/>
          </a:xfrm>
          <a:prstGeom prst="ellipse">
            <a:avLst/>
          </a:prstGeom>
          <a:gradFill>
            <a:gsLst>
              <a:gs pos="0">
                <a:srgbClr val="CCCCFF"/>
              </a:gs>
              <a:gs pos="17999">
                <a:srgbClr val="99CCFF"/>
              </a:gs>
              <a:gs pos="36000">
                <a:srgbClr val="9966FF"/>
              </a:gs>
              <a:gs pos="61000">
                <a:srgbClr val="CC99FF"/>
              </a:gs>
              <a:gs pos="82001">
                <a:srgbClr val="99CCFF"/>
              </a:gs>
              <a:gs pos="100000">
                <a:srgbClr val="CCCCFF"/>
              </a:gs>
            </a:gsLst>
            <a:lin ang="5400000" scaled="0"/>
          </a:gradFill>
          <a:ln w="76200"/>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Horizontal </a:t>
            </a:r>
          </a:p>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Alignment </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1" name="Oval 10"/>
          <p:cNvSpPr/>
          <p:nvPr/>
        </p:nvSpPr>
        <p:spPr>
          <a:xfrm>
            <a:off x="4800600" y="1866900"/>
            <a:ext cx="3962400" cy="2895600"/>
          </a:xfrm>
          <a:prstGeom prst="ellipse">
            <a:avLst/>
          </a:prstGeom>
          <a:gradFill>
            <a:gsLst>
              <a:gs pos="0">
                <a:srgbClr val="CCCCFF"/>
              </a:gs>
              <a:gs pos="17999">
                <a:srgbClr val="99CCFF"/>
              </a:gs>
              <a:gs pos="36000">
                <a:srgbClr val="9966FF"/>
              </a:gs>
              <a:gs pos="61000">
                <a:srgbClr val="CC99FF"/>
              </a:gs>
              <a:gs pos="82001">
                <a:srgbClr val="99CCFF"/>
              </a:gs>
              <a:gs pos="100000">
                <a:srgbClr val="CCCCFF"/>
              </a:gs>
            </a:gsLst>
            <a:lin ang="5400000" scaled="0"/>
          </a:gradFill>
          <a:ln w="76200"/>
        </p:spPr>
        <p:style>
          <a:lnRef idx="1">
            <a:schemeClr val="accent1"/>
          </a:lnRef>
          <a:fillRef idx="2">
            <a:schemeClr val="accent1"/>
          </a:fillRef>
          <a:effectRef idx="1">
            <a:schemeClr val="accent1"/>
          </a:effectRef>
          <a:fontRef idx="minor">
            <a:schemeClr val="dk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Vertical </a:t>
            </a:r>
          </a:p>
          <a:p>
            <a:pPr algn="ct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Alignment </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cxnSp>
        <p:nvCxnSpPr>
          <p:cNvPr id="17" name="Straight Arrow Connector 16"/>
          <p:cNvCxnSpPr>
            <a:endCxn id="11" idx="1"/>
          </p:cNvCxnSpPr>
          <p:nvPr/>
        </p:nvCxnSpPr>
        <p:spPr>
          <a:xfrm>
            <a:off x="3352800" y="1447800"/>
            <a:ext cx="2028080" cy="843151"/>
          </a:xfrm>
          <a:prstGeom prst="straightConnector1">
            <a:avLst/>
          </a:prstGeom>
          <a:ln w="57150">
            <a:solidFill>
              <a:schemeClr val="bg1">
                <a:lumMod val="95000"/>
              </a:schemeClr>
            </a:solidFill>
            <a:tailEnd type="arrow"/>
          </a:ln>
          <a:effectLst>
            <a:glow rad="1397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627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0"/>
            <a:ext cx="7125113" cy="924475"/>
          </a:xfrm>
        </p:spPr>
        <p:txBody>
          <a:bodyPr/>
          <a:lstStyle/>
          <a:p>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Horizontal Alignment </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en-US" dirty="0"/>
          </a:p>
        </p:txBody>
      </p:sp>
      <p:cxnSp>
        <p:nvCxnSpPr>
          <p:cNvPr id="5" name="Straight Arrow Connector 4"/>
          <p:cNvCxnSpPr/>
          <p:nvPr/>
        </p:nvCxnSpPr>
        <p:spPr>
          <a:xfrm>
            <a:off x="3962400" y="1362891"/>
            <a:ext cx="0" cy="609600"/>
          </a:xfrm>
          <a:prstGeom prst="straightConnector1">
            <a:avLst/>
          </a:prstGeom>
          <a:ln w="57150">
            <a:tailEnd type="arrow"/>
          </a:ln>
          <a:effectLst>
            <a:glow rad="1397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2262051"/>
            <a:ext cx="7010400" cy="2971429"/>
          </a:xfrm>
          <a:prstGeom prst="rect">
            <a:avLst/>
          </a:prstGeom>
          <a:ln>
            <a:noFill/>
          </a:ln>
          <a:effectLst>
            <a:glow rad="228600">
              <a:schemeClr val="accent3">
                <a:satMod val="175000"/>
                <a:alpha val="40000"/>
              </a:schemeClr>
            </a:glow>
            <a:softEdge rad="112500"/>
          </a:effectLst>
        </p:spPr>
      </p:pic>
    </p:spTree>
    <p:extLst>
      <p:ext uri="{BB962C8B-B14F-4D97-AF65-F5344CB8AC3E}">
        <p14:creationId xmlns:p14="http://schemas.microsoft.com/office/powerpoint/2010/main" val="40032188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094" y="228600"/>
            <a:ext cx="7125113" cy="924475"/>
          </a:xfrm>
        </p:spPr>
        <p:txBody>
          <a:bodyPr/>
          <a:lstStyle/>
          <a:p>
            <a:r>
              <a:rPr lang="en-US" dirty="0" smtClean="0">
                <a:solidFill>
                  <a:schemeClr val="accent1">
                    <a:lumMod val="50000"/>
                  </a:schemeClr>
                </a:solidFill>
                <a:latin typeface="Bodoni MT Black" pitchFamily="18" charset="0"/>
              </a:rPr>
              <a:t>Type of HC </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69094" y="1371600"/>
            <a:ext cx="3745706" cy="3733800"/>
          </a:xfrm>
          <a:prstGeom prst="ellipse">
            <a:avLst/>
          </a:prstGeom>
          <a:ln>
            <a:noFill/>
          </a:ln>
          <a:effectLst>
            <a:softEdge rad="112500"/>
          </a:effec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52400"/>
            <a:ext cx="3419475" cy="3429000"/>
          </a:xfrm>
          <a:prstGeom prst="ellipse">
            <a:avLst/>
          </a:prstGeom>
          <a:ln>
            <a:noFill/>
          </a:ln>
          <a:effectLst>
            <a:softEdge rad="112500"/>
          </a:effectLst>
        </p:spPr>
      </p:pic>
      <p:pic>
        <p:nvPicPr>
          <p:cNvPr id="6" name="صورة 1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00" y="3543300"/>
            <a:ext cx="3810000" cy="3314700"/>
          </a:xfrm>
          <a:prstGeom prst="ellipse">
            <a:avLst/>
          </a:prstGeom>
          <a:ln>
            <a:noFill/>
          </a:ln>
          <a:effectLst>
            <a:softEdge rad="112500"/>
          </a:effectLst>
        </p:spPr>
      </p:pic>
    </p:spTree>
    <p:extLst>
      <p:ext uri="{BB962C8B-B14F-4D97-AF65-F5344CB8AC3E}">
        <p14:creationId xmlns:p14="http://schemas.microsoft.com/office/powerpoint/2010/main" val="18455592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067758" cy="1076875"/>
          </a:xfrm>
          <a:effectLst>
            <a:innerShdw blurRad="63500" dist="50800" dir="13500000">
              <a:prstClr val="black">
                <a:alpha val="50000"/>
              </a:prstClr>
            </a:innerShdw>
          </a:effectLst>
        </p:spPr>
        <p:txBody>
          <a:bodyPr/>
          <a:lstStyle/>
          <a:p>
            <a:r>
              <a:rPr lang="en-US" dirty="0" smtClean="0">
                <a:solidFill>
                  <a:schemeClr val="accent1">
                    <a:lumMod val="50000"/>
                  </a:schemeClr>
                </a:solidFill>
                <a:latin typeface="Bodoni MT Black" pitchFamily="18" charset="0"/>
              </a:rPr>
              <a:t>Existing Condition “ HC “ </a:t>
            </a:r>
            <a:br>
              <a:rPr lang="en-US" dirty="0" smtClean="0">
                <a:solidFill>
                  <a:schemeClr val="accent1">
                    <a:lumMod val="50000"/>
                  </a:schemeClr>
                </a:solidFill>
                <a:latin typeface="Bodoni MT Black" pitchFamily="18" charset="0"/>
              </a:rPr>
            </a:br>
            <a:endParaRPr lang="en-US" dirty="0">
              <a:solidFill>
                <a:schemeClr val="accent1">
                  <a:lumMod val="50000"/>
                </a:schemeClr>
              </a:solidFill>
              <a:latin typeface="Bodoni MT Black" pitchFamily="18" charset="0"/>
            </a:endParaRPr>
          </a:p>
        </p:txBody>
      </p:sp>
      <p:sp>
        <p:nvSpPr>
          <p:cNvPr id="4" name="TextBox 3"/>
          <p:cNvSpPr txBox="1"/>
          <p:nvPr/>
        </p:nvSpPr>
        <p:spPr>
          <a:xfrm>
            <a:off x="1676400" y="2269809"/>
            <a:ext cx="5791200" cy="369332"/>
          </a:xfrm>
          <a:prstGeom prst="rect">
            <a:avLst/>
          </a:prstGeom>
          <a:noFill/>
          <a:ln w="38100">
            <a:solidFill>
              <a:schemeClr val="tx1"/>
            </a:solidFill>
            <a:prstDash val="lgDashDotDot"/>
          </a:ln>
        </p:spPr>
        <p:txBody>
          <a:bodyPr wrap="square" rtlCol="0">
            <a:spAutoFit/>
          </a:bodyPr>
          <a:lstStyle>
            <a:defPPr>
              <a:defRPr lang="en-US"/>
            </a:defPPr>
          </a:lstStyle>
          <a:p>
            <a:r>
              <a:rPr lang="en-US" dirty="0"/>
              <a:t>There are a lot of  HC </a:t>
            </a:r>
          </a:p>
        </p:txBody>
      </p:sp>
      <p:sp>
        <p:nvSpPr>
          <p:cNvPr id="5" name="TextBox 4"/>
          <p:cNvSpPr txBox="1"/>
          <p:nvPr/>
        </p:nvSpPr>
        <p:spPr>
          <a:xfrm>
            <a:off x="1676400" y="3200400"/>
            <a:ext cx="5791200" cy="369332"/>
          </a:xfrm>
          <a:prstGeom prst="rect">
            <a:avLst/>
          </a:prstGeom>
          <a:noFill/>
          <a:ln w="38100">
            <a:solidFill>
              <a:schemeClr val="tx1"/>
            </a:solidFill>
            <a:prstDash val="dashDot"/>
          </a:ln>
        </p:spPr>
        <p:txBody>
          <a:bodyPr wrap="square" rtlCol="0">
            <a:spAutoFit/>
          </a:bodyPr>
          <a:lstStyle/>
          <a:p>
            <a:r>
              <a:rPr lang="en-US" dirty="0" smtClean="0"/>
              <a:t>Some Curve do not meet AASHTO standard </a:t>
            </a:r>
            <a:endParaRPr lang="en-US" dirty="0"/>
          </a:p>
        </p:txBody>
      </p:sp>
      <p:sp>
        <p:nvSpPr>
          <p:cNvPr id="6" name="TextBox 5"/>
          <p:cNvSpPr txBox="1"/>
          <p:nvPr/>
        </p:nvSpPr>
        <p:spPr>
          <a:xfrm>
            <a:off x="1676400" y="4343400"/>
            <a:ext cx="5791200" cy="369332"/>
          </a:xfrm>
          <a:prstGeom prst="rect">
            <a:avLst/>
          </a:prstGeom>
          <a:noFill/>
          <a:ln w="38100">
            <a:solidFill>
              <a:schemeClr val="tx1"/>
            </a:solidFill>
            <a:prstDash val="dashDot"/>
          </a:ln>
        </p:spPr>
        <p:txBody>
          <a:bodyPr wrap="square" rtlCol="0">
            <a:spAutoFit/>
          </a:bodyPr>
          <a:lstStyle/>
          <a:p>
            <a:r>
              <a:rPr lang="en-US" dirty="0" smtClean="0"/>
              <a:t>Restricted Sight distance in some curve </a:t>
            </a:r>
            <a:endParaRPr lang="en-US" dirty="0"/>
          </a:p>
        </p:txBody>
      </p:sp>
    </p:spTree>
    <p:extLst>
      <p:ext uri="{BB962C8B-B14F-4D97-AF65-F5344CB8AC3E}">
        <p14:creationId xmlns:p14="http://schemas.microsoft.com/office/powerpoint/2010/main" val="3056697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latin typeface="Bodoni MT Black" pitchFamily="18" charset="0"/>
              </a:rPr>
              <a:t>Existing Condition “ V</a:t>
            </a:r>
            <a:r>
              <a:rPr lang="en-US" dirty="0" smtClean="0">
                <a:solidFill>
                  <a:schemeClr val="accent1">
                    <a:lumMod val="50000"/>
                  </a:schemeClr>
                </a:solidFill>
                <a:latin typeface="Bodoni MT Black" pitchFamily="18" charset="0"/>
              </a:rPr>
              <a:t>C </a:t>
            </a:r>
            <a:r>
              <a:rPr lang="en-US" dirty="0">
                <a:solidFill>
                  <a:schemeClr val="accent1">
                    <a:lumMod val="50000"/>
                  </a:schemeClr>
                </a:solidFill>
                <a:latin typeface="Bodoni MT Black" pitchFamily="18" charset="0"/>
              </a:rPr>
              <a:t>“ </a:t>
            </a:r>
            <a:br>
              <a:rPr lang="en-US" dirty="0">
                <a:solidFill>
                  <a:schemeClr val="accent1">
                    <a:lumMod val="50000"/>
                  </a:schemeClr>
                </a:solidFill>
                <a:latin typeface="Bodoni MT Black" pitchFamily="18" charset="0"/>
              </a:rPr>
            </a:br>
            <a:endParaRPr lang="en-US" dirty="0"/>
          </a:p>
        </p:txBody>
      </p:sp>
      <p:sp>
        <p:nvSpPr>
          <p:cNvPr id="4" name="TextBox 3"/>
          <p:cNvSpPr txBox="1"/>
          <p:nvPr/>
        </p:nvSpPr>
        <p:spPr>
          <a:xfrm>
            <a:off x="1447800" y="1828800"/>
            <a:ext cx="5410200" cy="369332"/>
          </a:xfrm>
          <a:prstGeom prst="rect">
            <a:avLst/>
          </a:prstGeom>
          <a:noFill/>
        </p:spPr>
        <p:txBody>
          <a:bodyPr wrap="square" rtlCol="0">
            <a:spAutoFit/>
          </a:bodyPr>
          <a:lstStyle/>
          <a:p>
            <a:r>
              <a:rPr lang="en-US" dirty="0" smtClean="0"/>
              <a:t>All grades of VC are satisfied the Standard </a:t>
            </a:r>
            <a:endParaRPr lang="en-US" dirty="0"/>
          </a:p>
        </p:txBody>
      </p:sp>
    </p:spTree>
    <p:extLst>
      <p:ext uri="{BB962C8B-B14F-4D97-AF65-F5344CB8AC3E}">
        <p14:creationId xmlns:p14="http://schemas.microsoft.com/office/powerpoint/2010/main" val="1473561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riped Right Arrow 7"/>
          <p:cNvSpPr/>
          <p:nvPr/>
        </p:nvSpPr>
        <p:spPr>
          <a:xfrm>
            <a:off x="792480" y="3657600"/>
            <a:ext cx="7513320" cy="1606034"/>
          </a:xfrm>
          <a:prstGeom prst="stripedRightArrow">
            <a:avLst/>
          </a:prstGeom>
        </p:spPr>
        <p:style>
          <a:lnRef idx="2">
            <a:schemeClr val="accent1">
              <a:shade val="50000"/>
            </a:schemeClr>
          </a:lnRef>
          <a:fillRef idx="1003">
            <a:schemeClr val="lt2"/>
          </a:fillRef>
          <a:effectRef idx="0">
            <a:schemeClr val="accent1"/>
          </a:effectRef>
          <a:fontRef idx="minor">
            <a:schemeClr val="lt1"/>
          </a:fontRef>
        </p:style>
        <p:txBody>
          <a:bodyPr rtlCol="0" anchor="ctr"/>
          <a:lstStyle/>
          <a:p>
            <a:r>
              <a:rPr lang="en-US" dirty="0"/>
              <a:t>22 curves</a:t>
            </a:r>
          </a:p>
        </p:txBody>
      </p:sp>
      <p:sp>
        <p:nvSpPr>
          <p:cNvPr id="2" name="Title 1"/>
          <p:cNvSpPr>
            <a:spLocks noGrp="1"/>
          </p:cNvSpPr>
          <p:nvPr>
            <p:ph type="title"/>
          </p:nvPr>
        </p:nvSpPr>
        <p:spPr/>
        <p:txBody>
          <a:bodyPr/>
          <a:lstStyle/>
          <a:p>
            <a:r>
              <a:rPr lang="en-US" dirty="0">
                <a:solidFill>
                  <a:schemeClr val="accent1">
                    <a:lumMod val="50000"/>
                  </a:schemeClr>
                </a:solidFill>
                <a:latin typeface="Bodoni MT Black" pitchFamily="18" charset="0"/>
              </a:rPr>
              <a:t>Design of H.A</a:t>
            </a:r>
          </a:p>
        </p:txBody>
      </p:sp>
      <p:sp>
        <p:nvSpPr>
          <p:cNvPr id="5" name="Striped Right Arrow 4"/>
          <p:cNvSpPr/>
          <p:nvPr/>
        </p:nvSpPr>
        <p:spPr>
          <a:xfrm>
            <a:off x="762000" y="1981200"/>
            <a:ext cx="7543800" cy="1535668"/>
          </a:xfrm>
          <a:prstGeom prst="stripedRightArrow">
            <a:avLst/>
          </a:prstGeom>
        </p:spPr>
        <p:style>
          <a:lnRef idx="2">
            <a:schemeClr val="accent1">
              <a:shade val="50000"/>
            </a:schemeClr>
          </a:lnRef>
          <a:fillRef idx="1003">
            <a:schemeClr val="lt2"/>
          </a:fillRef>
          <a:effectRef idx="0">
            <a:schemeClr val="accent1"/>
          </a:effectRef>
          <a:fontRef idx="minor">
            <a:schemeClr val="lt1"/>
          </a:fontRef>
        </p:style>
        <p:txBody>
          <a:bodyPr rtlCol="0" anchor="ctr"/>
          <a:lstStyle/>
          <a:p>
            <a:r>
              <a:rPr lang="en-US" dirty="0"/>
              <a:t>Lmin  AASHTO </a:t>
            </a:r>
            <a:r>
              <a:rPr lang="en-US" dirty="0"/>
              <a:t>2001 = 3× </a:t>
            </a:r>
            <a:r>
              <a:rPr lang="en-US" dirty="0"/>
              <a:t>v= 180</a:t>
            </a:r>
            <a:endParaRPr lang="en-US" dirty="0"/>
          </a:p>
          <a:p>
            <a:endParaRPr lang="en-US" dirty="0"/>
          </a:p>
        </p:txBody>
      </p:sp>
    </p:spTree>
    <p:extLst>
      <p:ext uri="{BB962C8B-B14F-4D97-AF65-F5344CB8AC3E}">
        <p14:creationId xmlns:p14="http://schemas.microsoft.com/office/powerpoint/2010/main" val="17375983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548978987"/>
              </p:ext>
            </p:extLst>
          </p:nvPr>
        </p:nvGraphicFramePr>
        <p:xfrm>
          <a:off x="990600" y="685800"/>
          <a:ext cx="7162801" cy="5065399"/>
        </p:xfrm>
        <a:graphic>
          <a:graphicData uri="http://schemas.openxmlformats.org/drawingml/2006/table">
            <a:tbl>
              <a:tblPr firstRow="1" firstCol="1" bandRow="1">
                <a:effectLst>
                  <a:outerShdw blurRad="50800" dist="38100" dir="2700000" algn="tl" rotWithShape="0">
                    <a:prstClr val="black">
                      <a:alpha val="40000"/>
                    </a:prstClr>
                  </a:outerShdw>
                </a:effectLst>
                <a:tableStyleId>{E8B1032C-EA38-4F05-BA0D-38AFFFC7BED3}</a:tableStyleId>
              </a:tblPr>
              <a:tblGrid>
                <a:gridCol w="1906517"/>
                <a:gridCol w="1114430"/>
                <a:gridCol w="1031009"/>
                <a:gridCol w="1031009"/>
                <a:gridCol w="1032629"/>
                <a:gridCol w="1047207"/>
              </a:tblGrid>
              <a:tr h="788911">
                <a:tc>
                  <a:txBody>
                    <a:bodyPr/>
                    <a:lstStyle/>
                    <a:p>
                      <a:pPr marL="0" marR="0" algn="ctr">
                        <a:lnSpc>
                          <a:spcPct val="150000"/>
                        </a:lnSpc>
                        <a:spcBef>
                          <a:spcPts val="0"/>
                        </a:spcBef>
                        <a:spcAft>
                          <a:spcPts val="1000"/>
                        </a:spcAft>
                      </a:pPr>
                      <a:r>
                        <a:rPr lang="en-US" sz="1200">
                          <a:effectLst/>
                        </a:rPr>
                        <a:t>Type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ID</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PC</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PT</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Radius (m)</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Length (m)</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561">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HC1</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0+144.510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0+286.665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145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142.155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561">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HC2</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0+386.455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0+459.663</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100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73.209</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561">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HC3</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0+562.726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0+703.896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140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141.17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561">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HC4</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0+899.337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0+997.976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320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98.639</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561">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1+548.786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1+742.356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2200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193.57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561">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1+837.490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2+017.509</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500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180.019</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561">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2+133.284</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2+329.643</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1600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196.360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561">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HC8</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2+591.895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2+683.562</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350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dirty="0">
                          <a:effectLst/>
                        </a:rPr>
                        <a:t>91.667</a:t>
                      </a:r>
                      <a:endParaRPr lang="en-US" sz="1100" dirty="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441698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42098754"/>
              </p:ext>
            </p:extLst>
          </p:nvPr>
        </p:nvGraphicFramePr>
        <p:xfrm>
          <a:off x="1066800" y="838200"/>
          <a:ext cx="7238999" cy="5334000"/>
        </p:xfrm>
        <a:graphic>
          <a:graphicData uri="http://schemas.openxmlformats.org/drawingml/2006/table">
            <a:tbl>
              <a:tblPr firstRow="1" firstCol="1" bandRow="1">
                <a:effectLst>
                  <a:outerShdw blurRad="50800" dist="38100" algn="l" rotWithShape="0">
                    <a:prstClr val="black">
                      <a:alpha val="40000"/>
                    </a:prstClr>
                  </a:outerShdw>
                </a:effectLst>
                <a:tableStyleId>{E8B1032C-EA38-4F05-BA0D-38AFFFC7BED3}</a:tableStyleId>
              </a:tblPr>
              <a:tblGrid>
                <a:gridCol w="1926798"/>
                <a:gridCol w="1126285"/>
                <a:gridCol w="1041977"/>
                <a:gridCol w="1041977"/>
                <a:gridCol w="1043614"/>
                <a:gridCol w="1058348"/>
              </a:tblGrid>
              <a:tr h="666750">
                <a:tc>
                  <a:txBody>
                    <a:bodyPr/>
                    <a:lstStyle/>
                    <a:p>
                      <a:pPr marL="0" marR="0" algn="ctr">
                        <a:lnSpc>
                          <a:spcPct val="150000"/>
                        </a:lnSpc>
                        <a:spcBef>
                          <a:spcPts val="0"/>
                        </a:spcBef>
                        <a:spcAft>
                          <a:spcPts val="1000"/>
                        </a:spcAft>
                      </a:pPr>
                      <a:r>
                        <a:rPr lang="en-US" sz="1200" dirty="0">
                          <a:effectLst/>
                        </a:rPr>
                        <a:t>Simple</a:t>
                      </a:r>
                      <a:endParaRPr lang="en-US" sz="1100" dirty="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HC9</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2+855.507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2+947.635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300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92.132</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HC10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3+152.685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3+228.321</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190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75.636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HC11</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3+626.907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3+685.894</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420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58.986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HC12</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4+006.179</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4+117.561</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500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111.382</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HC13</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4+469.067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4+712.574</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3200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243.507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HC14</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5+034.146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5+082.096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70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47.950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HC15</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5+185.040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5+276.841</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150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91.801</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marL="0" marR="0" algn="ctr">
                        <a:lnSpc>
                          <a:spcPct val="150000"/>
                        </a:lnSpc>
                        <a:spcBef>
                          <a:spcPts val="0"/>
                        </a:spcBef>
                        <a:spcAft>
                          <a:spcPts val="1000"/>
                        </a:spcAft>
                      </a:pPr>
                      <a:r>
                        <a:rPr lang="en-US" sz="1200">
                          <a:effectLst/>
                        </a:rPr>
                        <a:t>Simple</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HC16</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5+314.612</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5+407.707</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a:effectLst/>
                        </a:rPr>
                        <a:t>350</a:t>
                      </a:r>
                      <a:endParaRPr lang="en-US" sz="110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200" dirty="0">
                          <a:effectLst/>
                        </a:rPr>
                        <a:t>93.094</a:t>
                      </a:r>
                      <a:endParaRPr lang="en-US" sz="1100" dirty="0">
                        <a:effectLst/>
                        <a:latin typeface="Calibri"/>
                        <a:ea typeface="Calibri"/>
                        <a:cs typeface="Aria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131326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09397396"/>
              </p:ext>
            </p:extLst>
          </p:nvPr>
        </p:nvGraphicFramePr>
        <p:xfrm>
          <a:off x="914400" y="609600"/>
          <a:ext cx="7239001" cy="5638800"/>
        </p:xfrm>
        <a:graphic>
          <a:graphicData uri="http://schemas.openxmlformats.org/drawingml/2006/table">
            <a:tbl>
              <a:tblPr firstRow="1" firstCol="1" bandRow="1">
                <a:effectLst>
                  <a:outerShdw blurRad="50800" dist="38100" dir="2700000" algn="tl" rotWithShape="0">
                    <a:prstClr val="black">
                      <a:alpha val="40000"/>
                    </a:prstClr>
                  </a:outerShdw>
                </a:effectLst>
                <a:tableStyleId>{E8B1032C-EA38-4F05-BA0D-38AFFFC7BED3}</a:tableStyleId>
              </a:tblPr>
              <a:tblGrid>
                <a:gridCol w="1926799"/>
                <a:gridCol w="1126285"/>
                <a:gridCol w="1041978"/>
                <a:gridCol w="1041978"/>
                <a:gridCol w="1043614"/>
                <a:gridCol w="1058347"/>
              </a:tblGrid>
              <a:tr h="488146">
                <a:tc>
                  <a:txBody>
                    <a:bodyPr/>
                    <a:lstStyle/>
                    <a:p>
                      <a:pPr marL="0" marR="0" algn="ctr">
                        <a:lnSpc>
                          <a:spcPct val="150000"/>
                        </a:lnSpc>
                        <a:spcBef>
                          <a:spcPts val="0"/>
                        </a:spcBef>
                        <a:spcAft>
                          <a:spcPts val="1000"/>
                        </a:spcAft>
                      </a:pPr>
                      <a:r>
                        <a:rPr lang="en-US" sz="1000" dirty="0">
                          <a:effectLst/>
                        </a:rPr>
                        <a:t>Simple</a:t>
                      </a:r>
                      <a:endParaRPr lang="en-US" sz="900" dirty="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HC17</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5+577.463</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5+664.017</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200</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87.154</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3488">
                <a:tc>
                  <a:txBody>
                    <a:bodyPr/>
                    <a:lstStyle/>
                    <a:p>
                      <a:pPr marL="0" marR="0" algn="ctr">
                        <a:lnSpc>
                          <a:spcPct val="150000"/>
                        </a:lnSpc>
                        <a:spcBef>
                          <a:spcPts val="0"/>
                        </a:spcBef>
                        <a:spcAft>
                          <a:spcPts val="1000"/>
                        </a:spcAft>
                      </a:pPr>
                      <a:r>
                        <a:rPr lang="en-US" sz="1000">
                          <a:effectLst/>
                        </a:rPr>
                        <a:t>Simple</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HC18</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5+759.055</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5+868.245</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270.377</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112.184</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1542">
                <a:tc>
                  <a:txBody>
                    <a:bodyPr/>
                    <a:lstStyle/>
                    <a:p>
                      <a:pPr marL="0" marR="0" algn="ctr">
                        <a:lnSpc>
                          <a:spcPct val="150000"/>
                        </a:lnSpc>
                        <a:spcBef>
                          <a:spcPts val="0"/>
                        </a:spcBef>
                        <a:spcAft>
                          <a:spcPts val="1000"/>
                        </a:spcAft>
                      </a:pPr>
                      <a:r>
                        <a:rPr lang="en-US" sz="1000">
                          <a:effectLst/>
                        </a:rPr>
                        <a:t>Simple</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HC19</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6+095.812</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6+167.038</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200</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71.226</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3488">
                <a:tc>
                  <a:txBody>
                    <a:bodyPr/>
                    <a:lstStyle/>
                    <a:p>
                      <a:pPr marL="0" marR="0" algn="ctr">
                        <a:lnSpc>
                          <a:spcPct val="150000"/>
                        </a:lnSpc>
                        <a:spcBef>
                          <a:spcPts val="0"/>
                        </a:spcBef>
                        <a:spcAft>
                          <a:spcPts val="1000"/>
                        </a:spcAft>
                      </a:pPr>
                      <a:r>
                        <a:rPr lang="en-US" sz="1000">
                          <a:effectLst/>
                        </a:rPr>
                        <a:t>Simple</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HC20</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6+220.280</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6+248.859</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135</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28.579</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1542">
                <a:tc rowSpan="3">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Compound</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HC21</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4+847.398</a:t>
                      </a:r>
                      <a:endParaRPr lang="en-US" sz="900">
                        <a:effectLst/>
                      </a:endParaRPr>
                    </a:p>
                    <a:p>
                      <a:pPr marL="0" marR="0" algn="ctr">
                        <a:lnSpc>
                          <a:spcPct val="150000"/>
                        </a:lnSpc>
                        <a:spcBef>
                          <a:spcPts val="0"/>
                        </a:spcBef>
                        <a:spcAft>
                          <a:spcPts val="1000"/>
                        </a:spcAft>
                      </a:pPr>
                      <a:r>
                        <a:rPr lang="en-US" sz="1000">
                          <a:effectLst/>
                        </a:rPr>
                        <a:t> </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4+937.243</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160</a:t>
                      </a:r>
                      <a:endParaRPr lang="en-US" sz="900">
                        <a:effectLst/>
                      </a:endParaRPr>
                    </a:p>
                    <a:p>
                      <a:pPr marL="0" marR="0" algn="ctr">
                        <a:lnSpc>
                          <a:spcPct val="150000"/>
                        </a:lnSpc>
                        <a:spcBef>
                          <a:spcPts val="0"/>
                        </a:spcBef>
                        <a:spcAft>
                          <a:spcPts val="1000"/>
                        </a:spcAft>
                      </a:pPr>
                      <a:r>
                        <a:rPr lang="en-US" sz="1000">
                          <a:effectLst/>
                        </a:rPr>
                        <a:t> </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44.804</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582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50000"/>
                        </a:lnSpc>
                        <a:spcBef>
                          <a:spcPts val="0"/>
                        </a:spcBef>
                        <a:spcAft>
                          <a:spcPts val="1000"/>
                        </a:spcAft>
                      </a:pPr>
                      <a:r>
                        <a:rPr lang="en-US" sz="1000">
                          <a:effectLst/>
                        </a:rPr>
                        <a:t>16.410</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94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50000"/>
                        </a:lnSpc>
                        <a:spcBef>
                          <a:spcPts val="0"/>
                        </a:spcBef>
                        <a:spcAft>
                          <a:spcPts val="1000"/>
                        </a:spcAft>
                      </a:pPr>
                      <a:r>
                        <a:rPr lang="en-US" sz="1000">
                          <a:effectLst/>
                        </a:rPr>
                        <a:t>24.310</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0497">
                <a:tc rowSpan="2">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Compound</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HC22</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6+632.351</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6+697.202</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50000"/>
                        </a:lnSpc>
                        <a:spcBef>
                          <a:spcPts val="0"/>
                        </a:spcBef>
                        <a:spcAft>
                          <a:spcPts val="1000"/>
                        </a:spcAft>
                      </a:pPr>
                      <a:r>
                        <a:rPr lang="en-US" sz="1000">
                          <a:effectLst/>
                        </a:rPr>
                        <a:t> </a:t>
                      </a:r>
                      <a:endParaRPr lang="en-US" sz="900">
                        <a:effectLst/>
                      </a:endParaRPr>
                    </a:p>
                    <a:p>
                      <a:pPr marL="0" marR="0" algn="ctr">
                        <a:lnSpc>
                          <a:spcPct val="150000"/>
                        </a:lnSpc>
                        <a:spcBef>
                          <a:spcPts val="0"/>
                        </a:spcBef>
                        <a:spcAft>
                          <a:spcPts val="1000"/>
                        </a:spcAft>
                      </a:pPr>
                      <a:r>
                        <a:rPr lang="en-US" sz="1000">
                          <a:effectLst/>
                        </a:rPr>
                        <a:t>110</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1000"/>
                        </a:spcAft>
                      </a:pPr>
                      <a:r>
                        <a:rPr lang="en-US" sz="1000">
                          <a:effectLst/>
                        </a:rPr>
                        <a:t>34.279</a:t>
                      </a:r>
                      <a:endParaRPr lang="en-US" sz="90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833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50000"/>
                        </a:lnSpc>
                        <a:spcBef>
                          <a:spcPts val="0"/>
                        </a:spcBef>
                        <a:spcAft>
                          <a:spcPts val="1000"/>
                        </a:spcAft>
                      </a:pPr>
                      <a:r>
                        <a:rPr lang="en-US" sz="1000" dirty="0">
                          <a:effectLst/>
                        </a:rPr>
                        <a:t>30.573</a:t>
                      </a:r>
                      <a:endParaRPr lang="en-US" sz="900" dirty="0">
                        <a:effectLst/>
                        <a:latin typeface="Calibri"/>
                        <a:ea typeface="Calibri"/>
                        <a:cs typeface="Arial"/>
                      </a:endParaRPr>
                    </a:p>
                  </a:txBody>
                  <a:tcPr marL="58533" marR="58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43573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latin typeface="Bodoni MT Black" pitchFamily="18" charset="0"/>
              </a:rPr>
              <a:t>Design of </a:t>
            </a:r>
            <a:r>
              <a:rPr lang="en-US" dirty="0" smtClean="0">
                <a:solidFill>
                  <a:schemeClr val="accent1">
                    <a:lumMod val="50000"/>
                  </a:schemeClr>
                </a:solidFill>
                <a:latin typeface="Bodoni MT Black" pitchFamily="18" charset="0"/>
              </a:rPr>
              <a:t>V.A</a:t>
            </a:r>
            <a:endParaRPr lang="en-US" dirty="0"/>
          </a:p>
        </p:txBody>
      </p:sp>
      <p:sp>
        <p:nvSpPr>
          <p:cNvPr id="5" name="Oval 4"/>
          <p:cNvSpPr/>
          <p:nvPr/>
        </p:nvSpPr>
        <p:spPr>
          <a:xfrm>
            <a:off x="1752600" y="1752600"/>
            <a:ext cx="4876800" cy="3733800"/>
          </a:xfrm>
          <a:prstGeom prst="ellipse">
            <a:avLst/>
          </a:prstGeom>
          <a:ln w="57150"/>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en-US" sz="6000" b="1" dirty="0" smtClean="0">
                <a:ln w="381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Profile</a:t>
            </a:r>
            <a:endParaRPr lang="en-US" sz="6000" b="1" dirty="0">
              <a:ln w="381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6525816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50000"/>
                  </a:schemeClr>
                </a:solidFill>
                <a:latin typeface="Bodoni MT Black" pitchFamily="18" charset="0"/>
              </a:rPr>
              <a:t>Type of </a:t>
            </a:r>
            <a:r>
              <a:rPr lang="en-US" dirty="0" smtClean="0">
                <a:solidFill>
                  <a:schemeClr val="accent1">
                    <a:lumMod val="50000"/>
                  </a:schemeClr>
                </a:solidFill>
                <a:latin typeface="Bodoni MT Black" pitchFamily="18" charset="0"/>
              </a:rPr>
              <a:t>VC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570719"/>
            <a:ext cx="6410325" cy="4439283"/>
          </a:xfrm>
          <a:prstGeom prst="rect">
            <a:avLst/>
          </a:prstGeom>
          <a:ln>
            <a:noFill/>
          </a:ln>
          <a:effectLst>
            <a:softEdge rad="112500"/>
          </a:effectLst>
        </p:spPr>
      </p:pic>
    </p:spTree>
    <p:extLst>
      <p:ext uri="{BB962C8B-B14F-4D97-AF65-F5344CB8AC3E}">
        <p14:creationId xmlns:p14="http://schemas.microsoft.com/office/powerpoint/2010/main" val="4130991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riped Right Arrow 3"/>
          <p:cNvSpPr/>
          <p:nvPr/>
        </p:nvSpPr>
        <p:spPr>
          <a:xfrm>
            <a:off x="1143000" y="1143000"/>
            <a:ext cx="7620000" cy="41148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This road </a:t>
            </a:r>
            <a:r>
              <a:rPr lang="en-US" dirty="0" smtClean="0"/>
              <a:t>is</a:t>
            </a:r>
          </a:p>
          <a:p>
            <a:pPr algn="ctr"/>
            <a:r>
              <a:rPr lang="en-US" dirty="0" smtClean="0"/>
              <a:t> </a:t>
            </a:r>
            <a:r>
              <a:rPr lang="en-US" dirty="0"/>
              <a:t>urban arterial in a rolling terrain </a:t>
            </a:r>
            <a:endParaRPr lang="en-US" dirty="0" smtClean="0"/>
          </a:p>
          <a:p>
            <a:pPr algn="ctr"/>
            <a:r>
              <a:rPr lang="en-US" dirty="0" smtClean="0"/>
              <a:t>design </a:t>
            </a:r>
            <a:r>
              <a:rPr lang="en-US" dirty="0"/>
              <a:t>speed is 60 </a:t>
            </a:r>
            <a:r>
              <a:rPr lang="en-US" dirty="0" smtClean="0"/>
              <a:t>K/hr. </a:t>
            </a:r>
            <a:endParaRPr lang="en-US" dirty="0" smtClean="0"/>
          </a:p>
          <a:p>
            <a:pPr algn="ctr"/>
            <a:r>
              <a:rPr lang="en-US" dirty="0" smtClean="0"/>
              <a:t>so </a:t>
            </a:r>
            <a:r>
              <a:rPr lang="en-US" dirty="0"/>
              <a:t>the maximum grade is 6% </a:t>
            </a:r>
          </a:p>
        </p:txBody>
      </p:sp>
    </p:spTree>
    <p:extLst>
      <p:ext uri="{BB962C8B-B14F-4D97-AF65-F5344CB8AC3E}">
        <p14:creationId xmlns:p14="http://schemas.microsoft.com/office/powerpoint/2010/main" val="30203226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40624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35037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2D420A"/>
                </a:solidFill>
                <a:latin typeface="Aharoni" pitchFamily="2" charset="-79"/>
                <a:cs typeface="Aharoni" pitchFamily="2" charset="-79"/>
              </a:rPr>
              <a:t>Intersections Design </a:t>
            </a:r>
            <a:endParaRPr lang="en-US" dirty="0"/>
          </a:p>
        </p:txBody>
      </p:sp>
      <p:cxnSp>
        <p:nvCxnSpPr>
          <p:cNvPr id="5" name="Straight Arrow Connector 4"/>
          <p:cNvCxnSpPr/>
          <p:nvPr/>
        </p:nvCxnSpPr>
        <p:spPr>
          <a:xfrm flipH="1">
            <a:off x="2362200" y="1524000"/>
            <a:ext cx="990600" cy="685800"/>
          </a:xfrm>
          <a:prstGeom prst="straightConnector1">
            <a:avLst/>
          </a:prstGeom>
          <a:ln w="57150">
            <a:solidFill>
              <a:schemeClr val="bg1">
                <a:lumMod val="95000"/>
              </a:schemeClr>
            </a:solidFill>
            <a:prstDash val="sysDot"/>
            <a:tailEnd type="arrow"/>
          </a:ln>
        </p:spPr>
        <p:style>
          <a:lnRef idx="3">
            <a:schemeClr val="accent5"/>
          </a:lnRef>
          <a:fillRef idx="0">
            <a:schemeClr val="accent5"/>
          </a:fillRef>
          <a:effectRef idx="2">
            <a:schemeClr val="accent5"/>
          </a:effectRef>
          <a:fontRef idx="minor">
            <a:schemeClr val="tx1"/>
          </a:fontRef>
        </p:style>
      </p:cxnSp>
      <p:sp>
        <p:nvSpPr>
          <p:cNvPr id="7" name="Rectangle 6"/>
          <p:cNvSpPr/>
          <p:nvPr/>
        </p:nvSpPr>
        <p:spPr>
          <a:xfrm>
            <a:off x="685800" y="2400300"/>
            <a:ext cx="24384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Four major intersection </a:t>
            </a:r>
            <a:endParaRPr lang="en-US" dirty="0"/>
          </a:p>
        </p:txBody>
      </p:sp>
      <p:sp>
        <p:nvSpPr>
          <p:cNvPr id="8" name="Rectangle 7"/>
          <p:cNvSpPr/>
          <p:nvPr/>
        </p:nvSpPr>
        <p:spPr>
          <a:xfrm>
            <a:off x="3962400" y="2330632"/>
            <a:ext cx="24384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Minor intersection </a:t>
            </a:r>
            <a:endParaRPr lang="en-US" dirty="0"/>
          </a:p>
        </p:txBody>
      </p:sp>
      <p:cxnSp>
        <p:nvCxnSpPr>
          <p:cNvPr id="9" name="Straight Arrow Connector 8"/>
          <p:cNvCxnSpPr/>
          <p:nvPr/>
        </p:nvCxnSpPr>
        <p:spPr>
          <a:xfrm>
            <a:off x="3733800" y="1559923"/>
            <a:ext cx="1043940" cy="649877"/>
          </a:xfrm>
          <a:prstGeom prst="straightConnector1">
            <a:avLst/>
          </a:prstGeom>
          <a:ln w="57150">
            <a:solidFill>
              <a:schemeClr val="bg1">
                <a:lumMod val="95000"/>
              </a:schemeClr>
            </a:solidFill>
            <a:prstDash val="sysDot"/>
            <a:tailEnd type="arrow"/>
          </a:ln>
        </p:spPr>
        <p:style>
          <a:lnRef idx="3">
            <a:schemeClr val="accent5"/>
          </a:lnRef>
          <a:fillRef idx="0">
            <a:schemeClr val="accent5"/>
          </a:fillRef>
          <a:effectRef idx="2">
            <a:schemeClr val="accent5"/>
          </a:effectRef>
          <a:fontRef idx="minor">
            <a:schemeClr val="tx1"/>
          </a:fontRef>
        </p:style>
      </p:cxnSp>
      <p:cxnSp>
        <p:nvCxnSpPr>
          <p:cNvPr id="14" name="Elbow Connector 13"/>
          <p:cNvCxnSpPr/>
          <p:nvPr/>
        </p:nvCxnSpPr>
        <p:spPr>
          <a:xfrm>
            <a:off x="685800" y="3231969"/>
            <a:ext cx="914400" cy="914400"/>
          </a:xfrm>
          <a:prstGeom prst="bentConnector3">
            <a:avLst/>
          </a:prstGeom>
          <a:ln w="57150">
            <a:solidFill>
              <a:schemeClr val="bg1">
                <a:lumMod val="95000"/>
              </a:schemeClr>
            </a:solidFill>
            <a:prstDash val="sysDot"/>
            <a:tailEnd type="arrow"/>
          </a:ln>
        </p:spPr>
        <p:style>
          <a:lnRef idx="3">
            <a:schemeClr val="accent5"/>
          </a:lnRef>
          <a:fillRef idx="0">
            <a:schemeClr val="accent5"/>
          </a:fillRef>
          <a:effectRef idx="2">
            <a:schemeClr val="accent5"/>
          </a:effectRef>
          <a:fontRef idx="minor">
            <a:schemeClr val="tx1"/>
          </a:fontRef>
        </p:style>
      </p:cxnSp>
      <p:sp>
        <p:nvSpPr>
          <p:cNvPr id="15" name="TextBox 14"/>
          <p:cNvSpPr txBox="1"/>
          <p:nvPr/>
        </p:nvSpPr>
        <p:spPr>
          <a:xfrm>
            <a:off x="1615440" y="3961703"/>
            <a:ext cx="6324600" cy="369332"/>
          </a:xfrm>
          <a:prstGeom prst="rect">
            <a:avLst/>
          </a:prstGeom>
          <a:noFill/>
        </p:spPr>
        <p:txBody>
          <a:bodyPr wrap="square" rtlCol="0">
            <a:spAutoFit/>
          </a:bodyPr>
          <a:lstStyle/>
          <a:p>
            <a:r>
              <a:rPr lang="en-US" dirty="0" smtClean="0"/>
              <a:t>Deir Sharaf intersection “ Three leg intersection “.</a:t>
            </a:r>
            <a:endParaRPr lang="en-US" dirty="0"/>
          </a:p>
        </p:txBody>
      </p:sp>
      <p:cxnSp>
        <p:nvCxnSpPr>
          <p:cNvPr id="16" name="Elbow Connector 15"/>
          <p:cNvCxnSpPr/>
          <p:nvPr/>
        </p:nvCxnSpPr>
        <p:spPr>
          <a:xfrm>
            <a:off x="701040" y="3689169"/>
            <a:ext cx="914400" cy="914400"/>
          </a:xfrm>
          <a:prstGeom prst="bentConnector3">
            <a:avLst/>
          </a:prstGeom>
          <a:ln w="57150">
            <a:solidFill>
              <a:schemeClr val="bg1">
                <a:lumMod val="95000"/>
              </a:schemeClr>
            </a:solidFill>
            <a:prstDash val="sysDot"/>
            <a:tailEnd type="arrow"/>
          </a:ln>
        </p:spPr>
        <p:style>
          <a:lnRef idx="3">
            <a:schemeClr val="accent5"/>
          </a:lnRef>
          <a:fillRef idx="0">
            <a:schemeClr val="accent5"/>
          </a:fillRef>
          <a:effectRef idx="2">
            <a:schemeClr val="accent5"/>
          </a:effectRef>
          <a:fontRef idx="minor">
            <a:schemeClr val="tx1"/>
          </a:fontRef>
        </p:style>
      </p:cxnSp>
      <p:sp>
        <p:nvSpPr>
          <p:cNvPr id="17" name="TextBox 16"/>
          <p:cNvSpPr txBox="1"/>
          <p:nvPr/>
        </p:nvSpPr>
        <p:spPr>
          <a:xfrm>
            <a:off x="1714500" y="4381722"/>
            <a:ext cx="6324600" cy="369332"/>
          </a:xfrm>
          <a:prstGeom prst="rect">
            <a:avLst/>
          </a:prstGeom>
          <a:noFill/>
        </p:spPr>
        <p:txBody>
          <a:bodyPr wrap="square" rtlCol="0">
            <a:spAutoFit/>
          </a:bodyPr>
          <a:lstStyle/>
          <a:p>
            <a:r>
              <a:rPr lang="en-US" dirty="0" smtClean="0"/>
              <a:t>Quseen intersection “ Three leg intersection “.</a:t>
            </a:r>
            <a:endParaRPr lang="en-US" dirty="0"/>
          </a:p>
        </p:txBody>
      </p:sp>
      <p:cxnSp>
        <p:nvCxnSpPr>
          <p:cNvPr id="18" name="Elbow Connector 17"/>
          <p:cNvCxnSpPr/>
          <p:nvPr/>
        </p:nvCxnSpPr>
        <p:spPr>
          <a:xfrm>
            <a:off x="685800" y="4146369"/>
            <a:ext cx="914400" cy="914400"/>
          </a:xfrm>
          <a:prstGeom prst="bentConnector3">
            <a:avLst/>
          </a:prstGeom>
          <a:ln w="57150">
            <a:solidFill>
              <a:schemeClr val="bg1">
                <a:lumMod val="95000"/>
              </a:schemeClr>
            </a:solidFill>
            <a:prstDash val="sysDot"/>
            <a:tailEnd type="arrow"/>
          </a:ln>
        </p:spPr>
        <p:style>
          <a:lnRef idx="3">
            <a:schemeClr val="accent5"/>
          </a:lnRef>
          <a:fillRef idx="0">
            <a:schemeClr val="accent5"/>
          </a:fillRef>
          <a:effectRef idx="2">
            <a:schemeClr val="accent5"/>
          </a:effectRef>
          <a:fontRef idx="minor">
            <a:schemeClr val="tx1"/>
          </a:fontRef>
        </p:style>
      </p:cxnSp>
      <p:cxnSp>
        <p:nvCxnSpPr>
          <p:cNvPr id="19" name="Elbow Connector 18"/>
          <p:cNvCxnSpPr/>
          <p:nvPr/>
        </p:nvCxnSpPr>
        <p:spPr>
          <a:xfrm>
            <a:off x="666206" y="4603569"/>
            <a:ext cx="914400" cy="914400"/>
          </a:xfrm>
          <a:prstGeom prst="bentConnector3">
            <a:avLst/>
          </a:prstGeom>
          <a:ln w="57150">
            <a:solidFill>
              <a:schemeClr val="bg1">
                <a:lumMod val="95000"/>
              </a:schemeClr>
            </a:solidFill>
            <a:prstDash val="sysDot"/>
            <a:tailEnd type="arrow"/>
          </a:ln>
        </p:spPr>
        <p:style>
          <a:lnRef idx="3">
            <a:schemeClr val="accent5"/>
          </a:lnRef>
          <a:fillRef idx="0">
            <a:schemeClr val="accent5"/>
          </a:fillRef>
          <a:effectRef idx="2">
            <a:schemeClr val="accent5"/>
          </a:effectRef>
          <a:fontRef idx="minor">
            <a:schemeClr val="tx1"/>
          </a:fontRef>
        </p:style>
      </p:cxnSp>
      <p:sp>
        <p:nvSpPr>
          <p:cNvPr id="20" name="TextBox 19"/>
          <p:cNvSpPr txBox="1"/>
          <p:nvPr/>
        </p:nvSpPr>
        <p:spPr>
          <a:xfrm>
            <a:off x="1807028" y="4876103"/>
            <a:ext cx="6324600" cy="369332"/>
          </a:xfrm>
          <a:prstGeom prst="rect">
            <a:avLst/>
          </a:prstGeom>
          <a:noFill/>
        </p:spPr>
        <p:txBody>
          <a:bodyPr wrap="square" rtlCol="0">
            <a:spAutoFit/>
          </a:bodyPr>
          <a:lstStyle/>
          <a:p>
            <a:r>
              <a:rPr lang="en-US" dirty="0" smtClean="0"/>
              <a:t>Tunis intersection “ Three leg intersection “.</a:t>
            </a:r>
            <a:endParaRPr lang="en-US" dirty="0"/>
          </a:p>
        </p:txBody>
      </p:sp>
      <p:sp>
        <p:nvSpPr>
          <p:cNvPr id="21" name="TextBox 20"/>
          <p:cNvSpPr txBox="1"/>
          <p:nvPr/>
        </p:nvSpPr>
        <p:spPr>
          <a:xfrm>
            <a:off x="1714500" y="5259110"/>
            <a:ext cx="7277100" cy="646331"/>
          </a:xfrm>
          <a:prstGeom prst="rect">
            <a:avLst/>
          </a:prstGeom>
          <a:noFill/>
        </p:spPr>
        <p:txBody>
          <a:bodyPr wrap="square" rtlCol="0">
            <a:spAutoFit/>
          </a:bodyPr>
          <a:lstStyle/>
          <a:p>
            <a:r>
              <a:rPr lang="en-US" dirty="0"/>
              <a:t>Sheikh Mohammed bin Rashed Al-Maktoom </a:t>
            </a:r>
            <a:r>
              <a:rPr lang="en-US" dirty="0" smtClean="0"/>
              <a:t> intersection       “ Roundabout”.</a:t>
            </a:r>
            <a:endParaRPr lang="en-US" dirty="0"/>
          </a:p>
        </p:txBody>
      </p:sp>
      <p:cxnSp>
        <p:nvCxnSpPr>
          <p:cNvPr id="25" name="Straight Arrow Connector 24"/>
          <p:cNvCxnSpPr/>
          <p:nvPr/>
        </p:nvCxnSpPr>
        <p:spPr>
          <a:xfrm>
            <a:off x="6431280" y="2481945"/>
            <a:ext cx="731520" cy="0"/>
          </a:xfrm>
          <a:prstGeom prst="straightConnector1">
            <a:avLst/>
          </a:prstGeom>
          <a:ln w="57150">
            <a:solidFill>
              <a:schemeClr val="bg1">
                <a:lumMod val="95000"/>
              </a:schemeClr>
            </a:solidFill>
            <a:prstDash val="sysDot"/>
            <a:tailEnd type="arrow"/>
          </a:ln>
        </p:spPr>
        <p:style>
          <a:lnRef idx="3">
            <a:schemeClr val="accent5"/>
          </a:lnRef>
          <a:fillRef idx="0">
            <a:schemeClr val="accent5"/>
          </a:fillRef>
          <a:effectRef idx="2">
            <a:schemeClr val="accent5"/>
          </a:effectRef>
          <a:fontRef idx="minor">
            <a:schemeClr val="tx1"/>
          </a:fontRef>
        </p:style>
      </p:cxnSp>
      <p:cxnSp>
        <p:nvCxnSpPr>
          <p:cNvPr id="28" name="Straight Arrow Connector 27"/>
          <p:cNvCxnSpPr/>
          <p:nvPr/>
        </p:nvCxnSpPr>
        <p:spPr>
          <a:xfrm>
            <a:off x="6431280" y="2801985"/>
            <a:ext cx="731520" cy="0"/>
          </a:xfrm>
          <a:prstGeom prst="straightConnector1">
            <a:avLst/>
          </a:prstGeom>
          <a:ln w="57150">
            <a:solidFill>
              <a:schemeClr val="bg1">
                <a:lumMod val="95000"/>
              </a:schemeClr>
            </a:solidFill>
            <a:prstDash val="sysDot"/>
            <a:tailEnd type="arrow"/>
          </a:ln>
        </p:spPr>
        <p:style>
          <a:lnRef idx="3">
            <a:schemeClr val="accent5"/>
          </a:lnRef>
          <a:fillRef idx="0">
            <a:schemeClr val="accent5"/>
          </a:fillRef>
          <a:effectRef idx="2">
            <a:schemeClr val="accent5"/>
          </a:effectRef>
          <a:fontRef idx="minor">
            <a:schemeClr val="tx1"/>
          </a:fontRef>
        </p:style>
      </p:cxnSp>
      <p:sp>
        <p:nvSpPr>
          <p:cNvPr id="29" name="TextBox 28"/>
          <p:cNvSpPr txBox="1"/>
          <p:nvPr/>
        </p:nvSpPr>
        <p:spPr>
          <a:xfrm>
            <a:off x="7162800" y="2330632"/>
            <a:ext cx="1447800" cy="369332"/>
          </a:xfrm>
          <a:prstGeom prst="rect">
            <a:avLst/>
          </a:prstGeom>
          <a:noFill/>
        </p:spPr>
        <p:txBody>
          <a:bodyPr wrap="square" rtlCol="0">
            <a:spAutoFit/>
          </a:bodyPr>
          <a:lstStyle/>
          <a:p>
            <a:r>
              <a:rPr lang="en-US" dirty="0" smtClean="0"/>
              <a:t>Three leg </a:t>
            </a:r>
            <a:endParaRPr lang="en-US" dirty="0"/>
          </a:p>
        </p:txBody>
      </p:sp>
      <p:sp>
        <p:nvSpPr>
          <p:cNvPr id="30" name="TextBox 29"/>
          <p:cNvSpPr txBox="1"/>
          <p:nvPr/>
        </p:nvSpPr>
        <p:spPr>
          <a:xfrm>
            <a:off x="7216140" y="2693826"/>
            <a:ext cx="1447800" cy="369332"/>
          </a:xfrm>
          <a:prstGeom prst="rect">
            <a:avLst/>
          </a:prstGeom>
          <a:noFill/>
        </p:spPr>
        <p:txBody>
          <a:bodyPr wrap="square" rtlCol="0">
            <a:spAutoFit/>
          </a:bodyPr>
          <a:lstStyle/>
          <a:p>
            <a:r>
              <a:rPr lang="en-US" dirty="0" smtClean="0"/>
              <a:t>Four leg </a:t>
            </a:r>
            <a:endParaRPr lang="en-US" dirty="0"/>
          </a:p>
        </p:txBody>
      </p:sp>
    </p:spTree>
    <p:extLst>
      <p:ext uri="{BB962C8B-B14F-4D97-AF65-F5344CB8AC3E}">
        <p14:creationId xmlns:p14="http://schemas.microsoft.com/office/powerpoint/2010/main" val="1967253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2D420A"/>
                </a:solidFill>
                <a:latin typeface="Aharoni" pitchFamily="2" charset="-79"/>
                <a:cs typeface="Aharoni" pitchFamily="2" charset="-79"/>
              </a:rPr>
              <a:t>Intersections Design </a:t>
            </a:r>
            <a:endParaRPr lang="en-US" dirty="0"/>
          </a:p>
        </p:txBody>
      </p:sp>
    </p:spTree>
    <p:extLst>
      <p:ext uri="{BB962C8B-B14F-4D97-AF65-F5344CB8AC3E}">
        <p14:creationId xmlns:p14="http://schemas.microsoft.com/office/powerpoint/2010/main" val="1984269171"/>
      </p:ext>
    </p:extLst>
  </p:cSld>
  <p:clrMapOvr>
    <a:masterClrMapping/>
  </p:clrMapOvr>
</p:sld>
</file>

<file path=ppt/theme/theme1.xml><?xml version="1.0" encoding="utf-8"?>
<a:theme xmlns:a="http://schemas.openxmlformats.org/drawingml/2006/main" name="Spring">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926</TotalTime>
  <Words>963</Words>
  <Application>Microsoft Office PowerPoint</Application>
  <PresentationFormat>On-screen Show (4:3)</PresentationFormat>
  <Paragraphs>301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Spring</vt:lpstr>
      <vt:lpstr>Re-Design Of Nablus-Deir Sharaf Road </vt:lpstr>
      <vt:lpstr>Outline</vt:lpstr>
      <vt:lpstr>General information about the road.</vt:lpstr>
      <vt:lpstr>General information about the road.</vt:lpstr>
      <vt:lpstr>Data Collection</vt:lpstr>
      <vt:lpstr>PowerPoint Presentation</vt:lpstr>
      <vt:lpstr>PowerPoint Presentation</vt:lpstr>
      <vt:lpstr>Analysis</vt:lpstr>
      <vt:lpstr>Analysis</vt:lpstr>
      <vt:lpstr>Design control and criteria</vt:lpstr>
      <vt:lpstr>Design control and criteria</vt:lpstr>
      <vt:lpstr>PowerPoint Presentation</vt:lpstr>
      <vt:lpstr>Geometric Design</vt:lpstr>
      <vt:lpstr>Design of Cross Section Elements. </vt:lpstr>
      <vt:lpstr>Design of Cross Section Elements. </vt:lpstr>
      <vt:lpstr>PowerPoint Presentation</vt:lpstr>
      <vt:lpstr>PowerPoint Presentation</vt:lpstr>
      <vt:lpstr>Design of   alignments.</vt:lpstr>
      <vt:lpstr>Horizontal Alignment  </vt:lpstr>
      <vt:lpstr>Type of HC </vt:lpstr>
      <vt:lpstr>Existing Condition “ HC “  </vt:lpstr>
      <vt:lpstr>Existing Condition “ VC “  </vt:lpstr>
      <vt:lpstr>Design of H.A</vt:lpstr>
      <vt:lpstr>PowerPoint Presentation</vt:lpstr>
      <vt:lpstr>PowerPoint Presentation</vt:lpstr>
      <vt:lpstr>PowerPoint Presentation</vt:lpstr>
      <vt:lpstr>Design of V.A</vt:lpstr>
      <vt:lpstr>Type of VC </vt:lpstr>
      <vt:lpstr>PowerPoint Presentation</vt:lpstr>
      <vt:lpstr>PowerPoint Presentation</vt:lpstr>
      <vt:lpstr>PowerPoint Presentation</vt:lpstr>
      <vt:lpstr>Intersections Design </vt:lpstr>
      <vt:lpstr>Intersections Design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ENAS</dc:creator>
  <cp:lastModifiedBy>ENAS</cp:lastModifiedBy>
  <cp:revision>84</cp:revision>
  <dcterms:created xsi:type="dcterms:W3CDTF">2012-12-28T16:29:51Z</dcterms:created>
  <dcterms:modified xsi:type="dcterms:W3CDTF">2013-01-03T21:17:00Z</dcterms:modified>
</cp:coreProperties>
</file>