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</p:sldMasterIdLst>
  <p:sldIdLst>
    <p:sldId id="256" r:id="rId3"/>
    <p:sldId id="257" r:id="rId4"/>
    <p:sldId id="283" r:id="rId5"/>
    <p:sldId id="332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7" r:id="rId31"/>
    <p:sldId id="318" r:id="rId32"/>
    <p:sldId id="313" r:id="rId33"/>
    <p:sldId id="337" r:id="rId34"/>
    <p:sldId id="314" r:id="rId35"/>
    <p:sldId id="310" r:id="rId36"/>
    <p:sldId id="312" r:id="rId37"/>
    <p:sldId id="316" r:id="rId38"/>
    <p:sldId id="320" r:id="rId39"/>
    <p:sldId id="321" r:id="rId40"/>
    <p:sldId id="323" r:id="rId41"/>
    <p:sldId id="333" r:id="rId42"/>
    <p:sldId id="334" r:id="rId43"/>
    <p:sldId id="335" r:id="rId44"/>
    <p:sldId id="336" r:id="rId45"/>
    <p:sldId id="272" r:id="rId46"/>
    <p:sldId id="322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71" autoAdjust="0"/>
  </p:normalViewPr>
  <p:slideViewPr>
    <p:cSldViewPr snapToGrid="0">
      <p:cViewPr>
        <p:scale>
          <a:sx n="70" d="100"/>
          <a:sy n="70" d="100"/>
        </p:scale>
        <p:origin x="-70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784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020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997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042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8457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179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مستطيل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782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23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 defTabSz="9144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2957675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471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71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5DC8470-3A31-470B-8AE4-56E52B47E393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9AFDF88-0345-4070-87D2-21EF630B558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914400" rtl="1"/>
            <a:fld id="{50A2EF71-AA9C-456F-8DA9-9778ADC2F3EA}" type="datetimeFigureOut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914400" rtl="1"/>
              <a:t>17/09/1439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r" defTabSz="914400" rtl="1"/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914400" rtl="1"/>
            <a:fld id="{901B0C2C-BF8A-41E1-8920-040D169B680D}" type="slidenum">
              <a:rPr lang="ar-SA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914400" rtl="1"/>
              <a:t>‹#›</a:t>
            </a:fld>
            <a:endParaRPr lang="ar-SA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مستطيل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914400" rtl="1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45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608A20-1D81-4549-9A4D-AED45FC39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9083" y="774241"/>
            <a:ext cx="10318418" cy="1968959"/>
          </a:xfrm>
        </p:spPr>
        <p:txBody>
          <a:bodyPr/>
          <a:lstStyle/>
          <a:p>
            <a:pPr algn="ctr"/>
            <a:r>
              <a:rPr lang="en-US" sz="6000" dirty="0"/>
              <a:t>Vertical/rotary car parking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E9630FA-1ECE-4780-AA35-D7C33070BD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8818" y="3325304"/>
            <a:ext cx="8045373" cy="24408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altLang="ko-KR" sz="2800" dirty="0"/>
              <a:t>Supervisor: Dr. </a:t>
            </a:r>
            <a:r>
              <a:rPr lang="en-US" altLang="ko-KR" sz="2800" dirty="0" err="1"/>
              <a:t>Samer</a:t>
            </a:r>
            <a:r>
              <a:rPr lang="en-US" altLang="ko-KR" sz="2800" dirty="0"/>
              <a:t> </a:t>
            </a:r>
            <a:r>
              <a:rPr lang="en-US" altLang="ko-KR" sz="2800" dirty="0" err="1"/>
              <a:t>Mayaleh</a:t>
            </a:r>
            <a:endParaRPr lang="ko-KR" altLang="en-US" sz="2800" dirty="0"/>
          </a:p>
          <a:p>
            <a:endParaRPr lang="en-US" sz="2800" dirty="0">
              <a:latin typeface="Bell MT" panose="02020503060305020303" pitchFamily="18" charset="0"/>
            </a:endParaRPr>
          </a:p>
          <a:p>
            <a:pPr algn="ctr"/>
            <a:r>
              <a:rPr lang="en-US" sz="2800" u="sng" dirty="0">
                <a:latin typeface="Bell MT" panose="02020503060305020303" pitchFamily="18" charset="0"/>
              </a:rPr>
              <a:t>Introduced by:</a:t>
            </a:r>
          </a:p>
          <a:p>
            <a:pPr algn="ctr"/>
            <a:r>
              <a:rPr lang="en-US" sz="2800" dirty="0">
                <a:latin typeface="Bell MT" panose="02020503060305020303" pitchFamily="18" charset="0"/>
              </a:rPr>
              <a:t>Ammar </a:t>
            </a:r>
            <a:r>
              <a:rPr lang="en-US" sz="2800" dirty="0" err="1">
                <a:latin typeface="Bell MT" panose="02020503060305020303" pitchFamily="18" charset="0"/>
              </a:rPr>
              <a:t>Bannan</a:t>
            </a:r>
            <a:r>
              <a:rPr lang="en-US" sz="2800" dirty="0">
                <a:latin typeface="Bell MT" panose="02020503060305020303" pitchFamily="18" charset="0"/>
              </a:rPr>
              <a:t> </a:t>
            </a:r>
          </a:p>
          <a:p>
            <a:pPr algn="ctr"/>
            <a:r>
              <a:rPr lang="en-US" sz="2800" dirty="0" err="1">
                <a:latin typeface="Bell MT" panose="02020503060305020303" pitchFamily="18" charset="0"/>
              </a:rPr>
              <a:t>Majde</a:t>
            </a:r>
            <a:r>
              <a:rPr lang="en-US" sz="2800" dirty="0">
                <a:latin typeface="Bell MT" panose="02020503060305020303" pitchFamily="18" charset="0"/>
              </a:rPr>
              <a:t> </a:t>
            </a:r>
            <a:r>
              <a:rPr lang="en-US" sz="2800" dirty="0" err="1">
                <a:latin typeface="Bell MT" panose="02020503060305020303" pitchFamily="18" charset="0"/>
              </a:rPr>
              <a:t>Z</a:t>
            </a:r>
            <a:r>
              <a:rPr lang="en-US" sz="2800" dirty="0" err="1" smtClean="0">
                <a:latin typeface="Bell MT" panose="02020503060305020303" pitchFamily="18" charset="0"/>
              </a:rPr>
              <a:t>agha</a:t>
            </a:r>
            <a:endParaRPr lang="en-US" sz="2800" dirty="0">
              <a:latin typeface="Bell MT" panose="02020503060305020303" pitchFamily="18" charset="0"/>
            </a:endParaRPr>
          </a:p>
          <a:p>
            <a:pPr algn="ctr"/>
            <a:r>
              <a:rPr lang="en-US" sz="2800" dirty="0" err="1">
                <a:latin typeface="Bell MT" panose="02020503060305020303" pitchFamily="18" charset="0"/>
              </a:rPr>
              <a:t>Yasir</a:t>
            </a:r>
            <a:r>
              <a:rPr lang="en-US" sz="2800" dirty="0">
                <a:latin typeface="Bell MT" panose="02020503060305020303" pitchFamily="18" charset="0"/>
              </a:rPr>
              <a:t> </a:t>
            </a:r>
            <a:r>
              <a:rPr lang="en-US" sz="2800" dirty="0" err="1">
                <a:latin typeface="Bell MT" panose="02020503060305020303" pitchFamily="18" charset="0"/>
              </a:rPr>
              <a:t>T</a:t>
            </a:r>
            <a:r>
              <a:rPr lang="en-US" sz="2800" dirty="0" err="1" smtClean="0">
                <a:latin typeface="Bell MT" panose="02020503060305020303" pitchFamily="18" charset="0"/>
              </a:rPr>
              <a:t>obbileh</a:t>
            </a:r>
            <a:endParaRPr lang="en-US" sz="2800" dirty="0">
              <a:latin typeface="Bell MT" panose="02020503060305020303" pitchFamily="18" charset="0"/>
            </a:endParaRPr>
          </a:p>
          <a:p>
            <a:endParaRPr lang="en-US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2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825" y="233695"/>
            <a:ext cx="9997440" cy="1143000"/>
          </a:xfrm>
        </p:spPr>
        <p:txBody>
          <a:bodyPr/>
          <a:lstStyle/>
          <a:p>
            <a:r>
              <a:rPr lang="en-US" dirty="0" smtClean="0"/>
              <a:t>ELECTRICAL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462" y="1607261"/>
            <a:ext cx="8527869" cy="617129"/>
          </a:xfrm>
        </p:spPr>
        <p:txBody>
          <a:bodyPr/>
          <a:lstStyle/>
          <a:p>
            <a:r>
              <a:rPr lang="en-US" dirty="0" smtClean="0"/>
              <a:t>Power connection(distribution board)</a:t>
            </a:r>
            <a:endParaRPr lang="en-US" dirty="0"/>
          </a:p>
        </p:txBody>
      </p:sp>
      <p:pic>
        <p:nvPicPr>
          <p:cNvPr id="4098" name="Picture 22" descr="Description: https://scontent.fjrs1-1.fna.fbcdn.net/v/t1.15752-9/31206156_1946887492050569_3497205471847120896_n.png?_nc_cat=0&amp;oh=baf0c52c89332bb60226bb0149f461a7&amp;oe=5B65C3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583" y="2442754"/>
            <a:ext cx="630555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5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5654" y="206400"/>
            <a:ext cx="9997440" cy="1143000"/>
          </a:xfrm>
        </p:spPr>
        <p:txBody>
          <a:bodyPr/>
          <a:lstStyle/>
          <a:p>
            <a:r>
              <a:rPr lang="en-US" dirty="0" smtClean="0"/>
              <a:t>ELECTRICAL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8702" y="1593613"/>
            <a:ext cx="8527869" cy="617129"/>
          </a:xfrm>
        </p:spPr>
        <p:txBody>
          <a:bodyPr/>
          <a:lstStyle/>
          <a:p>
            <a:r>
              <a:rPr lang="en-US" dirty="0" smtClean="0"/>
              <a:t>Digital input connection</a:t>
            </a:r>
            <a:endParaRPr lang="en-US" dirty="0"/>
          </a:p>
        </p:txBody>
      </p:sp>
      <p:pic>
        <p:nvPicPr>
          <p:cNvPr id="5122" name="Picture 23" descr="Description: https://scontent.fjrs1-1.fna.fbcdn.net/v/t1.15752-9/31195731_1946887525383899_5506872527080652800_n.png?_nc_cat=0&amp;oh=5bb5a624ce24dee4c5e08bba36e22588&amp;oe=5B6A1BB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879" y="2442754"/>
            <a:ext cx="5943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24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7290" y="260990"/>
            <a:ext cx="9997440" cy="1143000"/>
          </a:xfrm>
        </p:spPr>
        <p:txBody>
          <a:bodyPr/>
          <a:lstStyle/>
          <a:p>
            <a:r>
              <a:rPr lang="en-US" dirty="0" smtClean="0"/>
              <a:t>ELECTRICAL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17" y="1511726"/>
            <a:ext cx="8527869" cy="617129"/>
          </a:xfrm>
        </p:spPr>
        <p:txBody>
          <a:bodyPr/>
          <a:lstStyle/>
          <a:p>
            <a:r>
              <a:rPr lang="en-US" dirty="0" smtClean="0"/>
              <a:t>Control output connection (contactors)</a:t>
            </a:r>
            <a:endParaRPr lang="en-US" dirty="0"/>
          </a:p>
        </p:txBody>
      </p:sp>
      <p:pic>
        <p:nvPicPr>
          <p:cNvPr id="6146" name="Picture 24" descr="Description: https://scontent.fjrs1-1.fna.fbcdn.net/v/t1.15752-9/31206305_1946887568717228_883211907903782912_n.png?_nc_cat=0&amp;oh=23886337c2e16f042f05d12b17a589b0&amp;oe=5B66E4C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493" y="2442754"/>
            <a:ext cx="5720609" cy="402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0" t="8082" r="29408" b="7878"/>
          <a:stretch/>
        </p:blipFill>
        <p:spPr>
          <a:xfrm rot="5400000">
            <a:off x="8440621" y="2103159"/>
            <a:ext cx="2822532" cy="443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66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0380" y="354842"/>
            <a:ext cx="4294909" cy="74463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The code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37855"/>
            <a:ext cx="9144000" cy="50292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</a:t>
            </a:r>
            <a:r>
              <a:rPr lang="en-US" dirty="0"/>
              <a:t>The Project code is divided into </a:t>
            </a:r>
            <a:r>
              <a:rPr lang="en-US" dirty="0" smtClean="0"/>
              <a:t>Two </a:t>
            </a:r>
            <a:r>
              <a:rPr lang="en-US" dirty="0"/>
              <a:t>parts in term of operation: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1. </a:t>
            </a:r>
            <a:r>
              <a:rPr lang="en-US" b="1" dirty="0" smtClean="0"/>
              <a:t>Entering Car </a:t>
            </a:r>
            <a:r>
              <a:rPr lang="en-US" dirty="0" smtClean="0"/>
              <a:t>:- </a:t>
            </a:r>
            <a:r>
              <a:rPr lang="en-US" dirty="0"/>
              <a:t>In this case, the PLC makes sure that an empty car park and then make sure to read sensitive to reach the car , and finally accommodate that customer pressure on the operating button through the screen (HMI Screen ) 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2. </a:t>
            </a:r>
            <a:r>
              <a:rPr lang="en-US" b="1" dirty="0" smtClean="0"/>
              <a:t>Calling Car </a:t>
            </a:r>
            <a:r>
              <a:rPr lang="en-US" dirty="0" smtClean="0"/>
              <a:t>: </a:t>
            </a:r>
            <a:r>
              <a:rPr lang="en-US" dirty="0"/>
              <a:t>- In this case, when the customer returns to take his car, press on the location of his car through the </a:t>
            </a:r>
            <a:r>
              <a:rPr lang="en-US" dirty="0" smtClean="0"/>
              <a:t>screen (HMI Screen ) , </a:t>
            </a:r>
            <a:r>
              <a:rPr lang="en-US" dirty="0"/>
              <a:t>and then the </a:t>
            </a:r>
            <a:r>
              <a:rPr lang="en-US" dirty="0" smtClean="0"/>
              <a:t>PLC </a:t>
            </a:r>
            <a:r>
              <a:rPr lang="en-US" dirty="0"/>
              <a:t>determines the location of the car </a:t>
            </a:r>
            <a:r>
              <a:rPr lang="en-US" b="1" u="sng" dirty="0"/>
              <a:t>and choose the shortest way to return the car.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22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365126"/>
            <a:ext cx="4135583" cy="1172730"/>
          </a:xfrm>
        </p:spPr>
        <p:txBody>
          <a:bodyPr>
            <a:normAutofit/>
          </a:bodyPr>
          <a:lstStyle/>
          <a:p>
            <a:r>
              <a:rPr lang="en-US" b="1" dirty="0" smtClean="0"/>
              <a:t>Entering Car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8451" y="1496913"/>
            <a:ext cx="10515600" cy="4791508"/>
          </a:xfrm>
        </p:spPr>
        <p:txBody>
          <a:bodyPr/>
          <a:lstStyle/>
          <a:p>
            <a:pPr algn="l" rtl="0"/>
            <a:r>
              <a:rPr lang="en-US" dirty="0"/>
              <a:t>The first part  is divided into two parts :- </a:t>
            </a:r>
            <a:br>
              <a:rPr lang="en-US" dirty="0"/>
            </a:br>
            <a:r>
              <a:rPr lang="en-US" dirty="0"/>
              <a:t>1. The parking is not full.</a:t>
            </a:r>
            <a:br>
              <a:rPr lang="en-US" dirty="0"/>
            </a:br>
            <a:r>
              <a:rPr lang="en-US" dirty="0"/>
              <a:t>2. Read the sensor and apply the car entry code.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592" y="3422646"/>
            <a:ext cx="8589819" cy="262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14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466" y="447014"/>
            <a:ext cx="5479473" cy="120043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parking is not full.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165" y="2339149"/>
            <a:ext cx="9897856" cy="271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2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512" y="260651"/>
            <a:ext cx="9220200" cy="79865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Read the sensor and apply the car entry code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537" y="1340768"/>
            <a:ext cx="8125691" cy="2232248"/>
          </a:xfrm>
          <a:prstGeom prst="rect">
            <a:avLst/>
          </a:prstGeom>
        </p:spPr>
      </p:pic>
      <p:pic>
        <p:nvPicPr>
          <p:cNvPr id="6" name="Content Placeholder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413" y="3570378"/>
            <a:ext cx="8846128" cy="1565563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5288989"/>
            <a:ext cx="8319655" cy="137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9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393" y="332656"/>
            <a:ext cx="10826419" cy="962634"/>
          </a:xfrm>
        </p:spPr>
        <p:txBody>
          <a:bodyPr>
            <a:normAutofit/>
          </a:bodyPr>
          <a:lstStyle/>
          <a:p>
            <a:r>
              <a:rPr lang="en-US" b="1" dirty="0" smtClean="0"/>
              <a:t>Calling Car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93292" y="1087525"/>
            <a:ext cx="10515600" cy="5062147"/>
          </a:xfrm>
        </p:spPr>
        <p:txBody>
          <a:bodyPr/>
          <a:lstStyle/>
          <a:p>
            <a:pPr algn="l" rtl="0"/>
            <a:r>
              <a:rPr lang="en-US" dirty="0"/>
              <a:t>The calling car depends on the two blocks: -</a:t>
            </a:r>
          </a:p>
          <a:p>
            <a:pPr marL="0" indent="0" algn="l" rtl="0">
              <a:buNone/>
            </a:pPr>
            <a:r>
              <a:rPr lang="en-US" dirty="0" smtClean="0"/>
              <a:t>1. </a:t>
            </a:r>
            <a:r>
              <a:rPr lang="en-US" b="1" dirty="0"/>
              <a:t>The first block depends on the screen where the icon on the screen of each Pallets and the person clicking on the icon related to his car.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627" y="3767496"/>
            <a:ext cx="8317283" cy="173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4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024" y="144150"/>
            <a:ext cx="6576961" cy="962633"/>
          </a:xfrm>
        </p:spPr>
        <p:txBody>
          <a:bodyPr>
            <a:normAutofit/>
          </a:bodyPr>
          <a:lstStyle/>
          <a:p>
            <a:r>
              <a:rPr lang="en-US" b="1" dirty="0" smtClean="0"/>
              <a:t>Calling Car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2" y="1484784"/>
            <a:ext cx="7878871" cy="466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64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11" y="188640"/>
            <a:ext cx="4347575" cy="1125472"/>
          </a:xfrm>
        </p:spPr>
        <p:txBody>
          <a:bodyPr/>
          <a:lstStyle/>
          <a:p>
            <a:r>
              <a:rPr lang="en-US" b="1" dirty="0" smtClean="0"/>
              <a:t>Calling Car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5467" y="1127343"/>
            <a:ext cx="10120964" cy="5024568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When the value of the Pallets becomes true we will use the Move block to determine which Pallet will move and store in </a:t>
            </a:r>
            <a:r>
              <a:rPr lang="en-US" b="1" dirty="0"/>
              <a:t>"</a:t>
            </a:r>
            <a:r>
              <a:rPr lang="en-US" b="1" dirty="0" err="1"/>
              <a:t>call_DB</a:t>
            </a:r>
            <a:r>
              <a:rPr lang="en-US" b="1" dirty="0"/>
              <a:t>”. </a:t>
            </a:r>
            <a:r>
              <a:rPr lang="en-US" b="1" dirty="0" err="1"/>
              <a:t>station_No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Each Pallet  has the same line .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63" y="3356992"/>
            <a:ext cx="8066948" cy="197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7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C71AE5-33A3-4E53-A17F-D12DB755E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31307"/>
          </a:xfrm>
        </p:spPr>
        <p:txBody>
          <a:bodyPr>
            <a:normAutofit fontScale="90000"/>
          </a:bodyPr>
          <a:lstStyle/>
          <a:p>
            <a:r>
              <a:rPr lang="en-US" sz="4600" dirty="0" smtClean="0"/>
              <a:t>Outline</a:t>
            </a:r>
            <a:endParaRPr lang="en-US" sz="4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D925A42-1BD6-4080-84E0-7CB2652F9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6996" y="1151907"/>
            <a:ext cx="10335204" cy="545077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Introduction.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-Basic </a:t>
            </a:r>
            <a:r>
              <a:rPr lang="en-US" sz="2800" dirty="0" smtClean="0"/>
              <a:t>Component :-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  * Mechanical </a:t>
            </a:r>
            <a:r>
              <a:rPr lang="en-US" sz="2800" dirty="0" smtClean="0"/>
              <a:t>Component.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  * Electrical </a:t>
            </a:r>
            <a:r>
              <a:rPr lang="en-US" sz="2800" dirty="0" smtClean="0"/>
              <a:t>Component.</a:t>
            </a:r>
          </a:p>
          <a:p>
            <a:r>
              <a:rPr lang="en-US" sz="2800" dirty="0" smtClean="0"/>
              <a:t>PLC code</a:t>
            </a:r>
          </a:p>
          <a:p>
            <a:r>
              <a:rPr lang="en-US" sz="2800" dirty="0" smtClean="0"/>
              <a:t>Induction Motor Drive</a:t>
            </a:r>
          </a:p>
          <a:p>
            <a:r>
              <a:rPr lang="en-US" sz="2800" dirty="0" smtClean="0"/>
              <a:t>Future </a:t>
            </a:r>
            <a:r>
              <a:rPr lang="en-US" sz="2800" dirty="0"/>
              <a:t>work &amp; conclusion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11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321" y="114605"/>
            <a:ext cx="3170128" cy="975160"/>
          </a:xfrm>
        </p:spPr>
        <p:txBody>
          <a:bodyPr>
            <a:normAutofit/>
          </a:bodyPr>
          <a:lstStyle/>
          <a:p>
            <a:r>
              <a:rPr lang="en-US" b="1" dirty="0" smtClean="0"/>
              <a:t>Calling Car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325" y="1089765"/>
            <a:ext cx="11179479" cy="508719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The second block is the one that will control and decide which Pallet  will move and choose the shortest route 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This block is activated when a "call_DB".</a:t>
            </a:r>
            <a:r>
              <a:rPr lang="en-US" dirty="0" err="1"/>
              <a:t>station_No</a:t>
            </a:r>
            <a:r>
              <a:rPr lang="en-US" dirty="0"/>
              <a:t> is true  (This means that the pallet  was chosen ) </a:t>
            </a:r>
            <a:r>
              <a:rPr lang="en-US" dirty="0" smtClean="0"/>
              <a:t>.</a:t>
            </a:r>
            <a:endParaRPr lang="en-US" b="1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73" y="2064925"/>
            <a:ext cx="7678119" cy="267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28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531" y="260648"/>
            <a:ext cx="5250784" cy="894898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Calling Car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478" y="1327759"/>
            <a:ext cx="9962324" cy="4849204"/>
          </a:xfrm>
        </p:spPr>
        <p:txBody>
          <a:bodyPr/>
          <a:lstStyle/>
          <a:p>
            <a:pPr algn="l" rtl="0"/>
            <a:r>
              <a:rPr lang="en-US" dirty="0"/>
              <a:t>- When you become </a:t>
            </a:r>
            <a:r>
              <a:rPr lang="en-US" b="1" dirty="0"/>
              <a:t>"</a:t>
            </a:r>
            <a:r>
              <a:rPr lang="en-US" b="1" dirty="0" err="1"/>
              <a:t>call_DB</a:t>
            </a:r>
            <a:r>
              <a:rPr lang="en-US" b="1" dirty="0"/>
              <a:t>”. </a:t>
            </a:r>
            <a:r>
              <a:rPr lang="en-US" b="1" dirty="0" err="1"/>
              <a:t>station_No</a:t>
            </a:r>
            <a:r>
              <a:rPr lang="en-US" b="1" dirty="0"/>
              <a:t> </a:t>
            </a:r>
            <a:r>
              <a:rPr lang="en-US" dirty="0"/>
              <a:t>true, the</a:t>
            </a:r>
            <a:r>
              <a:rPr lang="en-US" b="1" dirty="0"/>
              <a:t> "</a:t>
            </a:r>
            <a:r>
              <a:rPr lang="en-US" b="1" dirty="0" err="1"/>
              <a:t>Forward_DB</a:t>
            </a:r>
            <a:r>
              <a:rPr lang="en-US" b="1" dirty="0"/>
              <a:t>” </a:t>
            </a:r>
            <a:r>
              <a:rPr lang="en-US" dirty="0"/>
              <a:t>is true and we used the language of Visual Basic  in this block </a:t>
            </a:r>
            <a:r>
              <a:rPr lang="en-US" dirty="0" smtClean="0"/>
              <a:t>:-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724" y="3789040"/>
            <a:ext cx="8217075" cy="232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9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75" y="688938"/>
            <a:ext cx="8743167" cy="531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80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795" y="139662"/>
            <a:ext cx="3508332" cy="1150525"/>
          </a:xfrm>
        </p:spPr>
        <p:txBody>
          <a:bodyPr>
            <a:normAutofit/>
          </a:bodyPr>
          <a:lstStyle/>
          <a:p>
            <a:r>
              <a:rPr lang="en-US" b="1" dirty="0" smtClean="0"/>
              <a:t>Calling Car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529" y="1174273"/>
            <a:ext cx="10515600" cy="5502101"/>
          </a:xfrm>
        </p:spPr>
        <p:txBody>
          <a:bodyPr/>
          <a:lstStyle/>
          <a:p>
            <a:r>
              <a:rPr lang="en-US" dirty="0"/>
              <a:t>After the Pallet determines must be a </a:t>
            </a:r>
            <a:r>
              <a:rPr lang="en-US" b="1" dirty="0"/>
              <a:t>subtraction </a:t>
            </a:r>
            <a:r>
              <a:rPr lang="en-US" dirty="0"/>
              <a:t>on the value because it is possible to be at the entrance and therefore there is no need to move the </a:t>
            </a:r>
            <a:r>
              <a:rPr lang="en-US" dirty="0" smtClean="0"/>
              <a:t>motor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19" y="2600328"/>
            <a:ext cx="8117052" cy="214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3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373" y="202292"/>
            <a:ext cx="3508331" cy="1163051"/>
          </a:xfrm>
        </p:spPr>
        <p:txBody>
          <a:bodyPr>
            <a:normAutofit/>
          </a:bodyPr>
          <a:lstStyle/>
          <a:p>
            <a:r>
              <a:rPr lang="en-US" b="1" dirty="0" smtClean="0"/>
              <a:t>Calling Car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41" y="1365337"/>
            <a:ext cx="10902863" cy="4811626"/>
          </a:xfrm>
        </p:spPr>
        <p:txBody>
          <a:bodyPr/>
          <a:lstStyle/>
          <a:p>
            <a:r>
              <a:rPr lang="en-US" dirty="0"/>
              <a:t>After that, we divided the prototype into two parts within the program so that we can determine what is the shortest way to each </a:t>
            </a:r>
            <a:r>
              <a:rPr lang="en-US" dirty="0" smtClean="0"/>
              <a:t>pallet</a:t>
            </a:r>
            <a:br>
              <a:rPr lang="en-US" dirty="0" smtClean="0"/>
            </a:br>
            <a:r>
              <a:rPr lang="en-US" dirty="0" smtClean="0"/>
              <a:t>- First Range (forward) 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56" y="2830882"/>
            <a:ext cx="9494729" cy="310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2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531" y="404664"/>
            <a:ext cx="4884951" cy="1008112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Calling Car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501" y="1202499"/>
            <a:ext cx="9770303" cy="4974464"/>
          </a:xfrm>
        </p:spPr>
        <p:txBody>
          <a:bodyPr/>
          <a:lstStyle/>
          <a:p>
            <a:pPr algn="l" rtl="0">
              <a:buFontTx/>
              <a:buChar char="-"/>
            </a:pPr>
            <a:r>
              <a:rPr lang="en-US" dirty="0" smtClean="0"/>
              <a:t>Second Range (Backward )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629" y="2204864"/>
            <a:ext cx="8041711" cy="366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77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276875"/>
            <a:ext cx="10515600" cy="308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26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11" y="260651"/>
            <a:ext cx="5107687" cy="1075369"/>
          </a:xfrm>
        </p:spPr>
        <p:txBody>
          <a:bodyPr>
            <a:normAutofit/>
          </a:bodyPr>
          <a:lstStyle/>
          <a:p>
            <a:r>
              <a:rPr lang="en-US" b="1" dirty="0" smtClean="0"/>
              <a:t>Calling Car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68" y="1202499"/>
            <a:ext cx="10890337" cy="4974464"/>
          </a:xfrm>
        </p:spPr>
        <p:txBody>
          <a:bodyPr/>
          <a:lstStyle/>
          <a:p>
            <a:r>
              <a:rPr lang="en-US" dirty="0"/>
              <a:t>In the final section of the program, the prototype must be arranged after each car extraction </a:t>
            </a:r>
            <a:r>
              <a:rPr lang="en-US" dirty="0" smtClean="0"/>
              <a:t>process.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573" y="2852939"/>
            <a:ext cx="7853819" cy="300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31" y="804236"/>
            <a:ext cx="5595367" cy="445670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951" y="704102"/>
            <a:ext cx="5943600" cy="447501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0205" y="306414"/>
            <a:ext cx="2064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#</a:t>
            </a:r>
            <a:r>
              <a:rPr lang="en-US" dirty="0" err="1" smtClean="0">
                <a:solidFill>
                  <a:prstClr val="black"/>
                </a:solidFill>
              </a:rPr>
              <a:t>forward_Rotation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193953" y="306414"/>
            <a:ext cx="2229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#</a:t>
            </a:r>
            <a:r>
              <a:rPr lang="en-US" dirty="0" err="1" smtClean="0">
                <a:solidFill>
                  <a:prstClr val="black"/>
                </a:solidFill>
              </a:rPr>
              <a:t>Backward_Rotation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74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007" y="260990"/>
            <a:ext cx="9997440" cy="1143000"/>
          </a:xfrm>
        </p:spPr>
        <p:txBody>
          <a:bodyPr>
            <a:normAutofit/>
          </a:bodyPr>
          <a:lstStyle/>
          <a:p>
            <a:r>
              <a:rPr lang="en-US" sz="3000" dirty="0"/>
              <a:t>Torque equation for equivalent motor-load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91063" y="1365914"/>
                <a:ext cx="9997440" cy="4800600"/>
              </a:xfrm>
            </p:spPr>
            <p:txBody>
              <a:bodyPr/>
              <a:lstStyle/>
              <a:p>
                <a:r>
                  <a:rPr lang="en-US" dirty="0" smtClean="0"/>
                  <a:t>Te-Tl = J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𝑑𝑤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B</m:t>
                    </m:r>
                    <m:r>
                      <a:rPr lang="en-US" b="0" i="0" smtClean="0">
                        <a:latin typeface="Cambria Math"/>
                      </a:rPr>
                      <m:t>∗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W</m:t>
                    </m:r>
                  </m:oMath>
                </a14:m>
                <a:endParaRPr lang="en-US" dirty="0" smtClean="0"/>
              </a:p>
              <a:p>
                <a:r>
                  <a:rPr lang="en-US" dirty="0" err="1" smtClean="0"/>
                  <a:t>Te</a:t>
                </a:r>
                <a:r>
                  <a:rPr lang="en-US" dirty="0" smtClean="0"/>
                  <a:t> changes depends on the changes in </a:t>
                </a:r>
                <a:r>
                  <a:rPr lang="en-US" dirty="0" err="1" smtClean="0"/>
                  <a:t>Tl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err="1" smtClean="0"/>
                  <a:t>Te</a:t>
                </a:r>
                <a:r>
                  <a:rPr lang="en-US" dirty="0" smtClean="0"/>
                  <a:t> &gt; </a:t>
                </a:r>
                <a:r>
                  <a:rPr lang="en-US" dirty="0" err="1" smtClean="0"/>
                  <a:t>Tl</a:t>
                </a:r>
                <a:r>
                  <a:rPr lang="en-US" dirty="0" smtClean="0"/>
                  <a:t> to let the system move.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91063" y="1365914"/>
                <a:ext cx="9997440" cy="48006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00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I</a:t>
            </a:r>
            <a:r>
              <a:rPr lang="en-US" sz="5400" dirty="0" smtClean="0"/>
              <a:t>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2825" y="1365914"/>
            <a:ext cx="9997440" cy="4800600"/>
          </a:xfrm>
        </p:spPr>
        <p:txBody>
          <a:bodyPr>
            <a:normAutofit/>
          </a:bodyPr>
          <a:lstStyle/>
          <a:p>
            <a:r>
              <a:rPr lang="en-US" sz="3200" dirty="0"/>
              <a:t>Why we choose vertical/rotary parking ?</a:t>
            </a:r>
          </a:p>
          <a:p>
            <a:r>
              <a:rPr lang="en-US" sz="3200" dirty="0"/>
              <a:t> Why we made a new Design ?</a:t>
            </a:r>
          </a:p>
        </p:txBody>
      </p:sp>
    </p:spTree>
    <p:extLst>
      <p:ext uri="{BB962C8B-B14F-4D97-AF65-F5344CB8AC3E}">
        <p14:creationId xmlns:p14="http://schemas.microsoft.com/office/powerpoint/2010/main" val="259510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078173"/>
            <a:ext cx="10178322" cy="480142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089" y="1364777"/>
            <a:ext cx="7527167" cy="47903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21176" y="357061"/>
            <a:ext cx="80230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 defTabSz="914400">
              <a:spcBef>
                <a:spcPts val="600"/>
              </a:spcBef>
              <a:buClr>
                <a:srgbClr val="0B082E"/>
              </a:buClr>
              <a:buSzPct val="80000"/>
            </a:pPr>
            <a:r>
              <a:rPr lang="en-US" sz="3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Variable frequency drive (VFD)</a:t>
            </a:r>
          </a:p>
        </p:txBody>
      </p:sp>
    </p:spTree>
    <p:extLst>
      <p:ext uri="{BB962C8B-B14F-4D97-AF65-F5344CB8AC3E}">
        <p14:creationId xmlns:p14="http://schemas.microsoft.com/office/powerpoint/2010/main" val="361244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8484" y="233695"/>
            <a:ext cx="9997440" cy="1143000"/>
          </a:xfrm>
        </p:spPr>
        <p:txBody>
          <a:bodyPr/>
          <a:lstStyle/>
          <a:p>
            <a:r>
              <a:rPr lang="en-US" dirty="0"/>
              <a:t>Speed control methodology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663" y="1447800"/>
            <a:ext cx="10464921" cy="4800600"/>
          </a:xfrm>
        </p:spPr>
        <p:txBody>
          <a:bodyPr/>
          <a:lstStyle/>
          <a:p>
            <a:pPr marL="0" lvl="0">
              <a:lnSpc>
                <a:spcPct val="115000"/>
              </a:lnSpc>
              <a:spcBef>
                <a:spcPts val="0"/>
              </a:spcBef>
              <a:buClr>
                <a:srgbClr val="3891A7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28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There are two basic methods to control the speed of 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induction </a:t>
            </a:r>
            <a:r>
              <a:rPr lang="en-US" sz="28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motor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:</a:t>
            </a:r>
            <a:endParaRPr lang="en-US" sz="2800" dirty="0" smtClean="0">
              <a:latin typeface="Times New Roman"/>
              <a:ea typeface="Times New Roman"/>
              <a:cs typeface="Arial"/>
            </a:endParaRPr>
          </a:p>
          <a:p>
            <a:pPr marL="0">
              <a:lnSpc>
                <a:spcPct val="115000"/>
              </a:lnSpc>
              <a:spcBef>
                <a:spcPts val="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b="1" dirty="0" smtClean="0">
                <a:latin typeface="Times New Roman"/>
                <a:ea typeface="Times New Roman"/>
                <a:cs typeface="Arial"/>
              </a:rPr>
              <a:t>1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) Scalar Control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.</a:t>
            </a:r>
            <a:r>
              <a:rPr lang="en-US" sz="2800" b="1" dirty="0"/>
              <a:t> </a:t>
            </a:r>
            <a:endParaRPr lang="en-US" sz="2800" b="1" dirty="0" smtClean="0"/>
          </a:p>
          <a:p>
            <a:pPr marL="0">
              <a:lnSpc>
                <a:spcPct val="115000"/>
              </a:lnSpc>
              <a:spcBef>
                <a:spcPts val="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2800" dirty="0"/>
              <a:t>I</a:t>
            </a:r>
            <a:r>
              <a:rPr lang="en-US" sz="2800" dirty="0" smtClean="0"/>
              <a:t>gnores </a:t>
            </a:r>
            <a:r>
              <a:rPr lang="en-US" sz="2800" dirty="0"/>
              <a:t>the transient </a:t>
            </a:r>
            <a:r>
              <a:rPr lang="en-US" sz="2800" dirty="0" smtClean="0"/>
              <a:t>conditions.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2800" dirty="0"/>
              <a:t>G</a:t>
            </a:r>
            <a:r>
              <a:rPr lang="en-US" sz="2800" dirty="0" smtClean="0"/>
              <a:t>ood </a:t>
            </a:r>
            <a:r>
              <a:rPr lang="en-US" sz="2800" dirty="0"/>
              <a:t>only for low performance </a:t>
            </a:r>
            <a:r>
              <a:rPr lang="en-US" sz="2800" dirty="0" smtClean="0"/>
              <a:t>drives.</a:t>
            </a:r>
            <a:endParaRPr lang="en-US" sz="2800" dirty="0">
              <a:latin typeface="Calibri"/>
              <a:ea typeface="Times New Roman"/>
              <a:cs typeface="Arial"/>
            </a:endParaRPr>
          </a:p>
          <a:p>
            <a:pPr marL="0">
              <a:lnSpc>
                <a:spcPct val="115000"/>
              </a:lnSpc>
              <a:spcBef>
                <a:spcPts val="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2) Vector Control or Field Orientation Control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.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2800" dirty="0"/>
              <a:t>control of magnitude and phase </a:t>
            </a:r>
            <a:r>
              <a:rPr lang="en-US" sz="2800" dirty="0" smtClean="0"/>
              <a:t>based </a:t>
            </a:r>
            <a:r>
              <a:rPr lang="en-US" sz="2800" dirty="0"/>
              <a:t>on dynamic </a:t>
            </a:r>
            <a:r>
              <a:rPr lang="en-US" sz="2800" dirty="0" smtClean="0"/>
              <a:t>model.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2800" dirty="0">
                <a:latin typeface="Times New Roman"/>
                <a:ea typeface="Times New Roman"/>
              </a:rPr>
              <a:t>capable of observing steady state &amp; transient motor </a:t>
            </a:r>
            <a:r>
              <a:rPr lang="en-US" sz="2800" dirty="0" smtClean="0">
                <a:latin typeface="Times New Roman"/>
                <a:ea typeface="Times New Roman"/>
              </a:rPr>
              <a:t>behavior.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2800" dirty="0"/>
              <a:t>good for high performance </a:t>
            </a:r>
            <a:r>
              <a:rPr lang="en-US" sz="2800" dirty="0" smtClean="0"/>
              <a:t>drives.</a:t>
            </a:r>
            <a:endParaRPr lang="en-US" sz="2800" dirty="0">
              <a:latin typeface="Calibri"/>
              <a:ea typeface="Times New Roman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4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5530" y="179104"/>
            <a:ext cx="9997440" cy="789887"/>
          </a:xfrm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  <a:effectLst/>
                <a:ea typeface="Times New Roman"/>
                <a:cs typeface="Arial"/>
              </a:rPr>
              <a:t>Vector Control or Field Orientation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8233" y="1038366"/>
            <a:ext cx="10600853" cy="5403353"/>
          </a:xfrm>
        </p:spPr>
        <p:txBody>
          <a:bodyPr/>
          <a:lstStyle/>
          <a:p>
            <a:pPr marL="82296" indent="0">
              <a:buNone/>
            </a:pP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r>
              <a:rPr lang="en-US" dirty="0">
                <a:solidFill>
                  <a:srgbClr val="000000"/>
                </a:solidFill>
                <a:latin typeface="Calibri"/>
              </a:rPr>
              <a:t>Dynamic model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complex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due to magnetic coupling between stator phases and rotor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phases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r>
              <a:rPr lang="en-US" dirty="0">
                <a:solidFill>
                  <a:srgbClr val="000000"/>
                </a:solidFill>
                <a:latin typeface="Calibri"/>
              </a:rPr>
              <a:t>Complexity of dynamic model can be reduced by employing space vector equations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198" y="3507024"/>
            <a:ext cx="3619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897" y="3535599"/>
            <a:ext cx="37338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11236" y="5736393"/>
            <a:ext cx="3930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</a:t>
            </a:r>
            <a:r>
              <a:rPr lang="en-US" dirty="0"/>
              <a:t>stationary stator frame αβ and the rotor frame αβ’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699" y="5736393"/>
            <a:ext cx="4394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Times New Roman"/>
                <a:ea typeface="Times New Roman"/>
              </a:rPr>
              <a:t>ψ</a:t>
            </a:r>
            <a:r>
              <a:rPr lang="en-US" baseline="-25000" dirty="0" err="1">
                <a:latin typeface="Times New Roman"/>
                <a:ea typeface="Times New Roman"/>
              </a:rPr>
              <a:t>r</a:t>
            </a:r>
            <a:r>
              <a:rPr lang="en-US" dirty="0">
                <a:latin typeface="Times New Roman"/>
                <a:ea typeface="Times New Roman"/>
              </a:rPr>
              <a:t> lies completely on the d-axis so the system is field oriented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5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control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3643" y="1295968"/>
            <a:ext cx="9997440" cy="4800600"/>
          </a:xfrm>
        </p:spPr>
        <p:txBody>
          <a:bodyPr/>
          <a:lstStyle/>
          <a:p>
            <a:r>
              <a:rPr lang="en-US" b="1" dirty="0" smtClean="0">
                <a:latin typeface="+mj-lt"/>
                <a:ea typeface="Times New Roman"/>
              </a:rPr>
              <a:t>1- Direct </a:t>
            </a:r>
            <a:r>
              <a:rPr lang="en-US" b="1" dirty="0">
                <a:latin typeface="+mj-lt"/>
                <a:ea typeface="Times New Roman"/>
              </a:rPr>
              <a:t>Vector </a:t>
            </a:r>
            <a:r>
              <a:rPr lang="en-US" b="1" dirty="0" smtClean="0">
                <a:latin typeface="+mj-lt"/>
                <a:ea typeface="Times New Roman"/>
              </a:rPr>
              <a:t>Control</a:t>
            </a:r>
          </a:p>
          <a:p>
            <a:r>
              <a:rPr lang="en-US" sz="2500" dirty="0" smtClean="0">
                <a:latin typeface="+mj-lt"/>
              </a:rPr>
              <a:t>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Flux Angle </a:t>
            </a:r>
            <a:r>
              <a:rPr lang="en-US" dirty="0" smtClean="0">
                <a:latin typeface="+mj-lt"/>
              </a:rPr>
              <a:t>λ </a:t>
            </a:r>
            <a:r>
              <a:rPr lang="en-US" dirty="0">
                <a:latin typeface="+mj-lt"/>
              </a:rPr>
              <a:t>obtained by measuring the machine flux </a:t>
            </a:r>
            <a:endParaRPr lang="en-US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2- Indirect </a:t>
            </a:r>
            <a:r>
              <a:rPr lang="en-US" b="1" dirty="0">
                <a:latin typeface="+mj-lt"/>
              </a:rPr>
              <a:t>Vector </a:t>
            </a:r>
            <a:r>
              <a:rPr lang="en-US" b="1" dirty="0" smtClean="0">
                <a:latin typeface="+mj-lt"/>
              </a:rPr>
              <a:t>Control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Flux Angle </a:t>
            </a:r>
            <a:r>
              <a:rPr lang="en-US" dirty="0">
                <a:latin typeface="+mj-lt"/>
              </a:rPr>
              <a:t>λ obtained </a:t>
            </a:r>
            <a:r>
              <a:rPr lang="en-US" dirty="0" smtClean="0">
                <a:latin typeface="+mj-lt"/>
              </a:rPr>
              <a:t>from 3-phase </a:t>
            </a:r>
          </a:p>
          <a:p>
            <a:pPr marL="82296" indent="0">
              <a:buNone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stator currents</a:t>
            </a:r>
            <a:endParaRPr lang="en-US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462" y="2972366"/>
            <a:ext cx="4067034" cy="346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768" y="220047"/>
            <a:ext cx="9997440" cy="11430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effectLst/>
              </a:rPr>
              <a:t>Induction Motor Speed Drive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367" y="1447800"/>
            <a:ext cx="10492217" cy="4800600"/>
          </a:xfrm>
        </p:spPr>
        <p:txBody>
          <a:bodyPr>
            <a:normAutofit fontScale="92500" lnSpcReduction="10000"/>
          </a:bodyPr>
          <a:lstStyle/>
          <a:p>
            <a:r>
              <a:rPr lang="en-US" sz="3000" b="1" dirty="0" smtClean="0"/>
              <a:t>1) Obtaining </a:t>
            </a:r>
            <a:r>
              <a:rPr lang="en-US" sz="3000" b="1" dirty="0"/>
              <a:t>the </a:t>
            </a:r>
            <a:r>
              <a:rPr lang="en-US" sz="3000" b="1" dirty="0" smtClean="0"/>
              <a:t>parameters</a:t>
            </a:r>
          </a:p>
          <a:p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Lo =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124.58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mH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,</a:t>
            </a:r>
            <a:r>
              <a:rPr lang="en-US" sz="2400" b="1" dirty="0"/>
              <a:t> R</a:t>
            </a:r>
            <a:r>
              <a:rPr lang="en-US" sz="2400" b="1" baseline="-25000" dirty="0"/>
              <a:t>R</a:t>
            </a:r>
            <a:r>
              <a:rPr lang="en-US" sz="2400" b="1" dirty="0"/>
              <a:t> = 0.78 </a:t>
            </a:r>
            <a:r>
              <a:rPr lang="en-US" sz="2400" b="1" dirty="0" smtClean="0"/>
              <a:t>Ω</a:t>
            </a:r>
          </a:p>
          <a:p>
            <a:r>
              <a:rPr lang="en-US" sz="2400" dirty="0" err="1" smtClean="0"/>
              <a:t>σ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 = L'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 / L</a:t>
            </a:r>
            <a:r>
              <a:rPr lang="en-US" sz="2400" baseline="-25000" dirty="0" smtClean="0"/>
              <a:t>0</a:t>
            </a:r>
            <a:endParaRPr lang="en-US" sz="2400" dirty="0" smtClean="0"/>
          </a:p>
          <a:p>
            <a:r>
              <a:rPr lang="en-US" sz="2400" baseline="-25000" dirty="0" smtClean="0"/>
              <a:t>       </a:t>
            </a:r>
            <a:r>
              <a:rPr lang="en-US" sz="2400" dirty="0"/>
              <a:t>= </a:t>
            </a:r>
            <a:r>
              <a:rPr lang="en-US" sz="2400" dirty="0" smtClean="0"/>
              <a:t>0.038</a:t>
            </a:r>
            <a:r>
              <a:rPr lang="en-US" sz="2400" baseline="-25000" dirty="0"/>
              <a:t> </a:t>
            </a:r>
            <a:endParaRPr lang="en-US" sz="2400" dirty="0"/>
          </a:p>
          <a:p>
            <a:r>
              <a:rPr lang="en-US" sz="2400" dirty="0" err="1"/>
              <a:t>σ</a:t>
            </a:r>
            <a:r>
              <a:rPr lang="en-US" sz="2400" baseline="-25000" dirty="0" err="1"/>
              <a:t>R</a:t>
            </a:r>
            <a:r>
              <a:rPr lang="en-US" sz="2400" dirty="0"/>
              <a:t> </a:t>
            </a:r>
            <a:r>
              <a:rPr lang="en-US" sz="2400" dirty="0" smtClean="0"/>
              <a:t>= L'</a:t>
            </a:r>
            <a:r>
              <a:rPr lang="en-US" sz="2400" baseline="-25000" dirty="0" smtClean="0"/>
              <a:t>R</a:t>
            </a:r>
            <a:r>
              <a:rPr lang="en-US" sz="2400" dirty="0" smtClean="0"/>
              <a:t> / L</a:t>
            </a:r>
            <a:r>
              <a:rPr lang="en-US" sz="2400" baseline="-25000" dirty="0" smtClean="0"/>
              <a:t>0 </a:t>
            </a:r>
            <a:endParaRPr lang="en-US" sz="2400" dirty="0" smtClean="0"/>
          </a:p>
          <a:p>
            <a:r>
              <a:rPr lang="en-US" sz="2400" baseline="-25000" dirty="0" smtClean="0"/>
              <a:t>       </a:t>
            </a:r>
            <a:r>
              <a:rPr lang="en-US" sz="2400" dirty="0" smtClean="0"/>
              <a:t>= 0.038</a:t>
            </a:r>
          </a:p>
          <a:p>
            <a:r>
              <a:rPr lang="en-US" sz="2400" dirty="0" smtClean="0"/>
              <a:t>σ = </a:t>
            </a:r>
            <a:r>
              <a:rPr lang="en-US" sz="2400" dirty="0" err="1" smtClean="0"/>
              <a:t>σ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 + </a:t>
            </a:r>
            <a:r>
              <a:rPr lang="en-US" sz="2400" dirty="0" err="1" smtClean="0"/>
              <a:t>σ</a:t>
            </a:r>
            <a:r>
              <a:rPr lang="en-US" sz="2400" baseline="-25000" dirty="0" err="1" smtClean="0"/>
              <a:t>R</a:t>
            </a:r>
            <a:endParaRPr lang="en-US" sz="2400" dirty="0" smtClean="0"/>
          </a:p>
          <a:p>
            <a:r>
              <a:rPr lang="en-US" sz="2400" baseline="-25000" dirty="0" smtClean="0"/>
              <a:t>     </a:t>
            </a:r>
            <a:r>
              <a:rPr lang="en-US" sz="2400" dirty="0"/>
              <a:t>= 0.768</a:t>
            </a:r>
          </a:p>
          <a:p>
            <a:r>
              <a:rPr lang="en-US" sz="2400" dirty="0"/>
              <a:t>L</a:t>
            </a:r>
            <a:r>
              <a:rPr lang="en-US" sz="2400" baseline="-25000" dirty="0"/>
              <a:t>S</a:t>
            </a:r>
            <a:r>
              <a:rPr lang="en-US" sz="2400" dirty="0"/>
              <a:t> = L'</a:t>
            </a:r>
            <a:r>
              <a:rPr lang="en-US" sz="2400" baseline="-25000" dirty="0"/>
              <a:t>S </a:t>
            </a:r>
            <a:r>
              <a:rPr lang="en-US" sz="2400" dirty="0"/>
              <a:t>+ L</a:t>
            </a:r>
            <a:r>
              <a:rPr lang="en-US" sz="2400" baseline="-25000" dirty="0"/>
              <a:t>0 </a:t>
            </a:r>
            <a:endParaRPr lang="en-US" sz="2400" dirty="0"/>
          </a:p>
          <a:p>
            <a:r>
              <a:rPr lang="en-US" sz="2400" baseline="-25000" dirty="0"/>
              <a:t>        </a:t>
            </a:r>
            <a:r>
              <a:rPr lang="en-US" sz="2400" dirty="0"/>
              <a:t>=129.37 </a:t>
            </a:r>
            <a:r>
              <a:rPr lang="en-US" sz="2400" dirty="0" err="1"/>
              <a:t>mH</a:t>
            </a:r>
            <a:endParaRPr lang="en-US" sz="2400" dirty="0"/>
          </a:p>
          <a:p>
            <a:r>
              <a:rPr lang="en-US" sz="2400" dirty="0" smtClean="0"/>
              <a:t>L</a:t>
            </a:r>
            <a:r>
              <a:rPr lang="en-US" sz="2400" baseline="-25000" dirty="0" smtClean="0"/>
              <a:t>R</a:t>
            </a:r>
            <a:r>
              <a:rPr lang="en-US" sz="2400" dirty="0" smtClean="0"/>
              <a:t> = L'</a:t>
            </a:r>
            <a:r>
              <a:rPr lang="en-US" sz="2400" baseline="-25000" dirty="0" smtClean="0"/>
              <a:t>R </a:t>
            </a:r>
            <a:r>
              <a:rPr lang="en-US" sz="2400" dirty="0" smtClean="0"/>
              <a:t>+ L</a:t>
            </a:r>
            <a:r>
              <a:rPr lang="en-US" sz="2400" baseline="-25000" dirty="0" smtClean="0"/>
              <a:t>0 </a:t>
            </a:r>
            <a:endParaRPr lang="en-US" sz="2400" dirty="0" smtClean="0"/>
          </a:p>
          <a:p>
            <a:r>
              <a:rPr lang="en-US" sz="2400" baseline="-25000" dirty="0" smtClean="0"/>
              <a:t>        </a:t>
            </a:r>
            <a:r>
              <a:rPr lang="en-US" sz="2400" dirty="0" smtClean="0"/>
              <a:t>= 129.37 </a:t>
            </a:r>
            <a:r>
              <a:rPr lang="en-US" sz="2400" dirty="0" err="1" smtClean="0"/>
              <a:t>mH</a:t>
            </a:r>
            <a:endParaRPr lang="en-US" sz="2400" dirty="0" smtClean="0"/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94" y="982638"/>
            <a:ext cx="5060289" cy="1937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9" b="59994"/>
          <a:stretch/>
        </p:blipFill>
        <p:spPr bwMode="auto">
          <a:xfrm>
            <a:off x="7137779" y="2920620"/>
            <a:ext cx="4653887" cy="1719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779" y="4948712"/>
            <a:ext cx="432634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508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845" y="274638"/>
            <a:ext cx="10355739" cy="1143000"/>
          </a:xfrm>
        </p:spPr>
        <p:txBody>
          <a:bodyPr/>
          <a:lstStyle/>
          <a:p>
            <a:r>
              <a:rPr lang="en-US" sz="4400" dirty="0">
                <a:solidFill>
                  <a:srgbClr val="000000"/>
                </a:solidFill>
                <a:latin typeface="Calibri"/>
              </a:rPr>
              <a:t>Indirect Vector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28" y="1447800"/>
            <a:ext cx="10560456" cy="4800600"/>
          </a:xfrm>
        </p:spPr>
        <p:txBody>
          <a:bodyPr/>
          <a:lstStyle/>
          <a:p>
            <a:r>
              <a:rPr lang="en-US" dirty="0" smtClean="0"/>
              <a:t>Stator equations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443" y="1294261"/>
            <a:ext cx="6512154" cy="251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1" r="13680"/>
          <a:stretch/>
        </p:blipFill>
        <p:spPr bwMode="auto">
          <a:xfrm>
            <a:off x="7258182" y="4154030"/>
            <a:ext cx="4339988" cy="2071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744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9367" y="274638"/>
            <a:ext cx="10492217" cy="1143000"/>
          </a:xfrm>
        </p:spPr>
        <p:txBody>
          <a:bodyPr/>
          <a:lstStyle/>
          <a:p>
            <a:r>
              <a:rPr lang="en-US" sz="4400" dirty="0">
                <a:solidFill>
                  <a:srgbClr val="000000"/>
                </a:solidFill>
                <a:latin typeface="Calibri"/>
              </a:rPr>
              <a:t>Indirect Vector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367" y="1447800"/>
            <a:ext cx="10492217" cy="4800600"/>
          </a:xfrm>
        </p:spPr>
        <p:txBody>
          <a:bodyPr/>
          <a:lstStyle/>
          <a:p>
            <a:pPr lvl="0">
              <a:buClr>
                <a:srgbClr val="3891A7"/>
              </a:buClr>
            </a:pPr>
            <a:r>
              <a:rPr lang="en-US" dirty="0" smtClean="0">
                <a:solidFill>
                  <a:prstClr val="black"/>
                </a:solidFill>
              </a:rPr>
              <a:t>rotor </a:t>
            </a:r>
            <a:r>
              <a:rPr lang="en-US" dirty="0">
                <a:solidFill>
                  <a:prstClr val="black"/>
                </a:solidFill>
              </a:rPr>
              <a:t>equations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Vector control equations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0" r="7377"/>
          <a:stretch/>
        </p:blipFill>
        <p:spPr bwMode="auto">
          <a:xfrm>
            <a:off x="6905768" y="1266967"/>
            <a:ext cx="4749422" cy="2226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5" r="20520"/>
          <a:stretch/>
        </p:blipFill>
        <p:spPr bwMode="auto">
          <a:xfrm>
            <a:off x="7069540" y="3493827"/>
            <a:ext cx="4135272" cy="278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54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7481" y="274638"/>
            <a:ext cx="10574103" cy="708001"/>
          </a:xfrm>
        </p:spPr>
        <p:txBody>
          <a:bodyPr>
            <a:normAutofit fontScale="90000"/>
          </a:bodyPr>
          <a:lstStyle/>
          <a:p>
            <a:r>
              <a:rPr lang="en-US" sz="3000" i="1" dirty="0" smtClean="0"/>
              <a:t>Indirect </a:t>
            </a:r>
            <a:r>
              <a:rPr lang="en-US" sz="3000" i="1" dirty="0"/>
              <a:t>Vector Controller (without field weakening</a:t>
            </a:r>
            <a:r>
              <a:rPr lang="en-US" sz="3000" i="1" dirty="0" smtClean="0"/>
              <a:t>)</a:t>
            </a:r>
            <a:br>
              <a:rPr lang="en-US" sz="3000" i="1" dirty="0" smtClean="0"/>
            </a:br>
            <a:endParaRPr lang="en-US" sz="3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877" y="859809"/>
            <a:ext cx="7938448" cy="5595582"/>
          </a:xfrm>
          <a:ln>
            <a:solidFill>
              <a:schemeClr val="tx1"/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82890" y="900752"/>
            <a:ext cx="2688610" cy="266131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000" i="1" dirty="0" err="1" smtClean="0"/>
              <a:t>Dq</a:t>
            </a:r>
            <a:r>
              <a:rPr lang="en-US" sz="3000" i="1" dirty="0" smtClean="0"/>
              <a:t> current control and speed controller</a:t>
            </a:r>
            <a:br>
              <a:rPr lang="en-US" sz="3000" i="1" dirty="0" smtClean="0"/>
            </a:b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03583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776" y="274638"/>
            <a:ext cx="10546808" cy="1143000"/>
          </a:xfrm>
        </p:spPr>
        <p:txBody>
          <a:bodyPr/>
          <a:lstStyle/>
          <a:p>
            <a:r>
              <a:rPr lang="en-US" sz="2700" i="1" dirty="0">
                <a:solidFill>
                  <a:srgbClr val="4F271C">
                    <a:satMod val="130000"/>
                  </a:srgbClr>
                </a:solidFill>
              </a:rPr>
              <a:t>Indirect Vector Controller (without field weakening)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050" y="1338618"/>
            <a:ext cx="5281683" cy="4800600"/>
          </a:xfrm>
          <a:ln>
            <a:solidFill>
              <a:schemeClr val="tx1"/>
            </a:solidFill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618" y="1392286"/>
            <a:ext cx="4732930" cy="45990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136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5654" y="165456"/>
            <a:ext cx="9997440" cy="5715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Indirect vector control </a:t>
            </a:r>
            <a:r>
              <a:rPr lang="en-US" dirty="0" err="1" smtClean="0"/>
              <a:t>Matlab</a:t>
            </a:r>
            <a:r>
              <a:rPr lang="en-US" dirty="0" smtClean="0"/>
              <a:t> simulation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8"/>
          <a:stretch/>
        </p:blipFill>
        <p:spPr>
          <a:xfrm>
            <a:off x="1576005" y="805218"/>
            <a:ext cx="10275486" cy="5807122"/>
          </a:xfrm>
        </p:spPr>
      </p:pic>
    </p:spTree>
    <p:extLst>
      <p:ext uri="{BB962C8B-B14F-4D97-AF65-F5344CB8AC3E}">
        <p14:creationId xmlns:p14="http://schemas.microsoft.com/office/powerpoint/2010/main" val="2409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606" y="274638"/>
            <a:ext cx="10423978" cy="1143000"/>
          </a:xfrm>
        </p:spPr>
        <p:txBody>
          <a:bodyPr/>
          <a:lstStyle/>
          <a:p>
            <a:r>
              <a:rPr lang="en-US" dirty="0" smtClean="0"/>
              <a:t>The new design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569" y="1132764"/>
            <a:ext cx="4114286" cy="5725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982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9367" y="274638"/>
            <a:ext cx="10492217" cy="762592"/>
          </a:xfrm>
        </p:spPr>
        <p:txBody>
          <a:bodyPr/>
          <a:lstStyle/>
          <a:p>
            <a:r>
              <a:rPr lang="en-US" sz="3900" dirty="0">
                <a:solidFill>
                  <a:srgbClr val="4F271C">
                    <a:satMod val="130000"/>
                  </a:srgbClr>
                </a:solidFill>
              </a:rPr>
              <a:t>Indirect vector control </a:t>
            </a:r>
            <a:r>
              <a:rPr lang="en-US" sz="3900" dirty="0" err="1">
                <a:solidFill>
                  <a:srgbClr val="4F271C">
                    <a:satMod val="130000"/>
                  </a:srgbClr>
                </a:solidFill>
              </a:rPr>
              <a:t>Matlab</a:t>
            </a:r>
            <a:r>
              <a:rPr lang="en-US" sz="3900" dirty="0">
                <a:solidFill>
                  <a:srgbClr val="4F271C">
                    <a:satMod val="130000"/>
                  </a:srgbClr>
                </a:solidFill>
              </a:rPr>
              <a:t> simulation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938" y="1447800"/>
            <a:ext cx="9609904" cy="4800600"/>
          </a:xfrm>
        </p:spPr>
      </p:pic>
    </p:spTree>
    <p:extLst>
      <p:ext uri="{BB962C8B-B14F-4D97-AF65-F5344CB8AC3E}">
        <p14:creationId xmlns:p14="http://schemas.microsoft.com/office/powerpoint/2010/main" val="391619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vector control </a:t>
            </a:r>
            <a:r>
              <a:rPr lang="en-US" dirty="0" err="1"/>
              <a:t>Matlab</a:t>
            </a:r>
            <a:r>
              <a:rPr lang="en-US" dirty="0"/>
              <a:t> simulation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666" y="1776320"/>
            <a:ext cx="8707271" cy="43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86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vector control </a:t>
            </a:r>
            <a:r>
              <a:rPr lang="en-US" dirty="0" err="1"/>
              <a:t>Matlab</a:t>
            </a:r>
            <a:r>
              <a:rPr lang="en-US" dirty="0"/>
              <a:t> simulation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254" y="1522990"/>
            <a:ext cx="10409759" cy="4877809"/>
          </a:xfrm>
        </p:spPr>
      </p:pic>
    </p:spTree>
    <p:extLst>
      <p:ext uri="{BB962C8B-B14F-4D97-AF65-F5344CB8AC3E}">
        <p14:creationId xmlns:p14="http://schemas.microsoft.com/office/powerpoint/2010/main" val="110979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vector control </a:t>
            </a:r>
            <a:r>
              <a:rPr lang="en-US" dirty="0" err="1"/>
              <a:t>Matlab</a:t>
            </a:r>
            <a:r>
              <a:rPr lang="en-US" dirty="0"/>
              <a:t> simulation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599" y="1522990"/>
            <a:ext cx="10544414" cy="4905105"/>
          </a:xfrm>
        </p:spPr>
      </p:pic>
    </p:spTree>
    <p:extLst>
      <p:ext uri="{BB962C8B-B14F-4D97-AF65-F5344CB8AC3E}">
        <p14:creationId xmlns:p14="http://schemas.microsoft.com/office/powerpoint/2010/main" val="251041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DEABFD-CDBE-4BD4-AC10-2987B2090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56133"/>
          </a:xfrm>
        </p:spPr>
        <p:txBody>
          <a:bodyPr>
            <a:normAutofit/>
          </a:bodyPr>
          <a:lstStyle/>
          <a:p>
            <a:r>
              <a:rPr lang="en-US" dirty="0"/>
              <a:t>Future work and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5B7CF10-AEA5-49B1-875E-C928D1132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49189"/>
            <a:ext cx="10178322" cy="453040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project could be improved by using a complete Supervisory Control and Data Acquisition program (SCADA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Also GPRS can be used in order to book and reserve some pallets for specific customers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In </a:t>
            </a:r>
            <a:r>
              <a:rPr lang="en-US" sz="2800" dirty="0"/>
              <a:t>addition the payment for parking could be done using credit card through the HMI screen which should be connected to the internet, or by using a coin machine that starts up a timer counting for a specific time depends on the coin value.</a:t>
            </a:r>
          </a:p>
          <a:p>
            <a:pPr marL="82296" indent="0">
              <a:buNone/>
            </a:pP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1521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95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977" y="274638"/>
            <a:ext cx="9997440" cy="1143000"/>
          </a:xfrm>
        </p:spPr>
        <p:txBody>
          <a:bodyPr/>
          <a:lstStyle/>
          <a:p>
            <a:r>
              <a:rPr lang="en-US" dirty="0" smtClean="0"/>
              <a:t>MICROCONTROLER:PLC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059" y="1710251"/>
            <a:ext cx="6003536" cy="1431535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Type:siemens</a:t>
            </a:r>
            <a:endParaRPr lang="en-US" dirty="0" smtClean="0"/>
          </a:p>
          <a:p>
            <a:r>
              <a:rPr lang="en-US" dirty="0" err="1" smtClean="0"/>
              <a:t>Name:melismaticz</a:t>
            </a:r>
            <a:r>
              <a:rPr lang="en-US" dirty="0" smtClean="0"/>
              <a:t> S7-1200 (220 AC – 24 DC ) </a:t>
            </a:r>
          </a:p>
          <a:p>
            <a:r>
              <a:rPr lang="en-US" dirty="0" smtClean="0"/>
              <a:t>8 input , 8 output </a:t>
            </a:r>
            <a:endParaRPr lang="en-US" dirty="0"/>
          </a:p>
        </p:txBody>
      </p:sp>
      <p:pic>
        <p:nvPicPr>
          <p:cNvPr id="1026" name="Picture 1" descr="Description: https://www.automation.siemens.com/bilddb/interfaces/InterfaceImageDB.asmx/GetImageVariant?objectkey=G_ST70_XX_98589&amp;imagevariantid=16&amp;lang=&amp;interfaceuserid=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6000" y="1200492"/>
            <a:ext cx="2451054" cy="245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596408" y="3651546"/>
            <a:ext cx="5193638" cy="1431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INPUT:SENSOR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55059" y="4134467"/>
            <a:ext cx="5193638" cy="1431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prstClr val="black"/>
                </a:solidFill>
              </a:rPr>
              <a:t>Type:IR</a:t>
            </a:r>
            <a:r>
              <a:rPr lang="en-US" dirty="0" smtClean="0">
                <a:solidFill>
                  <a:prstClr val="black"/>
                </a:solidFill>
              </a:rPr>
              <a:t> resistive sensor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Has phase neutral and data bus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8" name="Picture 4" descr="ÙØªÙØ¬Ø© Ø¨Ø­Ø« Ø§ÙØµÙØ± Ø¹Ù âªir resistive sensorâ¬â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788" y="3747081"/>
            <a:ext cx="2823477" cy="282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47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28402" y="233694"/>
            <a:ext cx="9997440" cy="1143000"/>
          </a:xfrm>
        </p:spPr>
        <p:txBody>
          <a:bodyPr/>
          <a:lstStyle/>
          <a:p>
            <a:r>
              <a:rPr lang="en-US" dirty="0" smtClean="0"/>
              <a:t>MICROCONTROLER:PLC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03" y="1403714"/>
            <a:ext cx="7940040" cy="69550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Output: induction motor </a:t>
            </a:r>
          </a:p>
          <a:p>
            <a:r>
              <a:rPr lang="en-US" dirty="0" smtClean="0"/>
              <a:t>Two outputs one forward and one reverse </a:t>
            </a:r>
            <a:endParaRPr lang="en-US" dirty="0"/>
          </a:p>
        </p:txBody>
      </p:sp>
      <p:pic>
        <p:nvPicPr>
          <p:cNvPr id="2050" name="Picture 3" descr="Description: 0.09kw My562-4 Series Single Phase AC Electric Motor 110-240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064" y="1080401"/>
            <a:ext cx="3247891" cy="2568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428402" y="3785854"/>
            <a:ext cx="5678979" cy="695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Output / Input : HMI </a:t>
            </a:r>
          </a:p>
        </p:txBody>
      </p:sp>
      <p:pic>
        <p:nvPicPr>
          <p:cNvPr id="1026" name="Picture 14" descr="Description: https://scontent.fjrs4-1.fna.fbcdn.net/v/t1.15752-9/31290632_1946705248735460_2030709710629371904_n.png?_nc_cat=0&amp;oh=1ce85b61040365b501f432489bb193c8&amp;oe=5B6CE16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605" y="3785854"/>
            <a:ext cx="3181350" cy="262859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11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1882" y="247342"/>
            <a:ext cx="9997440" cy="1143000"/>
          </a:xfrm>
        </p:spPr>
        <p:txBody>
          <a:bodyPr/>
          <a:lstStyle/>
          <a:p>
            <a:r>
              <a:rPr lang="en-US" dirty="0" smtClean="0"/>
              <a:t>MECHANICAL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538" y="1555845"/>
            <a:ext cx="7787608" cy="239284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is two step down speed </a:t>
            </a:r>
          </a:p>
          <a:p>
            <a:r>
              <a:rPr lang="en-US" dirty="0" smtClean="0"/>
              <a:t> gear box from 1450RPM to 14RPM</a:t>
            </a:r>
          </a:p>
          <a:p>
            <a:r>
              <a:rPr lang="en-US" dirty="0" smtClean="0"/>
              <a:t>Mechanical gear 14RPM to 3RPM (76/16 teeth)</a:t>
            </a:r>
          </a:p>
          <a:p>
            <a:r>
              <a:rPr lang="en-US" dirty="0" smtClean="0"/>
              <a:t>Standard speed is 3RPM</a:t>
            </a:r>
            <a:endParaRPr lang="en-US" dirty="0"/>
          </a:p>
        </p:txBody>
      </p:sp>
      <p:pic>
        <p:nvPicPr>
          <p:cNvPr id="3074" name="Picture 17" descr="Description: https://scontent.fjrs4-1.fna.fbcdn.net/v/t1.6435-9/31229309_1946782755394376_5653258052049043456_n.jpg?_nc_cat=0&amp;oh=dd691528515d3d767610d49090d8cd94&amp;oe=5B9A882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83" y="1027906"/>
            <a:ext cx="2863759" cy="509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06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606" y="1528549"/>
            <a:ext cx="4495801" cy="17196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C.B (6A) Two pole </a:t>
            </a:r>
            <a:br>
              <a:rPr lang="en-US" dirty="0" smtClean="0"/>
            </a:br>
            <a:r>
              <a:rPr lang="en-US" dirty="0" smtClean="0"/>
              <a:t>Main Protection for D.B</a:t>
            </a:r>
            <a:endParaRPr lang="en-US" dirty="0"/>
          </a:p>
        </p:txBody>
      </p:sp>
      <p:pic>
        <p:nvPicPr>
          <p:cNvPr id="3074" name="Picture 7" descr="Description: https://scontent.fjrs2-1.fna.fbcdn.net/v/t1.15752-9/31124750_1945583555514296_3108443092550680576_n.png?_nc_cat=0&amp;oh=e5ef1feab22f0f7368ab6d684223d33d&amp;oe=5B66336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4" t="275"/>
          <a:stretch/>
        </p:blipFill>
        <p:spPr bwMode="auto">
          <a:xfrm>
            <a:off x="9171198" y="1281160"/>
            <a:ext cx="2082318" cy="251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480883" y="3990120"/>
            <a:ext cx="4495801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C.B (6A) One pole 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Main Protection for I.M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075" name="Picture 10" descr="Description: https://scontent.fjrs2-1.fna.fbcdn.net/v/t1.15752-0/s261x260/31206166_1945584065514245_1265224226403516416_n.png?_nc_cat=0&amp;oh=5931eb02ff22a3333e2e3aa9bfd07fc6&amp;oe=5B6CC53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78" t="15986"/>
          <a:stretch/>
        </p:blipFill>
        <p:spPr bwMode="auto">
          <a:xfrm>
            <a:off x="9501817" y="3889381"/>
            <a:ext cx="2177755" cy="296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55594" y="138160"/>
            <a:ext cx="10423978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Protecting devices(circuit breakers)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8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665" y="1093158"/>
            <a:ext cx="3581400" cy="757092"/>
          </a:xfrm>
        </p:spPr>
        <p:txBody>
          <a:bodyPr/>
          <a:lstStyle/>
          <a:p>
            <a:r>
              <a:rPr lang="en-US" dirty="0" smtClean="0"/>
              <a:t>Contactor </a:t>
            </a:r>
            <a:endParaRPr lang="en-US" dirty="0"/>
          </a:p>
        </p:txBody>
      </p:sp>
      <p:pic>
        <p:nvPicPr>
          <p:cNvPr id="2052" name="Picture 7" descr="Description: https://scontent.fjrs4-1.fna.fbcdn.net/v/t1.15752-9/31143844_1945595495513102_1264097123905830912_n.png?_nc_cat=0&amp;oh=a5b1ec2f4587a635d3782341fb4415d5&amp;oe=5B6C14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567" y="4076553"/>
            <a:ext cx="2468563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443665" y="3911049"/>
            <a:ext cx="3581400" cy="757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prstClr val="black"/>
                </a:solidFill>
              </a:rPr>
              <a:t>Busbar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3" name="Picture 2" descr="Description: https://scontent.fjrs4-1.fna.fbcdn.net/v/t1.15752-9/31170121_1945596028846382_8097543718527041536_n.png?_nc_cat=0&amp;oh=5bfce549a90e5186ba3192f6570956cc&amp;oe=5B9A3F4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673" y="693694"/>
            <a:ext cx="2688353" cy="3201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26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1914</TotalTime>
  <Words>805</Words>
  <Application>Microsoft Office PowerPoint</Application>
  <PresentationFormat>Custom</PresentationFormat>
  <Paragraphs>149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Solstice</vt:lpstr>
      <vt:lpstr>انقلاب</vt:lpstr>
      <vt:lpstr>Vertical/rotary car parking system</vt:lpstr>
      <vt:lpstr>Outline</vt:lpstr>
      <vt:lpstr>Introduction</vt:lpstr>
      <vt:lpstr>The new design</vt:lpstr>
      <vt:lpstr>MICROCONTROLER:PLC</vt:lpstr>
      <vt:lpstr>MICROCONTROLER:PLC</vt:lpstr>
      <vt:lpstr>MECHANICAL ISSUE</vt:lpstr>
      <vt:lpstr>C.B (6A) Two pole  Main Protection for D.B</vt:lpstr>
      <vt:lpstr>Contactor </vt:lpstr>
      <vt:lpstr>ELECTRICAL CONNECTION</vt:lpstr>
      <vt:lpstr>ELECTRICAL CONNECTION</vt:lpstr>
      <vt:lpstr>ELECTRICAL CONNECTION</vt:lpstr>
      <vt:lpstr>The code</vt:lpstr>
      <vt:lpstr>Entering Car</vt:lpstr>
      <vt:lpstr>The parking is not full.</vt:lpstr>
      <vt:lpstr>Read the sensor and apply the car entry code</vt:lpstr>
      <vt:lpstr>Calling Car </vt:lpstr>
      <vt:lpstr>Calling Car </vt:lpstr>
      <vt:lpstr>Calling Car </vt:lpstr>
      <vt:lpstr>Calling Car </vt:lpstr>
      <vt:lpstr>Calling Car </vt:lpstr>
      <vt:lpstr>PowerPoint Presentation</vt:lpstr>
      <vt:lpstr>Calling Car </vt:lpstr>
      <vt:lpstr>Calling Car </vt:lpstr>
      <vt:lpstr>Calling Car </vt:lpstr>
      <vt:lpstr>PowerPoint Presentation</vt:lpstr>
      <vt:lpstr>Calling Car </vt:lpstr>
      <vt:lpstr>PowerPoint Presentation</vt:lpstr>
      <vt:lpstr>Torque equation for equivalent motor-load system</vt:lpstr>
      <vt:lpstr>PowerPoint Presentation</vt:lpstr>
      <vt:lpstr>Speed control methodology </vt:lpstr>
      <vt:lpstr>Vector Control or Field Orientation Control</vt:lpstr>
      <vt:lpstr>Vector control implementation</vt:lpstr>
      <vt:lpstr>Induction Motor Speed Drive</vt:lpstr>
      <vt:lpstr>Indirect Vector Control</vt:lpstr>
      <vt:lpstr>Indirect Vector Control</vt:lpstr>
      <vt:lpstr>Indirect Vector Controller (without field weakening) </vt:lpstr>
      <vt:lpstr>Indirect Vector Controller (without field weakening)</vt:lpstr>
      <vt:lpstr>Indirect vector control Matlab simulation</vt:lpstr>
      <vt:lpstr>Indirect vector control Matlab simulation</vt:lpstr>
      <vt:lpstr>Indirect vector control Matlab simulation</vt:lpstr>
      <vt:lpstr>Indirect vector control Matlab simulation</vt:lpstr>
      <vt:lpstr>Indirect vector control Matlab simulation</vt:lpstr>
      <vt:lpstr>Future work and 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Vertical/rotary car parking system</dc:title>
  <dc:creator>XIHeat</dc:creator>
  <cp:lastModifiedBy>ammar</cp:lastModifiedBy>
  <cp:revision>153</cp:revision>
  <dcterms:created xsi:type="dcterms:W3CDTF">2017-12-19T11:12:05Z</dcterms:created>
  <dcterms:modified xsi:type="dcterms:W3CDTF">2018-05-30T22:27:23Z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