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autoCompressPictures="0">
  <p:sldMasterIdLst>
    <p:sldMasterId id="2147484010" r:id="rId4"/>
  </p:sldMasterIdLst>
  <p:sldIdLst>
    <p:sldId id="257" r:id="rId5"/>
    <p:sldId id="261" r:id="rId6"/>
    <p:sldId id="274" r:id="rId7"/>
    <p:sldId id="277" r:id="rId8"/>
    <p:sldId id="284" r:id="rId9"/>
    <p:sldId id="278" r:id="rId10"/>
    <p:sldId id="285" r:id="rId11"/>
    <p:sldId id="282" r:id="rId12"/>
    <p:sldId id="283" r:id="rId13"/>
    <p:sldId id="275" r:id="rId14"/>
    <p:sldId id="279" r:id="rId15"/>
    <p:sldId id="273" r:id="rId16"/>
    <p:sldId id="281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28"/>
  </p:normalViewPr>
  <p:slideViewPr>
    <p:cSldViewPr snapToGrid="0" snapToObjects="1">
      <p:cViewPr varScale="1">
        <p:scale>
          <a:sx n="76" d="100"/>
          <a:sy n="76" d="100"/>
        </p:scale>
        <p:origin x="540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12/24/2020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76877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12/24/2020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34241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12/24/2020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70839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12/24/2020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99731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12/24/2020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74163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12/24/2020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30832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12/24/2020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32111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12/24/2020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82115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12/24/2020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05181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12/24/2020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8614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12/24/2020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22622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206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12/24/2020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852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1" r:id="rId1"/>
    <p:sldLayoutId id="2147484012" r:id="rId2"/>
    <p:sldLayoutId id="2147484013" r:id="rId3"/>
    <p:sldLayoutId id="2147484014" r:id="rId4"/>
    <p:sldLayoutId id="2147484015" r:id="rId5"/>
    <p:sldLayoutId id="2147484016" r:id="rId6"/>
    <p:sldLayoutId id="2147484017" r:id="rId7"/>
    <p:sldLayoutId id="2147484018" r:id="rId8"/>
    <p:sldLayoutId id="2147484019" r:id="rId9"/>
    <p:sldLayoutId id="2147484020" r:id="rId10"/>
    <p:sldLayoutId id="214748402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xmlns="" id="{0461DC49-1338-C24E-A3BB-5919AD12F5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"/>
            <a:ext cx="12191999" cy="6858000"/>
          </a:xfrm>
          <a:prstGeom prst="rect">
            <a:avLst/>
          </a:prstGeom>
        </p:spPr>
      </p:pic>
      <p:sp>
        <p:nvSpPr>
          <p:cNvPr id="4" name="Subtitle 3">
            <a:extLst>
              <a:ext uri="{FF2B5EF4-FFF2-40B4-BE49-F238E27FC236}">
                <a16:creationId xmlns:a16="http://schemas.microsoft.com/office/drawing/2014/main" xmlns="" id="{6E661E49-0788-40C2-A5B6-638ADED711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3325" y="3043646"/>
            <a:ext cx="5133703" cy="2926080"/>
          </a:xfrm>
        </p:spPr>
        <p:txBody>
          <a:bodyPr>
            <a:noAutofit/>
          </a:bodyPr>
          <a:lstStyle/>
          <a:p>
            <a:endParaRPr lang="en-US" sz="1800" dirty="0">
              <a:solidFill>
                <a:schemeClr val="bg1"/>
              </a:solidFill>
            </a:endParaRPr>
          </a:p>
          <a:p>
            <a:r>
              <a:rPr lang="en-US" sz="4800" dirty="0">
                <a:solidFill>
                  <a:srgbClr val="C00000"/>
                </a:solidFill>
              </a:rPr>
              <a:t>Prepared By : </a:t>
            </a:r>
          </a:p>
          <a:p>
            <a:r>
              <a:rPr lang="en-US" sz="4800" b="1" dirty="0" smtClean="0">
                <a:solidFill>
                  <a:srgbClr val="C00000"/>
                </a:solidFill>
              </a:rPr>
              <a:t>Nafe’ Hamad</a:t>
            </a:r>
            <a:endParaRPr lang="en-US" sz="4800" b="1" dirty="0">
              <a:solidFill>
                <a:srgbClr val="C00000"/>
              </a:solidFill>
            </a:endParaRPr>
          </a:p>
          <a:p>
            <a:r>
              <a:rPr lang="en-US" sz="4800" b="1" dirty="0" smtClean="0">
                <a:solidFill>
                  <a:srgbClr val="C00000"/>
                </a:solidFill>
              </a:rPr>
              <a:t>Ahmad Yaqoup</a:t>
            </a:r>
            <a:endParaRPr lang="en-US" sz="4800" b="1" dirty="0">
              <a:solidFill>
                <a:srgbClr val="C00000"/>
              </a:solidFill>
            </a:endParaRPr>
          </a:p>
          <a:p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-127179"/>
            <a:ext cx="12192000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 smtClean="0">
                <a:solidFill>
                  <a:srgbClr val="C00000"/>
                </a:solidFill>
                <a:latin typeface="Bell MT" panose="02020503060305020303" pitchFamily="18" charset="0"/>
              </a:rPr>
              <a:t>Smart</a:t>
            </a:r>
            <a:r>
              <a:rPr lang="en-US" sz="13800" dirty="0" smtClean="0">
                <a:solidFill>
                  <a:srgbClr val="C00000"/>
                </a:solidFill>
                <a:latin typeface="Bell MT" panose="02020503060305020303" pitchFamily="18" charset="0"/>
              </a:rPr>
              <a:t> </a:t>
            </a:r>
            <a:r>
              <a:rPr lang="en-US" sz="9600" dirty="0" smtClean="0">
                <a:solidFill>
                  <a:srgbClr val="C00000"/>
                </a:solidFill>
                <a:latin typeface="Bell MT" panose="02020503060305020303" pitchFamily="18" charset="0"/>
              </a:rPr>
              <a:t>Lifting</a:t>
            </a:r>
            <a:r>
              <a:rPr lang="en-US" sz="13800" dirty="0" smtClean="0">
                <a:solidFill>
                  <a:srgbClr val="C00000"/>
                </a:solidFill>
                <a:latin typeface="Bell MT" panose="02020503060305020303" pitchFamily="18" charset="0"/>
              </a:rPr>
              <a:t> </a:t>
            </a:r>
            <a:r>
              <a:rPr lang="en-US" sz="9600" dirty="0" smtClean="0">
                <a:solidFill>
                  <a:srgbClr val="C00000"/>
                </a:solidFill>
                <a:latin typeface="Bell MT" panose="02020503060305020303" pitchFamily="18" charset="0"/>
              </a:rPr>
              <a:t>Machine</a:t>
            </a:r>
          </a:p>
          <a:p>
            <a:pPr algn="ctr"/>
            <a:endParaRPr lang="en-US" sz="13800" dirty="0">
              <a:latin typeface="Bell MT" panose="02020503060305020303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302137" y="3448594"/>
            <a:ext cx="4598125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C00000"/>
                </a:solidFill>
              </a:rPr>
              <a:t>Supervisors</a:t>
            </a:r>
            <a:r>
              <a:rPr lang="en-US" sz="4800" b="1" dirty="0">
                <a:solidFill>
                  <a:srgbClr val="C00000"/>
                </a:solidFill>
              </a:rPr>
              <a:t>:</a:t>
            </a:r>
          </a:p>
          <a:p>
            <a:pPr algn="ctr"/>
            <a:r>
              <a:rPr lang="en-US" sz="4800" dirty="0">
                <a:solidFill>
                  <a:srgbClr val="C00000"/>
                </a:solidFill>
              </a:rPr>
              <a:t>Dr</a:t>
            </a:r>
            <a:r>
              <a:rPr lang="en-US" dirty="0">
                <a:solidFill>
                  <a:srgbClr val="C00000"/>
                </a:solidFill>
              </a:rPr>
              <a:t>. </a:t>
            </a:r>
            <a:r>
              <a:rPr lang="en-US" sz="4800" dirty="0" smtClean="0">
                <a:solidFill>
                  <a:srgbClr val="C00000"/>
                </a:solidFill>
              </a:rPr>
              <a:t>Luai Malhis</a:t>
            </a:r>
            <a:endParaRPr lang="en-US" sz="4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65803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600" b="1" u="sng" dirty="0">
                <a:solidFill>
                  <a:srgbClr val="C00000"/>
                </a:solidFill>
              </a:rPr>
              <a:t>Constraints</a:t>
            </a:r>
            <a:r>
              <a:rPr lang="en-US" sz="6600" b="1" u="sng" dirty="0">
                <a:solidFill>
                  <a:srgbClr val="92D050"/>
                </a:solidFill>
              </a:rPr>
              <a:t>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" y="2215166"/>
            <a:ext cx="9558196" cy="2246769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Covid 19 </a:t>
            </a:r>
            <a:r>
              <a:rPr lang="en-GB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virus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ar-EG"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002060"/>
                </a:solidFill>
                <a:latin typeface="Arial" pitchFamily="34" charset="0"/>
                <a:ea typeface="Comic Sans MS"/>
                <a:cs typeface="Arial" pitchFamily="34" charset="0"/>
                <a:sym typeface="Comic Sans MS"/>
              </a:rPr>
              <a:t>Learning  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ea typeface="Comic Sans MS"/>
                <a:cs typeface="Arial" pitchFamily="34" charset="0"/>
                <a:sym typeface="Comic Sans MS"/>
              </a:rPr>
              <a:t>new technology and skills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en-US"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Time </a:t>
            </a:r>
            <a:r>
              <a:rPr lang="en-US" sz="2800" dirty="0" smtClean="0">
                <a:solidFill>
                  <a:srgbClr val="002060"/>
                </a:solidFill>
              </a:rPr>
              <a:t>And e-learning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457200" indent="-457200"/>
            <a:endParaRPr lang="en-US" sz="2800" dirty="0">
              <a:latin typeface="Arial" pitchFamily="34" charset="0"/>
              <a:cs typeface="Arial" pitchFamily="34" charset="0"/>
            </a:endParaRPr>
          </a:p>
          <a:p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2712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158240" y="929640"/>
            <a:ext cx="9875520" cy="1356360"/>
          </a:xfrm>
        </p:spPr>
        <p:txBody>
          <a:bodyPr>
            <a:normAutofit/>
          </a:bodyPr>
          <a:lstStyle/>
          <a:p>
            <a:pPr lvl="0" algn="ctr"/>
            <a:r>
              <a:rPr lang="en-US" b="1" u="sng" dirty="0">
                <a:solidFill>
                  <a:srgbClr val="C00000"/>
                </a:solidFill>
                <a:latin typeface="Arial" pitchFamily="34" charset="0"/>
                <a:ea typeface="Comic Sans MS"/>
                <a:cs typeface="Arial" pitchFamily="34" charset="0"/>
                <a:sym typeface="Comic Sans MS"/>
              </a:rPr>
              <a:t>Future </a:t>
            </a:r>
            <a:r>
              <a:rPr lang="en-US" b="1" u="sng" dirty="0" smtClean="0">
                <a:solidFill>
                  <a:srgbClr val="C00000"/>
                </a:solidFill>
                <a:latin typeface="Arial" pitchFamily="34" charset="0"/>
                <a:ea typeface="Comic Sans MS"/>
                <a:cs typeface="Arial" pitchFamily="34" charset="0"/>
                <a:sym typeface="Comic Sans MS"/>
              </a:rPr>
              <a:t>Work:</a:t>
            </a:r>
            <a:r>
              <a:rPr lang="en-US" b="1" dirty="0">
                <a:solidFill>
                  <a:srgbClr val="000000"/>
                </a:solidFill>
                <a:latin typeface="Arial" pitchFamily="34" charset="0"/>
                <a:ea typeface="Comic Sans MS"/>
                <a:cs typeface="Arial" pitchFamily="34" charset="0"/>
                <a:sym typeface="Comic Sans MS"/>
              </a:rPr>
              <a:t/>
            </a:r>
            <a:br>
              <a:rPr lang="en-US" b="1" dirty="0">
                <a:solidFill>
                  <a:srgbClr val="000000"/>
                </a:solidFill>
                <a:latin typeface="Arial" pitchFamily="34" charset="0"/>
                <a:ea typeface="Comic Sans MS"/>
                <a:cs typeface="Arial" pitchFamily="34" charset="0"/>
                <a:sym typeface="Comic Sans MS"/>
              </a:rPr>
            </a:br>
            <a:endParaRPr lang="ar-SA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371600" y="2285999"/>
            <a:ext cx="9601200" cy="2508069"/>
          </a:xfrm>
        </p:spPr>
        <p:txBody>
          <a:bodyPr>
            <a:normAutofit/>
          </a:bodyPr>
          <a:lstStyle/>
          <a:p>
            <a:pPr lvl="0">
              <a:buClr>
                <a:srgbClr val="92D050"/>
              </a:buClr>
            </a:pPr>
            <a:r>
              <a:rPr lang="en-US" sz="3600" b="1" dirty="0" smtClean="0">
                <a:solidFill>
                  <a:srgbClr val="002060"/>
                </a:solidFill>
              </a:rPr>
              <a:t>Switch the fixed magnet to another for demolition and lifting</a:t>
            </a:r>
            <a:r>
              <a:rPr lang="en-US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Clr>
                <a:srgbClr val="92D050"/>
              </a:buClr>
            </a:pPr>
            <a:r>
              <a:rPr lang="en-US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Add features depends on artificial intelligent</a:t>
            </a:r>
            <a:r>
              <a:rPr lang="en-US" sz="3600" b="1" dirty="0" smtClean="0">
                <a:solidFill>
                  <a:srgbClr val="002060"/>
                </a:solidFill>
              </a:rPr>
              <a:t>.</a:t>
            </a:r>
            <a:endParaRPr lang="en-US" sz="3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en-US" sz="3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ar-SA" sz="3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30068" y="2288707"/>
            <a:ext cx="1046438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0" b="1" dirty="0">
                <a:solidFill>
                  <a:srgbClr val="C00000"/>
                </a:solidFill>
              </a:rPr>
              <a:t>Demo</a:t>
            </a:r>
          </a:p>
        </p:txBody>
      </p:sp>
    </p:spTree>
    <p:extLst>
      <p:ext uri="{BB962C8B-B14F-4D97-AF65-F5344CB8AC3E}">
        <p14:creationId xmlns:p14="http://schemas.microsoft.com/office/powerpoint/2010/main" val="17991209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363841" y="-2968477"/>
            <a:ext cx="8436679" cy="93256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>
                <a:solidFill>
                  <a:schemeClr val="bg1"/>
                </a:solidFill>
              </a:rPr>
              <a:t/>
            </a:r>
            <a:br>
              <a:rPr lang="en-US" sz="7200" dirty="0">
                <a:solidFill>
                  <a:schemeClr val="bg1"/>
                </a:solidFill>
              </a:rPr>
            </a:br>
            <a:r>
              <a:rPr lang="en-US" sz="7200" dirty="0">
                <a:solidFill>
                  <a:schemeClr val="bg1"/>
                </a:solidFill>
              </a:rPr>
              <a:t/>
            </a:r>
            <a:br>
              <a:rPr lang="en-US" sz="7200" dirty="0">
                <a:solidFill>
                  <a:schemeClr val="bg1"/>
                </a:solidFill>
              </a:rPr>
            </a:br>
            <a:r>
              <a:rPr lang="en-US" sz="7200" dirty="0">
                <a:solidFill>
                  <a:schemeClr val="bg1"/>
                </a:solidFill>
              </a:rPr>
              <a:t/>
            </a:r>
            <a:br>
              <a:rPr lang="en-US" sz="7200" dirty="0">
                <a:solidFill>
                  <a:schemeClr val="bg1"/>
                </a:solidFill>
              </a:rPr>
            </a:br>
            <a:r>
              <a:rPr lang="en-US" sz="7200" dirty="0">
                <a:solidFill>
                  <a:schemeClr val="bg1"/>
                </a:solidFill>
              </a:rPr>
              <a:t/>
            </a:r>
            <a:br>
              <a:rPr lang="en-US" sz="7200" dirty="0">
                <a:solidFill>
                  <a:schemeClr val="bg1"/>
                </a:solidFill>
              </a:rPr>
            </a:br>
            <a:r>
              <a:rPr lang="en-US" sz="7200" dirty="0">
                <a:solidFill>
                  <a:schemeClr val="bg1"/>
                </a:solidFill>
              </a:rPr>
              <a:t/>
            </a:r>
            <a:br>
              <a:rPr lang="en-US" sz="7200" dirty="0">
                <a:solidFill>
                  <a:schemeClr val="bg1"/>
                </a:solidFill>
              </a:rPr>
            </a:br>
            <a:r>
              <a:rPr lang="en-US" sz="9600" b="1" dirty="0">
                <a:solidFill>
                  <a:srgbClr val="C00000"/>
                </a:solidFill>
                <a:latin typeface="Edwardian Script ITC" panose="030303020407070D0804" pitchFamily="66" charset="0"/>
              </a:rPr>
              <a:t>Thank You </a:t>
            </a:r>
            <a:r>
              <a:rPr lang="en-US" sz="7200" dirty="0">
                <a:solidFill>
                  <a:schemeClr val="bg1"/>
                </a:solidFill>
              </a:rPr>
              <a:t/>
            </a:r>
            <a:br>
              <a:rPr lang="en-US" sz="7200" dirty="0">
                <a:solidFill>
                  <a:schemeClr val="bg1"/>
                </a:solidFill>
              </a:rPr>
            </a:br>
            <a:r>
              <a:rPr lang="en-US" sz="7200" dirty="0">
                <a:solidFill>
                  <a:schemeClr val="bg1"/>
                </a:solidFill>
              </a:rPr>
              <a:t/>
            </a:r>
            <a:br>
              <a:rPr lang="en-US" sz="7200" dirty="0">
                <a:solidFill>
                  <a:schemeClr val="bg1"/>
                </a:solidFill>
              </a:rPr>
            </a:br>
            <a:endParaRPr lang="en-US" sz="7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91209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3F6D5E8-15CF-4755-910B-1B5A1E77735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6025" y="685800"/>
            <a:ext cx="7942216" cy="960120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r>
              <a:rPr lang="en-US" sz="8000" b="1" u="sng" dirty="0">
                <a:solidFill>
                  <a:srgbClr val="C00000"/>
                </a:solidFill>
              </a:rPr>
              <a:t>Outline</a:t>
            </a:r>
            <a:endParaRPr lang="en-US" sz="5400" b="1" u="sng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36024" y="1802674"/>
            <a:ext cx="10846670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2400" b="1" dirty="0">
                <a:solidFill>
                  <a:srgbClr val="002060"/>
                </a:solidFill>
                <a:latin typeface="+mj-lt"/>
              </a:rPr>
              <a:t>Introduction</a:t>
            </a:r>
            <a:r>
              <a:rPr lang="en-US" sz="2400" b="1" dirty="0" smtClean="0">
                <a:solidFill>
                  <a:srgbClr val="002060"/>
                </a:solidFill>
                <a:latin typeface="+mj-lt"/>
              </a:rPr>
              <a:t>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n-US" sz="2400" b="1" dirty="0" smtClean="0">
              <a:solidFill>
                <a:srgbClr val="002060"/>
              </a:solidFill>
              <a:latin typeface="+mj-lt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" sz="2400" b="1" dirty="0" smtClean="0">
                <a:solidFill>
                  <a:srgbClr val="002060"/>
                </a:solidFill>
                <a:latin typeface="+mj-lt"/>
                <a:ea typeface="Comic Sans MS"/>
                <a:cs typeface="Comic Sans MS"/>
                <a:sym typeface="Comic Sans MS"/>
              </a:rPr>
              <a:t>Application idea.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n" sz="2400" b="1" dirty="0" smtClean="0">
              <a:solidFill>
                <a:srgbClr val="002060"/>
              </a:solidFill>
              <a:latin typeface="+mj-lt"/>
              <a:ea typeface="Comic Sans MS"/>
              <a:cs typeface="Comic Sans MS"/>
              <a:sym typeface="Comic Sans MS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" sz="2400" b="1" dirty="0" smtClean="0">
                <a:solidFill>
                  <a:srgbClr val="002060"/>
                </a:solidFill>
                <a:latin typeface="+mj-lt"/>
                <a:ea typeface="Comic Sans MS"/>
                <a:cs typeface="Comic Sans MS"/>
                <a:sym typeface="Comic Sans MS"/>
              </a:rPr>
              <a:t>Tools.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n-US" sz="2400" b="1" dirty="0">
              <a:solidFill>
                <a:srgbClr val="002060"/>
              </a:solidFill>
              <a:latin typeface="+mj-lt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2400" b="1" dirty="0" smtClean="0">
                <a:solidFill>
                  <a:srgbClr val="002060"/>
                </a:solidFill>
                <a:latin typeface="+mj-lt"/>
              </a:rPr>
              <a:t>Features.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n-US" sz="2400" b="1" dirty="0" smtClean="0">
              <a:solidFill>
                <a:srgbClr val="002060"/>
              </a:solidFill>
              <a:latin typeface="+mj-lt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2400" b="1" dirty="0" smtClean="0">
                <a:solidFill>
                  <a:srgbClr val="002060"/>
                </a:solidFill>
                <a:latin typeface="+mj-lt"/>
              </a:rPr>
              <a:t>Constraints.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n-US" sz="2400" b="1" dirty="0" smtClean="0">
              <a:solidFill>
                <a:srgbClr val="002060"/>
              </a:solidFill>
              <a:latin typeface="+mj-lt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2400" b="1" dirty="0" smtClean="0">
                <a:solidFill>
                  <a:srgbClr val="002060"/>
                </a:solidFill>
                <a:latin typeface="+mj-lt"/>
                <a:ea typeface="Comic Sans MS"/>
                <a:cs typeface="Arial" pitchFamily="34" charset="0"/>
                <a:sym typeface="Comic Sans MS"/>
              </a:rPr>
              <a:t>Future Work.</a:t>
            </a:r>
            <a:br>
              <a:rPr lang="en-US" sz="2400" b="1" dirty="0" smtClean="0">
                <a:solidFill>
                  <a:srgbClr val="002060"/>
                </a:solidFill>
                <a:latin typeface="+mj-lt"/>
                <a:ea typeface="Comic Sans MS"/>
                <a:cs typeface="Arial" pitchFamily="34" charset="0"/>
                <a:sym typeface="Comic Sans MS"/>
              </a:rPr>
            </a:br>
            <a:endParaRPr lang="en-US" sz="2400" b="1" dirty="0" smtClean="0">
              <a:solidFill>
                <a:srgbClr val="002060"/>
              </a:solidFill>
              <a:latin typeface="+mj-lt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2400" b="1" dirty="0" smtClean="0">
                <a:solidFill>
                  <a:srgbClr val="002060"/>
                </a:solidFill>
                <a:latin typeface="+mj-lt"/>
              </a:rPr>
              <a:t>Demo.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n-US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6798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50198" y="378823"/>
            <a:ext cx="75053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u="sng" dirty="0" smtClean="0">
                <a:solidFill>
                  <a:srgbClr val="C00000"/>
                </a:solidFill>
              </a:rPr>
              <a:t>Introduction</a:t>
            </a:r>
            <a:r>
              <a:rPr lang="en-US" sz="6600" b="1" u="sng" dirty="0" smtClean="0">
                <a:solidFill>
                  <a:srgbClr val="92D050"/>
                </a:solidFill>
              </a:rPr>
              <a:t> </a:t>
            </a:r>
            <a:endParaRPr lang="en-US" sz="6600" b="1" u="sng" dirty="0">
              <a:solidFill>
                <a:srgbClr val="92D05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698171" y="1959429"/>
            <a:ext cx="923544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002060"/>
                </a:solidFill>
              </a:rPr>
              <a:t>Smart Lifting Machine it is a modern work machine that can be controlled through hand rotation or through </a:t>
            </a:r>
            <a:r>
              <a:rPr lang="en-US" sz="2800" dirty="0" smtClean="0">
                <a:solidFill>
                  <a:srgbClr val="002060"/>
                </a:solidFill>
              </a:rPr>
              <a:t>a mobile application. </a:t>
            </a:r>
            <a:r>
              <a:rPr lang="en-US" sz="2800" dirty="0" smtClean="0">
                <a:solidFill>
                  <a:srgbClr val="002060"/>
                </a:solidFill>
              </a:rPr>
              <a:t>This machine uses magnet attached to the arm that can be controlled by hand rotation or application. The machine also carries a sensor that makes it stop moving forward when there is a barrier nearby. Moreover, the machine has the ability to store movements and re-execute them again.</a:t>
            </a:r>
            <a:endParaRPr lang="ar-JO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88122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722811"/>
          </a:xfrm>
        </p:spPr>
        <p:txBody>
          <a:bodyPr/>
          <a:lstStyle/>
          <a:p>
            <a:pPr algn="ctr"/>
            <a:r>
              <a:rPr lang="en" b="1" u="sng" dirty="0" smtClean="0">
                <a:solidFill>
                  <a:srgbClr val="C00000"/>
                </a:solidFill>
                <a:latin typeface="Bahnschrift Light Condensed" pitchFamily="34" charset="0"/>
                <a:ea typeface="Comic Sans MS"/>
                <a:cs typeface="Comic Sans MS"/>
                <a:sym typeface="Comic Sans MS"/>
              </a:rPr>
              <a:t>Application idea :</a:t>
            </a:r>
            <a:endParaRPr lang="ar-SA" b="1" u="sng" dirty="0">
              <a:solidFill>
                <a:srgbClr val="C00000"/>
              </a:solidFill>
              <a:latin typeface="Bahnschrift Light Condensed" pitchFamily="34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87383" y="1672046"/>
            <a:ext cx="11560627" cy="4349931"/>
          </a:xfrm>
          <a:noFill/>
          <a:ln>
            <a:solidFill>
              <a:srgbClr val="92D050"/>
            </a:solidFill>
          </a:ln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sz="4000" b="1" dirty="0" smtClean="0"/>
              <a:t>    </a:t>
            </a:r>
            <a:r>
              <a:rPr lang="en-US" sz="4000" b="1" u="sng" dirty="0" smtClean="0">
                <a:solidFill>
                  <a:srgbClr val="002060"/>
                </a:solidFill>
              </a:rPr>
              <a:t>Smart Lifting Machine:</a:t>
            </a:r>
            <a:endParaRPr lang="en-US" sz="4000" u="sng" dirty="0" smtClean="0">
              <a:solidFill>
                <a:srgbClr val="002060"/>
              </a:solidFill>
            </a:endParaRPr>
          </a:p>
          <a:p>
            <a:pPr fontAlgn="base">
              <a:buClr>
                <a:srgbClr val="002060"/>
              </a:buClr>
            </a:pPr>
            <a:r>
              <a:rPr lang="en-US" sz="3600" dirty="0" smtClean="0">
                <a:solidFill>
                  <a:srgbClr val="002060"/>
                </a:solidFill>
              </a:rPr>
              <a:t>It’s a system consists of  glove, car and  mobile application.</a:t>
            </a:r>
          </a:p>
          <a:p>
            <a:pPr fontAlgn="base">
              <a:buClr>
                <a:srgbClr val="002060"/>
              </a:buClr>
            </a:pPr>
            <a:r>
              <a:rPr lang="en-US" sz="3600" dirty="0" smtClean="0">
                <a:solidFill>
                  <a:srgbClr val="002060"/>
                </a:solidFill>
              </a:rPr>
              <a:t>Glove represents the sender and  car the receiver.  </a:t>
            </a:r>
          </a:p>
          <a:p>
            <a:pPr fontAlgn="base">
              <a:buClr>
                <a:srgbClr val="002060"/>
              </a:buClr>
            </a:pPr>
            <a:r>
              <a:rPr lang="en-US" sz="3600" dirty="0" smtClean="0">
                <a:solidFill>
                  <a:srgbClr val="002060"/>
                </a:solidFill>
              </a:rPr>
              <a:t>Car and arm movement controlled by glove and mobile application .</a:t>
            </a:r>
          </a:p>
          <a:p>
            <a:pPr fontAlgn="base">
              <a:buClr>
                <a:srgbClr val="002060"/>
              </a:buClr>
            </a:pPr>
            <a:r>
              <a:rPr lang="en-US" sz="3600" dirty="0" smtClean="0">
                <a:solidFill>
                  <a:srgbClr val="002060"/>
                </a:solidFill>
              </a:rPr>
              <a:t>Car has ultrasonic to detect barriers.</a:t>
            </a:r>
          </a:p>
          <a:p>
            <a:pPr fontAlgn="base">
              <a:buClr>
                <a:srgbClr val="002060"/>
              </a:buClr>
            </a:pPr>
            <a:r>
              <a:rPr lang="en-US" sz="3600" dirty="0" smtClean="0">
                <a:solidFill>
                  <a:srgbClr val="002060"/>
                </a:solidFill>
              </a:rPr>
              <a:t>Movements storage and replay are available</a:t>
            </a:r>
            <a:endParaRPr lang="en-US" sz="36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9800" y="368300"/>
            <a:ext cx="9875520" cy="1356360"/>
          </a:xfrm>
        </p:spPr>
        <p:txBody>
          <a:bodyPr/>
          <a:lstStyle/>
          <a:p>
            <a:pPr algn="ctr"/>
            <a:r>
              <a:rPr lang="en" u="sng" dirty="0" smtClean="0">
                <a:solidFill>
                  <a:srgbClr val="C00000"/>
                </a:solidFill>
                <a:latin typeface="Bahnschrift Light Condensed" pitchFamily="34" charset="0"/>
                <a:ea typeface="Comic Sans MS"/>
                <a:cs typeface="Comic Sans MS"/>
                <a:sym typeface="Comic Sans MS"/>
              </a:rPr>
              <a:t>Tools:-</a:t>
            </a:r>
            <a:br>
              <a:rPr lang="en" u="sng" dirty="0" smtClean="0">
                <a:solidFill>
                  <a:srgbClr val="C00000"/>
                </a:solidFill>
                <a:latin typeface="Bahnschrift Light Condensed" pitchFamily="34" charset="0"/>
                <a:ea typeface="Comic Sans MS"/>
                <a:cs typeface="Comic Sans MS"/>
                <a:sym typeface="Comic Sans MS"/>
              </a:rPr>
            </a:br>
            <a:r>
              <a:rPr lang="en-US" dirty="0">
                <a:solidFill>
                  <a:srgbClr val="002060"/>
                </a:solidFill>
                <a:latin typeface="Bahnschrift Light Condensed" pitchFamily="34" charset="0"/>
              </a:rPr>
              <a:t> -:Hardware:-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2835" y="1896775"/>
            <a:ext cx="4378483" cy="3257966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524334" y="1944377"/>
            <a:ext cx="4750233" cy="312459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1" y="1775460"/>
            <a:ext cx="3079750" cy="410633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219200" y="5869093"/>
            <a:ext cx="2476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err="1" smtClean="0">
                <a:solidFill>
                  <a:srgbClr val="002060"/>
                </a:solidFill>
              </a:rPr>
              <a:t>Arduino</a:t>
            </a:r>
            <a:r>
              <a:rPr lang="en-US" sz="2800" b="1" i="1" dirty="0" smtClean="0">
                <a:solidFill>
                  <a:srgbClr val="002060"/>
                </a:solidFill>
              </a:rPr>
              <a:t> Uno</a:t>
            </a:r>
            <a:endParaRPr lang="en-US" sz="2800" b="1" i="1" dirty="0">
              <a:solidFill>
                <a:srgbClr val="00206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11700" y="5932593"/>
            <a:ext cx="28178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 smtClean="0">
                <a:solidFill>
                  <a:srgbClr val="002060"/>
                </a:solidFill>
              </a:rPr>
              <a:t>car</a:t>
            </a:r>
            <a:endParaRPr lang="en-US" b="1" i="1" dirty="0">
              <a:solidFill>
                <a:srgbClr val="00206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858250" y="5869093"/>
            <a:ext cx="2603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 err="1" smtClean="0">
                <a:solidFill>
                  <a:srgbClr val="002060"/>
                </a:solidFill>
              </a:rPr>
              <a:t>Arduino</a:t>
            </a:r>
            <a:r>
              <a:rPr lang="en-US" sz="2800" b="1" i="1" dirty="0" smtClean="0">
                <a:solidFill>
                  <a:srgbClr val="002060"/>
                </a:solidFill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</a:rPr>
              <a:t>Nano</a:t>
            </a:r>
            <a:endParaRPr lang="en-US" sz="2800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25183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49" y="1177845"/>
            <a:ext cx="3305851" cy="294830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9151" y="1284961"/>
            <a:ext cx="2442486" cy="244248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8484" y="1865882"/>
            <a:ext cx="1861565" cy="186156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4888" y="1528324"/>
            <a:ext cx="2932164" cy="2199123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36798" y="4131485"/>
            <a:ext cx="22987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i="1" dirty="0">
                <a:solidFill>
                  <a:srgbClr val="002060"/>
                </a:solidFill>
                <a:latin typeface="Bahnschrift Light Condensed" pitchFamily="34" charset="0"/>
              </a:rPr>
              <a:t>Servo</a:t>
            </a:r>
            <a:endParaRPr lang="en-US" b="1" i="1" dirty="0"/>
          </a:p>
        </p:txBody>
      </p:sp>
      <p:sp>
        <p:nvSpPr>
          <p:cNvPr id="16" name="Rectangle 15"/>
          <p:cNvSpPr/>
          <p:nvPr/>
        </p:nvSpPr>
        <p:spPr>
          <a:xfrm>
            <a:off x="4963769" y="4131485"/>
            <a:ext cx="164023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i="1" dirty="0">
                <a:solidFill>
                  <a:srgbClr val="002060"/>
                </a:solidFill>
                <a:latin typeface="Bahnschrift Light Condensed" pitchFamily="34" charset="0"/>
              </a:rPr>
              <a:t>Relay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7552868" y="4131485"/>
            <a:ext cx="18962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i="1" dirty="0">
                <a:solidFill>
                  <a:srgbClr val="002060"/>
                </a:solidFill>
                <a:latin typeface="Bahnschrift Light Condensed" pitchFamily="34" charset="0"/>
              </a:rPr>
              <a:t>gyroscope</a:t>
            </a:r>
            <a:endParaRPr lang="en-US" b="1" i="1" dirty="0"/>
          </a:p>
        </p:txBody>
      </p:sp>
      <p:sp>
        <p:nvSpPr>
          <p:cNvPr id="19" name="TextBox 18"/>
          <p:cNvSpPr txBox="1"/>
          <p:nvPr/>
        </p:nvSpPr>
        <p:spPr>
          <a:xfrm>
            <a:off x="9768966" y="4131485"/>
            <a:ext cx="2260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i="1" dirty="0">
                <a:solidFill>
                  <a:srgbClr val="002060"/>
                </a:solidFill>
                <a:latin typeface="Bahnschrift Light Condensed" pitchFamily="34" charset="0"/>
              </a:rPr>
              <a:t>Electromagnet</a:t>
            </a:r>
            <a:endParaRPr lang="en-US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900" y="697987"/>
            <a:ext cx="3429000" cy="312986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8086" y="1549400"/>
            <a:ext cx="3934614" cy="199564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5422" y="1285597"/>
            <a:ext cx="3423164" cy="195464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117600" y="4406900"/>
            <a:ext cx="23495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i="1" dirty="0" smtClean="0">
                <a:solidFill>
                  <a:srgbClr val="002060"/>
                </a:solidFill>
              </a:rPr>
              <a:t>H-bridge</a:t>
            </a:r>
            <a:endParaRPr lang="en-US" b="1" i="1" dirty="0">
              <a:solidFill>
                <a:srgbClr val="00206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275422" y="4412630"/>
            <a:ext cx="251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i="1" dirty="0">
                <a:solidFill>
                  <a:srgbClr val="002060"/>
                </a:solidFill>
              </a:rPr>
              <a:t>Bluetooth</a:t>
            </a:r>
            <a:endParaRPr lang="en-US" b="1" i="1" dirty="0">
              <a:solidFill>
                <a:srgbClr val="00206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465743" y="4412630"/>
            <a:ext cx="24003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i="1" dirty="0">
                <a:solidFill>
                  <a:srgbClr val="002060"/>
                </a:solidFill>
              </a:rPr>
              <a:t>Ultrasonic</a:t>
            </a:r>
            <a:endParaRPr lang="en-US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949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5900" y="2435860"/>
            <a:ext cx="11252199" cy="5019040"/>
          </a:xfrm>
        </p:spPr>
        <p:txBody>
          <a:bodyPr/>
          <a:lstStyle/>
          <a:p>
            <a:pPr marL="45720" indent="0" algn="ctr">
              <a:buNone/>
            </a:pPr>
            <a:endParaRPr lang="en-US" dirty="0"/>
          </a:p>
          <a:p>
            <a:pPr marL="45720" indent="0" algn="ctr">
              <a:buNone/>
            </a:pPr>
            <a:r>
              <a:rPr lang="en-US" sz="4400" dirty="0" smtClean="0">
                <a:solidFill>
                  <a:srgbClr val="002060"/>
                </a:solidFill>
              </a:rPr>
              <a:t>  Software:-</a:t>
            </a:r>
            <a:r>
              <a:rPr lang="en-US" sz="4400" dirty="0" smtClean="0">
                <a:solidFill>
                  <a:srgbClr val="002060"/>
                </a:solidFill>
              </a:rPr>
              <a:t>       </a:t>
            </a:r>
          </a:p>
          <a:p>
            <a:pPr marL="45720" indent="0" algn="ctr">
              <a:buNone/>
            </a:pPr>
            <a:r>
              <a:rPr lang="en-US" sz="4400" dirty="0" smtClean="0">
                <a:solidFill>
                  <a:srgbClr val="002060"/>
                </a:solidFill>
              </a:rPr>
              <a:t>    </a:t>
            </a:r>
            <a:r>
              <a:rPr lang="en-US" sz="4400" dirty="0" err="1">
                <a:solidFill>
                  <a:srgbClr val="002060"/>
                </a:solidFill>
              </a:rPr>
              <a:t>A</a:t>
            </a:r>
            <a:r>
              <a:rPr lang="en-US" sz="4400" dirty="0" err="1" smtClean="0">
                <a:solidFill>
                  <a:srgbClr val="002060"/>
                </a:solidFill>
              </a:rPr>
              <a:t>rduino</a:t>
            </a:r>
            <a:r>
              <a:rPr lang="en-US" sz="4400" dirty="0" smtClean="0">
                <a:solidFill>
                  <a:srgbClr val="002060"/>
                </a:solidFill>
              </a:rPr>
              <a:t> IDE   1.8.13     </a:t>
            </a:r>
            <a:r>
              <a:rPr lang="en-US" sz="4400" dirty="0" smtClean="0"/>
              <a:t>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i="1" u="sng" dirty="0">
                <a:solidFill>
                  <a:srgbClr val="C00000"/>
                </a:solidFill>
              </a:rPr>
              <a:t>Features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JO" dirty="0" smtClean="0"/>
          </a:p>
          <a:p>
            <a:r>
              <a:rPr lang="en-US" dirty="0" smtClean="0">
                <a:solidFill>
                  <a:srgbClr val="002060"/>
                </a:solidFill>
              </a:rPr>
              <a:t>Control the car by gyroscope or mobile application.</a:t>
            </a:r>
          </a:p>
          <a:p>
            <a:r>
              <a:rPr lang="en-US" dirty="0">
                <a:solidFill>
                  <a:srgbClr val="002060"/>
                </a:solidFill>
              </a:rPr>
              <a:t>Control the arm with button and gyroscope </a:t>
            </a:r>
            <a:r>
              <a:rPr lang="en-US" dirty="0" smtClean="0">
                <a:solidFill>
                  <a:srgbClr val="002060"/>
                </a:solidFill>
              </a:rPr>
              <a:t>.</a:t>
            </a:r>
            <a:endParaRPr lang="en-US" dirty="0">
              <a:solidFill>
                <a:srgbClr val="002060"/>
              </a:solidFill>
            </a:endParaRPr>
          </a:p>
          <a:p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smtClean="0">
                <a:solidFill>
                  <a:srgbClr val="002060"/>
                </a:solidFill>
              </a:rPr>
              <a:t>can record the movement of the arm .</a:t>
            </a:r>
          </a:p>
          <a:p>
            <a:r>
              <a:rPr lang="en-US" dirty="0">
                <a:solidFill>
                  <a:srgbClr val="002060"/>
                </a:solidFill>
              </a:rPr>
              <a:t>Repeating the movements made by the arm for an unlimited number of </a:t>
            </a:r>
            <a:r>
              <a:rPr lang="en-US" dirty="0" smtClean="0">
                <a:solidFill>
                  <a:srgbClr val="002060"/>
                </a:solidFill>
              </a:rPr>
              <a:t>times.</a:t>
            </a:r>
          </a:p>
          <a:p>
            <a:r>
              <a:rPr lang="en-US" dirty="0" smtClean="0">
                <a:solidFill>
                  <a:srgbClr val="002060"/>
                </a:solidFill>
              </a:rPr>
              <a:t>Control the magnet by a button on the hand.</a:t>
            </a:r>
          </a:p>
          <a:p>
            <a:pPr marL="4572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0407631"/>
      </p:ext>
    </p:extLst>
  </p:cSld>
  <p:clrMapOvr>
    <a:masterClrMapping/>
  </p:clrMapOvr>
</p:sld>
</file>

<file path=ppt/theme/theme1.xml><?xml version="1.0" encoding="utf-8"?>
<a:theme xmlns:a="http://schemas.openxmlformats.org/drawingml/2006/main" name="Basis">
  <a:themeElements>
    <a:clrScheme name="Violet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Basis">
      <a:maj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1c2eb7a32e66fb6e4260f3771546a5e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04e1f6479c48b08974ba73b5ca973489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A9353CA-EF3F-4D96-8F9E-BA3DF3D2F38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CA442BD-83B0-4DB1-B55C-CCF3E345E4CC}">
  <ds:schemaRefs>
    <ds:schemaRef ds:uri="71af3243-3dd4-4a8d-8c0d-dd76da1f02a5"/>
    <ds:schemaRef ds:uri="http://schemas.microsoft.com/office/2006/documentManagement/types"/>
    <ds:schemaRef ds:uri="http://purl.org/dc/dcmitype/"/>
    <ds:schemaRef ds:uri="http://schemas.microsoft.com/office/2006/metadata/properties"/>
    <ds:schemaRef ds:uri="http://schemas.microsoft.com/office/infopath/2007/PartnerControls"/>
    <ds:schemaRef ds:uri="http://www.w3.org/XML/1998/namespace"/>
    <ds:schemaRef ds:uri="16c05727-aa75-4e4a-9b5f-8a80a1165891"/>
    <ds:schemaRef ds:uri="http://purl.org/dc/elements/1.1/"/>
    <ds:schemaRef ds:uri="http://schemas.openxmlformats.org/package/2006/metadata/core-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3C70632E-1EF2-4913-B664-271525CD068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TM03457444[[fn=Basis]]</Template>
  <TotalTime>0</TotalTime>
  <Words>233</Words>
  <Application>Microsoft Office PowerPoint</Application>
  <PresentationFormat>Widescreen</PresentationFormat>
  <Paragraphs>59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3" baseType="lpstr">
      <vt:lpstr>Arial</vt:lpstr>
      <vt:lpstr>Bahnschrift Light Condensed</vt:lpstr>
      <vt:lpstr>Bell MT</vt:lpstr>
      <vt:lpstr>Comic Sans MS</vt:lpstr>
      <vt:lpstr>Corbel</vt:lpstr>
      <vt:lpstr>Courier New</vt:lpstr>
      <vt:lpstr>Edwardian Script ITC</vt:lpstr>
      <vt:lpstr>Tahoma</vt:lpstr>
      <vt:lpstr>Wingdings</vt:lpstr>
      <vt:lpstr>Basis</vt:lpstr>
      <vt:lpstr>PowerPoint Presentation</vt:lpstr>
      <vt:lpstr>Outline</vt:lpstr>
      <vt:lpstr>PowerPoint Presentation</vt:lpstr>
      <vt:lpstr>Application idea :</vt:lpstr>
      <vt:lpstr>Tools:-  -:Hardware:- </vt:lpstr>
      <vt:lpstr>PowerPoint Presentation</vt:lpstr>
      <vt:lpstr>PowerPoint Presentation</vt:lpstr>
      <vt:lpstr>PowerPoint Presentation</vt:lpstr>
      <vt:lpstr>Features</vt:lpstr>
      <vt:lpstr>Constraints </vt:lpstr>
      <vt:lpstr>Future Work: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Travelo</dc:title>
  <dc:creator/>
  <cp:lastModifiedBy/>
  <cp:revision>1</cp:revision>
  <dcterms:created xsi:type="dcterms:W3CDTF">2019-05-18T18:11:55Z</dcterms:created>
  <dcterms:modified xsi:type="dcterms:W3CDTF">2020-12-25T14:19:06Z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