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73"/>
  </p:notesMasterIdLst>
  <p:sldIdLst>
    <p:sldId id="256" r:id="rId2"/>
    <p:sldId id="257" r:id="rId3"/>
    <p:sldId id="260" r:id="rId4"/>
    <p:sldId id="261" r:id="rId5"/>
    <p:sldId id="285" r:id="rId6"/>
    <p:sldId id="264" r:id="rId7"/>
    <p:sldId id="258" r:id="rId8"/>
    <p:sldId id="259" r:id="rId9"/>
    <p:sldId id="286" r:id="rId10"/>
    <p:sldId id="278" r:id="rId11"/>
    <p:sldId id="265" r:id="rId12"/>
    <p:sldId id="329" r:id="rId13"/>
    <p:sldId id="263" r:id="rId14"/>
    <p:sldId id="266" r:id="rId15"/>
    <p:sldId id="267" r:id="rId16"/>
    <p:sldId id="268" r:id="rId17"/>
    <p:sldId id="270" r:id="rId18"/>
    <p:sldId id="271" r:id="rId19"/>
    <p:sldId id="272" r:id="rId20"/>
    <p:sldId id="331" r:id="rId21"/>
    <p:sldId id="276" r:id="rId22"/>
    <p:sldId id="275" r:id="rId23"/>
    <p:sldId id="280" r:id="rId24"/>
    <p:sldId id="281" r:id="rId25"/>
    <p:sldId id="330" r:id="rId26"/>
    <p:sldId id="277" r:id="rId27"/>
    <p:sldId id="282" r:id="rId28"/>
    <p:sldId id="283" r:id="rId29"/>
    <p:sldId id="287" r:id="rId30"/>
    <p:sldId id="288" r:id="rId31"/>
    <p:sldId id="289" r:id="rId32"/>
    <p:sldId id="290" r:id="rId33"/>
    <p:sldId id="291" r:id="rId34"/>
    <p:sldId id="292" r:id="rId35"/>
    <p:sldId id="294" r:id="rId36"/>
    <p:sldId id="295" r:id="rId37"/>
    <p:sldId id="293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9" r:id="rId48"/>
    <p:sldId id="305" r:id="rId49"/>
    <p:sldId id="306" r:id="rId50"/>
    <p:sldId id="310" r:id="rId51"/>
    <p:sldId id="307" r:id="rId52"/>
    <p:sldId id="308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279" r:id="rId7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72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06" autoAdjust="0"/>
  </p:normalViewPr>
  <p:slideViewPr>
    <p:cSldViewPr snapToGrid="0">
      <p:cViewPr varScale="1">
        <p:scale>
          <a:sx n="70" d="100"/>
          <a:sy n="70" d="100"/>
        </p:scale>
        <p:origin x="73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FB57E-4BAE-42F5-8D05-47C164B220C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00210-08B2-4290-BB6D-1D7F606C4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518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0210-08B2-4290-BB6D-1D7F606C4A2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32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090B096-46C9-448A-A2E5-B235FF5EC7BE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DAB518C-FA41-43AA-BA38-D8B5506E40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81201" y="1160584"/>
            <a:ext cx="8510953" cy="1160584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     </a:t>
            </a:r>
            <a:r>
              <a:rPr lang="en-US" sz="8000" dirty="0" smtClean="0"/>
              <a:t>Graduation </a:t>
            </a:r>
            <a:r>
              <a:rPr lang="en-US" sz="8000" dirty="0"/>
              <a:t>P</a:t>
            </a:r>
            <a:r>
              <a:rPr lang="en-US" sz="8000" dirty="0" smtClean="0"/>
              <a:t>roject</a:t>
            </a:r>
            <a:endParaRPr lang="en-US" sz="8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268308" y="5279064"/>
            <a:ext cx="4021015" cy="1110014"/>
          </a:xfrm>
        </p:spPr>
        <p:txBody>
          <a:bodyPr>
            <a:normAutofit/>
          </a:bodyPr>
          <a:lstStyle/>
          <a:p>
            <a:r>
              <a:rPr lang="en-GB" b="1" i="1" dirty="0" smtClean="0"/>
              <a:t>Supervised by: </a:t>
            </a:r>
          </a:p>
          <a:p>
            <a:r>
              <a:rPr lang="en-GB" b="1" i="1" dirty="0" err="1" smtClean="0"/>
              <a:t>Dr.Maher</a:t>
            </a:r>
            <a:r>
              <a:rPr lang="en-GB" b="1" i="1" dirty="0" smtClean="0"/>
              <a:t> </a:t>
            </a:r>
            <a:r>
              <a:rPr lang="en-GB" b="1" i="1" dirty="0" err="1" smtClean="0"/>
              <a:t>AbuBaker</a:t>
            </a:r>
            <a:endParaRPr lang="en-US" b="1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078523" y="5279063"/>
            <a:ext cx="36927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" lvl="0" rtl="1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600" b="1" i="1" dirty="0" smtClean="0">
                <a:solidFill>
                  <a:schemeClr val="tx2"/>
                </a:solidFill>
              </a:rPr>
              <a:t>prepared </a:t>
            </a:r>
            <a:r>
              <a:rPr lang="en-US" sz="2600" b="1" i="1" dirty="0">
                <a:solidFill>
                  <a:schemeClr val="tx2"/>
                </a:solidFill>
              </a:rPr>
              <a:t>by: </a:t>
            </a:r>
          </a:p>
          <a:p>
            <a:pPr marL="27432" lvl="0" rtl="1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600" b="1" i="1" dirty="0" err="1">
                <a:solidFill>
                  <a:schemeClr val="tx2"/>
                </a:solidFill>
              </a:rPr>
              <a:t>Neveen</a:t>
            </a:r>
            <a:r>
              <a:rPr lang="en-US" sz="2600" b="1" i="1" dirty="0">
                <a:solidFill>
                  <a:schemeClr val="tx2"/>
                </a:solidFill>
              </a:rPr>
              <a:t> </a:t>
            </a:r>
            <a:r>
              <a:rPr lang="en-US" sz="2600" b="1" i="1" dirty="0" err="1">
                <a:solidFill>
                  <a:schemeClr val="tx2"/>
                </a:solidFill>
              </a:rPr>
              <a:t>Moqadeh</a:t>
            </a:r>
            <a:endParaRPr lang="en-US" sz="2600" b="1" i="1" dirty="0">
              <a:solidFill>
                <a:schemeClr val="tx2"/>
              </a:solidFill>
            </a:endParaRPr>
          </a:p>
          <a:p>
            <a:pPr marL="27432" lvl="0" rtl="1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600" b="1" i="1" dirty="0" err="1">
                <a:solidFill>
                  <a:schemeClr val="tx2"/>
                </a:solidFill>
              </a:rPr>
              <a:t>Jowana</a:t>
            </a:r>
            <a:r>
              <a:rPr lang="en-US" sz="2600" b="1" i="1" dirty="0">
                <a:solidFill>
                  <a:schemeClr val="tx2"/>
                </a:solidFill>
              </a:rPr>
              <a:t> </a:t>
            </a:r>
            <a:r>
              <a:rPr lang="en-US" sz="2600" b="1" i="1" dirty="0" err="1">
                <a:solidFill>
                  <a:schemeClr val="tx2"/>
                </a:solidFill>
              </a:rPr>
              <a:t>Nasrallah</a:t>
            </a:r>
            <a:endParaRPr lang="en-US" sz="26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11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457200"/>
            <a:ext cx="10976708" cy="55098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….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V="1">
            <a:off x="406400" y="2110154"/>
            <a:ext cx="11582400" cy="269632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en-US" dirty="0" smtClean="0"/>
              <a:t>------</a:t>
            </a:r>
            <a:endParaRPr lang="ar-JO" dirty="0"/>
          </a:p>
        </p:txBody>
      </p:sp>
      <p:sp>
        <p:nvSpPr>
          <p:cNvPr id="4" name="Right Arrow 3"/>
          <p:cNvSpPr/>
          <p:nvPr/>
        </p:nvSpPr>
        <p:spPr>
          <a:xfrm>
            <a:off x="914400" y="1254369"/>
            <a:ext cx="10418618" cy="4245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8800" b="1" dirty="0">
                <a:solidFill>
                  <a:schemeClr val="tx1"/>
                </a:solidFill>
              </a:rPr>
              <a:t>P</a:t>
            </a:r>
            <a:r>
              <a:rPr lang="en-US" sz="8800" b="1" dirty="0" smtClean="0">
                <a:solidFill>
                  <a:schemeClr val="tx1"/>
                </a:solidFill>
              </a:rPr>
              <a:t>reparation</a:t>
            </a:r>
            <a:endParaRPr lang="ar-JO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37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NO..PRICE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691" y="2161309"/>
            <a:ext cx="8520545" cy="4419599"/>
          </a:xfrm>
        </p:spPr>
      </p:pic>
    </p:spTree>
    <p:extLst>
      <p:ext uri="{BB962C8B-B14F-4D97-AF65-F5344CB8AC3E}">
        <p14:creationId xmlns:p14="http://schemas.microsoft.com/office/powerpoint/2010/main" val="82635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2605" r="75110" b="8594"/>
          <a:stretch/>
        </p:blipFill>
        <p:spPr>
          <a:xfrm>
            <a:off x="332510" y="734291"/>
            <a:ext cx="11596254" cy="572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3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2" y="457200"/>
            <a:ext cx="11383107" cy="5970896"/>
          </a:xfrm>
        </p:spPr>
      </p:pic>
    </p:spTree>
    <p:extLst>
      <p:ext uri="{BB962C8B-B14F-4D97-AF65-F5344CB8AC3E}">
        <p14:creationId xmlns:p14="http://schemas.microsoft.com/office/powerpoint/2010/main" val="400570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***</a:t>
            </a:r>
            <a:endParaRPr lang="en-US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1177637"/>
            <a:ext cx="11176000" cy="4876800"/>
          </a:xfrm>
        </p:spPr>
      </p:pic>
    </p:spTree>
    <p:extLst>
      <p:ext uri="{BB962C8B-B14F-4D97-AF65-F5344CB8AC3E}">
        <p14:creationId xmlns:p14="http://schemas.microsoft.com/office/powerpoint/2010/main" val="392718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07" y="858981"/>
            <a:ext cx="11308170" cy="5306292"/>
          </a:xfrm>
        </p:spPr>
      </p:pic>
      <p:cxnSp>
        <p:nvCxnSpPr>
          <p:cNvPr id="15" name="رابط مستقيم 14"/>
          <p:cNvCxnSpPr/>
          <p:nvPr/>
        </p:nvCxnSpPr>
        <p:spPr>
          <a:xfrm>
            <a:off x="8083644" y="5337207"/>
            <a:ext cx="6350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01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77" y="983673"/>
            <a:ext cx="11220050" cy="5080356"/>
          </a:xfrm>
        </p:spPr>
      </p:pic>
    </p:spTree>
    <p:extLst>
      <p:ext uri="{BB962C8B-B14F-4D97-AF65-F5344CB8AC3E}">
        <p14:creationId xmlns:p14="http://schemas.microsoft.com/office/powerpoint/2010/main" val="41884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3" y="468923"/>
            <a:ext cx="11617568" cy="5611202"/>
          </a:xfrm>
        </p:spPr>
      </p:pic>
    </p:spTree>
    <p:extLst>
      <p:ext uri="{BB962C8B-B14F-4D97-AF65-F5344CB8AC3E}">
        <p14:creationId xmlns:p14="http://schemas.microsoft.com/office/powerpoint/2010/main" val="294139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8" y="831272"/>
            <a:ext cx="11304243" cy="5486401"/>
          </a:xfrm>
        </p:spPr>
      </p:pic>
    </p:spTree>
    <p:extLst>
      <p:ext uri="{BB962C8B-B14F-4D97-AF65-F5344CB8AC3E}">
        <p14:creationId xmlns:p14="http://schemas.microsoft.com/office/powerpoint/2010/main" val="273165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77" y="1122217"/>
            <a:ext cx="11414014" cy="5153891"/>
          </a:xfrm>
        </p:spPr>
      </p:pic>
    </p:spTree>
    <p:extLst>
      <p:ext uri="{BB962C8B-B14F-4D97-AF65-F5344CB8AC3E}">
        <p14:creationId xmlns:p14="http://schemas.microsoft.com/office/powerpoint/2010/main" val="202482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54675"/>
          </a:xfrm>
        </p:spPr>
        <p:txBody>
          <a:bodyPr>
            <a:normAutofit/>
          </a:bodyPr>
          <a:lstStyle/>
          <a:p>
            <a:pPr algn="ctr"/>
            <a:endParaRPr lang="en-US" sz="3200" b="1" i="1" dirty="0"/>
          </a:p>
        </p:txBody>
      </p:sp>
      <p:sp>
        <p:nvSpPr>
          <p:cNvPr id="3" name="Oval 2"/>
          <p:cNvSpPr/>
          <p:nvPr/>
        </p:nvSpPr>
        <p:spPr>
          <a:xfrm>
            <a:off x="656492" y="1336431"/>
            <a:ext cx="10855570" cy="48885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i="1" u="sng" dirty="0">
                <a:solidFill>
                  <a:schemeClr val="bg2">
                    <a:lumMod val="10000"/>
                  </a:schemeClr>
                </a:solidFill>
              </a:rPr>
              <a:t>Assist The Management  Of  </a:t>
            </a:r>
            <a:r>
              <a:rPr lang="en-US" sz="2400" b="1" i="1" u="sng" dirty="0" err="1">
                <a:solidFill>
                  <a:schemeClr val="bg2">
                    <a:lumMod val="10000"/>
                  </a:schemeClr>
                </a:solidFill>
              </a:rPr>
              <a:t>Tulkarem</a:t>
            </a:r>
            <a:r>
              <a:rPr lang="en-US" sz="2400" b="1" i="1" u="sng" dirty="0">
                <a:solidFill>
                  <a:schemeClr val="bg2">
                    <a:lumMod val="10000"/>
                  </a:schemeClr>
                </a:solidFill>
              </a:rPr>
              <a:t> Municipality In Electricity  Of Prepaid Bills</a:t>
            </a:r>
            <a:endParaRPr lang="ar-JO" sz="2400" i="1" u="sng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11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0837" y="1034837"/>
            <a:ext cx="8815735" cy="4324350"/>
          </a:xfrm>
        </p:spPr>
      </p:pic>
    </p:spTree>
    <p:extLst>
      <p:ext uri="{BB962C8B-B14F-4D97-AF65-F5344CB8AC3E}">
        <p14:creationId xmlns:p14="http://schemas.microsoft.com/office/powerpoint/2010/main" val="76840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9" y="914399"/>
            <a:ext cx="11573496" cy="5403274"/>
          </a:xfrm>
        </p:spPr>
      </p:pic>
    </p:spTree>
    <p:extLst>
      <p:ext uri="{BB962C8B-B14F-4D97-AF65-F5344CB8AC3E}">
        <p14:creationId xmlns:p14="http://schemas.microsoft.com/office/powerpoint/2010/main" val="280479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30" y="1136073"/>
            <a:ext cx="10717025" cy="4890654"/>
          </a:xfrm>
        </p:spPr>
      </p:pic>
    </p:spTree>
    <p:extLst>
      <p:ext uri="{BB962C8B-B14F-4D97-AF65-F5344CB8AC3E}">
        <p14:creationId xmlns:p14="http://schemas.microsoft.com/office/powerpoint/2010/main" val="379503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45" y="734291"/>
            <a:ext cx="10877266" cy="5912170"/>
          </a:xfrm>
        </p:spPr>
      </p:pic>
    </p:spTree>
    <p:extLst>
      <p:ext uri="{BB962C8B-B14F-4D97-AF65-F5344CB8AC3E}">
        <p14:creationId xmlns:p14="http://schemas.microsoft.com/office/powerpoint/2010/main" val="228000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51" y="762000"/>
            <a:ext cx="5308979" cy="563880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788" y="845127"/>
            <a:ext cx="5745708" cy="555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18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296007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2452254"/>
            <a:ext cx="10972800" cy="4122281"/>
          </a:xfrm>
        </p:spPr>
        <p:txBody>
          <a:bodyPr/>
          <a:lstStyle/>
          <a:p>
            <a:pPr marL="109728" indent="0">
              <a:buNone/>
            </a:pPr>
            <a:r>
              <a:rPr lang="en-US" dirty="0" smtClean="0"/>
              <a:t>****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662545" y="1957754"/>
            <a:ext cx="9144000" cy="30852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V</a:t>
            </a:r>
            <a:r>
              <a:rPr lang="en-US" sz="7200" b="1" dirty="0" smtClean="0">
                <a:solidFill>
                  <a:schemeClr val="tx1"/>
                </a:solidFill>
              </a:rPr>
              <a:t>isualization</a:t>
            </a:r>
            <a:endParaRPr lang="ar-JO" sz="7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84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7093" y="387692"/>
            <a:ext cx="11582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2764" y="1282129"/>
            <a:ext cx="10090515" cy="5050432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843386" y="461659"/>
            <a:ext cx="70450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What is </a:t>
            </a:r>
            <a:r>
              <a:rPr lang="en-US" sz="2400" dirty="0" smtClean="0"/>
              <a:t>count </a:t>
            </a:r>
            <a:r>
              <a:rPr lang="en-US" sz="2400" dirty="0"/>
              <a:t>of clients in class 1 in each </a:t>
            </a:r>
            <a:r>
              <a:rPr lang="en-US" sz="2400" dirty="0" smtClean="0"/>
              <a:t>Area</a:t>
            </a:r>
            <a:r>
              <a:rPr lang="en-US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9838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the C</a:t>
            </a:r>
            <a:r>
              <a:rPr lang="en-US" dirty="0" smtClean="0"/>
              <a:t>ount </a:t>
            </a:r>
            <a:r>
              <a:rPr lang="en-US" dirty="0"/>
              <a:t>of </a:t>
            </a:r>
            <a:r>
              <a:rPr lang="en-US" dirty="0" smtClean="0"/>
              <a:t>Clients </a:t>
            </a:r>
            <a:r>
              <a:rPr lang="en-US" dirty="0"/>
              <a:t>in class 2 in each </a:t>
            </a:r>
            <a:r>
              <a:rPr lang="en-US" dirty="0" smtClean="0"/>
              <a:t>Area</a:t>
            </a:r>
            <a:r>
              <a:rPr lang="en-US" dirty="0"/>
              <a:t>?</a:t>
            </a: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3164" y="2924110"/>
            <a:ext cx="9725891" cy="332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27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</a:t>
            </a:r>
            <a:r>
              <a:rPr lang="en-US" dirty="0" smtClean="0"/>
              <a:t>the Numbers </a:t>
            </a:r>
            <a:r>
              <a:rPr lang="en-US" dirty="0"/>
              <a:t>of </a:t>
            </a:r>
            <a:r>
              <a:rPr lang="en-US" dirty="0" smtClean="0"/>
              <a:t>Clients </a:t>
            </a:r>
            <a:r>
              <a:rPr lang="en-US" dirty="0"/>
              <a:t>in class 3 in each </a:t>
            </a:r>
            <a:r>
              <a:rPr lang="en-US" dirty="0" smtClean="0"/>
              <a:t>Area</a:t>
            </a:r>
            <a:r>
              <a:rPr lang="en-US" dirty="0"/>
              <a:t>?</a:t>
            </a: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9558" y="2299854"/>
            <a:ext cx="10890914" cy="414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27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What are the C</a:t>
            </a:r>
            <a:r>
              <a:rPr lang="en-US" dirty="0" smtClean="0"/>
              <a:t>ount </a:t>
            </a:r>
            <a:r>
              <a:rPr lang="en-US" dirty="0"/>
              <a:t>of </a:t>
            </a:r>
            <a:r>
              <a:rPr lang="en-US" dirty="0" smtClean="0"/>
              <a:t>Clients </a:t>
            </a:r>
            <a:r>
              <a:rPr lang="en-US" dirty="0"/>
              <a:t>in each </a:t>
            </a:r>
            <a:r>
              <a:rPr lang="en-US" dirty="0" smtClean="0"/>
              <a:t>Class </a:t>
            </a:r>
            <a:r>
              <a:rPr lang="en-US" dirty="0"/>
              <a:t>in each A</a:t>
            </a:r>
            <a:r>
              <a:rPr lang="en-US" dirty="0" smtClean="0"/>
              <a:t>rea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7127" y="2582704"/>
            <a:ext cx="8936181" cy="3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74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6830"/>
            <a:ext cx="11992708" cy="5978770"/>
          </a:xfrm>
        </p:spPr>
      </p:pic>
    </p:spTree>
    <p:extLst>
      <p:ext uri="{BB962C8B-B14F-4D97-AF65-F5344CB8AC3E}">
        <p14:creationId xmlns:p14="http://schemas.microsoft.com/office/powerpoint/2010/main" val="404911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</a:t>
            </a:r>
            <a:r>
              <a:rPr lang="en-US" dirty="0" smtClean="0"/>
              <a:t>Count </a:t>
            </a:r>
            <a:r>
              <a:rPr lang="en-US" dirty="0"/>
              <a:t>of </a:t>
            </a:r>
            <a:r>
              <a:rPr lang="en-US" dirty="0" smtClean="0"/>
              <a:t>Clients </a:t>
            </a:r>
            <a:r>
              <a:rPr lang="en-US" dirty="0"/>
              <a:t>in each </a:t>
            </a:r>
            <a:r>
              <a:rPr lang="en-US" dirty="0" smtClean="0"/>
              <a:t>Class </a:t>
            </a:r>
            <a:r>
              <a:rPr lang="en-US" dirty="0"/>
              <a:t>for each </a:t>
            </a:r>
            <a:r>
              <a:rPr lang="en-US" dirty="0" smtClean="0"/>
              <a:t>Month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8909" y="2582704"/>
            <a:ext cx="8395855" cy="3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3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</a:t>
            </a:r>
            <a:r>
              <a:rPr lang="en-US" dirty="0" smtClean="0"/>
              <a:t>Count Bills </a:t>
            </a:r>
            <a:r>
              <a:rPr lang="en-US" dirty="0"/>
              <a:t>per </a:t>
            </a:r>
            <a:r>
              <a:rPr lang="en-US" dirty="0" smtClean="0"/>
              <a:t>Month</a:t>
            </a:r>
            <a:r>
              <a:rPr lang="en-US" dirty="0"/>
              <a:t>? 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355" y="2452254"/>
            <a:ext cx="9812740" cy="416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0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</a:t>
            </a:r>
            <a:r>
              <a:rPr lang="en-US" dirty="0" smtClean="0"/>
              <a:t>Count </a:t>
            </a:r>
            <a:r>
              <a:rPr lang="en-US" dirty="0"/>
              <a:t>B</a:t>
            </a:r>
            <a:r>
              <a:rPr lang="en-US" dirty="0" smtClean="0"/>
              <a:t>ills </a:t>
            </a:r>
            <a:r>
              <a:rPr lang="en-US" dirty="0"/>
              <a:t>in each </a:t>
            </a:r>
            <a:r>
              <a:rPr lang="en-US" dirty="0" smtClean="0"/>
              <a:t>Area</a:t>
            </a:r>
            <a:r>
              <a:rPr lang="en-US" dirty="0"/>
              <a:t>? 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7018" y="2249488"/>
            <a:ext cx="9947564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9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</a:t>
            </a:r>
            <a:r>
              <a:rPr lang="en-US" dirty="0" smtClean="0"/>
              <a:t>the Count </a:t>
            </a:r>
            <a:r>
              <a:rPr lang="en-US" dirty="0"/>
              <a:t>of C</a:t>
            </a:r>
            <a:r>
              <a:rPr lang="en-US" dirty="0" smtClean="0"/>
              <a:t>lients  </a:t>
            </a:r>
            <a:r>
              <a:rPr lang="en-US" dirty="0"/>
              <a:t>according </a:t>
            </a:r>
            <a:r>
              <a:rPr lang="en-US" dirty="0" smtClean="0"/>
              <a:t>to Bill </a:t>
            </a:r>
            <a:r>
              <a:rPr lang="en-US" dirty="0"/>
              <a:t>N</a:t>
            </a:r>
            <a:r>
              <a:rPr lang="en-US" dirty="0" smtClean="0"/>
              <a:t>umber  </a:t>
            </a:r>
            <a:r>
              <a:rPr lang="en-US" dirty="0"/>
              <a:t>per </a:t>
            </a:r>
            <a:r>
              <a:rPr lang="en-US" dirty="0" smtClean="0"/>
              <a:t>Month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8364" y="2313709"/>
            <a:ext cx="10238509" cy="412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0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E</a:t>
            </a:r>
            <a:r>
              <a:rPr lang="en-US" dirty="0" smtClean="0"/>
              <a:t>lectricity </a:t>
            </a:r>
            <a:r>
              <a:rPr lang="en-US" dirty="0"/>
              <a:t>Q</a:t>
            </a:r>
            <a:r>
              <a:rPr lang="en-US" dirty="0" smtClean="0"/>
              <a:t>uantity </a:t>
            </a:r>
            <a:r>
              <a:rPr lang="en-US" dirty="0"/>
              <a:t>consumed per M</a:t>
            </a:r>
            <a:r>
              <a:rPr lang="en-US" dirty="0" smtClean="0"/>
              <a:t>onth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2424545"/>
            <a:ext cx="10335491" cy="3976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00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</a:t>
            </a:r>
            <a:r>
              <a:rPr lang="en-US" dirty="0" smtClean="0"/>
              <a:t>Electricity </a:t>
            </a:r>
            <a:r>
              <a:rPr lang="en-US" dirty="0"/>
              <a:t>Q</a:t>
            </a:r>
            <a:r>
              <a:rPr lang="en-US" dirty="0" smtClean="0"/>
              <a:t>uantity </a:t>
            </a:r>
            <a:r>
              <a:rPr lang="en-US" dirty="0"/>
              <a:t>C</a:t>
            </a:r>
            <a:r>
              <a:rPr lang="en-US" dirty="0" smtClean="0"/>
              <a:t>onsumed </a:t>
            </a:r>
            <a:r>
              <a:rPr lang="en-US" dirty="0"/>
              <a:t>per Area?</a:t>
            </a: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6979" y="2660073"/>
            <a:ext cx="10426890" cy="391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34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</a:t>
            </a:r>
            <a:r>
              <a:rPr lang="en-US" dirty="0" smtClean="0"/>
              <a:t>Count </a:t>
            </a:r>
            <a:r>
              <a:rPr lang="en-US" dirty="0"/>
              <a:t>of </a:t>
            </a:r>
            <a:r>
              <a:rPr lang="en-US" dirty="0" smtClean="0"/>
              <a:t>Bills </a:t>
            </a:r>
            <a:r>
              <a:rPr lang="en-US" dirty="0"/>
              <a:t>per </a:t>
            </a:r>
            <a:r>
              <a:rPr lang="en-US" dirty="0" smtClean="0"/>
              <a:t>Day </a:t>
            </a:r>
            <a:r>
              <a:rPr lang="en-US" dirty="0"/>
              <a:t>of the </a:t>
            </a:r>
            <a:r>
              <a:rPr lang="en-US" dirty="0" smtClean="0"/>
              <a:t>Week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3457" y="2576945"/>
            <a:ext cx="9808398" cy="350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62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</a:t>
            </a:r>
            <a:r>
              <a:rPr lang="en-US" dirty="0" smtClean="0"/>
              <a:t>Count </a:t>
            </a:r>
            <a:r>
              <a:rPr lang="en-US" dirty="0"/>
              <a:t>of </a:t>
            </a:r>
            <a:r>
              <a:rPr lang="en-US" dirty="0" smtClean="0"/>
              <a:t>Bills </a:t>
            </a:r>
            <a:r>
              <a:rPr lang="en-US" dirty="0"/>
              <a:t>per </a:t>
            </a:r>
            <a:r>
              <a:rPr lang="en-US" dirty="0" smtClean="0"/>
              <a:t>Hour </a:t>
            </a:r>
            <a:r>
              <a:rPr lang="en-US" dirty="0"/>
              <a:t>throw-out the </a:t>
            </a:r>
            <a:r>
              <a:rPr lang="en-US" dirty="0" smtClean="0"/>
              <a:t>Day</a:t>
            </a:r>
            <a:r>
              <a:rPr lang="en-US" dirty="0"/>
              <a:t>? 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3206" y="2438399"/>
            <a:ext cx="10345003" cy="413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571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</a:t>
            </a:r>
            <a:r>
              <a:rPr lang="en-US" dirty="0" smtClean="0"/>
              <a:t>Count </a:t>
            </a:r>
            <a:r>
              <a:rPr lang="en-US" dirty="0"/>
              <a:t>of </a:t>
            </a:r>
            <a:r>
              <a:rPr lang="en-US" dirty="0" smtClean="0"/>
              <a:t>Bills </a:t>
            </a:r>
            <a:r>
              <a:rPr lang="en-US" dirty="0"/>
              <a:t>per </a:t>
            </a:r>
            <a:r>
              <a:rPr lang="en-US" dirty="0" smtClean="0"/>
              <a:t>Day </a:t>
            </a:r>
            <a:r>
              <a:rPr lang="en-US" dirty="0"/>
              <a:t>of the </a:t>
            </a:r>
            <a:r>
              <a:rPr lang="en-US" dirty="0" smtClean="0"/>
              <a:t>Month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9809" y="2521526"/>
            <a:ext cx="10335783" cy="394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41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</a:t>
            </a:r>
            <a:r>
              <a:rPr lang="en-US" dirty="0" smtClean="0"/>
              <a:t>Count </a:t>
            </a:r>
            <a:r>
              <a:rPr lang="en-US" dirty="0"/>
              <a:t>of </a:t>
            </a:r>
            <a:r>
              <a:rPr lang="en-US" dirty="0" smtClean="0"/>
              <a:t>Bills </a:t>
            </a:r>
            <a:r>
              <a:rPr lang="en-US" dirty="0"/>
              <a:t>per </a:t>
            </a:r>
            <a:r>
              <a:rPr lang="en-US" dirty="0" smtClean="0"/>
              <a:t>Hour </a:t>
            </a:r>
            <a:r>
              <a:rPr lang="en-US" dirty="0"/>
              <a:t>of each </a:t>
            </a:r>
            <a:r>
              <a:rPr lang="en-US" dirty="0" smtClean="0"/>
              <a:t>Day </a:t>
            </a:r>
            <a:r>
              <a:rPr lang="en-US" dirty="0"/>
              <a:t>of the </a:t>
            </a:r>
            <a:r>
              <a:rPr lang="en-US" dirty="0" smtClean="0"/>
              <a:t>Week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8865" y="2396836"/>
            <a:ext cx="10467833" cy="402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0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*****************************************</a:t>
            </a:r>
            <a:endParaRPr lang="en-US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23" y="879231"/>
            <a:ext cx="11101754" cy="5615353"/>
          </a:xfrm>
        </p:spPr>
      </p:pic>
    </p:spTree>
    <p:extLst>
      <p:ext uri="{BB962C8B-B14F-4D97-AF65-F5344CB8AC3E}">
        <p14:creationId xmlns:p14="http://schemas.microsoft.com/office/powerpoint/2010/main" val="137320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</a:t>
            </a:r>
            <a:r>
              <a:rPr lang="en-US" dirty="0" smtClean="0"/>
              <a:t>s Electricity </a:t>
            </a:r>
            <a:r>
              <a:rPr lang="en-US" dirty="0"/>
              <a:t>Q</a:t>
            </a:r>
            <a:r>
              <a:rPr lang="en-US" dirty="0" smtClean="0"/>
              <a:t>uantity Per </a:t>
            </a:r>
            <a:r>
              <a:rPr lang="en-US" dirty="0"/>
              <a:t>H</a:t>
            </a:r>
            <a:r>
              <a:rPr lang="en-US" dirty="0" smtClean="0"/>
              <a:t>our </a:t>
            </a: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e</a:t>
            </a:r>
            <a:r>
              <a:rPr lang="en-US" dirty="0" smtClean="0"/>
              <a:t>ach </a:t>
            </a:r>
            <a:r>
              <a:rPr lang="en-US" dirty="0"/>
              <a:t>D</a:t>
            </a:r>
            <a:r>
              <a:rPr lang="en-US" dirty="0" smtClean="0"/>
              <a:t>ay </a:t>
            </a:r>
            <a:r>
              <a:rPr lang="en-US" dirty="0"/>
              <a:t>O</a:t>
            </a:r>
            <a:r>
              <a:rPr lang="en-US" dirty="0" smtClean="0"/>
              <a:t>f </a:t>
            </a:r>
            <a:r>
              <a:rPr lang="en-US" dirty="0"/>
              <a:t>the </a:t>
            </a:r>
            <a:r>
              <a:rPr lang="en-US" dirty="0" smtClean="0"/>
              <a:t>Week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2582704"/>
            <a:ext cx="9199418" cy="3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53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Is </a:t>
            </a:r>
            <a:r>
              <a:rPr lang="en-US" dirty="0"/>
              <a:t>T</a:t>
            </a:r>
            <a:r>
              <a:rPr lang="en-US" dirty="0" smtClean="0"/>
              <a:t>he Electricity </a:t>
            </a:r>
            <a:r>
              <a:rPr lang="en-US" dirty="0"/>
              <a:t>Q</a:t>
            </a:r>
            <a:r>
              <a:rPr lang="en-US" dirty="0" smtClean="0"/>
              <a:t>uantity </a:t>
            </a:r>
            <a:r>
              <a:rPr lang="en-US" dirty="0"/>
              <a:t>per </a:t>
            </a:r>
            <a:r>
              <a:rPr lang="en-US" dirty="0" smtClean="0"/>
              <a:t>Tariff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0310" y="2327564"/>
            <a:ext cx="9089409" cy="396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5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</a:t>
            </a:r>
            <a:r>
              <a:rPr lang="en-US" dirty="0" smtClean="0"/>
              <a:t>Count of Bills per </a:t>
            </a:r>
            <a:r>
              <a:rPr lang="en-US" dirty="0"/>
              <a:t>T</a:t>
            </a:r>
            <a:r>
              <a:rPr lang="en-US" dirty="0" smtClean="0"/>
              <a:t>ariff </a:t>
            </a:r>
            <a:r>
              <a:rPr lang="en-US" dirty="0"/>
              <a:t>of each </a:t>
            </a:r>
            <a:r>
              <a:rPr lang="en-US" dirty="0" smtClean="0"/>
              <a:t>Day </a:t>
            </a:r>
            <a:r>
              <a:rPr lang="en-US" dirty="0"/>
              <a:t>of the </a:t>
            </a:r>
            <a:r>
              <a:rPr lang="en-US" dirty="0" smtClean="0"/>
              <a:t>Week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2639" y="2382982"/>
            <a:ext cx="10112991" cy="412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39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</a:t>
            </a:r>
            <a:r>
              <a:rPr lang="en-US" dirty="0" smtClean="0"/>
              <a:t>Electricity </a:t>
            </a:r>
            <a:r>
              <a:rPr lang="en-US" dirty="0"/>
              <a:t>Q</a:t>
            </a:r>
            <a:r>
              <a:rPr lang="en-US" dirty="0" smtClean="0"/>
              <a:t>uantity </a:t>
            </a:r>
            <a:r>
              <a:rPr lang="en-US" dirty="0"/>
              <a:t>per </a:t>
            </a:r>
            <a:r>
              <a:rPr lang="en-US" dirty="0" smtClean="0"/>
              <a:t>Tariff </a:t>
            </a:r>
            <a:r>
              <a:rPr lang="en-US" dirty="0"/>
              <a:t>each </a:t>
            </a:r>
            <a:r>
              <a:rPr lang="en-US" dirty="0" smtClean="0"/>
              <a:t>Month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047" y="2272145"/>
            <a:ext cx="10331355" cy="3882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20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count of </a:t>
            </a:r>
            <a:r>
              <a:rPr lang="en-US" dirty="0" smtClean="0"/>
              <a:t>Bills </a:t>
            </a:r>
            <a:r>
              <a:rPr lang="en-US" dirty="0"/>
              <a:t>per </a:t>
            </a:r>
            <a:r>
              <a:rPr lang="en-US" dirty="0" smtClean="0"/>
              <a:t>Tariff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3457" y="2078181"/>
            <a:ext cx="10263116" cy="447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61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</a:t>
            </a:r>
            <a:r>
              <a:rPr lang="en-US" dirty="0" smtClean="0"/>
              <a:t>Mean </a:t>
            </a:r>
            <a:r>
              <a:rPr lang="en-US" dirty="0"/>
              <a:t>of </a:t>
            </a:r>
            <a:r>
              <a:rPr lang="en-US" dirty="0" smtClean="0"/>
              <a:t>Electricity </a:t>
            </a:r>
            <a:r>
              <a:rPr lang="en-US" dirty="0"/>
              <a:t>Q</a:t>
            </a:r>
            <a:r>
              <a:rPr lang="en-US" dirty="0" smtClean="0"/>
              <a:t>uantity </a:t>
            </a:r>
            <a:r>
              <a:rPr lang="en-US" dirty="0"/>
              <a:t>per </a:t>
            </a:r>
            <a:r>
              <a:rPr lang="en-US" dirty="0" smtClean="0"/>
              <a:t>Month</a:t>
            </a:r>
            <a:r>
              <a:rPr lang="en-US" dirty="0"/>
              <a:t>?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651" y="2299855"/>
            <a:ext cx="9689910" cy="378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2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400" y="1964657"/>
            <a:ext cx="11125958" cy="386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1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2836" y="1080656"/>
            <a:ext cx="10196945" cy="498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96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700" i="1" u="sng" dirty="0" smtClean="0"/>
              <a:t>1- </a:t>
            </a:r>
            <a:r>
              <a:rPr lang="en-US" sz="6700" i="1" u="sng" dirty="0" smtClean="0">
                <a:solidFill>
                  <a:srgbClr val="FF0000"/>
                </a:solidFill>
              </a:rPr>
              <a:t>Support Vector Machine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2050473"/>
            <a:ext cx="11176000" cy="4445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72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23456" y="1163782"/>
            <a:ext cx="10931236" cy="54100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5229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9638" t="-1515"/>
          <a:stretch/>
        </p:blipFill>
        <p:spPr>
          <a:xfrm>
            <a:off x="328246" y="750277"/>
            <a:ext cx="11299647" cy="582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673" r="51281" b="-1"/>
          <a:stretch/>
        </p:blipFill>
        <p:spPr>
          <a:xfrm>
            <a:off x="955964" y="1039092"/>
            <a:ext cx="10668000" cy="538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2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i="1" u="sng" dirty="0"/>
              <a:t>2- </a:t>
            </a:r>
            <a:r>
              <a:rPr lang="en-US" sz="5400" i="1" u="sng" dirty="0" err="1" smtClean="0">
                <a:solidFill>
                  <a:srgbClr val="FF0000"/>
                </a:solidFill>
              </a:rPr>
              <a:t>Naive_Bayes</a:t>
            </a:r>
            <a:r>
              <a:rPr lang="en-US" sz="5400" i="1" u="sng" dirty="0" smtClean="0">
                <a:solidFill>
                  <a:srgbClr val="FF0000"/>
                </a:solidFill>
              </a:rPr>
              <a:t> Classification </a:t>
            </a:r>
            <a:r>
              <a:rPr lang="en-US" sz="5400" i="1" u="sng" dirty="0"/>
              <a:t/>
            </a:r>
            <a:br>
              <a:rPr lang="en-US" sz="5400" i="1" u="sng" dirty="0"/>
            </a:br>
            <a:endParaRPr lang="en-US" sz="5400" i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t="1998" r="32933" b="1"/>
          <a:stretch/>
        </p:blipFill>
        <p:spPr>
          <a:xfrm>
            <a:off x="526473" y="2272145"/>
            <a:ext cx="11083635" cy="432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47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15" r="44285"/>
          <a:stretch/>
        </p:blipFill>
        <p:spPr>
          <a:xfrm>
            <a:off x="777921" y="1455675"/>
            <a:ext cx="10153935" cy="502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7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3029" r="43597"/>
          <a:stretch/>
        </p:blipFill>
        <p:spPr>
          <a:xfrm>
            <a:off x="0" y="2388358"/>
            <a:ext cx="12141122" cy="313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229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i="1" u="sng" dirty="0" smtClean="0"/>
              <a:t>3-</a:t>
            </a:r>
            <a:r>
              <a:rPr lang="en-US" sz="6000" i="1" u="sng" dirty="0" smtClean="0">
                <a:solidFill>
                  <a:srgbClr val="FF0000"/>
                </a:solidFill>
              </a:rPr>
              <a:t>Descion Tree Classification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r="30867"/>
          <a:stretch/>
        </p:blipFill>
        <p:spPr>
          <a:xfrm>
            <a:off x="846119" y="2341418"/>
            <a:ext cx="9635362" cy="392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4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609600" y="831273"/>
            <a:ext cx="10986655" cy="519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38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" r="43404" b="-51"/>
          <a:stretch/>
        </p:blipFill>
        <p:spPr>
          <a:xfrm>
            <a:off x="526473" y="1039092"/>
            <a:ext cx="11277600" cy="491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65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i="1" u="sng" dirty="0"/>
              <a:t>4- </a:t>
            </a:r>
            <a:r>
              <a:rPr lang="en-US" sz="4800" i="1" u="sng" dirty="0">
                <a:solidFill>
                  <a:srgbClr val="FF0000"/>
                </a:solidFill>
              </a:rPr>
              <a:t>K</a:t>
            </a:r>
            <a:r>
              <a:rPr lang="en-US" sz="4800" i="1" u="sng" dirty="0" smtClean="0">
                <a:solidFill>
                  <a:srgbClr val="FF0000"/>
                </a:solidFill>
              </a:rPr>
              <a:t>-Nearest Neighbors Classification </a:t>
            </a:r>
            <a:r>
              <a:rPr lang="en-US" sz="4800" i="1" u="sng" dirty="0"/>
              <a:t/>
            </a:r>
            <a:br>
              <a:rPr lang="en-US" sz="4800" i="1" u="sng" dirty="0"/>
            </a:br>
            <a:endParaRPr lang="en-US" sz="4800" i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r="34081" b="760"/>
          <a:stretch/>
        </p:blipFill>
        <p:spPr>
          <a:xfrm>
            <a:off x="542878" y="2147455"/>
            <a:ext cx="11020922" cy="441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35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6376" b="-1946"/>
          <a:stretch/>
        </p:blipFill>
        <p:spPr>
          <a:xfrm>
            <a:off x="539502" y="1122218"/>
            <a:ext cx="11195298" cy="514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12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4456" r="12146" b="42189"/>
          <a:stretch/>
        </p:blipFill>
        <p:spPr>
          <a:xfrm>
            <a:off x="609600" y="829102"/>
            <a:ext cx="11515728" cy="4657299"/>
          </a:xfrm>
        </p:spPr>
      </p:pic>
    </p:spTree>
    <p:extLst>
      <p:ext uri="{BB962C8B-B14F-4D97-AF65-F5344CB8AC3E}">
        <p14:creationId xmlns:p14="http://schemas.microsoft.com/office/powerpoint/2010/main" val="284296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69" y="595745"/>
            <a:ext cx="11500339" cy="5887117"/>
          </a:xfrm>
        </p:spPr>
      </p:pic>
    </p:spTree>
    <p:extLst>
      <p:ext uri="{BB962C8B-B14F-4D97-AF65-F5344CB8AC3E}">
        <p14:creationId xmlns:p14="http://schemas.microsoft.com/office/powerpoint/2010/main" val="379378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700" i="1" u="sng" dirty="0"/>
              <a:t>5- </a:t>
            </a:r>
            <a:r>
              <a:rPr lang="en-US" sz="6700" i="1" u="sng" dirty="0" smtClean="0">
                <a:solidFill>
                  <a:srgbClr val="FF0000"/>
                </a:solidFill>
              </a:rPr>
              <a:t>Neural Network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t="-241" r="26733"/>
          <a:stretch/>
        </p:blipFill>
        <p:spPr>
          <a:xfrm>
            <a:off x="484909" y="2244436"/>
            <a:ext cx="11083635" cy="429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98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318655" y="1080655"/>
            <a:ext cx="1138843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1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22" r="39464"/>
          <a:stretch/>
        </p:blipFill>
        <p:spPr>
          <a:xfrm>
            <a:off x="581891" y="1052945"/>
            <a:ext cx="11166764" cy="417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1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i="1" u="sng" dirty="0"/>
              <a:t>6- </a:t>
            </a:r>
            <a:r>
              <a:rPr lang="en-US" sz="6000" i="1" u="sng" dirty="0" smtClean="0">
                <a:solidFill>
                  <a:srgbClr val="FF0000"/>
                </a:solidFill>
              </a:rPr>
              <a:t>Linear Discriminant Analysis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l="-1" t="1386" r="32244"/>
          <a:stretch/>
        </p:blipFill>
        <p:spPr>
          <a:xfrm>
            <a:off x="479358" y="2244436"/>
            <a:ext cx="11192606" cy="426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18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780" r="44515"/>
          <a:stretch/>
        </p:blipFill>
        <p:spPr>
          <a:xfrm>
            <a:off x="318655" y="1080655"/>
            <a:ext cx="11513127" cy="521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74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10" r="53010"/>
          <a:stretch/>
        </p:blipFill>
        <p:spPr>
          <a:xfrm>
            <a:off x="484909" y="1080655"/>
            <a:ext cx="11083635" cy="477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7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700" i="1" u="sng" dirty="0"/>
              <a:t>7- </a:t>
            </a:r>
            <a:r>
              <a:rPr lang="en-US" sz="6700" i="1" u="sng" dirty="0" smtClean="0">
                <a:solidFill>
                  <a:srgbClr val="FF0000"/>
                </a:solidFill>
              </a:rPr>
              <a:t>Logistic Regression</a:t>
            </a:r>
            <a:r>
              <a:rPr lang="en-US" sz="6700" i="1" u="sng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t="1905" r="42347"/>
          <a:stretch/>
        </p:blipFill>
        <p:spPr>
          <a:xfrm>
            <a:off x="1270945" y="2964872"/>
            <a:ext cx="9592673" cy="273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05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87" r="43137"/>
          <a:stretch/>
        </p:blipFill>
        <p:spPr>
          <a:xfrm>
            <a:off x="526473" y="969818"/>
            <a:ext cx="11277600" cy="526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16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209" r="44515"/>
          <a:stretch/>
        </p:blipFill>
        <p:spPr>
          <a:xfrm>
            <a:off x="290945" y="1094509"/>
            <a:ext cx="11263746" cy="532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6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RESULT</a:t>
            </a:r>
            <a:r>
              <a:rPr lang="en-US" dirty="0" smtClean="0"/>
              <a:t> </a:t>
            </a:r>
            <a:r>
              <a:rPr lang="ar-JO" dirty="0" smtClean="0"/>
              <a:t> </a:t>
            </a:r>
            <a:r>
              <a:rPr lang="en-GB" dirty="0" smtClean="0"/>
              <a:t>THE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 simple victor machine id give us the large accuracy personage </a:t>
            </a:r>
          </a:p>
          <a:p>
            <a:pPr algn="l" rtl="0"/>
            <a:r>
              <a:rPr lang="en-US" dirty="0"/>
              <a:t>0.4979148432271019</a:t>
            </a:r>
          </a:p>
          <a:p>
            <a:pPr algn="l" rtl="0"/>
            <a:r>
              <a:rPr lang="en-US" dirty="0"/>
              <a:t>In simple split </a:t>
            </a:r>
          </a:p>
          <a:p>
            <a:pPr algn="l" rtl="0"/>
            <a:r>
              <a:rPr lang="en-US" dirty="0" err="1" smtClean="0"/>
              <a:t>k_ford</a:t>
            </a:r>
            <a:r>
              <a:rPr lang="en-US" dirty="0" smtClean="0"/>
              <a:t> </a:t>
            </a:r>
            <a:r>
              <a:rPr lang="en-US" dirty="0"/>
              <a:t>methods </a:t>
            </a:r>
          </a:p>
          <a:p>
            <a:pPr algn="l" rtl="0"/>
            <a:r>
              <a:rPr lang="en-US" dirty="0"/>
              <a:t>It has not changed dramatically</a:t>
            </a:r>
          </a:p>
          <a:p>
            <a:pPr algn="l" rtl="0"/>
            <a:r>
              <a:rPr lang="en-US" dirty="0"/>
              <a:t>.49517312395417684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92727" y="2258290"/>
            <a:ext cx="10626437" cy="38377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800" b="1" dirty="0">
                <a:solidFill>
                  <a:schemeClr val="tx2"/>
                </a:solidFill>
              </a:rPr>
              <a:t>The simple victor machine </a:t>
            </a:r>
            <a:r>
              <a:rPr lang="en-US" sz="2800" b="1" dirty="0" smtClean="0">
                <a:solidFill>
                  <a:schemeClr val="tx2"/>
                </a:solidFill>
              </a:rPr>
              <a:t>id give </a:t>
            </a:r>
            <a:r>
              <a:rPr lang="en-US" sz="2800" b="1" dirty="0">
                <a:solidFill>
                  <a:schemeClr val="tx2"/>
                </a:solidFill>
              </a:rPr>
              <a:t>us the large accuracy </a:t>
            </a:r>
            <a:r>
              <a:rPr lang="en-US" sz="2800" b="1" dirty="0" smtClean="0">
                <a:solidFill>
                  <a:schemeClr val="tx2"/>
                </a:solidFill>
              </a:rPr>
              <a:t>personage</a:t>
            </a:r>
          </a:p>
          <a:p>
            <a:r>
              <a:rPr lang="en-US" sz="2800" b="1" dirty="0">
                <a:solidFill>
                  <a:schemeClr val="tx2"/>
                </a:solidFill>
              </a:rPr>
              <a:t> In simple split </a:t>
            </a:r>
          </a:p>
          <a:p>
            <a:r>
              <a:rPr lang="en-US" sz="2800" b="1" dirty="0">
                <a:solidFill>
                  <a:schemeClr val="tx2"/>
                </a:solidFill>
              </a:rPr>
              <a:t>0.4979148432271019</a:t>
            </a:r>
          </a:p>
          <a:p>
            <a:r>
              <a:rPr lang="en-US" sz="2800" b="1" dirty="0" smtClean="0">
                <a:solidFill>
                  <a:schemeClr val="tx2"/>
                </a:solidFill>
              </a:rPr>
              <a:t>K-FORD methods </a:t>
            </a:r>
            <a:endParaRPr lang="en-US" sz="2800" b="1" dirty="0">
              <a:solidFill>
                <a:schemeClr val="tx2"/>
              </a:solidFill>
            </a:endParaRPr>
          </a:p>
          <a:p>
            <a:r>
              <a:rPr lang="en-US" sz="2800" b="1" dirty="0" smtClean="0">
                <a:solidFill>
                  <a:schemeClr val="tx2"/>
                </a:solidFill>
              </a:rPr>
              <a:t>.49517312395417684</a:t>
            </a:r>
          </a:p>
          <a:p>
            <a:r>
              <a:rPr lang="en-US" sz="2800" b="1" dirty="0">
                <a:solidFill>
                  <a:schemeClr val="tx2"/>
                </a:solidFill>
              </a:rPr>
              <a:t>It has not changed dramatically</a:t>
            </a:r>
          </a:p>
          <a:p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50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33046" y="586154"/>
            <a:ext cx="10720754" cy="559080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400" b="1" i="1" dirty="0" smtClean="0"/>
              <a:t>The Main Goal </a:t>
            </a:r>
            <a:r>
              <a:rPr lang="en-US" sz="4400" dirty="0" smtClean="0"/>
              <a:t>: </a:t>
            </a:r>
          </a:p>
          <a:p>
            <a:pPr marL="0" indent="0" algn="l">
              <a:buNone/>
            </a:pP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</a:rPr>
              <a:t>Help them to draw their policies in various areas planning and management</a:t>
            </a:r>
          </a:p>
          <a:p>
            <a:pPr marL="0" indent="0" algn="l">
              <a:buNone/>
            </a:pPr>
            <a:endParaRPr lang="en-GB" sz="24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l">
              <a:buNone/>
            </a:pPr>
            <a:r>
              <a:rPr lang="en-GB" sz="4000" b="1" i="1" dirty="0" smtClean="0"/>
              <a:t>Municipality Questions(problems): </a:t>
            </a:r>
            <a:endParaRPr lang="en-US" sz="4000" b="1" i="1" dirty="0" smtClean="0"/>
          </a:p>
          <a:p>
            <a:pPr marL="0" indent="0" algn="l">
              <a:buNone/>
            </a:pP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1-Split the subscribers according to the charging quantity into three classes </a:t>
            </a:r>
          </a:p>
          <a:p>
            <a:pPr marL="0" indent="0" algn="l">
              <a:buNone/>
            </a:pP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Class 1:  0 _160</a:t>
            </a:r>
          </a:p>
          <a:p>
            <a:pPr marL="0" indent="0" algn="l">
              <a:buNone/>
            </a:pP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Class 2:  161 _400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Class 3:  400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7235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2216" r="46811"/>
          <a:stretch/>
        </p:blipFill>
        <p:spPr>
          <a:xfrm>
            <a:off x="618819" y="1122218"/>
            <a:ext cx="10930181" cy="471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30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u="sng" dirty="0" smtClean="0"/>
              <a:t>THANK YOUUU </a:t>
            </a:r>
            <a:endParaRPr lang="ar-JO" sz="6600" u="sng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19" y="2249488"/>
            <a:ext cx="10695708" cy="2946400"/>
          </a:xfrm>
        </p:spPr>
      </p:pic>
      <p:sp>
        <p:nvSpPr>
          <p:cNvPr id="5" name="Oval 4"/>
          <p:cNvSpPr/>
          <p:nvPr/>
        </p:nvSpPr>
        <p:spPr>
          <a:xfrm>
            <a:off x="7675418" y="5444836"/>
            <a:ext cx="3657600" cy="11914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Any Questions ? </a:t>
            </a:r>
            <a:endParaRPr lang="ar-J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39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8923" y="1003300"/>
            <a:ext cx="10884877" cy="5173663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2- The amount of electricity consumption by region to help them make decisions in the locations of electricity charging centers</a:t>
            </a:r>
          </a:p>
          <a:p>
            <a:pPr marL="0" indent="0" algn="l">
              <a:buNone/>
            </a:pPr>
            <a:endParaRPr lang="en-US" sz="32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3- The increase in electricity charging (subscriber </a:t>
            </a:r>
            <a:endParaRPr lang="ar-JO" sz="32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consumption) during the months</a:t>
            </a:r>
            <a:endParaRPr lang="ar-SA" sz="32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l">
              <a:buNone/>
            </a:pPr>
            <a:endParaRPr lang="en-US" sz="32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4- Number of subscribers classified by classes per months</a:t>
            </a:r>
          </a:p>
          <a:p>
            <a:pPr marL="0" indent="0" algn="l">
              <a:buNone/>
            </a:pPr>
            <a:endParaRPr lang="en-US" sz="32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5- solve the discrepancy the quantity of charging electricity and the employees there serve customers 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ar-SA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1463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400" y="2507673"/>
            <a:ext cx="11310208" cy="389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78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667</TotalTime>
  <Words>441</Words>
  <Application>Microsoft Office PowerPoint</Application>
  <PresentationFormat>ملء الشاشة</PresentationFormat>
  <Paragraphs>79</Paragraphs>
  <Slides>71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71</vt:i4>
      </vt:variant>
    </vt:vector>
  </HeadingPairs>
  <TitlesOfParts>
    <vt:vector size="79" baseType="lpstr">
      <vt:lpstr>Arial</vt:lpstr>
      <vt:lpstr>Calibri</vt:lpstr>
      <vt:lpstr>Georgia</vt:lpstr>
      <vt:lpstr>Tahoma</vt:lpstr>
      <vt:lpstr>Trebuchet MS</vt:lpstr>
      <vt:lpstr>Wingdings</vt:lpstr>
      <vt:lpstr>Wingdings 2</vt:lpstr>
      <vt:lpstr>Urban</vt:lpstr>
      <vt:lpstr>     Graduation Project</vt:lpstr>
      <vt:lpstr>عرض تقديمي في PowerPoint</vt:lpstr>
      <vt:lpstr>عرض تقديمي في PowerPoint</vt:lpstr>
      <vt:lpstr>*****************************************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Tool </vt:lpstr>
      <vt:lpstr>….</vt:lpstr>
      <vt:lpstr>NO..PRICE</vt:lpstr>
      <vt:lpstr>عرض تقديمي في PowerPoint</vt:lpstr>
      <vt:lpstr>عرض تقديمي في PowerPoint</vt:lpstr>
      <vt:lpstr>***</vt:lpstr>
      <vt:lpstr>عرض تقديمي في PowerPoint</vt:lpstr>
      <vt:lpstr>/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</vt:lpstr>
      <vt:lpstr> </vt:lpstr>
      <vt:lpstr>What are the Count of Clients in class 2 in each Area?</vt:lpstr>
      <vt:lpstr>What are the Numbers of Clients in class 3 in each Area?</vt:lpstr>
      <vt:lpstr> What are the Count of Clients in each Class in each Area?</vt:lpstr>
      <vt:lpstr>What is the Count of Clients in each Class for each Month?</vt:lpstr>
      <vt:lpstr>What is the Count Bills per Month? </vt:lpstr>
      <vt:lpstr>What is the Count Bills in each Area? </vt:lpstr>
      <vt:lpstr>What is the Count of Clients  according to Bill Number  per Month?</vt:lpstr>
      <vt:lpstr>What is the Electricity Quantity consumed per Month?</vt:lpstr>
      <vt:lpstr>What is the Electricity Quantity Consumed per Area?</vt:lpstr>
      <vt:lpstr>What is the Count of Bills per Day of the Week?</vt:lpstr>
      <vt:lpstr>What is the Count of Bills per Hour throw-out the Day? </vt:lpstr>
      <vt:lpstr>What is the Count of Bills per Day of the Month?</vt:lpstr>
      <vt:lpstr>What is the Count of Bills per Hour of each Day of the Week?</vt:lpstr>
      <vt:lpstr>What Is Electricity Quantity Per Hour In each Day Of the Week?</vt:lpstr>
      <vt:lpstr>What Is The Electricity Quantity per Tariff?</vt:lpstr>
      <vt:lpstr>What is the Count of Bills per Tariff of each Day of the Week?</vt:lpstr>
      <vt:lpstr>What is the Electricity Quantity per Tariff each Month?</vt:lpstr>
      <vt:lpstr>What is the count of Bills per Tariff?</vt:lpstr>
      <vt:lpstr>What is the Mean of Electricity Quantity per Month?</vt:lpstr>
      <vt:lpstr>عرض تقديمي في PowerPoint</vt:lpstr>
      <vt:lpstr>عرض تقديمي في PowerPoint</vt:lpstr>
      <vt:lpstr>1- Support Vector Machine  </vt:lpstr>
      <vt:lpstr>عرض تقديمي في PowerPoint</vt:lpstr>
      <vt:lpstr>عرض تقديمي في PowerPoint</vt:lpstr>
      <vt:lpstr>2- Naive_Bayes Classification  </vt:lpstr>
      <vt:lpstr>عرض تقديمي في PowerPoint</vt:lpstr>
      <vt:lpstr>عرض تقديمي في PowerPoint</vt:lpstr>
      <vt:lpstr>3-Descion Tree Classification </vt:lpstr>
      <vt:lpstr>عرض تقديمي في PowerPoint</vt:lpstr>
      <vt:lpstr>عرض تقديمي في PowerPoint</vt:lpstr>
      <vt:lpstr>4- K-Nearest Neighbors Classification  </vt:lpstr>
      <vt:lpstr>عرض تقديمي في PowerPoint</vt:lpstr>
      <vt:lpstr>عرض تقديمي في PowerPoint</vt:lpstr>
      <vt:lpstr>5- Neural Network  </vt:lpstr>
      <vt:lpstr>عرض تقديمي في PowerPoint</vt:lpstr>
      <vt:lpstr>عرض تقديمي في PowerPoint</vt:lpstr>
      <vt:lpstr>6- Linear Discriminant Analysis  </vt:lpstr>
      <vt:lpstr>عرض تقديمي في PowerPoint</vt:lpstr>
      <vt:lpstr>عرض تقديمي في PowerPoint</vt:lpstr>
      <vt:lpstr>7- Logistic Regression  </vt:lpstr>
      <vt:lpstr>عرض تقديمي في PowerPoint</vt:lpstr>
      <vt:lpstr>عرض تقديمي في PowerPoint</vt:lpstr>
      <vt:lpstr>RESULT  THE </vt:lpstr>
      <vt:lpstr>عرض تقديمي في PowerPoint</vt:lpstr>
      <vt:lpstr>THANK YOUUU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</dc:title>
  <dc:creator>neveen abubaih</dc:creator>
  <cp:lastModifiedBy>neveen abubaih</cp:lastModifiedBy>
  <cp:revision>84</cp:revision>
  <dcterms:created xsi:type="dcterms:W3CDTF">2019-03-25T07:51:14Z</dcterms:created>
  <dcterms:modified xsi:type="dcterms:W3CDTF">2019-05-05T07:17:39Z</dcterms:modified>
</cp:coreProperties>
</file>