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70"/>
  </p:notesMasterIdLst>
  <p:sldIdLst>
    <p:sldId id="256" r:id="rId2"/>
    <p:sldId id="285" r:id="rId3"/>
    <p:sldId id="257" r:id="rId4"/>
    <p:sldId id="259" r:id="rId5"/>
    <p:sldId id="260" r:id="rId6"/>
    <p:sldId id="287" r:id="rId7"/>
    <p:sldId id="373" r:id="rId8"/>
    <p:sldId id="379" r:id="rId9"/>
    <p:sldId id="286" r:id="rId10"/>
    <p:sldId id="365" r:id="rId11"/>
    <p:sldId id="305" r:id="rId12"/>
    <p:sldId id="306" r:id="rId13"/>
    <p:sldId id="380" r:id="rId14"/>
    <p:sldId id="351" r:id="rId15"/>
    <p:sldId id="311" r:id="rId16"/>
    <p:sldId id="359" r:id="rId17"/>
    <p:sldId id="312" r:id="rId18"/>
    <p:sldId id="374" r:id="rId19"/>
    <p:sldId id="313" r:id="rId20"/>
    <p:sldId id="375" r:id="rId21"/>
    <p:sldId id="314" r:id="rId22"/>
    <p:sldId id="316" r:id="rId23"/>
    <p:sldId id="317" r:id="rId24"/>
    <p:sldId id="318" r:id="rId25"/>
    <p:sldId id="319" r:id="rId26"/>
    <p:sldId id="366" r:id="rId27"/>
    <p:sldId id="320" r:id="rId28"/>
    <p:sldId id="321" r:id="rId29"/>
    <p:sldId id="322" r:id="rId30"/>
    <p:sldId id="323" r:id="rId31"/>
    <p:sldId id="376" r:id="rId32"/>
    <p:sldId id="324" r:id="rId33"/>
    <p:sldId id="386" r:id="rId34"/>
    <p:sldId id="367" r:id="rId35"/>
    <p:sldId id="387" r:id="rId36"/>
    <p:sldId id="368" r:id="rId37"/>
    <p:sldId id="371" r:id="rId38"/>
    <p:sldId id="385" r:id="rId39"/>
    <p:sldId id="369" r:id="rId40"/>
    <p:sldId id="372" r:id="rId41"/>
    <p:sldId id="377" r:id="rId42"/>
    <p:sldId id="332" r:id="rId43"/>
    <p:sldId id="333" r:id="rId44"/>
    <p:sldId id="334" r:id="rId45"/>
    <p:sldId id="335" r:id="rId46"/>
    <p:sldId id="336" r:id="rId47"/>
    <p:sldId id="337" r:id="rId48"/>
    <p:sldId id="338" r:id="rId49"/>
    <p:sldId id="339" r:id="rId50"/>
    <p:sldId id="340" r:id="rId51"/>
    <p:sldId id="384" r:id="rId52"/>
    <p:sldId id="342" r:id="rId53"/>
    <p:sldId id="344" r:id="rId54"/>
    <p:sldId id="346" r:id="rId55"/>
    <p:sldId id="345" r:id="rId56"/>
    <p:sldId id="347" r:id="rId57"/>
    <p:sldId id="348" r:id="rId58"/>
    <p:sldId id="349" r:id="rId59"/>
    <p:sldId id="350" r:id="rId60"/>
    <p:sldId id="378" r:id="rId61"/>
    <p:sldId id="381" r:id="rId62"/>
    <p:sldId id="308" r:id="rId63"/>
    <p:sldId id="388" r:id="rId64"/>
    <p:sldId id="382" r:id="rId65"/>
    <p:sldId id="309" r:id="rId66"/>
    <p:sldId id="383" r:id="rId67"/>
    <p:sldId id="310" r:id="rId68"/>
    <p:sldId id="302" r:id="rId6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A406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52E858-830A-4E4B-97CB-79956A4F265C}" type="datetimeFigureOut">
              <a:rPr lang="en-US" smtClean="0"/>
              <a:pPr/>
              <a:t>6/25/2012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668F83-6543-4BEA-B97F-BC83D9314F4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668F83-6543-4BEA-B97F-BC83D9314F47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502384-59C9-42BC-8E63-091AEA9F2B73}" type="datetimeFigureOut">
              <a:rPr lang="en-US" smtClean="0"/>
              <a:pPr/>
              <a:t>6/25/2012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0E1756-825B-4FE8-8583-83E43688E88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502384-59C9-42BC-8E63-091AEA9F2B73}" type="datetimeFigureOut">
              <a:rPr lang="en-US" smtClean="0"/>
              <a:pPr/>
              <a:t>6/25/2012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0E1756-825B-4FE8-8583-83E43688E8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502384-59C9-42BC-8E63-091AEA9F2B73}" type="datetimeFigureOut">
              <a:rPr lang="en-US" smtClean="0"/>
              <a:pPr/>
              <a:t>6/25/2012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0E1756-825B-4FE8-8583-83E43688E8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502384-59C9-42BC-8E63-091AEA9F2B73}" type="datetimeFigureOut">
              <a:rPr lang="en-US" smtClean="0"/>
              <a:pPr/>
              <a:t>6/25/2012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0E1756-825B-4FE8-8583-83E43688E8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502384-59C9-42BC-8E63-091AEA9F2B73}" type="datetimeFigureOut">
              <a:rPr lang="en-US" smtClean="0"/>
              <a:pPr/>
              <a:t>6/25/2012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0E1756-825B-4FE8-8583-83E43688E88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502384-59C9-42BC-8E63-091AEA9F2B73}" type="datetimeFigureOut">
              <a:rPr lang="en-US" smtClean="0"/>
              <a:pPr/>
              <a:t>6/25/2012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0E1756-825B-4FE8-8583-83E43688E8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502384-59C9-42BC-8E63-091AEA9F2B73}" type="datetimeFigureOut">
              <a:rPr lang="en-US" smtClean="0"/>
              <a:pPr/>
              <a:t>6/25/2012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0E1756-825B-4FE8-8583-83E43688E8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502384-59C9-42BC-8E63-091AEA9F2B73}" type="datetimeFigureOut">
              <a:rPr lang="en-US" smtClean="0"/>
              <a:pPr/>
              <a:t>6/25/2012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0E1756-825B-4FE8-8583-83E43688E8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502384-59C9-42BC-8E63-091AEA9F2B73}" type="datetimeFigureOut">
              <a:rPr lang="en-US" smtClean="0"/>
              <a:pPr/>
              <a:t>6/25/2012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0E1756-825B-4FE8-8583-83E43688E88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502384-59C9-42BC-8E63-091AEA9F2B73}" type="datetimeFigureOut">
              <a:rPr lang="en-US" smtClean="0"/>
              <a:pPr/>
              <a:t>6/25/2012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0E1756-825B-4FE8-8583-83E43688E8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502384-59C9-42BC-8E63-091AEA9F2B73}" type="datetimeFigureOut">
              <a:rPr lang="en-US" smtClean="0"/>
              <a:pPr/>
              <a:t>6/25/2012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0E1756-825B-4FE8-8583-83E43688E88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94502384-59C9-42BC-8E63-091AEA9F2B73}" type="datetimeFigureOut">
              <a:rPr lang="en-US" smtClean="0"/>
              <a:pPr/>
              <a:t>6/25/2012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380E1756-825B-4FE8-8583-83E43688E88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gif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gif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gif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gif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mmm.jpg"/>
          <p:cNvPicPr>
            <a:picLocks noChangeAspect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819400" y="3327738"/>
            <a:ext cx="2590800" cy="3530262"/>
          </a:xfrm>
          <a:prstGeom prst="rect">
            <a:avLst/>
          </a:prstGeom>
        </p:spPr>
      </p:pic>
      <p:pic>
        <p:nvPicPr>
          <p:cNvPr id="10" name="Picture 9" descr="image010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81800" y="304800"/>
            <a:ext cx="1611390" cy="16002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09600" y="1685092"/>
            <a:ext cx="9067800" cy="67710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Hand Gestures Based Applications</a:t>
            </a:r>
            <a:endParaRPr lang="en-US" sz="3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71600" y="2514600"/>
            <a:ext cx="6324600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</a:rPr>
              <a:t>“Virtual Mouse, Virtual Piano, Integration with Interactive Game”</a:t>
            </a:r>
            <a:endParaRPr lang="en-US" sz="280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562600" y="5029200"/>
            <a:ext cx="3048000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800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Prepared by:</a:t>
            </a:r>
            <a:br>
              <a:rPr lang="en-US" sz="2800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en-US" sz="2800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Suad Seirafy.</a:t>
            </a:r>
            <a:br>
              <a:rPr lang="en-US" sz="2800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en-US" sz="2800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Fatima Zubaidi.</a:t>
            </a:r>
            <a:endParaRPr lang="en-US" sz="2800" dirty="0">
              <a:ln w="1905"/>
              <a:solidFill>
                <a:schemeClr val="accent6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562600" y="3810000"/>
            <a:ext cx="3048000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800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Supervised by:</a:t>
            </a:r>
            <a:br>
              <a:rPr lang="en-US" sz="2800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en-US" sz="2800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Dr. Luai Malhis.</a:t>
            </a:r>
            <a:endParaRPr lang="en-US" sz="2800" dirty="0">
              <a:ln w="1905"/>
              <a:solidFill>
                <a:schemeClr val="accent6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371600" y="914400"/>
            <a:ext cx="5181600" cy="61555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4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</a:rPr>
              <a:t>Graduation Project Seminar: </a:t>
            </a:r>
            <a:endParaRPr lang="en-US" sz="340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74638"/>
            <a:ext cx="7498080" cy="1143000"/>
          </a:xfrm>
        </p:spPr>
        <p:txBody>
          <a:bodyPr/>
          <a:lstStyle/>
          <a:p>
            <a:r>
              <a:rPr lang="en-US" sz="2700" dirty="0" smtClean="0"/>
              <a:t>Accomplishments</a:t>
            </a:r>
            <a:r>
              <a:rPr lang="en-US" sz="3000" dirty="0" smtClean="0"/>
              <a:t> ..</a:t>
            </a:r>
            <a:br>
              <a:rPr lang="en-US" sz="3000" dirty="0" smtClean="0"/>
            </a:br>
            <a:r>
              <a:rPr lang="en-US" sz="3000" dirty="0" smtClean="0"/>
              <a:t>First Application “ Virtual Mouse”</a:t>
            </a:r>
            <a:endParaRPr lang="en-US" sz="30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219200" y="1600200"/>
            <a:ext cx="7498080" cy="4724400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</a:pPr>
            <a:r>
              <a:rPr lang="en-US" sz="3100" dirty="0" smtClean="0"/>
              <a:t>This application can control </a:t>
            </a:r>
            <a:r>
              <a:rPr lang="en-US" sz="3100" dirty="0" smtClean="0">
                <a:solidFill>
                  <a:schemeClr val="accent6">
                    <a:lumMod val="50000"/>
                  </a:schemeClr>
                </a:solidFill>
              </a:rPr>
              <a:t>all mouse tasks</a:t>
            </a:r>
            <a:r>
              <a:rPr lang="en-US" sz="3100" dirty="0" smtClean="0"/>
              <a:t>, such as:</a:t>
            </a:r>
          </a:p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en-US" sz="2800" dirty="0" smtClean="0"/>
              <a:t>Clicking (right and left)</a:t>
            </a:r>
          </a:p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en-US" sz="2800" dirty="0" smtClean="0"/>
              <a:t>Double clicking</a:t>
            </a:r>
          </a:p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en-US" sz="2800" dirty="0" smtClean="0"/>
              <a:t>Dragging and Dropping</a:t>
            </a:r>
          </a:p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en-US" sz="2800" dirty="0" smtClean="0"/>
              <a:t>Scrolling. </a:t>
            </a:r>
          </a:p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Additional Feature (Show/ Hide Desktop).</a:t>
            </a:r>
          </a:p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endParaRPr lang="en-US" sz="2800" dirty="0" smtClean="0"/>
          </a:p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</a:pPr>
            <a:r>
              <a:rPr lang="en-US" sz="3000" dirty="0" smtClean="0"/>
              <a:t>Each task has its own hand gesture.</a:t>
            </a:r>
          </a:p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</a:pPr>
            <a:endParaRPr lang="en-US" sz="3000" dirty="0" smtClean="0"/>
          </a:p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Our system tracks just 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one hand 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 recognize its gestures </a:t>
            </a:r>
            <a:r>
              <a:rPr lang="en-US" sz="3000" dirty="0" smtClean="0"/>
              <a:t>. 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74638"/>
            <a:ext cx="7498080" cy="1143000"/>
          </a:xfrm>
        </p:spPr>
        <p:txBody>
          <a:bodyPr/>
          <a:lstStyle/>
          <a:p>
            <a:r>
              <a:rPr lang="en-US" sz="2700" dirty="0" smtClean="0"/>
              <a:t>Accomplishments</a:t>
            </a:r>
            <a:r>
              <a:rPr lang="en-US" sz="3000" dirty="0" smtClean="0"/>
              <a:t> ..</a:t>
            </a:r>
            <a:br>
              <a:rPr lang="en-US" sz="3000" dirty="0" smtClean="0"/>
            </a:br>
            <a:r>
              <a:rPr lang="en-US" sz="3000" dirty="0" smtClean="0"/>
              <a:t>Second Application “ Virtual Piano”</a:t>
            </a:r>
            <a:endParaRPr lang="en-US" sz="30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219200" y="1828800"/>
            <a:ext cx="7498080" cy="2895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r>
              <a:rPr lang="en-US" sz="2800" dirty="0" smtClean="0"/>
              <a:t>In this application, we needed to keep track of </a:t>
            </a: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both hands </a:t>
            </a:r>
            <a:r>
              <a:rPr lang="en-US" sz="2800" dirty="0" smtClean="0"/>
              <a:t>(left and right) to get the correct combination of gestures to relate them with their specific Piano notes.</a:t>
            </a:r>
          </a:p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r>
              <a:rPr lang="en-US" sz="2800" dirty="0" smtClean="0"/>
              <a:t>We’ve supported different gestures for </a:t>
            </a: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13 piano notes.</a:t>
            </a:r>
          </a:p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endParaRPr lang="en-US" sz="3200" dirty="0" smtClean="0"/>
          </a:p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endParaRPr lang="en-US" sz="3200" dirty="0" smtClean="0"/>
          </a:p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endParaRPr lang="en-US" sz="3200" dirty="0" smtClean="0"/>
          </a:p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endParaRPr lang="en-US" sz="3200" dirty="0" smtClean="0"/>
          </a:p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</a:pPr>
            <a:endParaRPr lang="en-US" sz="3100" dirty="0" smtClean="0"/>
          </a:p>
        </p:txBody>
      </p:sp>
      <p:pic>
        <p:nvPicPr>
          <p:cNvPr id="6" name="Picture 5" descr="gg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74375" y="4343400"/>
            <a:ext cx="4800599" cy="2362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Untitled-5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28452" y="2600325"/>
            <a:ext cx="3715548" cy="31146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74638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US" sz="3000" dirty="0" smtClean="0"/>
              <a:t>Accomplishments ..</a:t>
            </a:r>
            <a:br>
              <a:rPr lang="en-US" sz="3000" dirty="0" smtClean="0"/>
            </a:br>
            <a:r>
              <a:rPr lang="en-US" sz="3000" dirty="0" smtClean="0"/>
              <a:t>Third Application “ Integration with Interactive Game”</a:t>
            </a:r>
            <a:endParaRPr lang="en-US" sz="30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524000" y="3429000"/>
            <a:ext cx="4953000" cy="2209800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r>
              <a:rPr lang="en-US" sz="2800" dirty="0" smtClean="0"/>
              <a:t>As an example of this, we integrated it with online interactive 2 player –Stick Fighter- game so that </a:t>
            </a: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two players </a:t>
            </a:r>
            <a:r>
              <a:rPr lang="en-US" sz="2800" dirty="0" smtClean="0"/>
              <a:t>can compete in the game each with his right hand.</a:t>
            </a:r>
          </a:p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endParaRPr lang="en-US" sz="3200" dirty="0" smtClean="0"/>
          </a:p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endParaRPr lang="en-US" sz="3200" dirty="0" smtClean="0"/>
          </a:p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endParaRPr lang="en-US" sz="3200" dirty="0" smtClean="0"/>
          </a:p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endParaRPr lang="en-US" sz="3200" dirty="0" smtClean="0"/>
          </a:p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</a:pPr>
            <a:endParaRPr lang="en-US" sz="3100" dirty="0" smtClean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447800" y="1905000"/>
            <a:ext cx="6781800" cy="1219200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Our Gesture recognition Approach can also be </a:t>
            </a: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easily integrated </a:t>
            </a:r>
            <a:r>
              <a:rPr lang="en-US" sz="2800" dirty="0" smtClean="0"/>
              <a:t>into already existing interactive applications.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Outlines: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447800" y="13716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</a:rPr>
              <a:t>Introduction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</a:rPr>
              <a:t>Accomplishments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lang="en-US" sz="3200" dirty="0" smtClean="0"/>
              <a:t>Implementation</a:t>
            </a:r>
          </a:p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/>
            </a:pPr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</a:rPr>
              <a:t>Experiments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</a:rPr>
              <a:t>Future Work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</a:rPr>
              <a:t>Conclusion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900" dirty="0" smtClean="0"/>
              <a:t>Implementation</a:t>
            </a:r>
            <a:r>
              <a:rPr lang="en-US" sz="4400" dirty="0" smtClean="0"/>
              <a:t>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We’ve implemented our main software using the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OpenCV</a:t>
            </a:r>
            <a:r>
              <a:rPr lang="en-US" dirty="0" smtClean="0"/>
              <a:t> Library in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C/C++ </a:t>
            </a:r>
            <a:r>
              <a:rPr lang="en-US" dirty="0" smtClean="0"/>
              <a:t>environment using Microsoft Visual Studio 2010.</a:t>
            </a:r>
            <a:endParaRPr lang="en-US" dirty="0" smtClean="0">
              <a:solidFill>
                <a:srgbClr val="C00000"/>
              </a:solidFill>
            </a:endParaRPr>
          </a:p>
          <a:p>
            <a:pPr fontAlgn="base">
              <a:buNone/>
            </a:pPr>
            <a:endParaRPr lang="en-US" dirty="0" smtClean="0"/>
          </a:p>
          <a:p>
            <a:pPr fontAlgn="base"/>
            <a:r>
              <a:rPr lang="en-US" dirty="0" smtClean="0"/>
              <a:t>What this gives us?</a:t>
            </a:r>
            <a:br>
              <a:rPr lang="en-US" dirty="0" smtClean="0"/>
            </a:b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No Performance Overhead </a:t>
            </a:r>
            <a:r>
              <a:rPr lang="en-US" dirty="0" smtClean="0"/>
              <a:t>at runtime.</a:t>
            </a:r>
            <a:br>
              <a:rPr lang="en-US" dirty="0" smtClean="0"/>
            </a:br>
            <a:r>
              <a:rPr lang="en-US" dirty="0" smtClean="0"/>
              <a:t>So.. We got Real Time Tracking as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fast</a:t>
            </a:r>
            <a:r>
              <a:rPr lang="en-US" dirty="0" smtClean="0"/>
              <a:t> as we need.</a:t>
            </a:r>
            <a:br>
              <a:rPr lang="en-US" dirty="0" smtClean="0"/>
            </a:br>
            <a:r>
              <a:rPr lang="en-US" dirty="0" smtClean="0"/>
              <a:t>Even if it’s harder to implement.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304800"/>
            <a:ext cx="7498080" cy="1143000"/>
          </a:xfrm>
        </p:spPr>
        <p:txBody>
          <a:bodyPr/>
          <a:lstStyle/>
          <a:p>
            <a:r>
              <a:rPr lang="en-US" sz="2700" dirty="0" smtClean="0"/>
              <a:t>Implementation</a:t>
            </a:r>
            <a:r>
              <a:rPr lang="en-US" sz="3000" dirty="0" smtClean="0"/>
              <a:t>..</a:t>
            </a:r>
            <a:br>
              <a:rPr lang="en-US" sz="3000" dirty="0" smtClean="0"/>
            </a:br>
            <a:r>
              <a:rPr lang="en-US" sz="3300" dirty="0" smtClean="0"/>
              <a:t>System Flow Chart </a:t>
            </a:r>
            <a:endParaRPr lang="en-US" sz="3300" dirty="0"/>
          </a:p>
        </p:txBody>
      </p:sp>
      <p:sp>
        <p:nvSpPr>
          <p:cNvPr id="7" name="Flowchart: Process 6"/>
          <p:cNvSpPr/>
          <p:nvPr/>
        </p:nvSpPr>
        <p:spPr>
          <a:xfrm>
            <a:off x="3886200" y="2057400"/>
            <a:ext cx="1524000" cy="762000"/>
          </a:xfrm>
          <a:prstGeom prst="flowChartProcess">
            <a:avLst/>
          </a:prstGeom>
          <a:solidFill>
            <a:schemeClr val="accent6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+mj-lt"/>
                <a:cs typeface="Times New Roman" pitchFamily="18" charset="0"/>
              </a:rPr>
              <a:t>Image acquisition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5486400" y="2438400"/>
            <a:ext cx="685800" cy="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9" name="Flowchart: Process 8"/>
          <p:cNvSpPr/>
          <p:nvPr/>
        </p:nvSpPr>
        <p:spPr>
          <a:xfrm>
            <a:off x="6248400" y="2057400"/>
            <a:ext cx="2209800" cy="762000"/>
          </a:xfrm>
          <a:prstGeom prst="flowChartProcess">
            <a:avLst/>
          </a:prstGeom>
          <a:solidFill>
            <a:schemeClr val="accent6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Image </a:t>
            </a:r>
            <a:r>
              <a:rPr lang="en-US" sz="2000" dirty="0"/>
              <a:t>processing and hand detection</a:t>
            </a:r>
            <a:endParaRPr lang="en-US" sz="2000" dirty="0">
              <a:latin typeface="+mj-lt"/>
              <a:cs typeface="Times New Roman" pitchFamily="18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8534400" y="2438400"/>
            <a:ext cx="381000" cy="0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8915400" y="2438400"/>
            <a:ext cx="0" cy="2133600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8534400" y="4572000"/>
            <a:ext cx="381000" cy="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3" name="Flowchart: Process 12"/>
          <p:cNvSpPr/>
          <p:nvPr/>
        </p:nvSpPr>
        <p:spPr>
          <a:xfrm>
            <a:off x="6248400" y="4191000"/>
            <a:ext cx="2209800" cy="762000"/>
          </a:xfrm>
          <a:prstGeom prst="flowChartProcess">
            <a:avLst/>
          </a:prstGeom>
          <a:solidFill>
            <a:schemeClr val="accent6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+mj-lt"/>
                <a:cs typeface="Times New Roman" pitchFamily="18" charset="0"/>
              </a:rPr>
              <a:t>Gesture Recognition</a:t>
            </a:r>
            <a:endParaRPr lang="en-US" sz="2000" dirty="0">
              <a:latin typeface="+mj-lt"/>
              <a:cs typeface="Times New Roman" pitchFamily="18" charset="0"/>
            </a:endParaRPr>
          </a:p>
        </p:txBody>
      </p:sp>
      <p:sp>
        <p:nvSpPr>
          <p:cNvPr id="14" name="Flowchart: Process 13"/>
          <p:cNvSpPr/>
          <p:nvPr/>
        </p:nvSpPr>
        <p:spPr>
          <a:xfrm>
            <a:off x="3886200" y="4191000"/>
            <a:ext cx="1524000" cy="762000"/>
          </a:xfrm>
          <a:prstGeom prst="flowChartProcess">
            <a:avLst/>
          </a:prstGeom>
          <a:solidFill>
            <a:schemeClr val="accent6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+mj-lt"/>
                <a:cs typeface="Times New Roman" pitchFamily="18" charset="0"/>
              </a:rPr>
              <a:t>Event Generation </a:t>
            </a:r>
            <a:endParaRPr lang="en-US" sz="2000" dirty="0">
              <a:latin typeface="+mj-lt"/>
              <a:cs typeface="Times New Roman" pitchFamily="18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1143000" y="2057400"/>
            <a:ext cx="1905000" cy="685800"/>
          </a:xfrm>
          <a:prstGeom prst="ellipse">
            <a:avLst/>
          </a:prstGeom>
          <a:solidFill>
            <a:schemeClr val="accent6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+mj-lt"/>
                <a:cs typeface="Times New Roman" pitchFamily="18" charset="0"/>
              </a:rPr>
              <a:t>Application</a:t>
            </a:r>
            <a:r>
              <a:rPr lang="en-US" dirty="0" smtClean="0"/>
              <a:t> </a:t>
            </a:r>
            <a:r>
              <a:rPr lang="en-US" sz="2000" dirty="0" smtClean="0">
                <a:latin typeface="+mj-lt"/>
                <a:cs typeface="Times New Roman" pitchFamily="18" charset="0"/>
              </a:rPr>
              <a:t>Start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9" name="Oval 18"/>
          <p:cNvSpPr/>
          <p:nvPr/>
        </p:nvSpPr>
        <p:spPr>
          <a:xfrm>
            <a:off x="1219200" y="4191000"/>
            <a:ext cx="1905000" cy="685800"/>
          </a:xfrm>
          <a:prstGeom prst="ellipse">
            <a:avLst/>
          </a:prstGeom>
          <a:solidFill>
            <a:schemeClr val="accent6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+mj-lt"/>
                <a:cs typeface="Times New Roman" pitchFamily="18" charset="0"/>
              </a:rPr>
              <a:t>Application</a:t>
            </a:r>
            <a:r>
              <a:rPr lang="en-US" dirty="0" smtClean="0"/>
              <a:t> </a:t>
            </a:r>
            <a:r>
              <a:rPr lang="en-US" sz="2000" dirty="0" smtClean="0">
                <a:latin typeface="+mj-lt"/>
                <a:cs typeface="Times New Roman" pitchFamily="18" charset="0"/>
              </a:rPr>
              <a:t>End</a:t>
            </a:r>
            <a:r>
              <a:rPr lang="en-US" dirty="0" smtClean="0"/>
              <a:t> </a:t>
            </a:r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3124200" y="2438400"/>
            <a:ext cx="685800" cy="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3200400" y="4572000"/>
            <a:ext cx="609600" cy="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5522844" y="4572000"/>
            <a:ext cx="609600" cy="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3581400" y="2590800"/>
            <a:ext cx="0" cy="190500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/>
          <p:cNvCxnSpPr/>
          <p:nvPr/>
        </p:nvCxnSpPr>
        <p:spPr>
          <a:xfrm>
            <a:off x="3124200" y="2438400"/>
            <a:ext cx="6858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cxnSp>
      <p:sp>
        <p:nvSpPr>
          <p:cNvPr id="6" name="Flowchart: Process 5"/>
          <p:cNvSpPr/>
          <p:nvPr/>
        </p:nvSpPr>
        <p:spPr>
          <a:xfrm>
            <a:off x="3886200" y="2057400"/>
            <a:ext cx="1524000" cy="762000"/>
          </a:xfrm>
          <a:prstGeom prst="flowChart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cs typeface="Times New Roman" pitchFamily="18" charset="0"/>
              </a:rPr>
              <a:t>Image acquisition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5486400" y="2438400"/>
            <a:ext cx="6858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cxnSp>
      <p:sp>
        <p:nvSpPr>
          <p:cNvPr id="8" name="Flowchart: Process 7"/>
          <p:cNvSpPr/>
          <p:nvPr/>
        </p:nvSpPr>
        <p:spPr>
          <a:xfrm>
            <a:off x="6248400" y="2057400"/>
            <a:ext cx="2209800" cy="762000"/>
          </a:xfrm>
          <a:prstGeom prst="flowChart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Image </a:t>
            </a:r>
            <a:r>
              <a:rPr lang="en-US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processing and hand detection</a:t>
            </a:r>
            <a:endParaRPr lang="en-US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8534400" y="2438400"/>
            <a:ext cx="381000" cy="0"/>
          </a:xfrm>
          <a:prstGeom prst="line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8915400" y="2438400"/>
            <a:ext cx="0" cy="2133600"/>
          </a:xfrm>
          <a:prstGeom prst="line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8534400" y="4572000"/>
            <a:ext cx="3810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cxnSp>
      <p:sp>
        <p:nvSpPr>
          <p:cNvPr id="12" name="Flowchart: Process 11"/>
          <p:cNvSpPr/>
          <p:nvPr/>
        </p:nvSpPr>
        <p:spPr>
          <a:xfrm>
            <a:off x="6248400" y="4191000"/>
            <a:ext cx="2209800" cy="762000"/>
          </a:xfrm>
          <a:prstGeom prst="flowChart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cs typeface="Times New Roman" pitchFamily="18" charset="0"/>
              </a:rPr>
              <a:t>Gesture Recognition</a:t>
            </a:r>
            <a:endParaRPr lang="en-US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sp>
        <p:nvSpPr>
          <p:cNvPr id="13" name="Flowchart: Process 12"/>
          <p:cNvSpPr/>
          <p:nvPr/>
        </p:nvSpPr>
        <p:spPr>
          <a:xfrm>
            <a:off x="3886200" y="4191000"/>
            <a:ext cx="1524000" cy="762000"/>
          </a:xfrm>
          <a:prstGeom prst="flowChart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cs typeface="Times New Roman" pitchFamily="18" charset="0"/>
              </a:rPr>
              <a:t>Event Generation </a:t>
            </a:r>
            <a:endParaRPr lang="en-US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5486400" y="4572000"/>
            <a:ext cx="6858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3200400" y="4572000"/>
            <a:ext cx="6096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cxnSp>
      <p:sp>
        <p:nvSpPr>
          <p:cNvPr id="20" name="Oval 19"/>
          <p:cNvSpPr/>
          <p:nvPr/>
        </p:nvSpPr>
        <p:spPr>
          <a:xfrm>
            <a:off x="1219200" y="4191000"/>
            <a:ext cx="1905000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cs typeface="Times New Roman" pitchFamily="18" charset="0"/>
              </a:rPr>
              <a:t>Application End </a:t>
            </a:r>
          </a:p>
        </p:txBody>
      </p:sp>
      <p:sp>
        <p:nvSpPr>
          <p:cNvPr id="16" name="Oval 15"/>
          <p:cNvSpPr/>
          <p:nvPr/>
        </p:nvSpPr>
        <p:spPr>
          <a:xfrm>
            <a:off x="1143000" y="2057400"/>
            <a:ext cx="1905000" cy="685800"/>
          </a:xfrm>
          <a:prstGeom prst="ellipse">
            <a:avLst/>
          </a:prstGeom>
          <a:solidFill>
            <a:schemeClr val="accent6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+mj-lt"/>
                <a:cs typeface="Times New Roman" pitchFamily="18" charset="0"/>
              </a:rPr>
              <a:t>Application</a:t>
            </a:r>
            <a:r>
              <a:rPr lang="en-US" dirty="0" smtClean="0"/>
              <a:t> </a:t>
            </a:r>
            <a:r>
              <a:rPr lang="en-US" sz="2000" dirty="0" smtClean="0">
                <a:latin typeface="+mj-lt"/>
                <a:cs typeface="Times New Roman" pitchFamily="18" charset="0"/>
              </a:rPr>
              <a:t>Start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304800"/>
            <a:ext cx="7498080" cy="1143000"/>
          </a:xfrm>
        </p:spPr>
        <p:txBody>
          <a:bodyPr/>
          <a:lstStyle/>
          <a:p>
            <a:r>
              <a:rPr lang="en-US" sz="2700" dirty="0" smtClean="0"/>
              <a:t>Implementation .. System Flow Chart.. </a:t>
            </a:r>
            <a:br>
              <a:rPr lang="en-US" sz="2700" dirty="0" smtClean="0"/>
            </a:br>
            <a:r>
              <a:rPr lang="en-US" sz="3200" dirty="0" smtClean="0"/>
              <a:t>Application Start</a:t>
            </a:r>
            <a:endParaRPr lang="en-US" sz="3000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95350" y="1981201"/>
            <a:ext cx="4800600" cy="4191000"/>
          </a:xfrm>
        </p:spPr>
        <p:txBody>
          <a:bodyPr/>
          <a:lstStyle/>
          <a:p>
            <a:r>
              <a:rPr lang="en-US" dirty="0" smtClean="0"/>
              <a:t>User puts his hand/s under the Camera, above a dark background and runs the application.</a:t>
            </a:r>
            <a:endParaRPr lang="en-US" dirty="0"/>
          </a:p>
        </p:txBody>
      </p:sp>
      <p:pic>
        <p:nvPicPr>
          <p:cNvPr id="6" name="Picture 5" descr="DSC06672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543550" y="1905000"/>
            <a:ext cx="3371850" cy="4114800"/>
          </a:xfrm>
          <a:prstGeom prst="rect">
            <a:avLst/>
          </a:prstGeom>
          <a:solidFill>
            <a:srgbClr val="000000">
              <a:shade val="95000"/>
            </a:srgbClr>
          </a:solidFill>
          <a:ln w="3175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/>
          <p:cNvCxnSpPr/>
          <p:nvPr/>
        </p:nvCxnSpPr>
        <p:spPr>
          <a:xfrm>
            <a:off x="3124200" y="2438400"/>
            <a:ext cx="6858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5486400" y="2438400"/>
            <a:ext cx="6858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cxnSp>
      <p:sp>
        <p:nvSpPr>
          <p:cNvPr id="8" name="Flowchart: Process 7"/>
          <p:cNvSpPr/>
          <p:nvPr/>
        </p:nvSpPr>
        <p:spPr>
          <a:xfrm>
            <a:off x="6248400" y="2057400"/>
            <a:ext cx="2209800" cy="762000"/>
          </a:xfrm>
          <a:prstGeom prst="flowChart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Image </a:t>
            </a:r>
            <a:r>
              <a:rPr lang="en-US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processing and hand detection</a:t>
            </a:r>
            <a:endParaRPr lang="en-US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8534400" y="2438400"/>
            <a:ext cx="381000" cy="0"/>
          </a:xfrm>
          <a:prstGeom prst="line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8915400" y="2438400"/>
            <a:ext cx="0" cy="2133600"/>
          </a:xfrm>
          <a:prstGeom prst="line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8534400" y="4572000"/>
            <a:ext cx="3810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cxnSp>
      <p:sp>
        <p:nvSpPr>
          <p:cNvPr id="12" name="Flowchart: Process 11"/>
          <p:cNvSpPr/>
          <p:nvPr/>
        </p:nvSpPr>
        <p:spPr>
          <a:xfrm>
            <a:off x="6248400" y="4191000"/>
            <a:ext cx="2209800" cy="762000"/>
          </a:xfrm>
          <a:prstGeom prst="flowChart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cs typeface="Times New Roman" pitchFamily="18" charset="0"/>
              </a:rPr>
              <a:t>Gesture Recognition</a:t>
            </a:r>
            <a:endParaRPr lang="en-US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sp>
        <p:nvSpPr>
          <p:cNvPr id="13" name="Flowchart: Process 12"/>
          <p:cNvSpPr/>
          <p:nvPr/>
        </p:nvSpPr>
        <p:spPr>
          <a:xfrm>
            <a:off x="3886200" y="4191000"/>
            <a:ext cx="1524000" cy="762000"/>
          </a:xfrm>
          <a:prstGeom prst="flowChart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cs typeface="Times New Roman" pitchFamily="18" charset="0"/>
              </a:rPr>
              <a:t>Event Generation </a:t>
            </a:r>
            <a:endParaRPr lang="en-US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5486400" y="4572000"/>
            <a:ext cx="6858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3200400" y="4572000"/>
            <a:ext cx="6096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cxnSp>
      <p:sp>
        <p:nvSpPr>
          <p:cNvPr id="19" name="Oval 18"/>
          <p:cNvSpPr/>
          <p:nvPr/>
        </p:nvSpPr>
        <p:spPr>
          <a:xfrm>
            <a:off x="1143000" y="2057400"/>
            <a:ext cx="1905000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cs typeface="Times New Roman" pitchFamily="18" charset="0"/>
              </a:rPr>
              <a:t>Application</a:t>
            </a:r>
            <a:r>
              <a:rPr lang="en-US" dirty="0" smtClean="0"/>
              <a:t> </a:t>
            </a:r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cs typeface="Times New Roman" pitchFamily="18" charset="0"/>
              </a:rPr>
              <a:t>Start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0" name="Oval 19"/>
          <p:cNvSpPr/>
          <p:nvPr/>
        </p:nvSpPr>
        <p:spPr>
          <a:xfrm>
            <a:off x="1219200" y="4191000"/>
            <a:ext cx="1905000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cs typeface="Times New Roman" pitchFamily="18" charset="0"/>
              </a:rPr>
              <a:t>Application End </a:t>
            </a:r>
          </a:p>
        </p:txBody>
      </p:sp>
      <p:sp>
        <p:nvSpPr>
          <p:cNvPr id="16" name="Flowchart: Process 15"/>
          <p:cNvSpPr/>
          <p:nvPr/>
        </p:nvSpPr>
        <p:spPr>
          <a:xfrm>
            <a:off x="3886200" y="2057400"/>
            <a:ext cx="1524000" cy="762000"/>
          </a:xfrm>
          <a:prstGeom prst="flowChartProcess">
            <a:avLst/>
          </a:prstGeom>
          <a:solidFill>
            <a:schemeClr val="accent6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+mj-lt"/>
                <a:cs typeface="Times New Roman" pitchFamily="18" charset="0"/>
              </a:rPr>
              <a:t>Image acquisition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304800"/>
            <a:ext cx="7498080" cy="1143000"/>
          </a:xfrm>
        </p:spPr>
        <p:txBody>
          <a:bodyPr>
            <a:normAutofit/>
          </a:bodyPr>
          <a:lstStyle/>
          <a:p>
            <a:r>
              <a:rPr lang="en-US" sz="2700" dirty="0" smtClean="0"/>
              <a:t>Implementation .. System Flow Chart.. </a:t>
            </a:r>
            <a:br>
              <a:rPr lang="en-US" sz="2700" dirty="0" smtClean="0"/>
            </a:br>
            <a:r>
              <a:rPr lang="en-US" sz="3200" dirty="0" smtClean="0">
                <a:cs typeface="Times New Roman" pitchFamily="18" charset="0"/>
              </a:rPr>
              <a:t>Image Acquisition</a:t>
            </a:r>
            <a:endParaRPr lang="en-US" sz="3000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1143000" y="1676400"/>
            <a:ext cx="7391400" cy="4495800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/>
              <a:t> </a:t>
            </a:r>
          </a:p>
          <a:p>
            <a:pPr>
              <a:buNone/>
            </a:pPr>
            <a:r>
              <a:rPr lang="en-US" sz="2800" dirty="0" smtClean="0"/>
              <a:t>   Read a video stream </a:t>
            </a: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frame by frame </a:t>
            </a:r>
            <a:r>
              <a:rPr lang="en-US" sz="2800" dirty="0" smtClean="0"/>
              <a:t>from the     camera then continuously get each frame and analyze it.</a:t>
            </a:r>
          </a:p>
          <a:p>
            <a:pPr>
              <a:buNone/>
            </a:pPr>
            <a:endParaRPr lang="en-US" sz="2800" dirty="0" smtClean="0"/>
          </a:p>
        </p:txBody>
      </p:sp>
      <p:pic>
        <p:nvPicPr>
          <p:cNvPr id="4" name="Picture 3" descr="Video_frame.png"/>
          <p:cNvPicPr>
            <a:picLocks noChangeAspect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200400" y="3276600"/>
            <a:ext cx="2857500" cy="2857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019800" y="4038600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Analyze</a:t>
            </a:r>
            <a:r>
              <a:rPr lang="en-US" sz="2400" dirty="0" smtClean="0">
                <a:solidFill>
                  <a:schemeClr val="accent6">
                    <a:lumMod val="25000"/>
                  </a:schemeClr>
                </a:solidFill>
              </a:rPr>
              <a:t> 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it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Outlines: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447800" y="13716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Introduction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lang="en-US" sz="3200" dirty="0" smtClean="0"/>
              <a:t>Accomplishments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lang="en-US" sz="3200" dirty="0" smtClean="0"/>
              <a:t>Implementation</a:t>
            </a:r>
          </a:p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/>
            </a:pPr>
            <a:r>
              <a:rPr lang="en-US" sz="3200" dirty="0" smtClean="0"/>
              <a:t>Experiments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lang="en-US" sz="3200" dirty="0" smtClean="0"/>
              <a:t>Future</a:t>
            </a:r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3200" dirty="0" smtClean="0"/>
              <a:t>Work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lang="en-US" sz="3200" dirty="0" smtClean="0"/>
              <a:t>Conclusion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/>
          <p:cNvCxnSpPr/>
          <p:nvPr/>
        </p:nvCxnSpPr>
        <p:spPr>
          <a:xfrm>
            <a:off x="3124200" y="2438400"/>
            <a:ext cx="6858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cxnSp>
      <p:sp>
        <p:nvSpPr>
          <p:cNvPr id="6" name="Flowchart: Process 5"/>
          <p:cNvSpPr/>
          <p:nvPr/>
        </p:nvSpPr>
        <p:spPr>
          <a:xfrm>
            <a:off x="3886200" y="2057400"/>
            <a:ext cx="1524000" cy="762000"/>
          </a:xfrm>
          <a:prstGeom prst="flowChart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cs typeface="Times New Roman" pitchFamily="18" charset="0"/>
              </a:rPr>
              <a:t>Image acquisition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5486400" y="2438400"/>
            <a:ext cx="6858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8534400" y="2438400"/>
            <a:ext cx="381000" cy="0"/>
          </a:xfrm>
          <a:prstGeom prst="line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8915400" y="2438400"/>
            <a:ext cx="0" cy="2133600"/>
          </a:xfrm>
          <a:prstGeom prst="line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8534400" y="4572000"/>
            <a:ext cx="3810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cxnSp>
      <p:sp>
        <p:nvSpPr>
          <p:cNvPr id="12" name="Flowchart: Process 11"/>
          <p:cNvSpPr/>
          <p:nvPr/>
        </p:nvSpPr>
        <p:spPr>
          <a:xfrm>
            <a:off x="6248400" y="4191000"/>
            <a:ext cx="2209800" cy="762000"/>
          </a:xfrm>
          <a:prstGeom prst="flowChart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cs typeface="Times New Roman" pitchFamily="18" charset="0"/>
              </a:rPr>
              <a:t>Gesture Recognition</a:t>
            </a:r>
            <a:endParaRPr lang="en-US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sp>
        <p:nvSpPr>
          <p:cNvPr id="13" name="Flowchart: Process 12"/>
          <p:cNvSpPr/>
          <p:nvPr/>
        </p:nvSpPr>
        <p:spPr>
          <a:xfrm>
            <a:off x="3886200" y="4191000"/>
            <a:ext cx="1524000" cy="762000"/>
          </a:xfrm>
          <a:prstGeom prst="flowChart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cs typeface="Times New Roman" pitchFamily="18" charset="0"/>
              </a:rPr>
              <a:t>Event Generation </a:t>
            </a:r>
            <a:endParaRPr lang="en-US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5486400" y="4572000"/>
            <a:ext cx="6858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3200400" y="4572000"/>
            <a:ext cx="6096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cxnSp>
      <p:sp>
        <p:nvSpPr>
          <p:cNvPr id="19" name="Oval 18"/>
          <p:cNvSpPr/>
          <p:nvPr/>
        </p:nvSpPr>
        <p:spPr>
          <a:xfrm>
            <a:off x="1143000" y="2057400"/>
            <a:ext cx="1905000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cs typeface="Times New Roman" pitchFamily="18" charset="0"/>
              </a:rPr>
              <a:t>Application</a:t>
            </a:r>
            <a:r>
              <a:rPr lang="en-US" dirty="0" smtClean="0"/>
              <a:t> </a:t>
            </a:r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cs typeface="Times New Roman" pitchFamily="18" charset="0"/>
              </a:rPr>
              <a:t>Start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0" name="Oval 19"/>
          <p:cNvSpPr/>
          <p:nvPr/>
        </p:nvSpPr>
        <p:spPr>
          <a:xfrm>
            <a:off x="1219200" y="4191000"/>
            <a:ext cx="1905000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cs typeface="Times New Roman" pitchFamily="18" charset="0"/>
              </a:rPr>
              <a:t>Application End </a:t>
            </a:r>
          </a:p>
        </p:txBody>
      </p:sp>
      <p:sp>
        <p:nvSpPr>
          <p:cNvPr id="16" name="Flowchart: Process 15"/>
          <p:cNvSpPr/>
          <p:nvPr/>
        </p:nvSpPr>
        <p:spPr>
          <a:xfrm>
            <a:off x="6248400" y="2057400"/>
            <a:ext cx="2209800" cy="762000"/>
          </a:xfrm>
          <a:prstGeom prst="flowChartProcess">
            <a:avLst/>
          </a:prstGeom>
          <a:solidFill>
            <a:schemeClr val="accent6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Image </a:t>
            </a:r>
            <a:r>
              <a:rPr lang="en-US" sz="2000" dirty="0"/>
              <a:t>processing and hand detection</a:t>
            </a:r>
            <a:endParaRPr lang="en-US" sz="2000" dirty="0"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304800"/>
            <a:ext cx="7498080" cy="1143000"/>
          </a:xfrm>
        </p:spPr>
        <p:txBody>
          <a:bodyPr>
            <a:normAutofit/>
          </a:bodyPr>
          <a:lstStyle/>
          <a:p>
            <a:r>
              <a:rPr lang="en-US" sz="2700" dirty="0" smtClean="0"/>
              <a:t>Implementation .. System Flow Chart.. </a:t>
            </a:r>
            <a:br>
              <a:rPr lang="en-US" sz="2700" dirty="0" smtClean="0"/>
            </a:br>
            <a:r>
              <a:rPr lang="en-US" sz="3200" dirty="0" smtClean="0"/>
              <a:t>Image Processing and Hand Detection </a:t>
            </a:r>
            <a:endParaRPr lang="en-US" sz="3000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524000" y="5257800"/>
            <a:ext cx="4038600" cy="838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dirty="0" smtClean="0"/>
              <a:t>(1) Take closed hand width.</a:t>
            </a:r>
            <a:endParaRPr lang="en-US" sz="2000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5867400" y="3657600"/>
            <a:ext cx="2590800" cy="0"/>
          </a:xfrm>
          <a:prstGeom prst="straightConnector1">
            <a:avLst/>
          </a:prstGeom>
          <a:ln w="5715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Picture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89076" y="2116915"/>
            <a:ext cx="4049724" cy="30646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304800"/>
            <a:ext cx="7498080" cy="1143000"/>
          </a:xfrm>
        </p:spPr>
        <p:txBody>
          <a:bodyPr>
            <a:normAutofit/>
          </a:bodyPr>
          <a:lstStyle/>
          <a:p>
            <a:r>
              <a:rPr lang="en-US" sz="2700" dirty="0" smtClean="0"/>
              <a:t>Implementation .. System Flow Chart.. </a:t>
            </a:r>
            <a:br>
              <a:rPr lang="en-US" sz="2700" dirty="0" smtClean="0"/>
            </a:br>
            <a:r>
              <a:rPr lang="en-US" sz="3200" dirty="0" smtClean="0"/>
              <a:t>Image Processing and Hand Detection 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5257800"/>
            <a:ext cx="35814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dirty="0" smtClean="0"/>
              <a:t>(2) Gesture done by the user .</a:t>
            </a:r>
            <a:endParaRPr lang="en-US" sz="2000" dirty="0"/>
          </a:p>
        </p:txBody>
      </p:sp>
      <p:pic>
        <p:nvPicPr>
          <p:cNvPr id="4" name="Picture 3" descr="src_img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00200" y="2133600"/>
            <a:ext cx="4038600" cy="3048000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5867400" y="3657600"/>
            <a:ext cx="2590800" cy="0"/>
          </a:xfrm>
          <a:prstGeom prst="straightConnector1">
            <a:avLst/>
          </a:prstGeom>
          <a:ln w="5715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304800"/>
            <a:ext cx="7498080" cy="1143000"/>
          </a:xfrm>
        </p:spPr>
        <p:txBody>
          <a:bodyPr>
            <a:normAutofit/>
          </a:bodyPr>
          <a:lstStyle/>
          <a:p>
            <a:r>
              <a:rPr lang="en-US" sz="2700" dirty="0" smtClean="0"/>
              <a:t>Implementation .. System Flow Chart.. </a:t>
            </a:r>
            <a:br>
              <a:rPr lang="en-US" sz="2700" dirty="0" smtClean="0"/>
            </a:br>
            <a:r>
              <a:rPr lang="en-US" sz="3200" dirty="0" smtClean="0"/>
              <a:t>Image Processing and Hand Detection 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5334000"/>
            <a:ext cx="4191000" cy="60960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dirty="0" smtClean="0"/>
              <a:t>(3) Convert image to grayscale and smooth it .</a:t>
            </a:r>
            <a:endParaRPr lang="en-US" dirty="0"/>
          </a:p>
        </p:txBody>
      </p:sp>
      <p:pic>
        <p:nvPicPr>
          <p:cNvPr id="4" name="Picture 3" descr="gray_smooth_img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00200" y="2133599"/>
            <a:ext cx="4038600" cy="3048001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>
            <a:off x="5867400" y="3657600"/>
            <a:ext cx="2590800" cy="0"/>
          </a:xfrm>
          <a:prstGeom prst="straightConnector1">
            <a:avLst/>
          </a:prstGeom>
          <a:ln w="5715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304800"/>
            <a:ext cx="7498080" cy="1143000"/>
          </a:xfrm>
        </p:spPr>
        <p:txBody>
          <a:bodyPr>
            <a:normAutofit/>
          </a:bodyPr>
          <a:lstStyle/>
          <a:p>
            <a:r>
              <a:rPr lang="en-US" sz="2700" dirty="0" smtClean="0"/>
              <a:t>Implementation .. System Flow Chart.. </a:t>
            </a:r>
            <a:br>
              <a:rPr lang="en-US" sz="2700" dirty="0" smtClean="0"/>
            </a:br>
            <a:r>
              <a:rPr lang="en-US" sz="3200" dirty="0" smtClean="0"/>
              <a:t>Image Processing and Hand Detection 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5334000"/>
            <a:ext cx="4114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dirty="0" smtClean="0"/>
              <a:t>(4) Apply threshold.</a:t>
            </a:r>
            <a:endParaRPr lang="en-US" sz="2000" dirty="0"/>
          </a:p>
        </p:txBody>
      </p:sp>
      <p:pic>
        <p:nvPicPr>
          <p:cNvPr id="4" name="Picture 3" descr="gray_ath_img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00200" y="2133600"/>
            <a:ext cx="4038600" cy="3048000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>
            <a:off x="5867400" y="3657600"/>
            <a:ext cx="2590800" cy="0"/>
          </a:xfrm>
          <a:prstGeom prst="straightConnector1">
            <a:avLst/>
          </a:prstGeom>
          <a:ln w="5715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304800"/>
            <a:ext cx="7498080" cy="1143000"/>
          </a:xfrm>
        </p:spPr>
        <p:txBody>
          <a:bodyPr>
            <a:normAutofit/>
          </a:bodyPr>
          <a:lstStyle/>
          <a:p>
            <a:r>
              <a:rPr lang="en-US" sz="2700" dirty="0" smtClean="0"/>
              <a:t>Implementation .. System Flow Chart.. </a:t>
            </a:r>
            <a:br>
              <a:rPr lang="en-US" sz="2700" dirty="0" smtClean="0"/>
            </a:br>
            <a:r>
              <a:rPr lang="en-US" sz="3200" dirty="0" smtClean="0"/>
              <a:t>Image Processing and Hand Detection </a:t>
            </a:r>
            <a:endParaRPr lang="en-US" sz="3000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524000" y="5334000"/>
            <a:ext cx="4191000" cy="3810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dirty="0" smtClean="0"/>
              <a:t>(</a:t>
            </a:r>
            <a:r>
              <a:rPr lang="en-US" sz="2900" dirty="0" smtClean="0"/>
              <a:t>5) Enclose the hand by a contour.</a:t>
            </a:r>
            <a:endParaRPr lang="en-US" sz="2900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5867400" y="3657600"/>
            <a:ext cx="2590800" cy="0"/>
          </a:xfrm>
          <a:prstGeom prst="straightConnector1">
            <a:avLst/>
          </a:prstGeom>
          <a:ln w="5715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Picture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00200" y="2124382"/>
            <a:ext cx="4038600" cy="30368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17422" y="2590800"/>
            <a:ext cx="2997978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Multiply 4"/>
          <p:cNvSpPr/>
          <p:nvPr/>
        </p:nvSpPr>
        <p:spPr>
          <a:xfrm>
            <a:off x="7086600" y="2971800"/>
            <a:ext cx="1143000" cy="1524000"/>
          </a:xfrm>
          <a:prstGeom prst="mathMultiply">
            <a:avLst>
              <a:gd name="adj1" fmla="val 10766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19200" y="2133600"/>
            <a:ext cx="4495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Do we need a wrist bracelet or a sleeve here ? </a:t>
            </a:r>
            <a:endParaRPr lang="en-US" sz="2800" dirty="0"/>
          </a:p>
        </p:txBody>
      </p:sp>
      <p:sp>
        <p:nvSpPr>
          <p:cNvPr id="16" name="TextBox 15"/>
          <p:cNvSpPr txBox="1"/>
          <p:nvPr/>
        </p:nvSpPr>
        <p:spPr>
          <a:xfrm>
            <a:off x="1143000" y="3581400"/>
            <a:ext cx="44958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Our assumption :</a:t>
            </a:r>
          </a:p>
          <a:p>
            <a:r>
              <a:rPr lang="en-US" sz="2800" dirty="0" smtClean="0"/>
              <a:t>Hand length=Constant*  Closed hand width.</a:t>
            </a:r>
          </a:p>
          <a:p>
            <a:r>
              <a:rPr lang="en-US" sz="2800" dirty="0" smtClean="0"/>
              <a:t>Solve this problem.</a:t>
            </a:r>
            <a:endParaRPr lang="en-US" sz="2800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295400" y="304800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Implementation .. System Flow Chart.. </a:t>
            </a:r>
            <a:b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Image Processing and Hand Detection 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304800"/>
            <a:ext cx="7498080" cy="1143000"/>
          </a:xfrm>
        </p:spPr>
        <p:txBody>
          <a:bodyPr>
            <a:normAutofit/>
          </a:bodyPr>
          <a:lstStyle/>
          <a:p>
            <a:r>
              <a:rPr lang="en-US" sz="2700" dirty="0" smtClean="0"/>
              <a:t>Implementation .. System Flow Chart.. </a:t>
            </a:r>
            <a:br>
              <a:rPr lang="en-US" sz="2700" dirty="0" smtClean="0"/>
            </a:br>
            <a:r>
              <a:rPr lang="en-US" sz="3200" dirty="0" smtClean="0"/>
              <a:t>Image Processing and Hand Detection 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5257800"/>
            <a:ext cx="4191000" cy="762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000" dirty="0" smtClean="0"/>
              <a:t>(6) Enclose the hand by a rectangle (Just take the part above the wrist)</a:t>
            </a:r>
            <a:endParaRPr lang="en-US" sz="2000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5867400" y="3657600"/>
            <a:ext cx="2590800" cy="0"/>
          </a:xfrm>
          <a:prstGeom prst="straightConnector1">
            <a:avLst/>
          </a:prstGeom>
          <a:ln w="5715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Picture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87322" y="2133601"/>
            <a:ext cx="4061888" cy="304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304800"/>
            <a:ext cx="7498080" cy="1143000"/>
          </a:xfrm>
        </p:spPr>
        <p:txBody>
          <a:bodyPr>
            <a:normAutofit/>
          </a:bodyPr>
          <a:lstStyle/>
          <a:p>
            <a:r>
              <a:rPr lang="en-US" sz="2700" dirty="0" smtClean="0"/>
              <a:t>Implementation .. System Flow Chart.. </a:t>
            </a:r>
            <a:br>
              <a:rPr lang="en-US" sz="2700" dirty="0" smtClean="0"/>
            </a:br>
            <a:r>
              <a:rPr lang="en-US" sz="3200" dirty="0" smtClean="0"/>
              <a:t>Image Processing and Hand Detection 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5715000"/>
            <a:ext cx="32766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dirty="0" smtClean="0"/>
              <a:t>(7)Set </a:t>
            </a:r>
            <a:r>
              <a:rPr lang="en-US" sz="2000" dirty="0"/>
              <a:t>hand as </a:t>
            </a:r>
            <a:r>
              <a:rPr lang="en-US" sz="2000" dirty="0" smtClean="0"/>
              <a:t>ROI.</a:t>
            </a:r>
            <a:endParaRPr lang="en-US" sz="2000" dirty="0"/>
          </a:p>
        </p:txBody>
      </p:sp>
      <p:pic>
        <p:nvPicPr>
          <p:cNvPr id="4" name="Picture 3" descr="subimg1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24000" y="1752600"/>
            <a:ext cx="4114800" cy="3813048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>
            <a:off x="5943600" y="3657600"/>
            <a:ext cx="2590800" cy="0"/>
          </a:xfrm>
          <a:prstGeom prst="straightConnector1">
            <a:avLst/>
          </a:prstGeom>
          <a:ln w="5715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304800"/>
            <a:ext cx="7498080" cy="1143000"/>
          </a:xfrm>
        </p:spPr>
        <p:txBody>
          <a:bodyPr>
            <a:normAutofit/>
          </a:bodyPr>
          <a:lstStyle/>
          <a:p>
            <a:r>
              <a:rPr lang="en-US" sz="2700" dirty="0" smtClean="0"/>
              <a:t>Implementation .. System Flow Chart.. </a:t>
            </a:r>
            <a:br>
              <a:rPr lang="en-US" sz="2700" dirty="0" smtClean="0"/>
            </a:br>
            <a:r>
              <a:rPr lang="en-US" sz="3200" dirty="0" smtClean="0"/>
              <a:t>Image Processing and Hand Detection 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5715000"/>
            <a:ext cx="4343400" cy="1143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000" dirty="0" smtClean="0"/>
              <a:t>(8) Two step Normalization :</a:t>
            </a:r>
          </a:p>
          <a:p>
            <a:pPr marL="788670" lvl="1" indent="-514350">
              <a:buAutoNum type="arabicParenBoth"/>
            </a:pPr>
            <a:r>
              <a:rPr lang="en-US" sz="2000" dirty="0" smtClean="0"/>
              <a:t> To Rectangle size.</a:t>
            </a:r>
          </a:p>
          <a:p>
            <a:pPr marL="788670" lvl="1" indent="-514350">
              <a:buAutoNum type="arabicParenBoth"/>
            </a:pPr>
            <a:r>
              <a:rPr lang="en-US" sz="2000" dirty="0" smtClean="0"/>
              <a:t> Depending on thumb.</a:t>
            </a:r>
          </a:p>
          <a:p>
            <a:pPr>
              <a:buNone/>
            </a:pPr>
            <a:endParaRPr lang="en-US" sz="2000" dirty="0"/>
          </a:p>
        </p:txBody>
      </p:sp>
      <p:pic>
        <p:nvPicPr>
          <p:cNvPr id="4" name="Picture 3" descr="subimg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24000" y="1752600"/>
            <a:ext cx="4114800" cy="38130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Outlines: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447800" y="13716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Introduction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</a:rPr>
              <a:t>Accomplishments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</a:rPr>
              <a:t>Implementation</a:t>
            </a:r>
          </a:p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/>
            </a:pPr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</a:rPr>
              <a:t>Experiments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</a:rPr>
              <a:t>Future Work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</a:rPr>
              <a:t>Conclusion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304800"/>
            <a:ext cx="7498080" cy="1143000"/>
          </a:xfrm>
        </p:spPr>
        <p:txBody>
          <a:bodyPr>
            <a:normAutofit/>
          </a:bodyPr>
          <a:lstStyle/>
          <a:p>
            <a:r>
              <a:rPr lang="en-US" sz="2700" dirty="0" smtClean="0"/>
              <a:t>Implementation .. System Flow Chart.. </a:t>
            </a:r>
            <a:br>
              <a:rPr lang="en-US" sz="2700" dirty="0" smtClean="0"/>
            </a:br>
            <a:r>
              <a:rPr lang="en-US" sz="3200" dirty="0" smtClean="0"/>
              <a:t>Image Processing and Hand Detection </a:t>
            </a:r>
            <a:endParaRPr lang="en-US" sz="3000" dirty="0"/>
          </a:p>
        </p:txBody>
      </p:sp>
      <p:pic>
        <p:nvPicPr>
          <p:cNvPr id="3" name="Picture 2" descr="1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66800" y="2935069"/>
            <a:ext cx="1447800" cy="2362200"/>
          </a:xfrm>
          <a:prstGeom prst="rect">
            <a:avLst/>
          </a:prstGeom>
        </p:spPr>
      </p:pic>
      <p:pic>
        <p:nvPicPr>
          <p:cNvPr id="4" name="Picture 3" descr="4.jpg"/>
          <p:cNvPicPr/>
          <p:nvPr/>
        </p:nvPicPr>
        <p:blipFill>
          <a:blip r:embed="rId3" cstate="print"/>
          <a:stretch>
            <a:fillRect/>
          </a:stretch>
        </p:blipFill>
        <p:spPr>
          <a:xfrm flipH="1" flipV="1">
            <a:off x="2590800" y="2935069"/>
            <a:ext cx="1371600" cy="2362200"/>
          </a:xfrm>
          <a:prstGeom prst="rect">
            <a:avLst/>
          </a:prstGeom>
        </p:spPr>
      </p:pic>
      <p:pic>
        <p:nvPicPr>
          <p:cNvPr id="5" name="Picture 4" descr="7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800600" y="2935069"/>
            <a:ext cx="1981200" cy="2362200"/>
          </a:xfrm>
          <a:prstGeom prst="rect">
            <a:avLst/>
          </a:prstGeom>
        </p:spPr>
      </p:pic>
      <p:pic>
        <p:nvPicPr>
          <p:cNvPr id="6" name="Picture 5" descr="roi.jpg"/>
          <p:cNvPicPr/>
          <p:nvPr/>
        </p:nvPicPr>
        <p:blipFill>
          <a:blip r:embed="rId5" cstate="print"/>
          <a:stretch>
            <a:fillRect/>
          </a:stretch>
        </p:blipFill>
        <p:spPr>
          <a:xfrm flipH="1" flipV="1">
            <a:off x="6858000" y="2895600"/>
            <a:ext cx="2209800" cy="23622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47800" y="5678269"/>
            <a:ext cx="220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-Thumb is hidden </a:t>
            </a:r>
          </a:p>
          <a:p>
            <a:r>
              <a:rPr lang="en-US" dirty="0" smtClean="0"/>
              <a:t>-Size : 300*500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096000" y="5678269"/>
            <a:ext cx="220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-Thumb is apparent </a:t>
            </a:r>
          </a:p>
          <a:p>
            <a:r>
              <a:rPr lang="en-US" dirty="0" smtClean="0"/>
              <a:t>-Size : 500*500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/>
          <p:cNvCxnSpPr/>
          <p:nvPr/>
        </p:nvCxnSpPr>
        <p:spPr>
          <a:xfrm>
            <a:off x="3124200" y="2438400"/>
            <a:ext cx="6858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cxnSp>
      <p:sp>
        <p:nvSpPr>
          <p:cNvPr id="6" name="Flowchart: Process 5"/>
          <p:cNvSpPr/>
          <p:nvPr/>
        </p:nvSpPr>
        <p:spPr>
          <a:xfrm>
            <a:off x="3886200" y="2057400"/>
            <a:ext cx="1524000" cy="762000"/>
          </a:xfrm>
          <a:prstGeom prst="flowChart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cs typeface="Times New Roman" pitchFamily="18" charset="0"/>
              </a:rPr>
              <a:t>Image acquisition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5486400" y="2438400"/>
            <a:ext cx="6858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cxnSp>
      <p:sp>
        <p:nvSpPr>
          <p:cNvPr id="8" name="Flowchart: Process 7"/>
          <p:cNvSpPr/>
          <p:nvPr/>
        </p:nvSpPr>
        <p:spPr>
          <a:xfrm>
            <a:off x="6248400" y="2057400"/>
            <a:ext cx="2209800" cy="762000"/>
          </a:xfrm>
          <a:prstGeom prst="flowChart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Image </a:t>
            </a:r>
            <a:r>
              <a:rPr lang="en-US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processing and hand detection</a:t>
            </a:r>
            <a:endParaRPr lang="en-US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8534400" y="2438400"/>
            <a:ext cx="381000" cy="0"/>
          </a:xfrm>
          <a:prstGeom prst="line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8915400" y="2438400"/>
            <a:ext cx="0" cy="2133600"/>
          </a:xfrm>
          <a:prstGeom prst="line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8534400" y="4572000"/>
            <a:ext cx="3810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cxnSp>
      <p:sp>
        <p:nvSpPr>
          <p:cNvPr id="13" name="Flowchart: Process 12"/>
          <p:cNvSpPr/>
          <p:nvPr/>
        </p:nvSpPr>
        <p:spPr>
          <a:xfrm>
            <a:off x="3886200" y="4191000"/>
            <a:ext cx="1524000" cy="762000"/>
          </a:xfrm>
          <a:prstGeom prst="flowChart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cs typeface="Times New Roman" pitchFamily="18" charset="0"/>
              </a:rPr>
              <a:t>Event Generation </a:t>
            </a:r>
            <a:endParaRPr lang="en-US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5486400" y="4572000"/>
            <a:ext cx="6858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3200400" y="4572000"/>
            <a:ext cx="6096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cxnSp>
      <p:sp>
        <p:nvSpPr>
          <p:cNvPr id="19" name="Oval 18"/>
          <p:cNvSpPr/>
          <p:nvPr/>
        </p:nvSpPr>
        <p:spPr>
          <a:xfrm>
            <a:off x="1143000" y="2057400"/>
            <a:ext cx="1905000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cs typeface="Times New Roman" pitchFamily="18" charset="0"/>
              </a:rPr>
              <a:t>Application</a:t>
            </a:r>
            <a:r>
              <a:rPr lang="en-US" dirty="0" smtClean="0"/>
              <a:t> </a:t>
            </a:r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cs typeface="Times New Roman" pitchFamily="18" charset="0"/>
              </a:rPr>
              <a:t>Start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0" name="Oval 19"/>
          <p:cNvSpPr/>
          <p:nvPr/>
        </p:nvSpPr>
        <p:spPr>
          <a:xfrm>
            <a:off x="1219200" y="4191000"/>
            <a:ext cx="1905000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cs typeface="Times New Roman" pitchFamily="18" charset="0"/>
              </a:rPr>
              <a:t>Application End </a:t>
            </a:r>
          </a:p>
        </p:txBody>
      </p:sp>
      <p:sp>
        <p:nvSpPr>
          <p:cNvPr id="16" name="Flowchart: Process 15"/>
          <p:cNvSpPr/>
          <p:nvPr/>
        </p:nvSpPr>
        <p:spPr>
          <a:xfrm>
            <a:off x="6248400" y="4191000"/>
            <a:ext cx="2209800" cy="762000"/>
          </a:xfrm>
          <a:prstGeom prst="flowChartProcess">
            <a:avLst/>
          </a:prstGeom>
          <a:solidFill>
            <a:schemeClr val="accent6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+mj-lt"/>
                <a:cs typeface="Times New Roman" pitchFamily="18" charset="0"/>
              </a:rPr>
              <a:t>Gesture Recognition</a:t>
            </a:r>
            <a:endParaRPr lang="en-US" sz="2000" dirty="0"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304800"/>
            <a:ext cx="7498080" cy="1143000"/>
          </a:xfrm>
        </p:spPr>
        <p:txBody>
          <a:bodyPr>
            <a:normAutofit/>
          </a:bodyPr>
          <a:lstStyle/>
          <a:p>
            <a:r>
              <a:rPr lang="en-US" sz="2700" dirty="0" smtClean="0"/>
              <a:t>Implementation .. System Flow Chart.. </a:t>
            </a:r>
            <a:br>
              <a:rPr lang="en-US" sz="2700" dirty="0" smtClean="0"/>
            </a:br>
            <a:r>
              <a:rPr lang="en-US" sz="3200" dirty="0" smtClean="0"/>
              <a:t> Gesture Recognition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2057400"/>
            <a:ext cx="7696200" cy="3352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 Now the image is processed and hands are </a:t>
            </a:r>
          </a:p>
          <a:p>
            <a:pPr>
              <a:buNone/>
            </a:pPr>
            <a:r>
              <a:rPr lang="en-US" dirty="0" smtClean="0"/>
              <a:t>  detected, ready to be recognized.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We will use the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Binary Image</a:t>
            </a:r>
            <a:r>
              <a:rPr lang="en-US" dirty="0" smtClean="0"/>
              <a:t> resulted from the image processing to recognize the gesture done by the user .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295400" y="304800"/>
            <a:ext cx="7498080" cy="1143000"/>
          </a:xfrm>
        </p:spPr>
        <p:txBody>
          <a:bodyPr>
            <a:normAutofit/>
          </a:bodyPr>
          <a:lstStyle/>
          <a:p>
            <a:r>
              <a:rPr lang="en-US" sz="2700" dirty="0" smtClean="0"/>
              <a:t>Implementation .. System Flow Chart.. </a:t>
            </a:r>
            <a:br>
              <a:rPr lang="en-US" sz="2700" dirty="0" smtClean="0"/>
            </a:br>
            <a:r>
              <a:rPr lang="en-US" sz="3200" dirty="0" smtClean="0"/>
              <a:t> Gesture Recognition.. First Approach</a:t>
            </a:r>
            <a:endParaRPr lang="en-US" sz="3000" dirty="0"/>
          </a:p>
        </p:txBody>
      </p:sp>
      <p:sp>
        <p:nvSpPr>
          <p:cNvPr id="5" name="Rectangle 4"/>
          <p:cNvSpPr/>
          <p:nvPr/>
        </p:nvSpPr>
        <p:spPr>
          <a:xfrm>
            <a:off x="1371600" y="2209800"/>
            <a:ext cx="72390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Image Subtraction </a:t>
            </a:r>
            <a:r>
              <a:rPr lang="en-US" sz="2800" dirty="0" smtClean="0"/>
              <a:t>was our initial choice in order to compare gestures done by the user with set of saved image.</a:t>
            </a:r>
          </a:p>
          <a:p>
            <a:endParaRPr lang="en-US" sz="2800" dirty="0" smtClean="0"/>
          </a:p>
          <a:p>
            <a:r>
              <a:rPr lang="en-US" sz="2800" dirty="0" smtClean="0"/>
              <a:t>This way worked perfectly if hand was </a:t>
            </a: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oriented up straight</a:t>
            </a:r>
            <a:r>
              <a:rPr lang="en-US" sz="2800" dirty="0" smtClean="0"/>
              <a:t> without deviations. </a:t>
            </a:r>
          </a:p>
          <a:p>
            <a:endParaRPr lang="en-US" sz="2800" dirty="0" smtClean="0"/>
          </a:p>
          <a:p>
            <a:r>
              <a:rPr lang="en-US" sz="2800" dirty="0" smtClean="0"/>
              <a:t>For deviated gestures, this approach </a:t>
            </a: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failed</a:t>
            </a:r>
            <a:r>
              <a:rPr lang="en-US" sz="28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304800"/>
            <a:ext cx="7498080" cy="1143000"/>
          </a:xfrm>
        </p:spPr>
        <p:txBody>
          <a:bodyPr>
            <a:normAutofit/>
          </a:bodyPr>
          <a:lstStyle/>
          <a:p>
            <a:r>
              <a:rPr lang="en-US" sz="2700" dirty="0" smtClean="0"/>
              <a:t>Implementation .. System Flow Chart.. </a:t>
            </a:r>
            <a:br>
              <a:rPr lang="en-US" sz="2700" dirty="0" smtClean="0"/>
            </a:br>
            <a:r>
              <a:rPr lang="en-US" sz="3200" dirty="0" smtClean="0"/>
              <a:t> Gesture Recognition Regions </a:t>
            </a:r>
            <a:endParaRPr lang="en-US" sz="3000" dirty="0"/>
          </a:p>
        </p:txBody>
      </p:sp>
      <p:grpSp>
        <p:nvGrpSpPr>
          <p:cNvPr id="22" name="Group 21"/>
          <p:cNvGrpSpPr/>
          <p:nvPr/>
        </p:nvGrpSpPr>
        <p:grpSpPr>
          <a:xfrm>
            <a:off x="1108364" y="2590800"/>
            <a:ext cx="2549236" cy="3276600"/>
            <a:chOff x="1108364" y="2590800"/>
            <a:chExt cx="2549236" cy="3276600"/>
          </a:xfrm>
        </p:grpSpPr>
        <p:pic>
          <p:nvPicPr>
            <p:cNvPr id="5" name="Picture 4" descr="subimg.jpg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43000" y="2590800"/>
              <a:ext cx="2514600" cy="3276600"/>
            </a:xfrm>
            <a:prstGeom prst="rect">
              <a:avLst/>
            </a:prstGeom>
          </p:spPr>
        </p:pic>
        <p:cxnSp>
          <p:nvCxnSpPr>
            <p:cNvPr id="6" name="Straight Connector 5"/>
            <p:cNvCxnSpPr>
              <a:endCxn id="5" idx="1"/>
            </p:cNvCxnSpPr>
            <p:nvPr/>
          </p:nvCxnSpPr>
          <p:spPr>
            <a:xfrm flipH="1">
              <a:off x="1143000" y="4229100"/>
              <a:ext cx="2514600" cy="0"/>
            </a:xfrm>
            <a:prstGeom prst="line">
              <a:avLst/>
            </a:prstGeom>
            <a:ln w="28575">
              <a:solidFill>
                <a:schemeClr val="accent6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/>
            <p:cNvSpPr txBox="1"/>
            <p:nvPr/>
          </p:nvSpPr>
          <p:spPr>
            <a:xfrm>
              <a:off x="1149927" y="3048000"/>
              <a:ext cx="105987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chemeClr val="accent6">
                      <a:lumMod val="60000"/>
                      <a:lumOff val="40000"/>
                    </a:schemeClr>
                  </a:solidFill>
                </a:rPr>
                <a:t>Upper region </a:t>
              </a:r>
              <a:endPara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108364" y="5029200"/>
              <a:ext cx="87283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Lower region</a:t>
              </a:r>
              <a:endParaRPr lang="en-US" sz="2000" dirty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3810000" y="2590800"/>
            <a:ext cx="2590800" cy="3276600"/>
            <a:chOff x="3810000" y="2590800"/>
            <a:chExt cx="2590800" cy="3276600"/>
          </a:xfrm>
        </p:grpSpPr>
        <p:pic>
          <p:nvPicPr>
            <p:cNvPr id="9" name="Picture 8" descr="subimg.jpg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810000" y="2590800"/>
              <a:ext cx="2590800" cy="3276600"/>
            </a:xfrm>
            <a:prstGeom prst="rect">
              <a:avLst/>
            </a:prstGeom>
          </p:spPr>
        </p:pic>
        <p:cxnSp>
          <p:nvCxnSpPr>
            <p:cNvPr id="10" name="Straight Connector 9"/>
            <p:cNvCxnSpPr>
              <a:stCxn id="9" idx="2"/>
              <a:endCxn id="9" idx="0"/>
            </p:cNvCxnSpPr>
            <p:nvPr/>
          </p:nvCxnSpPr>
          <p:spPr>
            <a:xfrm flipV="1">
              <a:off x="5105400" y="2590800"/>
              <a:ext cx="0" cy="3276600"/>
            </a:xfrm>
            <a:prstGeom prst="line">
              <a:avLst/>
            </a:prstGeom>
            <a:ln w="28575">
              <a:solidFill>
                <a:schemeClr val="accent6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3962400" y="2835862"/>
              <a:ext cx="100099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chemeClr val="accent6">
                      <a:lumMod val="60000"/>
                      <a:lumOff val="40000"/>
                    </a:schemeClr>
                  </a:solidFill>
                </a:rPr>
                <a:t>Left</a:t>
              </a:r>
              <a:r>
                <a:rPr lang="en-US" sz="20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2000" dirty="0" smtClean="0">
                  <a:solidFill>
                    <a:schemeClr val="accent6">
                      <a:lumMod val="60000"/>
                      <a:lumOff val="40000"/>
                    </a:schemeClr>
                  </a:solidFill>
                </a:rPr>
                <a:t>Region</a:t>
              </a:r>
              <a:r>
                <a:rPr lang="en-US" sz="20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 </a:t>
              </a:r>
              <a:endParaRPr lang="en-US" sz="2000" dirty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458691" y="2895600"/>
              <a:ext cx="94210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chemeClr val="accent6">
                      <a:lumMod val="60000"/>
                      <a:lumOff val="40000"/>
                    </a:schemeClr>
                  </a:solidFill>
                </a:rPr>
                <a:t>Right</a:t>
              </a:r>
              <a:r>
                <a:rPr lang="en-US" sz="20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2000" dirty="0" smtClean="0">
                  <a:solidFill>
                    <a:schemeClr val="accent6">
                      <a:lumMod val="60000"/>
                      <a:lumOff val="40000"/>
                    </a:schemeClr>
                  </a:solidFill>
                </a:rPr>
                <a:t>region</a:t>
              </a:r>
              <a:r>
                <a:rPr lang="en-US" sz="20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 </a:t>
              </a:r>
              <a:endParaRPr lang="en-US" sz="2000" dirty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6553200" y="2590800"/>
            <a:ext cx="2514600" cy="3276600"/>
            <a:chOff x="6553200" y="2590800"/>
            <a:chExt cx="2514600" cy="3276600"/>
          </a:xfrm>
        </p:grpSpPr>
        <p:pic>
          <p:nvPicPr>
            <p:cNvPr id="13" name="Picture 12" descr="subimg.jpg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553200" y="2590800"/>
              <a:ext cx="2514600" cy="3276600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6553200" y="2819400"/>
              <a:ext cx="10668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chemeClr val="accent6">
                      <a:lumMod val="60000"/>
                      <a:lumOff val="40000"/>
                    </a:schemeClr>
                  </a:solidFill>
                </a:rPr>
                <a:t>Upper</a:t>
              </a:r>
              <a:r>
                <a:rPr lang="en-US" sz="20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2000" dirty="0" smtClean="0">
                  <a:solidFill>
                    <a:schemeClr val="accent6">
                      <a:lumMod val="60000"/>
                      <a:lumOff val="40000"/>
                    </a:schemeClr>
                  </a:solidFill>
                </a:rPr>
                <a:t>diagonal</a:t>
              </a:r>
              <a:r>
                <a:rPr lang="en-US" sz="20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 </a:t>
              </a:r>
              <a:endParaRPr lang="en-US" sz="2000" dirty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924800" y="4724400"/>
              <a:ext cx="1066800" cy="70788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chemeClr val="accent6">
                      <a:lumMod val="50000"/>
                    </a:schemeClr>
                  </a:solidFill>
                </a:rPr>
                <a:t>Lower diagonal </a:t>
              </a:r>
              <a:endParaRPr lang="en-US" sz="20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flipH="1">
              <a:off x="6553200" y="2590800"/>
              <a:ext cx="2514600" cy="3276600"/>
            </a:xfrm>
            <a:prstGeom prst="line">
              <a:avLst/>
            </a:prstGeom>
            <a:ln w="28575">
              <a:solidFill>
                <a:schemeClr val="accent6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3810000" y="2590800"/>
            <a:ext cx="2618509" cy="3276600"/>
            <a:chOff x="3810000" y="2590800"/>
            <a:chExt cx="2618509" cy="3276600"/>
          </a:xfrm>
        </p:grpSpPr>
        <p:pic>
          <p:nvPicPr>
            <p:cNvPr id="9" name="Picture 8" descr="subimg.jpg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810000" y="2590800"/>
              <a:ext cx="2590800" cy="3276600"/>
            </a:xfrm>
            <a:prstGeom prst="rect">
              <a:avLst/>
            </a:prstGeom>
          </p:spPr>
        </p:pic>
        <p:cxnSp>
          <p:nvCxnSpPr>
            <p:cNvPr id="10" name="Straight Connector 9"/>
            <p:cNvCxnSpPr>
              <a:stCxn id="9" idx="2"/>
              <a:endCxn id="9" idx="0"/>
            </p:cNvCxnSpPr>
            <p:nvPr/>
          </p:nvCxnSpPr>
          <p:spPr>
            <a:xfrm flipV="1">
              <a:off x="5105400" y="2590800"/>
              <a:ext cx="0" cy="3276600"/>
            </a:xfrm>
            <a:prstGeom prst="line">
              <a:avLst/>
            </a:prstGeom>
            <a:ln w="28575">
              <a:solidFill>
                <a:schemeClr val="tx1">
                  <a:lumMod val="50000"/>
                  <a:lumOff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3875809" y="3940314"/>
              <a:ext cx="100099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chemeClr val="accent6">
                      <a:lumMod val="50000"/>
                    </a:schemeClr>
                  </a:solidFill>
                </a:rPr>
                <a:t>Left Region </a:t>
              </a:r>
              <a:endParaRPr lang="en-US" sz="20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486400" y="3940314"/>
              <a:ext cx="94210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chemeClr val="accent6">
                      <a:lumMod val="50000"/>
                    </a:schemeClr>
                  </a:solidFill>
                </a:rPr>
                <a:t>Right Region </a:t>
              </a:r>
              <a:endParaRPr lang="en-US" sz="20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cxnSp>
          <p:nvCxnSpPr>
            <p:cNvPr id="18" name="Straight Connector 17"/>
            <p:cNvCxnSpPr/>
            <p:nvPr/>
          </p:nvCxnSpPr>
          <p:spPr>
            <a:xfrm flipH="1">
              <a:off x="3810000" y="4267200"/>
              <a:ext cx="2514600" cy="0"/>
            </a:xfrm>
            <a:prstGeom prst="line">
              <a:avLst/>
            </a:prstGeom>
            <a:ln w="28575">
              <a:solidFill>
                <a:schemeClr val="tx1">
                  <a:lumMod val="50000"/>
                  <a:lumOff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3886200" y="2590800"/>
              <a:ext cx="2514600" cy="3276600"/>
            </a:xfrm>
            <a:prstGeom prst="line">
              <a:avLst/>
            </a:prstGeom>
            <a:ln w="28575">
              <a:solidFill>
                <a:schemeClr val="tx1">
                  <a:lumMod val="50000"/>
                  <a:lumOff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4572000" y="2721114"/>
              <a:ext cx="105987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chemeClr val="accent6">
                      <a:lumMod val="50000"/>
                    </a:schemeClr>
                  </a:solidFill>
                </a:rPr>
                <a:t>Upper region </a:t>
              </a:r>
              <a:endParaRPr lang="en-US" sz="20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648200" y="5159514"/>
              <a:ext cx="10668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chemeClr val="accent6">
                      <a:lumMod val="50000"/>
                    </a:schemeClr>
                  </a:solidFill>
                </a:rPr>
                <a:t>Lower Region</a:t>
              </a:r>
              <a:endParaRPr lang="en-US" sz="20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810000" y="3200400"/>
              <a:ext cx="10668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chemeClr val="accent6">
                      <a:lumMod val="60000"/>
                      <a:lumOff val="40000"/>
                    </a:schemeClr>
                  </a:solidFill>
                </a:rPr>
                <a:t>Upper</a:t>
              </a:r>
              <a:r>
                <a:rPr lang="en-US" sz="20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US" sz="2000" dirty="0" smtClean="0">
                  <a:solidFill>
                    <a:schemeClr val="accent6">
                      <a:lumMod val="60000"/>
                      <a:lumOff val="40000"/>
                    </a:schemeClr>
                  </a:solidFill>
                </a:rPr>
                <a:t>diagonal</a:t>
              </a:r>
              <a:r>
                <a:rPr lang="en-US" sz="20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 </a:t>
              </a:r>
              <a:endParaRPr lang="en-US" sz="2000" dirty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105400" y="4572000"/>
              <a:ext cx="1066800" cy="70788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chemeClr val="accent6">
                      <a:lumMod val="50000"/>
                    </a:schemeClr>
                  </a:solidFill>
                </a:rPr>
                <a:t>Lower diagonal </a:t>
              </a:r>
              <a:endParaRPr lang="en-US" sz="20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 flipH="1">
              <a:off x="6172200" y="3204627"/>
              <a:ext cx="228600" cy="1138773"/>
            </a:xfrm>
            <a:prstGeom prst="rect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endPara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  <a:p>
              <a:endParaRPr lang="en-US" sz="1200" dirty="0" smtClean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  <a:p>
              <a:endParaRPr lang="en-US" sz="1200" dirty="0" smtClean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  <a:p>
              <a:r>
                <a:rPr lang="en-US" sz="16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 </a:t>
              </a:r>
              <a:endPara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  <a:p>
              <a:endParaRPr lang="en-US" sz="1600" dirty="0" smtClean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304800"/>
            <a:ext cx="7498080" cy="1143000"/>
          </a:xfrm>
        </p:spPr>
        <p:txBody>
          <a:bodyPr>
            <a:normAutofit/>
          </a:bodyPr>
          <a:lstStyle/>
          <a:p>
            <a:r>
              <a:rPr lang="en-US" sz="2700" dirty="0" smtClean="0"/>
              <a:t>Implementation .. System Flow Chart.. </a:t>
            </a:r>
            <a:br>
              <a:rPr lang="en-US" sz="2700" dirty="0" smtClean="0"/>
            </a:br>
            <a:r>
              <a:rPr lang="en-US" sz="3200" dirty="0" smtClean="0"/>
              <a:t> Gesture Recognition</a:t>
            </a:r>
            <a:endParaRPr lang="en-US" sz="3000" dirty="0"/>
          </a:p>
        </p:txBody>
      </p:sp>
      <p:pic>
        <p:nvPicPr>
          <p:cNvPr id="5" name="Picture 4" descr="1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86400" y="1981200"/>
            <a:ext cx="3429000" cy="4572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229600" y="2971800"/>
            <a:ext cx="685800" cy="1354217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endParaRPr lang="en-US" sz="1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en-US" sz="12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en-US" sz="1400" dirty="0" smtClean="0">
                <a:solidFill>
                  <a:schemeClr val="tx1"/>
                </a:solidFill>
              </a:rPr>
              <a:t>Region</a:t>
            </a:r>
          </a:p>
          <a:p>
            <a:endParaRPr lang="en-US" sz="12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en-US" sz="1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endParaRPr lang="en-US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en-US" sz="16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 flipH="1">
            <a:off x="5486400" y="2514600"/>
            <a:ext cx="3429000" cy="0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391400" y="2145268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Sequence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71600" y="2438400"/>
            <a:ext cx="39624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</a:rPr>
              <a:t>Sequence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 : </a:t>
            </a:r>
          </a:p>
          <a:p>
            <a:r>
              <a:rPr lang="en-US" sz="2200" dirty="0" smtClean="0"/>
              <a:t>for computing  how many changes from black pixel to white in a specific row</a:t>
            </a:r>
          </a:p>
          <a:p>
            <a:r>
              <a:rPr lang="en-US" sz="2200" dirty="0" smtClean="0"/>
              <a:t> </a:t>
            </a:r>
            <a:r>
              <a:rPr lang="en-US" sz="2200" dirty="0" smtClean="0">
                <a:sym typeface="Wingdings" pitchFamily="2" charset="2"/>
              </a:rPr>
              <a:t> detecting number of fingers</a:t>
            </a:r>
            <a:r>
              <a:rPr lang="en-US" sz="2200" dirty="0" smtClean="0"/>
              <a:t>  .</a:t>
            </a:r>
          </a:p>
          <a:p>
            <a:endParaRPr lang="en-US" sz="2000" dirty="0" smtClean="0"/>
          </a:p>
          <a:p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</a:rPr>
              <a:t>Region </a:t>
            </a:r>
            <a:r>
              <a:rPr lang="en-US" sz="2200" dirty="0" smtClean="0">
                <a:solidFill>
                  <a:schemeClr val="accent6">
                    <a:lumMod val="50000"/>
                  </a:schemeClr>
                </a:solidFill>
              </a:rPr>
              <a:t>:</a:t>
            </a:r>
          </a:p>
          <a:p>
            <a:r>
              <a:rPr lang="en-US" sz="2200" dirty="0" smtClean="0"/>
              <a:t>for computing how many white pixel in a specific part of the image</a:t>
            </a:r>
          </a:p>
          <a:p>
            <a:r>
              <a:rPr lang="en-US" sz="2200" dirty="0" smtClean="0">
                <a:sym typeface="Wingdings" pitchFamily="2" charset="2"/>
              </a:rPr>
              <a:t> detecting the  appearance of hand part</a:t>
            </a:r>
            <a:r>
              <a:rPr lang="en-US" sz="2200" dirty="0" smtClean="0"/>
              <a:t>.</a:t>
            </a:r>
            <a:endParaRPr lang="en-US" sz="2200" dirty="0"/>
          </a:p>
        </p:txBody>
      </p:sp>
      <p:sp>
        <p:nvSpPr>
          <p:cNvPr id="10" name="Rectangle 9"/>
          <p:cNvSpPr/>
          <p:nvPr/>
        </p:nvSpPr>
        <p:spPr>
          <a:xfrm>
            <a:off x="1371600" y="1752600"/>
            <a:ext cx="39624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/>
              <a:t>Why Regions and sequences ? !  </a:t>
            </a: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304800"/>
            <a:ext cx="7498080" cy="1143000"/>
          </a:xfrm>
        </p:spPr>
        <p:txBody>
          <a:bodyPr>
            <a:normAutofit/>
          </a:bodyPr>
          <a:lstStyle/>
          <a:p>
            <a:r>
              <a:rPr lang="en-US" sz="2700" dirty="0" smtClean="0"/>
              <a:t>Implementation .. System Flow Chart.. </a:t>
            </a:r>
            <a:br>
              <a:rPr lang="en-US" sz="2700" dirty="0" smtClean="0"/>
            </a:br>
            <a:r>
              <a:rPr lang="en-US" sz="3200" dirty="0" smtClean="0"/>
              <a:t> Gesture Recognition</a:t>
            </a:r>
            <a:endParaRPr lang="en-US" sz="3000" dirty="0"/>
          </a:p>
        </p:txBody>
      </p:sp>
      <p:grpSp>
        <p:nvGrpSpPr>
          <p:cNvPr id="11" name="Group 10"/>
          <p:cNvGrpSpPr/>
          <p:nvPr/>
        </p:nvGrpSpPr>
        <p:grpSpPr>
          <a:xfrm>
            <a:off x="2895600" y="1752600"/>
            <a:ext cx="3886200" cy="4495800"/>
            <a:chOff x="2438400" y="1905000"/>
            <a:chExt cx="3886200" cy="4495800"/>
          </a:xfrm>
        </p:grpSpPr>
        <p:pic>
          <p:nvPicPr>
            <p:cNvPr id="3" name="Picture 2" descr="7.jpg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438400" y="1905000"/>
              <a:ext cx="3858126" cy="4495800"/>
            </a:xfrm>
            <a:prstGeom prst="rect">
              <a:avLst/>
            </a:prstGeom>
          </p:spPr>
        </p:pic>
        <p:cxnSp>
          <p:nvCxnSpPr>
            <p:cNvPr id="4" name="Straight Connector 3"/>
            <p:cNvCxnSpPr/>
            <p:nvPr/>
          </p:nvCxnSpPr>
          <p:spPr>
            <a:xfrm flipV="1">
              <a:off x="2438400" y="2434835"/>
              <a:ext cx="3858126" cy="3565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5" name="TextBox 4"/>
            <p:cNvSpPr txBox="1"/>
            <p:nvPr/>
          </p:nvSpPr>
          <p:spPr>
            <a:xfrm>
              <a:off x="5943600" y="3044435"/>
              <a:ext cx="381000" cy="1092607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endParaRPr lang="en-US" sz="500" dirty="0" smtClean="0"/>
            </a:p>
            <a:p>
              <a:endParaRPr lang="en-US" sz="500" dirty="0" smtClean="0"/>
            </a:p>
            <a:p>
              <a:endParaRPr lang="en-US" sz="500" dirty="0" smtClean="0"/>
            </a:p>
            <a:p>
              <a:endParaRPr lang="en-US" sz="500" dirty="0" smtClean="0"/>
            </a:p>
            <a:p>
              <a:endParaRPr lang="en-US" sz="500" dirty="0" smtClean="0"/>
            </a:p>
            <a:p>
              <a:endParaRPr lang="en-US" sz="500" dirty="0" smtClean="0"/>
            </a:p>
            <a:p>
              <a:endParaRPr lang="en-US" sz="500" dirty="0" smtClean="0"/>
            </a:p>
            <a:p>
              <a:endParaRPr lang="en-US" sz="500" dirty="0" smtClean="0"/>
            </a:p>
            <a:p>
              <a:endParaRPr lang="en-US" sz="500" dirty="0" smtClean="0"/>
            </a:p>
            <a:p>
              <a:endParaRPr lang="en-US" sz="500" dirty="0" smtClean="0"/>
            </a:p>
            <a:p>
              <a:endParaRPr lang="en-US" sz="500" dirty="0" smtClean="0"/>
            </a:p>
            <a:p>
              <a:endParaRPr lang="en-US" sz="500" dirty="0" smtClean="0"/>
            </a:p>
            <a:p>
              <a:endParaRPr lang="en-US" sz="500" dirty="0"/>
            </a:p>
          </p:txBody>
        </p:sp>
        <p:cxnSp>
          <p:nvCxnSpPr>
            <p:cNvPr id="6" name="Straight Connector 5"/>
            <p:cNvCxnSpPr/>
            <p:nvPr/>
          </p:nvCxnSpPr>
          <p:spPr>
            <a:xfrm flipV="1">
              <a:off x="2438400" y="1981200"/>
              <a:ext cx="3810000" cy="4419600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flipV="1">
              <a:off x="2438400" y="4263635"/>
              <a:ext cx="3858126" cy="3565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12" name="TextBox 11"/>
          <p:cNvSpPr txBox="1"/>
          <p:nvPr/>
        </p:nvSpPr>
        <p:spPr>
          <a:xfrm>
            <a:off x="3276600" y="6248400"/>
            <a:ext cx="4343400" cy="46166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Gesture 2 Recognition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295400" y="304800"/>
            <a:ext cx="7498080" cy="1143000"/>
          </a:xfrm>
        </p:spPr>
        <p:txBody>
          <a:bodyPr>
            <a:normAutofit/>
          </a:bodyPr>
          <a:lstStyle/>
          <a:p>
            <a:r>
              <a:rPr lang="en-US" sz="2700" dirty="0" smtClean="0"/>
              <a:t>Implementation .. System Flow Chart.. </a:t>
            </a:r>
            <a:br>
              <a:rPr lang="en-US" sz="2700" dirty="0" smtClean="0"/>
            </a:br>
            <a:r>
              <a:rPr lang="en-US" sz="3200" dirty="0" smtClean="0"/>
              <a:t> Gesture Recognition</a:t>
            </a:r>
            <a:endParaRPr lang="en-US" sz="3000" dirty="0"/>
          </a:p>
        </p:txBody>
      </p:sp>
      <p:pic>
        <p:nvPicPr>
          <p:cNvPr id="5" name="Picture 4" descr="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71600" y="2286000"/>
            <a:ext cx="2057400" cy="2447924"/>
          </a:xfrm>
          <a:prstGeom prst="rect">
            <a:avLst/>
          </a:prstGeom>
        </p:spPr>
      </p:pic>
      <p:pic>
        <p:nvPicPr>
          <p:cNvPr id="6" name="Picture 5" descr="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98378" y="2286000"/>
            <a:ext cx="2097622" cy="2362200"/>
          </a:xfrm>
          <a:prstGeom prst="rect">
            <a:avLst/>
          </a:prstGeom>
        </p:spPr>
      </p:pic>
      <p:pic>
        <p:nvPicPr>
          <p:cNvPr id="7" name="Picture 6" descr="8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623004" y="2286000"/>
            <a:ext cx="2063796" cy="23622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667000" y="5634335"/>
            <a:ext cx="5029200" cy="46166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Allowable Deviations in our approach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752600" y="4948535"/>
            <a:ext cx="1219200" cy="46166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Straight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191000" y="4953000"/>
            <a:ext cx="1981200" cy="46166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To the right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6600" y="4953000"/>
            <a:ext cx="1676400" cy="46166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To the left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304800"/>
            <a:ext cx="7498080" cy="1143000"/>
          </a:xfrm>
        </p:spPr>
        <p:txBody>
          <a:bodyPr>
            <a:normAutofit/>
          </a:bodyPr>
          <a:lstStyle/>
          <a:p>
            <a:r>
              <a:rPr lang="en-US" sz="2700" dirty="0" smtClean="0"/>
              <a:t>Implementation .. System Flow Chart.. </a:t>
            </a:r>
            <a:br>
              <a:rPr lang="en-US" sz="2700" dirty="0" smtClean="0"/>
            </a:br>
            <a:r>
              <a:rPr lang="en-US" sz="3200" dirty="0" smtClean="0"/>
              <a:t> Gesture Recognition</a:t>
            </a:r>
            <a:endParaRPr lang="en-US" sz="3000" dirty="0"/>
          </a:p>
        </p:txBody>
      </p:sp>
      <p:grpSp>
        <p:nvGrpSpPr>
          <p:cNvPr id="9" name="Group 8"/>
          <p:cNvGrpSpPr/>
          <p:nvPr/>
        </p:nvGrpSpPr>
        <p:grpSpPr>
          <a:xfrm>
            <a:off x="2057400" y="1828800"/>
            <a:ext cx="2362200" cy="3581400"/>
            <a:chOff x="2667000" y="1828800"/>
            <a:chExt cx="3429000" cy="4724400"/>
          </a:xfrm>
        </p:grpSpPr>
        <p:pic>
          <p:nvPicPr>
            <p:cNvPr id="4" name="Picture 3" descr="1.jpg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667000" y="1828800"/>
              <a:ext cx="3429000" cy="4724400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5638800" y="2943761"/>
              <a:ext cx="457200" cy="1323439"/>
            </a:xfrm>
            <a:prstGeom prst="rect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endPara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  <a:p>
              <a:endParaRPr lang="en-US" sz="1200" dirty="0" smtClean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  <a:p>
              <a:endParaRPr lang="en-US" sz="1200" dirty="0" smtClean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  <a:p>
              <a:endParaRPr lang="en-US" sz="1200" dirty="0" smtClean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  <a:p>
              <a:r>
                <a:rPr lang="en-US" sz="16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 </a:t>
              </a:r>
              <a:endPara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  <a:p>
              <a:endParaRPr lang="en-US" sz="1600" dirty="0" smtClean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  <p:cxnSp>
          <p:nvCxnSpPr>
            <p:cNvPr id="6" name="Straight Connector 5"/>
            <p:cNvCxnSpPr/>
            <p:nvPr/>
          </p:nvCxnSpPr>
          <p:spPr>
            <a:xfrm flipH="1">
              <a:off x="2667000" y="2362200"/>
              <a:ext cx="3429000" cy="0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7" name="TextBox 6"/>
            <p:cNvSpPr txBox="1"/>
            <p:nvPr/>
          </p:nvSpPr>
          <p:spPr>
            <a:xfrm>
              <a:off x="4456043" y="1905001"/>
              <a:ext cx="1563756" cy="3993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Sequence</a:t>
              </a:r>
              <a:endPara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  <p:cxnSp>
          <p:nvCxnSpPr>
            <p:cNvPr id="8" name="Straight Connector 7"/>
            <p:cNvCxnSpPr/>
            <p:nvPr/>
          </p:nvCxnSpPr>
          <p:spPr>
            <a:xfrm>
              <a:off x="4267200" y="1828800"/>
              <a:ext cx="0" cy="4724400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5410200" y="1828800"/>
            <a:ext cx="2209800" cy="3581400"/>
            <a:chOff x="2667000" y="1600200"/>
            <a:chExt cx="3429000" cy="4724400"/>
          </a:xfrm>
        </p:grpSpPr>
        <p:pic>
          <p:nvPicPr>
            <p:cNvPr id="11" name="Picture 10" descr="4.jpg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 flipH="1" flipV="1">
              <a:off x="2667000" y="1600200"/>
              <a:ext cx="3429000" cy="4724400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5638800" y="2791361"/>
              <a:ext cx="457200" cy="1508105"/>
            </a:xfrm>
            <a:prstGeom prst="rect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endPara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  <a:p>
              <a:endParaRPr lang="en-US" sz="1200" dirty="0" smtClean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  <a:p>
              <a:endParaRPr lang="en-US" sz="1200" dirty="0" smtClean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  <a:p>
              <a:endParaRPr lang="en-US" sz="1200" dirty="0" smtClean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  <a:p>
              <a:endParaRPr lang="en-US" sz="1200" dirty="0" smtClean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  <a:p>
              <a:r>
                <a:rPr lang="en-US" sz="16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 </a:t>
              </a:r>
              <a:endPara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  <a:p>
              <a:endParaRPr lang="en-US" sz="1600" dirty="0" smtClean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>
              <a:off x="2667000" y="2286000"/>
              <a:ext cx="3429000" cy="0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H="1">
              <a:off x="2667000" y="1676400"/>
              <a:ext cx="3429000" cy="4648200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15" name="TextBox 14"/>
          <p:cNvSpPr txBox="1"/>
          <p:nvPr/>
        </p:nvSpPr>
        <p:spPr>
          <a:xfrm>
            <a:off x="2286000" y="5638800"/>
            <a:ext cx="1524000" cy="46166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Gesture 0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791200" y="5634335"/>
            <a:ext cx="1524000" cy="46166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Gesture 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000" dirty="0" smtClean="0"/>
              <a:t>Introduction</a:t>
            </a:r>
            <a:r>
              <a:rPr lang="en-US" dirty="0" smtClean="0"/>
              <a:t>.. </a:t>
            </a:r>
            <a:br>
              <a:rPr lang="en-US" dirty="0" smtClean="0"/>
            </a:br>
            <a:r>
              <a:rPr lang="en-US" dirty="0" smtClean="0"/>
              <a:t>Trend: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676400"/>
            <a:ext cx="7790688" cy="4800600"/>
          </a:xfrm>
        </p:spPr>
        <p:txBody>
          <a:bodyPr>
            <a:normAutofit fontScale="92500"/>
          </a:bodyPr>
          <a:lstStyle/>
          <a:p>
            <a:pPr>
              <a:lnSpc>
                <a:spcPct val="90000"/>
              </a:lnSpc>
            </a:pPr>
            <a:r>
              <a:rPr lang="en-US" altLang="zh-CN" dirty="0" smtClean="0">
                <a:ea typeface="宋体" pitchFamily="2" charset="-122"/>
              </a:rPr>
              <a:t>Computers can communicate with people with </a:t>
            </a:r>
            <a:r>
              <a:rPr lang="en-US" altLang="zh-CN" dirty="0" smtClean="0">
                <a:solidFill>
                  <a:schemeClr val="accent6">
                    <a:lumMod val="50000"/>
                  </a:schemeClr>
                </a:solidFill>
                <a:ea typeface="宋体" pitchFamily="2" charset="-122"/>
              </a:rPr>
              <a:t>body language</a:t>
            </a:r>
            <a:r>
              <a:rPr lang="en-US" altLang="zh-CN" dirty="0" smtClean="0">
                <a:ea typeface="宋体" pitchFamily="2" charset="-122"/>
              </a:rPr>
              <a:t>. </a:t>
            </a:r>
          </a:p>
          <a:p>
            <a:pPr>
              <a:lnSpc>
                <a:spcPct val="90000"/>
              </a:lnSpc>
            </a:pPr>
            <a:endParaRPr lang="en-US" altLang="zh-CN" dirty="0" smtClean="0">
              <a:ea typeface="宋体" pitchFamily="2" charset="-122"/>
            </a:endParaRPr>
          </a:p>
          <a:p>
            <a:pPr>
              <a:lnSpc>
                <a:spcPct val="90000"/>
              </a:lnSpc>
            </a:pPr>
            <a:r>
              <a:rPr lang="en-US" altLang="zh-CN" dirty="0" smtClean="0">
                <a:ea typeface="宋体" pitchFamily="2" charset="-122"/>
              </a:rPr>
              <a:t>Hand gesture recognition becomes important </a:t>
            </a:r>
          </a:p>
          <a:p>
            <a:pPr lvl="1">
              <a:lnSpc>
                <a:spcPct val="90000"/>
              </a:lnSpc>
            </a:pPr>
            <a:r>
              <a:rPr lang="en-US" altLang="zh-CN" dirty="0" smtClean="0">
                <a:solidFill>
                  <a:schemeClr val="accent6">
                    <a:lumMod val="50000"/>
                  </a:schemeClr>
                </a:solidFill>
                <a:ea typeface="宋体" pitchFamily="2" charset="-122"/>
              </a:rPr>
              <a:t>Interactive human-machine </a:t>
            </a:r>
            <a:r>
              <a:rPr lang="en-US" altLang="zh-CN" dirty="0" smtClean="0">
                <a:ea typeface="宋体" pitchFamily="2" charset="-122"/>
              </a:rPr>
              <a:t>interface and virtual environment .</a:t>
            </a:r>
          </a:p>
          <a:p>
            <a:pPr lvl="1">
              <a:lnSpc>
                <a:spcPct val="90000"/>
              </a:lnSpc>
            </a:pPr>
            <a:endParaRPr lang="en-US" altLang="zh-CN" dirty="0" smtClean="0">
              <a:ea typeface="宋体" pitchFamily="2" charset="-122"/>
            </a:endParaRPr>
          </a:p>
          <a:p>
            <a:r>
              <a:rPr lang="en-US" dirty="0" smtClean="0"/>
              <a:t>In Today’s world:</a:t>
            </a:r>
          </a:p>
          <a:p>
            <a:pPr lvl="1"/>
            <a:r>
              <a:rPr lang="en-US" dirty="0" smtClean="0"/>
              <a:t>Many devices with integrated cameras.</a:t>
            </a:r>
          </a:p>
          <a:p>
            <a:pPr lvl="1"/>
            <a:r>
              <a:rPr lang="en-US" dirty="0" smtClean="0"/>
              <a:t>Many personal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webcams. 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304800"/>
            <a:ext cx="7498080" cy="1143000"/>
          </a:xfrm>
        </p:spPr>
        <p:txBody>
          <a:bodyPr>
            <a:normAutofit/>
          </a:bodyPr>
          <a:lstStyle/>
          <a:p>
            <a:r>
              <a:rPr lang="en-US" sz="2700" dirty="0" smtClean="0"/>
              <a:t>Implementation .. System Flow Chart.. </a:t>
            </a:r>
            <a:br>
              <a:rPr lang="en-US" sz="2700" dirty="0" smtClean="0"/>
            </a:br>
            <a:r>
              <a:rPr lang="en-US" sz="3200" dirty="0" smtClean="0"/>
              <a:t> Gesture Recognition</a:t>
            </a:r>
            <a:endParaRPr lang="en-US" sz="3000" dirty="0"/>
          </a:p>
        </p:txBody>
      </p:sp>
      <p:pic>
        <p:nvPicPr>
          <p:cNvPr id="5" name="Picture 4" descr="roi.jpg"/>
          <p:cNvPicPr/>
          <p:nvPr/>
        </p:nvPicPr>
        <p:blipFill>
          <a:blip r:embed="rId2" cstate="print"/>
          <a:stretch>
            <a:fillRect/>
          </a:stretch>
        </p:blipFill>
        <p:spPr>
          <a:xfrm flipH="1" flipV="1">
            <a:off x="6553200" y="2438400"/>
            <a:ext cx="2590800" cy="3352800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 flipH="1">
            <a:off x="6553200" y="4552890"/>
            <a:ext cx="1371600" cy="0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6553200" y="3181290"/>
            <a:ext cx="2590800" cy="0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roi.jpg"/>
          <p:cNvPicPr/>
          <p:nvPr/>
        </p:nvPicPr>
        <p:blipFill>
          <a:blip r:embed="rId3" cstate="print"/>
          <a:stretch>
            <a:fillRect/>
          </a:stretch>
        </p:blipFill>
        <p:spPr>
          <a:xfrm flipH="1" flipV="1">
            <a:off x="3886198" y="2438400"/>
            <a:ext cx="2438401" cy="3352800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 flipH="1">
            <a:off x="3886200" y="2971800"/>
            <a:ext cx="2438400" cy="0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3886200" y="4724400"/>
            <a:ext cx="1371600" cy="0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981200" y="6096000"/>
            <a:ext cx="6553200" cy="46166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Gesture 3 Recognition and allowable deviations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990600" y="2438400"/>
            <a:ext cx="2590800" cy="3333689"/>
            <a:chOff x="990600" y="2438400"/>
            <a:chExt cx="2590800" cy="3333689"/>
          </a:xfrm>
        </p:grpSpPr>
        <p:grpSp>
          <p:nvGrpSpPr>
            <p:cNvPr id="17" name="Group 16"/>
            <p:cNvGrpSpPr/>
            <p:nvPr/>
          </p:nvGrpSpPr>
          <p:grpSpPr>
            <a:xfrm>
              <a:off x="990600" y="2438400"/>
              <a:ext cx="2590800" cy="3333689"/>
              <a:chOff x="990600" y="2514600"/>
              <a:chExt cx="2590800" cy="3333689"/>
            </a:xfrm>
          </p:grpSpPr>
          <p:pic>
            <p:nvPicPr>
              <p:cNvPr id="8" name="Picture 7" descr="roi.jpg"/>
              <p:cNvPicPr/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 flipH="1" flipV="1">
                <a:off x="990600" y="2514600"/>
                <a:ext cx="2590800" cy="3333689"/>
              </a:xfrm>
              <a:prstGeom prst="rect">
                <a:avLst/>
              </a:prstGeom>
            </p:spPr>
          </p:pic>
          <p:cxnSp>
            <p:nvCxnSpPr>
              <p:cNvPr id="12" name="Straight Connector 11"/>
              <p:cNvCxnSpPr/>
              <p:nvPr/>
            </p:nvCxnSpPr>
            <p:spPr>
              <a:xfrm flipH="1">
                <a:off x="990600" y="3499555"/>
                <a:ext cx="2590800" cy="0"/>
              </a:xfrm>
              <a:prstGeom prst="line">
                <a:avLst/>
              </a:prstGeom>
              <a:ln w="2857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 flipH="1">
                <a:off x="990600" y="4332977"/>
                <a:ext cx="1332411" cy="0"/>
              </a:xfrm>
              <a:prstGeom prst="line">
                <a:avLst/>
              </a:prstGeom>
              <a:ln w="2857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5" name="Straight Connector 14"/>
            <p:cNvCxnSpPr/>
            <p:nvPr/>
          </p:nvCxnSpPr>
          <p:spPr>
            <a:xfrm flipH="1">
              <a:off x="990600" y="3048000"/>
              <a:ext cx="2590800" cy="0"/>
            </a:xfrm>
            <a:prstGeom prst="line">
              <a:avLst/>
            </a:prstGeom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/>
          <p:cNvCxnSpPr/>
          <p:nvPr/>
        </p:nvCxnSpPr>
        <p:spPr>
          <a:xfrm>
            <a:off x="3124200" y="2438400"/>
            <a:ext cx="6858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cxnSp>
      <p:sp>
        <p:nvSpPr>
          <p:cNvPr id="6" name="Flowchart: Process 5"/>
          <p:cNvSpPr/>
          <p:nvPr/>
        </p:nvSpPr>
        <p:spPr>
          <a:xfrm>
            <a:off x="3886200" y="2057400"/>
            <a:ext cx="1524000" cy="762000"/>
          </a:xfrm>
          <a:prstGeom prst="flowChart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cs typeface="Times New Roman" pitchFamily="18" charset="0"/>
              </a:rPr>
              <a:t>Image acquisition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5486400" y="2438400"/>
            <a:ext cx="6858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cxnSp>
      <p:sp>
        <p:nvSpPr>
          <p:cNvPr id="8" name="Flowchart: Process 7"/>
          <p:cNvSpPr/>
          <p:nvPr/>
        </p:nvSpPr>
        <p:spPr>
          <a:xfrm>
            <a:off x="6248400" y="2057400"/>
            <a:ext cx="2209800" cy="762000"/>
          </a:xfrm>
          <a:prstGeom prst="flowChart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Image </a:t>
            </a:r>
            <a:r>
              <a:rPr lang="en-US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processing and hand detection</a:t>
            </a:r>
            <a:endParaRPr lang="en-US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8534400" y="2438400"/>
            <a:ext cx="381000" cy="0"/>
          </a:xfrm>
          <a:prstGeom prst="line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8915400" y="2438400"/>
            <a:ext cx="0" cy="2133600"/>
          </a:xfrm>
          <a:prstGeom prst="line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8534400" y="4572000"/>
            <a:ext cx="3810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cxnSp>
      <p:sp>
        <p:nvSpPr>
          <p:cNvPr id="12" name="Flowchart: Process 11"/>
          <p:cNvSpPr/>
          <p:nvPr/>
        </p:nvSpPr>
        <p:spPr>
          <a:xfrm>
            <a:off x="6248400" y="4191000"/>
            <a:ext cx="2209800" cy="762000"/>
          </a:xfrm>
          <a:prstGeom prst="flowChart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cs typeface="Times New Roman" pitchFamily="18" charset="0"/>
              </a:rPr>
              <a:t>Gesture Recognition</a:t>
            </a:r>
            <a:endParaRPr lang="en-US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5486400" y="4572000"/>
            <a:ext cx="6858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3200400" y="4572000"/>
            <a:ext cx="6096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cxnSp>
      <p:sp>
        <p:nvSpPr>
          <p:cNvPr id="19" name="Oval 18"/>
          <p:cNvSpPr/>
          <p:nvPr/>
        </p:nvSpPr>
        <p:spPr>
          <a:xfrm>
            <a:off x="1143000" y="2057400"/>
            <a:ext cx="1905000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cs typeface="Times New Roman" pitchFamily="18" charset="0"/>
              </a:rPr>
              <a:t>Application</a:t>
            </a:r>
            <a:r>
              <a:rPr lang="en-US" dirty="0" smtClean="0"/>
              <a:t> </a:t>
            </a:r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cs typeface="Times New Roman" pitchFamily="18" charset="0"/>
              </a:rPr>
              <a:t>Start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0" name="Oval 19"/>
          <p:cNvSpPr/>
          <p:nvPr/>
        </p:nvSpPr>
        <p:spPr>
          <a:xfrm>
            <a:off x="1219200" y="4191000"/>
            <a:ext cx="1905000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cs typeface="Times New Roman" pitchFamily="18" charset="0"/>
              </a:rPr>
              <a:t>Application End </a:t>
            </a:r>
          </a:p>
        </p:txBody>
      </p:sp>
      <p:sp>
        <p:nvSpPr>
          <p:cNvPr id="16" name="Flowchart: Process 15"/>
          <p:cNvSpPr/>
          <p:nvPr/>
        </p:nvSpPr>
        <p:spPr>
          <a:xfrm>
            <a:off x="3886200" y="4191000"/>
            <a:ext cx="1524000" cy="762000"/>
          </a:xfrm>
          <a:prstGeom prst="flowChartProcess">
            <a:avLst/>
          </a:prstGeom>
          <a:solidFill>
            <a:schemeClr val="accent6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+mj-lt"/>
                <a:cs typeface="Times New Roman" pitchFamily="18" charset="0"/>
              </a:rPr>
              <a:t>Event Generation </a:t>
            </a:r>
            <a:endParaRPr lang="en-US" sz="2000" dirty="0"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304800"/>
            <a:ext cx="7498080" cy="1143000"/>
          </a:xfrm>
        </p:spPr>
        <p:txBody>
          <a:bodyPr>
            <a:normAutofit/>
          </a:bodyPr>
          <a:lstStyle/>
          <a:p>
            <a:r>
              <a:rPr lang="en-US" sz="2700" dirty="0" smtClean="0"/>
              <a:t>Implementation .. System Flow Chart.. </a:t>
            </a:r>
            <a:br>
              <a:rPr lang="en-US" sz="2700" dirty="0" smtClean="0"/>
            </a:br>
            <a:r>
              <a:rPr lang="en-US" sz="3200" dirty="0" smtClean="0"/>
              <a:t> Event Generation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2057400"/>
            <a:ext cx="6705600" cy="4525963"/>
          </a:xfrm>
        </p:spPr>
        <p:txBody>
          <a:bodyPr/>
          <a:lstStyle/>
          <a:p>
            <a:pPr marL="571500" indent="-571500">
              <a:buFont typeface="+mj-lt"/>
              <a:buAutoNum type="romanUcPeriod"/>
            </a:pPr>
            <a:r>
              <a:rPr lang="en-US" dirty="0" smtClean="0"/>
              <a:t>Virtual mouse.</a:t>
            </a:r>
          </a:p>
          <a:p>
            <a:pPr marL="571500" indent="-571500">
              <a:buFont typeface="+mj-lt"/>
              <a:buAutoNum type="romanUcPeriod"/>
            </a:pPr>
            <a:endParaRPr lang="en-US" dirty="0" smtClean="0"/>
          </a:p>
          <a:p>
            <a:pPr marL="571500" indent="-571500">
              <a:buFont typeface="+mj-lt"/>
              <a:buAutoNum type="romanUcPeriod"/>
            </a:pPr>
            <a:r>
              <a:rPr lang="en-US" dirty="0" smtClean="0"/>
              <a:t>Virtual Piano.</a:t>
            </a:r>
          </a:p>
          <a:p>
            <a:pPr marL="571500" indent="-571500">
              <a:buFont typeface="+mj-lt"/>
              <a:buAutoNum type="romanUcPeriod"/>
            </a:pPr>
            <a:endParaRPr lang="en-US" dirty="0" smtClean="0"/>
          </a:p>
          <a:p>
            <a:pPr marL="571500" indent="-571500">
              <a:buFont typeface="+mj-lt"/>
              <a:buAutoNum type="romanUcPeriod"/>
            </a:pPr>
            <a:r>
              <a:rPr lang="en-US" dirty="0" smtClean="0"/>
              <a:t>2 players game.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304800"/>
            <a:ext cx="7498080" cy="1143000"/>
          </a:xfrm>
        </p:spPr>
        <p:txBody>
          <a:bodyPr>
            <a:normAutofit/>
          </a:bodyPr>
          <a:lstStyle/>
          <a:p>
            <a:r>
              <a:rPr lang="en-US" sz="2700" dirty="0" smtClean="0"/>
              <a:t>Implementation .. Event Generation ..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3200" dirty="0" smtClean="0"/>
              <a:t>Mouse Events</a:t>
            </a:r>
            <a:endParaRPr lang="en-US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1066801" y="1752600"/>
            <a:ext cx="1981200" cy="193899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Gesture 0 : </a:t>
            </a:r>
          </a:p>
          <a:p>
            <a:endParaRPr lang="en-US" sz="2000" dirty="0"/>
          </a:p>
          <a:p>
            <a:r>
              <a:rPr lang="en-US" sz="2000" dirty="0" smtClean="0"/>
              <a:t>Moving mouse cursor.</a:t>
            </a:r>
          </a:p>
          <a:p>
            <a:endParaRPr lang="en-US" sz="2000" dirty="0"/>
          </a:p>
          <a:p>
            <a:r>
              <a:rPr lang="en-US" sz="2000" dirty="0" smtClean="0"/>
              <a:t> </a:t>
            </a: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5181600" y="1752600"/>
            <a:ext cx="1600200" cy="163121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Gesture 1 : </a:t>
            </a:r>
          </a:p>
          <a:p>
            <a:endParaRPr lang="en-US" sz="2000" dirty="0" smtClean="0"/>
          </a:p>
          <a:p>
            <a:r>
              <a:rPr lang="en-US" sz="2000" dirty="0" smtClean="0"/>
              <a:t> Right click.</a:t>
            </a:r>
          </a:p>
          <a:p>
            <a:endParaRPr lang="en-US" sz="2000" dirty="0"/>
          </a:p>
          <a:p>
            <a:r>
              <a:rPr lang="en-US" sz="2000" dirty="0" smtClean="0"/>
              <a:t> </a:t>
            </a: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1066800" y="4343400"/>
            <a:ext cx="1752600" cy="163121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Gesture 2 : </a:t>
            </a:r>
          </a:p>
          <a:p>
            <a:endParaRPr lang="en-US" sz="2000" dirty="0"/>
          </a:p>
          <a:p>
            <a:r>
              <a:rPr lang="en-US" sz="2000" dirty="0" smtClean="0"/>
              <a:t>Single left click.</a:t>
            </a:r>
          </a:p>
          <a:p>
            <a:endParaRPr lang="en-US" sz="2000" dirty="0"/>
          </a:p>
          <a:p>
            <a:r>
              <a:rPr lang="en-US" sz="2000" dirty="0" smtClean="0"/>
              <a:t> 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5172075" y="4343400"/>
            <a:ext cx="2219325" cy="178510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Gesture 3 : </a:t>
            </a:r>
          </a:p>
          <a:p>
            <a:endParaRPr lang="en-US" dirty="0"/>
          </a:p>
          <a:p>
            <a:r>
              <a:rPr lang="en-US" dirty="0" smtClean="0"/>
              <a:t>Scrolling  up/down</a:t>
            </a:r>
          </a:p>
          <a:p>
            <a:r>
              <a:rPr lang="en-US" dirty="0" smtClean="0"/>
              <a:t>show/hide desktop </a:t>
            </a:r>
          </a:p>
          <a:p>
            <a:endParaRPr lang="en-US" dirty="0"/>
          </a:p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1524000"/>
            <a:ext cx="2019300" cy="2438400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38977" y="1524001"/>
            <a:ext cx="1962148" cy="2450292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43200" y="4191000"/>
            <a:ext cx="2066925" cy="2438400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19925" y="4191000"/>
            <a:ext cx="2047875" cy="2419350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5257800" y="1752600"/>
            <a:ext cx="4648200" cy="457200"/>
          </a:xfrm>
          <a:prstGeom prst="rect">
            <a:avLst/>
          </a:prstGeom>
        </p:spPr>
        <p:txBody>
          <a:bodyPr anchor="ctr">
            <a:normAutofit fontScale="70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300" b="0" i="0" u="sng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57600" y="3001962"/>
            <a:ext cx="1828800" cy="64633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5900" y="1828800"/>
            <a:ext cx="3238500" cy="3910642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Oval 5"/>
          <p:cNvSpPr/>
          <p:nvPr/>
        </p:nvSpPr>
        <p:spPr>
          <a:xfrm>
            <a:off x="6158948" y="2246244"/>
            <a:ext cx="228600" cy="228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524000" y="2620962"/>
            <a:ext cx="3352800" cy="156966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Moving mouse cursor from current position  depending on fingertip movement.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143000" y="1935162"/>
            <a:ext cx="4419600" cy="50323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43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Moving Mouse Cursor</a:t>
            </a:r>
            <a:endParaRPr lang="en-US" sz="4300" dirty="0">
              <a:solidFill>
                <a:schemeClr val="accent6">
                  <a:lumMod val="5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295400" y="304800"/>
            <a:ext cx="7498080" cy="1143000"/>
          </a:xfrm>
        </p:spPr>
        <p:txBody>
          <a:bodyPr>
            <a:normAutofit/>
          </a:bodyPr>
          <a:lstStyle/>
          <a:p>
            <a:r>
              <a:rPr lang="en-US" sz="2700" dirty="0" smtClean="0"/>
              <a:t>Implementation .. Event Generation ..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3200" dirty="0" smtClean="0"/>
              <a:t>Mouse Events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0" y="2667000"/>
            <a:ext cx="3657600" cy="830997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Perform right click on current cursor position.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143000" y="1935162"/>
            <a:ext cx="4419600" cy="50323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300" b="0" i="0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Single Right click</a:t>
            </a:r>
            <a:endParaRPr kumimoji="0" lang="en-US" sz="4300" b="0" i="0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1828799"/>
            <a:ext cx="3200400" cy="3996596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295400" y="304800"/>
            <a:ext cx="7498080" cy="1143000"/>
          </a:xfrm>
        </p:spPr>
        <p:txBody>
          <a:bodyPr>
            <a:normAutofit/>
          </a:bodyPr>
          <a:lstStyle/>
          <a:p>
            <a:r>
              <a:rPr lang="en-US" sz="2700" dirty="0" smtClean="0"/>
              <a:t>Implementation .. Event Generation ..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3200" dirty="0" smtClean="0"/>
              <a:t>Mouse Events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1143000" y="1935162"/>
            <a:ext cx="4419600" cy="50323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300" b="0" i="0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Single left key click</a:t>
            </a:r>
            <a:endParaRPr kumimoji="0" lang="en-US" sz="4300" b="0" i="0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75" y="2971800"/>
            <a:ext cx="2066925" cy="2438400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2971800"/>
            <a:ext cx="2019300" cy="2438400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2971800"/>
            <a:ext cx="2019300" cy="2438400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7" name="Straight Arrow Connector 6"/>
          <p:cNvCxnSpPr/>
          <p:nvPr/>
        </p:nvCxnSpPr>
        <p:spPr>
          <a:xfrm>
            <a:off x="3352800" y="4191000"/>
            <a:ext cx="457200" cy="0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6172200" y="4191000"/>
            <a:ext cx="533400" cy="0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600200" y="5862935"/>
            <a:ext cx="7162800" cy="46166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Perform single left key click on current cursor position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295400" y="304800"/>
            <a:ext cx="7498080" cy="1143000"/>
          </a:xfrm>
        </p:spPr>
        <p:txBody>
          <a:bodyPr>
            <a:normAutofit/>
          </a:bodyPr>
          <a:lstStyle/>
          <a:p>
            <a:r>
              <a:rPr lang="en-US" sz="2700" dirty="0" smtClean="0"/>
              <a:t>Implementation .. Event Generation ..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3200" dirty="0" smtClean="0"/>
              <a:t>Mouse Events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1143000" y="1981200"/>
            <a:ext cx="3276600" cy="457200"/>
          </a:xfrm>
          <a:prstGeom prst="rect">
            <a:avLst/>
          </a:prstGeom>
        </p:spPr>
        <p:txBody>
          <a:bodyPr anchor="ctr">
            <a:normAutofit fontScale="70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300" b="0" i="0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Drag and drop </a:t>
            </a:r>
            <a:endParaRPr kumimoji="0" lang="en-US" sz="4300" b="0" i="0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1" y="2925762"/>
            <a:ext cx="1219199" cy="1828800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2925763"/>
            <a:ext cx="1371600" cy="1828799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6" name="Straight Arrow Connector 5"/>
          <p:cNvCxnSpPr/>
          <p:nvPr/>
        </p:nvCxnSpPr>
        <p:spPr>
          <a:xfrm>
            <a:off x="2362200" y="3916362"/>
            <a:ext cx="457200" cy="0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4191000" y="3916362"/>
            <a:ext cx="304800" cy="0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1" y="2925762"/>
            <a:ext cx="1295399" cy="1828800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9" name="Straight Arrow Connector 8"/>
          <p:cNvCxnSpPr/>
          <p:nvPr/>
        </p:nvCxnSpPr>
        <p:spPr>
          <a:xfrm>
            <a:off x="5943600" y="3916362"/>
            <a:ext cx="304800" cy="0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2925762"/>
            <a:ext cx="1295400" cy="1871133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11" name="Straight Arrow Connector 10"/>
          <p:cNvCxnSpPr/>
          <p:nvPr/>
        </p:nvCxnSpPr>
        <p:spPr>
          <a:xfrm>
            <a:off x="7467600" y="3916362"/>
            <a:ext cx="304800" cy="0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019800" y="3382962"/>
            <a:ext cx="1828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accent6">
                    <a:lumMod val="50000"/>
                  </a:schemeClr>
                </a:solidFill>
              </a:rPr>
              <a:t> . . . . . </a:t>
            </a:r>
            <a:endParaRPr lang="en-US" sz="44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13" name="Elbow Connector 12"/>
          <p:cNvCxnSpPr/>
          <p:nvPr/>
        </p:nvCxnSpPr>
        <p:spPr>
          <a:xfrm rot="5400000">
            <a:off x="3261519" y="5044281"/>
            <a:ext cx="1173162" cy="685800"/>
          </a:xfrm>
          <a:prstGeom prst="bentConnector3">
            <a:avLst>
              <a:gd name="adj1" fmla="val 50000"/>
            </a:avLst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Elbow Connector 13"/>
          <p:cNvCxnSpPr/>
          <p:nvPr/>
        </p:nvCxnSpPr>
        <p:spPr>
          <a:xfrm rot="5400000">
            <a:off x="6934200" y="5059362"/>
            <a:ext cx="1143000" cy="685800"/>
          </a:xfrm>
          <a:prstGeom prst="bentConnector3">
            <a:avLst>
              <a:gd name="adj1" fmla="val 50000"/>
            </a:avLst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819400" y="6019800"/>
            <a:ext cx="1524000" cy="430887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200" dirty="0" smtClean="0"/>
              <a:t>Start drag </a:t>
            </a:r>
            <a:endParaRPr lang="en-US" sz="2200" dirty="0"/>
          </a:p>
        </p:txBody>
      </p:sp>
      <p:sp>
        <p:nvSpPr>
          <p:cNvPr id="16" name="TextBox 15"/>
          <p:cNvSpPr txBox="1"/>
          <p:nvPr/>
        </p:nvSpPr>
        <p:spPr>
          <a:xfrm>
            <a:off x="6858000" y="6019800"/>
            <a:ext cx="1524000" cy="430887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200" dirty="0" smtClean="0"/>
              <a:t>drop</a:t>
            </a:r>
            <a:endParaRPr lang="en-US" sz="2200" dirty="0"/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1295400" y="304800"/>
            <a:ext cx="7498080" cy="1143000"/>
          </a:xfrm>
        </p:spPr>
        <p:txBody>
          <a:bodyPr>
            <a:normAutofit/>
          </a:bodyPr>
          <a:lstStyle/>
          <a:p>
            <a:r>
              <a:rPr lang="en-US" sz="2700" dirty="0" smtClean="0"/>
              <a:t>Implementation .. Event Generation ..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3200" dirty="0" smtClean="0"/>
              <a:t>Mouse Events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 animBg="1"/>
      <p:bldP spid="16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1" y="2895600"/>
            <a:ext cx="1219199" cy="1828800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2895601"/>
            <a:ext cx="1371600" cy="1828799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2895600"/>
            <a:ext cx="1295400" cy="1871133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2200" y="2895600"/>
            <a:ext cx="1219199" cy="1828800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2895600"/>
            <a:ext cx="1295400" cy="1871133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8" name="Straight Arrow Connector 7"/>
          <p:cNvCxnSpPr/>
          <p:nvPr/>
        </p:nvCxnSpPr>
        <p:spPr>
          <a:xfrm>
            <a:off x="4114800" y="3810000"/>
            <a:ext cx="304800" cy="0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7467600" y="3810000"/>
            <a:ext cx="304800" cy="0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5791200" y="3810000"/>
            <a:ext cx="304800" cy="0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2438400" y="3810000"/>
            <a:ext cx="304800" cy="0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Elbow Connector 11"/>
          <p:cNvCxnSpPr/>
          <p:nvPr/>
        </p:nvCxnSpPr>
        <p:spPr>
          <a:xfrm rot="5400000">
            <a:off x="6896100" y="4914900"/>
            <a:ext cx="1066800" cy="990600"/>
          </a:xfrm>
          <a:prstGeom prst="bentConnector3">
            <a:avLst>
              <a:gd name="adj1" fmla="val 50000"/>
            </a:avLst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876800" y="5943600"/>
            <a:ext cx="4038600" cy="769441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200" dirty="0" smtClean="0"/>
              <a:t>Perform double click on current cursor position</a:t>
            </a:r>
            <a:endParaRPr lang="en-US" sz="2200" dirty="0"/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1143000" y="1981200"/>
            <a:ext cx="3276600" cy="457200"/>
          </a:xfrm>
          <a:prstGeom prst="rect">
            <a:avLst/>
          </a:prstGeom>
        </p:spPr>
        <p:txBody>
          <a:bodyPr anchor="ctr">
            <a:normAutofit fontScale="70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300" b="0" i="0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Double Click</a:t>
            </a:r>
            <a:endParaRPr kumimoji="0" lang="en-US" sz="4300" b="0" i="0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1295400" y="304800"/>
            <a:ext cx="7498080" cy="1143000"/>
          </a:xfrm>
        </p:spPr>
        <p:txBody>
          <a:bodyPr>
            <a:normAutofit/>
          </a:bodyPr>
          <a:lstStyle/>
          <a:p>
            <a:r>
              <a:rPr lang="en-US" sz="2700" dirty="0" smtClean="0"/>
              <a:t>Implementation .. Event Generation ..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3200" dirty="0" smtClean="0"/>
              <a:t>Mouse Events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1143000" y="1752600"/>
            <a:ext cx="3505200" cy="685800"/>
          </a:xfrm>
          <a:prstGeom prst="rect">
            <a:avLst/>
          </a:prstGeom>
        </p:spPr>
        <p:txBody>
          <a:bodyPr anchor="ctr">
            <a:normAutofit fontScale="70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Show/Hide desktop</a:t>
            </a:r>
            <a:endParaRPr kumimoji="0" lang="en-US" sz="4300" b="0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3962400"/>
            <a:ext cx="2667000" cy="1107996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200" dirty="0" smtClean="0"/>
              <a:t>If desktop is hidden show it.</a:t>
            </a:r>
          </a:p>
          <a:p>
            <a:r>
              <a:rPr lang="en-US" sz="2200" dirty="0" smtClean="0"/>
              <a:t>Else hide it .  </a:t>
            </a:r>
            <a:endParaRPr lang="en-US" sz="2200" dirty="0"/>
          </a:p>
        </p:txBody>
      </p:sp>
      <p:sp>
        <p:nvSpPr>
          <p:cNvPr id="7" name="Rectangle 6"/>
          <p:cNvSpPr/>
          <p:nvPr/>
        </p:nvSpPr>
        <p:spPr>
          <a:xfrm>
            <a:off x="3505200" y="2438400"/>
            <a:ext cx="5334000" cy="19812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t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24325" y="2597283"/>
            <a:ext cx="1438275" cy="1822317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505200" y="4724400"/>
            <a:ext cx="5334000" cy="19812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t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81800" y="4883283"/>
            <a:ext cx="1438275" cy="1822317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1295400" y="304800"/>
            <a:ext cx="7498080" cy="1143000"/>
          </a:xfrm>
        </p:spPr>
        <p:txBody>
          <a:bodyPr>
            <a:normAutofit/>
          </a:bodyPr>
          <a:lstStyle/>
          <a:p>
            <a:r>
              <a:rPr lang="en-US" sz="2700" dirty="0" smtClean="0"/>
              <a:t>Implementation .. Event Generation ..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3200" dirty="0" smtClean="0"/>
              <a:t>Mouse Events</a:t>
            </a:r>
            <a:endParaRPr lang="en-US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8.32562E-7 L 0.26198 -0.0004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4.19056E-6 L -0.29531 -0.0004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apture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10201" y="2109061"/>
            <a:ext cx="3429000" cy="261533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000" dirty="0" smtClean="0"/>
              <a:t>Introduction</a:t>
            </a:r>
            <a:r>
              <a:rPr lang="en-US" dirty="0" smtClean="0"/>
              <a:t>..</a:t>
            </a:r>
            <a:br>
              <a:rPr lang="en-US" dirty="0" smtClean="0"/>
            </a:br>
            <a:r>
              <a:rPr lang="en-US" dirty="0" smtClean="0"/>
              <a:t>Our Goal: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4572000" cy="3581400"/>
          </a:xfrm>
        </p:spPr>
        <p:txBody>
          <a:bodyPr>
            <a:normAutofit/>
          </a:bodyPr>
          <a:lstStyle/>
          <a:p>
            <a:pPr lvl="1"/>
            <a:endParaRPr lang="en-US" dirty="0" smtClean="0"/>
          </a:p>
          <a:p>
            <a:pPr lvl="1">
              <a:buNone/>
            </a:pPr>
            <a:r>
              <a:rPr lang="en-US" dirty="0" smtClean="0"/>
              <a:t>  To understand how to take advantage of these one camera systems to build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interactive real time </a:t>
            </a:r>
            <a:r>
              <a:rPr lang="en-US" dirty="0" smtClean="0"/>
              <a:t>applications by using the hand gestures.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1143000" y="1765395"/>
            <a:ext cx="3505200" cy="520605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9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Scrolling</a:t>
            </a:r>
            <a:r>
              <a:rPr kumimoji="0" lang="en-US" sz="4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en-US" sz="39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Up/down</a:t>
            </a:r>
            <a:r>
              <a:rPr kumimoji="0" lang="en-US" sz="4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en-US" sz="4300" b="0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3000" y="2667001"/>
            <a:ext cx="1752600" cy="430887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200" dirty="0" smtClean="0"/>
              <a:t>Scroll Up .  </a:t>
            </a:r>
            <a:endParaRPr lang="en-US" sz="2200" dirty="0"/>
          </a:p>
        </p:txBody>
      </p:sp>
      <p:sp>
        <p:nvSpPr>
          <p:cNvPr id="8" name="Rectangle 7"/>
          <p:cNvSpPr/>
          <p:nvPr/>
        </p:nvSpPr>
        <p:spPr>
          <a:xfrm>
            <a:off x="3505200" y="2514600"/>
            <a:ext cx="5334000" cy="39624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t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29200" y="4191000"/>
            <a:ext cx="1819275" cy="2305050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295400" y="304800"/>
            <a:ext cx="7498080" cy="1143000"/>
          </a:xfrm>
        </p:spPr>
        <p:txBody>
          <a:bodyPr>
            <a:normAutofit/>
          </a:bodyPr>
          <a:lstStyle/>
          <a:p>
            <a:r>
              <a:rPr lang="en-US" sz="2700" dirty="0" smtClean="0"/>
              <a:t>Implementation .. Event Generation ..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3200" dirty="0" smtClean="0"/>
              <a:t>Mouse Events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4.11656E-6 L 0.00052 -0.2456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505200" y="2514600"/>
            <a:ext cx="5334000" cy="39624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t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29200" y="2514600"/>
            <a:ext cx="1819275" cy="230505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1143000" y="1765395"/>
            <a:ext cx="3505200" cy="520605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9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Scrolling</a:t>
            </a:r>
            <a:r>
              <a:rPr kumimoji="0" lang="en-US" sz="4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en-US" sz="39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Up/down</a:t>
            </a:r>
            <a:r>
              <a:rPr kumimoji="0" lang="en-US" sz="4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en-US" sz="4300" b="0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43000" y="2667001"/>
            <a:ext cx="1752600" cy="430887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200" dirty="0" smtClean="0"/>
              <a:t>Scroll Down .  </a:t>
            </a:r>
            <a:endParaRPr lang="en-US" sz="2200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1295400" y="304800"/>
            <a:ext cx="7498080" cy="1143000"/>
          </a:xfrm>
        </p:spPr>
        <p:txBody>
          <a:bodyPr>
            <a:normAutofit/>
          </a:bodyPr>
          <a:lstStyle/>
          <a:p>
            <a:r>
              <a:rPr lang="en-US" sz="2700" dirty="0" smtClean="0"/>
              <a:t>Implementation .. Event Generation ..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3200" dirty="0" smtClean="0"/>
              <a:t>Mouse Events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2.43293E-6 L 0.00052 0.2428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990600" y="512763"/>
            <a:ext cx="822960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3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219200" y="4143375"/>
            <a:ext cx="7696200" cy="2486025"/>
            <a:chOff x="1219200" y="1762125"/>
            <a:chExt cx="7696200" cy="2486025"/>
          </a:xfrm>
        </p:grpSpPr>
        <p:pic>
          <p:nvPicPr>
            <p:cNvPr id="4" name="Picture 3"/>
            <p:cNvPicPr>
              <a:picLocks noChangeAspect="1" noChangeArrowheads="1"/>
            </p:cNvPicPr>
            <p:nvPr/>
          </p:nvPicPr>
          <p:blipFill>
            <a:blip r:embed="rId2" cstate="print">
              <a:lum bright="10000"/>
            </a:blip>
            <a:srcRect/>
            <a:stretch>
              <a:fillRect/>
            </a:stretch>
          </p:blipFill>
          <p:spPr bwMode="auto">
            <a:xfrm>
              <a:off x="1219200" y="1762125"/>
              <a:ext cx="3819525" cy="2486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3" cstate="print">
              <a:lum bright="10000"/>
            </a:blip>
            <a:srcRect/>
            <a:stretch>
              <a:fillRect/>
            </a:stretch>
          </p:blipFill>
          <p:spPr bwMode="auto">
            <a:xfrm>
              <a:off x="5105400" y="1762125"/>
              <a:ext cx="3810000" cy="2486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0" name="Picture 9" descr="gg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28125" y="1690523"/>
            <a:ext cx="4558675" cy="1967077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295400" y="304800"/>
            <a:ext cx="7498080" cy="1143000"/>
          </a:xfrm>
        </p:spPr>
        <p:txBody>
          <a:bodyPr>
            <a:normAutofit/>
          </a:bodyPr>
          <a:lstStyle/>
          <a:p>
            <a:r>
              <a:rPr lang="en-US" sz="2700" dirty="0" smtClean="0"/>
              <a:t>Implementation .. Event Generation ..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3200" dirty="0" smtClean="0"/>
              <a:t>Piano Events</a:t>
            </a:r>
            <a:endParaRPr lang="en-US" sz="3200" dirty="0"/>
          </a:p>
        </p:txBody>
      </p:sp>
      <p:sp>
        <p:nvSpPr>
          <p:cNvPr id="14" name="TextBox 13"/>
          <p:cNvSpPr txBox="1"/>
          <p:nvPr/>
        </p:nvSpPr>
        <p:spPr>
          <a:xfrm>
            <a:off x="1219200" y="1905000"/>
            <a:ext cx="2895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To get the Piano sounds, we used</a:t>
            </a:r>
          </a:p>
          <a:p>
            <a:r>
              <a:rPr lang="en-US" sz="2200" dirty="0" smtClean="0"/>
              <a:t>Wrapper Library for Windows </a:t>
            </a:r>
            <a:r>
              <a:rPr lang="en-US" sz="2200" dirty="0" smtClean="0">
                <a:solidFill>
                  <a:schemeClr val="accent6">
                    <a:lumMod val="50000"/>
                  </a:schemeClr>
                </a:solidFill>
              </a:rPr>
              <a:t>MIDI</a:t>
            </a:r>
            <a:r>
              <a:rPr lang="en-US" sz="2200" dirty="0" smtClean="0"/>
              <a:t> API.</a:t>
            </a: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990600" y="512763"/>
            <a:ext cx="822960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3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1257300" y="4230487"/>
            <a:ext cx="7772400" cy="2475113"/>
            <a:chOff x="1257300" y="1715887"/>
            <a:chExt cx="7772400" cy="2475113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10000"/>
            </a:blip>
            <a:srcRect/>
            <a:stretch>
              <a:fillRect/>
            </a:stretch>
          </p:blipFill>
          <p:spPr bwMode="auto">
            <a:xfrm>
              <a:off x="1257300" y="1715887"/>
              <a:ext cx="3848100" cy="24657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181600" y="1715887"/>
              <a:ext cx="3848100" cy="2475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4" name="Group 13"/>
          <p:cNvGrpSpPr/>
          <p:nvPr/>
        </p:nvGrpSpPr>
        <p:grpSpPr>
          <a:xfrm>
            <a:off x="1295400" y="1609725"/>
            <a:ext cx="7715250" cy="2505075"/>
            <a:chOff x="1219200" y="4352925"/>
            <a:chExt cx="7715250" cy="2505075"/>
          </a:xfrm>
        </p:grpSpPr>
        <p:pic>
          <p:nvPicPr>
            <p:cNvPr id="15" name="Picture 6"/>
            <p:cNvPicPr>
              <a:picLocks noChangeAspect="1" noChangeArrowheads="1"/>
            </p:cNvPicPr>
            <p:nvPr/>
          </p:nvPicPr>
          <p:blipFill>
            <a:blip r:embed="rId4" cstate="print">
              <a:lum bright="10000"/>
            </a:blip>
            <a:srcRect/>
            <a:stretch>
              <a:fillRect/>
            </a:stretch>
          </p:blipFill>
          <p:spPr bwMode="auto">
            <a:xfrm>
              <a:off x="1219200" y="4352925"/>
              <a:ext cx="3848100" cy="2495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7"/>
            <p:cNvPicPr>
              <a:picLocks noChangeAspect="1" noChangeArrowheads="1"/>
            </p:cNvPicPr>
            <p:nvPr/>
          </p:nvPicPr>
          <p:blipFill>
            <a:blip r:embed="rId5" cstate="print">
              <a:lum bright="10000"/>
            </a:blip>
            <a:srcRect/>
            <a:stretch>
              <a:fillRect/>
            </a:stretch>
          </p:blipFill>
          <p:spPr bwMode="auto">
            <a:xfrm>
              <a:off x="5105400" y="4352925"/>
              <a:ext cx="3829050" cy="2505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1295400" y="304800"/>
            <a:ext cx="7498080" cy="1143000"/>
          </a:xfrm>
        </p:spPr>
        <p:txBody>
          <a:bodyPr>
            <a:normAutofit/>
          </a:bodyPr>
          <a:lstStyle/>
          <a:p>
            <a:r>
              <a:rPr lang="en-US" sz="2700" dirty="0" smtClean="0"/>
              <a:t>Implementation .. Event Generation ..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3200" dirty="0" smtClean="0"/>
              <a:t>Piano Events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990600" y="512763"/>
            <a:ext cx="822960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3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295400" y="4114800"/>
            <a:ext cx="7772400" cy="2551284"/>
            <a:chOff x="1295400" y="1676400"/>
            <a:chExt cx="7772400" cy="2551284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10000"/>
            </a:blip>
            <a:srcRect/>
            <a:stretch>
              <a:fillRect/>
            </a:stretch>
          </p:blipFill>
          <p:spPr bwMode="auto">
            <a:xfrm>
              <a:off x="1295400" y="1676400"/>
              <a:ext cx="3781425" cy="25484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181600" y="1676400"/>
              <a:ext cx="3886200" cy="25512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0" name="Group 9"/>
          <p:cNvGrpSpPr/>
          <p:nvPr/>
        </p:nvGrpSpPr>
        <p:grpSpPr>
          <a:xfrm>
            <a:off x="1257300" y="1524000"/>
            <a:ext cx="7791450" cy="2503558"/>
            <a:chOff x="1257300" y="4354442"/>
            <a:chExt cx="7791450" cy="2503558"/>
          </a:xfrm>
        </p:grpSpPr>
        <p:pic>
          <p:nvPicPr>
            <p:cNvPr id="11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257300" y="4354442"/>
              <a:ext cx="3829050" cy="24530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5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181600" y="4363968"/>
              <a:ext cx="3867150" cy="24940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1295400" y="304800"/>
            <a:ext cx="7498080" cy="1143000"/>
          </a:xfrm>
        </p:spPr>
        <p:txBody>
          <a:bodyPr>
            <a:normAutofit/>
          </a:bodyPr>
          <a:lstStyle/>
          <a:p>
            <a:r>
              <a:rPr lang="en-US" sz="2700" dirty="0" smtClean="0"/>
              <a:t>Implementation .. Event Generation ..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3200" dirty="0" smtClean="0"/>
              <a:t>Piano Events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990600" y="512763"/>
            <a:ext cx="822960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3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Picture 3" descr="pianog4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352800" y="4419600"/>
            <a:ext cx="3429000" cy="2133600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1295400" y="1828799"/>
            <a:ext cx="7696200" cy="2438401"/>
            <a:chOff x="1295400" y="4343400"/>
            <a:chExt cx="7696200" cy="2438401"/>
          </a:xfrm>
        </p:grpSpPr>
        <p:pic>
          <p:nvPicPr>
            <p:cNvPr id="7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295400" y="4343400"/>
              <a:ext cx="3800475" cy="23960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181600" y="4343401"/>
              <a:ext cx="3810000" cy="2438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295400" y="304800"/>
            <a:ext cx="7498080" cy="1143000"/>
          </a:xfrm>
        </p:spPr>
        <p:txBody>
          <a:bodyPr>
            <a:normAutofit/>
          </a:bodyPr>
          <a:lstStyle/>
          <a:p>
            <a:r>
              <a:rPr lang="en-US" sz="2700" dirty="0" smtClean="0"/>
              <a:t>Implementation .. Event Generation ..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3200" dirty="0" smtClean="0"/>
              <a:t>Piano Events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990600" y="512763"/>
            <a:ext cx="822960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3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981200"/>
            <a:ext cx="283037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524000" y="5410200"/>
            <a:ext cx="2743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Player fights by his hand</a:t>
            </a:r>
            <a:endParaRPr lang="en-US" sz="2000" dirty="0"/>
          </a:p>
        </p:txBody>
      </p:sp>
      <p:pic>
        <p:nvPicPr>
          <p:cNvPr id="12" name="Picture 11" descr="f-hand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27184" y="2628900"/>
            <a:ext cx="2850016" cy="22479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495800" y="3100626"/>
            <a:ext cx="4572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b="1" dirty="0" smtClean="0">
                <a:solidFill>
                  <a:schemeClr val="accent6">
                    <a:lumMod val="50000"/>
                  </a:schemeClr>
                </a:solidFill>
              </a:rPr>
              <a:t>=</a:t>
            </a:r>
            <a:endParaRPr lang="en-US" sz="5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1295400" y="304800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Implementation .. Event Generation ..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Game Events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990600" y="512763"/>
            <a:ext cx="822960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3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52600" y="5410200"/>
            <a:ext cx="2743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Move player right. </a:t>
            </a:r>
            <a:endParaRPr lang="en-US" sz="20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2038183"/>
            <a:ext cx="2819400" cy="3244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Untitled-3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15533" y="2590800"/>
            <a:ext cx="2161467" cy="25908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495800" y="3100626"/>
            <a:ext cx="4572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b="1" dirty="0" smtClean="0">
                <a:solidFill>
                  <a:schemeClr val="accent6">
                    <a:lumMod val="50000"/>
                  </a:schemeClr>
                </a:solidFill>
              </a:rPr>
              <a:t>=</a:t>
            </a:r>
            <a:endParaRPr lang="en-US" sz="5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1295400" y="304800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Implementation .. Event Generation ..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Game Events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990600" y="512763"/>
            <a:ext cx="822960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3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52600" y="5410200"/>
            <a:ext cx="2743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Move player left.</a:t>
            </a:r>
            <a:endParaRPr lang="en-US" sz="20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981200"/>
            <a:ext cx="2895600" cy="3299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Untitled-3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06333" y="2590800"/>
            <a:ext cx="2161467" cy="25908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495800" y="3100626"/>
            <a:ext cx="4572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b="1" dirty="0" smtClean="0">
                <a:solidFill>
                  <a:schemeClr val="accent6">
                    <a:lumMod val="50000"/>
                  </a:schemeClr>
                </a:solidFill>
              </a:rPr>
              <a:t>=</a:t>
            </a:r>
            <a:endParaRPr lang="en-US" sz="5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295400" y="304800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Implementation .. Event Generation ..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Game Events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990600" y="512763"/>
            <a:ext cx="822960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3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0" y="5410200"/>
            <a:ext cx="2743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Player fight by his leg. </a:t>
            </a:r>
            <a:endParaRPr lang="en-US" sz="20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1295400" y="1981200"/>
            <a:ext cx="2819400" cy="326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Untitled-4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52975" y="2514600"/>
            <a:ext cx="3400425" cy="24003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495800" y="3100626"/>
            <a:ext cx="4572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b="1" dirty="0" smtClean="0">
                <a:solidFill>
                  <a:schemeClr val="accent6">
                    <a:lumMod val="50000"/>
                  </a:schemeClr>
                </a:solidFill>
              </a:rPr>
              <a:t>=</a:t>
            </a:r>
            <a:endParaRPr lang="en-US" sz="5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295400" y="304800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Implementation .. Event Generation ..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Game Events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1295400"/>
            <a:ext cx="6278880" cy="19812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So, What do We need?!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447800" y="2667000"/>
            <a:ext cx="6278880" cy="1782762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300" b="1" i="0" u="none" strike="noStrike" kern="1200" normalizeH="0" baseline="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4300" b="1" i="0" u="none" strike="noStrike" kern="1200" normalizeH="0" baseline="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300" b="1" i="0" u="none" strike="noStrike" kern="1200" normalizeH="0" baseline="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“A Real</a:t>
            </a:r>
            <a:r>
              <a:rPr kumimoji="0" lang="en-US" sz="4300" b="1" i="0" u="none" strike="noStrike" kern="1200" normalizeH="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 Time Hand Gestures Recognition Approach</a:t>
            </a:r>
            <a:r>
              <a:rPr kumimoji="0" lang="en-US" sz="4300" b="1" i="0" u="none" strike="noStrike" kern="1200" normalizeH="0" baseline="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”</a:t>
            </a:r>
            <a:endParaRPr kumimoji="0" lang="en-US" sz="4300" b="1" i="0" u="none" strike="noStrike" kern="1200" normalizeH="0" baseline="0" noProof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/>
          <p:cNvCxnSpPr/>
          <p:nvPr/>
        </p:nvCxnSpPr>
        <p:spPr>
          <a:xfrm>
            <a:off x="3124200" y="2438400"/>
            <a:ext cx="6858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cxnSp>
      <p:sp>
        <p:nvSpPr>
          <p:cNvPr id="6" name="Flowchart: Process 5"/>
          <p:cNvSpPr/>
          <p:nvPr/>
        </p:nvSpPr>
        <p:spPr>
          <a:xfrm>
            <a:off x="3886200" y="2057400"/>
            <a:ext cx="1524000" cy="762000"/>
          </a:xfrm>
          <a:prstGeom prst="flowChart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cs typeface="Times New Roman" pitchFamily="18" charset="0"/>
              </a:rPr>
              <a:t>Image acquisition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5486400" y="2438400"/>
            <a:ext cx="6858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cxnSp>
      <p:sp>
        <p:nvSpPr>
          <p:cNvPr id="8" name="Flowchart: Process 7"/>
          <p:cNvSpPr/>
          <p:nvPr/>
        </p:nvSpPr>
        <p:spPr>
          <a:xfrm>
            <a:off x="6248400" y="2057400"/>
            <a:ext cx="2209800" cy="762000"/>
          </a:xfrm>
          <a:prstGeom prst="flowChart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Image </a:t>
            </a:r>
            <a:r>
              <a:rPr lang="en-US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processing and hand detection</a:t>
            </a:r>
            <a:endParaRPr lang="en-US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8534400" y="2438400"/>
            <a:ext cx="381000" cy="0"/>
          </a:xfrm>
          <a:prstGeom prst="line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8915400" y="2438400"/>
            <a:ext cx="0" cy="2133600"/>
          </a:xfrm>
          <a:prstGeom prst="line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8534400" y="4572000"/>
            <a:ext cx="3810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cxnSp>
      <p:sp>
        <p:nvSpPr>
          <p:cNvPr id="12" name="Flowchart: Process 11"/>
          <p:cNvSpPr/>
          <p:nvPr/>
        </p:nvSpPr>
        <p:spPr>
          <a:xfrm>
            <a:off x="6248400" y="4191000"/>
            <a:ext cx="2209800" cy="762000"/>
          </a:xfrm>
          <a:prstGeom prst="flowChart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cs typeface="Times New Roman" pitchFamily="18" charset="0"/>
              </a:rPr>
              <a:t>Gesture Recognition</a:t>
            </a:r>
            <a:endParaRPr lang="en-US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sp>
        <p:nvSpPr>
          <p:cNvPr id="13" name="Flowchart: Process 12"/>
          <p:cNvSpPr/>
          <p:nvPr/>
        </p:nvSpPr>
        <p:spPr>
          <a:xfrm>
            <a:off x="3886200" y="4191000"/>
            <a:ext cx="1524000" cy="762000"/>
          </a:xfrm>
          <a:prstGeom prst="flowChart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cs typeface="Times New Roman" pitchFamily="18" charset="0"/>
              </a:rPr>
              <a:t>Event Generation </a:t>
            </a:r>
            <a:endParaRPr lang="en-US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5486400" y="4572000"/>
            <a:ext cx="6858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3200400" y="4572000"/>
            <a:ext cx="6096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cxnSp>
      <p:sp>
        <p:nvSpPr>
          <p:cNvPr id="19" name="Oval 18"/>
          <p:cNvSpPr/>
          <p:nvPr/>
        </p:nvSpPr>
        <p:spPr>
          <a:xfrm>
            <a:off x="1143000" y="2057400"/>
            <a:ext cx="1905000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cs typeface="Times New Roman" pitchFamily="18" charset="0"/>
              </a:rPr>
              <a:t>Application</a:t>
            </a:r>
            <a:r>
              <a:rPr lang="en-US" dirty="0" smtClean="0"/>
              <a:t> </a:t>
            </a:r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cs typeface="Times New Roman" pitchFamily="18" charset="0"/>
              </a:rPr>
              <a:t>Start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1219200" y="4191000"/>
            <a:ext cx="1905000" cy="685800"/>
          </a:xfrm>
          <a:prstGeom prst="ellipse">
            <a:avLst/>
          </a:prstGeom>
          <a:solidFill>
            <a:schemeClr val="accent6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+mj-lt"/>
                <a:cs typeface="Times New Roman" pitchFamily="18" charset="0"/>
              </a:rPr>
              <a:t>Application</a:t>
            </a:r>
            <a:r>
              <a:rPr lang="en-US" dirty="0" smtClean="0"/>
              <a:t> </a:t>
            </a:r>
            <a:r>
              <a:rPr lang="en-US" sz="2000" dirty="0" smtClean="0">
                <a:latin typeface="+mj-lt"/>
                <a:cs typeface="Times New Roman" pitchFamily="18" charset="0"/>
              </a:rPr>
              <a:t>End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Outlines: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447800" y="13716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</a:rPr>
              <a:t>Introduction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</a:rPr>
              <a:t>Accomplishments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</a:rPr>
              <a:t>Implementation</a:t>
            </a:r>
          </a:p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/>
            </a:pPr>
            <a:r>
              <a:rPr lang="en-US" sz="3200" dirty="0" smtClean="0"/>
              <a:t>Experiments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</a:rPr>
              <a:t>Future Work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</a:rPr>
              <a:t>Conclusion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304800"/>
            <a:ext cx="7498080" cy="1143000"/>
          </a:xfrm>
        </p:spPr>
        <p:txBody>
          <a:bodyPr>
            <a:normAutofit/>
          </a:bodyPr>
          <a:lstStyle/>
          <a:p>
            <a:r>
              <a:rPr lang="en-US" sz="3300" dirty="0" smtClean="0"/>
              <a:t>Experiments Results</a:t>
            </a:r>
            <a:endParaRPr lang="en-US" sz="33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219200" y="1219200"/>
            <a:ext cx="7696200" cy="47244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en-US" sz="2800" dirty="0" smtClean="0"/>
              <a:t>More than </a:t>
            </a: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200</a:t>
            </a:r>
            <a:r>
              <a:rPr lang="en-US" altLang="zh-CN" sz="2800" dirty="0" smtClean="0"/>
              <a:t> images including all hand gestures needed.</a:t>
            </a:r>
          </a:p>
          <a:p>
            <a:pPr marL="365760" indent="-283464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en-US" altLang="zh-CN" sz="2800" dirty="0" smtClean="0">
                <a:ea typeface="宋体" pitchFamily="2" charset="-122"/>
              </a:rPr>
              <a:t>60% for training , 40% for testing.</a:t>
            </a:r>
          </a:p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endParaRPr lang="en-US" sz="2800" dirty="0" smtClean="0"/>
          </a:p>
        </p:txBody>
      </p:sp>
      <p:graphicFrame>
        <p:nvGraphicFramePr>
          <p:cNvPr id="6" name="Group 39"/>
          <p:cNvGraphicFramePr>
            <a:graphicFrameLocks noGrp="1"/>
          </p:cNvGraphicFramePr>
          <p:nvPr>
            <p:ph idx="1"/>
          </p:nvPr>
        </p:nvGraphicFramePr>
        <p:xfrm>
          <a:off x="1447800" y="3505200"/>
          <a:ext cx="7391401" cy="2747535"/>
        </p:xfrm>
        <a:graphic>
          <a:graphicData uri="http://schemas.openxmlformats.org/drawingml/2006/table">
            <a:tbl>
              <a:tblPr/>
              <a:tblGrid>
                <a:gridCol w="1529569"/>
                <a:gridCol w="1675243"/>
                <a:gridCol w="2112262"/>
                <a:gridCol w="2074327"/>
              </a:tblGrid>
              <a:tr h="5519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Data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# of Samples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Recognized Samples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Recognition Rate (%)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08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Training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130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118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90.8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08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Testing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90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78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86.7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08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220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196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89.1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304800"/>
            <a:ext cx="7498080" cy="1143000"/>
          </a:xfrm>
        </p:spPr>
        <p:txBody>
          <a:bodyPr>
            <a:normAutofit/>
          </a:bodyPr>
          <a:lstStyle/>
          <a:p>
            <a:r>
              <a:rPr lang="en-US" sz="3300" dirty="0" smtClean="0"/>
              <a:t>Experiments Results</a:t>
            </a:r>
            <a:endParaRPr lang="en-US" sz="33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219200" y="1219200"/>
            <a:ext cx="7696200" cy="47244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en-US" sz="2800" dirty="0" smtClean="0"/>
              <a:t>More than </a:t>
            </a: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200</a:t>
            </a:r>
            <a:r>
              <a:rPr lang="en-US" altLang="zh-CN" sz="2800" dirty="0" smtClean="0"/>
              <a:t> images including all hand gestures needed.</a:t>
            </a:r>
          </a:p>
          <a:p>
            <a:pPr marL="365760" indent="-283464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en-US" altLang="zh-CN" sz="2800" dirty="0" smtClean="0">
                <a:ea typeface="宋体" pitchFamily="2" charset="-122"/>
              </a:rPr>
              <a:t>60% for training , 40% for testing.</a:t>
            </a:r>
          </a:p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endParaRPr lang="en-US" sz="2800" dirty="0" smtClean="0"/>
          </a:p>
        </p:txBody>
      </p:sp>
      <p:graphicFrame>
        <p:nvGraphicFramePr>
          <p:cNvPr id="6" name="Group 39"/>
          <p:cNvGraphicFramePr>
            <a:graphicFrameLocks noGrp="1"/>
          </p:cNvGraphicFramePr>
          <p:nvPr>
            <p:ph idx="1"/>
          </p:nvPr>
        </p:nvGraphicFramePr>
        <p:xfrm>
          <a:off x="1447800" y="3444241"/>
          <a:ext cx="5867400" cy="1889760"/>
        </p:xfrm>
        <a:graphic>
          <a:graphicData uri="http://schemas.openxmlformats.org/drawingml/2006/table">
            <a:tbl>
              <a:tblPr/>
              <a:tblGrid>
                <a:gridCol w="1219200"/>
                <a:gridCol w="1295400"/>
                <a:gridCol w="1676400"/>
                <a:gridCol w="1676400"/>
              </a:tblGrid>
              <a:tr h="5519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zh-CN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Data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zh-CN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# of Samples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zh-CN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Recognized Samples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zh-CN" sz="2000" b="1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Recognition Rate (%)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zh-CN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Training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zh-CN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130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zh-CN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118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zh-CN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90.8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zh-CN" sz="2000" b="1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Testing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zh-CN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90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zh-CN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78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zh-CN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86.7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zh-CN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zh-CN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220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zh-CN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196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zh-CN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89.1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Outlines: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447800" y="13716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</a:rPr>
              <a:t>Introduction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</a:rPr>
              <a:t>Accomplishments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</a:rPr>
              <a:t>Implementation</a:t>
            </a:r>
          </a:p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/>
            </a:pPr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</a:rPr>
              <a:t>Experiments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lang="en-US" sz="3200" dirty="0" smtClean="0"/>
              <a:t>Future Work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</a:rPr>
              <a:t>Conclusion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304800"/>
            <a:ext cx="7498080" cy="1143000"/>
          </a:xfrm>
        </p:spPr>
        <p:txBody>
          <a:bodyPr>
            <a:normAutofit/>
          </a:bodyPr>
          <a:lstStyle/>
          <a:p>
            <a:r>
              <a:rPr lang="en-US" sz="3300" dirty="0" smtClean="0"/>
              <a:t>Future Work</a:t>
            </a:r>
            <a:endParaRPr lang="en-US" sz="33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219200" y="2057400"/>
            <a:ext cx="7498080" cy="38862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indent="-283464">
              <a:spcBef>
                <a:spcPts val="6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r>
              <a:rPr lang="en-US" sz="3100" dirty="0" smtClean="0"/>
              <a:t>A </a:t>
            </a:r>
            <a:r>
              <a:rPr lang="en-US" sz="3100" dirty="0" smtClean="0">
                <a:solidFill>
                  <a:schemeClr val="accent6">
                    <a:lumMod val="50000"/>
                  </a:schemeClr>
                </a:solidFill>
              </a:rPr>
              <a:t>3-D</a:t>
            </a:r>
            <a:r>
              <a:rPr lang="en-US" sz="3100" dirty="0" smtClean="0"/>
              <a:t> model-based recognition is suitable in multi-camera vision-based systems.</a:t>
            </a:r>
          </a:p>
          <a:p>
            <a:pPr marL="365760" indent="-283464">
              <a:spcBef>
                <a:spcPts val="6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r>
              <a:rPr lang="en-US" sz="3100" dirty="0" smtClean="0"/>
              <a:t> </a:t>
            </a:r>
            <a:r>
              <a:rPr lang="tr-TR" sz="3100" dirty="0" smtClean="0"/>
              <a:t>Real time recognition of </a:t>
            </a:r>
            <a:r>
              <a:rPr lang="tr-TR" sz="3100" dirty="0" smtClean="0">
                <a:solidFill>
                  <a:schemeClr val="accent6">
                    <a:lumMod val="50000"/>
                  </a:schemeClr>
                </a:solidFill>
              </a:rPr>
              <a:t>sign language</a:t>
            </a:r>
            <a:r>
              <a:rPr lang="tr-TR" sz="3100" dirty="0" smtClean="0"/>
              <a:t> gestures</a:t>
            </a:r>
            <a:r>
              <a:rPr lang="en-US" sz="3100" dirty="0" smtClean="0"/>
              <a:t>.</a:t>
            </a:r>
          </a:p>
        </p:txBody>
      </p:sp>
      <p:pic>
        <p:nvPicPr>
          <p:cNvPr id="5" name="Picture 4" descr="images.jp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3200400" y="3810000"/>
            <a:ext cx="3463178" cy="28602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Outlines: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447800" y="13716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</a:rPr>
              <a:t>Introduction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</a:rPr>
              <a:t>Accomplishments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</a:rPr>
              <a:t>Implementation</a:t>
            </a:r>
          </a:p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/>
            </a:pPr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</a:rPr>
              <a:t>Experiments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</a:rPr>
              <a:t>Future Work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lang="en-US" sz="3200" dirty="0" smtClean="0"/>
              <a:t>Conclusion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304800"/>
            <a:ext cx="7498080" cy="1143000"/>
          </a:xfrm>
        </p:spPr>
        <p:txBody>
          <a:bodyPr/>
          <a:lstStyle/>
          <a:p>
            <a:r>
              <a:rPr lang="en-US" sz="3300" dirty="0" smtClean="0"/>
              <a:t>Conclusion</a:t>
            </a:r>
            <a:endParaRPr lang="en-US" sz="33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219200" y="1752600"/>
            <a:ext cx="7498080" cy="42672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r>
              <a:rPr lang="en-US" sz="3200" dirty="0" smtClean="0"/>
              <a:t>Different applications of </a:t>
            </a:r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</a:rPr>
              <a:t>hand gesture recognition</a:t>
            </a:r>
            <a:r>
              <a:rPr lang="en-US" sz="3200" dirty="0" smtClean="0"/>
              <a:t> have been implemented in different domains.</a:t>
            </a:r>
          </a:p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endParaRPr lang="en-US" sz="3200" dirty="0" smtClean="0"/>
          </a:p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r>
              <a:rPr lang="en-US" sz="3200" dirty="0" smtClean="0"/>
              <a:t>From </a:t>
            </a:r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</a:rPr>
              <a:t>simply game </a:t>
            </a:r>
            <a:r>
              <a:rPr lang="en-US" sz="3200" dirty="0" smtClean="0"/>
              <a:t>inputs to </a:t>
            </a:r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</a:rPr>
              <a:t>critical applications</a:t>
            </a:r>
            <a:r>
              <a:rPr lang="en-US" sz="3200" dirty="0" smtClean="0"/>
              <a:t>. Hand gesture recognitions is the natural to interact with vision enabled computers and other machines. </a:t>
            </a:r>
            <a:endParaRPr lang="en-US" sz="31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81000" y="1447800"/>
            <a:ext cx="8153400" cy="39925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800" b="1" dirty="0" smtClean="0">
                <a:latin typeface="Algerian" pitchFamily="82" charset="0"/>
              </a:rPr>
              <a:t>Questions?</a:t>
            </a:r>
            <a:br>
              <a:rPr lang="en-US" sz="4800" b="1" dirty="0" smtClean="0">
                <a:latin typeface="Algerian" pitchFamily="82" charset="0"/>
              </a:rPr>
            </a:br>
            <a:r>
              <a:rPr lang="en-US" sz="4800" b="1" dirty="0" smtClean="0">
                <a:latin typeface="Algerian" pitchFamily="82" charset="0"/>
              </a:rPr>
              <a:t/>
            </a:r>
            <a:br>
              <a:rPr lang="en-US" sz="4800" b="1" dirty="0" smtClean="0">
                <a:latin typeface="Algerian" pitchFamily="82" charset="0"/>
              </a:rPr>
            </a:br>
            <a:r>
              <a:rPr lang="en-US" sz="4800" b="1" smtClean="0">
                <a:latin typeface="Algerian" pitchFamily="82" charset="0"/>
              </a:rPr>
              <a:t>Thanks </a:t>
            </a:r>
            <a:r>
              <a:rPr lang="en-US" sz="4800" b="1" smtClean="0">
                <a:latin typeface="Algerian" pitchFamily="82" charset="0"/>
              </a:rPr>
              <a:t>:)</a:t>
            </a:r>
            <a:endParaRPr lang="en-US" sz="4800" b="1" dirty="0">
              <a:latin typeface="Algerian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000" dirty="0" smtClean="0"/>
              <a:t>Introduction</a:t>
            </a:r>
            <a:r>
              <a:rPr lang="en-US" dirty="0" smtClean="0"/>
              <a:t>..</a:t>
            </a:r>
            <a:br>
              <a:rPr lang="en-US" dirty="0" smtClean="0"/>
            </a:br>
            <a:r>
              <a:rPr lang="en-US" dirty="0" smtClean="0"/>
              <a:t>Where it can be applied?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828800"/>
            <a:ext cx="7498080" cy="4648200"/>
          </a:xfrm>
        </p:spPr>
        <p:txBody>
          <a:bodyPr>
            <a:normAutofit fontScale="92500" lnSpcReduction="20000"/>
          </a:bodyPr>
          <a:lstStyle/>
          <a:p>
            <a:r>
              <a:rPr lang="tr-TR" sz="3100" dirty="0" smtClean="0">
                <a:solidFill>
                  <a:schemeClr val="accent6">
                    <a:lumMod val="50000"/>
                  </a:schemeClr>
                </a:solidFill>
              </a:rPr>
              <a:t>Computer Interfac</a:t>
            </a:r>
            <a:r>
              <a:rPr lang="en-US" sz="3100" dirty="0" smtClean="0">
                <a:solidFill>
                  <a:schemeClr val="accent6">
                    <a:lumMod val="50000"/>
                  </a:schemeClr>
                </a:solidFill>
              </a:rPr>
              <a:t>e</a:t>
            </a:r>
          </a:p>
          <a:p>
            <a:pPr lvl="1"/>
            <a:r>
              <a:rPr lang="en-US" dirty="0" smtClean="0"/>
              <a:t>A real time </a:t>
            </a:r>
            <a:r>
              <a:rPr lang="tr-TR" dirty="0" smtClean="0"/>
              <a:t>2D input device (Hand Tracking)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T</a:t>
            </a:r>
            <a:r>
              <a:rPr lang="tr-TR" dirty="0" smtClean="0"/>
              <a:t>ranslation of gestures to commands</a:t>
            </a:r>
            <a:r>
              <a:rPr lang="en-US" b="1" dirty="0" smtClean="0"/>
              <a:t>.</a:t>
            </a:r>
          </a:p>
          <a:p>
            <a:endParaRPr lang="en-US" dirty="0" smtClean="0"/>
          </a:p>
          <a:p>
            <a:r>
              <a:rPr lang="en-US" sz="3100" dirty="0" smtClean="0">
                <a:solidFill>
                  <a:schemeClr val="accent6">
                    <a:lumMod val="50000"/>
                  </a:schemeClr>
                </a:solidFill>
              </a:rPr>
              <a:t>A</a:t>
            </a:r>
            <a:r>
              <a:rPr lang="tr-TR" sz="3100" dirty="0" smtClean="0">
                <a:solidFill>
                  <a:schemeClr val="accent6">
                    <a:lumMod val="50000"/>
                  </a:schemeClr>
                </a:solidFill>
              </a:rPr>
              <a:t>id for</a:t>
            </a:r>
            <a:r>
              <a:rPr lang="en-US" sz="31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tr-TR" sz="3100" dirty="0" smtClean="0">
                <a:solidFill>
                  <a:schemeClr val="accent6">
                    <a:lumMod val="50000"/>
                  </a:schemeClr>
                </a:solidFill>
              </a:rPr>
              <a:t>disabled</a:t>
            </a:r>
            <a:r>
              <a:rPr lang="tr-TR" sz="3100" dirty="0" smtClean="0"/>
              <a:t> and deaf people</a:t>
            </a:r>
            <a:r>
              <a:rPr lang="en-US" sz="3100" dirty="0" smtClean="0"/>
              <a:t>:</a:t>
            </a:r>
          </a:p>
          <a:p>
            <a:pPr lvl="1">
              <a:buSzPct val="80000"/>
            </a:pPr>
            <a:r>
              <a:rPr lang="tr-TR" dirty="0" smtClean="0"/>
              <a:t>Sign language analysis, translation</a:t>
            </a:r>
            <a:r>
              <a:rPr lang="en-US" dirty="0" smtClean="0"/>
              <a:t>.</a:t>
            </a:r>
          </a:p>
          <a:p>
            <a:endParaRPr lang="en-US" sz="3100" dirty="0" smtClean="0"/>
          </a:p>
          <a:p>
            <a:r>
              <a:rPr lang="en-US" sz="3100" dirty="0" smtClean="0">
                <a:solidFill>
                  <a:schemeClr val="accent6">
                    <a:lumMod val="50000"/>
                  </a:schemeClr>
                </a:solidFill>
              </a:rPr>
              <a:t>E</a:t>
            </a:r>
            <a:r>
              <a:rPr lang="tr-TR" sz="3100" dirty="0" smtClean="0">
                <a:solidFill>
                  <a:schemeClr val="accent6">
                    <a:lumMod val="50000"/>
                  </a:schemeClr>
                </a:solidFill>
              </a:rPr>
              <a:t>ntertainment</a:t>
            </a:r>
            <a:endParaRPr lang="en-US" sz="3100" dirty="0" smtClean="0"/>
          </a:p>
          <a:p>
            <a:pPr lvl="1"/>
            <a:r>
              <a:rPr lang="en-US" dirty="0" smtClean="0"/>
              <a:t>A</a:t>
            </a:r>
            <a:r>
              <a:rPr lang="tr-TR" dirty="0" smtClean="0"/>
              <a:t>pplications involving hand gesture recognition, from computer games to sound and image design application</a:t>
            </a:r>
            <a:r>
              <a:rPr lang="en-US" dirty="0" smtClean="0"/>
              <a:t>s.</a:t>
            </a:r>
          </a:p>
          <a:p>
            <a:endParaRPr lang="en-US" sz="31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Outlines: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447800" y="13716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</a:rPr>
              <a:t>Introduction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lang="en-US" sz="3200" dirty="0" smtClean="0"/>
              <a:t>Accomplishments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</a:rPr>
              <a:t>Implementation</a:t>
            </a:r>
          </a:p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/>
            </a:pPr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</a:rPr>
              <a:t>Experiments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</a:rPr>
              <a:t>Future Work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</a:rPr>
              <a:t>Conclusion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304800"/>
            <a:ext cx="7498080" cy="1143000"/>
          </a:xfrm>
        </p:spPr>
        <p:txBody>
          <a:bodyPr/>
          <a:lstStyle/>
          <a:p>
            <a:r>
              <a:rPr lang="en-US" sz="2700" dirty="0" smtClean="0"/>
              <a:t>Accomplishments</a:t>
            </a:r>
            <a:r>
              <a:rPr lang="en-US" sz="3000" dirty="0" smtClean="0"/>
              <a:t> ..</a:t>
            </a:r>
            <a:br>
              <a:rPr lang="en-US" sz="3000" dirty="0" smtClean="0"/>
            </a:br>
            <a:r>
              <a:rPr lang="en-US" sz="3000" dirty="0" smtClean="0"/>
              <a:t>First Application “ Virtual Mouse”</a:t>
            </a:r>
            <a:endParaRPr lang="en-US" sz="30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219200" y="1905000"/>
            <a:ext cx="7498080" cy="4267200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r>
              <a:rPr lang="en-US" sz="3200" dirty="0" smtClean="0"/>
              <a:t>Virtual Mouse is an idea of implementing an adaptable, multi- functional </a:t>
            </a:r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</a:rPr>
              <a:t>navigation/interaction tool </a:t>
            </a:r>
            <a:r>
              <a:rPr lang="en-US" sz="3200" dirty="0" smtClean="0"/>
              <a:t>that overcomes physical barriers. </a:t>
            </a:r>
          </a:p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endParaRPr lang="en-US" sz="3200" dirty="0" smtClean="0"/>
          </a:p>
          <a:p>
            <a:pPr marL="365760" indent="-283464">
              <a:spcBef>
                <a:spcPts val="6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r>
              <a:rPr lang="en-US" sz="3100" dirty="0" smtClean="0"/>
              <a:t>The system is 'real' enough to not affect the interaction much. </a:t>
            </a:r>
          </a:p>
          <a:p>
            <a:pPr marL="365760" indent="-283464">
              <a:spcBef>
                <a:spcPts val="600"/>
              </a:spcBef>
              <a:buClr>
                <a:schemeClr val="accent1"/>
              </a:buClr>
              <a:buSzPct val="80000"/>
            </a:pPr>
            <a:r>
              <a:rPr lang="en-US" sz="3100" dirty="0" smtClean="0"/>
              <a:t>	</a:t>
            </a:r>
          </a:p>
          <a:p>
            <a:pPr marL="365760" indent="-283464">
              <a:spcBef>
                <a:spcPts val="6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r>
              <a:rPr lang="en-US" sz="3100" dirty="0" smtClean="0">
                <a:solidFill>
                  <a:schemeClr val="accent6">
                    <a:lumMod val="50000"/>
                  </a:schemeClr>
                </a:solidFill>
              </a:rPr>
              <a:t>Ease of use </a:t>
            </a:r>
            <a:r>
              <a:rPr lang="en-US" sz="3100" dirty="0" smtClean="0"/>
              <a:t>is the foremost concern.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Custom 7">
      <a:dk1>
        <a:sysClr val="windowText" lastClr="000000"/>
      </a:dk1>
      <a:lt1>
        <a:sysClr val="window" lastClr="FFFFFF"/>
      </a:lt1>
      <a:dk2>
        <a:srgbClr val="69676D"/>
      </a:dk2>
      <a:lt2>
        <a:srgbClr val="6E1E4E"/>
      </a:lt2>
      <a:accent1>
        <a:srgbClr val="F0CCE2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EDBDDA"/>
      </a:accent6>
      <a:hlink>
        <a:srgbClr val="410082"/>
      </a:hlink>
      <a:folHlink>
        <a:srgbClr val="932968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3479</TotalTime>
  <Words>1408</Words>
  <Application>Microsoft Office PowerPoint</Application>
  <PresentationFormat>On-screen Show (4:3)</PresentationFormat>
  <Paragraphs>399</Paragraphs>
  <Slides>68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68</vt:i4>
      </vt:variant>
    </vt:vector>
  </HeadingPairs>
  <TitlesOfParts>
    <vt:vector size="69" baseType="lpstr">
      <vt:lpstr>Solstice</vt:lpstr>
      <vt:lpstr>Slide 1</vt:lpstr>
      <vt:lpstr>Outlines:</vt:lpstr>
      <vt:lpstr>Outlines:</vt:lpstr>
      <vt:lpstr>Introduction..  Trend:</vt:lpstr>
      <vt:lpstr>Introduction.. Our Goal:</vt:lpstr>
      <vt:lpstr>So, What do We need?!  </vt:lpstr>
      <vt:lpstr>Introduction.. Where it can be applied?</vt:lpstr>
      <vt:lpstr>Outlines:</vt:lpstr>
      <vt:lpstr>Accomplishments .. First Application “ Virtual Mouse”</vt:lpstr>
      <vt:lpstr>Accomplishments .. First Application “ Virtual Mouse”</vt:lpstr>
      <vt:lpstr>Accomplishments .. Second Application “ Virtual Piano”</vt:lpstr>
      <vt:lpstr>Accomplishments .. Third Application “ Integration with Interactive Game”</vt:lpstr>
      <vt:lpstr>Outlines:</vt:lpstr>
      <vt:lpstr>Implementation..</vt:lpstr>
      <vt:lpstr>Implementation.. System Flow Chart </vt:lpstr>
      <vt:lpstr>Slide 16</vt:lpstr>
      <vt:lpstr>Implementation .. System Flow Chart..  Application Start</vt:lpstr>
      <vt:lpstr>Slide 18</vt:lpstr>
      <vt:lpstr>Implementation .. System Flow Chart..  Image Acquisition</vt:lpstr>
      <vt:lpstr>Slide 20</vt:lpstr>
      <vt:lpstr>Implementation .. System Flow Chart..  Image Processing and Hand Detection </vt:lpstr>
      <vt:lpstr>Implementation .. System Flow Chart..  Image Processing and Hand Detection </vt:lpstr>
      <vt:lpstr>Implementation .. System Flow Chart..  Image Processing and Hand Detection </vt:lpstr>
      <vt:lpstr>Implementation .. System Flow Chart..  Image Processing and Hand Detection </vt:lpstr>
      <vt:lpstr>Implementation .. System Flow Chart..  Image Processing and Hand Detection </vt:lpstr>
      <vt:lpstr>Slide 26</vt:lpstr>
      <vt:lpstr>Implementation .. System Flow Chart..  Image Processing and Hand Detection </vt:lpstr>
      <vt:lpstr>Implementation .. System Flow Chart..  Image Processing and Hand Detection </vt:lpstr>
      <vt:lpstr>Implementation .. System Flow Chart..  Image Processing and Hand Detection </vt:lpstr>
      <vt:lpstr>Implementation .. System Flow Chart..  Image Processing and Hand Detection </vt:lpstr>
      <vt:lpstr>Slide 31</vt:lpstr>
      <vt:lpstr>Implementation .. System Flow Chart..   Gesture Recognition</vt:lpstr>
      <vt:lpstr>Implementation .. System Flow Chart..   Gesture Recognition.. First Approach</vt:lpstr>
      <vt:lpstr>Implementation .. System Flow Chart..   Gesture Recognition Regions </vt:lpstr>
      <vt:lpstr>Slide 35</vt:lpstr>
      <vt:lpstr>Implementation .. System Flow Chart..   Gesture Recognition</vt:lpstr>
      <vt:lpstr>Implementation .. System Flow Chart..   Gesture Recognition</vt:lpstr>
      <vt:lpstr>Implementation .. System Flow Chart..   Gesture Recognition</vt:lpstr>
      <vt:lpstr>Implementation .. System Flow Chart..   Gesture Recognition</vt:lpstr>
      <vt:lpstr>Implementation .. System Flow Chart..   Gesture Recognition</vt:lpstr>
      <vt:lpstr>Slide 41</vt:lpstr>
      <vt:lpstr>Implementation .. System Flow Chart..   Event Generation</vt:lpstr>
      <vt:lpstr>Implementation .. Event Generation .. Mouse Events</vt:lpstr>
      <vt:lpstr>Implementation .. Event Generation .. Mouse Events</vt:lpstr>
      <vt:lpstr>Implementation .. Event Generation .. Mouse Events</vt:lpstr>
      <vt:lpstr>Implementation .. Event Generation .. Mouse Events</vt:lpstr>
      <vt:lpstr>Implementation .. Event Generation .. Mouse Events</vt:lpstr>
      <vt:lpstr>Implementation .. Event Generation .. Mouse Events</vt:lpstr>
      <vt:lpstr>Implementation .. Event Generation .. Mouse Events</vt:lpstr>
      <vt:lpstr>Implementation .. Event Generation .. Mouse Events</vt:lpstr>
      <vt:lpstr>Implementation .. Event Generation .. Mouse Events</vt:lpstr>
      <vt:lpstr>Implementation .. Event Generation .. Piano Events</vt:lpstr>
      <vt:lpstr>Implementation .. Event Generation .. Piano Events</vt:lpstr>
      <vt:lpstr>Implementation .. Event Generation .. Piano Events</vt:lpstr>
      <vt:lpstr>Implementation .. Event Generation .. Piano Events</vt:lpstr>
      <vt:lpstr>Slide 56</vt:lpstr>
      <vt:lpstr>Slide 57</vt:lpstr>
      <vt:lpstr>Slide 58</vt:lpstr>
      <vt:lpstr>Slide 59</vt:lpstr>
      <vt:lpstr>Slide 60</vt:lpstr>
      <vt:lpstr>Outlines:</vt:lpstr>
      <vt:lpstr>Experiments Results</vt:lpstr>
      <vt:lpstr>Experiments Results</vt:lpstr>
      <vt:lpstr>Outlines:</vt:lpstr>
      <vt:lpstr>Future Work</vt:lpstr>
      <vt:lpstr>Outlines:</vt:lpstr>
      <vt:lpstr>Conclusion</vt:lpstr>
      <vt:lpstr>Slide 68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MiNe</dc:creator>
  <cp:lastModifiedBy>MiNe</cp:lastModifiedBy>
  <cp:revision>287</cp:revision>
  <dcterms:created xsi:type="dcterms:W3CDTF">2011-10-28T10:37:31Z</dcterms:created>
  <dcterms:modified xsi:type="dcterms:W3CDTF">2012-06-25T19:00:55Z</dcterms:modified>
</cp:coreProperties>
</file>