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378" r:id="rId7"/>
    <p:sldId id="379" r:id="rId8"/>
    <p:sldId id="262" r:id="rId9"/>
    <p:sldId id="263" r:id="rId10"/>
    <p:sldId id="265" r:id="rId11"/>
    <p:sldId id="268" r:id="rId12"/>
    <p:sldId id="266" r:id="rId13"/>
    <p:sldId id="269" r:id="rId14"/>
    <p:sldId id="267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5" r:id="rId27"/>
    <p:sldId id="283" r:id="rId28"/>
    <p:sldId id="282" r:id="rId29"/>
    <p:sldId id="286" r:id="rId30"/>
    <p:sldId id="287" r:id="rId31"/>
    <p:sldId id="288" r:id="rId32"/>
    <p:sldId id="289" r:id="rId33"/>
    <p:sldId id="292" r:id="rId34"/>
    <p:sldId id="290" r:id="rId35"/>
    <p:sldId id="291" r:id="rId36"/>
    <p:sldId id="293" r:id="rId37"/>
    <p:sldId id="294" r:id="rId38"/>
    <p:sldId id="295" r:id="rId39"/>
    <p:sldId id="296" r:id="rId40"/>
    <p:sldId id="302" r:id="rId41"/>
    <p:sldId id="303" r:id="rId42"/>
    <p:sldId id="300" r:id="rId43"/>
    <p:sldId id="304" r:id="rId44"/>
    <p:sldId id="318" r:id="rId45"/>
    <p:sldId id="319" r:id="rId46"/>
    <p:sldId id="320" r:id="rId47"/>
    <p:sldId id="306" r:id="rId48"/>
    <p:sldId id="328" r:id="rId49"/>
    <p:sldId id="329" r:id="rId50"/>
    <p:sldId id="330" r:id="rId51"/>
    <p:sldId id="331" r:id="rId52"/>
    <p:sldId id="332" r:id="rId53"/>
    <p:sldId id="333" r:id="rId54"/>
    <p:sldId id="334" r:id="rId55"/>
    <p:sldId id="335" r:id="rId56"/>
    <p:sldId id="336" r:id="rId57"/>
    <p:sldId id="337" r:id="rId58"/>
    <p:sldId id="307" r:id="rId59"/>
    <p:sldId id="358" r:id="rId60"/>
    <p:sldId id="359" r:id="rId61"/>
    <p:sldId id="360" r:id="rId62"/>
    <p:sldId id="361" r:id="rId63"/>
    <p:sldId id="362" r:id="rId64"/>
    <p:sldId id="363" r:id="rId65"/>
    <p:sldId id="364" r:id="rId66"/>
    <p:sldId id="365" r:id="rId67"/>
    <p:sldId id="366" r:id="rId68"/>
    <p:sldId id="367" r:id="rId69"/>
    <p:sldId id="368" r:id="rId70"/>
    <p:sldId id="369" r:id="rId71"/>
    <p:sldId id="370" r:id="rId72"/>
    <p:sldId id="371" r:id="rId73"/>
    <p:sldId id="372" r:id="rId74"/>
    <p:sldId id="373" r:id="rId75"/>
    <p:sldId id="374" r:id="rId76"/>
    <p:sldId id="375" r:id="rId77"/>
    <p:sldId id="376" r:id="rId78"/>
    <p:sldId id="377" r:id="rId79"/>
    <p:sldId id="308" r:id="rId80"/>
    <p:sldId id="309" r:id="rId81"/>
    <p:sldId id="346" r:id="rId82"/>
    <p:sldId id="347" r:id="rId83"/>
    <p:sldId id="348" r:id="rId84"/>
    <p:sldId id="349" r:id="rId85"/>
    <p:sldId id="354" r:id="rId86"/>
    <p:sldId id="355" r:id="rId87"/>
    <p:sldId id="310" r:id="rId88"/>
    <p:sldId id="356" r:id="rId89"/>
    <p:sldId id="357" r:id="rId90"/>
    <p:sldId id="311" r:id="rId91"/>
    <p:sldId id="314" r:id="rId92"/>
    <p:sldId id="323" r:id="rId93"/>
    <p:sldId id="322" r:id="rId94"/>
    <p:sldId id="321" r:id="rId95"/>
    <p:sldId id="325" r:id="rId96"/>
    <p:sldId id="326" r:id="rId97"/>
    <p:sldId id="324" r:id="rId98"/>
    <p:sldId id="327" r:id="rId99"/>
    <p:sldId id="312" r:id="rId100"/>
    <p:sldId id="338" r:id="rId101"/>
    <p:sldId id="339" r:id="rId102"/>
    <p:sldId id="340" r:id="rId103"/>
    <p:sldId id="341" r:id="rId104"/>
    <p:sldId id="313" r:id="rId105"/>
    <p:sldId id="342" r:id="rId106"/>
    <p:sldId id="343" r:id="rId107"/>
    <p:sldId id="315" r:id="rId108"/>
    <p:sldId id="344" r:id="rId109"/>
    <p:sldId id="345" r:id="rId110"/>
    <p:sldId id="316" r:id="rId111"/>
    <p:sldId id="380" r:id="rId112"/>
    <p:sldId id="317" r:id="rId1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1104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ableStyles" Target="tableStyle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9D2E40-3481-4E83-BF3F-D189CD00D080}" type="doc">
      <dgm:prSet loTypeId="urn:microsoft.com/office/officeart/2005/8/layout/chevron2" loCatId="list" qsTypeId="urn:microsoft.com/office/officeart/2005/8/quickstyle/3d4" qsCatId="3D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D2AE78B2-5D82-48DE-876B-FF80EFA94181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Architectural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B353229-BFF7-49C8-A837-60C9525EFB7B}" type="sibTrans" cxnId="{DAF0DA62-4060-449A-A37D-BCDF678CEC84}">
      <dgm:prSet/>
      <dgm:spPr/>
      <dgm:t>
        <a:bodyPr/>
        <a:lstStyle/>
        <a:p>
          <a:pPr algn="l" rtl="0"/>
          <a:endParaRPr lang="en-US"/>
        </a:p>
      </dgm:t>
    </dgm:pt>
    <dgm:pt modelId="{6D604856-DD7E-4568-8643-FE9FD72968A7}" type="parTrans" cxnId="{DAF0DA62-4060-449A-A37D-BCDF678CEC84}">
      <dgm:prSet/>
      <dgm:spPr/>
      <dgm:t>
        <a:bodyPr/>
        <a:lstStyle/>
        <a:p>
          <a:pPr algn="l" rtl="0"/>
          <a:endParaRPr lang="en-US"/>
        </a:p>
      </dgm:t>
    </dgm:pt>
    <dgm:pt modelId="{342EC1C4-F02A-4F13-BB66-1D6B7D324ED3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854339BD-F2D1-4EFE-BD9E-52398E4C1511}" type="sibTrans" cxnId="{B4DFFBAF-CE50-4344-A886-9ADB665520D1}">
      <dgm:prSet/>
      <dgm:spPr/>
      <dgm:t>
        <a:bodyPr/>
        <a:lstStyle/>
        <a:p>
          <a:pPr algn="l" rtl="0"/>
          <a:endParaRPr lang="en-US"/>
        </a:p>
      </dgm:t>
    </dgm:pt>
    <dgm:pt modelId="{EF74A491-5F18-413B-B6D1-7700532C3635}" type="parTrans" cxnId="{B4DFFBAF-CE50-4344-A886-9ADB665520D1}">
      <dgm:prSet/>
      <dgm:spPr/>
      <dgm:t>
        <a:bodyPr/>
        <a:lstStyle/>
        <a:p>
          <a:pPr algn="l" rtl="0"/>
          <a:endParaRPr lang="en-US"/>
        </a:p>
      </dgm:t>
    </dgm:pt>
    <dgm:pt modelId="{7AE0B455-9724-470E-8475-F16DFF13D708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D075019-557A-4B82-B9EF-5AB4D2F42BA5}" type="parTrans" cxnId="{5353A2FF-D61B-434D-AAF5-9E4C1F2F6DBF}">
      <dgm:prSet/>
      <dgm:spPr/>
      <dgm:t>
        <a:bodyPr/>
        <a:lstStyle/>
        <a:p>
          <a:pPr algn="l" rtl="0"/>
          <a:endParaRPr lang="en-US"/>
        </a:p>
      </dgm:t>
    </dgm:pt>
    <dgm:pt modelId="{AC4807FD-0DDC-45DC-9F43-61A47BCBD329}" type="sibTrans" cxnId="{5353A2FF-D61B-434D-AAF5-9E4C1F2F6DBF}">
      <dgm:prSet/>
      <dgm:spPr/>
      <dgm:t>
        <a:bodyPr/>
        <a:lstStyle/>
        <a:p>
          <a:pPr algn="l" rtl="0"/>
          <a:endParaRPr lang="en-US"/>
        </a:p>
      </dgm:t>
    </dgm:pt>
    <dgm:pt modelId="{96867995-59D8-4EE3-9408-28F15A0B4267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BF33FC18-C92A-423A-97AA-B45498B40A89}" type="parTrans" cxnId="{F5F7D4A9-D580-4477-9EE4-7DE2F737E038}">
      <dgm:prSet/>
      <dgm:spPr/>
      <dgm:t>
        <a:bodyPr/>
        <a:lstStyle/>
        <a:p>
          <a:pPr algn="l" rtl="0"/>
          <a:endParaRPr lang="en-US"/>
        </a:p>
      </dgm:t>
    </dgm:pt>
    <dgm:pt modelId="{A2236CDB-BBEF-4F02-B871-00B93925E50C}" type="sibTrans" cxnId="{F5F7D4A9-D580-4477-9EE4-7DE2F737E038}">
      <dgm:prSet/>
      <dgm:spPr/>
      <dgm:t>
        <a:bodyPr/>
        <a:lstStyle/>
        <a:p>
          <a:pPr algn="l" rtl="0"/>
          <a:endParaRPr lang="en-US"/>
        </a:p>
      </dgm:t>
    </dgm:pt>
    <dgm:pt modelId="{90C82F46-4F1F-4F19-B960-7B79D0E13E90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Environmental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811B6E6-C389-41EA-8450-4A254BCE3947}" type="parTrans" cxnId="{AC2508E9-3221-4178-9EB5-D5F1D0F18CA6}">
      <dgm:prSet/>
      <dgm:spPr/>
      <dgm:t>
        <a:bodyPr/>
        <a:lstStyle/>
        <a:p>
          <a:pPr algn="l" rtl="0"/>
          <a:endParaRPr lang="en-US"/>
        </a:p>
      </dgm:t>
    </dgm:pt>
    <dgm:pt modelId="{D858F9F3-22C9-4979-9498-3F93F2520B95}" type="sibTrans" cxnId="{AC2508E9-3221-4178-9EB5-D5F1D0F18CA6}">
      <dgm:prSet/>
      <dgm:spPr/>
      <dgm:t>
        <a:bodyPr/>
        <a:lstStyle/>
        <a:p>
          <a:pPr algn="l" rtl="0"/>
          <a:endParaRPr lang="en-US"/>
        </a:p>
      </dgm:t>
    </dgm:pt>
    <dgm:pt modelId="{6C4A9151-7EFE-44C1-838F-F6BF951E2A43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CFD52FCA-0B06-4C4F-B127-B43BDB320AE1}" type="parTrans" cxnId="{3327A59E-71BA-4DD3-9975-2DA651E8A33D}">
      <dgm:prSet/>
      <dgm:spPr/>
      <dgm:t>
        <a:bodyPr/>
        <a:lstStyle/>
        <a:p>
          <a:pPr algn="l" rtl="0"/>
          <a:endParaRPr lang="en-US"/>
        </a:p>
      </dgm:t>
    </dgm:pt>
    <dgm:pt modelId="{848C4B8C-7219-4763-858A-5F5F9F814713}" type="sibTrans" cxnId="{3327A59E-71BA-4DD3-9975-2DA651E8A33D}">
      <dgm:prSet/>
      <dgm:spPr/>
      <dgm:t>
        <a:bodyPr/>
        <a:lstStyle/>
        <a:p>
          <a:pPr algn="l" rtl="0"/>
          <a:endParaRPr lang="en-US"/>
        </a:p>
      </dgm:t>
    </dgm:pt>
    <dgm:pt modelId="{2F4435B4-E741-484D-9B88-FD6F443709F3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7C2B0ECF-911F-4A16-8A36-E4E01C6E306C}" type="parTrans" cxnId="{66A0A629-6B2E-4D85-A650-DAEBE4486AD4}">
      <dgm:prSet/>
      <dgm:spPr/>
      <dgm:t>
        <a:bodyPr/>
        <a:lstStyle/>
        <a:p>
          <a:pPr algn="l" rtl="0"/>
          <a:endParaRPr lang="en-US"/>
        </a:p>
      </dgm:t>
    </dgm:pt>
    <dgm:pt modelId="{76BE2872-8A73-4897-814E-7E7BAB2CCBC3}" type="sibTrans" cxnId="{66A0A629-6B2E-4D85-A650-DAEBE4486AD4}">
      <dgm:prSet/>
      <dgm:spPr/>
      <dgm:t>
        <a:bodyPr/>
        <a:lstStyle/>
        <a:p>
          <a:pPr algn="l" rtl="0"/>
          <a:endParaRPr lang="en-US"/>
        </a:p>
      </dgm:t>
    </dgm:pt>
    <dgm:pt modelId="{33604F6B-6E6E-4814-931B-77258B2BFFB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Structural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49F12176-3AA4-4213-9A24-6642FBE02423}" type="parTrans" cxnId="{BA7DD357-1E07-44E1-B26B-E7B56B4C2CC8}">
      <dgm:prSet/>
      <dgm:spPr/>
      <dgm:t>
        <a:bodyPr/>
        <a:lstStyle/>
        <a:p>
          <a:pPr algn="l" rtl="0"/>
          <a:endParaRPr lang="en-US"/>
        </a:p>
      </dgm:t>
    </dgm:pt>
    <dgm:pt modelId="{E649E044-8C80-4563-8120-C390AC7064D2}" type="sibTrans" cxnId="{BA7DD357-1E07-44E1-B26B-E7B56B4C2CC8}">
      <dgm:prSet/>
      <dgm:spPr/>
      <dgm:t>
        <a:bodyPr/>
        <a:lstStyle/>
        <a:p>
          <a:pPr algn="l" rtl="0"/>
          <a:endParaRPr lang="en-US"/>
        </a:p>
      </dgm:t>
    </dgm:pt>
    <dgm:pt modelId="{B16F7318-E264-40C6-BC4E-E55BD256C097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smtClean="0">
              <a:latin typeface="Times New Roman" pitchFamily="18" charset="0"/>
              <a:cs typeface="Times New Roman" pitchFamily="18" charset="0"/>
            </a:rPr>
            <a:t>Mechanical And Safety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58E432AF-D0CB-45AC-9AEB-13889598D83E}" type="parTrans" cxnId="{687685C1-7051-4195-9844-FF182CF38F96}">
      <dgm:prSet/>
      <dgm:spPr/>
      <dgm:t>
        <a:bodyPr/>
        <a:lstStyle/>
        <a:p>
          <a:pPr algn="l" rtl="0"/>
          <a:endParaRPr lang="en-US"/>
        </a:p>
      </dgm:t>
    </dgm:pt>
    <dgm:pt modelId="{2DAD4CFC-6C4E-409A-9F28-7D1ECD69641D}" type="sibTrans" cxnId="{687685C1-7051-4195-9844-FF182CF38F96}">
      <dgm:prSet/>
      <dgm:spPr/>
      <dgm:t>
        <a:bodyPr/>
        <a:lstStyle/>
        <a:p>
          <a:pPr algn="l" rtl="0"/>
          <a:endParaRPr lang="en-US"/>
        </a:p>
      </dgm:t>
    </dgm:pt>
    <dgm:pt modelId="{B5BDA450-528E-4468-A5B3-0E4F62C0517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Quantity Survey And Cost Estimati</a:t>
          </a:r>
          <a:r>
            <a:rPr lang="en-US" sz="2600" dirty="0" smtClean="0"/>
            <a:t>on</a:t>
          </a:r>
          <a:endParaRPr lang="en-US" sz="2600" dirty="0"/>
        </a:p>
      </dgm:t>
    </dgm:pt>
    <dgm:pt modelId="{A6F0F2B2-0905-4A70-8CBE-C3F876FDF929}" type="parTrans" cxnId="{FC4C2036-90C6-49FD-B8FE-5C09030B79D2}">
      <dgm:prSet/>
      <dgm:spPr/>
      <dgm:t>
        <a:bodyPr/>
        <a:lstStyle/>
        <a:p>
          <a:pPr algn="l" rtl="0"/>
          <a:endParaRPr lang="en-US"/>
        </a:p>
      </dgm:t>
    </dgm:pt>
    <dgm:pt modelId="{B1973B6E-5C22-434E-8F80-A3BF8F402CD9}" type="sibTrans" cxnId="{FC4C2036-90C6-49FD-B8FE-5C09030B79D2}">
      <dgm:prSet/>
      <dgm:spPr/>
      <dgm:t>
        <a:bodyPr/>
        <a:lstStyle/>
        <a:p>
          <a:pPr algn="l" rtl="0"/>
          <a:endParaRPr lang="en-US"/>
        </a:p>
      </dgm:t>
    </dgm:pt>
    <dgm:pt modelId="{365F127D-B6AB-4947-868E-2C5C099AA8C0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479E64D5-E542-409D-8982-F1A339DC263C}" type="parTrans" cxnId="{56658EE4-7660-4B5D-982A-3B8727D6005C}">
      <dgm:prSet/>
      <dgm:spPr/>
      <dgm:t>
        <a:bodyPr/>
        <a:lstStyle/>
        <a:p>
          <a:pPr algn="l" rtl="0"/>
          <a:endParaRPr lang="en-US"/>
        </a:p>
      </dgm:t>
    </dgm:pt>
    <dgm:pt modelId="{53FF4E76-3831-4B52-8A08-126D22E6E893}" type="sibTrans" cxnId="{56658EE4-7660-4B5D-982A-3B8727D6005C}">
      <dgm:prSet/>
      <dgm:spPr/>
      <dgm:t>
        <a:bodyPr/>
        <a:lstStyle/>
        <a:p>
          <a:pPr algn="l" rtl="0"/>
          <a:endParaRPr lang="en-US"/>
        </a:p>
      </dgm:t>
    </dgm:pt>
    <dgm:pt modelId="{62837C2C-2BD8-4DFF-B79A-D708E118214E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smtClean="0">
              <a:latin typeface="Times New Roman" pitchFamily="18" charset="0"/>
              <a:cs typeface="Times New Roman" pitchFamily="18" charset="0"/>
            </a:rPr>
            <a:t>  Electrical Design </a:t>
          </a:r>
          <a:endParaRPr lang="en-US" sz="2800" dirty="0" smtClean="0">
            <a:latin typeface="Times New Roman" pitchFamily="18" charset="0"/>
            <a:cs typeface="Times New Roman" pitchFamily="18" charset="0"/>
          </a:endParaRPr>
        </a:p>
      </dgm:t>
    </dgm:pt>
    <dgm:pt modelId="{51EB0D7C-3E50-46FB-8399-D19E7CEEC379}" type="parTrans" cxnId="{54E77092-E977-4CF8-B5E8-30CE5185D29B}">
      <dgm:prSet/>
      <dgm:spPr/>
      <dgm:t>
        <a:bodyPr/>
        <a:lstStyle/>
        <a:p>
          <a:pPr algn="l" rtl="0"/>
          <a:endParaRPr lang="en-US"/>
        </a:p>
      </dgm:t>
    </dgm:pt>
    <dgm:pt modelId="{1E4751D0-F8D1-46AA-A0B5-6AACBBB14B96}" type="sibTrans" cxnId="{54E77092-E977-4CF8-B5E8-30CE5185D29B}">
      <dgm:prSet/>
      <dgm:spPr/>
      <dgm:t>
        <a:bodyPr/>
        <a:lstStyle/>
        <a:p>
          <a:pPr algn="l" rtl="0"/>
          <a:endParaRPr lang="en-US"/>
        </a:p>
      </dgm:t>
    </dgm:pt>
    <dgm:pt modelId="{7C73887F-558A-4439-895A-4802C93A996D}" type="pres">
      <dgm:prSet presAssocID="{DD9D2E40-3481-4E83-BF3F-D189CD00D08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BEEAF9-A044-4B01-8463-5A8313D23BBF}" type="pres">
      <dgm:prSet presAssocID="{342EC1C4-F02A-4F13-BB66-1D6B7D324ED3}" presName="composite" presStyleCnt="0"/>
      <dgm:spPr/>
    </dgm:pt>
    <dgm:pt modelId="{6C25CDC2-455E-47C5-98A5-D99F09E44FD5}" type="pres">
      <dgm:prSet presAssocID="{342EC1C4-F02A-4F13-BB66-1D6B7D324ED3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D916EC-DFD2-46A5-B7AF-B141F7895673}" type="pres">
      <dgm:prSet presAssocID="{342EC1C4-F02A-4F13-BB66-1D6B7D324ED3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9BF938-B767-4D05-AB58-4662114218F2}" type="pres">
      <dgm:prSet presAssocID="{854339BD-F2D1-4EFE-BD9E-52398E4C1511}" presName="sp" presStyleCnt="0"/>
      <dgm:spPr/>
    </dgm:pt>
    <dgm:pt modelId="{865A41C8-8594-49B2-8B96-FFD687C2A1B8}" type="pres">
      <dgm:prSet presAssocID="{7AE0B455-9724-470E-8475-F16DFF13D708}" presName="composite" presStyleCnt="0"/>
      <dgm:spPr/>
    </dgm:pt>
    <dgm:pt modelId="{8E053D98-EDEE-44AB-8BC2-12B24B53E828}" type="pres">
      <dgm:prSet presAssocID="{7AE0B455-9724-470E-8475-F16DFF13D708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4AEEFE-9C03-42A4-8AC5-0994BF6277A6}" type="pres">
      <dgm:prSet presAssocID="{7AE0B455-9724-470E-8475-F16DFF13D708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7CFFD2-B59D-493E-A34D-1E7FF3FA4C13}" type="pres">
      <dgm:prSet presAssocID="{AC4807FD-0DDC-45DC-9F43-61A47BCBD329}" presName="sp" presStyleCnt="0"/>
      <dgm:spPr/>
    </dgm:pt>
    <dgm:pt modelId="{77288A4D-B402-4B03-A955-6E4B204A7C01}" type="pres">
      <dgm:prSet presAssocID="{6C4A9151-7EFE-44C1-838F-F6BF951E2A43}" presName="composite" presStyleCnt="0"/>
      <dgm:spPr/>
    </dgm:pt>
    <dgm:pt modelId="{DCD431B0-3A15-4A7B-B2D4-D47BBDDFD276}" type="pres">
      <dgm:prSet presAssocID="{6C4A9151-7EFE-44C1-838F-F6BF951E2A43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927FC6-B040-4432-BD52-41A65833319A}" type="pres">
      <dgm:prSet presAssocID="{6C4A9151-7EFE-44C1-838F-F6BF951E2A43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68151-B1F7-4BD5-8FD4-AB6D5FAE1DF5}" type="pres">
      <dgm:prSet presAssocID="{848C4B8C-7219-4763-858A-5F5F9F814713}" presName="sp" presStyleCnt="0"/>
      <dgm:spPr/>
    </dgm:pt>
    <dgm:pt modelId="{E97D1F5E-2BDA-4D25-A43D-02A32013BFB7}" type="pres">
      <dgm:prSet presAssocID="{2F4435B4-E741-484D-9B88-FD6F443709F3}" presName="composite" presStyleCnt="0"/>
      <dgm:spPr/>
    </dgm:pt>
    <dgm:pt modelId="{3BD99342-3774-468F-A5C7-4C7676BE2A5A}" type="pres">
      <dgm:prSet presAssocID="{2F4435B4-E741-484D-9B88-FD6F443709F3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F08E13-88E0-4599-BBDE-3DBB1F68ED8D}" type="pres">
      <dgm:prSet presAssocID="{2F4435B4-E741-484D-9B88-FD6F443709F3}" presName="descendantText" presStyleLbl="alignAcc1" presStyleIdx="3" presStyleCnt="6" custLinFactY="41300" custLinFactNeighborX="811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75C7E-6C13-46E5-B0E6-AC15C3A1BF0E}" type="pres">
      <dgm:prSet presAssocID="{76BE2872-8A73-4897-814E-7E7BAB2CCBC3}" presName="sp" presStyleCnt="0"/>
      <dgm:spPr/>
    </dgm:pt>
    <dgm:pt modelId="{C1AE74AD-7A36-473E-99F2-09D7B6C49B1B}" type="pres">
      <dgm:prSet presAssocID="{365F127D-B6AB-4947-868E-2C5C099AA8C0}" presName="composite" presStyleCnt="0"/>
      <dgm:spPr/>
    </dgm:pt>
    <dgm:pt modelId="{3CEE9D8D-EBDD-4BA6-9147-2D625FD31B9A}" type="pres">
      <dgm:prSet presAssocID="{365F127D-B6AB-4947-868E-2C5C099AA8C0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6D97DA-23B7-4F34-8F4F-42D8B3491D4B}" type="pres">
      <dgm:prSet presAssocID="{365F127D-B6AB-4947-868E-2C5C099AA8C0}" presName="descendantText" presStyleLbl="alignAcc1" presStyleIdx="4" presStyleCnt="6" custLinFactY="-29525" custLinFactNeighborX="129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C8E2C3-84C5-4B1F-8337-6D1DFB3FE951}" type="pres">
      <dgm:prSet presAssocID="{53FF4E76-3831-4B52-8A08-126D22E6E893}" presName="sp" presStyleCnt="0"/>
      <dgm:spPr/>
    </dgm:pt>
    <dgm:pt modelId="{BF940BAF-91AB-4E12-9377-4B856309F979}" type="pres">
      <dgm:prSet presAssocID="{96867995-59D8-4EE3-9408-28F15A0B4267}" presName="composite" presStyleCnt="0"/>
      <dgm:spPr/>
    </dgm:pt>
    <dgm:pt modelId="{F24EFCE0-4730-4F96-982F-39E3939FD7C9}" type="pres">
      <dgm:prSet presAssocID="{96867995-59D8-4EE3-9408-28F15A0B4267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2F520D-7E04-467D-82F6-168BF95F9FF2}" type="pres">
      <dgm:prSet presAssocID="{96867995-59D8-4EE3-9408-28F15A0B4267}" presName="descendantText" presStyleLbl="alignAcc1" presStyleIdx="5" presStyleCnt="6" custLinFactNeighborX="207" custLinFactNeighborY="253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F0DA62-4060-449A-A37D-BCDF678CEC84}" srcId="{342EC1C4-F02A-4F13-BB66-1D6B7D324ED3}" destId="{D2AE78B2-5D82-48DE-876B-FF80EFA94181}" srcOrd="0" destOrd="0" parTransId="{6D604856-DD7E-4568-8643-FE9FD72968A7}" sibTransId="{FB353229-BFF7-49C8-A837-60C9525EFB7B}"/>
    <dgm:cxn modelId="{687685C1-7051-4195-9844-FF182CF38F96}" srcId="{2F4435B4-E741-484D-9B88-FD6F443709F3}" destId="{B16F7318-E264-40C6-BC4E-E55BD256C097}" srcOrd="0" destOrd="0" parTransId="{58E432AF-D0CB-45AC-9AEB-13889598D83E}" sibTransId="{2DAD4CFC-6C4E-409A-9F28-7D1ECD69641D}"/>
    <dgm:cxn modelId="{089B415B-3ED6-4668-A440-B0AE6F7A794C}" type="presOf" srcId="{33604F6B-6E6E-4814-931B-77258B2BFFB3}" destId="{A2927FC6-B040-4432-BD52-41A65833319A}" srcOrd="0" destOrd="0" presId="urn:microsoft.com/office/officeart/2005/8/layout/chevron2"/>
    <dgm:cxn modelId="{5353A2FF-D61B-434D-AAF5-9E4C1F2F6DBF}" srcId="{DD9D2E40-3481-4E83-BF3F-D189CD00D080}" destId="{7AE0B455-9724-470E-8475-F16DFF13D708}" srcOrd="1" destOrd="0" parTransId="{FD075019-557A-4B82-B9EF-5AB4D2F42BA5}" sibTransId="{AC4807FD-0DDC-45DC-9F43-61A47BCBD329}"/>
    <dgm:cxn modelId="{C533B1D3-22FE-4D9B-9320-FE643F2EBDA1}" type="presOf" srcId="{365F127D-B6AB-4947-868E-2C5C099AA8C0}" destId="{3CEE9D8D-EBDD-4BA6-9147-2D625FD31B9A}" srcOrd="0" destOrd="0" presId="urn:microsoft.com/office/officeart/2005/8/layout/chevron2"/>
    <dgm:cxn modelId="{66A0A629-6B2E-4D85-A650-DAEBE4486AD4}" srcId="{DD9D2E40-3481-4E83-BF3F-D189CD00D080}" destId="{2F4435B4-E741-484D-9B88-FD6F443709F3}" srcOrd="3" destOrd="0" parTransId="{7C2B0ECF-911F-4A16-8A36-E4E01C6E306C}" sibTransId="{76BE2872-8A73-4897-814E-7E7BAB2CCBC3}"/>
    <dgm:cxn modelId="{3327A59E-71BA-4DD3-9975-2DA651E8A33D}" srcId="{DD9D2E40-3481-4E83-BF3F-D189CD00D080}" destId="{6C4A9151-7EFE-44C1-838F-F6BF951E2A43}" srcOrd="2" destOrd="0" parTransId="{CFD52FCA-0B06-4C4F-B127-B43BDB320AE1}" sibTransId="{848C4B8C-7219-4763-858A-5F5F9F814713}"/>
    <dgm:cxn modelId="{CCF3E9A7-1A43-4849-AD0D-B5063C47A214}" type="presOf" srcId="{96867995-59D8-4EE3-9408-28F15A0B4267}" destId="{F24EFCE0-4730-4F96-982F-39E3939FD7C9}" srcOrd="0" destOrd="0" presId="urn:microsoft.com/office/officeart/2005/8/layout/chevron2"/>
    <dgm:cxn modelId="{54E77092-E977-4CF8-B5E8-30CE5185D29B}" srcId="{365F127D-B6AB-4947-868E-2C5C099AA8C0}" destId="{62837C2C-2BD8-4DFF-B79A-D708E118214E}" srcOrd="0" destOrd="0" parTransId="{51EB0D7C-3E50-46FB-8399-D19E7CEEC379}" sibTransId="{1E4751D0-F8D1-46AA-A0B5-6AACBBB14B96}"/>
    <dgm:cxn modelId="{D9C8A17E-DD52-43E3-8291-B7E604037CD5}" type="presOf" srcId="{D2AE78B2-5D82-48DE-876B-FF80EFA94181}" destId="{8AD916EC-DFD2-46A5-B7AF-B141F7895673}" srcOrd="0" destOrd="0" presId="urn:microsoft.com/office/officeart/2005/8/layout/chevron2"/>
    <dgm:cxn modelId="{2B051E6F-473D-4F14-AE98-B3A8A3E4EFA0}" type="presOf" srcId="{2F4435B4-E741-484D-9B88-FD6F443709F3}" destId="{3BD99342-3774-468F-A5C7-4C7676BE2A5A}" srcOrd="0" destOrd="0" presId="urn:microsoft.com/office/officeart/2005/8/layout/chevron2"/>
    <dgm:cxn modelId="{1D989886-216E-49A3-A142-2289A092B32F}" type="presOf" srcId="{62837C2C-2BD8-4DFF-B79A-D708E118214E}" destId="{316D97DA-23B7-4F34-8F4F-42D8B3491D4B}" srcOrd="0" destOrd="0" presId="urn:microsoft.com/office/officeart/2005/8/layout/chevron2"/>
    <dgm:cxn modelId="{FC4C2036-90C6-49FD-B8FE-5C09030B79D2}" srcId="{96867995-59D8-4EE3-9408-28F15A0B4267}" destId="{B5BDA450-528E-4468-A5B3-0E4F62C05173}" srcOrd="0" destOrd="0" parTransId="{A6F0F2B2-0905-4A70-8CBE-C3F876FDF929}" sibTransId="{B1973B6E-5C22-434E-8F80-A3BF8F402CD9}"/>
    <dgm:cxn modelId="{AC2508E9-3221-4178-9EB5-D5F1D0F18CA6}" srcId="{7AE0B455-9724-470E-8475-F16DFF13D708}" destId="{90C82F46-4F1F-4F19-B960-7B79D0E13E90}" srcOrd="0" destOrd="0" parTransId="{F811B6E6-C389-41EA-8450-4A254BCE3947}" sibTransId="{D858F9F3-22C9-4979-9498-3F93F2520B95}"/>
    <dgm:cxn modelId="{F5F7D4A9-D580-4477-9EE4-7DE2F737E038}" srcId="{DD9D2E40-3481-4E83-BF3F-D189CD00D080}" destId="{96867995-59D8-4EE3-9408-28F15A0B4267}" srcOrd="5" destOrd="0" parTransId="{BF33FC18-C92A-423A-97AA-B45498B40A89}" sibTransId="{A2236CDB-BBEF-4F02-B871-00B93925E50C}"/>
    <dgm:cxn modelId="{319134AC-8D90-436F-BF41-4D7BDC984BDE}" type="presOf" srcId="{B5BDA450-528E-4468-A5B3-0E4F62C05173}" destId="{382F520D-7E04-467D-82F6-168BF95F9FF2}" srcOrd="0" destOrd="0" presId="urn:microsoft.com/office/officeart/2005/8/layout/chevron2"/>
    <dgm:cxn modelId="{21E2EFE4-A3F8-4FB9-B77D-D4359EC979DE}" type="presOf" srcId="{90C82F46-4F1F-4F19-B960-7B79D0E13E90}" destId="{864AEEFE-9C03-42A4-8AC5-0994BF6277A6}" srcOrd="0" destOrd="0" presId="urn:microsoft.com/office/officeart/2005/8/layout/chevron2"/>
    <dgm:cxn modelId="{28D47C60-D3B7-4057-91A2-AF739A362FF7}" type="presOf" srcId="{342EC1C4-F02A-4F13-BB66-1D6B7D324ED3}" destId="{6C25CDC2-455E-47C5-98A5-D99F09E44FD5}" srcOrd="0" destOrd="0" presId="urn:microsoft.com/office/officeart/2005/8/layout/chevron2"/>
    <dgm:cxn modelId="{B4DFFBAF-CE50-4344-A886-9ADB665520D1}" srcId="{DD9D2E40-3481-4E83-BF3F-D189CD00D080}" destId="{342EC1C4-F02A-4F13-BB66-1D6B7D324ED3}" srcOrd="0" destOrd="0" parTransId="{EF74A491-5F18-413B-B6D1-7700532C3635}" sibTransId="{854339BD-F2D1-4EFE-BD9E-52398E4C1511}"/>
    <dgm:cxn modelId="{5F023FCC-E368-4822-A154-250B11663CFA}" type="presOf" srcId="{6C4A9151-7EFE-44C1-838F-F6BF951E2A43}" destId="{DCD431B0-3A15-4A7B-B2D4-D47BBDDFD276}" srcOrd="0" destOrd="0" presId="urn:microsoft.com/office/officeart/2005/8/layout/chevron2"/>
    <dgm:cxn modelId="{56658EE4-7660-4B5D-982A-3B8727D6005C}" srcId="{DD9D2E40-3481-4E83-BF3F-D189CD00D080}" destId="{365F127D-B6AB-4947-868E-2C5C099AA8C0}" srcOrd="4" destOrd="0" parTransId="{479E64D5-E542-409D-8982-F1A339DC263C}" sibTransId="{53FF4E76-3831-4B52-8A08-126D22E6E893}"/>
    <dgm:cxn modelId="{BA7DD357-1E07-44E1-B26B-E7B56B4C2CC8}" srcId="{6C4A9151-7EFE-44C1-838F-F6BF951E2A43}" destId="{33604F6B-6E6E-4814-931B-77258B2BFFB3}" srcOrd="0" destOrd="0" parTransId="{49F12176-3AA4-4213-9A24-6642FBE02423}" sibTransId="{E649E044-8C80-4563-8120-C390AC7064D2}"/>
    <dgm:cxn modelId="{1CE12C6F-1139-4CD3-88B8-796554C14E66}" type="presOf" srcId="{7AE0B455-9724-470E-8475-F16DFF13D708}" destId="{8E053D98-EDEE-44AB-8BC2-12B24B53E828}" srcOrd="0" destOrd="0" presId="urn:microsoft.com/office/officeart/2005/8/layout/chevron2"/>
    <dgm:cxn modelId="{2C5D1192-36C5-4C07-A581-6773D9C1A11D}" type="presOf" srcId="{B16F7318-E264-40C6-BC4E-E55BD256C097}" destId="{47F08E13-88E0-4599-BBDE-3DBB1F68ED8D}" srcOrd="0" destOrd="0" presId="urn:microsoft.com/office/officeart/2005/8/layout/chevron2"/>
    <dgm:cxn modelId="{F6AE530D-7DAF-471E-B206-44E47C9A0771}" type="presOf" srcId="{DD9D2E40-3481-4E83-BF3F-D189CD00D080}" destId="{7C73887F-558A-4439-895A-4802C93A996D}" srcOrd="0" destOrd="0" presId="urn:microsoft.com/office/officeart/2005/8/layout/chevron2"/>
    <dgm:cxn modelId="{2FFBD844-98BB-41DF-8522-3C46CE984A55}" type="presParOf" srcId="{7C73887F-558A-4439-895A-4802C93A996D}" destId="{92BEEAF9-A044-4B01-8463-5A8313D23BBF}" srcOrd="0" destOrd="0" presId="urn:microsoft.com/office/officeart/2005/8/layout/chevron2"/>
    <dgm:cxn modelId="{BE96A05C-67CF-4051-A3E2-33A8EC93737E}" type="presParOf" srcId="{92BEEAF9-A044-4B01-8463-5A8313D23BBF}" destId="{6C25CDC2-455E-47C5-98A5-D99F09E44FD5}" srcOrd="0" destOrd="0" presId="urn:microsoft.com/office/officeart/2005/8/layout/chevron2"/>
    <dgm:cxn modelId="{95916198-1CF3-4DE6-9B4A-07DADB6E1C20}" type="presParOf" srcId="{92BEEAF9-A044-4B01-8463-5A8313D23BBF}" destId="{8AD916EC-DFD2-46A5-B7AF-B141F7895673}" srcOrd="1" destOrd="0" presId="urn:microsoft.com/office/officeart/2005/8/layout/chevron2"/>
    <dgm:cxn modelId="{AAF352E7-7A66-4573-9D9A-286589ECD700}" type="presParOf" srcId="{7C73887F-558A-4439-895A-4802C93A996D}" destId="{D29BF938-B767-4D05-AB58-4662114218F2}" srcOrd="1" destOrd="0" presId="urn:microsoft.com/office/officeart/2005/8/layout/chevron2"/>
    <dgm:cxn modelId="{17C1FBF5-47A1-4B60-BBDA-32ABA2A3EDF8}" type="presParOf" srcId="{7C73887F-558A-4439-895A-4802C93A996D}" destId="{865A41C8-8594-49B2-8B96-FFD687C2A1B8}" srcOrd="2" destOrd="0" presId="urn:microsoft.com/office/officeart/2005/8/layout/chevron2"/>
    <dgm:cxn modelId="{0E0EAC24-ABCD-4AB3-A701-4DBE4F3F06D5}" type="presParOf" srcId="{865A41C8-8594-49B2-8B96-FFD687C2A1B8}" destId="{8E053D98-EDEE-44AB-8BC2-12B24B53E828}" srcOrd="0" destOrd="0" presId="urn:microsoft.com/office/officeart/2005/8/layout/chevron2"/>
    <dgm:cxn modelId="{144AE61A-65C7-46CB-8725-D39DA0620B6C}" type="presParOf" srcId="{865A41C8-8594-49B2-8B96-FFD687C2A1B8}" destId="{864AEEFE-9C03-42A4-8AC5-0994BF6277A6}" srcOrd="1" destOrd="0" presId="urn:microsoft.com/office/officeart/2005/8/layout/chevron2"/>
    <dgm:cxn modelId="{434B4D97-AE67-4686-9F4F-65EB1A90AA66}" type="presParOf" srcId="{7C73887F-558A-4439-895A-4802C93A996D}" destId="{B07CFFD2-B59D-493E-A34D-1E7FF3FA4C13}" srcOrd="3" destOrd="0" presId="urn:microsoft.com/office/officeart/2005/8/layout/chevron2"/>
    <dgm:cxn modelId="{7B2A50B1-B712-427F-B182-75D19019D69C}" type="presParOf" srcId="{7C73887F-558A-4439-895A-4802C93A996D}" destId="{77288A4D-B402-4B03-A955-6E4B204A7C01}" srcOrd="4" destOrd="0" presId="urn:microsoft.com/office/officeart/2005/8/layout/chevron2"/>
    <dgm:cxn modelId="{48531D7A-6CD9-430C-9670-259637795923}" type="presParOf" srcId="{77288A4D-B402-4B03-A955-6E4B204A7C01}" destId="{DCD431B0-3A15-4A7B-B2D4-D47BBDDFD276}" srcOrd="0" destOrd="0" presId="urn:microsoft.com/office/officeart/2005/8/layout/chevron2"/>
    <dgm:cxn modelId="{3681DAA4-8097-4330-A225-D807F4484D81}" type="presParOf" srcId="{77288A4D-B402-4B03-A955-6E4B204A7C01}" destId="{A2927FC6-B040-4432-BD52-41A65833319A}" srcOrd="1" destOrd="0" presId="urn:microsoft.com/office/officeart/2005/8/layout/chevron2"/>
    <dgm:cxn modelId="{12E1EC6E-E198-4ACA-B78E-FDFE5B9D4E13}" type="presParOf" srcId="{7C73887F-558A-4439-895A-4802C93A996D}" destId="{C3768151-B1F7-4BD5-8FD4-AB6D5FAE1DF5}" srcOrd="5" destOrd="0" presId="urn:microsoft.com/office/officeart/2005/8/layout/chevron2"/>
    <dgm:cxn modelId="{896FF6B5-BEA9-48CE-AA91-7D12D884E82B}" type="presParOf" srcId="{7C73887F-558A-4439-895A-4802C93A996D}" destId="{E97D1F5E-2BDA-4D25-A43D-02A32013BFB7}" srcOrd="6" destOrd="0" presId="urn:microsoft.com/office/officeart/2005/8/layout/chevron2"/>
    <dgm:cxn modelId="{C82514CD-FCC9-4308-82E1-01385DA05E47}" type="presParOf" srcId="{E97D1F5E-2BDA-4D25-A43D-02A32013BFB7}" destId="{3BD99342-3774-468F-A5C7-4C7676BE2A5A}" srcOrd="0" destOrd="0" presId="urn:microsoft.com/office/officeart/2005/8/layout/chevron2"/>
    <dgm:cxn modelId="{C6FC883C-DABF-420D-A8DC-C9BC6B49BF2C}" type="presParOf" srcId="{E97D1F5E-2BDA-4D25-A43D-02A32013BFB7}" destId="{47F08E13-88E0-4599-BBDE-3DBB1F68ED8D}" srcOrd="1" destOrd="0" presId="urn:microsoft.com/office/officeart/2005/8/layout/chevron2"/>
    <dgm:cxn modelId="{FC773474-EEE2-4612-9026-DE2661B27D6E}" type="presParOf" srcId="{7C73887F-558A-4439-895A-4802C93A996D}" destId="{E0B75C7E-6C13-46E5-B0E6-AC15C3A1BF0E}" srcOrd="7" destOrd="0" presId="urn:microsoft.com/office/officeart/2005/8/layout/chevron2"/>
    <dgm:cxn modelId="{7A5BB611-C1E0-49BC-AE64-898A91C17711}" type="presParOf" srcId="{7C73887F-558A-4439-895A-4802C93A996D}" destId="{C1AE74AD-7A36-473E-99F2-09D7B6C49B1B}" srcOrd="8" destOrd="0" presId="urn:microsoft.com/office/officeart/2005/8/layout/chevron2"/>
    <dgm:cxn modelId="{C1C23C06-090D-44B4-B578-B8A88E9AE4CB}" type="presParOf" srcId="{C1AE74AD-7A36-473E-99F2-09D7B6C49B1B}" destId="{3CEE9D8D-EBDD-4BA6-9147-2D625FD31B9A}" srcOrd="0" destOrd="0" presId="urn:microsoft.com/office/officeart/2005/8/layout/chevron2"/>
    <dgm:cxn modelId="{DE809FD7-127F-4FDC-8B7D-312921172E3D}" type="presParOf" srcId="{C1AE74AD-7A36-473E-99F2-09D7B6C49B1B}" destId="{316D97DA-23B7-4F34-8F4F-42D8B3491D4B}" srcOrd="1" destOrd="0" presId="urn:microsoft.com/office/officeart/2005/8/layout/chevron2"/>
    <dgm:cxn modelId="{6EC73412-B2A8-4B25-98EC-FE0F98998E10}" type="presParOf" srcId="{7C73887F-558A-4439-895A-4802C93A996D}" destId="{B8C8E2C3-84C5-4B1F-8337-6D1DFB3FE951}" srcOrd="9" destOrd="0" presId="urn:microsoft.com/office/officeart/2005/8/layout/chevron2"/>
    <dgm:cxn modelId="{1FA568E4-5A61-439B-A09C-BF5CE41BF375}" type="presParOf" srcId="{7C73887F-558A-4439-895A-4802C93A996D}" destId="{BF940BAF-91AB-4E12-9377-4B856309F979}" srcOrd="10" destOrd="0" presId="urn:microsoft.com/office/officeart/2005/8/layout/chevron2"/>
    <dgm:cxn modelId="{D97EA76D-FD38-42C5-9F4A-454D91263519}" type="presParOf" srcId="{BF940BAF-91AB-4E12-9377-4B856309F979}" destId="{F24EFCE0-4730-4F96-982F-39E3939FD7C9}" srcOrd="0" destOrd="0" presId="urn:microsoft.com/office/officeart/2005/8/layout/chevron2"/>
    <dgm:cxn modelId="{8C4D7DD1-9C6E-48C0-B1CE-A60BDC223147}" type="presParOf" srcId="{BF940BAF-91AB-4E12-9377-4B856309F979}" destId="{382F520D-7E04-467D-82F6-168BF95F9FF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r>
            <a:rPr lang="en-US" sz="6600" b="1" dirty="0" smtClean="0"/>
            <a:t>Site Location</a:t>
          </a:r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/>
      <dgm:spPr/>
      <dgm:t>
        <a:bodyPr/>
        <a:lstStyle/>
        <a:p>
          <a:endParaRPr lang="en-US"/>
        </a:p>
      </dgm:t>
    </dgm:pt>
  </dgm:ptLst>
  <dgm:cxnLst>
    <dgm:cxn modelId="{454D2AFD-E06C-4B8D-A586-BD91190669B5}" type="presOf" srcId="{91B63530-766A-48B9-8E02-861D8765EF01}" destId="{1EF2618A-11B8-4A08-A48E-FA10141FBB5A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F25DCDF6-5814-4D29-8EC1-86F40EDCA357}" type="presOf" srcId="{7E92DD4E-4959-4CEE-9450-A44A2E4A7B38}" destId="{88B6B2C3-368E-4044-8AE2-E643D0174E8E}" srcOrd="0" destOrd="0" presId="urn:microsoft.com/office/officeart/2005/8/layout/lProcess3"/>
    <dgm:cxn modelId="{C17A0785-0788-45C3-BA74-8859ED69CA21}" type="presParOf" srcId="{1EF2618A-11B8-4A08-A48E-FA10141FBB5A}" destId="{E3B4D7AF-3DC2-49EB-A858-D1C27602EFD6}" srcOrd="0" destOrd="0" presId="urn:microsoft.com/office/officeart/2005/8/layout/lProcess3"/>
    <dgm:cxn modelId="{05A33932-8C71-4A97-AF04-7BF635D210F7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Lighting Design</a:t>
          </a:r>
          <a:endParaRPr lang="en-US" sz="6600" b="1" dirty="0">
            <a:solidFill>
              <a:schemeClr val="bg1"/>
            </a:solidFill>
          </a:endParaRPr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459" custLinFactNeighborY="5743"/>
      <dgm:spPr/>
      <dgm:t>
        <a:bodyPr/>
        <a:lstStyle/>
        <a:p>
          <a:endParaRPr lang="en-US"/>
        </a:p>
      </dgm:t>
    </dgm:pt>
  </dgm:ptLst>
  <dgm:cxnLst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2D739B19-5EDD-452C-92D4-409F8D78AECA}" type="presOf" srcId="{7E92DD4E-4959-4CEE-9450-A44A2E4A7B38}" destId="{88B6B2C3-368E-4044-8AE2-E643D0174E8E}" srcOrd="0" destOrd="0" presId="urn:microsoft.com/office/officeart/2005/8/layout/lProcess3"/>
    <dgm:cxn modelId="{AE22E44D-EA01-4370-A219-D4C86B1E8B3A}" type="presOf" srcId="{91B63530-766A-48B9-8E02-861D8765EF01}" destId="{1EF2618A-11B8-4A08-A48E-FA10141FBB5A}" srcOrd="0" destOrd="0" presId="urn:microsoft.com/office/officeart/2005/8/layout/lProcess3"/>
    <dgm:cxn modelId="{ADA113A5-BBDB-4ABD-B618-F8AC94D73F52}" type="presParOf" srcId="{1EF2618A-11B8-4A08-A48E-FA10141FBB5A}" destId="{E3B4D7AF-3DC2-49EB-A858-D1C27602EFD6}" srcOrd="0" destOrd="0" presId="urn:microsoft.com/office/officeart/2005/8/layout/lProcess3"/>
    <dgm:cxn modelId="{0B85EBEE-9ABE-46D7-9BCB-EDBE6A63A6DF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Socket distribution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459" custLinFactNeighborY="5743"/>
      <dgm:spPr/>
      <dgm:t>
        <a:bodyPr/>
        <a:lstStyle/>
        <a:p>
          <a:endParaRPr lang="en-US"/>
        </a:p>
      </dgm:t>
    </dgm:pt>
  </dgm:ptLst>
  <dgm:cxnLst>
    <dgm:cxn modelId="{3984873A-E4BF-4078-8948-2EF8432060E2}" type="presOf" srcId="{91B63530-766A-48B9-8E02-861D8765EF01}" destId="{1EF2618A-11B8-4A08-A48E-FA10141FBB5A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D6E18FAF-5BD4-4808-B0EC-48B5546756BB}" type="presOf" srcId="{7E92DD4E-4959-4CEE-9450-A44A2E4A7B38}" destId="{88B6B2C3-368E-4044-8AE2-E643D0174E8E}" srcOrd="0" destOrd="0" presId="urn:microsoft.com/office/officeart/2005/8/layout/lProcess3"/>
    <dgm:cxn modelId="{A8CFD7D1-CDD5-4C2F-840A-568B0505D0CD}" type="presParOf" srcId="{1EF2618A-11B8-4A08-A48E-FA10141FBB5A}" destId="{E3B4D7AF-3DC2-49EB-A858-D1C27602EFD6}" srcOrd="0" destOrd="0" presId="urn:microsoft.com/office/officeart/2005/8/layout/lProcess3"/>
    <dgm:cxn modelId="{4E346E19-4D73-4705-900E-8B9E40A71D70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HVAC</a:t>
          </a:r>
          <a:b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Design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355" custLinFactNeighborY="4941"/>
      <dgm:spPr/>
      <dgm:t>
        <a:bodyPr/>
        <a:lstStyle/>
        <a:p>
          <a:endParaRPr lang="en-US"/>
        </a:p>
      </dgm:t>
    </dgm:pt>
  </dgm:ptLst>
  <dgm:cxnLst>
    <dgm:cxn modelId="{43BC0CD1-31A2-49A1-8B5E-D020A12133B7}" type="presOf" srcId="{7E92DD4E-4959-4CEE-9450-A44A2E4A7B38}" destId="{88B6B2C3-368E-4044-8AE2-E643D0174E8E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1010C5C5-100B-4838-B446-7D19AD43A27D}" type="presOf" srcId="{91B63530-766A-48B9-8E02-861D8765EF01}" destId="{1EF2618A-11B8-4A08-A48E-FA10141FBB5A}" srcOrd="0" destOrd="0" presId="urn:microsoft.com/office/officeart/2005/8/layout/lProcess3"/>
    <dgm:cxn modelId="{6A43212C-10AF-420A-967B-4398F7A36BFF}" type="presParOf" srcId="{1EF2618A-11B8-4A08-A48E-FA10141FBB5A}" destId="{E3B4D7AF-3DC2-49EB-A858-D1C27602EFD6}" srcOrd="0" destOrd="0" presId="urn:microsoft.com/office/officeart/2005/8/layout/lProcess3"/>
    <dgm:cxn modelId="{DDF1AC73-2532-4F50-B95C-9C80BF1C55D1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 supply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459" custLinFactNeighborY="5743"/>
      <dgm:spPr/>
      <dgm:t>
        <a:bodyPr/>
        <a:lstStyle/>
        <a:p>
          <a:endParaRPr lang="en-US"/>
        </a:p>
      </dgm:t>
    </dgm:pt>
  </dgm:ptLst>
  <dgm:cxnLst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E022EB5F-61F8-403A-BC30-924E63F2FB34}" type="presOf" srcId="{91B63530-766A-48B9-8E02-861D8765EF01}" destId="{1EF2618A-11B8-4A08-A48E-FA10141FBB5A}" srcOrd="0" destOrd="0" presId="urn:microsoft.com/office/officeart/2005/8/layout/lProcess3"/>
    <dgm:cxn modelId="{95FC6568-09BA-42EC-B800-A10A3B666948}" type="presOf" srcId="{7E92DD4E-4959-4CEE-9450-A44A2E4A7B38}" destId="{88B6B2C3-368E-4044-8AE2-E643D0174E8E}" srcOrd="0" destOrd="0" presId="urn:microsoft.com/office/officeart/2005/8/layout/lProcess3"/>
    <dgm:cxn modelId="{FE8F85C8-D086-42BF-9AA3-A7326ECBAE1D}" type="presParOf" srcId="{1EF2618A-11B8-4A08-A48E-FA10141FBB5A}" destId="{E3B4D7AF-3DC2-49EB-A858-D1C27602EFD6}" srcOrd="0" destOrd="0" presId="urn:microsoft.com/office/officeart/2005/8/layout/lProcess3"/>
    <dgm:cxn modelId="{CB2A26B4-4238-4B4E-A796-1BB5E655D601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Drainage system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355" custLinFactNeighborY="4941"/>
      <dgm:spPr/>
      <dgm:t>
        <a:bodyPr/>
        <a:lstStyle/>
        <a:p>
          <a:endParaRPr lang="en-US"/>
        </a:p>
      </dgm:t>
    </dgm:pt>
  </dgm:ptLst>
  <dgm:cxnLst>
    <dgm:cxn modelId="{5E000DA3-CFDA-4D7B-B573-BB1FD0DC9EC4}" type="presOf" srcId="{7E92DD4E-4959-4CEE-9450-A44A2E4A7B38}" destId="{88B6B2C3-368E-4044-8AE2-E643D0174E8E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4396C791-FCD5-446F-8160-918615B6D69C}" type="presOf" srcId="{91B63530-766A-48B9-8E02-861D8765EF01}" destId="{1EF2618A-11B8-4A08-A48E-FA10141FBB5A}" srcOrd="0" destOrd="0" presId="urn:microsoft.com/office/officeart/2005/8/layout/lProcess3"/>
    <dgm:cxn modelId="{83E23406-4BF6-4F8E-897C-413413C83ED7}" type="presParOf" srcId="{1EF2618A-11B8-4A08-A48E-FA10141FBB5A}" destId="{E3B4D7AF-3DC2-49EB-A858-D1C27602EFD6}" srcOrd="0" destOrd="0" presId="urn:microsoft.com/office/officeart/2005/8/layout/lProcess3"/>
    <dgm:cxn modelId="{62604448-523F-4083-BA82-78D943B1D644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25CDC2-455E-47C5-98A5-D99F09E44FD5}">
      <dsp:nvSpPr>
        <dsp:cNvPr id="0" name=""/>
        <dsp:cNvSpPr/>
      </dsp:nvSpPr>
      <dsp:spPr>
        <a:xfrm rot="5400000">
          <a:off x="-106988" y="109150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06988" y="109150"/>
        <a:ext cx="713259" cy="499281"/>
      </dsp:txXfrm>
    </dsp:sp>
    <dsp:sp modelId="{8AD916EC-DFD2-46A5-B7AF-B141F7895673}">
      <dsp:nvSpPr>
        <dsp:cNvPr id="0" name=""/>
        <dsp:cNvSpPr/>
      </dsp:nvSpPr>
      <dsp:spPr>
        <a:xfrm rot="5400000">
          <a:off x="4475531" y="-3974088"/>
          <a:ext cx="463618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Architectural Design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75531" y="-3974088"/>
        <a:ext cx="463618" cy="8416118"/>
      </dsp:txXfrm>
    </dsp:sp>
    <dsp:sp modelId="{8E053D98-EDEE-44AB-8BC2-12B24B53E828}">
      <dsp:nvSpPr>
        <dsp:cNvPr id="0" name=""/>
        <dsp:cNvSpPr/>
      </dsp:nvSpPr>
      <dsp:spPr>
        <a:xfrm rot="5400000">
          <a:off x="-106988" y="721284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06988" y="721284"/>
        <a:ext cx="713259" cy="499281"/>
      </dsp:txXfrm>
    </dsp:sp>
    <dsp:sp modelId="{864AEEFE-9C03-42A4-8AC5-0994BF6277A6}">
      <dsp:nvSpPr>
        <dsp:cNvPr id="0" name=""/>
        <dsp:cNvSpPr/>
      </dsp:nvSpPr>
      <dsp:spPr>
        <a:xfrm rot="5400000">
          <a:off x="4475409" y="-3361832"/>
          <a:ext cx="463862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Environmental Design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75409" y="-3361832"/>
        <a:ext cx="463862" cy="8416118"/>
      </dsp:txXfrm>
    </dsp:sp>
    <dsp:sp modelId="{DCD431B0-3A15-4A7B-B2D4-D47BBDDFD276}">
      <dsp:nvSpPr>
        <dsp:cNvPr id="0" name=""/>
        <dsp:cNvSpPr/>
      </dsp:nvSpPr>
      <dsp:spPr>
        <a:xfrm rot="5400000">
          <a:off x="-106988" y="1333417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06988" y="1333417"/>
        <a:ext cx="713259" cy="499281"/>
      </dsp:txXfrm>
    </dsp:sp>
    <dsp:sp modelId="{A2927FC6-B040-4432-BD52-41A65833319A}">
      <dsp:nvSpPr>
        <dsp:cNvPr id="0" name=""/>
        <dsp:cNvSpPr/>
      </dsp:nvSpPr>
      <dsp:spPr>
        <a:xfrm rot="5400000">
          <a:off x="4475531" y="-2749821"/>
          <a:ext cx="463618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Structural Design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75531" y="-2749821"/>
        <a:ext cx="463618" cy="8416118"/>
      </dsp:txXfrm>
    </dsp:sp>
    <dsp:sp modelId="{3BD99342-3774-468F-A5C7-4C7676BE2A5A}">
      <dsp:nvSpPr>
        <dsp:cNvPr id="0" name=""/>
        <dsp:cNvSpPr/>
      </dsp:nvSpPr>
      <dsp:spPr>
        <a:xfrm rot="5400000">
          <a:off x="-106988" y="1945550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06988" y="1945550"/>
        <a:ext cx="713259" cy="499281"/>
      </dsp:txXfrm>
    </dsp:sp>
    <dsp:sp modelId="{47F08E13-88E0-4599-BBDE-3DBB1F68ED8D}">
      <dsp:nvSpPr>
        <dsp:cNvPr id="0" name=""/>
        <dsp:cNvSpPr/>
      </dsp:nvSpPr>
      <dsp:spPr>
        <a:xfrm rot="5400000">
          <a:off x="4475531" y="-1482595"/>
          <a:ext cx="463618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smtClean="0">
              <a:latin typeface="Times New Roman" pitchFamily="18" charset="0"/>
              <a:cs typeface="Times New Roman" pitchFamily="18" charset="0"/>
            </a:rPr>
            <a:t>Mechanical And Safety Design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75531" y="-1482595"/>
        <a:ext cx="463618" cy="8416118"/>
      </dsp:txXfrm>
    </dsp:sp>
    <dsp:sp modelId="{3CEE9D8D-EBDD-4BA6-9147-2D625FD31B9A}">
      <dsp:nvSpPr>
        <dsp:cNvPr id="0" name=""/>
        <dsp:cNvSpPr/>
      </dsp:nvSpPr>
      <dsp:spPr>
        <a:xfrm rot="5400000">
          <a:off x="-106988" y="2557684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06988" y="2557684"/>
        <a:ext cx="713259" cy="499281"/>
      </dsp:txXfrm>
    </dsp:sp>
    <dsp:sp modelId="{316D97DA-23B7-4F34-8F4F-42D8B3491D4B}">
      <dsp:nvSpPr>
        <dsp:cNvPr id="0" name=""/>
        <dsp:cNvSpPr/>
      </dsp:nvSpPr>
      <dsp:spPr>
        <a:xfrm rot="5400000">
          <a:off x="4475531" y="-2126056"/>
          <a:ext cx="463618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800" kern="1200" smtClean="0">
              <a:latin typeface="Times New Roman" pitchFamily="18" charset="0"/>
              <a:cs typeface="Times New Roman" pitchFamily="18" charset="0"/>
            </a:rPr>
            <a:t>  Electrical Design </a:t>
          </a:r>
          <a:endParaRPr lang="en-US" sz="2800" kern="1200" dirty="0" smtClean="0">
            <a:latin typeface="Times New Roman" pitchFamily="18" charset="0"/>
            <a:cs typeface="Times New Roman" pitchFamily="18" charset="0"/>
          </a:endParaRPr>
        </a:p>
      </dsp:txBody>
      <dsp:txXfrm rot="5400000">
        <a:off x="4475531" y="-2126056"/>
        <a:ext cx="463618" cy="8416118"/>
      </dsp:txXfrm>
    </dsp:sp>
    <dsp:sp modelId="{F24EFCE0-4730-4F96-982F-39E3939FD7C9}">
      <dsp:nvSpPr>
        <dsp:cNvPr id="0" name=""/>
        <dsp:cNvSpPr/>
      </dsp:nvSpPr>
      <dsp:spPr>
        <a:xfrm rot="5400000">
          <a:off x="-106988" y="3169817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06988" y="3169817"/>
        <a:ext cx="713259" cy="499281"/>
      </dsp:txXfrm>
    </dsp:sp>
    <dsp:sp modelId="{382F520D-7E04-467D-82F6-168BF95F9FF2}">
      <dsp:nvSpPr>
        <dsp:cNvPr id="0" name=""/>
        <dsp:cNvSpPr/>
      </dsp:nvSpPr>
      <dsp:spPr>
        <a:xfrm rot="5400000">
          <a:off x="4475531" y="-795944"/>
          <a:ext cx="463618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Quantity Survey And Cost Estimati</a:t>
          </a:r>
          <a:r>
            <a:rPr lang="en-US" sz="2600" kern="1200" dirty="0" smtClean="0"/>
            <a:t>on</a:t>
          </a:r>
          <a:endParaRPr lang="en-US" sz="2600" kern="1200" dirty="0"/>
        </a:p>
      </dsp:txBody>
      <dsp:txXfrm rot="5400000">
        <a:off x="4475531" y="-795944"/>
        <a:ext cx="463618" cy="841611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234031"/>
          <a:ext cx="8911687" cy="3564674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/>
            <a:t>Site Location</a:t>
          </a:r>
          <a:endParaRPr lang="en-US" sz="6600" b="1" kern="1200" dirty="0"/>
        </a:p>
      </dsp:txBody>
      <dsp:txXfrm>
        <a:off x="0" y="234031"/>
        <a:ext cx="8911687" cy="356467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438750"/>
          <a:ext cx="8911687" cy="3564674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Lighting Design</a:t>
          </a:r>
          <a:endParaRPr lang="en-US" sz="6600" b="1" kern="1200" dirty="0">
            <a:solidFill>
              <a:schemeClr val="bg1"/>
            </a:solidFill>
          </a:endParaRPr>
        </a:p>
      </dsp:txBody>
      <dsp:txXfrm>
        <a:off x="0" y="438750"/>
        <a:ext cx="8911687" cy="356467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440291"/>
          <a:ext cx="8902984" cy="3561193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Socket distribution</a:t>
          </a:r>
          <a:endParaRPr lang="ar-SA" sz="6600" kern="1200" dirty="0" smtClean="0">
            <a:solidFill>
              <a:schemeClr val="bg1"/>
            </a:solidFill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/>
        </a:p>
      </dsp:txBody>
      <dsp:txXfrm>
        <a:off x="0" y="440291"/>
        <a:ext cx="8902984" cy="356119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215572"/>
          <a:ext cx="8906693" cy="3562677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HVAC</a:t>
          </a:r>
          <a:b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Design</a:t>
          </a:r>
          <a:endParaRPr lang="ar-SA" sz="6600" kern="1200" dirty="0" smtClean="0">
            <a:solidFill>
              <a:schemeClr val="bg1"/>
            </a:solidFill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/>
        </a:p>
      </dsp:txBody>
      <dsp:txXfrm>
        <a:off x="0" y="215572"/>
        <a:ext cx="8906693" cy="356267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438750"/>
          <a:ext cx="8911687" cy="3564674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 supply</a:t>
          </a:r>
          <a:endParaRPr lang="ar-SA" sz="6600" kern="1200" dirty="0" smtClean="0">
            <a:solidFill>
              <a:schemeClr val="bg1"/>
            </a:solidFill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/>
        </a:p>
      </dsp:txBody>
      <dsp:txXfrm>
        <a:off x="0" y="438750"/>
        <a:ext cx="8911687" cy="356467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215572"/>
          <a:ext cx="8906693" cy="3562677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Drainage system</a:t>
          </a:r>
          <a:endParaRPr lang="ar-SA" sz="6600" kern="1200" dirty="0" smtClean="0">
            <a:solidFill>
              <a:schemeClr val="bg1"/>
            </a:solidFill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/>
        </a:p>
      </dsp:txBody>
      <dsp:txXfrm>
        <a:off x="0" y="215572"/>
        <a:ext cx="8906693" cy="3562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gif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207" y="3540880"/>
            <a:ext cx="8915399" cy="643613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rgbClr val="D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Commercial Tower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9207" y="102348"/>
            <a:ext cx="8915399" cy="162342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ar-JO" sz="2400" dirty="0" smtClean="0">
                <a:latin typeface="ItalicT" panose="00000400000000000000" pitchFamily="2" charset="0"/>
                <a:cs typeface="ItalicT" panose="00000400000000000000" pitchFamily="2" charset="0"/>
              </a:rPr>
              <a:t>بسم الله الرحمن الرحيم</a:t>
            </a:r>
            <a:r>
              <a:rPr lang="ar-JO" sz="2000" dirty="0" smtClean="0">
                <a:latin typeface="ItalicT" panose="00000400000000000000" pitchFamily="2" charset="0"/>
                <a:cs typeface="ItalicT" panose="00000400000000000000" pitchFamily="2" charset="0"/>
              </a:rPr>
              <a:t> </a:t>
            </a:r>
            <a:endParaRPr lang="en-US" sz="2000" dirty="0" smtClean="0">
              <a:latin typeface="ItalicT" panose="00000400000000000000" pitchFamily="2" charset="0"/>
              <a:cs typeface="ItalicT" panose="00000400000000000000" pitchFamily="2" charset="0"/>
            </a:endParaRPr>
          </a:p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Engineering &amp; Information Technology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Building Engineering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/>
          </a:p>
        </p:txBody>
      </p:sp>
      <p:pic>
        <p:nvPicPr>
          <p:cNvPr id="4" name="Picture 2" descr="http://www.ramallah.city/uploads/images/2015/10/1904131_914215688648696_6597140413504111364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9204" y="1721516"/>
            <a:ext cx="2115403" cy="18446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49919" y="4260843"/>
            <a:ext cx="48939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Ahmad Khilleh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Areen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Hamarsheh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Mustafa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Rabaya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Ali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Daraghmeh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7430" y="5607718"/>
            <a:ext cx="4538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 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Abdelhakeem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Al-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jawhari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044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278" y="21848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16934" y="2026910"/>
            <a:ext cx="4869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Parking capacity = 160 car space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B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2663" y="2599914"/>
            <a:ext cx="10201772" cy="399915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916934" y="1172480"/>
            <a:ext cx="3558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Parking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114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15516" y="743505"/>
            <a:ext cx="3891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cap="all" dirty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water consumption: </a:t>
            </a:r>
            <a:endParaRPr lang="en-US" sz="2400" dirty="0">
              <a:effectLst>
                <a:reflection blurRad="10000" stA="55000" endPos="48000" dist="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15516" y="1334637"/>
            <a:ext cx="7649378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consumption of the 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project of 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water 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=13000 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liter/day. </a:t>
            </a:r>
            <a:endParaRPr lang="en-US" sz="1600" b="1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15516" y="1874986"/>
            <a:ext cx="9034402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8.6x4.6x4.25 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water 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tank 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under 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ground floor.</a:t>
            </a:r>
            <a:endParaRPr lang="en-US" sz="1600" b="1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042" y="3074452"/>
            <a:ext cx="6410325" cy="2295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55651" y="490515"/>
            <a:ext cx="8911687" cy="1280890"/>
          </a:xfrm>
        </p:spPr>
        <p:txBody>
          <a:bodyPr>
            <a:normAutofit/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water supply system:</a:t>
            </a:r>
            <a:endParaRPr lang="ar-SA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2094" y="1771405"/>
            <a:ext cx="5638800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821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7543" y="437882"/>
            <a:ext cx="41071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water supply design:</a:t>
            </a:r>
            <a:endParaRPr lang="ar-SA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2330" y="1091556"/>
            <a:ext cx="4903430" cy="2066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7138464" y="437882"/>
            <a:ext cx="23711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Fifth floor </a:t>
            </a:r>
            <a:endParaRPr lang="en-US" sz="28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02353" y="2635071"/>
            <a:ext cx="29867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Ground floor</a:t>
            </a:r>
            <a:endParaRPr lang="en-US" sz="28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60299" y="3565336"/>
            <a:ext cx="24545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Sixth floor </a:t>
            </a:r>
            <a:endParaRPr lang="en-US" sz="28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356" y="4182741"/>
            <a:ext cx="4376404" cy="2373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29" y="3425780"/>
            <a:ext cx="4760031" cy="2975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663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24357091"/>
              </p:ext>
            </p:extLst>
          </p:nvPr>
        </p:nvGraphicFramePr>
        <p:xfrm>
          <a:off x="1025805" y="2414782"/>
          <a:ext cx="5216256" cy="27238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3785"/>
                <a:gridCol w="1303785"/>
                <a:gridCol w="1304343"/>
                <a:gridCol w="1304343"/>
              </a:tblGrid>
              <a:tr h="9091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Type 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Weight of fixture units 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Number of fixture units 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Total fixture units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</a:tr>
              <a:tr h="3030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Lavatory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50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</a:tr>
              <a:tr h="6025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Water closet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125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</a:tr>
              <a:tr h="6061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Kitchen sink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14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28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</a:tr>
              <a:tr h="3030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total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203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8239" marR="98239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56872" y="608645"/>
            <a:ext cx="389392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Pipes Diameters: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12928" y="1910840"/>
            <a:ext cx="389392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of zone 3 (floors from 4 – 7)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54086" y="2589265"/>
            <a:ext cx="6096000" cy="24910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vertical 2.5 with loss = 6.615 psi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horizontal 2 with loss = 2.15 psi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branch 0.5 with loss = 8.8 psi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losses = 6.615 + 2.15 + 8.8 = 17.565 psi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Available pressure to lose by fitting </a:t>
            </a: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32.14 psi &gt; 17.565 psi →ok</a:t>
            </a:r>
            <a:endParaRPr lang="en-US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038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34878850"/>
              </p:ext>
            </p:extLst>
          </p:nvPr>
        </p:nvGraphicFramePr>
        <p:xfrm>
          <a:off x="2220723" y="1874292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107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534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0172" y="353211"/>
            <a:ext cx="6498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Piping Design for Drainage system ( </a:t>
            </a:r>
            <a:r>
              <a:rPr lang="en-US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sixth floor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418" y="748928"/>
            <a:ext cx="3878384" cy="32613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52" y="1468730"/>
            <a:ext cx="3864953" cy="362578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9257" y="3940871"/>
            <a:ext cx="2446805" cy="29171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2495006" y="2481943"/>
            <a:ext cx="5199017" cy="169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821577" y="4284618"/>
            <a:ext cx="4219303" cy="1084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72200" y="587635"/>
            <a:ext cx="100703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Roof and storm water drainage</a:t>
            </a:r>
            <a:endParaRPr lang="en-US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89566"/>
            <a:ext cx="5517083" cy="216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926" y="1225459"/>
            <a:ext cx="8051074" cy="32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flipV="1">
            <a:off x="2860766" y="3226526"/>
            <a:ext cx="2312125" cy="17896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6228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1749339" y="1905971"/>
            <a:ext cx="8911686" cy="3591969"/>
            <a:chOff x="-81887" y="206736"/>
            <a:chExt cx="8911686" cy="3591969"/>
          </a:xfrm>
        </p:grpSpPr>
        <p:sp>
          <p:nvSpPr>
            <p:cNvPr id="8" name="Chevron 7"/>
            <p:cNvSpPr/>
            <p:nvPr/>
          </p:nvSpPr>
          <p:spPr>
            <a:xfrm>
              <a:off x="-81887" y="206736"/>
              <a:ext cx="8911686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hevron 4"/>
            <p:cNvSpPr/>
            <p:nvPr/>
          </p:nvSpPr>
          <p:spPr>
            <a:xfrm>
              <a:off x="1331961" y="234031"/>
              <a:ext cx="6608610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0" bIns="60960" numCol="1" spcCol="1270" anchor="ctr" anchorCtr="0">
              <a:noAutofit/>
            </a:bodyPr>
            <a:lstStyle/>
            <a:p>
              <a:pPr algn="ctr">
                <a:buNone/>
              </a:pPr>
              <a:r>
                <a:rPr lang="en-US" sz="6600" b="1" cap="all" dirty="0" smtClean="0">
                  <a:ln/>
                  <a:solidFill>
                    <a:schemeClr val="bg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Safety design</a:t>
              </a:r>
              <a:endParaRPr lang="en-US" sz="6600" b="1" cap="all" dirty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110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032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282" y="2720356"/>
            <a:ext cx="7625970" cy="3021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85612" y="574373"/>
            <a:ext cx="5872766" cy="1280890"/>
          </a:xfrm>
        </p:spPr>
        <p:txBody>
          <a:bodyPr>
            <a:normAutofit/>
          </a:bodyPr>
          <a:lstStyle/>
          <a:p>
            <a:pPr marL="342900" indent="-342900" algn="ctr">
              <a:spcBef>
                <a:spcPts val="1000"/>
              </a:spcBef>
              <a:buClr>
                <a:schemeClr val="accent1"/>
              </a:buClr>
            </a:pPr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Emergency exits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658378" y="2874849"/>
            <a:ext cx="6997137" cy="91736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first </a:t>
            </a:r>
          </a:p>
          <a:p>
            <a:pPr algn="ctr">
              <a:buNone/>
            </a:pPr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Floor</a:t>
            </a:r>
          </a:p>
        </p:txBody>
      </p:sp>
      <p:cxnSp>
        <p:nvCxnSpPr>
          <p:cNvPr id="25" name="Elbow Connector 24"/>
          <p:cNvCxnSpPr/>
          <p:nvPr/>
        </p:nvCxnSpPr>
        <p:spPr>
          <a:xfrm flipV="1">
            <a:off x="6076700" y="2626985"/>
            <a:ext cx="1738648" cy="1146220"/>
          </a:xfrm>
          <a:prstGeom prst="bentConnector3">
            <a:avLst>
              <a:gd name="adj1" fmla="val 18889"/>
            </a:avLst>
          </a:prstGeom>
          <a:ln w="381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AutoShape 2" descr="نتيجة بحث الصور عن ‪fire exit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AutoShape 4" descr="نتيجة بحث الصور عن ‪fire exit‬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348" y="2193931"/>
            <a:ext cx="1430830" cy="4797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111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228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3186" y="617044"/>
            <a:ext cx="35862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Safety system: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1424" y="1708731"/>
            <a:ext cx="5523494" cy="49866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5257" y="170873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1-</a:t>
            </a: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SPRINKLERS 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b="1" cap="all" dirty="0">
              <a:ln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2-Fire hose stations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219718" y="3554569"/>
            <a:ext cx="3451539" cy="888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219718" y="5318158"/>
            <a:ext cx="2833352" cy="142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024" y="2857837"/>
            <a:ext cx="989694" cy="13212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64" y="4668987"/>
            <a:ext cx="1280054" cy="129834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696594" y="1200610"/>
            <a:ext cx="21531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Third floor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112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310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278" y="21848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render.rvt_2017-May-06_01-58-28AM-000_parking_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45622" y="2104222"/>
            <a:ext cx="7667343" cy="418684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192354" y="1217021"/>
            <a:ext cx="5783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Render view for Parking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626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113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42298" y="1920650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QUANTITY SURVEY</a:t>
            </a:r>
            <a:b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&amp;</a:t>
            </a: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Cost Estimates</a:t>
            </a:r>
          </a:p>
        </p:txBody>
      </p:sp>
    </p:spTree>
    <p:extLst>
      <p:ext uri="{BB962C8B-B14F-4D97-AF65-F5344CB8AC3E}">
        <p14:creationId xmlns="" xmlns:p14="http://schemas.microsoft.com/office/powerpoint/2010/main" val="332166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114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5834" y="1450429"/>
            <a:ext cx="941201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quantity survey and cost estimate as shown: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total cost of the building is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44,497,600 NIS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Total cost per 1 meter square=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2600 NIS/ m</a:t>
            </a:r>
            <a:r>
              <a:rPr lang="en-US" sz="36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17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6132" y="2133600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9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114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717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Groun floo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4863" y="2833254"/>
            <a:ext cx="7956140" cy="384138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10279595"/>
              </p:ext>
            </p:extLst>
          </p:nvPr>
        </p:nvGraphicFramePr>
        <p:xfrm>
          <a:off x="7469437" y="680477"/>
          <a:ext cx="4634428" cy="21527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4071"/>
                <a:gridCol w="1088916"/>
                <a:gridCol w="2491441"/>
              </a:tblGrid>
              <a:tr h="160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0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(#2)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Two different Entrance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18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Shops (#20)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area for each shop between 35 m</a:t>
                      </a:r>
                      <a:r>
                        <a:rPr lang="en-US" sz="1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90 m</a:t>
                      </a:r>
                      <a:r>
                        <a:rPr lang="en-US" sz="1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0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Security room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ground floor.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18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Circulation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Between shops and contains the escalators and double volume.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0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Contain elevators and stair.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0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Bathroom (#2)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visitors.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342663" y="1442135"/>
            <a:ext cx="5783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(Mall)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289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C:\Users\user\Downloads\render.rvt_2017-May-06_03-16-58AM-000_3D_View_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0061" y="1987691"/>
            <a:ext cx="7236464" cy="487030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92354" y="1217021"/>
            <a:ext cx="5783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Render view for Mall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580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First Floo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7858" y="2930487"/>
            <a:ext cx="7460625" cy="377654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67085675"/>
              </p:ext>
            </p:extLst>
          </p:nvPr>
        </p:nvGraphicFramePr>
        <p:xfrm>
          <a:off x="6455884" y="948124"/>
          <a:ext cx="5736116" cy="1975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8554"/>
                <a:gridCol w="1239950"/>
                <a:gridCol w="3137612"/>
              </a:tblGrid>
              <a:tr h="1750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11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</a:tr>
              <a:tr h="175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Cafeteria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about 60 persons.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</a:tr>
              <a:tr h="175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cafeteria.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</a:tr>
              <a:tr h="175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cafeteria.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</a:tr>
              <a:tr h="3598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Shops (#17)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area for each shop between 45 m</a:t>
                      </a:r>
                      <a:r>
                        <a:rPr lang="en-US" sz="11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90 m</a:t>
                      </a:r>
                      <a:r>
                        <a:rPr lang="en-US" sz="11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</a:tr>
              <a:tr h="175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Security room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first floor.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</a:tr>
              <a:tr h="3598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Circulation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Between shops and contains the escalators and double volume.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</a:tr>
              <a:tr h="175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Contain elevators and stair.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</a:tr>
              <a:tr h="175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Bathroom (#2)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visitors.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693" marR="64693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42663" y="1442135"/>
            <a:ext cx="5783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 (Mall)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643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C:\Users\user\Downloads\render.rvt_2017-May-06_02-44-55AM-000_2ND_mal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7086" y="2130899"/>
            <a:ext cx="9449937" cy="43029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92354" y="1217021"/>
            <a:ext cx="5783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Render view for Mall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299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1214" y="1193406"/>
            <a:ext cx="5783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Render view for Cafeteria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render.rvt_2017-May-05_09-24-20PM-000_cafiteri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61214" y="2052607"/>
            <a:ext cx="9009959" cy="407277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31424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2663" y="1442135"/>
            <a:ext cx="57838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</a:t>
            </a: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(Billiard and Games)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Second floor.PNG"/>
          <p:cNvPicPr/>
          <p:nvPr/>
        </p:nvPicPr>
        <p:blipFill>
          <a:blip r:embed="rId2" cstate="print"/>
          <a:srcRect l="1278" t="1233" b="1561"/>
          <a:stretch>
            <a:fillRect/>
          </a:stretch>
        </p:blipFill>
        <p:spPr>
          <a:xfrm>
            <a:off x="1461200" y="2519353"/>
            <a:ext cx="6625181" cy="412407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31862421"/>
              </p:ext>
            </p:extLst>
          </p:nvPr>
        </p:nvGraphicFramePr>
        <p:xfrm>
          <a:off x="5998627" y="946075"/>
          <a:ext cx="6080760" cy="1597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80"/>
                <a:gridCol w="1314450"/>
                <a:gridCol w="332613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1400" b="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Playing area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Contains the games and main area.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giving information.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Waiting area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visitors.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Administer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the manager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Core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Contain elevators and stair.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Bathroom 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8532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17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1214" y="1193406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Render view for Billiard and Games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render.rvt_2017-May-05_08-56-55PM-000_Billiard_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3866" y="3190317"/>
            <a:ext cx="4935220" cy="338582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1" name="Picture 10" descr="render.rvt_2017-May-05_08-31-11PM-000_Billiard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67207" y="2026981"/>
            <a:ext cx="5943600" cy="293624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72964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2663" y="1365017"/>
            <a:ext cx="5783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 (Office) 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third Floo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4485" y="2496332"/>
            <a:ext cx="7385451" cy="417798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15611889"/>
              </p:ext>
            </p:extLst>
          </p:nvPr>
        </p:nvGraphicFramePr>
        <p:xfrm>
          <a:off x="5998627" y="974685"/>
          <a:ext cx="6080760" cy="1565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80"/>
                <a:gridCol w="1314450"/>
                <a:gridCol w="332613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1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(#6)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Individual or mutual.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Administer (#2)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the manager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 (#1)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employees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 (#5)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giving information and waiting area.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  (#5)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Bathroom (#5)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Contain elevators and stair.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3116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utline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879529" y="2065361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098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1214" y="1193406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Render view for Office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render.rvt_2017-May-06_01-48-43AM-000_Office_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46242" y="1985226"/>
            <a:ext cx="6515559" cy="380909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6554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2663" y="1365017"/>
            <a:ext cx="5783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Eighth Floor (Office) 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912" y="2757208"/>
            <a:ext cx="7211358" cy="399613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73942118"/>
              </p:ext>
            </p:extLst>
          </p:nvPr>
        </p:nvGraphicFramePr>
        <p:xfrm>
          <a:off x="5998627" y="1040747"/>
          <a:ext cx="6080760" cy="17613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80"/>
                <a:gridCol w="1314450"/>
                <a:gridCol w="332613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1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(#2)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Mutual open office.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Administer (#2)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the manager.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 (#2)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employees.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 (#2)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 (#2)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giving information and waiting area.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  (#2)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Bathroom (#2)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Contain elevators and stair.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6810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1214" y="1193406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Render view for Office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render.rvt_2017-May-05_09-55-43PM-000_3D_View_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1" y="2134632"/>
            <a:ext cx="8043231" cy="433268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0740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1140" y="1363239"/>
            <a:ext cx="7393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Fifteenth Floor (Office and Cafeteria) 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1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1581" y="2644129"/>
            <a:ext cx="7486496" cy="413589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22785375"/>
              </p:ext>
            </p:extLst>
          </p:nvPr>
        </p:nvGraphicFramePr>
        <p:xfrm>
          <a:off x="8000690" y="1437442"/>
          <a:ext cx="4191310" cy="35227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2679"/>
                <a:gridCol w="906016"/>
                <a:gridCol w="2292615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(#3)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Individual or Mutual open office.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Administer (#1)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the manager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 (#1)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(#1)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employees.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 (#1)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giving information and waiting area.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Waiting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Waiting room for visitors.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  (#1)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Bathroom (#1)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Cafeteria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about 80 persons.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Cafeteria.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Cafeteria.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Bathroom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Cafeteria.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Contain elevators and stair.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7706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084" y="1394858"/>
            <a:ext cx="7393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Sixteenth Floor (Gymnasium) 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sixteenth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6083" y="2577947"/>
            <a:ext cx="7232091" cy="402555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50072578"/>
              </p:ext>
            </p:extLst>
          </p:nvPr>
        </p:nvGraphicFramePr>
        <p:xfrm>
          <a:off x="7722824" y="1595706"/>
          <a:ext cx="4469176" cy="1565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8489"/>
                <a:gridCol w="966081"/>
                <a:gridCol w="2444606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1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Gym area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Contains the games and main area.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giving information.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Administer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the manager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Changing room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Contain elevators and stair.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0426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1214" y="1193406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Render view for Gym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G:\tower gym.pn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84" y="1778181"/>
            <a:ext cx="5943600" cy="3036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G:\Tower_internal.rvt_2017-May-02_08-50-54PM-000_3D_View_29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150825"/>
            <a:ext cx="5943600" cy="33631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7949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2514" y="2222106"/>
            <a:ext cx="716922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115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376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463" y="646868"/>
            <a:ext cx="9613686" cy="58861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8947" y="1646217"/>
            <a:ext cx="2662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828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27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868" y="162127"/>
            <a:ext cx="5241198" cy="61527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52602" y="1623542"/>
            <a:ext cx="2662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962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2514" y="2222106"/>
            <a:ext cx="716922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sz="115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82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60411" y="2111718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Architectural</a:t>
            </a:r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 </a:t>
            </a:r>
            <a:r>
              <a:rPr lang="en-US" sz="67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Aspects</a:t>
            </a:r>
          </a:p>
        </p:txBody>
      </p:sp>
    </p:spTree>
    <p:extLst>
      <p:ext uri="{BB962C8B-B14F-4D97-AF65-F5344CB8AC3E}">
        <p14:creationId xmlns="" xmlns:p14="http://schemas.microsoft.com/office/powerpoint/2010/main" val="288552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320" y="1488301"/>
            <a:ext cx="26625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 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238" y="1324667"/>
            <a:ext cx="10504762" cy="55333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1947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321" y="1488301"/>
            <a:ext cx="1726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527" y="1146131"/>
            <a:ext cx="10243474" cy="57897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899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40862" y="6451768"/>
            <a:ext cx="2851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8962" y="1146130"/>
            <a:ext cx="4790476" cy="54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7424" y="1117558"/>
            <a:ext cx="5095238" cy="54571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48281" y="6451768"/>
            <a:ext cx="2851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93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2514" y="2222106"/>
            <a:ext cx="716922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View</a:t>
            </a:r>
            <a:endParaRPr lang="en-US" sz="115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82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816172" y="1496538"/>
            <a:ext cx="9318996" cy="3564674"/>
            <a:chOff x="0" y="234031"/>
            <a:chExt cx="8911687" cy="3564674"/>
          </a:xfrm>
        </p:grpSpPr>
        <p:sp>
          <p:nvSpPr>
            <p:cNvPr id="5" name="Chevron 4"/>
            <p:cNvSpPr/>
            <p:nvPr/>
          </p:nvSpPr>
          <p:spPr>
            <a:xfrm>
              <a:off x="0" y="234031"/>
              <a:ext cx="8911687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526125" y="234031"/>
              <a:ext cx="6196083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41910" rIns="0" bIns="41910" numCol="1" spcCol="1270" anchor="ctr" anchorCtr="0">
              <a:noAutofit/>
            </a:bodyPr>
            <a:lstStyle/>
            <a:p>
              <a:pPr lvl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Environmental</a:t>
              </a:r>
              <a:r>
                <a:rPr lang="ar-SA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</a:t>
              </a:r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Design </a:t>
              </a:r>
              <a:endParaRPr lang="en-US" sz="54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220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2111540" y="318447"/>
            <a:ext cx="8915400" cy="609541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US" sz="4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Analysis.</a:t>
            </a:r>
          </a:p>
          <a:p>
            <a:pPr marL="0" indent="0">
              <a:buNone/>
            </a:pP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Simulation.</a:t>
            </a:r>
          </a:p>
          <a:p>
            <a:pPr marL="0" indent="0">
              <a:buNone/>
            </a:pPr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Simulation.</a:t>
            </a:r>
          </a:p>
          <a:p>
            <a:pPr marL="0" indent="0">
              <a:buNone/>
            </a:pP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Analysis.</a:t>
            </a:r>
          </a:p>
          <a:p>
            <a:pPr marL="0" indent="0">
              <a:buNone/>
            </a:pPr>
            <a:endParaRPr lang="en-US" sz="4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1082957" y="2150377"/>
            <a:ext cx="978408" cy="333846"/>
          </a:xfrm>
          <a:prstGeom prst="rightArrow">
            <a:avLst/>
          </a:prstGeom>
          <a:solidFill>
            <a:srgbClr val="E6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1100441" y="3306921"/>
            <a:ext cx="978408" cy="333846"/>
          </a:xfrm>
          <a:prstGeom prst="rightArrow">
            <a:avLst/>
          </a:prstGeom>
          <a:solidFill>
            <a:srgbClr val="E6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1096019" y="4438846"/>
            <a:ext cx="978408" cy="333846"/>
          </a:xfrm>
          <a:prstGeom prst="rightArrow">
            <a:avLst/>
          </a:prstGeom>
          <a:solidFill>
            <a:srgbClr val="E6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5956" y="293179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091664" y="5610149"/>
            <a:ext cx="978408" cy="333846"/>
          </a:xfrm>
          <a:prstGeom prst="rightArrow">
            <a:avLst/>
          </a:prstGeom>
          <a:solidFill>
            <a:srgbClr val="E6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37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17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904690" y="1496538"/>
            <a:ext cx="9318996" cy="4069642"/>
            <a:chOff x="84649" y="234031"/>
            <a:chExt cx="8911687" cy="4069642"/>
          </a:xfrm>
        </p:grpSpPr>
        <p:sp>
          <p:nvSpPr>
            <p:cNvPr id="5" name="Chevron 4"/>
            <p:cNvSpPr/>
            <p:nvPr/>
          </p:nvSpPr>
          <p:spPr>
            <a:xfrm>
              <a:off x="84649" y="738999"/>
              <a:ext cx="8911687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526125" y="234031"/>
              <a:ext cx="6196083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41910" rIns="0" bIns="41910" numCol="1" spcCol="1270" anchor="ctr" anchorCtr="0">
              <a:noAutofit/>
            </a:bodyPr>
            <a:lstStyle/>
            <a:p>
              <a:pPr lvl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Thermal analysis</a:t>
              </a:r>
              <a:endParaRPr lang="en-US" sz="54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212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312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286604" y="1449977"/>
            <a:ext cx="4598906" cy="105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External wall for Mall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 value = 0.53 W/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partio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40797" y="457202"/>
            <a:ext cx="4399146" cy="300445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49534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floor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11633" y="3862192"/>
            <a:ext cx="4493623" cy="279121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9569291" y="592573"/>
            <a:ext cx="1947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9284432" y="1049774"/>
            <a:ext cx="2985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value = 0.96 W/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9564936" y="4141317"/>
            <a:ext cx="2055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Floor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9514526" y="4572391"/>
            <a:ext cx="29145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value = 1.47W/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2400" dirty="0"/>
          </a:p>
        </p:txBody>
      </p:sp>
      <p:pic>
        <p:nvPicPr>
          <p:cNvPr id="13" name="Picture 12" descr="wall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2903" y="2516718"/>
            <a:ext cx="3953782" cy="31390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9534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273542" y="1610437"/>
            <a:ext cx="4598906" cy="1132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External wall for Tower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 value = 0.49 W/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9534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569291" y="592573"/>
            <a:ext cx="1423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Flat Roof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9284432" y="1049774"/>
            <a:ext cx="3000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value = 0.45 W/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2400" dirty="0"/>
          </a:p>
        </p:txBody>
      </p:sp>
      <p:sp>
        <p:nvSpPr>
          <p:cNvPr id="18" name="Rectangle 17"/>
          <p:cNvSpPr/>
          <p:nvPr/>
        </p:nvSpPr>
        <p:spPr>
          <a:xfrm>
            <a:off x="10476263" y="4036815"/>
            <a:ext cx="1291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Window</a:t>
            </a:r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5360537" y="5904803"/>
            <a:ext cx="2929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value = 1.36W/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2400" dirty="0"/>
          </a:p>
        </p:txBody>
      </p:sp>
      <p:pic>
        <p:nvPicPr>
          <p:cNvPr id="20" name="Picture 1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178" y="2879134"/>
            <a:ext cx="3999821" cy="291242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" name="Picture 20" descr="roof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59849" y="261257"/>
            <a:ext cx="4301717" cy="314814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2" name="Picture 21" descr="Window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05500" y="3675834"/>
            <a:ext cx="5670911" cy="220245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prstGeom prst="chevron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Energy    simulation 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02730" y="775453"/>
            <a:ext cx="59624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and Cooling Load Design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328" y="1293223"/>
            <a:ext cx="4671436" cy="472875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90754" y="6100744"/>
            <a:ext cx="60321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Heating Load= 485 kW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11" name="Picture 10" descr="cooling design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1303" y="1720624"/>
            <a:ext cx="7210697" cy="82663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5855087" y="3057100"/>
            <a:ext cx="5261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Cooling Load= 662 kW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prstGeom prst="chevron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Daylight</a:t>
            </a:r>
          </a:p>
          <a:p>
            <a:pPr marL="0" indent="0"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Simulation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98629" y="6226517"/>
            <a:ext cx="42904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D.F= 3.12% 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7029" y="169816"/>
            <a:ext cx="6574971" cy="598278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197484" y="631261"/>
            <a:ext cx="42904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 (Office)</a:t>
            </a:r>
            <a:endParaRPr lang="en-US" sz="2400" dirty="0"/>
          </a:p>
        </p:txBody>
      </p:sp>
      <p:pic>
        <p:nvPicPr>
          <p:cNvPr id="13" name="Picture 12" descr="Floor 3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6560" y="1227908"/>
            <a:ext cx="4849839" cy="563009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98629" y="6226517"/>
            <a:ext cx="42904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D.F= 4.31% 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62353" y="696575"/>
            <a:ext cx="42904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Sixteenth Floor (Gym)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 l="1411" t="1398" r="1317" b="1698"/>
          <a:stretch>
            <a:fillRect/>
          </a:stretch>
        </p:blipFill>
        <p:spPr bwMode="auto">
          <a:xfrm>
            <a:off x="5466603" y="287382"/>
            <a:ext cx="6725397" cy="59566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8" descr="Floor 16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6310" y="1890768"/>
            <a:ext cx="4655821" cy="161007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816172" y="1496538"/>
            <a:ext cx="9318996" cy="3564674"/>
            <a:chOff x="0" y="234031"/>
            <a:chExt cx="8911687" cy="3564674"/>
          </a:xfrm>
        </p:grpSpPr>
        <p:sp>
          <p:nvSpPr>
            <p:cNvPr id="5" name="Chevron 4"/>
            <p:cNvSpPr/>
            <p:nvPr/>
          </p:nvSpPr>
          <p:spPr>
            <a:xfrm>
              <a:off x="0" y="234031"/>
              <a:ext cx="8911687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526125" y="234031"/>
              <a:ext cx="6196083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41910" rIns="0" bIns="41910" numCol="1" spcCol="1270" anchor="ctr" anchorCtr="0">
              <a:noAutofit/>
            </a:bodyPr>
            <a:lstStyle/>
            <a:p>
              <a:pPr lvl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Acoustical analysis</a:t>
              </a:r>
              <a:endParaRPr lang="en-US" sz="54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780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Ecotect model for gymnasium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70650" y="1590061"/>
            <a:ext cx="7496932" cy="4401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47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201" y="0"/>
            <a:ext cx="8911687" cy="1280890"/>
          </a:xfrm>
        </p:spPr>
        <p:txBody>
          <a:bodyPr/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Acoustical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" y="1241946"/>
            <a:ext cx="12191997" cy="5616054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The materials which used in gymnasium: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External wall: (aluminum, insulation, gypsum board):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en-US" sz="2400" b="1" dirty="0">
              <a:solidFill>
                <a:srgbClr val="902A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00" b="1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lv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19" name="Picture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5531" y="2190678"/>
            <a:ext cx="4471561" cy="11678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5868537" y="1790846"/>
            <a:ext cx="68511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Internal wall: (gypsum-insulation-block-insulation-gypsum):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09918" y="2190679"/>
            <a:ext cx="4758165" cy="1242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245661" y="3483167"/>
            <a:ext cx="39169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Ceiling tile (suspended ceiling tile):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2327" y="3907595"/>
            <a:ext cx="3609548" cy="13508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5950423" y="3524111"/>
            <a:ext cx="3234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Floor (glazed tile):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990231" y="3974412"/>
            <a:ext cx="4114800" cy="1038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4517408" y="5134548"/>
            <a:ext cx="32891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Glass (laminated glass):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902122" y="5513126"/>
            <a:ext cx="4114800" cy="1181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03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1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595" y="0"/>
            <a:ext cx="10808405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332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310" y="40943"/>
            <a:ext cx="8911687" cy="1280890"/>
          </a:xfrm>
        </p:spPr>
        <p:txBody>
          <a:bodyPr/>
          <a:lstStyle/>
          <a:p>
            <a:pPr marL="0" indent="0" algn="ctr"/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Acoustical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0"/>
            <a:ext cx="12637827" cy="7096836"/>
          </a:xfrm>
        </p:spPr>
        <p:txBody>
          <a:bodyPr/>
          <a:lstStyle/>
          <a:p>
            <a:pPr marL="0" indent="0">
              <a:buNone/>
            </a:pP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Reverberation time (RT60) in the gymnasium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RT60 range (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0.8 – 1.2</a:t>
            </a: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/>
              <a:t>                </a:t>
            </a:r>
          </a:p>
          <a:p>
            <a:pPr marL="0" indent="0">
              <a:buNone/>
            </a:pPr>
            <a:r>
              <a:rPr lang="en-US" dirty="0" smtClean="0"/>
              <a:t>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245660" y="3033972"/>
            <a:ext cx="70821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table and figure, the RT60 of  the gymnasium is out the range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6729" y="4143684"/>
            <a:ext cx="6728346" cy="1888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88156" y="1111184"/>
            <a:ext cx="3896820" cy="4975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52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Treatment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614149" y="2168942"/>
            <a:ext cx="55819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eplace the (tile ceiling) with the (plywood ceiling 12 mm thick) which has the following absorption coefficient: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71" y="3414959"/>
            <a:ext cx="4574578" cy="2150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6332561" y="2155292"/>
            <a:ext cx="562287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 replace the glazed tile floor with the concrete slab with timber on ground which has the following absorption coefficient: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72070" y="3410376"/>
            <a:ext cx="5596485" cy="16802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5379" y="0"/>
            <a:ext cx="8911687" cy="1280890"/>
          </a:xfrm>
        </p:spPr>
        <p:txBody>
          <a:bodyPr/>
          <a:lstStyle/>
          <a:p>
            <a:pPr algn="ctr"/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Acoustical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069" y="1295400"/>
            <a:ext cx="12000931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Values for main hall after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treatment: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r>
              <a:rPr lang="en-US" sz="1800" dirty="0" smtClean="0"/>
              <a:t>                                                                   </a:t>
            </a:r>
            <a:endParaRPr lang="en-US" sz="24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0209" y="2887470"/>
            <a:ext cx="57957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table and figure, the RT60 of  the gymnasium is in the range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5193" y="4158801"/>
            <a:ext cx="5507665" cy="21707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/>
          <p:nvPr/>
        </p:nvPicPr>
        <p:blipFill rotWithShape="1">
          <a:blip r:embed="rId3" cstate="print"/>
          <a:srcRect l="567"/>
          <a:stretch/>
        </p:blipFill>
        <p:spPr bwMode="auto">
          <a:xfrm>
            <a:off x="7017146" y="1506357"/>
            <a:ext cx="4183612" cy="4976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238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9492" y="27296"/>
            <a:ext cx="8911687" cy="1280890"/>
          </a:xfrm>
        </p:spPr>
        <p:txBody>
          <a:bodyPr>
            <a:normAutofit/>
          </a:bodyPr>
          <a:lstStyle/>
          <a:p>
            <a:pPr marL="0" indent="0"/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Sound Transmission Class (STC)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425" y="968991"/>
            <a:ext cx="11973636" cy="58890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/>
              <a:t>                                                 </a:t>
            </a:r>
            <a:endParaRPr lang="en-US" dirty="0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532262" y="1463302"/>
            <a:ext cx="4245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STC calculation for small office (closed):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4983" y="2099537"/>
            <a:ext cx="4825118" cy="4163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28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Materials used for walls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1296539" y="1367766"/>
            <a:ext cx="15888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External wall: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1310185" y="1769955"/>
            <a:ext cx="458564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Use 5 mm aluminum, 5 cm insulation, gypsum board 1.5 cm with studs, and 6mm double eliminated glass with 13 mm gape for openings.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/>
          <a:srcRect l="21197" t="-488" r="31084" b="49550"/>
          <a:stretch/>
        </p:blipFill>
        <p:spPr bwMode="auto">
          <a:xfrm>
            <a:off x="1296537" y="2538483"/>
            <a:ext cx="2593075" cy="41240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pic>
        <p:nvPicPr>
          <p:cNvPr id="7" name="Picture 6" descr="E:\هندسة بناء\مشروع التخرج\مشروع تخرج 2\acoustics\office galzing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16292" r="46228"/>
          <a:stretch/>
        </p:blipFill>
        <p:spPr bwMode="auto">
          <a:xfrm>
            <a:off x="4503760" y="2552131"/>
            <a:ext cx="1594361" cy="408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7215115" y="1340471"/>
            <a:ext cx="49768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Internal wall without door: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7219666" y="1693257"/>
            <a:ext cx="39305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Use 1.5 gypsum board for each side, and 5 cm air gape for each side, and 10 cm block between.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 descr="E:\هندسة بناء\مشروع التخرج\مشروع تخرج 2\acoustics\office 1\partion without door\partion without door.PNG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640915" y="2501929"/>
            <a:ext cx="3051662" cy="3846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003" y="596814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Composite STC values at different values of frequency.</a:t>
            </a:r>
            <a:endParaRPr lang="en-US" sz="32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E:\هندسة بناء\مشروع التخرج\مشروع تخرج 2\acoustics\2.pn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62597" y="1840482"/>
            <a:ext cx="9715187" cy="3891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468" y="678701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IIC Calculations </a:t>
            </a:r>
            <a:endParaRPr lang="en-US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57794" y="2426528"/>
            <a:ext cx="4440545" cy="405576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1810" y="1704558"/>
            <a:ext cx="8911687" cy="6019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IIC Calculations for equipment room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Construction of the floor section: (gypsum tiles 15mm – 50 cm air gape with 50mm insulation-7 cm concrete- 28 cm block-filling material-floor tile).</a:t>
            </a:r>
            <a:br>
              <a:rPr lang="en-US" sz="1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1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71278" y="2054302"/>
            <a:ext cx="2138502" cy="3680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0683" y="2381510"/>
            <a:ext cx="7684734" cy="3132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98411" y="1909274"/>
            <a:ext cx="5770879" cy="4654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IIC values for equipment room at different frequencies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475946" y="1638594"/>
            <a:ext cx="5770879" cy="4654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Section in floor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5046" y="1852246"/>
            <a:ext cx="10109566" cy="4677508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Structural </a:t>
            </a:r>
            <a:b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</a:t>
            </a:r>
            <a:endParaRPr lang="ar-SA" sz="96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3124" y="770765"/>
            <a:ext cx="960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57</a:t>
            </a:r>
            <a:endParaRPr lang="en-US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121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9381" y="972825"/>
            <a:ext cx="2851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Codes 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14500" y="1714501"/>
            <a:ext cx="9372600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American Concrete Institute code (ACI 318-14).</a:t>
            </a:r>
          </a:p>
          <a:p>
            <a:pPr>
              <a:lnSpc>
                <a:spcPct val="150000"/>
              </a:lnSpc>
            </a:pPr>
            <a:endParaRPr lang="en-US" sz="2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design according to UBC-97.</a:t>
            </a:r>
            <a:endParaRPr lang="ar-SA" sz="2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analysis and design for blocks were  done using  </a:t>
            </a:r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program, </a:t>
            </a:r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SAP  program </a:t>
            </a:r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staircase ,ramp ,retaining wall ,and water tank. </a:t>
            </a:r>
          </a:p>
          <a:p>
            <a:pPr>
              <a:lnSpc>
                <a:spcPct val="150000"/>
              </a:lnSpc>
            </a:pPr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 2014 program for footings design.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20" y="2049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2514" y="2222106"/>
            <a:ext cx="716922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  <a:endParaRPr lang="en-US" sz="115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38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9381" y="972825"/>
            <a:ext cx="2851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Blocks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600" y="1459067"/>
            <a:ext cx="11470604" cy="539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9381" y="972825"/>
            <a:ext cx="2851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Models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469900"/>
            <a:ext cx="3257550" cy="6117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8208173" y="0"/>
            <a:ext cx="112723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 1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1925" y="2341564"/>
            <a:ext cx="5667375" cy="3591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420273" y="1841500"/>
            <a:ext cx="112723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 2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9381" y="972825"/>
            <a:ext cx="2851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Date 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257299" y="1752601"/>
          <a:ext cx="7213600" cy="2364827"/>
        </p:xfrm>
        <a:graphic>
          <a:graphicData uri="http://schemas.openxmlformats.org/drawingml/2006/table">
            <a:tbl>
              <a:tblPr/>
              <a:tblGrid>
                <a:gridCol w="3606800"/>
                <a:gridCol w="3606800"/>
              </a:tblGrid>
              <a:tr h="690978"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Bef>
                          <a:spcPts val="101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Type of frame or shells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0"/>
                    </a:solidFill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R="127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Compressive </a:t>
                      </a: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strength of Concrete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1905" algn="ctr">
                        <a:lnSpc>
                          <a:spcPct val="115000"/>
                        </a:lnSpc>
                        <a:spcBef>
                          <a:spcPts val="685"/>
                        </a:spcBef>
                        <a:spcAft>
                          <a:spcPts val="0"/>
                        </a:spcAft>
                      </a:pPr>
                      <a:r>
                        <a:rPr lang="en-US" sz="1800" b="1" spc="-5" dirty="0">
                          <a:latin typeface="Times New Roman"/>
                          <a:ea typeface="Times New Roman"/>
                          <a:cs typeface="Times New Roman"/>
                        </a:rPr>
                        <a:t>―</a:t>
                      </a:r>
                      <a:r>
                        <a:rPr lang="en-US" sz="1800" b="1" spc="5" dirty="0" err="1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en-US" sz="1800" b="1" spc="-15" dirty="0" err="1">
                          <a:latin typeface="Times New Roman"/>
                          <a:ea typeface="Times New Roman"/>
                          <a:cs typeface="Times New Roman"/>
                        </a:rPr>
                        <a:t>′</a:t>
                      </a:r>
                      <a:r>
                        <a:rPr lang="en-US" sz="1800" b="1" spc="-5" dirty="0" err="1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en-US" sz="18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Mpa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0"/>
                    </a:solidFill>
                  </a:tcPr>
                </a:tc>
              </a:tr>
              <a:tr h="357153">
                <a:tc>
                  <a:txBody>
                    <a:bodyPr/>
                    <a:lstStyle/>
                    <a:p>
                      <a:pPr marR="12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R="127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Slabs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&amp; Beams &amp; Stair case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0"/>
                    </a:solidFill>
                  </a:tcPr>
                </a:tc>
                <a:tc>
                  <a:txBody>
                    <a:bodyPr/>
                    <a:lstStyle/>
                    <a:p>
                      <a:pPr marR="106870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en-US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R="106870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28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507">
                <a:tc>
                  <a:txBody>
                    <a:bodyPr/>
                    <a:lstStyle/>
                    <a:p>
                      <a:pPr marL="63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63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Column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s 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&amp; walls for Tower 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3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(first block)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0"/>
                    </a:solidFill>
                  </a:tcPr>
                </a:tc>
                <a:tc>
                  <a:txBody>
                    <a:bodyPr/>
                    <a:lstStyle/>
                    <a:p>
                      <a:pPr marR="106870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R="106870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40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53">
                <a:tc>
                  <a:txBody>
                    <a:bodyPr/>
                    <a:lstStyle/>
                    <a:p>
                      <a:pPr marL="63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63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Column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s 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&amp; walls for second block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0"/>
                    </a:solidFill>
                  </a:tcPr>
                </a:tc>
                <a:tc>
                  <a:txBody>
                    <a:bodyPr/>
                    <a:lstStyle/>
                    <a:p>
                      <a:pPr marR="106870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R="106870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32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53">
                <a:tc>
                  <a:txBody>
                    <a:bodyPr/>
                    <a:lstStyle/>
                    <a:p>
                      <a:pPr marR="63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R="63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Footings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0"/>
                    </a:solidFill>
                  </a:tcPr>
                </a:tc>
                <a:tc>
                  <a:txBody>
                    <a:bodyPr/>
                    <a:lstStyle/>
                    <a:p>
                      <a:pPr marR="106870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R="106870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32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313114" y="4196834"/>
            <a:ext cx="4047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Yielding strength of steel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92458" y="1707634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2505" y="4234934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49614" y="4920734"/>
            <a:ext cx="6537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Bearing capacity for soil after being enhanced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) = 180 KN/m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5205" y="4933434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9381" y="972825"/>
            <a:ext cx="3623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Date 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97258" y="1631434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78405" y="2088634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65705" y="2482334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1200" y="523062"/>
            <a:ext cx="2781300" cy="397273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1465514" y="1644134"/>
            <a:ext cx="4035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Location: Nablus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Zone 2B → Z=0.2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4960" y="2063234"/>
            <a:ext cx="2772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Soil Profile: Silt Clay (S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462721" y="2456934"/>
            <a:ext cx="2970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Seismic coefficient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)= 0.4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422957" y="2901434"/>
            <a:ext cx="3086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Seismic coefficient (Ca)= 0.28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65705" y="2876034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65705" y="3295134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28749" y="3295134"/>
            <a:ext cx="2934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Importance factor (I) = 1.25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441071" y="3790434"/>
            <a:ext cx="4406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Structural system: Sway Special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R = 8.5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091105" y="3777734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9381" y="972825"/>
            <a:ext cx="3623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97258" y="1631434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65514" y="1644134"/>
            <a:ext cx="11001217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Block 1: Two way ribbed slab using </a:t>
            </a:r>
            <a:r>
              <a:rPr lang="en-US" sz="2300" b="1" dirty="0" err="1" smtClean="0">
                <a:latin typeface="Times New Roman" pitchFamily="18" charset="0"/>
                <a:cs typeface="Times New Roman" pitchFamily="18" charset="0"/>
              </a:rPr>
              <a:t>Ytong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 block with drop beam system.</a:t>
            </a:r>
          </a:p>
          <a:p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                One way ribbed slab using concrete hollow block with hidden beams system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GB" dirty="0" smtClean="0"/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734643" y="2495034"/>
            <a:ext cx="4195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slab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35cm , H 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60cm).</a:t>
            </a:r>
            <a:endParaRPr lang="en-GB" sz="2400" dirty="0"/>
          </a:p>
        </p:txBody>
      </p:sp>
      <p:sp>
        <p:nvSpPr>
          <p:cNvPr id="28" name="Rectangle 27"/>
          <p:cNvSpPr/>
          <p:nvPr/>
        </p:nvSpPr>
        <p:spPr>
          <a:xfrm>
            <a:off x="1221817" y="4069834"/>
            <a:ext cx="1097018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Block 2: Two way ribbed slab using concrete hollow block with drop beam system.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(H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slab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36cm , H 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70cm).</a:t>
            </a:r>
            <a:endParaRPr lang="en-GB" sz="2400" dirty="0" smtClean="0"/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06758" y="4082534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9381" y="972825"/>
            <a:ext cx="3623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 for block 1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97258" y="1631434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65514" y="1644134"/>
            <a:ext cx="2066335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Compatibility.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92458" y="2977634"/>
            <a:ext cx="4274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 Equilibrium.  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52400" y="3913885"/>
          <a:ext cx="5869305" cy="1630680"/>
        </p:xfrm>
        <a:graphic>
          <a:graphicData uri="http://schemas.openxmlformats.org/drawingml/2006/table">
            <a:tbl>
              <a:tblPr/>
              <a:tblGrid>
                <a:gridCol w="1466850"/>
                <a:gridCol w="1467485"/>
                <a:gridCol w="1467485"/>
                <a:gridCol w="146748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Load type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Manual result (KN)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ETABs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result (KN) 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 of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difference 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D.L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131224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130159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0.80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L.L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37835</a:t>
                      </a:r>
                      <a:endParaRPr lang="en-GB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37013.3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2.1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SID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36478</a:t>
                      </a:r>
                      <a:endParaRPr lang="en-GB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37819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3.7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8555" y="595313"/>
            <a:ext cx="3407545" cy="579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9381" y="972825"/>
            <a:ext cx="466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Checks for block 1.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19414" y="1631434"/>
            <a:ext cx="4934364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1. Modal Participation mass ratio &gt; 90%.</a:t>
            </a:r>
          </a:p>
          <a:p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32158" y="2063234"/>
            <a:ext cx="427484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2. Period.  </a:t>
            </a:r>
            <a:endParaRPr lang="en-GB" sz="2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2127941" y="2495034"/>
            <a:ext cx="43547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(allowable) = 1.4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1.165 sec. = 1.632 sec.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14521" y="2063234"/>
            <a:ext cx="3385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Method 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should be ≤1.4 T 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Method 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8275" y="1720850"/>
            <a:ext cx="5673725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2237581" y="2863334"/>
            <a:ext cx="1977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= 1.52 &lt; 1.632 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62468" y="3193534"/>
            <a:ext cx="2083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= 1.638     1.632 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349548" y="323163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≈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5376" y="4019034"/>
            <a:ext cx="191039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3. Base Shear.  </a:t>
            </a:r>
            <a:endParaRPr lang="en-GB" sz="2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2698750" y="4060796"/>
            <a:ext cx="461645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Weight of building =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177231 KN.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810986" y="4450834"/>
            <a:ext cx="3729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I   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                          R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GB" dirty="0" smtClean="0"/>
              <a:t>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57700" y="4775200"/>
            <a:ext cx="609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036244" y="4577834"/>
            <a:ext cx="316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×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5297515" y="4577834"/>
            <a:ext cx="643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  =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2763088" y="4577834"/>
            <a:ext cx="1802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Base shear (V) = 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5842000" y="44774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0.4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1.25   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8.5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GB" dirty="0" smtClean="0"/>
              <a:t>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1.16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5905500" y="4826000"/>
            <a:ext cx="10414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992044" y="4628634"/>
            <a:ext cx="2339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× 117231 = 9447.7 KN</a:t>
            </a:r>
            <a:endParaRPr lang="en-GB" dirty="0"/>
          </a:p>
        </p:txBody>
      </p:sp>
      <p:pic>
        <p:nvPicPr>
          <p:cNvPr id="36" name="صورة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5300" y="2993709"/>
            <a:ext cx="5054600" cy="142589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1663049" y="4926737"/>
            <a:ext cx="612270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X-direction: </a:t>
            </a:r>
            <a:endParaRPr kumimoji="0" lang="en-GB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EQx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(ETABs)max = 9482 KN &gt; 9447.7 KN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So it's OK. </a:t>
            </a:r>
            <a:endParaRPr kumimoji="0" lang="en-GB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EQy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(ETABs) = 3007 KN &gt; 0.3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9447.7 KN 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 it's OK.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 </a:t>
            </a:r>
            <a:endParaRPr kumimoji="0" lang="en-GB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In Y-direction: </a:t>
            </a:r>
            <a:endParaRPr kumimoji="0" lang="en-GB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EQx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(ETABs) = 2952.8 KN &gt; 0.3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9447.7 KN 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 it's OK.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 </a:t>
            </a:r>
            <a:endParaRPr kumimoji="0" lang="en-GB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EQy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(ETABs)max = 9475 KN &gt; 9447.7 KN 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So it's OK.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8563" y="686222"/>
            <a:ext cx="466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Checks for block 1.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19414" y="1631434"/>
            <a:ext cx="15728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4. Drift in </a:t>
            </a:r>
          </a:p>
          <a:p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x- direction </a:t>
            </a:r>
          </a:p>
          <a:p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2630796" y="1249680"/>
          <a:ext cx="8000998" cy="5608320"/>
        </p:xfrm>
        <a:graphic>
          <a:graphicData uri="http://schemas.openxmlformats.org/drawingml/2006/table">
            <a:tbl>
              <a:tblPr/>
              <a:tblGrid>
                <a:gridCol w="1599680"/>
                <a:gridCol w="1599680"/>
                <a:gridCol w="1600546"/>
                <a:gridCol w="1600546"/>
                <a:gridCol w="1600546"/>
              </a:tblGrid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Story 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Elevation(m) 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Ux (mm)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ΔSx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(mm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ΔMx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(mm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18160" algn="ctr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57.9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3.8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22.6 &lt; 70 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54.1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3.9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23.2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50.2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3.9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23.2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46.3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3.9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23.2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42.5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3.9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23.2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38.6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3.9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23.2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34.7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3.8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22.6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30.9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3.7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27.2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3.6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21.42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23.6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20.8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20.1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3.4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20.23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16.7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3.1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18.45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13.6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2.9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17.25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10.7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15.47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8.1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2.3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13.68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5.8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2.7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 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5.15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3.1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11.9 &lt;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113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5.15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1.1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0.7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4.16 &lt;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113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 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67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8281" y="706125"/>
            <a:ext cx="466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Checks for block 1.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19414" y="1631434"/>
            <a:ext cx="15728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5. Drift in </a:t>
            </a:r>
          </a:p>
          <a:p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y- direction </a:t>
            </a:r>
          </a:p>
          <a:p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751110" y="1249680"/>
          <a:ext cx="8127997" cy="5608320"/>
        </p:xfrm>
        <a:graphic>
          <a:graphicData uri="http://schemas.openxmlformats.org/drawingml/2006/table">
            <a:tbl>
              <a:tblPr/>
              <a:tblGrid>
                <a:gridCol w="1625072"/>
                <a:gridCol w="1625072"/>
                <a:gridCol w="1625951"/>
                <a:gridCol w="1625951"/>
                <a:gridCol w="1625951"/>
              </a:tblGrid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Story 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Elevation(m) 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Uy (mm)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ΔSy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(mm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ΔMy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(mm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4.1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24.4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63.4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4.2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59.2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25.6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54.9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25.6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50.6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25.6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46.3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4.3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25.6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4.3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25.6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37.7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4.2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4.1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24.4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29.4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4.1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24.4 &lt; 70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25.3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3.8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22.6 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3.7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 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17.8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20.8 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14.3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3.2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 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11.1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17.85 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8.1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3.6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21.42 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5.15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2.8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16.7 &lt;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113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5.15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1.7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1.1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6.54 &lt;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113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0.6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0.6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3.57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&lt; 70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42234" y="173863"/>
            <a:ext cx="466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0872" y="738117"/>
            <a:ext cx="7096835" cy="615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746020"/>
            <a:ext cx="8749841" cy="61429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7165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4687" y="569648"/>
            <a:ext cx="466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2005" y="1098574"/>
            <a:ext cx="82677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82933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60346" y="0"/>
            <a:ext cx="466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Reinforcement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49469" y="4090590"/>
            <a:ext cx="1942531" cy="276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364" y="504969"/>
            <a:ext cx="11973636" cy="371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25133" y="4097131"/>
            <a:ext cx="1897039" cy="2760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5210" y="4075699"/>
            <a:ext cx="3864307" cy="2782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84" y="-46455"/>
            <a:ext cx="5601744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1929" y="747069"/>
            <a:ext cx="466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Reinforcement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4716" y="0"/>
            <a:ext cx="41980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774" y="3190269"/>
            <a:ext cx="3712189" cy="3667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7390" y="1205910"/>
            <a:ext cx="3837244" cy="3816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79666" y="0"/>
            <a:ext cx="466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 Reinforcement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603" y="382137"/>
            <a:ext cx="11000096" cy="647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2825" y="0"/>
            <a:ext cx="4829175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4533"/>
            <a:ext cx="7301551" cy="470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0436" y="0"/>
            <a:ext cx="5585536" cy="184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79666" y="0"/>
            <a:ext cx="466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Footings Reinforcement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" name="صورة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0562" y="1218072"/>
            <a:ext cx="4326340" cy="317650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صورة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5516" y="1223890"/>
            <a:ext cx="4558353" cy="31570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720994" y="4965279"/>
            <a:ext cx="27927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(Thickness 170 cm).</a:t>
            </a:r>
            <a:endParaRPr lang="en-GB" sz="2400" dirty="0"/>
          </a:p>
        </p:txBody>
      </p:sp>
      <p:sp>
        <p:nvSpPr>
          <p:cNvPr id="10" name="Rectangle 9"/>
          <p:cNvSpPr/>
          <p:nvPr/>
        </p:nvSpPr>
        <p:spPr>
          <a:xfrm>
            <a:off x="2859746" y="491089"/>
            <a:ext cx="19287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SAFE model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(Block 1)</a:t>
            </a:r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7775214" y="4396622"/>
            <a:ext cx="21515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Mat with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voids</a:t>
            </a:r>
            <a:endParaRPr lang="en-GB" sz="2400" dirty="0"/>
          </a:p>
        </p:txBody>
      </p:sp>
      <p:sp>
        <p:nvSpPr>
          <p:cNvPr id="12" name="Rectangle 11"/>
          <p:cNvSpPr/>
          <p:nvPr/>
        </p:nvSpPr>
        <p:spPr>
          <a:xfrm>
            <a:off x="7540927" y="4981201"/>
            <a:ext cx="25619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(Thickness 90cm).</a:t>
            </a:r>
            <a:endParaRPr lang="en-GB" sz="2400" dirty="0"/>
          </a:p>
        </p:txBody>
      </p:sp>
      <p:sp>
        <p:nvSpPr>
          <p:cNvPr id="13" name="Rectangle 12"/>
          <p:cNvSpPr/>
          <p:nvPr/>
        </p:nvSpPr>
        <p:spPr>
          <a:xfrm>
            <a:off x="7857101" y="329589"/>
            <a:ext cx="19287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SAFE model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(Block 2)</a:t>
            </a:r>
            <a:endParaRPr lang="en-GB" sz="2400" dirty="0"/>
          </a:p>
        </p:txBody>
      </p:sp>
      <p:sp>
        <p:nvSpPr>
          <p:cNvPr id="14" name="Rectangle 13"/>
          <p:cNvSpPr/>
          <p:nvPr/>
        </p:nvSpPr>
        <p:spPr>
          <a:xfrm>
            <a:off x="2905237" y="4426192"/>
            <a:ext cx="2414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Mat &amp; Piles Raft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198295" y="4314736"/>
            <a:ext cx="8799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MAT</a:t>
            </a:r>
            <a:endParaRPr lang="en-GB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5316" y="0"/>
            <a:ext cx="6546684" cy="644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69066"/>
            <a:ext cx="565785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6325" y="0"/>
            <a:ext cx="11115675" cy="68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785208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4929" y="0"/>
            <a:ext cx="6874492" cy="642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575967" cy="373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4812" y="1219200"/>
            <a:ext cx="8915400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Electrical Design </a:t>
            </a:r>
            <a:endParaRPr lang="ar-SA" sz="7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569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640156" y="1646663"/>
            <a:ext cx="9318996" cy="3564674"/>
            <a:chOff x="0" y="234031"/>
            <a:chExt cx="8911687" cy="3564674"/>
          </a:xfrm>
        </p:grpSpPr>
        <p:sp>
          <p:nvSpPr>
            <p:cNvPr id="7" name="Chevron 6"/>
            <p:cNvSpPr/>
            <p:nvPr/>
          </p:nvSpPr>
          <p:spPr>
            <a:xfrm>
              <a:off x="0" y="234031"/>
              <a:ext cx="8911687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>
              <a:off x="1526125" y="234031"/>
              <a:ext cx="6196083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41910" rIns="0" bIns="41910" numCol="1" spcCol="1270" anchor="ctr" anchorCtr="0">
              <a:noAutofit/>
            </a:bodyPr>
            <a:lstStyle/>
            <a:p>
              <a:pPr lvl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400" b="1" kern="1200" dirty="0" smtClean="0"/>
                <a:t>Architectural </a:t>
              </a:r>
            </a:p>
            <a:p>
              <a:pPr lvl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400" b="1" kern="1200" dirty="0" smtClean="0"/>
                <a:t>Design</a:t>
              </a:r>
              <a:endParaRPr lang="en-US" sz="5400" b="1" kern="12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15288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8280" y="767792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604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57" y="1212980"/>
            <a:ext cx="8911687" cy="128089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Cafeteria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909" y="839754"/>
            <a:ext cx="9423911" cy="5654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80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645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774" y="272955"/>
            <a:ext cx="8534400" cy="1752600"/>
          </a:xfrm>
        </p:spPr>
        <p:txBody>
          <a:bodyPr>
            <a:normAutofit lnSpcReduction="10000"/>
          </a:bodyPr>
          <a:lstStyle/>
          <a:p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endParaRPr lang="en-US" sz="32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l"/>
            <a:r>
              <a:rPr lang="en-US" sz="3200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ar-SA" sz="3200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0697" y="272955"/>
            <a:ext cx="36202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for 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Cafeteria 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939144" y="671804"/>
            <a:ext cx="8854750" cy="590627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4534249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81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269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308" y="0"/>
            <a:ext cx="2415653" cy="1329519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ar-SA" sz="3200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1845" y="954772"/>
            <a:ext cx="2313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Office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787" y="1247159"/>
            <a:ext cx="8878653" cy="51710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534249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82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880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774" y="272955"/>
            <a:ext cx="8534400" cy="17526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</a:t>
            </a:r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Office </a:t>
            </a: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endParaRPr lang="en-US" sz="3200" dirty="0"/>
          </a:p>
          <a:p>
            <a:endParaRPr lang="en-US" sz="3200" dirty="0"/>
          </a:p>
        </p:txBody>
      </p:sp>
      <p:pic>
        <p:nvPicPr>
          <p:cNvPr id="7" name="Picture 6" descr="C:\Users\mustafa rabaya\Desktop\admin.office.floor6\2017-04-17_17272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9469" y="2612572"/>
            <a:ext cx="5803641" cy="4030902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C:\Users\mustafa rabaya\Desktop\admin.office.floor6\2017-04-17_17263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70979" y="653135"/>
            <a:ext cx="3674637" cy="473062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4534249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83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257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12" y="1174616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Views </a:t>
            </a:r>
            <a:endParaRPr lang="en-US" dirty="0"/>
          </a:p>
        </p:txBody>
      </p:sp>
      <p:pic>
        <p:nvPicPr>
          <p:cNvPr id="4" name="Picture 3" descr="C:\Users\Areen\Desktop\y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1973" y="0"/>
            <a:ext cx="9320027" cy="6858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88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458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:\Users\Areen\Desktop\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5710" y="1"/>
            <a:ext cx="8676290" cy="6858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89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48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181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7352" y="124705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sockets</a:t>
            </a:r>
            <a:b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525" y="593817"/>
            <a:ext cx="4854361" cy="188992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858000" y="593817"/>
            <a:ext cx="1595535" cy="13576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12108563">
            <a:off x="5999586" y="4362061"/>
            <a:ext cx="1922106" cy="1101013"/>
          </a:xfrm>
          <a:prstGeom prst="arc">
            <a:avLst>
              <a:gd name="adj1" fmla="val 16200000"/>
              <a:gd name="adj2" fmla="val 5106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8354" y="1453951"/>
            <a:ext cx="6050804" cy="53192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Freeform 7"/>
          <p:cNvSpPr/>
          <p:nvPr/>
        </p:nvSpPr>
        <p:spPr>
          <a:xfrm>
            <a:off x="6137766" y="1004644"/>
            <a:ext cx="757556" cy="651989"/>
          </a:xfrm>
          <a:custGeom>
            <a:avLst/>
            <a:gdLst>
              <a:gd name="connsiteX0" fmla="*/ 757556 w 757556"/>
              <a:gd name="connsiteY0" fmla="*/ 3062 h 651989"/>
              <a:gd name="connsiteX1" fmla="*/ 412324 w 757556"/>
              <a:gd name="connsiteY1" fmla="*/ 87038 h 651989"/>
              <a:gd name="connsiteX2" fmla="*/ 39099 w 757556"/>
              <a:gd name="connsiteY2" fmla="*/ 581560 h 651989"/>
              <a:gd name="connsiteX3" fmla="*/ 29769 w 757556"/>
              <a:gd name="connsiteY3" fmla="*/ 637544 h 651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556" h="651989">
                <a:moveTo>
                  <a:pt x="757556" y="3062"/>
                </a:moveTo>
                <a:cubicBezTo>
                  <a:pt x="644811" y="-3158"/>
                  <a:pt x="532067" y="-9378"/>
                  <a:pt x="412324" y="87038"/>
                </a:cubicBezTo>
                <a:cubicBezTo>
                  <a:pt x="292581" y="183454"/>
                  <a:pt x="102858" y="489809"/>
                  <a:pt x="39099" y="581560"/>
                </a:cubicBezTo>
                <a:cubicBezTo>
                  <a:pt x="-24660" y="673311"/>
                  <a:pt x="2554" y="655427"/>
                  <a:pt x="29769" y="63754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35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639" y="-63460"/>
            <a:ext cx="8915399" cy="1468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sockets</a:t>
            </a:r>
            <a:b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  <a:endParaRPr lang="en-US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2150" y="3862828"/>
            <a:ext cx="3162574" cy="2827265"/>
          </a:xfrm>
          <a:prstGeom prst="rect">
            <a:avLst/>
          </a:prstGeom>
        </p:spPr>
      </p:pic>
      <p:sp>
        <p:nvSpPr>
          <p:cNvPr id="5" name="Arc 4"/>
          <p:cNvSpPr/>
          <p:nvPr/>
        </p:nvSpPr>
        <p:spPr>
          <a:xfrm>
            <a:off x="7446480" y="3461611"/>
            <a:ext cx="1511559" cy="1082351"/>
          </a:xfrm>
          <a:prstGeom prst="arc">
            <a:avLst>
              <a:gd name="adj1" fmla="val 16200000"/>
              <a:gd name="adj2" fmla="val 2141923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397551" y="3778898"/>
            <a:ext cx="2286000" cy="17821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44765" y="1487968"/>
            <a:ext cx="6157494" cy="50296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0" y="3227964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883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0202" y="328246"/>
            <a:ext cx="8911687" cy="123092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5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15891299"/>
              </p:ext>
            </p:extLst>
          </p:nvPr>
        </p:nvGraphicFramePr>
        <p:xfrm>
          <a:off x="1956157" y="1944761"/>
          <a:ext cx="8489847" cy="33083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6797"/>
                <a:gridCol w="2133101"/>
                <a:gridCol w="2829949"/>
              </a:tblGrid>
              <a:tr h="3673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Function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Basement one and two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Parking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Mall and entrance.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floor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Mall and Cafeteria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 floor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Billiard and Games.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Third to fourteenth (except 9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Ninth floor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and mechanical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Fifteenth floor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and Cafeteria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Sixteenth floor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Gymnasium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0237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9403" y="1696872"/>
            <a:ext cx="8915400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Mechanical and </a:t>
            </a:r>
          </a:p>
          <a:p>
            <a:pPr algn="ctr">
              <a:buNone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Safety Design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578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17093387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575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40730" y="918644"/>
            <a:ext cx="42904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VRF - multi split unit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69236" y="989045"/>
            <a:ext cx="2869834" cy="408459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10" descr="split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52256" y="2058737"/>
            <a:ext cx="3007419" cy="19567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7069" y="2127136"/>
            <a:ext cx="3209748" cy="17677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213417" y="4010187"/>
            <a:ext cx="28360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Indoor Split unit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4853600" y="4058084"/>
            <a:ext cx="2931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Cassette Split unit</a:t>
            </a:r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8977108" y="5242450"/>
            <a:ext cx="2931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Outdoor Unit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04554" y="1455200"/>
          <a:ext cx="4077788" cy="4819650"/>
        </p:xfrm>
        <a:graphic>
          <a:graphicData uri="http://schemas.openxmlformats.org/drawingml/2006/table">
            <a:tbl>
              <a:tblPr/>
              <a:tblGrid>
                <a:gridCol w="994954"/>
                <a:gridCol w="1123406"/>
                <a:gridCol w="992777"/>
                <a:gridCol w="966651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Space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Cooling load (kW)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Load (Ton)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Condition Tonnage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Circulation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46.39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13.20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27 0.5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4.41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1.30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3.10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0.89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3.12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0.89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3.24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0.92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2.76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0.79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Bathroom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1.40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0.40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3.36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0.96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5.74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1.63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Security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1.38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0.39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4.07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1.16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3.13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0.89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Kitchen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10.09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2.87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Cafeteria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12.18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3.46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5 1.0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Bathroom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1.65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0.47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2.79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0.79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16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2.63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15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3.00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0.85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14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2.90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0.83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13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3.00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0.85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4.43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1.26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11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3.29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0.94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Shop 10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Arial"/>
                        </a:rPr>
                        <a:t>5.75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Arial"/>
                        </a:rPr>
                        <a:t>1.64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Arial"/>
                        </a:rPr>
                        <a:t>2.0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190500"/>
          </a:xfrm>
          <a:prstGeom prst="rect">
            <a:avLst/>
          </a:prstGeom>
          <a:noFill/>
        </p:spPr>
      </p:pic>
      <p:pic>
        <p:nvPicPr>
          <p:cNvPr id="8192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190500"/>
          </a:xfrm>
          <a:prstGeom prst="rect">
            <a:avLst/>
          </a:prstGeom>
          <a:noFill/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17723" y="1533576"/>
          <a:ext cx="4011386" cy="4819650"/>
        </p:xfrm>
        <a:graphic>
          <a:graphicData uri="http://schemas.openxmlformats.org/drawingml/2006/table">
            <a:tbl>
              <a:tblPr/>
              <a:tblGrid>
                <a:gridCol w="1059180"/>
                <a:gridCol w="979714"/>
                <a:gridCol w="966652"/>
                <a:gridCol w="100584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Space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Cooling load (kW)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Load (Ton)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Condition Tonnage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Bathroom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0.23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0.07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Office 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0.77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0.22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Office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0.34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Office 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1.61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0.46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Kitchen 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0.58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Kitchen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0.84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0.24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Bathroom 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0.21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0.06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Office 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1.24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0.36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Office 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1.05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0.30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Kitchen 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Office 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0.81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0.23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Office 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2.74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0.78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Reception 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1.29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0.37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Office 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2.64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Kitchen 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0.46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0.13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Bathroom 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0.06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Reception 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1.37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0.39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Kitchen 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1.53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0.44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Reception 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0.30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Office 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2.17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0.62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Office 10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1.34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0.39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Reception 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0.32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0.10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Reception 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1.27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0.37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0.75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901394" y="909935"/>
            <a:ext cx="2931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(Mall)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7357314" y="970895"/>
            <a:ext cx="2931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 (Office)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7" y="1479233"/>
            <a:ext cx="12133263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1940583" y="857684"/>
            <a:ext cx="2931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(Mall)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97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075" y="3408286"/>
            <a:ext cx="6400031" cy="344971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1525" y="0"/>
            <a:ext cx="5620475" cy="38144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05898" y="609489"/>
            <a:ext cx="2931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 (Office)</a:t>
            </a:r>
            <a:endParaRPr lang="en-US" sz="2400" dirty="0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328" y="1286888"/>
            <a:ext cx="6677432" cy="55711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1770" y="478426"/>
            <a:ext cx="4550229" cy="4100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001693" y="572859"/>
          <a:ext cx="4898569" cy="4652284"/>
        </p:xfrm>
        <a:graphic>
          <a:graphicData uri="http://schemas.openxmlformats.org/drawingml/2006/table">
            <a:tbl>
              <a:tblPr/>
              <a:tblGrid>
                <a:gridCol w="1058766"/>
                <a:gridCol w="1165730"/>
                <a:gridCol w="631750"/>
                <a:gridCol w="1410573"/>
                <a:gridCol w="631750"/>
              </a:tblGrid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Floor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Zone A&amp; B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Sum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Zone C &amp; D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Sum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Second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23.75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22.25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Third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5.25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Fourth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8.25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Fifth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21.75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Sixth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20.5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Seventh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7.75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Eighth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18.5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Ninth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Tenth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26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Eleventh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20.5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Twelfth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8.25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Thirteenth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7.75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Fourteenth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19.75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15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90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Fifteenth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5.75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9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Sixteenth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9573" marR="99573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90265" y="1513659"/>
          <a:ext cx="4543011" cy="1046660"/>
        </p:xfrm>
        <a:graphic>
          <a:graphicData uri="http://schemas.openxmlformats.org/drawingml/2006/table">
            <a:tbl>
              <a:tblPr/>
              <a:tblGrid>
                <a:gridCol w="946980"/>
                <a:gridCol w="897139"/>
                <a:gridCol w="862250"/>
                <a:gridCol w="929535"/>
                <a:gridCol w="907107"/>
              </a:tblGrid>
              <a:tr h="261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Floor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Zone A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Zone B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Zone C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Zone D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G.F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10.25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9.75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10.25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1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F.F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10.25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9.75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20.25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20.25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19.75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278130" algn="ctr"/>
                          <a:tab pos="556260" algn="r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9714" marR="8971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6042" y="3164966"/>
            <a:ext cx="3170539" cy="29969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795" y="0"/>
            <a:ext cx="7631205" cy="685799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666263" y="844621"/>
            <a:ext cx="2931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floor</a:t>
            </a:r>
            <a:endParaRPr lang="en-US" sz="24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757645" y="1875522"/>
          <a:ext cx="3696789" cy="1437132"/>
        </p:xfrm>
        <a:graphic>
          <a:graphicData uri="http://schemas.openxmlformats.org/drawingml/2006/table">
            <a:tbl>
              <a:tblPr/>
              <a:tblGrid>
                <a:gridCol w="1520190"/>
                <a:gridCol w="974816"/>
                <a:gridCol w="1201783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model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Tonnage capacity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Arial"/>
                        </a:rPr>
                        <a:t>Number of units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ARUM312BTE5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ARUM288BTE5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ARUM264BTE5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ARUM241BTE5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ARUM192BTE5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16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772147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325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1011</TotalTime>
  <Words>2863</Words>
  <Application>Microsoft Office PowerPoint</Application>
  <PresentationFormat>Custom</PresentationFormat>
  <Paragraphs>1246</Paragraphs>
  <Slides>112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112</vt:i4>
      </vt:variant>
    </vt:vector>
  </HeadingPairs>
  <TitlesOfParts>
    <vt:vector size="113" baseType="lpstr">
      <vt:lpstr>Wisp</vt:lpstr>
      <vt:lpstr>Commercial Tower</vt:lpstr>
      <vt:lpstr>Outline</vt:lpstr>
      <vt:lpstr>Architectural Aspects</vt:lpstr>
      <vt:lpstr>Slide 4</vt:lpstr>
      <vt:lpstr>Slide 5</vt:lpstr>
      <vt:lpstr>Architectural Design</vt:lpstr>
      <vt:lpstr>Architectural Design</vt:lpstr>
      <vt:lpstr>Slide 8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Slide 34</vt:lpstr>
      <vt:lpstr>Slide 35</vt:lpstr>
      <vt:lpstr>Slide 36</vt:lpstr>
      <vt:lpstr>Slide 37</vt:lpstr>
      <vt:lpstr>Environmental Design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Ecotect model for gymnasium</vt:lpstr>
      <vt:lpstr>Acoustical Analysis</vt:lpstr>
      <vt:lpstr>Acoustical Analysis</vt:lpstr>
      <vt:lpstr>Treatment </vt:lpstr>
      <vt:lpstr>Acoustical Analysis</vt:lpstr>
      <vt:lpstr>Sound Transmission Class (STC)</vt:lpstr>
      <vt:lpstr>Materials used for walls</vt:lpstr>
      <vt:lpstr>Composite STC values at different values of frequency.</vt:lpstr>
      <vt:lpstr>IIC Calculations </vt:lpstr>
      <vt:lpstr>Construction of the floor section: (gypsum tiles 15mm – 50 cm air gape with 50mm insulation-7 cm concrete- 28 cm block-filling material-floor tile). </vt:lpstr>
      <vt:lpstr>Slide 58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Cafeteria </vt:lpstr>
      <vt:lpstr>Slide 82</vt:lpstr>
      <vt:lpstr>Slide 83</vt:lpstr>
      <vt:lpstr>Slide 84</vt:lpstr>
      <vt:lpstr>3D Views </vt:lpstr>
      <vt:lpstr>Slide 86</vt:lpstr>
      <vt:lpstr>Slide 87</vt:lpstr>
      <vt:lpstr>Distribution of sockets First Floor</vt:lpstr>
      <vt:lpstr>Distribution of sockets Third floor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water supply system:</vt:lpstr>
      <vt:lpstr>Slide 102</vt:lpstr>
      <vt:lpstr>Slide 103</vt:lpstr>
      <vt:lpstr>Slide 104</vt:lpstr>
      <vt:lpstr>Slide 105</vt:lpstr>
      <vt:lpstr>Slide 106</vt:lpstr>
      <vt:lpstr>Slide 107</vt:lpstr>
      <vt:lpstr>Emergency exits</vt:lpstr>
      <vt:lpstr>Slide 109</vt:lpstr>
      <vt:lpstr>QUANTITY SURVEY &amp; Cost Estimates</vt:lpstr>
      <vt:lpstr>Slide 111</vt:lpstr>
      <vt:lpstr>Slide 112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 tower</dc:title>
  <dc:creator>Areen</dc:creator>
  <cp:lastModifiedBy>CRC</cp:lastModifiedBy>
  <cp:revision>94</cp:revision>
  <dcterms:created xsi:type="dcterms:W3CDTF">2017-05-17T09:26:01Z</dcterms:created>
  <dcterms:modified xsi:type="dcterms:W3CDTF">2017-05-24T23:20:02Z</dcterms:modified>
</cp:coreProperties>
</file>