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9" r:id="rId2"/>
    <p:sldId id="280" r:id="rId3"/>
    <p:sldId id="281" r:id="rId4"/>
    <p:sldId id="282" r:id="rId5"/>
    <p:sldId id="283" r:id="rId6"/>
    <p:sldId id="284" r:id="rId7"/>
    <p:sldId id="285" r:id="rId8"/>
    <p:sldId id="286" r:id="rId9"/>
    <p:sldId id="287" r:id="rId10"/>
    <p:sldId id="288" r:id="rId11"/>
    <p:sldId id="289" r:id="rId12"/>
    <p:sldId id="290" r:id="rId13"/>
    <p:sldId id="291" r:id="rId14"/>
    <p:sldId id="292" r:id="rId15"/>
    <p:sldId id="293" r:id="rId16"/>
    <p:sldId id="294" r:id="rId17"/>
    <p:sldId id="256" r:id="rId18"/>
    <p:sldId id="257" r:id="rId19"/>
    <p:sldId id="258" r:id="rId20"/>
    <p:sldId id="259" r:id="rId21"/>
    <p:sldId id="260" r:id="rId22"/>
    <p:sldId id="261" r:id="rId23"/>
    <p:sldId id="262" r:id="rId24"/>
    <p:sldId id="263" r:id="rId25"/>
    <p:sldId id="264" r:id="rId26"/>
    <p:sldId id="265" r:id="rId27"/>
    <p:sldId id="266" r:id="rId28"/>
    <p:sldId id="267" r:id="rId29"/>
    <p:sldId id="268" r:id="rId30"/>
    <p:sldId id="269" r:id="rId31"/>
    <p:sldId id="270" r:id="rId32"/>
    <p:sldId id="271" r:id="rId33"/>
    <p:sldId id="272" r:id="rId34"/>
    <p:sldId id="273" r:id="rId35"/>
    <p:sldId id="274" r:id="rId36"/>
    <p:sldId id="275" r:id="rId37"/>
    <p:sldId id="276" r:id="rId38"/>
    <p:sldId id="277" r:id="rId39"/>
    <p:sldId id="295"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24"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2065E90-73BB-4D50-88A3-B6BDBBC0E7A4}" type="datetimeFigureOut">
              <a:rPr lang="en-US" smtClean="0"/>
              <a:pPr/>
              <a:t>6/6/2020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9E25E7-9D86-4A7D-AB58-D07C840EF381}" type="slidenum">
              <a:rPr lang="en-US" smtClean="0"/>
              <a:pPr/>
              <a:t>‹#›</a:t>
            </a:fld>
            <a:endParaRPr lang="en-US"/>
          </a:p>
        </p:txBody>
      </p:sp>
    </p:spTree>
    <p:extLst>
      <p:ext uri="{BB962C8B-B14F-4D97-AF65-F5344CB8AC3E}">
        <p14:creationId xmlns:p14="http://schemas.microsoft.com/office/powerpoint/2010/main" xmlns="" val="2776144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065E90-73BB-4D50-88A3-B6BDBBC0E7A4}" type="datetimeFigureOut">
              <a:rPr lang="en-US" smtClean="0"/>
              <a:pPr/>
              <a:t>6/6/2020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9E25E7-9D86-4A7D-AB58-D07C840EF381}" type="slidenum">
              <a:rPr lang="en-US" smtClean="0"/>
              <a:pPr/>
              <a:t>‹#›</a:t>
            </a:fld>
            <a:endParaRPr lang="en-US"/>
          </a:p>
        </p:txBody>
      </p:sp>
    </p:spTree>
    <p:extLst>
      <p:ext uri="{BB962C8B-B14F-4D97-AF65-F5344CB8AC3E}">
        <p14:creationId xmlns:p14="http://schemas.microsoft.com/office/powerpoint/2010/main" xmlns="" val="18596204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065E90-73BB-4D50-88A3-B6BDBBC0E7A4}" type="datetimeFigureOut">
              <a:rPr lang="en-US" smtClean="0"/>
              <a:pPr/>
              <a:t>6/6/2020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9E25E7-9D86-4A7D-AB58-D07C840EF381}" type="slidenum">
              <a:rPr lang="en-US" smtClean="0"/>
              <a:pPr/>
              <a:t>‹#›</a:t>
            </a:fld>
            <a:endParaRPr lang="en-US"/>
          </a:p>
        </p:txBody>
      </p:sp>
    </p:spTree>
    <p:extLst>
      <p:ext uri="{BB962C8B-B14F-4D97-AF65-F5344CB8AC3E}">
        <p14:creationId xmlns:p14="http://schemas.microsoft.com/office/powerpoint/2010/main" xmlns="" val="1628442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065E90-73BB-4D50-88A3-B6BDBBC0E7A4}" type="datetimeFigureOut">
              <a:rPr lang="en-US" smtClean="0"/>
              <a:pPr/>
              <a:t>6/6/2020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9E25E7-9D86-4A7D-AB58-D07C840EF381}" type="slidenum">
              <a:rPr lang="en-US" smtClean="0"/>
              <a:pPr/>
              <a:t>‹#›</a:t>
            </a:fld>
            <a:endParaRPr lang="en-US"/>
          </a:p>
        </p:txBody>
      </p:sp>
    </p:spTree>
    <p:extLst>
      <p:ext uri="{BB962C8B-B14F-4D97-AF65-F5344CB8AC3E}">
        <p14:creationId xmlns:p14="http://schemas.microsoft.com/office/powerpoint/2010/main" xmlns="" val="1931074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2065E90-73BB-4D50-88A3-B6BDBBC0E7A4}" type="datetimeFigureOut">
              <a:rPr lang="en-US" smtClean="0"/>
              <a:pPr/>
              <a:t>6/6/2020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9E25E7-9D86-4A7D-AB58-D07C840EF381}" type="slidenum">
              <a:rPr lang="en-US" smtClean="0"/>
              <a:pPr/>
              <a:t>‹#›</a:t>
            </a:fld>
            <a:endParaRPr lang="en-US"/>
          </a:p>
        </p:txBody>
      </p:sp>
    </p:spTree>
    <p:extLst>
      <p:ext uri="{BB962C8B-B14F-4D97-AF65-F5344CB8AC3E}">
        <p14:creationId xmlns:p14="http://schemas.microsoft.com/office/powerpoint/2010/main" xmlns="" val="1881381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2065E90-73BB-4D50-88A3-B6BDBBC0E7A4}" type="datetimeFigureOut">
              <a:rPr lang="en-US" smtClean="0"/>
              <a:pPr/>
              <a:t>6/6/2020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9E25E7-9D86-4A7D-AB58-D07C840EF381}" type="slidenum">
              <a:rPr lang="en-US" smtClean="0"/>
              <a:pPr/>
              <a:t>‹#›</a:t>
            </a:fld>
            <a:endParaRPr lang="en-US"/>
          </a:p>
        </p:txBody>
      </p:sp>
    </p:spTree>
    <p:extLst>
      <p:ext uri="{BB962C8B-B14F-4D97-AF65-F5344CB8AC3E}">
        <p14:creationId xmlns:p14="http://schemas.microsoft.com/office/powerpoint/2010/main" xmlns="" val="3546960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2065E90-73BB-4D50-88A3-B6BDBBC0E7A4}" type="datetimeFigureOut">
              <a:rPr lang="en-US" smtClean="0"/>
              <a:pPr/>
              <a:t>6/6/2020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9E25E7-9D86-4A7D-AB58-D07C840EF381}" type="slidenum">
              <a:rPr lang="en-US" smtClean="0"/>
              <a:pPr/>
              <a:t>‹#›</a:t>
            </a:fld>
            <a:endParaRPr lang="en-US"/>
          </a:p>
        </p:txBody>
      </p:sp>
    </p:spTree>
    <p:extLst>
      <p:ext uri="{BB962C8B-B14F-4D97-AF65-F5344CB8AC3E}">
        <p14:creationId xmlns:p14="http://schemas.microsoft.com/office/powerpoint/2010/main" xmlns="" val="1409890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2065E90-73BB-4D50-88A3-B6BDBBC0E7A4}" type="datetimeFigureOut">
              <a:rPr lang="en-US" smtClean="0"/>
              <a:pPr/>
              <a:t>6/6/2020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9E25E7-9D86-4A7D-AB58-D07C840EF381}" type="slidenum">
              <a:rPr lang="en-US" smtClean="0"/>
              <a:pPr/>
              <a:t>‹#›</a:t>
            </a:fld>
            <a:endParaRPr lang="en-US"/>
          </a:p>
        </p:txBody>
      </p:sp>
    </p:spTree>
    <p:extLst>
      <p:ext uri="{BB962C8B-B14F-4D97-AF65-F5344CB8AC3E}">
        <p14:creationId xmlns:p14="http://schemas.microsoft.com/office/powerpoint/2010/main" xmlns="" val="534258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065E90-73BB-4D50-88A3-B6BDBBC0E7A4}" type="datetimeFigureOut">
              <a:rPr lang="en-US" smtClean="0"/>
              <a:pPr/>
              <a:t>6/6/2020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9E25E7-9D86-4A7D-AB58-D07C840EF381}" type="slidenum">
              <a:rPr lang="en-US" smtClean="0"/>
              <a:pPr/>
              <a:t>‹#›</a:t>
            </a:fld>
            <a:endParaRPr lang="en-US"/>
          </a:p>
        </p:txBody>
      </p:sp>
    </p:spTree>
    <p:extLst>
      <p:ext uri="{BB962C8B-B14F-4D97-AF65-F5344CB8AC3E}">
        <p14:creationId xmlns:p14="http://schemas.microsoft.com/office/powerpoint/2010/main" xmlns="" val="101441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065E90-73BB-4D50-88A3-B6BDBBC0E7A4}" type="datetimeFigureOut">
              <a:rPr lang="en-US" smtClean="0"/>
              <a:pPr/>
              <a:t>6/6/2020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9E25E7-9D86-4A7D-AB58-D07C840EF381}" type="slidenum">
              <a:rPr lang="en-US" smtClean="0"/>
              <a:pPr/>
              <a:t>‹#›</a:t>
            </a:fld>
            <a:endParaRPr lang="en-US"/>
          </a:p>
        </p:txBody>
      </p:sp>
    </p:spTree>
    <p:extLst>
      <p:ext uri="{BB962C8B-B14F-4D97-AF65-F5344CB8AC3E}">
        <p14:creationId xmlns:p14="http://schemas.microsoft.com/office/powerpoint/2010/main" xmlns="" val="1301574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065E90-73BB-4D50-88A3-B6BDBBC0E7A4}" type="datetimeFigureOut">
              <a:rPr lang="en-US" smtClean="0"/>
              <a:pPr/>
              <a:t>6/6/2020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9E25E7-9D86-4A7D-AB58-D07C840EF381}" type="slidenum">
              <a:rPr lang="en-US" smtClean="0"/>
              <a:pPr/>
              <a:t>‹#›</a:t>
            </a:fld>
            <a:endParaRPr lang="en-US"/>
          </a:p>
        </p:txBody>
      </p:sp>
    </p:spTree>
    <p:extLst>
      <p:ext uri="{BB962C8B-B14F-4D97-AF65-F5344CB8AC3E}">
        <p14:creationId xmlns:p14="http://schemas.microsoft.com/office/powerpoint/2010/main" xmlns="" val="1045113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065E90-73BB-4D50-88A3-B6BDBBC0E7A4}" type="datetimeFigureOut">
              <a:rPr lang="en-US" smtClean="0"/>
              <a:pPr/>
              <a:t>6/6/2020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9E25E7-9D86-4A7D-AB58-D07C840EF381}" type="slidenum">
              <a:rPr lang="en-US" smtClean="0"/>
              <a:pPr/>
              <a:t>‹#›</a:t>
            </a:fld>
            <a:endParaRPr lang="en-US"/>
          </a:p>
        </p:txBody>
      </p:sp>
    </p:spTree>
    <p:extLst>
      <p:ext uri="{BB962C8B-B14F-4D97-AF65-F5344CB8AC3E}">
        <p14:creationId xmlns:p14="http://schemas.microsoft.com/office/powerpoint/2010/main" xmlns="" val="5545324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emf"/></Relationships>
</file>

<file path=ppt/slides/_rels/slide28.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859172" y="-646911"/>
            <a:ext cx="10363200" cy="2763738"/>
          </a:xfrm>
        </p:spPr>
        <p:txBody>
          <a:bodyPr>
            <a:normAutofit/>
          </a:bodyPr>
          <a:lstStyle/>
          <a:p>
            <a:r>
              <a:rPr lang="en-US" sz="3200" b="1" dirty="0" smtClean="0"/>
              <a:t>The possibility of transforming a traditional existing building into a sustainable building</a:t>
            </a:r>
            <a:r>
              <a:rPr lang="en-US" sz="3200" dirty="0" smtClean="0"/>
              <a:t/>
            </a:r>
            <a:br>
              <a:rPr lang="en-US" sz="3200" dirty="0" smtClean="0"/>
            </a:br>
            <a:endParaRPr lang="ar-SA" sz="3200" dirty="0"/>
          </a:p>
        </p:txBody>
      </p:sp>
      <p:sp>
        <p:nvSpPr>
          <p:cNvPr id="3" name="عنوان فرعي 2"/>
          <p:cNvSpPr>
            <a:spLocks noGrp="1"/>
          </p:cNvSpPr>
          <p:nvPr>
            <p:ph type="subTitle" idx="1"/>
          </p:nvPr>
        </p:nvSpPr>
        <p:spPr>
          <a:xfrm>
            <a:off x="1171551" y="5301208"/>
            <a:ext cx="8534400" cy="1752600"/>
          </a:xfrm>
        </p:spPr>
        <p:txBody>
          <a:bodyPr>
            <a:normAutofit/>
          </a:bodyPr>
          <a:lstStyle/>
          <a:p>
            <a:r>
              <a:rPr lang="en-US" b="1" dirty="0" smtClean="0">
                <a:solidFill>
                  <a:schemeClr val="tx1"/>
                </a:solidFill>
              </a:rPr>
              <a:t>By : </a:t>
            </a:r>
            <a:r>
              <a:rPr lang="en-US" b="1" dirty="0" err="1" smtClean="0">
                <a:solidFill>
                  <a:schemeClr val="tx1"/>
                </a:solidFill>
              </a:rPr>
              <a:t>Baraa</a:t>
            </a:r>
            <a:r>
              <a:rPr lang="en-US" b="1" dirty="0" smtClean="0">
                <a:solidFill>
                  <a:schemeClr val="tx1"/>
                </a:solidFill>
              </a:rPr>
              <a:t> </a:t>
            </a:r>
            <a:r>
              <a:rPr lang="en-US" b="1" dirty="0" err="1" smtClean="0">
                <a:solidFill>
                  <a:schemeClr val="tx1"/>
                </a:solidFill>
              </a:rPr>
              <a:t>Surakje</a:t>
            </a:r>
            <a:endParaRPr lang="en-US" b="1" dirty="0" smtClean="0">
              <a:solidFill>
                <a:schemeClr val="tx1"/>
              </a:solidFill>
            </a:endParaRPr>
          </a:p>
          <a:p>
            <a:r>
              <a:rPr lang="en-US" b="1" dirty="0" smtClean="0">
                <a:solidFill>
                  <a:schemeClr val="tx1"/>
                </a:solidFill>
              </a:rPr>
              <a:t>      </a:t>
            </a:r>
            <a:r>
              <a:rPr lang="en-US" b="1" dirty="0" err="1" smtClean="0">
                <a:solidFill>
                  <a:schemeClr val="tx1"/>
                </a:solidFill>
              </a:rPr>
              <a:t>Bara’a</a:t>
            </a:r>
            <a:r>
              <a:rPr lang="en-US" b="1" dirty="0" smtClean="0">
                <a:solidFill>
                  <a:schemeClr val="tx1"/>
                </a:solidFill>
              </a:rPr>
              <a:t> </a:t>
            </a:r>
            <a:r>
              <a:rPr lang="en-US" b="1" dirty="0" err="1" smtClean="0">
                <a:solidFill>
                  <a:schemeClr val="tx1"/>
                </a:solidFill>
              </a:rPr>
              <a:t>Shaer</a:t>
            </a:r>
            <a:endParaRPr lang="ar-SA" b="1" dirty="0">
              <a:solidFill>
                <a:schemeClr val="tx1"/>
              </a:solidFill>
            </a:endParaRPr>
          </a:p>
        </p:txBody>
      </p:sp>
      <p:pic>
        <p:nvPicPr>
          <p:cNvPr id="4" name="صورة 2" descr="The Challenge Of Converting Existing Buildings Into Energy-Efficient Structures"/>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351584" y="1772816"/>
            <a:ext cx="7315200" cy="3220720"/>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l="1237" r="2722" b="2935"/>
          <a:stretch>
            <a:fillRect/>
          </a:stretch>
        </p:blipFill>
        <p:spPr>
          <a:xfrm>
            <a:off x="1018903" y="587828"/>
            <a:ext cx="4937760" cy="4846320"/>
          </a:xfrm>
          <a:prstGeom prst="rect">
            <a:avLst/>
          </a:prstGeom>
        </p:spPr>
      </p:pic>
      <p:pic>
        <p:nvPicPr>
          <p:cNvPr id="3" name="Picture 3"/>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l="1237" r="2722" b="2935"/>
          <a:stretch>
            <a:fillRect/>
          </a:stretch>
        </p:blipFill>
        <p:spPr>
          <a:xfrm>
            <a:off x="6361612" y="522514"/>
            <a:ext cx="4937760" cy="484632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527381" y="759512"/>
            <a:ext cx="10369152"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lang="en-US" b="1" dirty="0" smtClean="0">
                <a:latin typeface="+mj-lt"/>
                <a:ea typeface="Calibri" pitchFamily="34" charset="0"/>
                <a:cs typeface="Arial" pitchFamily="34" charset="0"/>
              </a:rPr>
              <a:t>2</a:t>
            </a:r>
            <a:r>
              <a:rPr kumimoji="0" lang="en-US" b="1" i="0" u="none" strike="noStrike" cap="none" normalizeH="0" baseline="0" dirty="0" smtClean="0">
                <a:ln>
                  <a:noFill/>
                </a:ln>
                <a:solidFill>
                  <a:schemeClr val="tx1"/>
                </a:solidFill>
                <a:effectLst/>
                <a:latin typeface="+mj-lt"/>
                <a:ea typeface="Calibri" pitchFamily="34" charset="0"/>
                <a:cs typeface="Arial" pitchFamily="34" charset="0"/>
              </a:rPr>
              <a:t>- </a:t>
            </a:r>
            <a:r>
              <a:rPr kumimoji="0" lang="en-US" b="1" i="0" u="none" strike="noStrike" cap="none" normalizeH="0" baseline="0" dirty="0" smtClean="0">
                <a:ln>
                  <a:noFill/>
                </a:ln>
                <a:solidFill>
                  <a:schemeClr val="tx1"/>
                </a:solidFill>
                <a:effectLst/>
                <a:latin typeface="+mj-lt"/>
                <a:ea typeface="Calibri" pitchFamily="34" charset="0"/>
                <a:cs typeface="Arial" pitchFamily="34" charset="0"/>
              </a:rPr>
              <a:t>Water use</a:t>
            </a:r>
          </a:p>
          <a:p>
            <a:pPr lvl="0" algn="l" fontAlgn="base">
              <a:spcBef>
                <a:spcPct val="0"/>
              </a:spcBef>
              <a:spcAft>
                <a:spcPct val="0"/>
              </a:spcAft>
            </a:pPr>
            <a:r>
              <a:rPr lang="en-US" dirty="0" smtClean="0"/>
              <a:t>Many interviews and questionnaires were performed with different students in the college. The  students were  requested  to  give information on the frequency of use of the plumbing ﬁxtures  and  amount  of time  the  water  is  used  over   </a:t>
            </a:r>
            <a:endParaRPr lang="ar-JO" dirty="0" smtClean="0"/>
          </a:p>
          <a:p>
            <a:pPr lvl="0" algn="l" fontAlgn="base">
              <a:spcBef>
                <a:spcPct val="0"/>
              </a:spcBef>
              <a:spcAft>
                <a:spcPct val="0"/>
              </a:spcAft>
            </a:pPr>
            <a:r>
              <a:rPr lang="en-US" dirty="0" smtClean="0"/>
              <a:t>the working days and weekends.</a:t>
            </a:r>
            <a:endParaRPr lang="en-US" b="1" dirty="0" smtClean="0">
              <a:latin typeface="+mj-lt"/>
              <a:ea typeface="Calibri" pitchFamily="34" charset="0"/>
              <a:cs typeface="Arial" pitchFamily="34"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mj-lt"/>
              <a:ea typeface="Calibri" pitchFamily="34" charset="0"/>
              <a:cs typeface="Arial" pitchFamily="34" charset="0"/>
            </a:endParaRPr>
          </a:p>
          <a:p>
            <a:pPr algn="l" fontAlgn="base">
              <a:spcBef>
                <a:spcPct val="0"/>
              </a:spcBef>
              <a:spcAft>
                <a:spcPct val="0"/>
              </a:spcAft>
            </a:pPr>
            <a:r>
              <a:rPr lang="en-US" dirty="0" smtClean="0"/>
              <a:t>For students and staff of the college:</a:t>
            </a:r>
          </a:p>
          <a:p>
            <a:pPr marL="0" marR="0" lvl="0" indent="0" algn="l" defTabSz="914400" rtl="1" eaLnBrk="1" fontAlgn="base" latinLnBrk="0" hangingPunct="1">
              <a:lnSpc>
                <a:spcPct val="100000"/>
              </a:lnSpc>
              <a:spcBef>
                <a:spcPct val="0"/>
              </a:spcBef>
              <a:spcAft>
                <a:spcPct val="0"/>
              </a:spcAft>
              <a:buClrTx/>
              <a:buSzTx/>
              <a:buFontTx/>
              <a:buNone/>
              <a:tabLst/>
            </a:pPr>
            <a:endParaRPr lang="en-US" b="1" dirty="0" smtClean="0">
              <a:latin typeface="+mj-lt"/>
              <a:ea typeface="Calibri" pitchFamily="34" charset="0"/>
              <a:cs typeface="Arial" pitchFamily="34"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mj-lt"/>
              <a:cs typeface="Arial" pitchFamily="34" charset="0"/>
            </a:endParaRPr>
          </a:p>
        </p:txBody>
      </p:sp>
      <p:graphicFrame>
        <p:nvGraphicFramePr>
          <p:cNvPr id="5" name="جدول 4"/>
          <p:cNvGraphicFramePr>
            <a:graphicFrameLocks noGrp="1"/>
          </p:cNvGraphicFramePr>
          <p:nvPr/>
        </p:nvGraphicFramePr>
        <p:xfrm>
          <a:off x="623389" y="2978332"/>
          <a:ext cx="10884988" cy="3095896"/>
        </p:xfrm>
        <a:graphic>
          <a:graphicData uri="http://schemas.openxmlformats.org/drawingml/2006/table">
            <a:tbl>
              <a:tblPr rtl="1" firstRow="1" bandRow="1">
                <a:tableStyleId>{7DF18680-E054-41AD-8BC1-D1AEF772440D}</a:tableStyleId>
              </a:tblPr>
              <a:tblGrid>
                <a:gridCol w="2721247"/>
                <a:gridCol w="2721247"/>
                <a:gridCol w="2721247"/>
                <a:gridCol w="2721247"/>
              </a:tblGrid>
              <a:tr h="930640">
                <a:tc>
                  <a:txBody>
                    <a:bodyPr/>
                    <a:lstStyle/>
                    <a:p>
                      <a:pPr marR="24765" algn="ctr">
                        <a:lnSpc>
                          <a:spcPct val="95000"/>
                        </a:lnSpc>
                        <a:spcBef>
                          <a:spcPts val="315"/>
                        </a:spcBef>
                        <a:spcAft>
                          <a:spcPts val="0"/>
                        </a:spcAft>
                      </a:pPr>
                      <a:endParaRPr lang="en-US" sz="1400" dirty="0" smtClean="0">
                        <a:solidFill>
                          <a:sysClr val="windowText" lastClr="000000"/>
                        </a:solidFill>
                      </a:endParaRPr>
                    </a:p>
                    <a:p>
                      <a:pPr marR="24765" algn="ctr">
                        <a:lnSpc>
                          <a:spcPct val="95000"/>
                        </a:lnSpc>
                        <a:spcBef>
                          <a:spcPts val="315"/>
                        </a:spcBef>
                        <a:spcAft>
                          <a:spcPts val="0"/>
                        </a:spcAft>
                      </a:pPr>
                      <a:r>
                        <a:rPr lang="en-US" sz="1400" dirty="0" smtClean="0">
                          <a:solidFill>
                            <a:sysClr val="windowText" lastClr="000000"/>
                          </a:solidFill>
                        </a:rPr>
                        <a:t>The </a:t>
                      </a:r>
                      <a:r>
                        <a:rPr lang="en-US" sz="1400" dirty="0">
                          <a:solidFill>
                            <a:sysClr val="windowText" lastClr="000000"/>
                          </a:solidFill>
                        </a:rPr>
                        <a:t>water ﬂow rate of each plumbing ﬁxture (liters per second).</a:t>
                      </a:r>
                      <a:endParaRPr lang="en-US" sz="1400" dirty="0">
                        <a:solidFill>
                          <a:sysClr val="windowText" lastClr="000000"/>
                        </a:solidFill>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4765" algn="ctr">
                        <a:lnSpc>
                          <a:spcPct val="95000"/>
                        </a:lnSpc>
                        <a:spcBef>
                          <a:spcPts val="315"/>
                        </a:spcBef>
                        <a:spcAft>
                          <a:spcPts val="0"/>
                        </a:spcAft>
                      </a:pPr>
                      <a:endParaRPr lang="en-US" sz="1400" dirty="0" smtClean="0">
                        <a:solidFill>
                          <a:sysClr val="windowText" lastClr="000000"/>
                        </a:solidFill>
                      </a:endParaRPr>
                    </a:p>
                    <a:p>
                      <a:pPr marR="24765" algn="ctr">
                        <a:lnSpc>
                          <a:spcPct val="95000"/>
                        </a:lnSpc>
                        <a:spcBef>
                          <a:spcPts val="315"/>
                        </a:spcBef>
                        <a:spcAft>
                          <a:spcPts val="0"/>
                        </a:spcAft>
                      </a:pPr>
                      <a:r>
                        <a:rPr lang="en-US" sz="1400" dirty="0" smtClean="0">
                          <a:solidFill>
                            <a:sysClr val="windowText" lastClr="000000"/>
                          </a:solidFill>
                        </a:rPr>
                        <a:t>Average </a:t>
                      </a:r>
                      <a:r>
                        <a:rPr lang="en-US" sz="1400" dirty="0">
                          <a:solidFill>
                            <a:sysClr val="windowText" lastClr="000000"/>
                          </a:solidFill>
                        </a:rPr>
                        <a:t>time of use (seconds /time of use)</a:t>
                      </a:r>
                      <a:endParaRPr lang="en-US" sz="1400" dirty="0">
                        <a:solidFill>
                          <a:sysClr val="windowText" lastClr="000000"/>
                        </a:solidFill>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4765" algn="ctr">
                        <a:lnSpc>
                          <a:spcPct val="95000"/>
                        </a:lnSpc>
                        <a:spcBef>
                          <a:spcPts val="315"/>
                        </a:spcBef>
                        <a:spcAft>
                          <a:spcPts val="0"/>
                        </a:spcAft>
                      </a:pPr>
                      <a:endParaRPr lang="en-US" sz="1400" dirty="0" smtClean="0">
                        <a:solidFill>
                          <a:sysClr val="windowText" lastClr="000000"/>
                        </a:solidFill>
                      </a:endParaRPr>
                    </a:p>
                    <a:p>
                      <a:pPr marR="24765" algn="ctr">
                        <a:lnSpc>
                          <a:spcPct val="95000"/>
                        </a:lnSpc>
                        <a:spcBef>
                          <a:spcPts val="315"/>
                        </a:spcBef>
                        <a:spcAft>
                          <a:spcPts val="0"/>
                        </a:spcAft>
                      </a:pPr>
                      <a:r>
                        <a:rPr lang="en-US" sz="1400" dirty="0" smtClean="0">
                          <a:solidFill>
                            <a:sysClr val="windowText" lastClr="000000"/>
                          </a:solidFill>
                        </a:rPr>
                        <a:t>Frequency(times per </a:t>
                      </a:r>
                      <a:r>
                        <a:rPr lang="en-US" sz="1400" dirty="0">
                          <a:solidFill>
                            <a:sysClr val="windowText" lastClr="000000"/>
                          </a:solidFill>
                        </a:rPr>
                        <a:t>day)/person</a:t>
                      </a:r>
                      <a:endParaRPr lang="en-US" sz="1400" dirty="0">
                        <a:solidFill>
                          <a:sysClr val="windowText" lastClr="000000"/>
                        </a:solidFill>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a:endParaRPr lang="ar-SA" dirty="0"/>
                    </a:p>
                  </a:txBody>
                  <a:tcPr marL="121920" marR="1219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721752">
                <a:tc>
                  <a:txBody>
                    <a:bodyPr/>
                    <a:lstStyle/>
                    <a:p>
                      <a:pPr marR="24765" algn="ctr">
                        <a:lnSpc>
                          <a:spcPct val="95000"/>
                        </a:lnSpc>
                        <a:spcBef>
                          <a:spcPts val="315"/>
                        </a:spcBef>
                        <a:spcAft>
                          <a:spcPts val="0"/>
                        </a:spcAft>
                      </a:pPr>
                      <a:endParaRPr lang="en-US" sz="1400" dirty="0" smtClean="0"/>
                    </a:p>
                    <a:p>
                      <a:pPr marR="24765" algn="ctr">
                        <a:lnSpc>
                          <a:spcPct val="95000"/>
                        </a:lnSpc>
                        <a:spcBef>
                          <a:spcPts val="315"/>
                        </a:spcBef>
                        <a:spcAft>
                          <a:spcPts val="0"/>
                        </a:spcAft>
                      </a:pPr>
                      <a:r>
                        <a:rPr lang="en-US" sz="1400" dirty="0" smtClean="0"/>
                        <a:t>5liters </a:t>
                      </a:r>
                      <a:r>
                        <a:rPr lang="en-US" sz="1400" dirty="0"/>
                        <a:t>for each time</a:t>
                      </a:r>
                      <a:endParaRPr lang="en-US" sz="1400" dirty="0">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4765" algn="ctr">
                        <a:lnSpc>
                          <a:spcPct val="95000"/>
                        </a:lnSpc>
                        <a:spcBef>
                          <a:spcPts val="315"/>
                        </a:spcBef>
                        <a:spcAft>
                          <a:spcPts val="0"/>
                        </a:spcAft>
                      </a:pPr>
                      <a:endParaRPr lang="en-US" sz="1400" dirty="0" smtClean="0"/>
                    </a:p>
                    <a:p>
                      <a:pPr marR="24765" algn="ctr">
                        <a:lnSpc>
                          <a:spcPct val="95000"/>
                        </a:lnSpc>
                        <a:spcBef>
                          <a:spcPts val="315"/>
                        </a:spcBef>
                        <a:spcAft>
                          <a:spcPts val="0"/>
                        </a:spcAft>
                      </a:pPr>
                      <a:r>
                        <a:rPr lang="en-US" sz="1400" dirty="0" smtClean="0"/>
                        <a:t>-</a:t>
                      </a:r>
                      <a:endParaRPr lang="en-US" sz="1400" dirty="0">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4765" algn="ctr">
                        <a:lnSpc>
                          <a:spcPct val="95000"/>
                        </a:lnSpc>
                        <a:spcBef>
                          <a:spcPts val="315"/>
                        </a:spcBef>
                        <a:spcAft>
                          <a:spcPts val="0"/>
                        </a:spcAft>
                      </a:pPr>
                      <a:endParaRPr lang="en-US" sz="1400" dirty="0" smtClean="0"/>
                    </a:p>
                    <a:p>
                      <a:pPr marR="24765" algn="ctr">
                        <a:lnSpc>
                          <a:spcPct val="95000"/>
                        </a:lnSpc>
                        <a:spcBef>
                          <a:spcPts val="315"/>
                        </a:spcBef>
                        <a:spcAft>
                          <a:spcPts val="0"/>
                        </a:spcAft>
                      </a:pPr>
                      <a:r>
                        <a:rPr lang="en-US" sz="1400" dirty="0" smtClean="0"/>
                        <a:t>1.5</a:t>
                      </a:r>
                      <a:endParaRPr lang="en-US" sz="1400" dirty="0">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4765" algn="ctr">
                        <a:lnSpc>
                          <a:spcPct val="95000"/>
                        </a:lnSpc>
                        <a:spcBef>
                          <a:spcPts val="315"/>
                        </a:spcBef>
                        <a:spcAft>
                          <a:spcPts val="0"/>
                        </a:spcAft>
                      </a:pPr>
                      <a:endParaRPr lang="en-US" sz="1400" dirty="0" smtClean="0"/>
                    </a:p>
                    <a:p>
                      <a:pPr marR="24765" algn="ctr">
                        <a:lnSpc>
                          <a:spcPct val="95000"/>
                        </a:lnSpc>
                        <a:spcBef>
                          <a:spcPts val="315"/>
                        </a:spcBef>
                        <a:spcAft>
                          <a:spcPts val="0"/>
                        </a:spcAft>
                      </a:pPr>
                      <a:r>
                        <a:rPr lang="en-US" sz="1400" dirty="0" smtClean="0"/>
                        <a:t>Toilet </a:t>
                      </a:r>
                      <a:r>
                        <a:rPr lang="en-US" sz="1400" dirty="0"/>
                        <a:t>flushing</a:t>
                      </a:r>
                      <a:endParaRPr lang="en-US" sz="1400" dirty="0">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721752">
                <a:tc>
                  <a:txBody>
                    <a:bodyPr/>
                    <a:lstStyle/>
                    <a:p>
                      <a:pPr marR="24765" algn="ctr">
                        <a:lnSpc>
                          <a:spcPct val="95000"/>
                        </a:lnSpc>
                        <a:spcBef>
                          <a:spcPts val="315"/>
                        </a:spcBef>
                        <a:spcAft>
                          <a:spcPts val="0"/>
                        </a:spcAft>
                      </a:pPr>
                      <a:endParaRPr lang="en-US" sz="1400" dirty="0" smtClean="0"/>
                    </a:p>
                    <a:p>
                      <a:pPr marR="24765" algn="ctr">
                        <a:lnSpc>
                          <a:spcPct val="95000"/>
                        </a:lnSpc>
                        <a:spcBef>
                          <a:spcPts val="315"/>
                        </a:spcBef>
                        <a:spcAft>
                          <a:spcPts val="0"/>
                        </a:spcAft>
                      </a:pPr>
                      <a:r>
                        <a:rPr lang="en-US" sz="1400" dirty="0" smtClean="0"/>
                        <a:t>0.033</a:t>
                      </a:r>
                      <a:endParaRPr lang="en-US" sz="1400" dirty="0">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4765" algn="ctr">
                        <a:lnSpc>
                          <a:spcPct val="95000"/>
                        </a:lnSpc>
                        <a:spcBef>
                          <a:spcPts val="315"/>
                        </a:spcBef>
                        <a:spcAft>
                          <a:spcPts val="0"/>
                        </a:spcAft>
                      </a:pPr>
                      <a:endParaRPr lang="en-US" sz="1400" dirty="0" smtClean="0"/>
                    </a:p>
                    <a:p>
                      <a:pPr marR="24765" algn="ctr">
                        <a:lnSpc>
                          <a:spcPct val="95000"/>
                        </a:lnSpc>
                        <a:spcBef>
                          <a:spcPts val="315"/>
                        </a:spcBef>
                        <a:spcAft>
                          <a:spcPts val="0"/>
                        </a:spcAft>
                      </a:pPr>
                      <a:r>
                        <a:rPr lang="en-US" sz="1400" dirty="0" smtClean="0"/>
                        <a:t>15</a:t>
                      </a:r>
                      <a:endParaRPr lang="en-US" sz="1400" dirty="0">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4765" algn="ctr">
                        <a:lnSpc>
                          <a:spcPct val="95000"/>
                        </a:lnSpc>
                        <a:spcBef>
                          <a:spcPts val="315"/>
                        </a:spcBef>
                        <a:spcAft>
                          <a:spcPts val="0"/>
                        </a:spcAft>
                      </a:pPr>
                      <a:endParaRPr lang="en-US" sz="1400" dirty="0" smtClean="0"/>
                    </a:p>
                    <a:p>
                      <a:pPr marR="24765" algn="ctr">
                        <a:lnSpc>
                          <a:spcPct val="95000"/>
                        </a:lnSpc>
                        <a:spcBef>
                          <a:spcPts val="315"/>
                        </a:spcBef>
                        <a:spcAft>
                          <a:spcPts val="0"/>
                        </a:spcAft>
                      </a:pPr>
                      <a:r>
                        <a:rPr lang="en-US" sz="1400" dirty="0" smtClean="0"/>
                        <a:t>2.4</a:t>
                      </a:r>
                      <a:endParaRPr lang="en-US" sz="1400" dirty="0">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4765" algn="ctr">
                        <a:lnSpc>
                          <a:spcPct val="95000"/>
                        </a:lnSpc>
                        <a:spcBef>
                          <a:spcPts val="315"/>
                        </a:spcBef>
                        <a:spcAft>
                          <a:spcPts val="0"/>
                        </a:spcAft>
                      </a:pPr>
                      <a:endParaRPr lang="en-US" sz="1400" dirty="0" smtClean="0"/>
                    </a:p>
                    <a:p>
                      <a:pPr marR="24765" algn="ctr">
                        <a:lnSpc>
                          <a:spcPct val="95000"/>
                        </a:lnSpc>
                        <a:spcBef>
                          <a:spcPts val="315"/>
                        </a:spcBef>
                        <a:spcAft>
                          <a:spcPts val="0"/>
                        </a:spcAft>
                      </a:pPr>
                      <a:r>
                        <a:rPr lang="en-US" sz="1400" dirty="0" smtClean="0"/>
                        <a:t>Hand </a:t>
                      </a:r>
                      <a:r>
                        <a:rPr lang="en-US" sz="1400" dirty="0"/>
                        <a:t>Washing</a:t>
                      </a:r>
                      <a:endParaRPr lang="en-US" sz="1400" dirty="0">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721752">
                <a:tc>
                  <a:txBody>
                    <a:bodyPr/>
                    <a:lstStyle/>
                    <a:p>
                      <a:pPr marR="24765" algn="ctr">
                        <a:lnSpc>
                          <a:spcPct val="95000"/>
                        </a:lnSpc>
                        <a:spcBef>
                          <a:spcPts val="315"/>
                        </a:spcBef>
                        <a:spcAft>
                          <a:spcPts val="0"/>
                        </a:spcAft>
                      </a:pPr>
                      <a:endParaRPr lang="en-US" sz="1400" dirty="0" smtClean="0"/>
                    </a:p>
                    <a:p>
                      <a:pPr marR="24765" algn="ctr">
                        <a:lnSpc>
                          <a:spcPct val="95000"/>
                        </a:lnSpc>
                        <a:spcBef>
                          <a:spcPts val="315"/>
                        </a:spcBef>
                        <a:spcAft>
                          <a:spcPts val="0"/>
                        </a:spcAft>
                      </a:pPr>
                      <a:r>
                        <a:rPr lang="en-US" sz="1400" dirty="0" smtClean="0"/>
                        <a:t>.</a:t>
                      </a:r>
                      <a:r>
                        <a:rPr lang="en-US" sz="1400" dirty="0"/>
                        <a:t>15</a:t>
                      </a:r>
                      <a:endParaRPr lang="en-US" sz="1400" dirty="0">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4765" algn="ctr">
                        <a:lnSpc>
                          <a:spcPct val="95000"/>
                        </a:lnSpc>
                        <a:spcBef>
                          <a:spcPts val="315"/>
                        </a:spcBef>
                        <a:spcAft>
                          <a:spcPts val="0"/>
                        </a:spcAft>
                      </a:pPr>
                      <a:endParaRPr lang="en-US" sz="1400" dirty="0" smtClean="0"/>
                    </a:p>
                    <a:p>
                      <a:pPr marR="24765" algn="ctr">
                        <a:lnSpc>
                          <a:spcPct val="95000"/>
                        </a:lnSpc>
                        <a:spcBef>
                          <a:spcPts val="315"/>
                        </a:spcBef>
                        <a:spcAft>
                          <a:spcPts val="0"/>
                        </a:spcAft>
                      </a:pPr>
                      <a:r>
                        <a:rPr lang="en-US" sz="1400" dirty="0" smtClean="0"/>
                        <a:t>180</a:t>
                      </a:r>
                      <a:endParaRPr lang="en-US" sz="1400" dirty="0">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4765" algn="ctr">
                        <a:lnSpc>
                          <a:spcPct val="95000"/>
                        </a:lnSpc>
                        <a:spcBef>
                          <a:spcPts val="315"/>
                        </a:spcBef>
                        <a:spcAft>
                          <a:spcPts val="0"/>
                        </a:spcAft>
                      </a:pPr>
                      <a:endParaRPr lang="en-US" sz="1400" dirty="0" smtClean="0"/>
                    </a:p>
                    <a:p>
                      <a:pPr marR="24765" algn="ctr">
                        <a:lnSpc>
                          <a:spcPct val="95000"/>
                        </a:lnSpc>
                        <a:spcBef>
                          <a:spcPts val="315"/>
                        </a:spcBef>
                        <a:spcAft>
                          <a:spcPts val="0"/>
                        </a:spcAft>
                      </a:pPr>
                      <a:r>
                        <a:rPr lang="en-US" sz="1400" dirty="0" smtClean="0"/>
                        <a:t>.</a:t>
                      </a:r>
                      <a:r>
                        <a:rPr lang="en-US" sz="1400" dirty="0"/>
                        <a:t>5</a:t>
                      </a:r>
                      <a:endParaRPr lang="en-US" sz="1400" dirty="0">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4765" algn="ctr">
                        <a:lnSpc>
                          <a:spcPct val="95000"/>
                        </a:lnSpc>
                        <a:spcBef>
                          <a:spcPts val="315"/>
                        </a:spcBef>
                        <a:spcAft>
                          <a:spcPts val="0"/>
                        </a:spcAft>
                      </a:pPr>
                      <a:endParaRPr lang="en-US" sz="1400" dirty="0" smtClean="0"/>
                    </a:p>
                    <a:p>
                      <a:pPr marR="24765" algn="ctr">
                        <a:lnSpc>
                          <a:spcPct val="95000"/>
                        </a:lnSpc>
                        <a:spcBef>
                          <a:spcPts val="315"/>
                        </a:spcBef>
                        <a:spcAft>
                          <a:spcPts val="0"/>
                        </a:spcAft>
                      </a:pPr>
                      <a:r>
                        <a:rPr lang="en-US" sz="1400" dirty="0" smtClean="0"/>
                        <a:t>Shower</a:t>
                      </a:r>
                      <a:endParaRPr lang="en-US" sz="1400" dirty="0">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23392" y="692697"/>
            <a:ext cx="6240693" cy="1200329"/>
          </a:xfrm>
          <a:prstGeom prst="rect">
            <a:avLst/>
          </a:prstGeom>
          <a:noFill/>
        </p:spPr>
        <p:txBody>
          <a:bodyPr wrap="square" rtlCol="1">
            <a:spAutoFit/>
          </a:bodyPr>
          <a:lstStyle/>
          <a:p>
            <a:pPr algn="l"/>
            <a:r>
              <a:rPr lang="en-US" dirty="0" smtClean="0"/>
              <a:t>For foreign students:</a:t>
            </a:r>
          </a:p>
          <a:p>
            <a:pPr algn="l"/>
            <a:endParaRPr lang="en-US" dirty="0" smtClean="0"/>
          </a:p>
          <a:p>
            <a:pPr algn="l"/>
            <a:endParaRPr lang="en-US" dirty="0" smtClean="0"/>
          </a:p>
          <a:p>
            <a:endParaRPr lang="ar-SA" dirty="0"/>
          </a:p>
        </p:txBody>
      </p:sp>
      <p:graphicFrame>
        <p:nvGraphicFramePr>
          <p:cNvPr id="3" name="جدول 2"/>
          <p:cNvGraphicFramePr>
            <a:graphicFrameLocks noGrp="1"/>
          </p:cNvGraphicFramePr>
          <p:nvPr/>
        </p:nvGraphicFramePr>
        <p:xfrm>
          <a:off x="629677" y="1436915"/>
          <a:ext cx="10029614" cy="3278775"/>
        </p:xfrm>
        <a:graphic>
          <a:graphicData uri="http://schemas.openxmlformats.org/drawingml/2006/table">
            <a:tbl>
              <a:tblPr rtl="1" firstRow="1" bandRow="1">
                <a:tableStyleId>{5C22544A-7EE6-4342-B048-85BDC9FD1C3A}</a:tableStyleId>
              </a:tblPr>
              <a:tblGrid>
                <a:gridCol w="2588739"/>
                <a:gridCol w="2588739"/>
                <a:gridCol w="2588739"/>
                <a:gridCol w="2263397"/>
              </a:tblGrid>
              <a:tr h="1158753">
                <a:tc>
                  <a:txBody>
                    <a:bodyPr/>
                    <a:lstStyle/>
                    <a:p>
                      <a:pPr marR="24765" algn="ctr">
                        <a:lnSpc>
                          <a:spcPct val="95000"/>
                        </a:lnSpc>
                        <a:spcBef>
                          <a:spcPts val="315"/>
                        </a:spcBef>
                        <a:spcAft>
                          <a:spcPts val="0"/>
                        </a:spcAft>
                      </a:pPr>
                      <a:endParaRPr lang="en-US" sz="1400" b="1" dirty="0" smtClean="0">
                        <a:solidFill>
                          <a:sysClr val="windowText" lastClr="000000"/>
                        </a:solidFill>
                        <a:latin typeface="+mn-lt"/>
                        <a:ea typeface="Book Antiqua"/>
                        <a:cs typeface="+mj-cs"/>
                      </a:endParaRPr>
                    </a:p>
                    <a:p>
                      <a:pPr marR="24765" algn="ctr">
                        <a:lnSpc>
                          <a:spcPct val="95000"/>
                        </a:lnSpc>
                        <a:spcBef>
                          <a:spcPts val="315"/>
                        </a:spcBef>
                        <a:spcAft>
                          <a:spcPts val="0"/>
                        </a:spcAft>
                      </a:pPr>
                      <a:r>
                        <a:rPr lang="en-US" sz="1400" b="1" dirty="0" smtClean="0">
                          <a:solidFill>
                            <a:sysClr val="windowText" lastClr="000000"/>
                          </a:solidFill>
                          <a:latin typeface="+mn-lt"/>
                          <a:ea typeface="Book Antiqua"/>
                          <a:cs typeface="+mj-cs"/>
                        </a:rPr>
                        <a:t>The </a:t>
                      </a:r>
                      <a:r>
                        <a:rPr lang="en-US" sz="1400" b="1" dirty="0" smtClean="0">
                          <a:solidFill>
                            <a:sysClr val="windowText" lastClr="000000"/>
                          </a:solidFill>
                          <a:latin typeface="+mn-lt"/>
                          <a:ea typeface="Book Antiqua"/>
                          <a:cs typeface="+mj-cs"/>
                        </a:rPr>
                        <a:t>water</a:t>
                      </a:r>
                      <a:r>
                        <a:rPr lang="en-US" sz="1400" b="1" baseline="0" dirty="0" smtClean="0">
                          <a:solidFill>
                            <a:sysClr val="windowText" lastClr="000000"/>
                          </a:solidFill>
                          <a:latin typeface="+mn-lt"/>
                          <a:ea typeface="Book Antiqua"/>
                          <a:cs typeface="+mj-cs"/>
                        </a:rPr>
                        <a:t> </a:t>
                      </a:r>
                      <a:r>
                        <a:rPr lang="en-US" sz="1400" b="1" dirty="0" smtClean="0">
                          <a:solidFill>
                            <a:sysClr val="windowText" lastClr="000000"/>
                          </a:solidFill>
                          <a:latin typeface="+mn-lt"/>
                          <a:ea typeface="Book Antiqua"/>
                          <a:cs typeface="+mj-cs"/>
                        </a:rPr>
                        <a:t>ﬂow rate of each </a:t>
                      </a:r>
                      <a:r>
                        <a:rPr lang="en-US" sz="1400" b="1" dirty="0">
                          <a:solidFill>
                            <a:sysClr val="windowText" lastClr="000000"/>
                          </a:solidFill>
                          <a:latin typeface="+mn-lt"/>
                          <a:ea typeface="Book Antiqua"/>
                          <a:cs typeface="+mj-cs"/>
                        </a:rPr>
                        <a:t>plumbing ﬁxture </a:t>
                      </a:r>
                      <a:r>
                        <a:rPr lang="en-US" sz="1400" b="1" dirty="0" smtClean="0">
                          <a:solidFill>
                            <a:sysClr val="windowText" lastClr="000000"/>
                          </a:solidFill>
                          <a:latin typeface="+mn-lt"/>
                          <a:ea typeface="Book Antiqua"/>
                          <a:cs typeface="+mj-cs"/>
                        </a:rPr>
                        <a:t>(liters </a:t>
                      </a:r>
                      <a:r>
                        <a:rPr lang="en-US" sz="1400" b="1" dirty="0">
                          <a:solidFill>
                            <a:sysClr val="windowText" lastClr="000000"/>
                          </a:solidFill>
                          <a:latin typeface="+mn-lt"/>
                          <a:ea typeface="Book Antiqua"/>
                          <a:cs typeface="+mj-cs"/>
                        </a:rPr>
                        <a:t>per second).</a:t>
                      </a:r>
                      <a:endParaRPr lang="en-US" sz="1400" dirty="0">
                        <a:solidFill>
                          <a:sysClr val="windowText" lastClr="000000"/>
                        </a:solidFill>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4765" algn="ctr">
                        <a:lnSpc>
                          <a:spcPct val="95000"/>
                        </a:lnSpc>
                        <a:spcBef>
                          <a:spcPts val="315"/>
                        </a:spcBef>
                        <a:spcAft>
                          <a:spcPts val="0"/>
                        </a:spcAft>
                      </a:pPr>
                      <a:endParaRPr lang="en-US" sz="1400" b="1" dirty="0" smtClean="0">
                        <a:solidFill>
                          <a:sysClr val="windowText" lastClr="000000"/>
                        </a:solidFill>
                        <a:latin typeface="+mn-lt"/>
                        <a:ea typeface="Book Antiqua"/>
                        <a:cs typeface="+mj-cs"/>
                      </a:endParaRPr>
                    </a:p>
                    <a:p>
                      <a:pPr marR="24765" algn="ctr">
                        <a:lnSpc>
                          <a:spcPct val="95000"/>
                        </a:lnSpc>
                        <a:spcBef>
                          <a:spcPts val="315"/>
                        </a:spcBef>
                        <a:spcAft>
                          <a:spcPts val="0"/>
                        </a:spcAft>
                      </a:pPr>
                      <a:r>
                        <a:rPr lang="en-US" sz="1400" b="1" dirty="0" smtClean="0">
                          <a:solidFill>
                            <a:sysClr val="windowText" lastClr="000000"/>
                          </a:solidFill>
                          <a:latin typeface="+mn-lt"/>
                          <a:ea typeface="Book Antiqua"/>
                          <a:cs typeface="+mj-cs"/>
                        </a:rPr>
                        <a:t>Average </a:t>
                      </a:r>
                      <a:r>
                        <a:rPr lang="en-US" sz="1400" b="1" dirty="0">
                          <a:solidFill>
                            <a:sysClr val="windowText" lastClr="000000"/>
                          </a:solidFill>
                          <a:latin typeface="+mn-lt"/>
                          <a:ea typeface="Book Antiqua"/>
                          <a:cs typeface="+mj-cs"/>
                        </a:rPr>
                        <a:t>time of use (seconds /time of use)</a:t>
                      </a:r>
                      <a:endParaRPr lang="en-US" sz="1400" dirty="0">
                        <a:solidFill>
                          <a:sysClr val="windowText" lastClr="000000"/>
                        </a:solidFill>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4765" algn="ctr">
                        <a:lnSpc>
                          <a:spcPct val="95000"/>
                        </a:lnSpc>
                        <a:spcBef>
                          <a:spcPts val="315"/>
                        </a:spcBef>
                        <a:spcAft>
                          <a:spcPts val="0"/>
                        </a:spcAft>
                      </a:pPr>
                      <a:endParaRPr lang="en-US" sz="1400" b="1" dirty="0" smtClean="0">
                        <a:solidFill>
                          <a:sysClr val="windowText" lastClr="000000"/>
                        </a:solidFill>
                        <a:latin typeface="+mn-lt"/>
                        <a:ea typeface="Book Antiqua"/>
                        <a:cs typeface="+mj-cs"/>
                      </a:endParaRPr>
                    </a:p>
                    <a:p>
                      <a:pPr marR="24765" algn="ctr">
                        <a:lnSpc>
                          <a:spcPct val="95000"/>
                        </a:lnSpc>
                        <a:spcBef>
                          <a:spcPts val="315"/>
                        </a:spcBef>
                        <a:spcAft>
                          <a:spcPts val="0"/>
                        </a:spcAft>
                      </a:pPr>
                      <a:r>
                        <a:rPr lang="en-US" sz="1400" b="1" dirty="0" smtClean="0">
                          <a:solidFill>
                            <a:sysClr val="windowText" lastClr="000000"/>
                          </a:solidFill>
                          <a:latin typeface="+mn-lt"/>
                          <a:ea typeface="Book Antiqua"/>
                          <a:cs typeface="+mj-cs"/>
                        </a:rPr>
                        <a:t>Frequency(times </a:t>
                      </a:r>
                      <a:r>
                        <a:rPr lang="en-US" sz="1400" b="1" dirty="0">
                          <a:solidFill>
                            <a:sysClr val="windowText" lastClr="000000"/>
                          </a:solidFill>
                          <a:latin typeface="+mn-lt"/>
                          <a:ea typeface="Book Antiqua"/>
                          <a:cs typeface="+mj-cs"/>
                        </a:rPr>
                        <a:t>per day)/person</a:t>
                      </a:r>
                      <a:endParaRPr lang="en-US" sz="1400" dirty="0">
                        <a:solidFill>
                          <a:sysClr val="windowText" lastClr="000000"/>
                        </a:solidFill>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endParaRPr lang="ar-SA" dirty="0"/>
                    </a:p>
                  </a:txBody>
                  <a:tcPr marL="121920" marR="1219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06674">
                <a:tc>
                  <a:txBody>
                    <a:bodyPr/>
                    <a:lstStyle/>
                    <a:p>
                      <a:pPr marR="24765" algn="ctr">
                        <a:lnSpc>
                          <a:spcPct val="95000"/>
                        </a:lnSpc>
                        <a:spcBef>
                          <a:spcPts val="315"/>
                        </a:spcBef>
                        <a:spcAft>
                          <a:spcPts val="0"/>
                        </a:spcAft>
                      </a:pPr>
                      <a:endParaRPr lang="en-US" sz="1400" b="1" dirty="0" smtClean="0">
                        <a:solidFill>
                          <a:sysClr val="windowText" lastClr="000000"/>
                        </a:solidFill>
                        <a:latin typeface="+mn-lt"/>
                        <a:ea typeface="Book Antiqua"/>
                        <a:cs typeface="+mj-cs"/>
                      </a:endParaRPr>
                    </a:p>
                    <a:p>
                      <a:pPr marR="24765" algn="ctr">
                        <a:lnSpc>
                          <a:spcPct val="95000"/>
                        </a:lnSpc>
                        <a:spcBef>
                          <a:spcPts val="315"/>
                        </a:spcBef>
                        <a:spcAft>
                          <a:spcPts val="0"/>
                        </a:spcAft>
                      </a:pPr>
                      <a:r>
                        <a:rPr lang="en-US" sz="1400" b="1" dirty="0" smtClean="0">
                          <a:solidFill>
                            <a:sysClr val="windowText" lastClr="000000"/>
                          </a:solidFill>
                          <a:latin typeface="+mn-lt"/>
                          <a:ea typeface="Book Antiqua"/>
                          <a:cs typeface="+mj-cs"/>
                        </a:rPr>
                        <a:t>5liters </a:t>
                      </a:r>
                      <a:r>
                        <a:rPr lang="en-US" sz="1400" b="1" dirty="0">
                          <a:solidFill>
                            <a:sysClr val="windowText" lastClr="000000"/>
                          </a:solidFill>
                          <a:latin typeface="+mn-lt"/>
                          <a:ea typeface="Book Antiqua"/>
                          <a:cs typeface="+mj-cs"/>
                        </a:rPr>
                        <a:t>for each time</a:t>
                      </a:r>
                      <a:endParaRPr lang="en-US" sz="1400" dirty="0">
                        <a:solidFill>
                          <a:sysClr val="windowText" lastClr="000000"/>
                        </a:solidFill>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4765" algn="ctr">
                        <a:lnSpc>
                          <a:spcPct val="95000"/>
                        </a:lnSpc>
                        <a:spcBef>
                          <a:spcPts val="315"/>
                        </a:spcBef>
                        <a:spcAft>
                          <a:spcPts val="0"/>
                        </a:spcAft>
                      </a:pPr>
                      <a:endParaRPr lang="en-US" sz="1400" b="1" dirty="0" smtClean="0">
                        <a:latin typeface="+mn-lt"/>
                        <a:ea typeface="Book Antiqua"/>
                        <a:cs typeface="+mj-cs"/>
                      </a:endParaRPr>
                    </a:p>
                    <a:p>
                      <a:pPr marR="24765" algn="ctr">
                        <a:lnSpc>
                          <a:spcPct val="95000"/>
                        </a:lnSpc>
                        <a:spcBef>
                          <a:spcPts val="315"/>
                        </a:spcBef>
                        <a:spcAft>
                          <a:spcPts val="0"/>
                        </a:spcAft>
                      </a:pPr>
                      <a:r>
                        <a:rPr lang="en-US" sz="1400" b="1" dirty="0" smtClean="0">
                          <a:latin typeface="+mn-lt"/>
                          <a:ea typeface="Book Antiqua"/>
                          <a:cs typeface="+mj-cs"/>
                        </a:rPr>
                        <a:t>-</a:t>
                      </a:r>
                      <a:endParaRPr lang="en-US" sz="1400" dirty="0">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4765" algn="ctr">
                        <a:lnSpc>
                          <a:spcPct val="95000"/>
                        </a:lnSpc>
                        <a:spcBef>
                          <a:spcPts val="315"/>
                        </a:spcBef>
                        <a:spcAft>
                          <a:spcPts val="0"/>
                        </a:spcAft>
                      </a:pPr>
                      <a:endParaRPr lang="en-US" sz="1400" b="1" dirty="0" smtClean="0">
                        <a:solidFill>
                          <a:sysClr val="windowText" lastClr="000000"/>
                        </a:solidFill>
                        <a:latin typeface="+mn-lt"/>
                        <a:ea typeface="Book Antiqua"/>
                        <a:cs typeface="+mj-cs"/>
                      </a:endParaRPr>
                    </a:p>
                    <a:p>
                      <a:pPr marR="24765" algn="ctr">
                        <a:lnSpc>
                          <a:spcPct val="95000"/>
                        </a:lnSpc>
                        <a:spcBef>
                          <a:spcPts val="315"/>
                        </a:spcBef>
                        <a:spcAft>
                          <a:spcPts val="0"/>
                        </a:spcAft>
                      </a:pPr>
                      <a:r>
                        <a:rPr lang="en-US" sz="1400" b="1" dirty="0" smtClean="0">
                          <a:solidFill>
                            <a:sysClr val="windowText" lastClr="000000"/>
                          </a:solidFill>
                          <a:latin typeface="+mn-lt"/>
                          <a:ea typeface="Book Antiqua"/>
                          <a:cs typeface="+mj-cs"/>
                        </a:rPr>
                        <a:t>.</a:t>
                      </a:r>
                      <a:r>
                        <a:rPr lang="en-US" sz="1400" b="1" dirty="0">
                          <a:solidFill>
                            <a:sysClr val="windowText" lastClr="000000"/>
                          </a:solidFill>
                          <a:latin typeface="+mn-lt"/>
                          <a:ea typeface="Book Antiqua"/>
                          <a:cs typeface="+mj-cs"/>
                        </a:rPr>
                        <a:t>3</a:t>
                      </a:r>
                      <a:endParaRPr lang="en-US" sz="1400" dirty="0">
                        <a:solidFill>
                          <a:sysClr val="windowText" lastClr="000000"/>
                        </a:solidFill>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4765" algn="ctr">
                        <a:lnSpc>
                          <a:spcPct val="95000"/>
                        </a:lnSpc>
                        <a:spcBef>
                          <a:spcPts val="315"/>
                        </a:spcBef>
                        <a:spcAft>
                          <a:spcPts val="0"/>
                        </a:spcAft>
                      </a:pPr>
                      <a:endParaRPr lang="en-US" sz="1400" b="1" dirty="0" smtClean="0">
                        <a:latin typeface="+mn-lt"/>
                        <a:ea typeface="Book Antiqua"/>
                        <a:cs typeface="+mj-cs"/>
                      </a:endParaRPr>
                    </a:p>
                    <a:p>
                      <a:pPr marR="24765" algn="ctr">
                        <a:lnSpc>
                          <a:spcPct val="95000"/>
                        </a:lnSpc>
                        <a:spcBef>
                          <a:spcPts val="315"/>
                        </a:spcBef>
                        <a:spcAft>
                          <a:spcPts val="0"/>
                        </a:spcAft>
                      </a:pPr>
                      <a:r>
                        <a:rPr lang="en-US" sz="1400" b="1" dirty="0" smtClean="0">
                          <a:latin typeface="+mn-lt"/>
                          <a:ea typeface="Book Antiqua"/>
                          <a:cs typeface="+mj-cs"/>
                        </a:rPr>
                        <a:t>Toilet </a:t>
                      </a:r>
                      <a:r>
                        <a:rPr lang="en-US" sz="1400" b="1" dirty="0">
                          <a:latin typeface="+mn-lt"/>
                          <a:ea typeface="Book Antiqua"/>
                          <a:cs typeface="+mj-cs"/>
                        </a:rPr>
                        <a:t>flushing</a:t>
                      </a:r>
                      <a:endParaRPr lang="en-US" sz="1400" dirty="0">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06674">
                <a:tc>
                  <a:txBody>
                    <a:bodyPr/>
                    <a:lstStyle/>
                    <a:p>
                      <a:pPr marR="24765" algn="ctr">
                        <a:lnSpc>
                          <a:spcPct val="95000"/>
                        </a:lnSpc>
                        <a:spcBef>
                          <a:spcPts val="315"/>
                        </a:spcBef>
                        <a:spcAft>
                          <a:spcPts val="0"/>
                        </a:spcAft>
                      </a:pPr>
                      <a:endParaRPr lang="en-US" sz="1400" b="1" dirty="0" smtClean="0">
                        <a:solidFill>
                          <a:sysClr val="windowText" lastClr="000000"/>
                        </a:solidFill>
                        <a:latin typeface="+mn-lt"/>
                        <a:ea typeface="Book Antiqua"/>
                        <a:cs typeface="+mj-cs"/>
                      </a:endParaRPr>
                    </a:p>
                    <a:p>
                      <a:pPr marR="24765" algn="ctr">
                        <a:lnSpc>
                          <a:spcPct val="95000"/>
                        </a:lnSpc>
                        <a:spcBef>
                          <a:spcPts val="315"/>
                        </a:spcBef>
                        <a:spcAft>
                          <a:spcPts val="0"/>
                        </a:spcAft>
                      </a:pPr>
                      <a:r>
                        <a:rPr lang="en-US" sz="1400" b="1" dirty="0" smtClean="0">
                          <a:solidFill>
                            <a:sysClr val="windowText" lastClr="000000"/>
                          </a:solidFill>
                          <a:latin typeface="+mn-lt"/>
                          <a:ea typeface="Book Antiqua"/>
                          <a:cs typeface="+mj-cs"/>
                        </a:rPr>
                        <a:t>.</a:t>
                      </a:r>
                      <a:r>
                        <a:rPr lang="en-US" sz="1400" b="1" dirty="0">
                          <a:solidFill>
                            <a:sysClr val="windowText" lastClr="000000"/>
                          </a:solidFill>
                          <a:latin typeface="+mn-lt"/>
                          <a:ea typeface="Book Antiqua"/>
                          <a:cs typeface="+mj-cs"/>
                        </a:rPr>
                        <a:t>033</a:t>
                      </a:r>
                      <a:endParaRPr lang="en-US" sz="1400" dirty="0">
                        <a:solidFill>
                          <a:sysClr val="windowText" lastClr="000000"/>
                        </a:solidFill>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4765" algn="ctr">
                        <a:lnSpc>
                          <a:spcPct val="95000"/>
                        </a:lnSpc>
                        <a:spcBef>
                          <a:spcPts val="315"/>
                        </a:spcBef>
                        <a:spcAft>
                          <a:spcPts val="0"/>
                        </a:spcAft>
                      </a:pPr>
                      <a:endParaRPr lang="en-US" sz="1400" b="1" dirty="0" smtClean="0">
                        <a:latin typeface="+mn-lt"/>
                        <a:ea typeface="Book Antiqua"/>
                        <a:cs typeface="+mj-cs"/>
                      </a:endParaRPr>
                    </a:p>
                    <a:p>
                      <a:pPr marR="24765" algn="ctr">
                        <a:lnSpc>
                          <a:spcPct val="95000"/>
                        </a:lnSpc>
                        <a:spcBef>
                          <a:spcPts val="315"/>
                        </a:spcBef>
                        <a:spcAft>
                          <a:spcPts val="0"/>
                        </a:spcAft>
                      </a:pPr>
                      <a:r>
                        <a:rPr lang="en-US" sz="1400" b="1" dirty="0" smtClean="0">
                          <a:latin typeface="+mn-lt"/>
                          <a:ea typeface="Book Antiqua"/>
                          <a:cs typeface="+mj-cs"/>
                        </a:rPr>
                        <a:t>15</a:t>
                      </a:r>
                      <a:endParaRPr lang="en-US" sz="1400" dirty="0">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4765" algn="ctr">
                        <a:lnSpc>
                          <a:spcPct val="95000"/>
                        </a:lnSpc>
                        <a:spcBef>
                          <a:spcPts val="315"/>
                        </a:spcBef>
                        <a:spcAft>
                          <a:spcPts val="0"/>
                        </a:spcAft>
                      </a:pPr>
                      <a:endParaRPr lang="en-US" sz="1400" b="1" dirty="0" smtClean="0">
                        <a:solidFill>
                          <a:sysClr val="windowText" lastClr="000000"/>
                        </a:solidFill>
                        <a:latin typeface="+mn-lt"/>
                        <a:ea typeface="Book Antiqua"/>
                        <a:cs typeface="+mj-cs"/>
                      </a:endParaRPr>
                    </a:p>
                    <a:p>
                      <a:pPr marR="24765" algn="ctr">
                        <a:lnSpc>
                          <a:spcPct val="95000"/>
                        </a:lnSpc>
                        <a:spcBef>
                          <a:spcPts val="315"/>
                        </a:spcBef>
                        <a:spcAft>
                          <a:spcPts val="0"/>
                        </a:spcAft>
                      </a:pPr>
                      <a:r>
                        <a:rPr lang="en-US" sz="1400" b="1" dirty="0" smtClean="0">
                          <a:solidFill>
                            <a:sysClr val="windowText" lastClr="000000"/>
                          </a:solidFill>
                          <a:latin typeface="+mn-lt"/>
                          <a:ea typeface="Book Antiqua"/>
                          <a:cs typeface="+mj-cs"/>
                        </a:rPr>
                        <a:t>.</a:t>
                      </a:r>
                      <a:r>
                        <a:rPr lang="en-US" sz="1400" b="1" dirty="0">
                          <a:solidFill>
                            <a:sysClr val="windowText" lastClr="000000"/>
                          </a:solidFill>
                          <a:latin typeface="+mn-lt"/>
                          <a:ea typeface="Book Antiqua"/>
                          <a:cs typeface="+mj-cs"/>
                        </a:rPr>
                        <a:t>7</a:t>
                      </a:r>
                      <a:endParaRPr lang="en-US" sz="1400" dirty="0">
                        <a:solidFill>
                          <a:sysClr val="windowText" lastClr="000000"/>
                        </a:solidFill>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4765" algn="ctr">
                        <a:lnSpc>
                          <a:spcPct val="95000"/>
                        </a:lnSpc>
                        <a:spcBef>
                          <a:spcPts val="315"/>
                        </a:spcBef>
                        <a:spcAft>
                          <a:spcPts val="0"/>
                        </a:spcAft>
                      </a:pPr>
                      <a:endParaRPr lang="en-US" sz="1400" b="1" dirty="0" smtClean="0">
                        <a:latin typeface="+mn-lt"/>
                        <a:ea typeface="Book Antiqua"/>
                        <a:cs typeface="+mj-cs"/>
                      </a:endParaRPr>
                    </a:p>
                    <a:p>
                      <a:pPr marR="24765" algn="ctr">
                        <a:lnSpc>
                          <a:spcPct val="95000"/>
                        </a:lnSpc>
                        <a:spcBef>
                          <a:spcPts val="315"/>
                        </a:spcBef>
                        <a:spcAft>
                          <a:spcPts val="0"/>
                        </a:spcAft>
                      </a:pPr>
                      <a:r>
                        <a:rPr lang="en-US" sz="1400" b="1" dirty="0" smtClean="0">
                          <a:latin typeface="+mn-lt"/>
                          <a:ea typeface="Book Antiqua"/>
                          <a:cs typeface="+mj-cs"/>
                        </a:rPr>
                        <a:t>Hand </a:t>
                      </a:r>
                      <a:r>
                        <a:rPr lang="en-US" sz="1400" b="1" dirty="0">
                          <a:latin typeface="+mn-lt"/>
                          <a:ea typeface="Book Antiqua"/>
                          <a:cs typeface="+mj-cs"/>
                        </a:rPr>
                        <a:t>Washing</a:t>
                      </a:r>
                      <a:endParaRPr lang="en-US" sz="1400" dirty="0">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06674">
                <a:tc>
                  <a:txBody>
                    <a:bodyPr/>
                    <a:lstStyle/>
                    <a:p>
                      <a:pPr marR="24765" algn="ctr">
                        <a:lnSpc>
                          <a:spcPct val="95000"/>
                        </a:lnSpc>
                        <a:spcBef>
                          <a:spcPts val="315"/>
                        </a:spcBef>
                        <a:spcAft>
                          <a:spcPts val="0"/>
                        </a:spcAft>
                      </a:pPr>
                      <a:endParaRPr lang="en-US" sz="1400" b="1" dirty="0" smtClean="0">
                        <a:solidFill>
                          <a:sysClr val="windowText" lastClr="000000"/>
                        </a:solidFill>
                        <a:latin typeface="+mn-lt"/>
                        <a:ea typeface="Book Antiqua"/>
                        <a:cs typeface="+mj-cs"/>
                      </a:endParaRPr>
                    </a:p>
                    <a:p>
                      <a:pPr marR="24765" algn="ctr">
                        <a:lnSpc>
                          <a:spcPct val="95000"/>
                        </a:lnSpc>
                        <a:spcBef>
                          <a:spcPts val="315"/>
                        </a:spcBef>
                        <a:spcAft>
                          <a:spcPts val="0"/>
                        </a:spcAft>
                      </a:pPr>
                      <a:r>
                        <a:rPr lang="en-US" sz="1400" b="1" dirty="0" smtClean="0">
                          <a:solidFill>
                            <a:sysClr val="windowText" lastClr="000000"/>
                          </a:solidFill>
                          <a:latin typeface="+mn-lt"/>
                          <a:ea typeface="Book Antiqua"/>
                          <a:cs typeface="+mj-cs"/>
                        </a:rPr>
                        <a:t>.</a:t>
                      </a:r>
                      <a:r>
                        <a:rPr lang="en-US" sz="1400" b="1" dirty="0">
                          <a:solidFill>
                            <a:sysClr val="windowText" lastClr="000000"/>
                          </a:solidFill>
                          <a:latin typeface="+mn-lt"/>
                          <a:ea typeface="Book Antiqua"/>
                          <a:cs typeface="+mj-cs"/>
                        </a:rPr>
                        <a:t>15</a:t>
                      </a:r>
                      <a:endParaRPr lang="en-US" sz="1400" dirty="0">
                        <a:solidFill>
                          <a:sysClr val="windowText" lastClr="000000"/>
                        </a:solidFill>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4765" algn="ctr">
                        <a:lnSpc>
                          <a:spcPct val="95000"/>
                        </a:lnSpc>
                        <a:spcBef>
                          <a:spcPts val="315"/>
                        </a:spcBef>
                        <a:spcAft>
                          <a:spcPts val="0"/>
                        </a:spcAft>
                      </a:pPr>
                      <a:endParaRPr lang="en-US" sz="1400" b="1" dirty="0" smtClean="0">
                        <a:latin typeface="+mn-lt"/>
                        <a:ea typeface="Book Antiqua"/>
                        <a:cs typeface="+mj-cs"/>
                      </a:endParaRPr>
                    </a:p>
                    <a:p>
                      <a:pPr marR="24765" algn="ctr">
                        <a:lnSpc>
                          <a:spcPct val="95000"/>
                        </a:lnSpc>
                        <a:spcBef>
                          <a:spcPts val="315"/>
                        </a:spcBef>
                        <a:spcAft>
                          <a:spcPts val="0"/>
                        </a:spcAft>
                      </a:pPr>
                      <a:r>
                        <a:rPr lang="en-US" sz="1400" b="1" dirty="0" smtClean="0">
                          <a:latin typeface="+mn-lt"/>
                          <a:ea typeface="Book Antiqua"/>
                          <a:cs typeface="+mj-cs"/>
                        </a:rPr>
                        <a:t>0</a:t>
                      </a:r>
                      <a:endParaRPr lang="en-US" sz="1400" dirty="0">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4765" algn="ctr">
                        <a:lnSpc>
                          <a:spcPct val="95000"/>
                        </a:lnSpc>
                        <a:spcBef>
                          <a:spcPts val="315"/>
                        </a:spcBef>
                        <a:spcAft>
                          <a:spcPts val="0"/>
                        </a:spcAft>
                      </a:pPr>
                      <a:endParaRPr lang="en-US" sz="1400" b="1" dirty="0" smtClean="0">
                        <a:solidFill>
                          <a:sysClr val="windowText" lastClr="000000"/>
                        </a:solidFill>
                        <a:latin typeface="+mn-lt"/>
                        <a:ea typeface="Book Antiqua"/>
                        <a:cs typeface="+mj-cs"/>
                      </a:endParaRPr>
                    </a:p>
                    <a:p>
                      <a:pPr marR="24765" algn="ctr">
                        <a:lnSpc>
                          <a:spcPct val="95000"/>
                        </a:lnSpc>
                        <a:spcBef>
                          <a:spcPts val="315"/>
                        </a:spcBef>
                        <a:spcAft>
                          <a:spcPts val="0"/>
                        </a:spcAft>
                      </a:pPr>
                      <a:r>
                        <a:rPr lang="en-US" sz="1400" b="1" dirty="0" smtClean="0">
                          <a:solidFill>
                            <a:sysClr val="windowText" lastClr="000000"/>
                          </a:solidFill>
                          <a:latin typeface="+mn-lt"/>
                          <a:ea typeface="Book Antiqua"/>
                          <a:cs typeface="+mj-cs"/>
                        </a:rPr>
                        <a:t>0</a:t>
                      </a:r>
                      <a:endParaRPr lang="en-US" sz="1400" dirty="0">
                        <a:solidFill>
                          <a:sysClr val="windowText" lastClr="000000"/>
                        </a:solidFill>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4765" algn="ctr">
                        <a:lnSpc>
                          <a:spcPct val="95000"/>
                        </a:lnSpc>
                        <a:spcBef>
                          <a:spcPts val="315"/>
                        </a:spcBef>
                        <a:spcAft>
                          <a:spcPts val="0"/>
                        </a:spcAft>
                      </a:pPr>
                      <a:endParaRPr lang="en-US" sz="1400" b="1" dirty="0" smtClean="0">
                        <a:latin typeface="+mn-lt"/>
                        <a:ea typeface="Book Antiqua"/>
                        <a:cs typeface="+mj-cs"/>
                      </a:endParaRPr>
                    </a:p>
                    <a:p>
                      <a:pPr marR="24765" algn="ctr">
                        <a:lnSpc>
                          <a:spcPct val="95000"/>
                        </a:lnSpc>
                        <a:spcBef>
                          <a:spcPts val="315"/>
                        </a:spcBef>
                        <a:spcAft>
                          <a:spcPts val="0"/>
                        </a:spcAft>
                      </a:pPr>
                      <a:r>
                        <a:rPr lang="en-US" sz="1400" b="1" dirty="0" smtClean="0">
                          <a:latin typeface="+mn-lt"/>
                          <a:ea typeface="Book Antiqua"/>
                          <a:cs typeface="+mj-cs"/>
                        </a:rPr>
                        <a:t>Shower</a:t>
                      </a:r>
                      <a:endParaRPr lang="en-US" sz="1400" dirty="0">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23392" y="908721"/>
            <a:ext cx="9985109" cy="4247317"/>
          </a:xfrm>
          <a:prstGeom prst="rect">
            <a:avLst/>
          </a:prstGeom>
          <a:noFill/>
        </p:spPr>
        <p:txBody>
          <a:bodyPr wrap="square" rtlCol="1">
            <a:spAutoFit/>
          </a:bodyPr>
          <a:lstStyle/>
          <a:p>
            <a:pPr algn="l"/>
            <a:r>
              <a:rPr lang="en-US" b="1" dirty="0" smtClean="0"/>
              <a:t>Daily Water Consumption:</a:t>
            </a:r>
          </a:p>
          <a:p>
            <a:pPr algn="l"/>
            <a:endParaRPr lang="en-US" b="1" dirty="0" smtClean="0"/>
          </a:p>
          <a:p>
            <a:pPr algn="l"/>
            <a:r>
              <a:rPr lang="en-US" dirty="0" smtClean="0"/>
              <a:t>The daily water consumption can be calculated using this </a:t>
            </a:r>
            <a:endParaRPr lang="ar-JO" dirty="0" smtClean="0"/>
          </a:p>
          <a:p>
            <a:pPr algn="l"/>
            <a:r>
              <a:rPr lang="ar-JO" dirty="0" err="1" smtClean="0"/>
              <a:t>:</a:t>
            </a:r>
            <a:r>
              <a:rPr lang="en-US" dirty="0" smtClean="0"/>
              <a:t>equation</a:t>
            </a:r>
          </a:p>
          <a:p>
            <a:pPr algn="l"/>
            <a:endParaRPr lang="en-US" dirty="0" smtClean="0"/>
          </a:p>
          <a:p>
            <a:pPr algn="l"/>
            <a:endParaRPr lang="en-US" dirty="0" smtClean="0"/>
          </a:p>
          <a:p>
            <a:pPr algn="l"/>
            <a:endParaRPr lang="en-US" dirty="0" smtClean="0"/>
          </a:p>
          <a:p>
            <a:pPr algn="l"/>
            <a:r>
              <a:rPr lang="en-US" dirty="0" smtClean="0"/>
              <a:t> For students and staff of the college:</a:t>
            </a:r>
          </a:p>
          <a:p>
            <a:pPr algn="l"/>
            <a:endParaRPr lang="en-US" dirty="0" smtClean="0"/>
          </a:p>
          <a:p>
            <a:endParaRPr lang="en-US" dirty="0" smtClean="0"/>
          </a:p>
          <a:p>
            <a:pPr algn="l"/>
            <a:endParaRPr lang="en-US" b="1" dirty="0" smtClean="0"/>
          </a:p>
          <a:p>
            <a:pPr algn="l"/>
            <a:endParaRPr lang="en-US" b="1" dirty="0" smtClean="0"/>
          </a:p>
          <a:p>
            <a:pPr algn="l"/>
            <a:endParaRPr lang="en-US" b="1" dirty="0" smtClean="0"/>
          </a:p>
          <a:p>
            <a:pPr algn="l"/>
            <a:endParaRPr lang="en-US" b="1" dirty="0" smtClean="0"/>
          </a:p>
          <a:p>
            <a:pPr algn="l"/>
            <a:r>
              <a:rPr lang="en-US" b="1" dirty="0" smtClean="0"/>
              <a:t>:</a:t>
            </a:r>
            <a:endParaRPr lang="en-US" b="1" dirty="0"/>
          </a:p>
        </p:txBody>
      </p:sp>
      <p:sp>
        <p:nvSpPr>
          <p:cNvPr id="50178" name="Rectangle 2"/>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0179" name="Rectangle 3"/>
          <p:cNvSpPr>
            <a:spLocks noChangeArrowheads="1"/>
          </p:cNvSpPr>
          <p:nvPr/>
        </p:nvSpPr>
        <p:spPr bwMode="auto">
          <a:xfrm>
            <a:off x="12007269" y="5201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0181" name="Rectangle 5"/>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0183" name="Rectangle 7"/>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0185" name="Rectangle 9"/>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50184" name="Picture 8"/>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103446" y="2060848"/>
            <a:ext cx="3648405" cy="360040"/>
          </a:xfrm>
          <a:prstGeom prst="rect">
            <a:avLst/>
          </a:prstGeom>
          <a:noFill/>
        </p:spPr>
      </p:pic>
      <p:graphicFrame>
        <p:nvGraphicFramePr>
          <p:cNvPr id="12" name="جدول 11"/>
          <p:cNvGraphicFramePr>
            <a:graphicFrameLocks noGrp="1"/>
          </p:cNvGraphicFramePr>
          <p:nvPr/>
        </p:nvGraphicFramePr>
        <p:xfrm>
          <a:off x="846110" y="3370215"/>
          <a:ext cx="9800118" cy="3122025"/>
        </p:xfrm>
        <a:graphic>
          <a:graphicData uri="http://schemas.openxmlformats.org/drawingml/2006/table">
            <a:tbl>
              <a:tblPr rtl="1" firstRow="1" bandRow="1">
                <a:tableStyleId>{5C22544A-7EE6-4342-B048-85BDC9FD1C3A}</a:tableStyleId>
              </a:tblPr>
              <a:tblGrid>
                <a:gridCol w="3266706"/>
                <a:gridCol w="3266706"/>
                <a:gridCol w="3266706"/>
              </a:tblGrid>
              <a:tr h="972105">
                <a:tc>
                  <a:txBody>
                    <a:bodyPr/>
                    <a:lstStyle/>
                    <a:p>
                      <a:pPr marR="538480" algn="ctr">
                        <a:lnSpc>
                          <a:spcPct val="103000"/>
                        </a:lnSpc>
                        <a:spcBef>
                          <a:spcPts val="545"/>
                        </a:spcBef>
                        <a:spcAft>
                          <a:spcPts val="0"/>
                        </a:spcAft>
                      </a:pPr>
                      <a:endParaRPr lang="en-US" sz="1400" b="1" dirty="0" smtClean="0">
                        <a:solidFill>
                          <a:sysClr val="windowText" lastClr="000000"/>
                        </a:solidFill>
                        <a:latin typeface="Times New Roman"/>
                        <a:ea typeface="Book Antiqua"/>
                        <a:cs typeface="Book Antiqua"/>
                      </a:endParaRPr>
                    </a:p>
                    <a:p>
                      <a:pPr marR="538480" algn="ctr">
                        <a:lnSpc>
                          <a:spcPct val="103000"/>
                        </a:lnSpc>
                        <a:spcBef>
                          <a:spcPts val="545"/>
                        </a:spcBef>
                        <a:spcAft>
                          <a:spcPts val="0"/>
                        </a:spcAft>
                      </a:pPr>
                      <a:r>
                        <a:rPr lang="en-US" sz="1400" b="1" dirty="0" smtClean="0">
                          <a:solidFill>
                            <a:sysClr val="windowText" lastClr="000000"/>
                          </a:solidFill>
                          <a:latin typeface="Times New Roman"/>
                          <a:ea typeface="Book Antiqua"/>
                          <a:cs typeface="Book Antiqua"/>
                        </a:rPr>
                        <a:t>Daily </a:t>
                      </a:r>
                      <a:r>
                        <a:rPr lang="en-US" sz="1400" b="1" dirty="0">
                          <a:solidFill>
                            <a:sysClr val="windowText" lastClr="000000"/>
                          </a:solidFill>
                          <a:latin typeface="Times New Roman"/>
                          <a:ea typeface="Book Antiqua"/>
                          <a:cs typeface="Book Antiqua"/>
                        </a:rPr>
                        <a:t>gray water consumption for all students(</a:t>
                      </a:r>
                      <a:r>
                        <a:rPr lang="en-US" sz="1400" b="1" dirty="0" err="1">
                          <a:solidFill>
                            <a:sysClr val="windowText" lastClr="000000"/>
                          </a:solidFill>
                          <a:latin typeface="Times New Roman"/>
                          <a:ea typeface="Book Antiqua"/>
                          <a:cs typeface="Book Antiqua"/>
                        </a:rPr>
                        <a:t>litre</a:t>
                      </a:r>
                      <a:r>
                        <a:rPr lang="en-US" sz="1400" b="1" dirty="0">
                          <a:solidFill>
                            <a:sysClr val="windowText" lastClr="000000"/>
                          </a:solidFill>
                          <a:latin typeface="Times New Roman"/>
                          <a:ea typeface="Book Antiqua"/>
                          <a:cs typeface="Book Antiqua"/>
                        </a:rPr>
                        <a:t>/day)</a:t>
                      </a:r>
                      <a:endParaRPr lang="en-US" sz="1400" dirty="0">
                        <a:solidFill>
                          <a:sysClr val="windowText" lastClr="000000"/>
                        </a:solidFill>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538480" algn="ctr">
                        <a:lnSpc>
                          <a:spcPct val="103000"/>
                        </a:lnSpc>
                        <a:spcBef>
                          <a:spcPts val="545"/>
                        </a:spcBef>
                        <a:spcAft>
                          <a:spcPts val="0"/>
                        </a:spcAft>
                      </a:pPr>
                      <a:endParaRPr lang="en-US" sz="1400" b="1" dirty="0" smtClean="0">
                        <a:solidFill>
                          <a:sysClr val="windowText" lastClr="000000"/>
                        </a:solidFill>
                        <a:latin typeface="Times New Roman"/>
                        <a:ea typeface="Book Antiqua"/>
                        <a:cs typeface="Book Antiqua"/>
                      </a:endParaRPr>
                    </a:p>
                    <a:p>
                      <a:pPr marR="538480" algn="ctr">
                        <a:lnSpc>
                          <a:spcPct val="103000"/>
                        </a:lnSpc>
                        <a:spcBef>
                          <a:spcPts val="545"/>
                        </a:spcBef>
                        <a:spcAft>
                          <a:spcPts val="0"/>
                        </a:spcAft>
                      </a:pPr>
                      <a:r>
                        <a:rPr lang="en-US" sz="1400" b="1" dirty="0" smtClean="0">
                          <a:solidFill>
                            <a:sysClr val="windowText" lastClr="000000"/>
                          </a:solidFill>
                          <a:latin typeface="Times New Roman"/>
                          <a:ea typeface="Book Antiqua"/>
                          <a:cs typeface="Book Antiqua"/>
                        </a:rPr>
                        <a:t>Daily </a:t>
                      </a:r>
                      <a:r>
                        <a:rPr lang="en-US" sz="1400" b="1" dirty="0">
                          <a:solidFill>
                            <a:sysClr val="windowText" lastClr="000000"/>
                          </a:solidFill>
                          <a:latin typeface="Times New Roman"/>
                          <a:ea typeface="Book Antiqua"/>
                          <a:cs typeface="Book Antiqua"/>
                        </a:rPr>
                        <a:t>water consumption of each plumbing ﬁxture </a:t>
                      </a:r>
                      <a:r>
                        <a:rPr lang="en-US" sz="1400" b="1" dirty="0" smtClean="0">
                          <a:solidFill>
                            <a:sysClr val="windowText" lastClr="000000"/>
                          </a:solidFill>
                          <a:latin typeface="Times New Roman"/>
                          <a:ea typeface="Book Antiqua"/>
                          <a:cs typeface="Book Antiqua"/>
                        </a:rPr>
                        <a:t>(liters </a:t>
                      </a:r>
                      <a:r>
                        <a:rPr lang="en-US" sz="1400" b="1" dirty="0">
                          <a:solidFill>
                            <a:sysClr val="windowText" lastClr="000000"/>
                          </a:solidFill>
                          <a:latin typeface="Times New Roman"/>
                          <a:ea typeface="Book Antiqua"/>
                          <a:cs typeface="Book Antiqua"/>
                        </a:rPr>
                        <a:t>per day)</a:t>
                      </a:r>
                      <a:endParaRPr lang="en-US" sz="1400" dirty="0">
                        <a:solidFill>
                          <a:sysClr val="windowText" lastClr="000000"/>
                        </a:solidFill>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endParaRPr lang="ar-SA" dirty="0"/>
                    </a:p>
                  </a:txBody>
                  <a:tcPr marL="121920" marR="1219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16640">
                <a:tc>
                  <a:txBody>
                    <a:bodyPr/>
                    <a:lstStyle/>
                    <a:p>
                      <a:pPr marR="538480" algn="ctr">
                        <a:lnSpc>
                          <a:spcPct val="103000"/>
                        </a:lnSpc>
                        <a:spcBef>
                          <a:spcPts val="545"/>
                        </a:spcBef>
                        <a:spcAft>
                          <a:spcPts val="0"/>
                        </a:spcAft>
                      </a:pPr>
                      <a:endParaRPr lang="en-US" sz="1400" b="1" dirty="0" smtClean="0">
                        <a:solidFill>
                          <a:sysClr val="windowText" lastClr="000000"/>
                        </a:solidFill>
                        <a:latin typeface="Times New Roman"/>
                        <a:ea typeface="Book Antiqua"/>
                        <a:cs typeface="Book Antiqua"/>
                      </a:endParaRPr>
                    </a:p>
                    <a:p>
                      <a:pPr marR="538480" algn="ctr">
                        <a:lnSpc>
                          <a:spcPct val="103000"/>
                        </a:lnSpc>
                        <a:spcBef>
                          <a:spcPts val="545"/>
                        </a:spcBef>
                        <a:spcAft>
                          <a:spcPts val="0"/>
                        </a:spcAft>
                      </a:pPr>
                      <a:r>
                        <a:rPr lang="en-US" sz="1400" b="1" dirty="0" smtClean="0">
                          <a:solidFill>
                            <a:sysClr val="windowText" lastClr="000000"/>
                          </a:solidFill>
                          <a:latin typeface="Times New Roman"/>
                          <a:ea typeface="Book Antiqua"/>
                          <a:cs typeface="Book Antiqua"/>
                        </a:rPr>
                        <a:t>4275</a:t>
                      </a:r>
                      <a:endParaRPr lang="en-US" sz="1400" dirty="0">
                        <a:solidFill>
                          <a:sysClr val="windowText" lastClr="000000"/>
                        </a:solidFill>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538480" algn="ctr">
                        <a:lnSpc>
                          <a:spcPct val="103000"/>
                        </a:lnSpc>
                        <a:spcBef>
                          <a:spcPts val="545"/>
                        </a:spcBef>
                        <a:spcAft>
                          <a:spcPts val="0"/>
                        </a:spcAft>
                      </a:pPr>
                      <a:endParaRPr lang="en-US" sz="1400" b="1" dirty="0" smtClean="0">
                        <a:solidFill>
                          <a:sysClr val="windowText" lastClr="000000"/>
                        </a:solidFill>
                        <a:latin typeface="Times New Roman"/>
                        <a:ea typeface="Book Antiqua"/>
                        <a:cs typeface="Book Antiqua"/>
                      </a:endParaRPr>
                    </a:p>
                    <a:p>
                      <a:pPr marR="538480" algn="ctr">
                        <a:lnSpc>
                          <a:spcPct val="103000"/>
                        </a:lnSpc>
                        <a:spcBef>
                          <a:spcPts val="545"/>
                        </a:spcBef>
                        <a:spcAft>
                          <a:spcPts val="0"/>
                        </a:spcAft>
                      </a:pPr>
                      <a:r>
                        <a:rPr lang="en-US" sz="1400" b="1" dirty="0" smtClean="0">
                          <a:solidFill>
                            <a:sysClr val="windowText" lastClr="000000"/>
                          </a:solidFill>
                          <a:latin typeface="Times New Roman"/>
                          <a:ea typeface="Book Antiqua"/>
                          <a:cs typeface="Book Antiqua"/>
                        </a:rPr>
                        <a:t>7.5</a:t>
                      </a:r>
                      <a:endParaRPr lang="en-US" sz="1400" dirty="0">
                        <a:solidFill>
                          <a:sysClr val="windowText" lastClr="000000"/>
                        </a:solidFill>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538480" algn="ctr">
                        <a:lnSpc>
                          <a:spcPct val="103000"/>
                        </a:lnSpc>
                        <a:spcBef>
                          <a:spcPts val="545"/>
                        </a:spcBef>
                        <a:spcAft>
                          <a:spcPts val="0"/>
                        </a:spcAft>
                      </a:pPr>
                      <a:endParaRPr lang="en-US" sz="1400" b="1" dirty="0" smtClean="0">
                        <a:latin typeface="Times New Roman"/>
                        <a:ea typeface="Book Antiqua"/>
                        <a:cs typeface="Book Antiqua"/>
                      </a:endParaRPr>
                    </a:p>
                    <a:p>
                      <a:pPr marR="538480" algn="ctr">
                        <a:lnSpc>
                          <a:spcPct val="103000"/>
                        </a:lnSpc>
                        <a:spcBef>
                          <a:spcPts val="545"/>
                        </a:spcBef>
                        <a:spcAft>
                          <a:spcPts val="0"/>
                        </a:spcAft>
                      </a:pPr>
                      <a:r>
                        <a:rPr lang="en-US" sz="1400" b="1" dirty="0" smtClean="0">
                          <a:latin typeface="Times New Roman"/>
                          <a:ea typeface="Book Antiqua"/>
                          <a:cs typeface="Book Antiqua"/>
                        </a:rPr>
                        <a:t>Toilet</a:t>
                      </a:r>
                      <a:endParaRPr lang="en-US" sz="1400" dirty="0">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16640">
                <a:tc>
                  <a:txBody>
                    <a:bodyPr/>
                    <a:lstStyle/>
                    <a:p>
                      <a:pPr marR="538480" algn="ctr">
                        <a:lnSpc>
                          <a:spcPct val="103000"/>
                        </a:lnSpc>
                        <a:spcBef>
                          <a:spcPts val="545"/>
                        </a:spcBef>
                        <a:spcAft>
                          <a:spcPts val="0"/>
                        </a:spcAft>
                      </a:pPr>
                      <a:endParaRPr lang="en-US" sz="1400" b="1" dirty="0" smtClean="0">
                        <a:solidFill>
                          <a:sysClr val="windowText" lastClr="000000"/>
                        </a:solidFill>
                        <a:latin typeface="Times New Roman"/>
                        <a:ea typeface="Book Antiqua"/>
                        <a:cs typeface="Book Antiqua"/>
                      </a:endParaRPr>
                    </a:p>
                    <a:p>
                      <a:pPr marR="538480" algn="ctr">
                        <a:lnSpc>
                          <a:spcPct val="103000"/>
                        </a:lnSpc>
                        <a:spcBef>
                          <a:spcPts val="545"/>
                        </a:spcBef>
                        <a:spcAft>
                          <a:spcPts val="0"/>
                        </a:spcAft>
                      </a:pPr>
                      <a:r>
                        <a:rPr lang="en-US" sz="1400" b="1" dirty="0" smtClean="0">
                          <a:solidFill>
                            <a:sysClr val="windowText" lastClr="000000"/>
                          </a:solidFill>
                          <a:latin typeface="Times New Roman"/>
                          <a:ea typeface="Book Antiqua"/>
                          <a:cs typeface="Book Antiqua"/>
                        </a:rPr>
                        <a:t>627</a:t>
                      </a:r>
                      <a:endParaRPr lang="en-US" sz="1400" dirty="0">
                        <a:solidFill>
                          <a:sysClr val="windowText" lastClr="000000"/>
                        </a:solidFill>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538480" algn="ctr">
                        <a:lnSpc>
                          <a:spcPct val="103000"/>
                        </a:lnSpc>
                        <a:spcBef>
                          <a:spcPts val="545"/>
                        </a:spcBef>
                        <a:spcAft>
                          <a:spcPts val="0"/>
                        </a:spcAft>
                      </a:pPr>
                      <a:endParaRPr lang="en-US" sz="1400" b="1" dirty="0" smtClean="0">
                        <a:solidFill>
                          <a:sysClr val="windowText" lastClr="000000"/>
                        </a:solidFill>
                        <a:latin typeface="Times New Roman"/>
                        <a:ea typeface="Book Antiqua"/>
                        <a:cs typeface="Book Antiqua"/>
                      </a:endParaRPr>
                    </a:p>
                    <a:p>
                      <a:pPr marR="538480" algn="ctr">
                        <a:lnSpc>
                          <a:spcPct val="103000"/>
                        </a:lnSpc>
                        <a:spcBef>
                          <a:spcPts val="545"/>
                        </a:spcBef>
                        <a:spcAft>
                          <a:spcPts val="0"/>
                        </a:spcAft>
                      </a:pPr>
                      <a:r>
                        <a:rPr lang="en-US" sz="1400" b="1" dirty="0" smtClean="0">
                          <a:solidFill>
                            <a:sysClr val="windowText" lastClr="000000"/>
                          </a:solidFill>
                          <a:latin typeface="Times New Roman"/>
                          <a:ea typeface="Book Antiqua"/>
                          <a:cs typeface="Book Antiqua"/>
                        </a:rPr>
                        <a:t>1.1</a:t>
                      </a:r>
                      <a:endParaRPr lang="en-US" sz="1400" dirty="0">
                        <a:solidFill>
                          <a:sysClr val="windowText" lastClr="000000"/>
                        </a:solidFill>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538480" algn="ctr">
                        <a:lnSpc>
                          <a:spcPct val="103000"/>
                        </a:lnSpc>
                        <a:spcBef>
                          <a:spcPts val="545"/>
                        </a:spcBef>
                        <a:spcAft>
                          <a:spcPts val="0"/>
                        </a:spcAft>
                      </a:pPr>
                      <a:endParaRPr lang="en-US" sz="1400" b="1" dirty="0" smtClean="0">
                        <a:latin typeface="Times New Roman"/>
                        <a:ea typeface="Book Antiqua"/>
                        <a:cs typeface="Book Antiqua"/>
                      </a:endParaRPr>
                    </a:p>
                    <a:p>
                      <a:pPr marR="538480" algn="ctr">
                        <a:lnSpc>
                          <a:spcPct val="103000"/>
                        </a:lnSpc>
                        <a:spcBef>
                          <a:spcPts val="545"/>
                        </a:spcBef>
                        <a:spcAft>
                          <a:spcPts val="0"/>
                        </a:spcAft>
                      </a:pPr>
                      <a:r>
                        <a:rPr lang="en-US" sz="1400" b="1" dirty="0" smtClean="0">
                          <a:latin typeface="Times New Roman"/>
                          <a:ea typeface="Book Antiqua"/>
                          <a:cs typeface="Book Antiqua"/>
                        </a:rPr>
                        <a:t>Hand </a:t>
                      </a:r>
                      <a:r>
                        <a:rPr lang="en-US" sz="1400" b="1" dirty="0">
                          <a:latin typeface="Times New Roman"/>
                          <a:ea typeface="Book Antiqua"/>
                          <a:cs typeface="Book Antiqua"/>
                        </a:rPr>
                        <a:t>Washing</a:t>
                      </a:r>
                      <a:endParaRPr lang="en-US" sz="1400" dirty="0">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16640">
                <a:tc>
                  <a:txBody>
                    <a:bodyPr/>
                    <a:lstStyle/>
                    <a:p>
                      <a:pPr marR="538480" algn="ctr">
                        <a:lnSpc>
                          <a:spcPct val="103000"/>
                        </a:lnSpc>
                        <a:spcBef>
                          <a:spcPts val="545"/>
                        </a:spcBef>
                        <a:spcAft>
                          <a:spcPts val="0"/>
                        </a:spcAft>
                      </a:pPr>
                      <a:endParaRPr lang="en-US" sz="1400" b="1" dirty="0" smtClean="0">
                        <a:solidFill>
                          <a:sysClr val="windowText" lastClr="000000"/>
                        </a:solidFill>
                        <a:latin typeface="Times New Roman"/>
                        <a:ea typeface="Book Antiqua"/>
                        <a:cs typeface="Book Antiqua"/>
                      </a:endParaRPr>
                    </a:p>
                    <a:p>
                      <a:pPr marR="538480" algn="ctr">
                        <a:lnSpc>
                          <a:spcPct val="103000"/>
                        </a:lnSpc>
                        <a:spcBef>
                          <a:spcPts val="545"/>
                        </a:spcBef>
                        <a:spcAft>
                          <a:spcPts val="0"/>
                        </a:spcAft>
                      </a:pPr>
                      <a:r>
                        <a:rPr lang="en-US" sz="1400" b="1" dirty="0" smtClean="0">
                          <a:solidFill>
                            <a:sysClr val="windowText" lastClr="000000"/>
                          </a:solidFill>
                          <a:latin typeface="Times New Roman"/>
                          <a:ea typeface="Book Antiqua"/>
                          <a:cs typeface="Book Antiqua"/>
                        </a:rPr>
                        <a:t>7425</a:t>
                      </a:r>
                      <a:endParaRPr lang="en-US" sz="1400" dirty="0">
                        <a:solidFill>
                          <a:sysClr val="windowText" lastClr="000000"/>
                        </a:solidFill>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538480" algn="ctr">
                        <a:lnSpc>
                          <a:spcPct val="103000"/>
                        </a:lnSpc>
                        <a:spcBef>
                          <a:spcPts val="545"/>
                        </a:spcBef>
                        <a:spcAft>
                          <a:spcPts val="0"/>
                        </a:spcAft>
                      </a:pPr>
                      <a:endParaRPr lang="en-US" sz="1400" b="1" dirty="0" smtClean="0">
                        <a:solidFill>
                          <a:sysClr val="windowText" lastClr="000000"/>
                        </a:solidFill>
                        <a:latin typeface="Times New Roman"/>
                        <a:ea typeface="Book Antiqua"/>
                        <a:cs typeface="Book Antiqua"/>
                      </a:endParaRPr>
                    </a:p>
                    <a:p>
                      <a:pPr marR="538480" algn="ctr">
                        <a:lnSpc>
                          <a:spcPct val="103000"/>
                        </a:lnSpc>
                        <a:spcBef>
                          <a:spcPts val="545"/>
                        </a:spcBef>
                        <a:spcAft>
                          <a:spcPts val="0"/>
                        </a:spcAft>
                      </a:pPr>
                      <a:r>
                        <a:rPr lang="en-US" sz="1400" b="1" dirty="0" smtClean="0">
                          <a:solidFill>
                            <a:sysClr val="windowText" lastClr="000000"/>
                          </a:solidFill>
                          <a:latin typeface="Times New Roman"/>
                          <a:ea typeface="Book Antiqua"/>
                          <a:cs typeface="Book Antiqua"/>
                        </a:rPr>
                        <a:t>13.5</a:t>
                      </a:r>
                      <a:endParaRPr lang="en-US" sz="1400" dirty="0">
                        <a:solidFill>
                          <a:sysClr val="windowText" lastClr="000000"/>
                        </a:solidFill>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538480" algn="ctr">
                        <a:lnSpc>
                          <a:spcPct val="103000"/>
                        </a:lnSpc>
                        <a:spcBef>
                          <a:spcPts val="545"/>
                        </a:spcBef>
                        <a:spcAft>
                          <a:spcPts val="0"/>
                        </a:spcAft>
                      </a:pPr>
                      <a:endParaRPr lang="en-US" sz="1400" b="1" dirty="0" smtClean="0">
                        <a:latin typeface="Times New Roman"/>
                        <a:ea typeface="Book Antiqua"/>
                        <a:cs typeface="Book Antiqua"/>
                      </a:endParaRPr>
                    </a:p>
                    <a:p>
                      <a:pPr marR="538480" algn="ctr">
                        <a:lnSpc>
                          <a:spcPct val="103000"/>
                        </a:lnSpc>
                        <a:spcBef>
                          <a:spcPts val="545"/>
                        </a:spcBef>
                        <a:spcAft>
                          <a:spcPts val="0"/>
                        </a:spcAft>
                      </a:pPr>
                      <a:r>
                        <a:rPr lang="en-US" sz="1400" b="1" dirty="0" smtClean="0">
                          <a:latin typeface="Times New Roman"/>
                          <a:ea typeface="Book Antiqua"/>
                          <a:cs typeface="Book Antiqua"/>
                        </a:rPr>
                        <a:t>Shower</a:t>
                      </a:r>
                      <a:endParaRPr lang="en-US" sz="1400" dirty="0">
                        <a:latin typeface="Book Antiqua"/>
                        <a:ea typeface="Book Antiqua"/>
                        <a:cs typeface="Book Antiqua"/>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1007435" y="620688"/>
            <a:ext cx="204748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chemeClr val="tx1"/>
                </a:solidFill>
                <a:effectLst/>
                <a:latin typeface="+mj-lt"/>
                <a:ea typeface="Calibri" pitchFamily="34" charset="0"/>
                <a:cs typeface="Times New Roman" pitchFamily="18" charset="0"/>
              </a:rPr>
              <a:t>For foreign students</a:t>
            </a:r>
            <a:endParaRPr kumimoji="0" lang="en-US" i="0" u="none" strike="noStrike" cap="none" normalizeH="0" baseline="0" dirty="0" smtClean="0">
              <a:ln>
                <a:noFill/>
              </a:ln>
              <a:solidFill>
                <a:schemeClr val="tx1"/>
              </a:solidFill>
              <a:effectLst/>
              <a:latin typeface="+mj-lt"/>
              <a:cs typeface="Arial" pitchFamily="34" charset="0"/>
            </a:endParaRPr>
          </a:p>
        </p:txBody>
      </p:sp>
      <p:graphicFrame>
        <p:nvGraphicFramePr>
          <p:cNvPr id="4" name="جدول 3"/>
          <p:cNvGraphicFramePr>
            <a:graphicFrameLocks noGrp="1"/>
          </p:cNvGraphicFramePr>
          <p:nvPr/>
        </p:nvGraphicFramePr>
        <p:xfrm>
          <a:off x="1121078" y="1268435"/>
          <a:ext cx="9747219" cy="3470054"/>
        </p:xfrm>
        <a:graphic>
          <a:graphicData uri="http://schemas.openxmlformats.org/drawingml/2006/table">
            <a:tbl>
              <a:tblPr rtl="1" firstRow="1" bandRow="1">
                <a:tableStyleId>{5C22544A-7EE6-4342-B048-85BDC9FD1C3A}</a:tableStyleId>
              </a:tblPr>
              <a:tblGrid>
                <a:gridCol w="3249073"/>
                <a:gridCol w="3249073"/>
                <a:gridCol w="3249073"/>
              </a:tblGrid>
              <a:tr h="1154566">
                <a:tc>
                  <a:txBody>
                    <a:bodyPr/>
                    <a:lstStyle/>
                    <a:p>
                      <a:pPr marR="538480" algn="ctr">
                        <a:lnSpc>
                          <a:spcPct val="103000"/>
                        </a:lnSpc>
                        <a:spcBef>
                          <a:spcPts val="545"/>
                        </a:spcBef>
                        <a:spcAft>
                          <a:spcPts val="0"/>
                        </a:spcAft>
                      </a:pPr>
                      <a:endParaRPr lang="en-US" sz="1400" b="1" dirty="0" smtClean="0">
                        <a:solidFill>
                          <a:sysClr val="windowText" lastClr="000000"/>
                        </a:solidFill>
                        <a:latin typeface="+mn-lt"/>
                        <a:ea typeface="Book Antiqua"/>
                        <a:cs typeface="+mj-cs"/>
                      </a:endParaRPr>
                    </a:p>
                    <a:p>
                      <a:pPr marR="538480" algn="ctr">
                        <a:lnSpc>
                          <a:spcPct val="103000"/>
                        </a:lnSpc>
                        <a:spcBef>
                          <a:spcPts val="545"/>
                        </a:spcBef>
                        <a:spcAft>
                          <a:spcPts val="0"/>
                        </a:spcAft>
                      </a:pPr>
                      <a:r>
                        <a:rPr lang="en-US" sz="1400" b="1" dirty="0" smtClean="0">
                          <a:solidFill>
                            <a:sysClr val="windowText" lastClr="000000"/>
                          </a:solidFill>
                          <a:latin typeface="+mn-lt"/>
                          <a:ea typeface="Book Antiqua"/>
                          <a:cs typeface="+mj-cs"/>
                        </a:rPr>
                        <a:t>Daily </a:t>
                      </a:r>
                      <a:r>
                        <a:rPr lang="en-US" sz="1400" b="1" dirty="0">
                          <a:solidFill>
                            <a:sysClr val="windowText" lastClr="000000"/>
                          </a:solidFill>
                          <a:latin typeface="+mn-lt"/>
                          <a:ea typeface="Book Antiqua"/>
                          <a:cs typeface="+mj-cs"/>
                        </a:rPr>
                        <a:t>gray water consumption for all students(</a:t>
                      </a:r>
                      <a:r>
                        <a:rPr lang="en-US" sz="1400" b="1" dirty="0" err="1">
                          <a:solidFill>
                            <a:sysClr val="windowText" lastClr="000000"/>
                          </a:solidFill>
                          <a:latin typeface="+mn-lt"/>
                          <a:ea typeface="Book Antiqua"/>
                          <a:cs typeface="+mj-cs"/>
                        </a:rPr>
                        <a:t>litre</a:t>
                      </a:r>
                      <a:r>
                        <a:rPr lang="en-US" sz="1400" b="1" dirty="0">
                          <a:solidFill>
                            <a:sysClr val="windowText" lastClr="000000"/>
                          </a:solidFill>
                          <a:latin typeface="+mn-lt"/>
                          <a:ea typeface="Book Antiqua"/>
                          <a:cs typeface="+mj-cs"/>
                        </a:rPr>
                        <a:t>/day)</a:t>
                      </a:r>
                      <a:endParaRPr lang="en-US" sz="1400" dirty="0">
                        <a:solidFill>
                          <a:sysClr val="windowText" lastClr="000000"/>
                        </a:solidFill>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538480" algn="ctr">
                        <a:lnSpc>
                          <a:spcPct val="103000"/>
                        </a:lnSpc>
                        <a:spcBef>
                          <a:spcPts val="545"/>
                        </a:spcBef>
                        <a:spcAft>
                          <a:spcPts val="0"/>
                        </a:spcAft>
                      </a:pPr>
                      <a:endParaRPr lang="en-US" sz="1400" b="1" dirty="0" smtClean="0">
                        <a:solidFill>
                          <a:sysClr val="windowText" lastClr="000000"/>
                        </a:solidFill>
                        <a:latin typeface="+mn-lt"/>
                        <a:ea typeface="Book Antiqua"/>
                        <a:cs typeface="+mj-cs"/>
                      </a:endParaRPr>
                    </a:p>
                    <a:p>
                      <a:pPr marR="538480" algn="ctr">
                        <a:lnSpc>
                          <a:spcPct val="103000"/>
                        </a:lnSpc>
                        <a:spcBef>
                          <a:spcPts val="545"/>
                        </a:spcBef>
                        <a:spcAft>
                          <a:spcPts val="0"/>
                        </a:spcAft>
                      </a:pPr>
                      <a:r>
                        <a:rPr lang="en-US" sz="1400" b="1" dirty="0" smtClean="0">
                          <a:solidFill>
                            <a:sysClr val="windowText" lastClr="000000"/>
                          </a:solidFill>
                          <a:latin typeface="+mn-lt"/>
                          <a:ea typeface="Book Antiqua"/>
                          <a:cs typeface="+mj-cs"/>
                        </a:rPr>
                        <a:t>Daily </a:t>
                      </a:r>
                      <a:r>
                        <a:rPr lang="en-US" sz="1400" b="1" dirty="0">
                          <a:solidFill>
                            <a:sysClr val="windowText" lastClr="000000"/>
                          </a:solidFill>
                          <a:latin typeface="+mn-lt"/>
                          <a:ea typeface="Book Antiqua"/>
                          <a:cs typeface="+mj-cs"/>
                        </a:rPr>
                        <a:t>water consumption of each plumbing ﬁxture </a:t>
                      </a:r>
                      <a:r>
                        <a:rPr lang="en-US" sz="1400" b="1" dirty="0" smtClean="0">
                          <a:solidFill>
                            <a:sysClr val="windowText" lastClr="000000"/>
                          </a:solidFill>
                          <a:latin typeface="+mn-lt"/>
                          <a:ea typeface="Book Antiqua"/>
                          <a:cs typeface="+mj-cs"/>
                        </a:rPr>
                        <a:t>(</a:t>
                      </a:r>
                      <a:r>
                        <a:rPr lang="en-US" sz="1400" b="1" dirty="0" err="1" smtClean="0">
                          <a:solidFill>
                            <a:sysClr val="windowText" lastClr="000000"/>
                          </a:solidFill>
                          <a:latin typeface="+mn-lt"/>
                          <a:ea typeface="Book Antiqua"/>
                          <a:cs typeface="+mj-cs"/>
                        </a:rPr>
                        <a:t>litres</a:t>
                      </a:r>
                      <a:r>
                        <a:rPr lang="en-US" sz="1400" b="1" dirty="0" smtClean="0">
                          <a:solidFill>
                            <a:sysClr val="windowText" lastClr="000000"/>
                          </a:solidFill>
                          <a:latin typeface="+mn-lt"/>
                          <a:ea typeface="Book Antiqua"/>
                          <a:cs typeface="+mj-cs"/>
                        </a:rPr>
                        <a:t> </a:t>
                      </a:r>
                      <a:r>
                        <a:rPr lang="en-US" sz="1400" b="1" dirty="0">
                          <a:solidFill>
                            <a:sysClr val="windowText" lastClr="000000"/>
                          </a:solidFill>
                          <a:latin typeface="+mn-lt"/>
                          <a:ea typeface="Book Antiqua"/>
                          <a:cs typeface="+mj-cs"/>
                        </a:rPr>
                        <a:t>per day)</a:t>
                      </a:r>
                      <a:endParaRPr lang="en-US" sz="1400" dirty="0">
                        <a:solidFill>
                          <a:sysClr val="windowText" lastClr="000000"/>
                        </a:solidFill>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endParaRPr lang="ar-SA" sz="1400" dirty="0">
                        <a:latin typeface="+mn-lt"/>
                        <a:cs typeface="+mj-cs"/>
                      </a:endParaRPr>
                    </a:p>
                  </a:txBody>
                  <a:tcPr marL="121920" marR="1219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68584">
                <a:tc>
                  <a:txBody>
                    <a:bodyPr/>
                    <a:lstStyle/>
                    <a:p>
                      <a:pPr marR="538480" algn="ctr">
                        <a:lnSpc>
                          <a:spcPct val="103000"/>
                        </a:lnSpc>
                        <a:spcBef>
                          <a:spcPts val="545"/>
                        </a:spcBef>
                        <a:spcAft>
                          <a:spcPts val="0"/>
                        </a:spcAft>
                      </a:pPr>
                      <a:endParaRPr lang="ar-JO" sz="1400" b="1" dirty="0" smtClean="0">
                        <a:solidFill>
                          <a:sysClr val="windowText" lastClr="000000"/>
                        </a:solidFill>
                        <a:latin typeface="+mn-lt"/>
                        <a:ea typeface="Book Antiqua"/>
                        <a:cs typeface="+mj-cs"/>
                      </a:endParaRPr>
                    </a:p>
                    <a:p>
                      <a:pPr marR="538480" algn="ctr">
                        <a:lnSpc>
                          <a:spcPct val="103000"/>
                        </a:lnSpc>
                        <a:spcBef>
                          <a:spcPts val="545"/>
                        </a:spcBef>
                        <a:spcAft>
                          <a:spcPts val="0"/>
                        </a:spcAft>
                      </a:pPr>
                      <a:r>
                        <a:rPr lang="en-US" sz="1400" b="1" dirty="0" smtClean="0">
                          <a:solidFill>
                            <a:sysClr val="windowText" lastClr="000000"/>
                          </a:solidFill>
                          <a:latin typeface="+mn-lt"/>
                          <a:ea typeface="Book Antiqua"/>
                          <a:cs typeface="+mj-cs"/>
                        </a:rPr>
                        <a:t>600</a:t>
                      </a:r>
                      <a:endParaRPr lang="en-US" sz="1400" dirty="0">
                        <a:solidFill>
                          <a:sysClr val="windowText" lastClr="000000"/>
                        </a:solidFill>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538480" algn="ctr">
                        <a:lnSpc>
                          <a:spcPct val="103000"/>
                        </a:lnSpc>
                        <a:spcBef>
                          <a:spcPts val="545"/>
                        </a:spcBef>
                        <a:spcAft>
                          <a:spcPts val="0"/>
                        </a:spcAft>
                      </a:pPr>
                      <a:endParaRPr lang="ar-JO" sz="1400" b="1" dirty="0" smtClean="0">
                        <a:solidFill>
                          <a:sysClr val="windowText" lastClr="000000"/>
                        </a:solidFill>
                        <a:latin typeface="+mn-lt"/>
                        <a:ea typeface="Book Antiqua"/>
                        <a:cs typeface="+mj-cs"/>
                      </a:endParaRPr>
                    </a:p>
                    <a:p>
                      <a:pPr marR="538480" algn="ctr">
                        <a:lnSpc>
                          <a:spcPct val="103000"/>
                        </a:lnSpc>
                        <a:spcBef>
                          <a:spcPts val="545"/>
                        </a:spcBef>
                        <a:spcAft>
                          <a:spcPts val="0"/>
                        </a:spcAft>
                      </a:pPr>
                      <a:r>
                        <a:rPr lang="en-US" sz="1400" b="1" dirty="0" smtClean="0">
                          <a:solidFill>
                            <a:sysClr val="windowText" lastClr="000000"/>
                          </a:solidFill>
                          <a:latin typeface="+mn-lt"/>
                          <a:ea typeface="Book Antiqua"/>
                          <a:cs typeface="+mj-cs"/>
                        </a:rPr>
                        <a:t>1.5</a:t>
                      </a:r>
                      <a:endParaRPr lang="en-US" sz="1400" dirty="0">
                        <a:solidFill>
                          <a:sysClr val="windowText" lastClr="000000"/>
                        </a:solidFill>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538480" algn="ctr">
                        <a:lnSpc>
                          <a:spcPct val="103000"/>
                        </a:lnSpc>
                        <a:spcBef>
                          <a:spcPts val="545"/>
                        </a:spcBef>
                        <a:spcAft>
                          <a:spcPts val="0"/>
                        </a:spcAft>
                      </a:pPr>
                      <a:r>
                        <a:rPr lang="en-US" sz="1400" b="1" dirty="0">
                          <a:latin typeface="+mn-lt"/>
                          <a:ea typeface="Book Antiqua"/>
                          <a:cs typeface="+mj-cs"/>
                        </a:rPr>
                        <a:t>Toilet</a:t>
                      </a:r>
                      <a:endParaRPr lang="en-US" sz="1400" dirty="0">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68584">
                <a:tc>
                  <a:txBody>
                    <a:bodyPr/>
                    <a:lstStyle/>
                    <a:p>
                      <a:pPr marR="538480" algn="ctr">
                        <a:lnSpc>
                          <a:spcPct val="103000"/>
                        </a:lnSpc>
                        <a:spcBef>
                          <a:spcPts val="545"/>
                        </a:spcBef>
                        <a:spcAft>
                          <a:spcPts val="0"/>
                        </a:spcAft>
                      </a:pPr>
                      <a:endParaRPr lang="ar-JO" sz="1400" b="1" dirty="0" smtClean="0">
                        <a:solidFill>
                          <a:sysClr val="windowText" lastClr="000000"/>
                        </a:solidFill>
                        <a:latin typeface="+mn-lt"/>
                        <a:ea typeface="Book Antiqua"/>
                        <a:cs typeface="+mj-cs"/>
                      </a:endParaRPr>
                    </a:p>
                    <a:p>
                      <a:pPr marR="538480" algn="ctr">
                        <a:lnSpc>
                          <a:spcPct val="103000"/>
                        </a:lnSpc>
                        <a:spcBef>
                          <a:spcPts val="545"/>
                        </a:spcBef>
                        <a:spcAft>
                          <a:spcPts val="0"/>
                        </a:spcAft>
                      </a:pPr>
                      <a:r>
                        <a:rPr lang="en-US" sz="1400" b="1" dirty="0" smtClean="0">
                          <a:solidFill>
                            <a:sysClr val="windowText" lastClr="000000"/>
                          </a:solidFill>
                          <a:latin typeface="+mn-lt"/>
                          <a:ea typeface="Book Antiqua"/>
                          <a:cs typeface="+mj-cs"/>
                        </a:rPr>
                        <a:t>136</a:t>
                      </a:r>
                    </a:p>
                    <a:p>
                      <a:pPr marR="538480" algn="ctr">
                        <a:lnSpc>
                          <a:spcPct val="103000"/>
                        </a:lnSpc>
                        <a:spcBef>
                          <a:spcPts val="545"/>
                        </a:spcBef>
                        <a:spcAft>
                          <a:spcPts val="0"/>
                        </a:spcAft>
                      </a:pPr>
                      <a:endParaRPr lang="en-US" sz="1400" b="1" dirty="0" smtClean="0">
                        <a:solidFill>
                          <a:sysClr val="windowText" lastClr="000000"/>
                        </a:solidFill>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538480" algn="ctr">
                        <a:lnSpc>
                          <a:spcPct val="103000"/>
                        </a:lnSpc>
                        <a:spcBef>
                          <a:spcPts val="545"/>
                        </a:spcBef>
                        <a:spcAft>
                          <a:spcPts val="0"/>
                        </a:spcAft>
                      </a:pPr>
                      <a:endParaRPr lang="ar-JO" sz="1400" b="1" dirty="0" smtClean="0">
                        <a:solidFill>
                          <a:sysClr val="windowText" lastClr="000000"/>
                        </a:solidFill>
                        <a:latin typeface="+mn-lt"/>
                        <a:ea typeface="Book Antiqua"/>
                        <a:cs typeface="+mj-cs"/>
                      </a:endParaRPr>
                    </a:p>
                    <a:p>
                      <a:pPr marR="538480" algn="ctr">
                        <a:lnSpc>
                          <a:spcPct val="103000"/>
                        </a:lnSpc>
                        <a:spcBef>
                          <a:spcPts val="545"/>
                        </a:spcBef>
                        <a:spcAft>
                          <a:spcPts val="0"/>
                        </a:spcAft>
                      </a:pPr>
                      <a:r>
                        <a:rPr lang="en-US" sz="1400" b="1" dirty="0" smtClean="0">
                          <a:solidFill>
                            <a:sysClr val="windowText" lastClr="000000"/>
                          </a:solidFill>
                          <a:latin typeface="+mn-lt"/>
                          <a:ea typeface="Book Antiqua"/>
                          <a:cs typeface="+mj-cs"/>
                        </a:rPr>
                        <a:t>.</a:t>
                      </a:r>
                      <a:r>
                        <a:rPr lang="en-US" sz="1400" b="1" dirty="0">
                          <a:solidFill>
                            <a:sysClr val="windowText" lastClr="000000"/>
                          </a:solidFill>
                          <a:latin typeface="+mn-lt"/>
                          <a:ea typeface="Book Antiqua"/>
                          <a:cs typeface="+mj-cs"/>
                        </a:rPr>
                        <a:t>34</a:t>
                      </a:r>
                      <a:endParaRPr lang="en-US" sz="1400" dirty="0">
                        <a:solidFill>
                          <a:sysClr val="windowText" lastClr="000000"/>
                        </a:solidFill>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538480" algn="ctr">
                        <a:lnSpc>
                          <a:spcPct val="103000"/>
                        </a:lnSpc>
                        <a:spcBef>
                          <a:spcPts val="545"/>
                        </a:spcBef>
                        <a:spcAft>
                          <a:spcPts val="0"/>
                        </a:spcAft>
                      </a:pPr>
                      <a:r>
                        <a:rPr lang="en-US" sz="1400" b="1">
                          <a:latin typeface="+mn-lt"/>
                          <a:ea typeface="Book Antiqua"/>
                          <a:cs typeface="+mj-cs"/>
                        </a:rPr>
                        <a:t>Hand Washing</a:t>
                      </a:r>
                      <a:endParaRPr lang="en-US" sz="1400">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68584">
                <a:tc>
                  <a:txBody>
                    <a:bodyPr/>
                    <a:lstStyle/>
                    <a:p>
                      <a:pPr marR="538480" algn="ctr" rtl="1">
                        <a:lnSpc>
                          <a:spcPct val="103000"/>
                        </a:lnSpc>
                        <a:spcBef>
                          <a:spcPts val="545"/>
                        </a:spcBef>
                        <a:spcAft>
                          <a:spcPts val="0"/>
                        </a:spcAft>
                      </a:pPr>
                      <a:endParaRPr lang="en-US" sz="1400" dirty="0" smtClean="0">
                        <a:solidFill>
                          <a:sysClr val="windowText" lastClr="000000"/>
                        </a:solidFill>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538480" algn="ctr">
                        <a:lnSpc>
                          <a:spcPct val="103000"/>
                        </a:lnSpc>
                        <a:spcBef>
                          <a:spcPts val="545"/>
                        </a:spcBef>
                        <a:spcAft>
                          <a:spcPts val="0"/>
                        </a:spcAft>
                      </a:pPr>
                      <a:endParaRPr lang="ar-JO" sz="1400" b="1" dirty="0" smtClean="0">
                        <a:solidFill>
                          <a:sysClr val="windowText" lastClr="000000"/>
                        </a:solidFill>
                        <a:latin typeface="+mn-lt"/>
                        <a:ea typeface="Book Antiqua"/>
                        <a:cs typeface="+mj-cs"/>
                      </a:endParaRPr>
                    </a:p>
                    <a:p>
                      <a:pPr marR="538480" algn="ctr">
                        <a:lnSpc>
                          <a:spcPct val="103000"/>
                        </a:lnSpc>
                        <a:spcBef>
                          <a:spcPts val="545"/>
                        </a:spcBef>
                        <a:spcAft>
                          <a:spcPts val="0"/>
                        </a:spcAft>
                      </a:pPr>
                      <a:r>
                        <a:rPr lang="en-US" sz="1400" b="1" dirty="0" smtClean="0">
                          <a:solidFill>
                            <a:sysClr val="windowText" lastClr="000000"/>
                          </a:solidFill>
                          <a:latin typeface="+mn-lt"/>
                          <a:ea typeface="Book Antiqua"/>
                          <a:cs typeface="+mj-cs"/>
                        </a:rPr>
                        <a:t>0</a:t>
                      </a:r>
                      <a:endParaRPr lang="en-US" sz="1400" dirty="0">
                        <a:solidFill>
                          <a:sysClr val="windowText" lastClr="000000"/>
                        </a:solidFill>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538480" algn="ctr">
                        <a:lnSpc>
                          <a:spcPct val="103000"/>
                        </a:lnSpc>
                        <a:spcBef>
                          <a:spcPts val="545"/>
                        </a:spcBef>
                        <a:spcAft>
                          <a:spcPts val="0"/>
                        </a:spcAft>
                      </a:pPr>
                      <a:r>
                        <a:rPr lang="en-US" sz="1400" b="1" dirty="0">
                          <a:latin typeface="+mn-lt"/>
                          <a:ea typeface="Book Antiqua"/>
                          <a:cs typeface="+mj-cs"/>
                        </a:rPr>
                        <a:t>Shower</a:t>
                      </a:r>
                      <a:endParaRPr lang="en-US" sz="1400" dirty="0">
                        <a:latin typeface="+mn-lt"/>
                        <a:ea typeface="Book Antiqua"/>
                        <a:cs typeface="+mj-cs"/>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nvGraphicFramePr>
        <p:xfrm>
          <a:off x="815413" y="992776"/>
          <a:ext cx="8459216" cy="1687336"/>
        </p:xfrm>
        <a:graphic>
          <a:graphicData uri="http://schemas.openxmlformats.org/drawingml/2006/table">
            <a:tbl>
              <a:tblPr rtl="1" firstRow="1" bandRow="1">
                <a:tableStyleId>{5C22544A-7EE6-4342-B048-85BDC9FD1C3A}</a:tableStyleId>
              </a:tblPr>
              <a:tblGrid>
                <a:gridCol w="4229608"/>
                <a:gridCol w="4229608"/>
              </a:tblGrid>
              <a:tr h="421834">
                <a:tc>
                  <a:txBody>
                    <a:bodyPr/>
                    <a:lstStyle/>
                    <a:p>
                      <a:pPr algn="ctr">
                        <a:lnSpc>
                          <a:spcPct val="115000"/>
                        </a:lnSpc>
                        <a:spcAft>
                          <a:spcPts val="0"/>
                        </a:spcAft>
                      </a:pPr>
                      <a:r>
                        <a:rPr lang="en-US" sz="1400" b="1" dirty="0">
                          <a:solidFill>
                            <a:sysClr val="windowText" lastClr="000000"/>
                          </a:solidFill>
                          <a:latin typeface="Calibri"/>
                          <a:ea typeface="Times New Roman"/>
                          <a:cs typeface="Arial"/>
                        </a:rPr>
                        <a:t>Total grey water consumption (L/d)</a:t>
                      </a:r>
                      <a:endParaRPr lang="en-US" sz="1400" dirty="0">
                        <a:solidFill>
                          <a:sysClr val="windowText" lastClr="000000"/>
                        </a:solidFill>
                        <a:latin typeface="Calibri"/>
                        <a:ea typeface="Calibri"/>
                        <a:cs typeface="Arial"/>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endParaRPr lang="ar-SA" sz="1400" dirty="0"/>
                    </a:p>
                  </a:txBody>
                  <a:tcPr marL="121920" marR="1219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1834">
                <a:tc>
                  <a:txBody>
                    <a:bodyPr/>
                    <a:lstStyle/>
                    <a:p>
                      <a:pPr algn="ctr">
                        <a:lnSpc>
                          <a:spcPct val="115000"/>
                        </a:lnSpc>
                        <a:spcAft>
                          <a:spcPts val="0"/>
                        </a:spcAft>
                      </a:pPr>
                      <a:r>
                        <a:rPr lang="en-US" sz="1400" b="1">
                          <a:solidFill>
                            <a:sysClr val="windowText" lastClr="000000"/>
                          </a:solidFill>
                          <a:latin typeface="Calibri"/>
                          <a:ea typeface="Times New Roman"/>
                          <a:cs typeface="Arial"/>
                        </a:rPr>
                        <a:t>763</a:t>
                      </a:r>
                      <a:endParaRPr lang="en-US" sz="1400">
                        <a:solidFill>
                          <a:sysClr val="windowText" lastClr="000000"/>
                        </a:solidFill>
                        <a:latin typeface="Calibri"/>
                        <a:ea typeface="Calibri"/>
                        <a:cs typeface="Arial"/>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US" sz="1400" b="1" dirty="0">
                          <a:latin typeface="Calibri"/>
                          <a:ea typeface="Times New Roman"/>
                          <a:cs typeface="Arial"/>
                        </a:rPr>
                        <a:t>Hand washing</a:t>
                      </a:r>
                      <a:endParaRPr lang="en-US" sz="1400" dirty="0">
                        <a:latin typeface="Calibri"/>
                        <a:ea typeface="Calibri"/>
                        <a:cs typeface="Arial"/>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1834">
                <a:tc>
                  <a:txBody>
                    <a:bodyPr/>
                    <a:lstStyle/>
                    <a:p>
                      <a:pPr algn="ctr">
                        <a:lnSpc>
                          <a:spcPct val="115000"/>
                        </a:lnSpc>
                        <a:spcAft>
                          <a:spcPts val="0"/>
                        </a:spcAft>
                      </a:pPr>
                      <a:r>
                        <a:rPr lang="en-US" sz="1400" b="1">
                          <a:solidFill>
                            <a:sysClr val="windowText" lastClr="000000"/>
                          </a:solidFill>
                          <a:latin typeface="Calibri"/>
                          <a:ea typeface="Times New Roman"/>
                          <a:cs typeface="Arial"/>
                        </a:rPr>
                        <a:t>7425</a:t>
                      </a:r>
                      <a:endParaRPr lang="en-US" sz="1400">
                        <a:solidFill>
                          <a:sysClr val="windowText" lastClr="000000"/>
                        </a:solidFill>
                        <a:latin typeface="Calibri"/>
                        <a:ea typeface="Calibri"/>
                        <a:cs typeface="Arial"/>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US" sz="1400" b="1">
                          <a:latin typeface="Calibri"/>
                          <a:ea typeface="Times New Roman"/>
                          <a:cs typeface="Arial"/>
                        </a:rPr>
                        <a:t>Shower</a:t>
                      </a:r>
                      <a:endParaRPr lang="en-US" sz="1400">
                        <a:latin typeface="Calibri"/>
                        <a:ea typeface="Calibri"/>
                        <a:cs typeface="Arial"/>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1834">
                <a:tc>
                  <a:txBody>
                    <a:bodyPr/>
                    <a:lstStyle/>
                    <a:p>
                      <a:pPr algn="ctr">
                        <a:lnSpc>
                          <a:spcPct val="115000"/>
                        </a:lnSpc>
                        <a:spcAft>
                          <a:spcPts val="0"/>
                        </a:spcAft>
                      </a:pPr>
                      <a:r>
                        <a:rPr lang="en-US" sz="1400" b="1" dirty="0">
                          <a:solidFill>
                            <a:sysClr val="windowText" lastClr="000000"/>
                          </a:solidFill>
                          <a:latin typeface="Calibri"/>
                          <a:ea typeface="Times New Roman"/>
                          <a:cs typeface="Arial"/>
                        </a:rPr>
                        <a:t>8188</a:t>
                      </a:r>
                      <a:endParaRPr lang="en-US" sz="1400" dirty="0">
                        <a:solidFill>
                          <a:sysClr val="windowText" lastClr="000000"/>
                        </a:solidFill>
                        <a:latin typeface="Calibri"/>
                        <a:ea typeface="Calibri"/>
                        <a:cs typeface="Arial"/>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US" sz="1400" b="1" dirty="0">
                          <a:latin typeface="Calibri"/>
                          <a:ea typeface="Times New Roman"/>
                          <a:cs typeface="Arial"/>
                        </a:rPr>
                        <a:t>Total</a:t>
                      </a:r>
                      <a:endParaRPr lang="en-US" sz="1400" dirty="0">
                        <a:latin typeface="Calibri"/>
                        <a:ea typeface="Calibri"/>
                        <a:cs typeface="Arial"/>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3" name="مربع نص 12"/>
          <p:cNvSpPr txBox="1"/>
          <p:nvPr/>
        </p:nvSpPr>
        <p:spPr>
          <a:xfrm>
            <a:off x="815414" y="404665"/>
            <a:ext cx="2940228" cy="646331"/>
          </a:xfrm>
          <a:prstGeom prst="rect">
            <a:avLst/>
          </a:prstGeom>
          <a:noFill/>
        </p:spPr>
        <p:txBody>
          <a:bodyPr wrap="none" rtlCol="1">
            <a:spAutoFit/>
          </a:bodyPr>
          <a:lstStyle/>
          <a:p>
            <a:r>
              <a:rPr lang="en-US" b="1" dirty="0" smtClean="0"/>
              <a:t>Total gray water for each day</a:t>
            </a:r>
            <a:endParaRPr lang="en-US" dirty="0" smtClean="0"/>
          </a:p>
          <a:p>
            <a:endParaRPr lang="ar-SA" dirty="0"/>
          </a:p>
        </p:txBody>
      </p:sp>
      <p:sp>
        <p:nvSpPr>
          <p:cNvPr id="14" name="مربع نص 13"/>
          <p:cNvSpPr txBox="1"/>
          <p:nvPr/>
        </p:nvSpPr>
        <p:spPr>
          <a:xfrm>
            <a:off x="719403" y="2996953"/>
            <a:ext cx="9793088" cy="5078313"/>
          </a:xfrm>
          <a:prstGeom prst="rect">
            <a:avLst/>
          </a:prstGeom>
          <a:noFill/>
        </p:spPr>
        <p:txBody>
          <a:bodyPr wrap="square" rtlCol="1">
            <a:spAutoFit/>
          </a:bodyPr>
          <a:lstStyle/>
          <a:p>
            <a:pPr algn="l"/>
            <a:r>
              <a:rPr lang="en-US" dirty="0" smtClean="0"/>
              <a:t>By using hand washing and shower as gray water</a:t>
            </a:r>
          </a:p>
          <a:p>
            <a:pPr algn="l"/>
            <a:endParaRPr lang="en-US" dirty="0" smtClean="0"/>
          </a:p>
          <a:p>
            <a:pPr algn="l"/>
            <a:r>
              <a:rPr lang="en-US" dirty="0" smtClean="0"/>
              <a:t>Gray water= 8188 L/day</a:t>
            </a:r>
          </a:p>
          <a:p>
            <a:pPr algn="l"/>
            <a:endParaRPr lang="en-US" dirty="0" smtClean="0"/>
          </a:p>
          <a:p>
            <a:endParaRPr lang="en-US" dirty="0" smtClean="0"/>
          </a:p>
          <a:p>
            <a:endParaRPr lang="en-US" dirty="0" smtClean="0"/>
          </a:p>
          <a:p>
            <a:pPr algn="l"/>
            <a:endParaRPr lang="en-US" dirty="0" smtClean="0"/>
          </a:p>
          <a:p>
            <a:pPr algn="l"/>
            <a:r>
              <a:rPr lang="en-US" dirty="0" smtClean="0"/>
              <a:t>c=163.76         /month</a:t>
            </a:r>
          </a:p>
          <a:p>
            <a:pPr lvl="0" algn="l"/>
            <a:endParaRPr lang="en-US" b="1" dirty="0" smtClean="0">
              <a:ea typeface="Calibri" pitchFamily="34" charset="0"/>
              <a:cs typeface="Times New Roman" pitchFamily="18" charset="0"/>
            </a:endParaRPr>
          </a:p>
          <a:p>
            <a:pPr lvl="0" algn="l"/>
            <a:r>
              <a:rPr lang="en-US" b="1" dirty="0" smtClean="0">
                <a:ea typeface="Calibri" pitchFamily="34" charset="0"/>
                <a:cs typeface="Times New Roman" pitchFamily="18" charset="0"/>
              </a:rPr>
              <a:t>For </a:t>
            </a:r>
            <a:r>
              <a:rPr lang="en-US" b="1" dirty="0" smtClean="0">
                <a:ea typeface="Calibri" pitchFamily="34" charset="0"/>
                <a:cs typeface="Times New Roman" pitchFamily="18" charset="0"/>
              </a:rPr>
              <a:t>toilet:</a:t>
            </a:r>
          </a:p>
          <a:p>
            <a:pPr lvl="0" algn="l"/>
            <a:r>
              <a:rPr lang="en-US" b="1" dirty="0" smtClean="0">
                <a:ea typeface="Calibri" pitchFamily="34" charset="0"/>
                <a:cs typeface="Times New Roman" pitchFamily="18" charset="0"/>
              </a:rPr>
              <a:t>C = 97.5             /month</a:t>
            </a:r>
          </a:p>
          <a:p>
            <a:pPr algn="l"/>
            <a:r>
              <a:rPr lang="en-US" dirty="0" smtClean="0"/>
              <a:t>Overflow</a:t>
            </a:r>
            <a:r>
              <a:rPr lang="en-US" dirty="0" smtClean="0"/>
              <a:t>= 163.76-97.5=66.26 </a:t>
            </a:r>
          </a:p>
          <a:p>
            <a:pPr lvl="0" algn="l"/>
            <a:r>
              <a:rPr lang="en-US" b="1" dirty="0" smtClean="0">
                <a:ea typeface="Calibri" pitchFamily="34" charset="0"/>
                <a:cs typeface="Times New Roman" pitchFamily="18" charset="0"/>
              </a:rPr>
              <a:t> </a:t>
            </a:r>
          </a:p>
          <a:p>
            <a:pPr algn="l"/>
            <a:endParaRPr lang="en-US" dirty="0" smtClean="0"/>
          </a:p>
          <a:p>
            <a:pPr algn="l"/>
            <a:endParaRPr lang="en-US" dirty="0" smtClean="0"/>
          </a:p>
          <a:p>
            <a:pPr algn="l"/>
            <a:endParaRPr lang="en-US" dirty="0" smtClean="0"/>
          </a:p>
          <a:p>
            <a:pPr algn="l"/>
            <a:endParaRPr lang="en-US" dirty="0" smtClean="0"/>
          </a:p>
          <a:p>
            <a:pPr algn="l"/>
            <a:endParaRPr lang="ar-SA" dirty="0"/>
          </a:p>
        </p:txBody>
      </p:sp>
      <p:sp>
        <p:nvSpPr>
          <p:cNvPr id="53257" name="Rectangle 9"/>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53256" name="Picture 8"/>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103446" y="4365104"/>
            <a:ext cx="1632181" cy="432048"/>
          </a:xfrm>
          <a:prstGeom prst="rect">
            <a:avLst/>
          </a:prstGeom>
          <a:noFill/>
        </p:spPr>
      </p:pic>
      <p:pic>
        <p:nvPicPr>
          <p:cNvPr id="53258" name="Picture 10"/>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 y="0"/>
            <a:ext cx="241300" cy="190500"/>
          </a:xfrm>
          <a:prstGeom prst="rect">
            <a:avLst/>
          </a:prstGeom>
          <a:noFill/>
        </p:spPr>
      </p:pic>
      <p:sp>
        <p:nvSpPr>
          <p:cNvPr id="53262" name="Rectangle 1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53261" name="Picture 1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816007" y="4928105"/>
            <a:ext cx="384043" cy="334516"/>
          </a:xfrm>
          <a:prstGeom prst="rect">
            <a:avLst/>
          </a:prstGeom>
          <a:noFill/>
        </p:spPr>
      </p:pic>
      <p:pic>
        <p:nvPicPr>
          <p:cNvPr id="11" name="Picture 1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838211" y="5733256"/>
            <a:ext cx="384043" cy="334516"/>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ChangeArrowheads="1"/>
          </p:cNvSpPr>
          <p:nvPr/>
        </p:nvSpPr>
        <p:spPr bwMode="auto">
          <a:xfrm>
            <a:off x="719403" y="338173"/>
            <a:ext cx="9889099"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endParaRPr kumimoji="0" lang="ar-JO" b="1" i="0" u="none" strike="noStrike" cap="none" normalizeH="0" baseline="0" dirty="0" smtClean="0">
              <a:ln>
                <a:noFill/>
              </a:ln>
              <a:solidFill>
                <a:schemeClr val="tx1"/>
              </a:solidFill>
              <a:effectLst/>
              <a:ea typeface="Calibri" pitchFamily="34" charset="0"/>
              <a:cs typeface="Arial" pitchFamily="34" charset="0"/>
            </a:endParaRPr>
          </a:p>
          <a:p>
            <a:pPr marL="0" marR="0" lvl="0" indent="0" algn="l" defTabSz="914400" rtl="1" eaLnBrk="1" fontAlgn="base" latinLnBrk="0" hangingPunct="1">
              <a:lnSpc>
                <a:spcPct val="100000"/>
              </a:lnSpc>
              <a:spcBef>
                <a:spcPct val="0"/>
              </a:spcBef>
              <a:spcAft>
                <a:spcPct val="0"/>
              </a:spcAft>
              <a:buClrTx/>
              <a:buSzTx/>
              <a:buFontTx/>
              <a:buNone/>
              <a:tabLst/>
            </a:pPr>
            <a:r>
              <a:rPr lang="en-US" b="1" dirty="0" smtClean="0">
                <a:ea typeface="Calibri" pitchFamily="34" charset="0"/>
                <a:cs typeface="Arial" pitchFamily="34" charset="0"/>
              </a:rPr>
              <a:t>3</a:t>
            </a:r>
            <a:r>
              <a:rPr kumimoji="0" lang="en-US" b="1" i="0" u="none" strike="noStrike" cap="none" normalizeH="0" baseline="0" dirty="0" smtClean="0">
                <a:ln>
                  <a:noFill/>
                </a:ln>
                <a:solidFill>
                  <a:schemeClr val="tx1"/>
                </a:solidFill>
                <a:effectLst/>
                <a:ea typeface="Calibri" pitchFamily="34" charset="0"/>
                <a:cs typeface="Arial" pitchFamily="34" charset="0"/>
              </a:rPr>
              <a:t>-Water </a:t>
            </a:r>
            <a:r>
              <a:rPr kumimoji="0" lang="en-US" b="1" i="0" u="none" strike="noStrike" cap="none" normalizeH="0" baseline="0" dirty="0" smtClean="0">
                <a:ln>
                  <a:noFill/>
                </a:ln>
                <a:solidFill>
                  <a:schemeClr val="tx1"/>
                </a:solidFill>
                <a:effectLst/>
                <a:ea typeface="Calibri" pitchFamily="34" charset="0"/>
                <a:cs typeface="Arial" pitchFamily="34" charset="0"/>
              </a:rPr>
              <a:t>demand</a:t>
            </a:r>
          </a:p>
          <a:p>
            <a:pPr marL="0" marR="0" lvl="0" indent="0" algn="l" defTabSz="914400" rtl="1" eaLnBrk="1" fontAlgn="base" latinLnBrk="0" hangingPunct="1">
              <a:lnSpc>
                <a:spcPct val="100000"/>
              </a:lnSpc>
              <a:spcBef>
                <a:spcPct val="0"/>
              </a:spcBef>
              <a:spcAft>
                <a:spcPct val="0"/>
              </a:spcAft>
              <a:buClrTx/>
              <a:buSzTx/>
              <a:buFontTx/>
              <a:buNone/>
              <a:tabLst/>
            </a:pPr>
            <a:endParaRPr lang="en-US" sz="1200" dirty="0" smtClean="0">
              <a:latin typeface="Times New Roman" pitchFamily="18" charset="0"/>
              <a:ea typeface="Calibri" pitchFamily="34" charset="0"/>
              <a:cs typeface="Arial" pitchFamily="34"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Arial" pitchFamily="34"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en-US" sz="1200" dirty="0" smtClean="0">
              <a:latin typeface="Times New Roman" pitchFamily="18" charset="0"/>
              <a:ea typeface="Calibri" pitchFamily="34" charset="0"/>
              <a:cs typeface="Arial" pitchFamily="34"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Arial" pitchFamily="34" charset="0"/>
            </a:endParaRPr>
          </a:p>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جدول 6"/>
          <p:cNvGraphicFramePr>
            <a:graphicFrameLocks noGrp="1"/>
          </p:cNvGraphicFramePr>
          <p:nvPr/>
        </p:nvGraphicFramePr>
        <p:xfrm>
          <a:off x="1967542" y="1545252"/>
          <a:ext cx="7872874" cy="4616436"/>
        </p:xfrm>
        <a:graphic>
          <a:graphicData uri="http://schemas.openxmlformats.org/drawingml/2006/table">
            <a:tbl>
              <a:tblPr rtl="1" firstRow="1" bandRow="1">
                <a:tableStyleId>{5C22544A-7EE6-4342-B048-85BDC9FD1C3A}</a:tableStyleId>
              </a:tblPr>
              <a:tblGrid>
                <a:gridCol w="3936437"/>
                <a:gridCol w="3936437"/>
              </a:tblGrid>
              <a:tr h="354223">
                <a:tc>
                  <a:txBody>
                    <a:bodyPr/>
                    <a:lstStyle/>
                    <a:p>
                      <a:pPr rtl="1"/>
                      <a:r>
                        <a:rPr lang="en-US" sz="1800" b="1" kern="1200" dirty="0" smtClean="0">
                          <a:solidFill>
                            <a:schemeClr val="tx1"/>
                          </a:solidFill>
                          <a:latin typeface="+mn-lt"/>
                          <a:ea typeface="+mn-ea"/>
                          <a:cs typeface="+mn-cs"/>
                        </a:rPr>
                        <a:t>Water demand(/month)</a:t>
                      </a:r>
                      <a:endParaRPr lang="ar-SA" dirty="0">
                        <a:solidFill>
                          <a:schemeClr val="tx1"/>
                        </a:solidFill>
                      </a:endParaRPr>
                    </a:p>
                  </a:txBody>
                  <a:tcPr marL="121920" marR="1219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r>
                        <a:rPr lang="en-US" dirty="0" smtClean="0">
                          <a:solidFill>
                            <a:schemeClr val="tx1"/>
                          </a:solidFill>
                        </a:rPr>
                        <a:t>Month</a:t>
                      </a:r>
                      <a:endParaRPr lang="ar-SA" dirty="0">
                        <a:solidFill>
                          <a:schemeClr val="tx1"/>
                        </a:solidFill>
                      </a:endParaRPr>
                    </a:p>
                  </a:txBody>
                  <a:tcPr marL="121920" marR="1219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4223">
                <a:tc>
                  <a:txBody>
                    <a:bodyPr/>
                    <a:lstStyle/>
                    <a:p>
                      <a:pPr algn="ctr">
                        <a:lnSpc>
                          <a:spcPct val="115000"/>
                        </a:lnSpc>
                        <a:spcAft>
                          <a:spcPts val="0"/>
                        </a:spcAft>
                      </a:pPr>
                      <a:r>
                        <a:rPr lang="en-US" sz="1500" b="1" dirty="0">
                          <a:latin typeface="Calibri"/>
                          <a:ea typeface="Times New Roman"/>
                          <a:cs typeface="Arial"/>
                        </a:rPr>
                        <a:t>60</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US" sz="1500" b="1" dirty="0">
                          <a:latin typeface="Calibri"/>
                          <a:ea typeface="Times New Roman"/>
                          <a:cs typeface="Arial"/>
                        </a:rPr>
                        <a:t>January</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4223">
                <a:tc>
                  <a:txBody>
                    <a:bodyPr/>
                    <a:lstStyle/>
                    <a:p>
                      <a:pPr algn="ctr">
                        <a:lnSpc>
                          <a:spcPct val="115000"/>
                        </a:lnSpc>
                        <a:spcAft>
                          <a:spcPts val="0"/>
                        </a:spcAft>
                      </a:pPr>
                      <a:r>
                        <a:rPr lang="en-US" sz="1500" b="1" dirty="0">
                          <a:latin typeface="Calibri"/>
                          <a:ea typeface="Times New Roman"/>
                          <a:cs typeface="Arial"/>
                        </a:rPr>
                        <a:t>250</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US" sz="1500" b="1" dirty="0">
                          <a:latin typeface="Calibri"/>
                          <a:ea typeface="Times New Roman"/>
                          <a:cs typeface="Arial"/>
                        </a:rPr>
                        <a:t>February</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4223">
                <a:tc>
                  <a:txBody>
                    <a:bodyPr/>
                    <a:lstStyle/>
                    <a:p>
                      <a:pPr algn="ctr">
                        <a:lnSpc>
                          <a:spcPct val="115000"/>
                        </a:lnSpc>
                        <a:spcAft>
                          <a:spcPts val="0"/>
                        </a:spcAft>
                      </a:pPr>
                      <a:r>
                        <a:rPr lang="en-US" sz="1500" b="1" dirty="0">
                          <a:latin typeface="Calibri"/>
                          <a:ea typeface="Times New Roman"/>
                          <a:cs typeface="Arial"/>
                        </a:rPr>
                        <a:t>304</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tabLst>
                          <a:tab pos="480060" algn="ctr"/>
                        </a:tabLst>
                      </a:pPr>
                      <a:r>
                        <a:rPr lang="en-US" sz="1500" b="1" dirty="0">
                          <a:latin typeface="Calibri"/>
                          <a:ea typeface="Times New Roman"/>
                          <a:cs typeface="Arial"/>
                        </a:rPr>
                        <a:t>March	</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4223">
                <a:tc>
                  <a:txBody>
                    <a:bodyPr/>
                    <a:lstStyle/>
                    <a:p>
                      <a:pPr algn="ctr">
                        <a:lnSpc>
                          <a:spcPct val="115000"/>
                        </a:lnSpc>
                        <a:spcAft>
                          <a:spcPts val="0"/>
                        </a:spcAft>
                      </a:pPr>
                      <a:r>
                        <a:rPr lang="en-US" sz="1500" b="1" dirty="0">
                          <a:latin typeface="Calibri"/>
                          <a:ea typeface="Times New Roman"/>
                          <a:cs typeface="Arial"/>
                        </a:rPr>
                        <a:t>304</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US" sz="1500" b="1" dirty="0">
                          <a:latin typeface="Calibri"/>
                          <a:ea typeface="Times New Roman"/>
                          <a:cs typeface="Arial"/>
                        </a:rPr>
                        <a:t>April</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4223">
                <a:tc>
                  <a:txBody>
                    <a:bodyPr/>
                    <a:lstStyle/>
                    <a:p>
                      <a:pPr algn="ctr">
                        <a:lnSpc>
                          <a:spcPct val="115000"/>
                        </a:lnSpc>
                        <a:spcAft>
                          <a:spcPts val="0"/>
                        </a:spcAft>
                      </a:pPr>
                      <a:r>
                        <a:rPr lang="en-US" sz="1500" b="1" dirty="0">
                          <a:latin typeface="Calibri"/>
                          <a:ea typeface="Times New Roman"/>
                          <a:cs typeface="Arial"/>
                        </a:rPr>
                        <a:t>60</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US" sz="1500" b="1" dirty="0">
                          <a:latin typeface="Calibri"/>
                          <a:ea typeface="Times New Roman"/>
                          <a:cs typeface="Arial"/>
                        </a:rPr>
                        <a:t>May</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4223">
                <a:tc>
                  <a:txBody>
                    <a:bodyPr/>
                    <a:lstStyle/>
                    <a:p>
                      <a:pPr algn="ctr">
                        <a:lnSpc>
                          <a:spcPct val="115000"/>
                        </a:lnSpc>
                        <a:spcAft>
                          <a:spcPts val="0"/>
                        </a:spcAft>
                      </a:pPr>
                      <a:r>
                        <a:rPr lang="en-US" sz="1500" b="1" dirty="0">
                          <a:latin typeface="Calibri"/>
                          <a:ea typeface="Times New Roman"/>
                          <a:cs typeface="Arial"/>
                        </a:rPr>
                        <a:t>70</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US" sz="1500" b="1" dirty="0">
                          <a:latin typeface="Calibri"/>
                          <a:ea typeface="Times New Roman"/>
                          <a:cs typeface="Arial"/>
                        </a:rPr>
                        <a:t>June</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4223">
                <a:tc>
                  <a:txBody>
                    <a:bodyPr/>
                    <a:lstStyle/>
                    <a:p>
                      <a:pPr algn="ctr">
                        <a:lnSpc>
                          <a:spcPct val="115000"/>
                        </a:lnSpc>
                        <a:spcAft>
                          <a:spcPts val="0"/>
                        </a:spcAft>
                      </a:pPr>
                      <a:r>
                        <a:rPr lang="en-US" sz="1500" b="1" dirty="0">
                          <a:latin typeface="Calibri"/>
                          <a:ea typeface="Times New Roman"/>
                          <a:cs typeface="Arial"/>
                        </a:rPr>
                        <a:t>70</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US" sz="1500" b="1" dirty="0">
                          <a:latin typeface="Calibri"/>
                          <a:ea typeface="Times New Roman"/>
                          <a:cs typeface="Arial"/>
                        </a:rPr>
                        <a:t>July</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4223">
                <a:tc>
                  <a:txBody>
                    <a:bodyPr/>
                    <a:lstStyle/>
                    <a:p>
                      <a:pPr algn="ctr">
                        <a:lnSpc>
                          <a:spcPct val="115000"/>
                        </a:lnSpc>
                        <a:spcAft>
                          <a:spcPts val="0"/>
                        </a:spcAft>
                      </a:pPr>
                      <a:r>
                        <a:rPr lang="en-US" sz="1500" b="1" dirty="0">
                          <a:latin typeface="Calibri"/>
                          <a:ea typeface="Times New Roman"/>
                          <a:cs typeface="Arial"/>
                        </a:rPr>
                        <a:t>93</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US" sz="1500" b="1" dirty="0">
                          <a:latin typeface="Calibri"/>
                          <a:ea typeface="Times New Roman"/>
                          <a:cs typeface="Arial"/>
                        </a:rPr>
                        <a:t>August</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4223">
                <a:tc>
                  <a:txBody>
                    <a:bodyPr/>
                    <a:lstStyle/>
                    <a:p>
                      <a:pPr algn="ctr">
                        <a:lnSpc>
                          <a:spcPct val="115000"/>
                        </a:lnSpc>
                        <a:spcAft>
                          <a:spcPts val="0"/>
                        </a:spcAft>
                      </a:pPr>
                      <a:r>
                        <a:rPr lang="en-US" sz="1500" b="1" dirty="0">
                          <a:latin typeface="Calibri"/>
                          <a:ea typeface="Times New Roman"/>
                          <a:cs typeface="Arial"/>
                        </a:rPr>
                        <a:t>250</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US" sz="1500" b="1" dirty="0">
                          <a:latin typeface="Calibri"/>
                          <a:ea typeface="Times New Roman"/>
                          <a:cs typeface="Arial"/>
                        </a:rPr>
                        <a:t>September</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4223">
                <a:tc>
                  <a:txBody>
                    <a:bodyPr/>
                    <a:lstStyle/>
                    <a:p>
                      <a:pPr algn="ctr">
                        <a:lnSpc>
                          <a:spcPct val="115000"/>
                        </a:lnSpc>
                        <a:spcAft>
                          <a:spcPts val="0"/>
                        </a:spcAft>
                      </a:pPr>
                      <a:r>
                        <a:rPr lang="en-US" sz="1500" b="1" dirty="0">
                          <a:latin typeface="Calibri"/>
                          <a:ea typeface="Times New Roman"/>
                          <a:cs typeface="Arial"/>
                        </a:rPr>
                        <a:t>171</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US" sz="1500" b="1" dirty="0">
                          <a:latin typeface="Calibri"/>
                          <a:ea typeface="Times New Roman"/>
                          <a:cs typeface="Arial"/>
                        </a:rPr>
                        <a:t>October</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4223">
                <a:tc>
                  <a:txBody>
                    <a:bodyPr/>
                    <a:lstStyle/>
                    <a:p>
                      <a:pPr algn="ctr">
                        <a:lnSpc>
                          <a:spcPct val="115000"/>
                        </a:lnSpc>
                        <a:spcAft>
                          <a:spcPts val="0"/>
                        </a:spcAft>
                      </a:pPr>
                      <a:r>
                        <a:rPr lang="en-US" sz="1500" b="1" dirty="0">
                          <a:latin typeface="Calibri"/>
                          <a:ea typeface="Times New Roman"/>
                          <a:cs typeface="Arial"/>
                        </a:rPr>
                        <a:t>250</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US" sz="1500" b="1" dirty="0">
                          <a:latin typeface="Calibri"/>
                          <a:ea typeface="Times New Roman"/>
                          <a:cs typeface="Arial"/>
                        </a:rPr>
                        <a:t>November</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4223">
                <a:tc>
                  <a:txBody>
                    <a:bodyPr/>
                    <a:lstStyle/>
                    <a:p>
                      <a:pPr algn="ctr">
                        <a:lnSpc>
                          <a:spcPct val="115000"/>
                        </a:lnSpc>
                        <a:spcAft>
                          <a:spcPts val="0"/>
                        </a:spcAft>
                      </a:pPr>
                      <a:r>
                        <a:rPr lang="en-US" sz="1500" b="1" dirty="0">
                          <a:latin typeface="Calibri"/>
                          <a:ea typeface="Times New Roman"/>
                          <a:cs typeface="Arial"/>
                        </a:rPr>
                        <a:t>70</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US" sz="1500" b="1" dirty="0">
                          <a:latin typeface="Calibri"/>
                          <a:ea typeface="Times New Roman"/>
                          <a:cs typeface="Arial"/>
                        </a:rPr>
                        <a:t>December</a:t>
                      </a:r>
                      <a:endParaRPr lang="en-US" sz="1500" dirty="0">
                        <a:latin typeface="Calibri"/>
                        <a:ea typeface="Calibri"/>
                        <a:cs typeface="Arial"/>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9" name="مربع نص 8"/>
          <p:cNvSpPr txBox="1"/>
          <p:nvPr/>
        </p:nvSpPr>
        <p:spPr>
          <a:xfrm>
            <a:off x="3311691" y="1052736"/>
            <a:ext cx="4000006" cy="369332"/>
          </a:xfrm>
          <a:prstGeom prst="rect">
            <a:avLst/>
          </a:prstGeom>
          <a:noFill/>
        </p:spPr>
        <p:txBody>
          <a:bodyPr wrap="none" rtlCol="1">
            <a:spAutoFit/>
          </a:bodyPr>
          <a:lstStyle/>
          <a:p>
            <a:r>
              <a:rPr lang="en-US" b="1" dirty="0" smtClean="0"/>
              <a:t>Water demand per month in the college</a:t>
            </a:r>
            <a:endParaRPr lang="en-US"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1318" y="-682580"/>
            <a:ext cx="9886682" cy="1833808"/>
          </a:xfrm>
        </p:spPr>
        <p:txBody>
          <a:bodyPr/>
          <a:lstStyle/>
          <a:p>
            <a:r>
              <a:rPr lang="en-US" b="1" dirty="0" smtClean="0"/>
              <a:t>2.Rainwater </a:t>
            </a:r>
            <a:r>
              <a:rPr lang="en-US" b="1" dirty="0" smtClean="0"/>
              <a:t>Harvesting System</a:t>
            </a:r>
            <a:endParaRPr lang="en-US" b="1" dirty="0"/>
          </a:p>
        </p:txBody>
      </p:sp>
      <p:sp>
        <p:nvSpPr>
          <p:cNvPr id="3" name="Subtitle 2"/>
          <p:cNvSpPr>
            <a:spLocks noGrp="1"/>
          </p:cNvSpPr>
          <p:nvPr>
            <p:ph type="subTitle" idx="1"/>
          </p:nvPr>
        </p:nvSpPr>
        <p:spPr>
          <a:xfrm>
            <a:off x="360608" y="5202238"/>
            <a:ext cx="11526592" cy="1655762"/>
          </a:xfrm>
        </p:spPr>
        <p:txBody>
          <a:bodyPr/>
          <a:lstStyle/>
          <a:p>
            <a:r>
              <a:rPr lang="en-US" dirty="0"/>
              <a:t>RWH is the most traditional and sustainable method that has been used since ancient time in many regions in world in order to provide human needs for water where the basic water sources has not been able to provide</a:t>
            </a:r>
          </a:p>
        </p:txBody>
      </p:sp>
      <p:pic>
        <p:nvPicPr>
          <p:cNvPr id="1026" name="Picture 2" descr="Rainwaterharvesting is the accumulation and deposition of ..."/>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05566" y="1102502"/>
            <a:ext cx="8560158" cy="409973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052633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20418" y="-165868"/>
            <a:ext cx="9859618" cy="1346312"/>
          </a:xfrm>
        </p:spPr>
        <p:txBody>
          <a:bodyPr>
            <a:normAutofit fontScale="90000"/>
          </a:bodyPr>
          <a:lstStyle/>
          <a:p>
            <a:r>
              <a:rPr lang="en-US" b="1" dirty="0" smtClean="0"/>
              <a:t>Rainwater harvesting in Palestine</a:t>
            </a:r>
            <a:endParaRPr lang="en-US" b="1" dirty="0"/>
          </a:p>
        </p:txBody>
      </p:sp>
      <p:pic>
        <p:nvPicPr>
          <p:cNvPr id="6" name="Picture 4" descr="Rainwater harvesting is reducing costs for Lebanese families"/>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851854" y="1657522"/>
            <a:ext cx="8453120" cy="475488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363647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Limitations and objective</a:t>
            </a:r>
            <a:endParaRPr lang="en-US" b="1" dirty="0"/>
          </a:p>
        </p:txBody>
      </p:sp>
      <p:sp>
        <p:nvSpPr>
          <p:cNvPr id="3" name="Content Placeholder 2"/>
          <p:cNvSpPr>
            <a:spLocks noGrp="1"/>
          </p:cNvSpPr>
          <p:nvPr>
            <p:ph idx="1"/>
          </p:nvPr>
        </p:nvSpPr>
        <p:spPr>
          <a:xfrm>
            <a:off x="569843" y="1417983"/>
            <a:ext cx="10783957" cy="4758980"/>
          </a:xfrm>
        </p:spPr>
        <p:txBody>
          <a:bodyPr>
            <a:normAutofit fontScale="92500" lnSpcReduction="20000"/>
          </a:bodyPr>
          <a:lstStyle/>
          <a:p>
            <a:pPr marL="0" indent="0">
              <a:buNone/>
            </a:pPr>
            <a:r>
              <a:rPr lang="en-US" sz="3600" b="1" dirty="0"/>
              <a:t>Objective</a:t>
            </a:r>
          </a:p>
          <a:p>
            <a:pPr marL="0" indent="0">
              <a:buNone/>
            </a:pPr>
            <a:r>
              <a:rPr lang="en-US" dirty="0"/>
              <a:t> (1) Technical elements (quantity of harvested water, water demand, </a:t>
            </a:r>
            <a:r>
              <a:rPr lang="en-US" dirty="0" smtClean="0"/>
              <a:t>Tank size)</a:t>
            </a:r>
          </a:p>
          <a:p>
            <a:pPr marL="0" indent="0">
              <a:buNone/>
            </a:pPr>
            <a:endParaRPr lang="en-US" dirty="0"/>
          </a:p>
          <a:p>
            <a:pPr marL="0" indent="0">
              <a:buNone/>
            </a:pPr>
            <a:r>
              <a:rPr lang="en-US" dirty="0"/>
              <a:t> (2) Economical dimensions (capital cost, economic added value,)</a:t>
            </a:r>
          </a:p>
          <a:p>
            <a:pPr marL="0" indent="0">
              <a:buNone/>
            </a:pPr>
            <a:endParaRPr lang="en-US" dirty="0"/>
          </a:p>
          <a:p>
            <a:pPr marL="0" indent="0">
              <a:buNone/>
            </a:pPr>
            <a:r>
              <a:rPr lang="en-US" sz="3600" b="1" dirty="0" smtClean="0"/>
              <a:t>limitations</a:t>
            </a:r>
            <a:endParaRPr lang="en-US" sz="3600" b="1" dirty="0"/>
          </a:p>
          <a:p>
            <a:pPr marL="0" indent="0">
              <a:buNone/>
            </a:pPr>
            <a:r>
              <a:rPr lang="en-US" dirty="0"/>
              <a:t>1-Cost </a:t>
            </a:r>
            <a:endParaRPr lang="en-US" dirty="0" smtClean="0"/>
          </a:p>
          <a:p>
            <a:pPr marL="0" indent="0">
              <a:buNone/>
            </a:pPr>
            <a:endParaRPr lang="en-US" dirty="0" smtClean="0"/>
          </a:p>
          <a:p>
            <a:pPr marL="0" indent="0">
              <a:buNone/>
            </a:pPr>
            <a:r>
              <a:rPr lang="en-US" dirty="0" smtClean="0"/>
              <a:t>2-Limited area for storage </a:t>
            </a:r>
          </a:p>
          <a:p>
            <a:pPr marL="0" indent="0">
              <a:buNone/>
            </a:pPr>
            <a:endParaRPr lang="en-US" dirty="0"/>
          </a:p>
          <a:p>
            <a:pPr marL="0" indent="0">
              <a:buNone/>
            </a:pPr>
            <a:r>
              <a:rPr lang="en-US" dirty="0" smtClean="0"/>
              <a:t>3-Data needed</a:t>
            </a:r>
          </a:p>
        </p:txBody>
      </p:sp>
    </p:spTree>
    <p:extLst>
      <p:ext uri="{BB962C8B-B14F-4D97-AF65-F5344CB8AC3E}">
        <p14:creationId xmlns:p14="http://schemas.microsoft.com/office/powerpoint/2010/main" xmlns="" val="4205715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23392" y="404664"/>
            <a:ext cx="10972800" cy="1143000"/>
          </a:xfrm>
        </p:spPr>
        <p:txBody>
          <a:bodyPr>
            <a:normAutofit/>
          </a:bodyPr>
          <a:lstStyle/>
          <a:p>
            <a:pPr algn="l"/>
            <a:r>
              <a:rPr lang="en-US" sz="3200" b="1" dirty="0" smtClean="0"/>
              <a:t>Objectives:</a:t>
            </a:r>
            <a:endParaRPr lang="ar-SA" sz="3200" b="1" dirty="0"/>
          </a:p>
        </p:txBody>
      </p:sp>
      <p:sp>
        <p:nvSpPr>
          <p:cNvPr id="3" name="عنصر نائب للمحتوى 2"/>
          <p:cNvSpPr>
            <a:spLocks noGrp="1"/>
          </p:cNvSpPr>
          <p:nvPr>
            <p:ph idx="1"/>
          </p:nvPr>
        </p:nvSpPr>
        <p:spPr>
          <a:xfrm>
            <a:off x="597267" y="1593669"/>
            <a:ext cx="10972800" cy="4842433"/>
          </a:xfrm>
        </p:spPr>
        <p:txBody>
          <a:bodyPr>
            <a:normAutofit/>
          </a:bodyPr>
          <a:lstStyle/>
          <a:p>
            <a:pPr>
              <a:buNone/>
            </a:pPr>
            <a:r>
              <a:rPr lang="en-US" sz="2800" dirty="0" smtClean="0"/>
              <a:t>1.The Palestinian reality and the importance of moving toward sustainable development </a:t>
            </a:r>
          </a:p>
          <a:p>
            <a:pPr>
              <a:buNone/>
            </a:pPr>
            <a:r>
              <a:rPr lang="en-US" sz="2800" dirty="0" smtClean="0"/>
              <a:t>2.The possibility of retrofitting building to sustainable one.</a:t>
            </a:r>
            <a:endParaRPr lang="ar-JO" sz="2800" dirty="0" smtClean="0"/>
          </a:p>
          <a:p>
            <a:pPr>
              <a:buNone/>
            </a:pPr>
            <a:r>
              <a:rPr lang="en-US" sz="2800" dirty="0" smtClean="0"/>
              <a:t>3.Design a gray water reuse system and rainwater collection system for the College of </a:t>
            </a:r>
            <a:r>
              <a:rPr lang="en-US" sz="2800" dirty="0" smtClean="0"/>
              <a:t>Physical</a:t>
            </a:r>
            <a:r>
              <a:rPr lang="ar-JO" sz="2800" dirty="0" smtClean="0"/>
              <a:t> </a:t>
            </a:r>
            <a:r>
              <a:rPr lang="en-US" sz="2800" dirty="0" smtClean="0"/>
              <a:t>Education </a:t>
            </a:r>
            <a:r>
              <a:rPr lang="en-US" sz="2800" dirty="0" smtClean="0"/>
              <a:t>building at An-Najah National University.</a:t>
            </a:r>
            <a:endParaRPr lang="ar-SA"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2139" y="72978"/>
            <a:ext cx="10515600" cy="1325563"/>
          </a:xfrm>
        </p:spPr>
        <p:txBody>
          <a:bodyPr>
            <a:noAutofit/>
          </a:bodyPr>
          <a:lstStyle/>
          <a:p>
            <a:pPr algn="ctr"/>
            <a:r>
              <a:rPr lang="en-US" sz="5400" b="1" dirty="0"/>
              <a:t>Climate and Rainwater </a:t>
            </a:r>
            <a:r>
              <a:rPr lang="en-US" sz="5400" dirty="0"/>
              <a:t/>
            </a:r>
            <a:br>
              <a:rPr lang="en-US" sz="5400" dirty="0"/>
            </a:br>
            <a:endParaRPr lang="en-US" sz="5400" dirty="0"/>
          </a:p>
        </p:txBody>
      </p:sp>
      <p:sp>
        <p:nvSpPr>
          <p:cNvPr id="3" name="Content Placeholder 2"/>
          <p:cNvSpPr>
            <a:spLocks noGrp="1"/>
          </p:cNvSpPr>
          <p:nvPr>
            <p:ph idx="1"/>
          </p:nvPr>
        </p:nvSpPr>
        <p:spPr>
          <a:xfrm>
            <a:off x="283336" y="901520"/>
            <a:ext cx="11998817" cy="2240925"/>
          </a:xfrm>
        </p:spPr>
        <p:txBody>
          <a:bodyPr>
            <a:normAutofit/>
          </a:bodyPr>
          <a:lstStyle/>
          <a:p>
            <a:pPr>
              <a:buFont typeface="Wingdings" panose="05000000000000000000" pitchFamily="2" charset="2"/>
              <a:buChar char="q"/>
            </a:pPr>
            <a:r>
              <a:rPr lang="en-US" sz="2400" dirty="0"/>
              <a:t>A</a:t>
            </a:r>
            <a:r>
              <a:rPr lang="en-US" sz="2400" dirty="0" smtClean="0"/>
              <a:t> </a:t>
            </a:r>
            <a:r>
              <a:rPr lang="en-US" sz="2400" dirty="0"/>
              <a:t>Mediterranean climate, with hot, dry summers and mild, wet </a:t>
            </a:r>
            <a:r>
              <a:rPr lang="en-US" sz="2400" dirty="0" smtClean="0"/>
              <a:t>winters.</a:t>
            </a:r>
          </a:p>
          <a:p>
            <a:pPr>
              <a:buFont typeface="Wingdings" panose="05000000000000000000" pitchFamily="2" charset="2"/>
              <a:buChar char="q"/>
            </a:pPr>
            <a:r>
              <a:rPr lang="en-US" sz="2400" dirty="0"/>
              <a:t> </a:t>
            </a:r>
            <a:r>
              <a:rPr lang="en-US" sz="2400" dirty="0" smtClean="0"/>
              <a:t>Great </a:t>
            </a:r>
            <a:r>
              <a:rPr lang="en-US" sz="2400" dirty="0"/>
              <a:t>variations in rainfall and </a:t>
            </a:r>
            <a:r>
              <a:rPr lang="en-US" sz="2400" dirty="0" smtClean="0"/>
              <a:t>distribution</a:t>
            </a:r>
          </a:p>
          <a:p>
            <a:pPr>
              <a:buFont typeface="Wingdings" panose="05000000000000000000" pitchFamily="2" charset="2"/>
              <a:buChar char="q"/>
            </a:pPr>
            <a:r>
              <a:rPr lang="en-US" sz="2400" dirty="0"/>
              <a:t>On average, 51 </a:t>
            </a:r>
            <a:r>
              <a:rPr lang="en-US" sz="2400" dirty="0" smtClean="0"/>
              <a:t>Rainy days</a:t>
            </a:r>
            <a:endParaRPr lang="en-US" sz="2400" dirty="0"/>
          </a:p>
          <a:p>
            <a:pPr>
              <a:buFont typeface="Wingdings" panose="05000000000000000000" pitchFamily="2" charset="2"/>
              <a:buChar char="q"/>
            </a:pPr>
            <a:r>
              <a:rPr lang="en-US" sz="2400" dirty="0"/>
              <a:t>M</a:t>
            </a:r>
            <a:r>
              <a:rPr lang="en-US" sz="2400" dirty="0" smtClean="0"/>
              <a:t>ean </a:t>
            </a:r>
            <a:r>
              <a:rPr lang="en-US" sz="2400" dirty="0"/>
              <a:t>rainwater in Nablus equals </a:t>
            </a:r>
            <a:r>
              <a:rPr lang="en-US" sz="2400" dirty="0" smtClean="0"/>
              <a:t>660mm (</a:t>
            </a:r>
            <a:r>
              <a:rPr lang="en-US" sz="2400" dirty="0"/>
              <a:t>Palestinian Central Bureau of Statistics </a:t>
            </a:r>
            <a:r>
              <a:rPr lang="en-US" sz="2400" dirty="0" smtClean="0"/>
              <a:t>)</a:t>
            </a:r>
            <a:endParaRPr lang="en-US" sz="2400" dirty="0"/>
          </a:p>
          <a:p>
            <a:pPr marL="0" indent="0">
              <a:buNone/>
            </a:pPr>
            <a:endParaRPr lang="en-US" dirty="0"/>
          </a:p>
        </p:txBody>
      </p:sp>
      <p:pic>
        <p:nvPicPr>
          <p:cNvPr id="4" name="Picture 3"/>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18199" y="2981459"/>
            <a:ext cx="6177566" cy="3876541"/>
          </a:xfrm>
          <a:prstGeom prst="rect">
            <a:avLst/>
          </a:prstGeom>
          <a:ln>
            <a:noFill/>
          </a:ln>
          <a:effectLst>
            <a:softEdge rad="112500"/>
          </a:effectLst>
        </p:spPr>
      </p:pic>
    </p:spTree>
    <p:extLst>
      <p:ext uri="{BB962C8B-B14F-4D97-AF65-F5344CB8AC3E}">
        <p14:creationId xmlns:p14="http://schemas.microsoft.com/office/powerpoint/2010/main" xmlns="" val="13770580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3133" y="1166007"/>
            <a:ext cx="6096000" cy="5078313"/>
          </a:xfrm>
          <a:prstGeom prst="rect">
            <a:avLst/>
          </a:prstGeom>
        </p:spPr>
        <p:txBody>
          <a:bodyPr>
            <a:spAutoFit/>
          </a:bodyPr>
          <a:lstStyle/>
          <a:p>
            <a:pPr algn="just">
              <a:lnSpc>
                <a:spcPct val="150000"/>
              </a:lnSpc>
              <a:spcAft>
                <a:spcPts val="600"/>
              </a:spcAft>
            </a:pPr>
            <a:r>
              <a:rPr lang="en-US" sz="2800" b="1" dirty="0" smtClean="0">
                <a:latin typeface="Times New Roman" panose="02020603050405020304" pitchFamily="18" charset="0"/>
                <a:ea typeface="Calibri" panose="020F0502020204030204" pitchFamily="34" charset="0"/>
                <a:cs typeface="Arial" panose="020B0604020202020204" pitchFamily="34" charset="0"/>
              </a:rPr>
              <a:t>Agricultural </a:t>
            </a:r>
            <a:r>
              <a:rPr lang="en-US" sz="2800" b="1" dirty="0">
                <a:latin typeface="Times New Roman" panose="02020603050405020304" pitchFamily="18" charset="0"/>
                <a:ea typeface="Calibri" panose="020F0502020204030204" pitchFamily="34" charset="0"/>
                <a:cs typeface="Arial" panose="020B0604020202020204" pitchFamily="34" charset="0"/>
              </a:rPr>
              <a:t>irrigation </a:t>
            </a:r>
            <a:endParaRPr lang="en-US" sz="2800" b="1" dirty="0" smtClean="0">
              <a:latin typeface="Times New Roman" panose="02020603050405020304" pitchFamily="18" charset="0"/>
              <a:ea typeface="Calibri" panose="020F0502020204030204" pitchFamily="34" charset="0"/>
              <a:cs typeface="Arial" panose="020B0604020202020204" pitchFamily="34" charset="0"/>
            </a:endParaRPr>
          </a:p>
          <a:p>
            <a:pPr algn="just">
              <a:lnSpc>
                <a:spcPct val="150000"/>
              </a:lnSpc>
              <a:spcAft>
                <a:spcPts val="600"/>
              </a:spcAft>
            </a:pPr>
            <a:endParaRPr lang="en-US" sz="2800" b="1" dirty="0" smtClean="0">
              <a:latin typeface="Times New Roman" panose="02020603050405020304" pitchFamily="18" charset="0"/>
              <a:ea typeface="Calibri" panose="020F0502020204030204" pitchFamily="34" charset="0"/>
              <a:cs typeface="Arial" panose="020B0604020202020204" pitchFamily="34" charset="0"/>
            </a:endParaRPr>
          </a:p>
          <a:p>
            <a:pPr algn="just">
              <a:lnSpc>
                <a:spcPct val="150000"/>
              </a:lnSpc>
              <a:spcAft>
                <a:spcPts val="600"/>
              </a:spcAft>
            </a:pPr>
            <a:endParaRPr lang="en-US" sz="2800" b="1" dirty="0" smtClean="0">
              <a:latin typeface="Times New Roman" panose="02020603050405020304" pitchFamily="18" charset="0"/>
              <a:ea typeface="Calibri" panose="020F0502020204030204" pitchFamily="34" charset="0"/>
              <a:cs typeface="Arial" panose="020B0604020202020204" pitchFamily="34" charset="0"/>
            </a:endParaRPr>
          </a:p>
          <a:p>
            <a:pPr algn="just">
              <a:lnSpc>
                <a:spcPct val="150000"/>
              </a:lnSpc>
              <a:spcAft>
                <a:spcPts val="600"/>
              </a:spcAft>
            </a:pPr>
            <a:r>
              <a:rPr lang="en-US" sz="2800" b="1" dirty="0">
                <a:latin typeface="Times New Roman" panose="02020603050405020304" pitchFamily="18" charset="0"/>
                <a:ea typeface="Calibri" panose="020F0502020204030204" pitchFamily="34" charset="0"/>
                <a:cs typeface="Arial" panose="020B0604020202020204" pitchFamily="34" charset="0"/>
              </a:rPr>
              <a:t>R</a:t>
            </a:r>
            <a:r>
              <a:rPr lang="en-US" sz="2800" b="1" dirty="0" smtClean="0">
                <a:latin typeface="Times New Roman" panose="02020603050405020304" pitchFamily="18" charset="0"/>
                <a:ea typeface="Calibri" panose="020F0502020204030204" pitchFamily="34" charset="0"/>
                <a:cs typeface="Arial" panose="020B0604020202020204" pitchFamily="34" charset="0"/>
              </a:rPr>
              <a:t>esidential </a:t>
            </a:r>
            <a:r>
              <a:rPr lang="en-US" sz="2800" b="1" dirty="0">
                <a:latin typeface="Times New Roman" panose="02020603050405020304" pitchFamily="18" charset="0"/>
                <a:ea typeface="Calibri" panose="020F0502020204030204" pitchFamily="34" charset="0"/>
                <a:cs typeface="Arial" panose="020B0604020202020204" pitchFamily="34" charset="0"/>
              </a:rPr>
              <a:t>potable water </a:t>
            </a:r>
            <a:endParaRPr lang="en-US" sz="2800" b="1" dirty="0" smtClean="0">
              <a:latin typeface="Times New Roman" panose="02020603050405020304" pitchFamily="18" charset="0"/>
              <a:ea typeface="Calibri" panose="020F0502020204030204" pitchFamily="34" charset="0"/>
              <a:cs typeface="Arial" panose="020B0604020202020204" pitchFamily="34" charset="0"/>
            </a:endParaRPr>
          </a:p>
          <a:p>
            <a:pPr algn="just">
              <a:lnSpc>
                <a:spcPct val="150000"/>
              </a:lnSpc>
              <a:spcAft>
                <a:spcPts val="600"/>
              </a:spcAft>
            </a:pPr>
            <a:endParaRPr lang="en-US" sz="2800" b="1" dirty="0" smtClean="0">
              <a:latin typeface="Times New Roman" panose="02020603050405020304" pitchFamily="18" charset="0"/>
              <a:ea typeface="Calibri" panose="020F0502020204030204" pitchFamily="34" charset="0"/>
              <a:cs typeface="Arial" panose="020B0604020202020204" pitchFamily="34" charset="0"/>
            </a:endParaRPr>
          </a:p>
          <a:p>
            <a:pPr algn="just">
              <a:lnSpc>
                <a:spcPct val="150000"/>
              </a:lnSpc>
              <a:spcAft>
                <a:spcPts val="600"/>
              </a:spcAft>
            </a:pPr>
            <a:endParaRPr lang="en-US" sz="2800" b="1" dirty="0" smtClean="0">
              <a:latin typeface="Times New Roman" panose="02020603050405020304" pitchFamily="18" charset="0"/>
              <a:ea typeface="Calibri" panose="020F0502020204030204" pitchFamily="34" charset="0"/>
              <a:cs typeface="Arial" panose="020B0604020202020204" pitchFamily="34" charset="0"/>
            </a:endParaRPr>
          </a:p>
          <a:p>
            <a:pPr algn="just">
              <a:lnSpc>
                <a:spcPct val="150000"/>
              </a:lnSpc>
              <a:spcAft>
                <a:spcPts val="600"/>
              </a:spcAft>
            </a:pPr>
            <a:r>
              <a:rPr lang="en-US" sz="2800" b="1" dirty="0" smtClean="0">
                <a:latin typeface="Times New Roman" panose="02020603050405020304" pitchFamily="18" charset="0"/>
                <a:ea typeface="Calibri" panose="020F0502020204030204" pitchFamily="34" charset="0"/>
                <a:cs typeface="Arial" panose="020B0604020202020204" pitchFamily="34" charset="0"/>
              </a:rPr>
              <a:t>Domestic </a:t>
            </a:r>
            <a:r>
              <a:rPr lang="en-US" sz="2800" b="1" dirty="0">
                <a:latin typeface="Times New Roman" panose="02020603050405020304" pitchFamily="18" charset="0"/>
                <a:ea typeface="Calibri" panose="020F0502020204030204" pitchFamily="34" charset="0"/>
                <a:cs typeface="Arial" panose="020B0604020202020204" pitchFamily="34" charset="0"/>
              </a:rPr>
              <a:t>toilet </a:t>
            </a:r>
            <a:r>
              <a:rPr lang="en-US" sz="2800" b="1" dirty="0" smtClean="0">
                <a:latin typeface="Times New Roman" panose="02020603050405020304" pitchFamily="18" charset="0"/>
                <a:ea typeface="Calibri" panose="020F0502020204030204" pitchFamily="34" charset="0"/>
                <a:cs typeface="Arial" panose="020B0604020202020204" pitchFamily="34" charset="0"/>
              </a:rPr>
              <a:t>flushing (Non potable)</a:t>
            </a:r>
            <a:endParaRPr lang="en-US" sz="2800" b="1" dirty="0">
              <a:effectLst/>
              <a:latin typeface="Times New Roman" panose="02020603050405020304" pitchFamily="18" charset="0"/>
              <a:ea typeface="Calibri" panose="020F0502020204030204" pitchFamily="34" charset="0"/>
              <a:cs typeface="Arial" panose="020B0604020202020204" pitchFamily="34" charset="0"/>
            </a:endParaRPr>
          </a:p>
        </p:txBody>
      </p:sp>
      <p:sp>
        <p:nvSpPr>
          <p:cNvPr id="3" name="Title 2"/>
          <p:cNvSpPr>
            <a:spLocks noGrp="1"/>
          </p:cNvSpPr>
          <p:nvPr>
            <p:ph type="ctrTitle"/>
          </p:nvPr>
        </p:nvSpPr>
        <p:spPr>
          <a:xfrm>
            <a:off x="1240665" y="0"/>
            <a:ext cx="9144000" cy="1166007"/>
          </a:xfrm>
        </p:spPr>
        <p:txBody>
          <a:bodyPr>
            <a:normAutofit/>
          </a:bodyPr>
          <a:lstStyle/>
          <a:p>
            <a:r>
              <a:rPr lang="en-US" sz="5400" b="1" dirty="0" smtClean="0"/>
              <a:t>Uses</a:t>
            </a:r>
            <a:endParaRPr lang="en-US" sz="5400" b="1" dirty="0"/>
          </a:p>
        </p:txBody>
      </p:sp>
      <p:pic>
        <p:nvPicPr>
          <p:cNvPr id="5" name="Picture 4"/>
          <p:cNvPicPr>
            <a:picLocks noChangeAspect="1"/>
          </p:cNvPicPr>
          <p:nvPr/>
        </p:nvPicPr>
        <p:blipFill>
          <a:blip r:embed="rId2" cstate="print"/>
          <a:stretch>
            <a:fillRect/>
          </a:stretch>
        </p:blipFill>
        <p:spPr>
          <a:xfrm>
            <a:off x="5812665" y="1166007"/>
            <a:ext cx="6233375" cy="4371908"/>
          </a:xfrm>
          <a:prstGeom prst="rect">
            <a:avLst/>
          </a:prstGeom>
        </p:spPr>
      </p:pic>
    </p:spTree>
    <p:extLst>
      <p:ext uri="{BB962C8B-B14F-4D97-AF65-F5344CB8AC3E}">
        <p14:creationId xmlns:p14="http://schemas.microsoft.com/office/powerpoint/2010/main" xmlns="" val="32884868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5400" b="1" dirty="0"/>
              <a:t>Components</a:t>
            </a:r>
            <a:r>
              <a:rPr lang="en-US" dirty="0"/>
              <a:t/>
            </a:r>
            <a:br>
              <a:rPr lang="en-US" dirty="0"/>
            </a:br>
            <a:endParaRPr lang="en-US"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a:xfrm>
                <a:off x="606380" y="1503654"/>
                <a:ext cx="10515600" cy="4351338"/>
              </a:xfrm>
            </p:spPr>
            <p:txBody>
              <a:bodyPr/>
              <a:lstStyle/>
              <a:p>
                <a:pPr marL="0" indent="0">
                  <a:buNone/>
                </a:pPr>
                <a:r>
                  <a:rPr lang="en-US" b="1" dirty="0" smtClean="0"/>
                  <a:t>1-Catchment area</a:t>
                </a:r>
              </a:p>
              <a:p>
                <a:pPr marL="0" indent="0">
                  <a:buNone/>
                </a:pPr>
                <a:r>
                  <a:rPr lang="en-US" dirty="0" smtClean="0"/>
                  <a:t> (Roofs ,metal ,clay , concrete)</a:t>
                </a:r>
              </a:p>
              <a:p>
                <a:pPr marL="0" indent="0">
                  <a:buNone/>
                </a:pPr>
                <a:r>
                  <a:rPr lang="en-US" dirty="0"/>
                  <a:t>Catchment area=Total Area of the college roof= </a:t>
                </a:r>
                <a:r>
                  <a:rPr lang="en-US" dirty="0">
                    <a:solidFill>
                      <a:srgbClr val="FF0000"/>
                    </a:solidFill>
                  </a:rPr>
                  <a:t>3602</a:t>
                </a:r>
                <a:r>
                  <a:rPr lang="en-US" dirty="0"/>
                  <a:t> </a:t>
                </a:r>
                <a14:m>
                  <m:oMath xmlns:m="http://schemas.openxmlformats.org/officeDocument/2006/math">
                    <m:sSup>
                      <m:sSupPr>
                        <m:ctrlPr>
                          <a:rPr lang="en-US" i="1" smtClean="0">
                            <a:solidFill>
                              <a:srgbClr val="FF0000"/>
                            </a:solidFill>
                          </a:rPr>
                        </m:ctrlPr>
                      </m:sSupPr>
                      <m:e>
                        <m:r>
                          <a:rPr lang="en-US" i="1">
                            <a:solidFill>
                              <a:srgbClr val="FF0000"/>
                            </a:solidFill>
                          </a:rPr>
                          <m:t>𝑚</m:t>
                        </m:r>
                      </m:e>
                      <m:sup>
                        <m:r>
                          <a:rPr lang="en-US" i="1">
                            <a:solidFill>
                              <a:srgbClr val="FF0000"/>
                            </a:solidFill>
                          </a:rPr>
                          <m:t>2</m:t>
                        </m:r>
                      </m:sup>
                    </m:sSup>
                  </m:oMath>
                </a14:m>
                <a:endParaRPr lang="en-US" dirty="0"/>
              </a:p>
              <a:p>
                <a:pPr marL="0" indent="0">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06380" y="1503654"/>
                <a:ext cx="10515600" cy="4351338"/>
              </a:xfrm>
              <a:blipFill rotWithShape="0">
                <a:blip r:embed="rId2" cstate="print"/>
                <a:stretch>
                  <a:fillRect l="-1159" t="-2384"/>
                </a:stretch>
              </a:blipFill>
            </p:spPr>
            <p:txBody>
              <a:bodyPr/>
              <a:lstStyle/>
              <a:p>
                <a:r>
                  <a:rPr lang="en-US">
                    <a:noFill/>
                  </a:rPr>
                  <a:t> </a:t>
                </a:r>
              </a:p>
            </p:txBody>
          </p:sp>
        </mc:Fallback>
      </mc:AlternateContent>
      <p:pic>
        <p:nvPicPr>
          <p:cNvPr id="4" name="Picture 3"/>
          <p:cNvPicPr>
            <a:picLocks noChangeAspect="1"/>
          </p:cNvPicPr>
          <p:nvPr/>
        </p:nvPicPr>
        <p:blipFill rotWithShape="1">
          <a:blip r:embed="rId3" cstate="print"/>
          <a:srcRect t="5550" r="-789" b="7266"/>
          <a:stretch/>
        </p:blipFill>
        <p:spPr>
          <a:xfrm>
            <a:off x="2196958" y="3219717"/>
            <a:ext cx="7798083" cy="3474720"/>
          </a:xfrm>
          <a:prstGeom prst="rect">
            <a:avLst/>
          </a:prstGeom>
        </p:spPr>
      </p:pic>
    </p:spTree>
    <p:extLst>
      <p:ext uri="{BB962C8B-B14F-4D97-AF65-F5344CB8AC3E}">
        <p14:creationId xmlns:p14="http://schemas.microsoft.com/office/powerpoint/2010/main" xmlns="" val="37038952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1986" y="511980"/>
            <a:ext cx="10515600" cy="6236550"/>
          </a:xfrm>
        </p:spPr>
        <p:txBody>
          <a:bodyPr>
            <a:normAutofit/>
          </a:bodyPr>
          <a:lstStyle/>
          <a:p>
            <a:pPr marL="0" indent="0">
              <a:buNone/>
            </a:pPr>
            <a:r>
              <a:rPr lang="en-US" dirty="0"/>
              <a:t>Runoff coefficient: Rainfall loss occurred from the system due to absorption by the roofing material, wind effects around the roof and gutter </a:t>
            </a:r>
            <a:r>
              <a:rPr lang="en-US" dirty="0" smtClean="0"/>
              <a:t>overflowing</a:t>
            </a:r>
          </a:p>
          <a:p>
            <a:pPr marL="0" indent="0">
              <a:buNone/>
            </a:pPr>
            <a:endParaRPr lang="en-US" dirty="0"/>
          </a:p>
          <a:p>
            <a:pPr marL="0" indent="0">
              <a:buNone/>
            </a:pPr>
            <a:r>
              <a:rPr lang="en-US" dirty="0" smtClean="0"/>
              <a:t>                      </a:t>
            </a:r>
            <a:r>
              <a:rPr lang="en-US" dirty="0" smtClean="0">
                <a:solidFill>
                  <a:srgbClr val="FF0000"/>
                </a:solidFill>
              </a:rPr>
              <a:t>Metal inclined roof (.</a:t>
            </a:r>
            <a:r>
              <a:rPr lang="en-US" dirty="0">
                <a:solidFill>
                  <a:srgbClr val="FF0000"/>
                </a:solidFill>
              </a:rPr>
              <a:t>75-.95</a:t>
            </a:r>
            <a:r>
              <a:rPr lang="en-US" dirty="0" smtClean="0">
                <a:solidFill>
                  <a:srgbClr val="FF0000"/>
                </a:solidFill>
              </a:rPr>
              <a:t>)</a:t>
            </a:r>
            <a:endParaRPr lang="en-US" dirty="0">
              <a:solidFill>
                <a:srgbClr val="FF0000"/>
              </a:solidFill>
            </a:endParaRPr>
          </a:p>
          <a:p>
            <a:pPr marL="0" indent="0">
              <a:buNone/>
            </a:pPr>
            <a:r>
              <a:rPr lang="en-US" dirty="0" smtClean="0"/>
              <a:t>2-</a:t>
            </a:r>
            <a:r>
              <a:rPr lang="en-US" b="1" dirty="0" smtClean="0"/>
              <a:t>Conveyance</a:t>
            </a:r>
            <a:r>
              <a:rPr lang="en-US" dirty="0"/>
              <a:t>: channels or pipes that </a:t>
            </a:r>
            <a:endParaRPr lang="en-US" dirty="0" smtClean="0"/>
          </a:p>
          <a:p>
            <a:pPr marL="0" indent="0">
              <a:buNone/>
            </a:pPr>
            <a:r>
              <a:rPr lang="en-US" dirty="0" smtClean="0"/>
              <a:t>transport </a:t>
            </a:r>
            <a:r>
              <a:rPr lang="en-US" dirty="0"/>
              <a:t>the water from </a:t>
            </a:r>
            <a:r>
              <a:rPr lang="en-US" dirty="0" smtClean="0"/>
              <a:t>catchment</a:t>
            </a:r>
          </a:p>
          <a:p>
            <a:pPr marL="0" indent="0">
              <a:buNone/>
            </a:pPr>
            <a:r>
              <a:rPr lang="en-US" dirty="0" smtClean="0"/>
              <a:t>area </a:t>
            </a:r>
            <a:r>
              <a:rPr lang="en-US" dirty="0"/>
              <a:t>to storage</a:t>
            </a:r>
            <a:r>
              <a:rPr lang="ar-SA" dirty="0"/>
              <a:t> </a:t>
            </a:r>
            <a:r>
              <a:rPr lang="en-US" dirty="0" smtClean="0"/>
              <a:t> , Pumps.</a:t>
            </a:r>
          </a:p>
          <a:p>
            <a:pPr marL="0" indent="0">
              <a:buNone/>
            </a:pPr>
            <a:endParaRPr lang="en-US" dirty="0" smtClean="0"/>
          </a:p>
          <a:p>
            <a:pPr marL="0" indent="0">
              <a:buNone/>
            </a:pPr>
            <a:r>
              <a:rPr lang="en-US" dirty="0" smtClean="0"/>
              <a:t>3- </a:t>
            </a:r>
            <a:r>
              <a:rPr lang="en-US" b="1" dirty="0" smtClean="0"/>
              <a:t>Roof </a:t>
            </a:r>
            <a:r>
              <a:rPr lang="en-US" b="1" dirty="0"/>
              <a:t>washing (first Flush Diverter</a:t>
            </a:r>
            <a:r>
              <a:rPr lang="en-US" b="1" dirty="0" smtClean="0"/>
              <a:t>):</a:t>
            </a:r>
          </a:p>
          <a:p>
            <a:pPr marL="0" indent="0">
              <a:buNone/>
            </a:pPr>
            <a:r>
              <a:rPr lang="en-US" dirty="0" smtClean="0"/>
              <a:t> </a:t>
            </a:r>
            <a:r>
              <a:rPr lang="en-US" dirty="0"/>
              <a:t>Pollutants (bird droppings, leaves) </a:t>
            </a:r>
            <a:r>
              <a:rPr lang="en-US" dirty="0" smtClean="0"/>
              <a:t>that </a:t>
            </a:r>
            <a:r>
              <a:rPr lang="en-US" dirty="0"/>
              <a:t>have settled on the roof </a:t>
            </a:r>
            <a:r>
              <a:rPr lang="en-US" dirty="0" smtClean="0"/>
              <a:t>from</a:t>
            </a:r>
          </a:p>
          <a:p>
            <a:pPr marL="0" indent="0">
              <a:buNone/>
            </a:pPr>
            <a:r>
              <a:rPr lang="en-US" dirty="0" smtClean="0"/>
              <a:t> </a:t>
            </a:r>
            <a:r>
              <a:rPr lang="en-US" dirty="0"/>
              <a:t>reaching the cistern</a:t>
            </a:r>
          </a:p>
          <a:p>
            <a:pPr marL="0" indent="0">
              <a:buNone/>
            </a:pPr>
            <a:endParaRPr lang="en-US" dirty="0" smtClean="0"/>
          </a:p>
          <a:p>
            <a:pPr marL="0" indent="0">
              <a:buNone/>
            </a:pPr>
            <a:endParaRPr lang="en-US" dirty="0"/>
          </a:p>
        </p:txBody>
      </p:sp>
      <p:sp>
        <p:nvSpPr>
          <p:cNvPr id="4" name="Right Arrow 3"/>
          <p:cNvSpPr/>
          <p:nvPr/>
        </p:nvSpPr>
        <p:spPr>
          <a:xfrm>
            <a:off x="460375" y="2009105"/>
            <a:ext cx="1585219" cy="6697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utoShape 2" descr="جامعة النجاح الوطنية - قسم التربية الرياضية في النجاح..طلبة مبدعون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p:nvPicPr>
        <p:blipFill>
          <a:blip r:embed="rId2" cstate="print"/>
          <a:stretch>
            <a:fillRect/>
          </a:stretch>
        </p:blipFill>
        <p:spPr>
          <a:xfrm>
            <a:off x="6798740" y="1577663"/>
            <a:ext cx="5084167" cy="3383280"/>
          </a:xfrm>
          <a:prstGeom prst="rect">
            <a:avLst/>
          </a:prstGeom>
        </p:spPr>
      </p:pic>
    </p:spTree>
    <p:extLst>
      <p:ext uri="{BB962C8B-B14F-4D97-AF65-F5344CB8AC3E}">
        <p14:creationId xmlns:p14="http://schemas.microsoft.com/office/powerpoint/2010/main" xmlns="" val="3208928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4147" y="189136"/>
            <a:ext cx="9144000" cy="6327574"/>
          </a:xfrm>
        </p:spPr>
        <p:txBody>
          <a:bodyPr>
            <a:normAutofit/>
          </a:bodyPr>
          <a:lstStyle/>
          <a:p>
            <a:pPr algn="l"/>
            <a:r>
              <a:rPr lang="en-US" sz="2800" b="1" dirty="0" smtClean="0"/>
              <a:t>4-Storage tank:</a:t>
            </a:r>
          </a:p>
          <a:p>
            <a:pPr algn="l"/>
            <a:r>
              <a:rPr lang="en-US" sz="2800" dirty="0" smtClean="0"/>
              <a:t>Type , size, Location, cost </a:t>
            </a:r>
            <a:r>
              <a:rPr lang="ar-SA" sz="2800" dirty="0" smtClean="0"/>
              <a:t> </a:t>
            </a:r>
            <a:endParaRPr lang="en-US" sz="2800" dirty="0" smtClean="0"/>
          </a:p>
          <a:p>
            <a:pPr algn="l"/>
            <a:endParaRPr lang="en-US" sz="2800" dirty="0"/>
          </a:p>
          <a:p>
            <a:pPr algn="l"/>
            <a:r>
              <a:rPr lang="en-US" sz="3000" b="1" dirty="0" smtClean="0"/>
              <a:t>5- Purification or treatment</a:t>
            </a:r>
          </a:p>
          <a:p>
            <a:pPr algn="l"/>
            <a:endParaRPr lang="en-US" sz="3000" b="1" dirty="0" smtClean="0"/>
          </a:p>
          <a:p>
            <a:pPr algn="l"/>
            <a:r>
              <a:rPr lang="en-US" sz="3000" b="1" dirty="0" smtClean="0"/>
              <a:t>                   Analyzing</a:t>
            </a:r>
            <a:endParaRPr lang="en-US" sz="3000" b="1" dirty="0"/>
          </a:p>
          <a:p>
            <a:pPr algn="l"/>
            <a:r>
              <a:rPr lang="en-US" sz="3000" b="1" dirty="0"/>
              <a:t> </a:t>
            </a:r>
          </a:p>
          <a:p>
            <a:pPr algn="l"/>
            <a:endParaRPr lang="en-US" sz="3000" b="1" dirty="0" smtClean="0"/>
          </a:p>
          <a:p>
            <a:pPr algn="l"/>
            <a:endParaRPr lang="en-US" sz="2800" dirty="0"/>
          </a:p>
        </p:txBody>
      </p:sp>
      <p:sp>
        <p:nvSpPr>
          <p:cNvPr id="9" name="Right Arrow 8"/>
          <p:cNvSpPr/>
          <p:nvPr/>
        </p:nvSpPr>
        <p:spPr>
          <a:xfrm>
            <a:off x="888642" y="2768958"/>
            <a:ext cx="1429555" cy="6053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2" cstate="print"/>
          <a:srcRect l="35911" t="18618" r="24990" b="9023"/>
          <a:stretch/>
        </p:blipFill>
        <p:spPr>
          <a:xfrm>
            <a:off x="5518596" y="0"/>
            <a:ext cx="6503138" cy="6766560"/>
          </a:xfrm>
          <a:prstGeom prst="rect">
            <a:avLst/>
          </a:prstGeom>
        </p:spPr>
      </p:pic>
    </p:spTree>
    <p:extLst>
      <p:ext uri="{BB962C8B-B14F-4D97-AF65-F5344CB8AC3E}">
        <p14:creationId xmlns:p14="http://schemas.microsoft.com/office/powerpoint/2010/main" xmlns="" val="8687007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8803" y="331676"/>
            <a:ext cx="10515600" cy="4351338"/>
          </a:xfrm>
        </p:spPr>
        <p:txBody>
          <a:bodyPr/>
          <a:lstStyle/>
          <a:p>
            <a:pPr marL="0" indent="0">
              <a:buNone/>
            </a:pPr>
            <a:r>
              <a:rPr lang="en-US" b="1" dirty="0" smtClean="0"/>
              <a:t>                     Comparison</a:t>
            </a:r>
            <a:endParaRPr lang="en-US" b="1" dirty="0"/>
          </a:p>
        </p:txBody>
      </p:sp>
      <p:pic>
        <p:nvPicPr>
          <p:cNvPr id="9" name="Picture 8"/>
          <p:cNvPicPr>
            <a:picLocks noChangeAspect="1"/>
          </p:cNvPicPr>
          <p:nvPr/>
        </p:nvPicPr>
        <p:blipFill rotWithShape="1">
          <a:blip r:embed="rId2" cstate="print"/>
          <a:srcRect l="37594" t="29358" r="19150" b="45818"/>
          <a:stretch/>
        </p:blipFill>
        <p:spPr>
          <a:xfrm>
            <a:off x="811370" y="1800704"/>
            <a:ext cx="10178421" cy="3284113"/>
          </a:xfrm>
          <a:prstGeom prst="rect">
            <a:avLst/>
          </a:prstGeom>
        </p:spPr>
      </p:pic>
      <p:pic>
        <p:nvPicPr>
          <p:cNvPr id="10" name="Picture 9"/>
          <p:cNvPicPr>
            <a:picLocks noChangeAspect="1"/>
          </p:cNvPicPr>
          <p:nvPr/>
        </p:nvPicPr>
        <p:blipFill>
          <a:blip r:embed="rId3" cstate="print"/>
          <a:stretch>
            <a:fillRect/>
          </a:stretch>
        </p:blipFill>
        <p:spPr>
          <a:xfrm>
            <a:off x="223415" y="331676"/>
            <a:ext cx="1444877" cy="646232"/>
          </a:xfrm>
          <a:prstGeom prst="rect">
            <a:avLst/>
          </a:prstGeom>
        </p:spPr>
      </p:pic>
    </p:spTree>
    <p:extLst>
      <p:ext uri="{BB962C8B-B14F-4D97-AF65-F5344CB8AC3E}">
        <p14:creationId xmlns:p14="http://schemas.microsoft.com/office/powerpoint/2010/main" xmlns="" val="29815626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6836" y="2653094"/>
            <a:ext cx="10515600" cy="4351338"/>
          </a:xfrm>
        </p:spPr>
        <p:txBody>
          <a:bodyPr/>
          <a:lstStyle/>
          <a:p>
            <a:pPr marL="0" indent="0">
              <a:buNone/>
            </a:pPr>
            <a:r>
              <a:rPr lang="en-US" dirty="0" smtClean="0"/>
              <a:t>              </a:t>
            </a:r>
            <a:r>
              <a:rPr lang="en-US" sz="3200" b="1" dirty="0" smtClean="0"/>
              <a:t>chlorination </a:t>
            </a:r>
            <a:r>
              <a:rPr lang="en-US" sz="3200" b="1" dirty="0"/>
              <a:t>system</a:t>
            </a:r>
          </a:p>
          <a:p>
            <a:pPr marL="0" indent="0">
              <a:buNone/>
            </a:pPr>
            <a:endParaRPr lang="en-US" dirty="0"/>
          </a:p>
        </p:txBody>
      </p:sp>
      <p:pic>
        <p:nvPicPr>
          <p:cNvPr id="4" name="Picture 3"/>
          <p:cNvPicPr>
            <a:picLocks noChangeAspect="1"/>
          </p:cNvPicPr>
          <p:nvPr/>
        </p:nvPicPr>
        <p:blipFill>
          <a:blip r:embed="rId2" cstate="print"/>
          <a:stretch>
            <a:fillRect/>
          </a:stretch>
        </p:blipFill>
        <p:spPr>
          <a:xfrm>
            <a:off x="5887287" y="182880"/>
            <a:ext cx="5995620" cy="6675120"/>
          </a:xfrm>
          <a:prstGeom prst="rect">
            <a:avLst/>
          </a:prstGeom>
        </p:spPr>
      </p:pic>
      <p:pic>
        <p:nvPicPr>
          <p:cNvPr id="5" name="Picture 4"/>
          <p:cNvPicPr>
            <a:picLocks noChangeAspect="1"/>
          </p:cNvPicPr>
          <p:nvPr/>
        </p:nvPicPr>
        <p:blipFill>
          <a:blip r:embed="rId3" cstate="print"/>
          <a:stretch>
            <a:fillRect/>
          </a:stretch>
        </p:blipFill>
        <p:spPr>
          <a:xfrm>
            <a:off x="284407" y="2653094"/>
            <a:ext cx="1444877" cy="646232"/>
          </a:xfrm>
          <a:prstGeom prst="rect">
            <a:avLst/>
          </a:prstGeom>
        </p:spPr>
      </p:pic>
    </p:spTree>
    <p:extLst>
      <p:ext uri="{BB962C8B-B14F-4D97-AF65-F5344CB8AC3E}">
        <p14:creationId xmlns:p14="http://schemas.microsoft.com/office/powerpoint/2010/main" xmlns="" val="11809471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b="1" dirty="0" smtClean="0"/>
              <a:t>Methodology:</a:t>
            </a:r>
            <a:r>
              <a:rPr lang="en-US" sz="5400" b="1" dirty="0"/>
              <a:t/>
            </a:r>
            <a:br>
              <a:rPr lang="en-US" sz="5400" b="1" dirty="0"/>
            </a:br>
            <a:endParaRPr lang="en-US" sz="5400" b="1"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1-Supply : </a:t>
            </a:r>
            <a:r>
              <a:rPr lang="en-US" dirty="0"/>
              <a:t>rainwater </a:t>
            </a:r>
            <a:r>
              <a:rPr lang="en-US" dirty="0" smtClean="0"/>
              <a:t>endowment</a:t>
            </a:r>
          </a:p>
          <a:p>
            <a:pPr marL="0" indent="0">
              <a:buNone/>
            </a:pPr>
            <a:endParaRPr lang="en-US" dirty="0"/>
          </a:p>
        </p:txBody>
      </p:sp>
      <p:pic>
        <p:nvPicPr>
          <p:cNvPr id="4" name="Picture 3"/>
          <p:cNvPicPr>
            <a:picLocks noChangeAspect="1"/>
          </p:cNvPicPr>
          <p:nvPr/>
        </p:nvPicPr>
        <p:blipFill>
          <a:blip r:embed="rId2" cstate="print"/>
          <a:stretch>
            <a:fillRect/>
          </a:stretch>
        </p:blipFill>
        <p:spPr>
          <a:xfrm>
            <a:off x="6692766" y="858021"/>
            <a:ext cx="4994724" cy="3840480"/>
          </a:xfrm>
          <a:prstGeom prst="rect">
            <a:avLst/>
          </a:prstGeom>
        </p:spPr>
      </p:pic>
      <mc:AlternateContent xmlns:mc="http://schemas.openxmlformats.org/markup-compatibility/2006">
        <mc:Choice xmlns:a14="http://schemas.microsoft.com/office/drawing/2010/main" xmlns="" Requires="a14">
          <p:sp>
            <p:nvSpPr>
              <p:cNvPr id="5" name="Rectangle 4"/>
              <p:cNvSpPr/>
              <p:nvPr/>
            </p:nvSpPr>
            <p:spPr>
              <a:xfrm>
                <a:off x="504511" y="1375084"/>
                <a:ext cx="5252346" cy="901081"/>
              </a:xfrm>
              <a:prstGeom prst="rect">
                <a:avLst/>
              </a:prstGeom>
            </p:spPr>
            <p:txBody>
              <a:bodyPr wrap="square">
                <a:spAutoFit/>
              </a:bodyPr>
              <a:lstStyle/>
              <a:p>
                <a14:m>
                  <m:oMathPara xmlns:m="http://schemas.openxmlformats.org/officeDocument/2006/math">
                    <m:oMathParaPr>
                      <m:jc m:val="centerGroup"/>
                    </m:oMathParaPr>
                    <m:oMath xmlns:m="http://schemas.openxmlformats.org/officeDocument/2006/math">
                      <m:sSub>
                        <m:sSubPr>
                          <m:ctrlPr>
                            <a:rPr lang="en-US" b="1">
                              <a:latin typeface="Cambria Math" panose="02040503050406030204" pitchFamily="18" charset="0"/>
                            </a:rPr>
                          </m:ctrlPr>
                        </m:sSubPr>
                        <m:e>
                          <m:r>
                            <a:rPr lang="en-US" b="1" i="1">
                              <a:latin typeface="Cambria Math" panose="02040503050406030204" pitchFamily="18" charset="0"/>
                            </a:rPr>
                            <m:t>𝑽</m:t>
                          </m:r>
                        </m:e>
                        <m:sub>
                          <m:r>
                            <a:rPr lang="en-US" b="1" i="1">
                              <a:latin typeface="Cambria Math" panose="02040503050406030204" pitchFamily="18" charset="0"/>
                            </a:rPr>
                            <m:t>𝒕</m:t>
                          </m:r>
                        </m:sub>
                      </m:sSub>
                      <m:r>
                        <a:rPr lang="en-US" b="0" i="0">
                          <a:latin typeface="Cambria Math" panose="02040503050406030204" pitchFamily="18" charset="0"/>
                        </a:rPr>
                        <m:t>=</m:t>
                      </m:r>
                      <m:nary>
                        <m:naryPr>
                          <m:chr m:val="∑"/>
                          <m:limLoc m:val="undOvr"/>
                          <m:ctrlPr>
                            <a:rPr lang="en-US" b="0" i="1">
                              <a:latin typeface="Cambria Math" panose="02040503050406030204" pitchFamily="18" charset="0"/>
                            </a:rPr>
                          </m:ctrlPr>
                        </m:naryPr>
                        <m:sub>
                          <m:r>
                            <a:rPr lang="en-US" b="1" i="1">
                              <a:latin typeface="Cambria Math" panose="02040503050406030204" pitchFamily="18" charset="0"/>
                            </a:rPr>
                            <m:t>𝒕</m:t>
                          </m:r>
                          <m:r>
                            <a:rPr lang="en-US" b="0" i="0">
                              <a:latin typeface="Cambria Math" panose="02040503050406030204" pitchFamily="18" charset="0"/>
                            </a:rPr>
                            <m:t>=</m:t>
                          </m:r>
                          <m:sSub>
                            <m:sSubPr>
                              <m:ctrlPr>
                                <a:rPr lang="en-US" b="0" i="1">
                                  <a:latin typeface="Cambria Math" panose="02040503050406030204" pitchFamily="18" charset="0"/>
                                </a:rPr>
                              </m:ctrlPr>
                            </m:sSubPr>
                            <m:e>
                              <m:r>
                                <a:rPr lang="en-US" b="1" i="1">
                                  <a:latin typeface="Cambria Math" panose="02040503050406030204" pitchFamily="18" charset="0"/>
                                </a:rPr>
                                <m:t>𝒕</m:t>
                              </m:r>
                            </m:e>
                            <m:sub>
                              <m:r>
                                <a:rPr lang="en-US" b="0" i="0">
                                  <a:latin typeface="Cambria Math" panose="02040503050406030204" pitchFamily="18" charset="0"/>
                                </a:rPr>
                                <m:t>0</m:t>
                              </m:r>
                            </m:sub>
                          </m:sSub>
                        </m:sub>
                        <m:sup>
                          <m:r>
                            <a:rPr lang="en-US" b="1" i="1">
                              <a:latin typeface="Cambria Math" panose="02040503050406030204" pitchFamily="18" charset="0"/>
                            </a:rPr>
                            <m:t>𝒕</m:t>
                          </m:r>
                        </m:sup>
                        <m:e>
                          <m:sSub>
                            <m:sSubPr>
                              <m:ctrlPr>
                                <a:rPr lang="en-US" b="1" i="1">
                                  <a:latin typeface="Cambria Math" panose="02040503050406030204" pitchFamily="18" charset="0"/>
                                </a:rPr>
                              </m:ctrlPr>
                            </m:sSubPr>
                            <m:e>
                              <m:r>
                                <a:rPr lang="en-US" b="1" i="1">
                                  <a:latin typeface="Cambria Math" panose="02040503050406030204" pitchFamily="18" charset="0"/>
                                </a:rPr>
                                <m:t>𝑸</m:t>
                              </m:r>
                            </m:e>
                            <m:sub>
                              <m:r>
                                <a:rPr lang="en-US" b="1" i="1">
                                  <a:latin typeface="Cambria Math" panose="02040503050406030204" pitchFamily="18" charset="0"/>
                                </a:rPr>
                                <m:t>𝒊</m:t>
                              </m:r>
                              <m:r>
                                <a:rPr lang="en-US" b="0" i="0">
                                  <a:latin typeface="Cambria Math" panose="02040503050406030204" pitchFamily="18" charset="0"/>
                                </a:rPr>
                                <m:t>,</m:t>
                              </m:r>
                              <m:r>
                                <a:rPr lang="en-US" b="1" i="1">
                                  <a:latin typeface="Cambria Math" panose="02040503050406030204" pitchFamily="18" charset="0"/>
                                </a:rPr>
                                <m:t>𝒕</m:t>
                              </m:r>
                            </m:sub>
                          </m:sSub>
                        </m:e>
                      </m:nary>
                      <m:r>
                        <a:rPr lang="en-US" b="0" i="0">
                          <a:latin typeface="Cambria Math" panose="02040503050406030204" pitchFamily="18" charset="0"/>
                        </a:rPr>
                        <m:t>−</m:t>
                      </m:r>
                      <m:sSub>
                        <m:sSubPr>
                          <m:ctrlPr>
                            <a:rPr lang="en-US" b="0" i="1">
                              <a:latin typeface="Cambria Math" panose="02040503050406030204" pitchFamily="18" charset="0"/>
                            </a:rPr>
                          </m:ctrlPr>
                        </m:sSubPr>
                        <m:e>
                          <m:r>
                            <a:rPr lang="en-US" b="1" i="1">
                              <a:latin typeface="Cambria Math" panose="02040503050406030204" pitchFamily="18" charset="0"/>
                            </a:rPr>
                            <m:t>𝑸</m:t>
                          </m:r>
                        </m:e>
                        <m:sub>
                          <m:r>
                            <a:rPr lang="en-US" b="0" i="0">
                              <a:latin typeface="Cambria Math" panose="02040503050406030204" pitchFamily="18" charset="0"/>
                            </a:rPr>
                            <m:t>0</m:t>
                          </m:r>
                          <m:r>
                            <a:rPr lang="en-US" b="0" i="0">
                              <a:latin typeface="Cambria Math" panose="02040503050406030204" pitchFamily="18" charset="0"/>
                            </a:rPr>
                            <m:t>,</m:t>
                          </m:r>
                          <m:r>
                            <a:rPr lang="en-US" b="1" i="1">
                              <a:latin typeface="Cambria Math" panose="02040503050406030204" pitchFamily="18" charset="0"/>
                            </a:rPr>
                            <m:t>𝒕</m:t>
                          </m:r>
                          <m:r>
                            <a:rPr lang="en-US" b="0" i="0">
                              <a:latin typeface="Cambria Math" panose="02040503050406030204" pitchFamily="18" charset="0"/>
                            </a:rPr>
                            <m:t> </m:t>
                          </m:r>
                        </m:sub>
                      </m:sSub>
                      <m:r>
                        <a:rPr lang="en-US" b="0" i="0">
                          <a:latin typeface="Cambria Math" panose="02040503050406030204" pitchFamily="18" charset="0"/>
                        </a:rPr>
                        <m:t>–</m:t>
                      </m:r>
                      <m:sSub>
                        <m:sSubPr>
                          <m:ctrlPr>
                            <a:rPr lang="en-US" b="0" i="1">
                              <a:latin typeface="Cambria Math" panose="02040503050406030204" pitchFamily="18" charset="0"/>
                            </a:rPr>
                          </m:ctrlPr>
                        </m:sSubPr>
                        <m:e>
                          <m:r>
                            <a:rPr lang="en-US" b="1" i="1">
                              <a:latin typeface="Cambria Math" panose="02040503050406030204" pitchFamily="18" charset="0"/>
                            </a:rPr>
                            <m:t>𝑸</m:t>
                          </m:r>
                        </m:e>
                        <m:sub>
                          <m:r>
                            <a:rPr lang="en-US" b="1" i="1">
                              <a:latin typeface="Cambria Math" panose="02040503050406030204" pitchFamily="18" charset="0"/>
                            </a:rPr>
                            <m:t>𝒔</m:t>
                          </m:r>
                          <m:r>
                            <a:rPr lang="en-US" b="0" i="0">
                              <a:latin typeface="Cambria Math" panose="02040503050406030204" pitchFamily="18" charset="0"/>
                            </a:rPr>
                            <m:t>,</m:t>
                          </m:r>
                          <m:r>
                            <a:rPr lang="en-US" b="1" i="1">
                              <a:latin typeface="Cambria Math" panose="02040503050406030204" pitchFamily="18" charset="0"/>
                            </a:rPr>
                            <m:t>𝒕</m:t>
                          </m:r>
                        </m:sub>
                      </m:sSub>
                      <m:r>
                        <a:rPr lang="en-US" b="0" i="0">
                          <a:latin typeface="Cambria Math" panose="02040503050406030204" pitchFamily="18" charset="0"/>
                        </a:rPr>
                        <m:t> </m:t>
                      </m:r>
                    </m:oMath>
                  </m:oMathPara>
                </a14:m>
                <a:endParaRPr lang="en-US" dirty="0"/>
              </a:p>
            </p:txBody>
          </p:sp>
        </mc:Choice>
        <mc:Fallback>
          <p:sp>
            <p:nvSpPr>
              <p:cNvPr id="5" name="Rectangle 4"/>
              <p:cNvSpPr>
                <a:spLocks noRot="1" noChangeAspect="1" noMove="1" noResize="1" noEditPoints="1" noAdjustHandles="1" noChangeArrowheads="1" noChangeShapeType="1" noTextEdit="1"/>
              </p:cNvSpPr>
              <p:nvPr/>
            </p:nvSpPr>
            <p:spPr>
              <a:xfrm>
                <a:off x="504511" y="1375084"/>
                <a:ext cx="5252346" cy="901081"/>
              </a:xfrm>
              <a:prstGeom prst="rect">
                <a:avLst/>
              </a:prstGeom>
              <a:blipFill rotWithShape="0">
                <a:blip r:embed="rId3" cstate="print"/>
                <a:stretch>
                  <a:fillRect/>
                </a:stretch>
              </a:blipFill>
            </p:spPr>
            <p:txBody>
              <a:bodyPr/>
              <a:lstStyle/>
              <a:p>
                <a:r>
                  <a:rPr lang="en-US">
                    <a:noFill/>
                  </a:rPr>
                  <a:t> </a:t>
                </a:r>
              </a:p>
            </p:txBody>
          </p:sp>
        </mc:Fallback>
      </mc:AlternateContent>
      <p:pic>
        <p:nvPicPr>
          <p:cNvPr id="6" name="Picture 5"/>
          <p:cNvPicPr>
            <a:picLocks noChangeAspect="1"/>
          </p:cNvPicPr>
          <p:nvPr/>
        </p:nvPicPr>
        <p:blipFill>
          <a:blip r:embed="rId4" cstate="print"/>
          <a:stretch>
            <a:fillRect/>
          </a:stretch>
        </p:blipFill>
        <p:spPr>
          <a:xfrm>
            <a:off x="-860809" y="3265620"/>
            <a:ext cx="7982985" cy="3383280"/>
          </a:xfrm>
          <a:prstGeom prst="rect">
            <a:avLst/>
          </a:prstGeom>
        </p:spPr>
      </p:pic>
    </p:spTree>
    <p:extLst>
      <p:ext uri="{BB962C8B-B14F-4D97-AF65-F5344CB8AC3E}">
        <p14:creationId xmlns:p14="http://schemas.microsoft.com/office/powerpoint/2010/main" xmlns="" val="19000844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Content Placeholder 2"/>
              <p:cNvSpPr>
                <a:spLocks noGrp="1"/>
              </p:cNvSpPr>
              <p:nvPr>
                <p:ph idx="1"/>
              </p:nvPr>
            </p:nvSpPr>
            <p:spPr>
              <a:xfrm>
                <a:off x="215673" y="124794"/>
                <a:ext cx="10515600" cy="5966093"/>
              </a:xfrm>
            </p:spPr>
            <p:txBody>
              <a:bodyPr>
                <a:normAutofit lnSpcReduction="10000"/>
              </a:bodyPr>
              <a:lstStyle/>
              <a:p>
                <a:endParaRPr lang="en-US" dirty="0" smtClean="0"/>
              </a:p>
              <a:p>
                <a:endParaRPr lang="en-US" dirty="0"/>
              </a:p>
              <a:p>
                <a:r>
                  <a:rPr lang="en-US" dirty="0" smtClean="0"/>
                  <a:t>Rainwater volume </a:t>
                </a:r>
                <a:r>
                  <a:rPr lang="en-US" dirty="0"/>
                  <a:t>(l/month) = </a:t>
                </a:r>
                <a:r>
                  <a:rPr lang="en-US" dirty="0" smtClean="0"/>
                  <a:t>d </a:t>
                </a:r>
                <a:r>
                  <a:rPr lang="en-US" dirty="0"/>
                  <a:t>×</a:t>
                </a:r>
                <a:r>
                  <a:rPr lang="en-US" dirty="0" smtClean="0"/>
                  <a:t>R×A×1000</a:t>
                </a:r>
              </a:p>
              <a:p>
                <a:endParaRPr lang="en-US" dirty="0"/>
              </a:p>
              <a:p>
                <a:pPr marL="0" indent="0">
                  <a:buNone/>
                </a:pPr>
                <a:r>
                  <a:rPr lang="en-US" sz="2400" dirty="0" smtClean="0"/>
                  <a:t>d=rain </a:t>
                </a:r>
                <a:r>
                  <a:rPr lang="en-US" sz="2400" dirty="0"/>
                  <a:t>water depth in m, R: runoff coefficient, </a:t>
                </a:r>
                <a:endParaRPr lang="en-US" sz="2400" dirty="0" smtClean="0"/>
              </a:p>
              <a:p>
                <a:pPr marL="0" indent="0">
                  <a:buNone/>
                </a:pPr>
                <a:r>
                  <a:rPr lang="en-US" sz="2400" dirty="0" smtClean="0"/>
                  <a:t>A</a:t>
                </a:r>
                <a:r>
                  <a:rPr lang="en-US" sz="2400" dirty="0"/>
                  <a:t>: catchment area in </a:t>
                </a:r>
                <a14:m>
                  <m:oMath xmlns:m="http://schemas.openxmlformats.org/officeDocument/2006/math">
                    <m:sSup>
                      <m:sSupPr>
                        <m:ctrlPr>
                          <a:rPr lang="en-US" sz="2400" i="1"/>
                        </m:ctrlPr>
                      </m:sSupPr>
                      <m:e>
                        <m:r>
                          <a:rPr lang="en-US" sz="2400" i="1"/>
                          <m:t>𝑚</m:t>
                        </m:r>
                      </m:e>
                      <m:sup>
                        <m:r>
                          <a:rPr lang="en-US" sz="2400" i="1"/>
                          <m:t>2</m:t>
                        </m:r>
                      </m:sup>
                    </m:sSup>
                  </m:oMath>
                </a14:m>
                <a:endParaRPr lang="en-US" sz="2400"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3-Tank Size</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215673" y="124794"/>
                <a:ext cx="10515600" cy="5966093"/>
              </a:xfrm>
              <a:blipFill rotWithShape="0">
                <a:blip r:embed="rId2" cstate="print"/>
                <a:stretch>
                  <a:fillRect l="-1159"/>
                </a:stretch>
              </a:blipFill>
            </p:spPr>
            <p:txBody>
              <a:bodyPr/>
              <a:lstStyle/>
              <a:p>
                <a:r>
                  <a:rPr lang="en-US">
                    <a:noFill/>
                  </a:rPr>
                  <a:t> </a:t>
                </a:r>
              </a:p>
            </p:txBody>
          </p:sp>
        </mc:Fallback>
      </mc:AlternateContent>
      <p:pic>
        <p:nvPicPr>
          <p:cNvPr id="5" name="Picture 4"/>
          <p:cNvPicPr>
            <a:picLocks noChangeAspect="1"/>
          </p:cNvPicPr>
          <p:nvPr/>
        </p:nvPicPr>
        <p:blipFill>
          <a:blip r:embed="rId3" cstate="print"/>
          <a:stretch>
            <a:fillRect/>
          </a:stretch>
        </p:blipFill>
        <p:spPr>
          <a:xfrm>
            <a:off x="5315239" y="392913"/>
            <a:ext cx="8229600" cy="6811312"/>
          </a:xfrm>
          <a:prstGeom prst="rect">
            <a:avLst/>
          </a:prstGeom>
        </p:spPr>
      </p:pic>
      <p:sp>
        <p:nvSpPr>
          <p:cNvPr id="6" name="TextBox 5"/>
          <p:cNvSpPr txBox="1"/>
          <p:nvPr/>
        </p:nvSpPr>
        <p:spPr>
          <a:xfrm>
            <a:off x="215673" y="3932909"/>
            <a:ext cx="1858201" cy="523220"/>
          </a:xfrm>
          <a:prstGeom prst="rect">
            <a:avLst/>
          </a:prstGeom>
          <a:noFill/>
        </p:spPr>
        <p:txBody>
          <a:bodyPr wrap="none" rtlCol="0">
            <a:spAutoFit/>
          </a:bodyPr>
          <a:lstStyle/>
          <a:p>
            <a:r>
              <a:rPr lang="en-US" sz="2800" dirty="0" smtClean="0"/>
              <a:t>2- Demand</a:t>
            </a:r>
            <a:endParaRPr lang="en-US" dirty="0"/>
          </a:p>
        </p:txBody>
      </p:sp>
    </p:spTree>
    <p:extLst>
      <p:ext uri="{BB962C8B-B14F-4D97-AF65-F5344CB8AC3E}">
        <p14:creationId xmlns:p14="http://schemas.microsoft.com/office/powerpoint/2010/main" xmlns="" val="16680499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1079" y="344554"/>
            <a:ext cx="10515600" cy="4351338"/>
          </a:xfrm>
        </p:spPr>
        <p:txBody>
          <a:bodyPr/>
          <a:lstStyle/>
          <a:p>
            <a:r>
              <a:rPr lang="en-US" b="1" i="1" dirty="0"/>
              <a:t>First: annual rainwater proportion </a:t>
            </a:r>
          </a:p>
          <a:p>
            <a:pPr marL="0" indent="0">
              <a:buNone/>
            </a:pPr>
            <a:endParaRPr lang="en-US" dirty="0"/>
          </a:p>
          <a:p>
            <a:pPr marL="0" indent="0">
              <a:buNone/>
            </a:pPr>
            <a:endParaRPr lang="en-US" dirty="0"/>
          </a:p>
        </p:txBody>
      </p:sp>
      <p:pic>
        <p:nvPicPr>
          <p:cNvPr id="4" name="Picture 3"/>
          <p:cNvPicPr>
            <a:picLocks noChangeAspect="1"/>
          </p:cNvPicPr>
          <p:nvPr/>
        </p:nvPicPr>
        <p:blipFill>
          <a:blip r:embed="rId2" cstate="print"/>
          <a:stretch>
            <a:fillRect/>
          </a:stretch>
        </p:blipFill>
        <p:spPr>
          <a:xfrm>
            <a:off x="2653227" y="887826"/>
            <a:ext cx="6597202" cy="3032974"/>
          </a:xfrm>
          <a:prstGeom prst="rect">
            <a:avLst/>
          </a:prstGeom>
        </p:spPr>
      </p:pic>
      <p:pic>
        <p:nvPicPr>
          <p:cNvPr id="8" name="Picture 7"/>
          <p:cNvPicPr>
            <a:picLocks noChangeAspect="1"/>
          </p:cNvPicPr>
          <p:nvPr/>
        </p:nvPicPr>
        <p:blipFill>
          <a:blip r:embed="rId3" cstate="print"/>
          <a:stretch>
            <a:fillRect/>
          </a:stretch>
        </p:blipFill>
        <p:spPr>
          <a:xfrm>
            <a:off x="2653227" y="3985111"/>
            <a:ext cx="6696835" cy="2812367"/>
          </a:xfrm>
          <a:prstGeom prst="rect">
            <a:avLst/>
          </a:prstGeom>
        </p:spPr>
      </p:pic>
    </p:spTree>
    <p:extLst>
      <p:ext uri="{BB962C8B-B14F-4D97-AF65-F5344CB8AC3E}">
        <p14:creationId xmlns:p14="http://schemas.microsoft.com/office/powerpoint/2010/main" xmlns="" val="1781836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27381" y="1988841"/>
            <a:ext cx="10972800" cy="4569371"/>
          </a:xfrm>
        </p:spPr>
        <p:txBody>
          <a:bodyPr>
            <a:normAutofit/>
          </a:bodyPr>
          <a:lstStyle/>
          <a:p>
            <a:pPr>
              <a:buNone/>
            </a:pPr>
            <a:r>
              <a:rPr lang="en-US" sz="4000" dirty="0" smtClean="0"/>
              <a:t>The main difference between them is that the green buildings is certified but the sustainable buildings do not get a certificate </a:t>
            </a:r>
            <a:r>
              <a:rPr lang="en-US" sz="2800" dirty="0" smtClean="0"/>
              <a:t>. </a:t>
            </a:r>
            <a:endParaRPr lang="ar-SA" sz="2800" dirty="0"/>
          </a:p>
        </p:txBody>
      </p:sp>
      <p:sp>
        <p:nvSpPr>
          <p:cNvPr id="4" name="مربع نص 3"/>
          <p:cNvSpPr txBox="1"/>
          <p:nvPr/>
        </p:nvSpPr>
        <p:spPr>
          <a:xfrm>
            <a:off x="623392" y="764705"/>
            <a:ext cx="9793088" cy="584775"/>
          </a:xfrm>
          <a:prstGeom prst="rect">
            <a:avLst/>
          </a:prstGeom>
          <a:noFill/>
        </p:spPr>
        <p:txBody>
          <a:bodyPr wrap="square" rtlCol="1">
            <a:spAutoFit/>
          </a:bodyPr>
          <a:lstStyle/>
          <a:p>
            <a:pPr algn="l"/>
            <a:r>
              <a:rPr lang="en-US" sz="3200" b="1" dirty="0" smtClean="0"/>
              <a:t>Sustainable Vs Green  Construction</a:t>
            </a:r>
            <a:endParaRPr lang="ar-SA" sz="3200"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cstate="print"/>
          <a:stretch>
            <a:fillRect/>
          </a:stretch>
        </p:blipFill>
        <p:spPr>
          <a:xfrm>
            <a:off x="1291169" y="1090664"/>
            <a:ext cx="9506244" cy="4663440"/>
          </a:xfrm>
          <a:prstGeom prst="rect">
            <a:avLst/>
          </a:prstGeom>
        </p:spPr>
      </p:pic>
    </p:spTree>
    <p:extLst>
      <p:ext uri="{BB962C8B-B14F-4D97-AF65-F5344CB8AC3E}">
        <p14:creationId xmlns:p14="http://schemas.microsoft.com/office/powerpoint/2010/main" xmlns="" val="16152042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1079" y="365125"/>
            <a:ext cx="10515600" cy="1325563"/>
          </a:xfrm>
        </p:spPr>
        <p:txBody>
          <a:bodyPr>
            <a:normAutofit fontScale="90000"/>
          </a:bodyPr>
          <a:lstStyle/>
          <a:p>
            <a:r>
              <a:rPr lang="en-US" sz="2800" b="1" dirty="0" smtClean="0">
                <a:latin typeface="+mn-lt"/>
              </a:rPr>
              <a:t/>
            </a:r>
            <a:br>
              <a:rPr lang="en-US" sz="2800" b="1" dirty="0" smtClean="0">
                <a:latin typeface="+mn-lt"/>
              </a:rPr>
            </a:br>
            <a:r>
              <a:rPr lang="en-US" sz="2800" b="1" dirty="0" smtClean="0">
                <a:latin typeface="+mn-lt"/>
              </a:rPr>
              <a:t>Second :Water </a:t>
            </a:r>
            <a:r>
              <a:rPr lang="en-US" sz="2800" b="1" dirty="0">
                <a:latin typeface="+mn-lt"/>
              </a:rPr>
              <a:t>demand </a:t>
            </a:r>
            <a:r>
              <a:rPr lang="en-US" sz="2800" b="1" dirty="0" smtClean="0">
                <a:latin typeface="+mn-lt"/>
              </a:rPr>
              <a:t>proportion</a:t>
            </a:r>
            <a:br>
              <a:rPr lang="en-US" sz="2800" b="1" dirty="0" smtClean="0">
                <a:latin typeface="+mn-lt"/>
              </a:rPr>
            </a:br>
            <a:r>
              <a:rPr lang="en-US" sz="2800" b="1" dirty="0">
                <a:latin typeface="+mn-lt"/>
              </a:rPr>
              <a:t/>
            </a:r>
            <a:br>
              <a:rPr lang="en-US" sz="2800" b="1" dirty="0">
                <a:latin typeface="+mn-lt"/>
              </a:rPr>
            </a:br>
            <a:endParaRPr lang="en-US" sz="2800" b="1" dirty="0">
              <a:latin typeface="+mn-lt"/>
            </a:endParaRPr>
          </a:p>
        </p:txBody>
      </p:sp>
      <p:pic>
        <p:nvPicPr>
          <p:cNvPr id="4" name="Content Placeholder 3"/>
          <p:cNvPicPr>
            <a:picLocks noGrp="1" noChangeAspect="1"/>
          </p:cNvPicPr>
          <p:nvPr>
            <p:ph idx="1"/>
          </p:nvPr>
        </p:nvPicPr>
        <p:blipFill>
          <a:blip r:embed="rId2" cstate="print"/>
          <a:stretch>
            <a:fillRect/>
          </a:stretch>
        </p:blipFill>
        <p:spPr>
          <a:xfrm>
            <a:off x="2322165" y="2282478"/>
            <a:ext cx="6693728" cy="4023360"/>
          </a:xfrm>
          <a:prstGeom prst="rect">
            <a:avLst/>
          </a:prstGeom>
        </p:spPr>
      </p:pic>
      <p:sp>
        <p:nvSpPr>
          <p:cNvPr id="5" name="Rectangle 4"/>
          <p:cNvSpPr/>
          <p:nvPr/>
        </p:nvSpPr>
        <p:spPr>
          <a:xfrm>
            <a:off x="3392944" y="1690688"/>
            <a:ext cx="3912161" cy="369332"/>
          </a:xfrm>
          <a:prstGeom prst="rect">
            <a:avLst/>
          </a:prstGeom>
        </p:spPr>
        <p:txBody>
          <a:bodyPr wrap="none">
            <a:spAutoFit/>
          </a:bodyPr>
          <a:lstStyle/>
          <a:p>
            <a:r>
              <a:rPr lang="en-US" dirty="0"/>
              <a:t>For 25% of  total Toilet flushing demand</a:t>
            </a:r>
          </a:p>
        </p:txBody>
      </p:sp>
    </p:spTree>
    <p:extLst>
      <p:ext uri="{BB962C8B-B14F-4D97-AF65-F5344CB8AC3E}">
        <p14:creationId xmlns:p14="http://schemas.microsoft.com/office/powerpoint/2010/main" xmlns="" val="22190689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latin typeface="+mn-lt"/>
              </a:rPr>
              <a:t>Third : Monthly </a:t>
            </a:r>
            <a:r>
              <a:rPr lang="en-US" sz="2800" b="1" dirty="0">
                <a:latin typeface="+mn-lt"/>
              </a:rPr>
              <a:t>Average Rainfall Data </a:t>
            </a:r>
          </a:p>
        </p:txBody>
      </p:sp>
      <p:pic>
        <p:nvPicPr>
          <p:cNvPr id="6" name="Content Placeholder 5"/>
          <p:cNvPicPr>
            <a:picLocks noGrp="1" noChangeAspect="1"/>
          </p:cNvPicPr>
          <p:nvPr>
            <p:ph idx="1"/>
          </p:nvPr>
        </p:nvPicPr>
        <p:blipFill>
          <a:blip r:embed="rId2" cstate="print"/>
          <a:stretch>
            <a:fillRect/>
          </a:stretch>
        </p:blipFill>
        <p:spPr>
          <a:xfrm>
            <a:off x="2644936" y="1690688"/>
            <a:ext cx="7423039" cy="5212080"/>
          </a:xfrm>
          <a:prstGeom prst="rect">
            <a:avLst/>
          </a:prstGeom>
        </p:spPr>
      </p:pic>
    </p:spTree>
    <p:extLst>
      <p:ext uri="{BB962C8B-B14F-4D97-AF65-F5344CB8AC3E}">
        <p14:creationId xmlns:p14="http://schemas.microsoft.com/office/powerpoint/2010/main" xmlns="" val="4885594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10" name="Rectangle 9"/>
              <p:cNvSpPr/>
              <p:nvPr/>
            </p:nvSpPr>
            <p:spPr>
              <a:xfrm>
                <a:off x="1006917" y="4879912"/>
                <a:ext cx="8942231" cy="1697837"/>
              </a:xfrm>
              <a:prstGeom prst="rect">
                <a:avLst/>
              </a:prstGeom>
            </p:spPr>
            <p:txBody>
              <a:bodyPr wrap="square">
                <a:spAutoFit/>
              </a:bodyPr>
              <a:lstStyle/>
              <a:p>
                <a:pPr>
                  <a:lnSpc>
                    <a:spcPct val="107000"/>
                  </a:lnSpc>
                  <a:spcAft>
                    <a:spcPts val="800"/>
                  </a:spcAft>
                  <a:tabLst>
                    <a:tab pos="600075" algn="l"/>
                  </a:tabLst>
                </a:pPr>
                <a:r>
                  <a:rPr lang="en-US" sz="2400" b="1" dirty="0">
                    <a:latin typeface="Calibri" panose="020F0502020204030204" pitchFamily="34" charset="0"/>
                    <a:ea typeface="Calibri" panose="020F0502020204030204" pitchFamily="34" charset="0"/>
                    <a:cs typeface="Arial" panose="020B0604020202020204" pitchFamily="34" charset="0"/>
                  </a:rPr>
                  <a:t>Annual saving percentage = </a:t>
                </a:r>
                <a14:m>
                  <m:oMath xmlns:m="http://schemas.openxmlformats.org/officeDocument/2006/math">
                    <m:f>
                      <m:fPr>
                        <m:ctrlPr>
                          <a:rPr lang="en-US" sz="2400" b="1" i="1">
                            <a:effectLst/>
                            <a:latin typeface="Cambria Math" panose="02040503050406030204" pitchFamily="18" charset="0"/>
                            <a:ea typeface="Calibri" panose="020F0502020204030204" pitchFamily="34" charset="0"/>
                            <a:cs typeface="Arial" panose="020B0604020202020204" pitchFamily="34" charset="0"/>
                          </a:rPr>
                        </m:ctrlPr>
                      </m:fPr>
                      <m:num>
                        <m:r>
                          <a:rPr lang="en-US" sz="2400" b="1" i="1">
                            <a:effectLst/>
                            <a:latin typeface="Cambria Math" panose="02040503050406030204" pitchFamily="18" charset="0"/>
                            <a:ea typeface="Calibri" panose="020F0502020204030204" pitchFamily="34" charset="0"/>
                            <a:cs typeface="Arial" panose="020B0604020202020204" pitchFamily="34" charset="0"/>
                          </a:rPr>
                          <m:t>𝐀𝐧𝐧𝐮𝐚𝐥</m:t>
                        </m:r>
                        <m:r>
                          <a:rPr lang="en-US" sz="2400" b="1">
                            <a:effectLst/>
                            <a:latin typeface="Cambria Math" panose="02040503050406030204" pitchFamily="18" charset="0"/>
                            <a:ea typeface="Calibri" panose="020F0502020204030204" pitchFamily="34" charset="0"/>
                            <a:cs typeface="Arial" panose="020B0604020202020204" pitchFamily="34" charset="0"/>
                          </a:rPr>
                          <m:t> </m:t>
                        </m:r>
                        <m:r>
                          <a:rPr lang="en-US" sz="2400" b="1" i="1">
                            <a:effectLst/>
                            <a:latin typeface="Cambria Math" panose="02040503050406030204" pitchFamily="18" charset="0"/>
                            <a:ea typeface="Calibri" panose="020F0502020204030204" pitchFamily="34" charset="0"/>
                            <a:cs typeface="Arial" panose="020B0604020202020204" pitchFamily="34" charset="0"/>
                          </a:rPr>
                          <m:t>𝐰𝐚𝐭𝐞𝐫</m:t>
                        </m:r>
                        <m:r>
                          <a:rPr lang="en-US" sz="2400" b="1">
                            <a:effectLst/>
                            <a:latin typeface="Cambria Math" panose="02040503050406030204" pitchFamily="18" charset="0"/>
                            <a:ea typeface="Calibri" panose="020F0502020204030204" pitchFamily="34" charset="0"/>
                            <a:cs typeface="Arial" panose="020B0604020202020204" pitchFamily="34" charset="0"/>
                          </a:rPr>
                          <m:t> </m:t>
                        </m:r>
                        <m:r>
                          <a:rPr lang="en-US" sz="2400" b="1" i="1">
                            <a:effectLst/>
                            <a:latin typeface="Cambria Math" panose="02040503050406030204" pitchFamily="18" charset="0"/>
                            <a:ea typeface="Calibri" panose="020F0502020204030204" pitchFamily="34" charset="0"/>
                            <a:cs typeface="Arial" panose="020B0604020202020204" pitchFamily="34" charset="0"/>
                          </a:rPr>
                          <m:t>𝐛𝐮𝐝𝐠𝐞𝐭</m:t>
                        </m:r>
                        <m:r>
                          <a:rPr lang="en-US" sz="2400" b="1">
                            <a:effectLst/>
                            <a:latin typeface="Cambria Math" panose="02040503050406030204" pitchFamily="18" charset="0"/>
                            <a:ea typeface="Calibri" panose="020F0502020204030204" pitchFamily="34" charset="0"/>
                            <a:cs typeface="Arial" panose="020B0604020202020204" pitchFamily="34" charset="0"/>
                          </a:rPr>
                          <m:t> </m:t>
                        </m:r>
                      </m:num>
                      <m:den>
                        <m:r>
                          <a:rPr lang="en-US" sz="2400" b="1" i="1">
                            <a:effectLst/>
                            <a:latin typeface="Cambria Math" panose="02040503050406030204" pitchFamily="18" charset="0"/>
                            <a:ea typeface="Calibri" panose="020F0502020204030204" pitchFamily="34" charset="0"/>
                            <a:cs typeface="Arial" panose="020B0604020202020204" pitchFamily="34" charset="0"/>
                          </a:rPr>
                          <m:t>𝐚𝐧𝐧𝐮𝐚𝐥</m:t>
                        </m:r>
                        <m:r>
                          <a:rPr lang="en-US" sz="2400" b="1">
                            <a:effectLst/>
                            <a:latin typeface="Cambria Math" panose="02040503050406030204" pitchFamily="18" charset="0"/>
                            <a:ea typeface="Calibri" panose="020F0502020204030204" pitchFamily="34" charset="0"/>
                            <a:cs typeface="Arial" panose="020B0604020202020204" pitchFamily="34" charset="0"/>
                          </a:rPr>
                          <m:t> </m:t>
                        </m:r>
                        <m:r>
                          <a:rPr lang="en-US" sz="2400" b="1" i="1">
                            <a:effectLst/>
                            <a:latin typeface="Cambria Math" panose="02040503050406030204" pitchFamily="18" charset="0"/>
                            <a:ea typeface="Calibri" panose="020F0502020204030204" pitchFamily="34" charset="0"/>
                            <a:cs typeface="Arial" panose="020B0604020202020204" pitchFamily="34" charset="0"/>
                          </a:rPr>
                          <m:t>𝐭𝐨𝐢𝐥𝐞𝐭</m:t>
                        </m:r>
                        <m:r>
                          <a:rPr lang="en-US" sz="2400" b="1">
                            <a:effectLst/>
                            <a:latin typeface="Cambria Math" panose="02040503050406030204" pitchFamily="18" charset="0"/>
                            <a:ea typeface="Calibri" panose="020F0502020204030204" pitchFamily="34" charset="0"/>
                            <a:cs typeface="Arial" panose="020B0604020202020204" pitchFamily="34" charset="0"/>
                          </a:rPr>
                          <m:t> </m:t>
                        </m:r>
                        <m:r>
                          <a:rPr lang="en-US" sz="2400" b="1" i="1">
                            <a:effectLst/>
                            <a:latin typeface="Cambria Math" panose="02040503050406030204" pitchFamily="18" charset="0"/>
                            <a:ea typeface="Calibri" panose="020F0502020204030204" pitchFamily="34" charset="0"/>
                            <a:cs typeface="Arial" panose="020B0604020202020204" pitchFamily="34" charset="0"/>
                          </a:rPr>
                          <m:t>𝐟𝐥𝐮𝐬𝐡𝐢𝐧𝐠</m:t>
                        </m:r>
                        <m:r>
                          <a:rPr lang="en-US" sz="2400" b="1">
                            <a:effectLst/>
                            <a:latin typeface="Cambria Math" panose="02040503050406030204" pitchFamily="18" charset="0"/>
                            <a:ea typeface="Calibri" panose="020F0502020204030204" pitchFamily="34" charset="0"/>
                            <a:cs typeface="Arial" panose="020B0604020202020204" pitchFamily="34" charset="0"/>
                          </a:rPr>
                          <m:t> </m:t>
                        </m:r>
                        <m:r>
                          <a:rPr lang="en-US" sz="2400" b="1" i="1">
                            <a:effectLst/>
                            <a:latin typeface="Cambria Math" panose="02040503050406030204" pitchFamily="18" charset="0"/>
                            <a:ea typeface="Calibri" panose="020F0502020204030204" pitchFamily="34" charset="0"/>
                            <a:cs typeface="Arial" panose="020B0604020202020204" pitchFamily="34" charset="0"/>
                          </a:rPr>
                          <m:t>𝐰𝐚𝐭𝐞𝐫</m:t>
                        </m:r>
                        <m:r>
                          <a:rPr lang="en-US" sz="2400" b="1">
                            <a:effectLst/>
                            <a:latin typeface="Cambria Math" panose="02040503050406030204" pitchFamily="18" charset="0"/>
                            <a:ea typeface="Calibri" panose="020F0502020204030204" pitchFamily="34" charset="0"/>
                            <a:cs typeface="Arial" panose="020B0604020202020204" pitchFamily="34" charset="0"/>
                          </a:rPr>
                          <m:t> </m:t>
                        </m:r>
                        <m:r>
                          <a:rPr lang="en-US" sz="2400" b="1" i="1">
                            <a:effectLst/>
                            <a:latin typeface="Cambria Math" panose="02040503050406030204" pitchFamily="18" charset="0"/>
                            <a:ea typeface="Calibri" panose="020F0502020204030204" pitchFamily="34" charset="0"/>
                            <a:cs typeface="Arial" panose="020B0604020202020204" pitchFamily="34" charset="0"/>
                          </a:rPr>
                          <m:t>𝒅𝒆𝒎𝒂𝒏𝒅</m:t>
                        </m:r>
                      </m:den>
                    </m:f>
                  </m:oMath>
                </a14:m>
                <a:r>
                  <a:rPr lang="en-US" sz="2400" b="1" dirty="0">
                    <a:effectLst/>
                    <a:latin typeface="Calibri" panose="020F0502020204030204" pitchFamily="34" charset="0"/>
                    <a:ea typeface="Calibri" panose="020F0502020204030204" pitchFamily="34" charset="0"/>
                    <a:cs typeface="Arial" panose="020B0604020202020204" pitchFamily="34" charset="0"/>
                  </a:rPr>
                  <a:t> </a:t>
                </a:r>
                <a:r>
                  <a:rPr lang="en-US" sz="2400" b="1" dirty="0">
                    <a:effectLst/>
                    <a:latin typeface="Calibri" panose="020F0502020204030204" pitchFamily="34" charset="0"/>
                    <a:ea typeface="Calibri" panose="020F0502020204030204" pitchFamily="34" charset="0"/>
                    <a:cs typeface="Calibri" panose="020F0502020204030204" pitchFamily="34" charset="0"/>
                  </a:rPr>
                  <a:t>×</a:t>
                </a:r>
                <a:r>
                  <a:rPr lang="en-US" sz="2400" b="1" dirty="0">
                    <a:effectLst/>
                    <a:latin typeface="Calibri" panose="020F0502020204030204" pitchFamily="34" charset="0"/>
                    <a:ea typeface="Calibri" panose="020F0502020204030204" pitchFamily="34" charset="0"/>
                    <a:cs typeface="Arial" panose="020B0604020202020204" pitchFamily="34" charset="0"/>
                  </a:rPr>
                  <a:t> 100%           </a:t>
                </a:r>
                <a:endParaRPr lang="en-US" sz="2400" b="1" dirty="0" smtClean="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600075" algn="l"/>
                  </a:tabLst>
                </a:pPr>
                <a:r>
                  <a:rPr lang="en-US" sz="2400" b="1" dirty="0" smtClean="0">
                    <a:effectLst/>
                    <a:latin typeface="Calibri" panose="020F0502020204030204" pitchFamily="34" charset="0"/>
                    <a:ea typeface="Calibri" panose="020F0502020204030204" pitchFamily="34" charset="0"/>
                    <a:cs typeface="Arial" panose="020B0604020202020204" pitchFamily="34" charset="0"/>
                  </a:rPr>
                  <a:t>     </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p>
                <a:r>
                  <a:rPr lang="en-US" sz="2400" b="1" dirty="0">
                    <a:effectLst/>
                    <a:latin typeface="Calibri" panose="020F0502020204030204" pitchFamily="34" charset="0"/>
                    <a:ea typeface="Calibri" panose="020F0502020204030204" pitchFamily="34" charset="0"/>
                    <a:cs typeface="Arial" panose="020B0604020202020204" pitchFamily="34" charset="0"/>
                  </a:rPr>
                  <a:t>Annual benefits= Water budget </a:t>
                </a:r>
                <a:r>
                  <a:rPr lang="en-US" sz="2400" b="1" dirty="0">
                    <a:effectLst/>
                    <a:latin typeface="Calibri" panose="020F0502020204030204" pitchFamily="34" charset="0"/>
                    <a:ea typeface="Calibri" panose="020F0502020204030204" pitchFamily="34" charset="0"/>
                  </a:rPr>
                  <a:t>×</a:t>
                </a:r>
                <a:r>
                  <a:rPr lang="en-US" sz="2400" b="1" dirty="0">
                    <a:effectLst/>
                    <a:latin typeface="Calibri" panose="020F0502020204030204" pitchFamily="34" charset="0"/>
                    <a:ea typeface="Calibri" panose="020F0502020204030204" pitchFamily="34" charset="0"/>
                    <a:cs typeface="Arial" panose="020B0604020202020204" pitchFamily="34" charset="0"/>
                  </a:rPr>
                  <a:t> water cost (3.1shekel/</a:t>
                </a:r>
                <a14:m>
                  <m:oMath xmlns:m="http://schemas.openxmlformats.org/officeDocument/2006/math">
                    <m:sSup>
                      <m:sSupPr>
                        <m:ctrlPr>
                          <a:rPr lang="en-US" sz="2400" b="1" i="1">
                            <a:effectLst/>
                            <a:latin typeface="Cambria Math" panose="02040503050406030204" pitchFamily="18" charset="0"/>
                          </a:rPr>
                        </m:ctrlPr>
                      </m:sSupPr>
                      <m:e>
                        <m:r>
                          <a:rPr lang="en-US" sz="2400" b="1" i="1">
                            <a:effectLst/>
                            <a:latin typeface="Cambria Math" panose="02040503050406030204" pitchFamily="18" charset="0"/>
                            <a:ea typeface="Calibri" panose="020F0502020204030204" pitchFamily="34" charset="0"/>
                            <a:cs typeface="Arial" panose="020B0604020202020204" pitchFamily="34" charset="0"/>
                          </a:rPr>
                          <m:t>𝒎</m:t>
                        </m:r>
                      </m:e>
                      <m:sup>
                        <m:r>
                          <a:rPr lang="en-US" sz="2400" b="1" i="1">
                            <a:effectLst/>
                            <a:latin typeface="Cambria Math" panose="02040503050406030204" pitchFamily="18" charset="0"/>
                            <a:ea typeface="Calibri" panose="020F0502020204030204" pitchFamily="34" charset="0"/>
                            <a:cs typeface="Arial" panose="020B0604020202020204" pitchFamily="34" charset="0"/>
                          </a:rPr>
                          <m:t>𝟑</m:t>
                        </m:r>
                      </m:sup>
                    </m:sSup>
                  </m:oMath>
                </a14:m>
                <a:r>
                  <a:rPr lang="en-US" sz="2400" b="1" dirty="0">
                    <a:effectLst/>
                    <a:latin typeface="Calibri" panose="020F0502020204030204" pitchFamily="34" charset="0"/>
                    <a:ea typeface="Times New Roman" panose="02020603050405020304" pitchFamily="18" charset="0"/>
                    <a:cs typeface="Arial" panose="020B0604020202020204" pitchFamily="34" charset="0"/>
                  </a:rPr>
                  <a:t>) </a:t>
                </a:r>
                <a:endParaRPr lang="en-US" sz="2400" b="1" dirty="0"/>
              </a:p>
            </p:txBody>
          </p:sp>
        </mc:Choice>
        <mc:Fallback>
          <p:sp>
            <p:nvSpPr>
              <p:cNvPr id="10" name="Rectangle 9"/>
              <p:cNvSpPr>
                <a:spLocks noRot="1" noChangeAspect="1" noMove="1" noResize="1" noEditPoints="1" noAdjustHandles="1" noChangeArrowheads="1" noChangeShapeType="1" noTextEdit="1"/>
              </p:cNvSpPr>
              <p:nvPr/>
            </p:nvSpPr>
            <p:spPr>
              <a:xfrm>
                <a:off x="1006917" y="4879912"/>
                <a:ext cx="8942231" cy="1697837"/>
              </a:xfrm>
              <a:prstGeom prst="rect">
                <a:avLst/>
              </a:prstGeom>
              <a:blipFill rotWithShape="0">
                <a:blip r:embed="rId2" cstate="print"/>
                <a:stretch>
                  <a:fillRect l="-1022" r="-5181" b="-7554"/>
                </a:stretch>
              </a:blipFill>
            </p:spPr>
            <p:txBody>
              <a:bodyPr/>
              <a:lstStyle/>
              <a:p>
                <a:r>
                  <a:rPr lang="en-US">
                    <a:noFill/>
                  </a:rPr>
                  <a:t> </a:t>
                </a:r>
              </a:p>
            </p:txBody>
          </p:sp>
        </mc:Fallback>
      </mc:AlternateContent>
      <p:pic>
        <p:nvPicPr>
          <p:cNvPr id="12" name="Content Placeholder 11"/>
          <p:cNvPicPr>
            <a:picLocks noGrp="1" noChangeAspect="1"/>
          </p:cNvPicPr>
          <p:nvPr>
            <p:ph idx="1"/>
          </p:nvPr>
        </p:nvPicPr>
        <p:blipFill>
          <a:blip r:embed="rId3" cstate="print"/>
          <a:stretch>
            <a:fillRect/>
          </a:stretch>
        </p:blipFill>
        <p:spPr>
          <a:xfrm>
            <a:off x="1912208" y="0"/>
            <a:ext cx="7634454" cy="5029200"/>
          </a:xfrm>
          <a:prstGeom prst="rect">
            <a:avLst/>
          </a:prstGeom>
        </p:spPr>
      </p:pic>
    </p:spTree>
    <p:extLst>
      <p:ext uri="{BB962C8B-B14F-4D97-AF65-F5344CB8AC3E}">
        <p14:creationId xmlns:p14="http://schemas.microsoft.com/office/powerpoint/2010/main" xmlns="" val="26075306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b="1" dirty="0" smtClean="0">
                <a:latin typeface="+mn-lt"/>
              </a:rPr>
              <a:t>Green Roof </a:t>
            </a:r>
            <a:endParaRPr lang="en-US" sz="5400" b="1" dirty="0">
              <a:latin typeface="+mn-lt"/>
            </a:endParaRPr>
          </a:p>
        </p:txBody>
      </p:sp>
      <p:pic>
        <p:nvPicPr>
          <p:cNvPr id="8" name="Content Placeholder 7"/>
          <p:cNvPicPr>
            <a:picLocks noGrp="1" noChangeAspect="1"/>
          </p:cNvPicPr>
          <p:nvPr>
            <p:ph idx="1"/>
          </p:nvPr>
        </p:nvPicPr>
        <p:blipFill>
          <a:blip r:embed="rId2" cstate="print"/>
          <a:stretch>
            <a:fillRect/>
          </a:stretch>
        </p:blipFill>
        <p:spPr>
          <a:xfrm>
            <a:off x="507777" y="1690688"/>
            <a:ext cx="5261958" cy="4297026"/>
          </a:xfrm>
          <a:prstGeom prst="rect">
            <a:avLst/>
          </a:prstGeom>
        </p:spPr>
      </p:pic>
      <p:pic>
        <p:nvPicPr>
          <p:cNvPr id="9" name="Picture 8"/>
          <p:cNvPicPr>
            <a:picLocks noChangeAspect="1"/>
          </p:cNvPicPr>
          <p:nvPr/>
        </p:nvPicPr>
        <p:blipFill>
          <a:blip r:embed="rId3" cstate="print"/>
          <a:stretch>
            <a:fillRect/>
          </a:stretch>
        </p:blipFill>
        <p:spPr>
          <a:xfrm>
            <a:off x="5907110" y="1690687"/>
            <a:ext cx="6400800" cy="4297027"/>
          </a:xfrm>
          <a:prstGeom prst="rect">
            <a:avLst/>
          </a:prstGeom>
        </p:spPr>
      </p:pic>
    </p:spTree>
    <p:extLst>
      <p:ext uri="{BB962C8B-B14F-4D97-AF65-F5344CB8AC3E}">
        <p14:creationId xmlns:p14="http://schemas.microsoft.com/office/powerpoint/2010/main" xmlns="" val="41605333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9411" y="439223"/>
            <a:ext cx="10515600" cy="1325563"/>
          </a:xfrm>
        </p:spPr>
        <p:txBody>
          <a:bodyPr>
            <a:normAutofit/>
          </a:bodyPr>
          <a:lstStyle/>
          <a:p>
            <a:r>
              <a:rPr lang="en-US" sz="2800" b="1" dirty="0" smtClean="0">
                <a:latin typeface="+mn-lt"/>
              </a:rPr>
              <a:t>Advantages</a:t>
            </a:r>
            <a:endParaRPr lang="en-US" sz="2800" b="1" dirty="0">
              <a:latin typeface="+mn-lt"/>
            </a:endParaRPr>
          </a:p>
        </p:txBody>
      </p:sp>
      <p:sp>
        <p:nvSpPr>
          <p:cNvPr id="3" name="Content Placeholder 2"/>
          <p:cNvSpPr>
            <a:spLocks noGrp="1"/>
          </p:cNvSpPr>
          <p:nvPr>
            <p:ph idx="1"/>
          </p:nvPr>
        </p:nvSpPr>
        <p:spPr>
          <a:xfrm>
            <a:off x="374560" y="1764786"/>
            <a:ext cx="10515600" cy="4351338"/>
          </a:xfrm>
        </p:spPr>
        <p:txBody>
          <a:bodyPr/>
          <a:lstStyle/>
          <a:p>
            <a:r>
              <a:rPr lang="en-US" dirty="0"/>
              <a:t>1-Storm water management: reduces storm water runoff so there is less water directed into storm </a:t>
            </a:r>
            <a:r>
              <a:rPr lang="en-US" dirty="0" smtClean="0"/>
              <a:t>drains</a:t>
            </a:r>
          </a:p>
          <a:p>
            <a:endParaRPr lang="en-US" dirty="0" smtClean="0"/>
          </a:p>
          <a:p>
            <a:r>
              <a:rPr lang="ar-SA" dirty="0" smtClean="0"/>
              <a:t>2</a:t>
            </a:r>
            <a:r>
              <a:rPr lang="en-US" dirty="0" smtClean="0"/>
              <a:t>-Energy conservation</a:t>
            </a:r>
          </a:p>
          <a:p>
            <a:endParaRPr lang="en-US" dirty="0"/>
          </a:p>
          <a:p>
            <a:r>
              <a:rPr lang="en-US" dirty="0" smtClean="0"/>
              <a:t>3-Urban </a:t>
            </a:r>
            <a:r>
              <a:rPr lang="en-US" dirty="0"/>
              <a:t>heat </a:t>
            </a:r>
            <a:r>
              <a:rPr lang="en-US" dirty="0" smtClean="0"/>
              <a:t>islands</a:t>
            </a:r>
          </a:p>
          <a:p>
            <a:endParaRPr lang="en-US" dirty="0"/>
          </a:p>
          <a:p>
            <a:r>
              <a:rPr lang="en-US" dirty="0" smtClean="0"/>
              <a:t>4-Aesthetic </a:t>
            </a:r>
            <a:r>
              <a:rPr lang="en-US" dirty="0"/>
              <a:t>and social benefits</a:t>
            </a:r>
          </a:p>
          <a:p>
            <a:endParaRPr lang="en-US" dirty="0"/>
          </a:p>
        </p:txBody>
      </p:sp>
      <p:pic>
        <p:nvPicPr>
          <p:cNvPr id="4" name="Picture 3"/>
          <p:cNvPicPr>
            <a:picLocks noChangeAspect="1"/>
          </p:cNvPicPr>
          <p:nvPr/>
        </p:nvPicPr>
        <p:blipFill>
          <a:blip r:embed="rId2" cstate="print"/>
          <a:stretch>
            <a:fillRect/>
          </a:stretch>
        </p:blipFill>
        <p:spPr>
          <a:xfrm>
            <a:off x="6357152" y="2685379"/>
            <a:ext cx="5249313" cy="3931920"/>
          </a:xfrm>
          <a:prstGeom prst="rect">
            <a:avLst/>
          </a:prstGeom>
        </p:spPr>
      </p:pic>
    </p:spTree>
    <p:extLst>
      <p:ext uri="{BB962C8B-B14F-4D97-AF65-F5344CB8AC3E}">
        <p14:creationId xmlns:p14="http://schemas.microsoft.com/office/powerpoint/2010/main" xmlns="" val="2153423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latin typeface="+mn-lt"/>
              </a:rPr>
              <a:t>Components</a:t>
            </a:r>
            <a:endParaRPr lang="en-US" sz="2800" b="1" dirty="0">
              <a:latin typeface="+mn-lt"/>
            </a:endParaRPr>
          </a:p>
        </p:txBody>
      </p:sp>
      <p:pic>
        <p:nvPicPr>
          <p:cNvPr id="6" name="Content Placeholder 5"/>
          <p:cNvPicPr>
            <a:picLocks noGrp="1" noChangeAspect="1"/>
          </p:cNvPicPr>
          <p:nvPr>
            <p:ph idx="1"/>
          </p:nvPr>
        </p:nvPicPr>
        <p:blipFill>
          <a:blip r:embed="rId2" cstate="print"/>
          <a:stretch>
            <a:fillRect/>
          </a:stretch>
        </p:blipFill>
        <p:spPr>
          <a:xfrm>
            <a:off x="2457594" y="1789854"/>
            <a:ext cx="7088284" cy="5029200"/>
          </a:xfrm>
          <a:prstGeom prst="rect">
            <a:avLst/>
          </a:prstGeom>
        </p:spPr>
      </p:pic>
    </p:spTree>
    <p:extLst>
      <p:ext uri="{BB962C8B-B14F-4D97-AF65-F5344CB8AC3E}">
        <p14:creationId xmlns:p14="http://schemas.microsoft.com/office/powerpoint/2010/main" xmlns="" val="30102787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rotWithShape="1">
          <a:blip r:embed="rId2" cstate="print"/>
          <a:srcRect l="30808" t="24343" r="18771" b="14390"/>
          <a:stretch/>
        </p:blipFill>
        <p:spPr>
          <a:xfrm>
            <a:off x="1330376" y="1027906"/>
            <a:ext cx="8833901" cy="6035040"/>
          </a:xfrm>
          <a:prstGeom prst="rect">
            <a:avLst/>
          </a:prstGeom>
        </p:spPr>
      </p:pic>
    </p:spTree>
    <p:extLst>
      <p:ext uri="{BB962C8B-B14F-4D97-AF65-F5344CB8AC3E}">
        <p14:creationId xmlns:p14="http://schemas.microsoft.com/office/powerpoint/2010/main" xmlns="" val="40894723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mn-lt"/>
              </a:rPr>
              <a:t>Runoff Reduction</a:t>
            </a:r>
            <a:endParaRPr lang="en-US" sz="3200" b="1" dirty="0">
              <a:latin typeface="+mn-lt"/>
            </a:endParaRPr>
          </a:p>
        </p:txBody>
      </p:sp>
      <p:pic>
        <p:nvPicPr>
          <p:cNvPr id="4" name="Content Placeholder 3"/>
          <p:cNvPicPr>
            <a:picLocks noGrp="1" noChangeAspect="1"/>
          </p:cNvPicPr>
          <p:nvPr>
            <p:ph idx="1"/>
          </p:nvPr>
        </p:nvPicPr>
        <p:blipFill>
          <a:blip r:embed="rId2" cstate="print"/>
          <a:stretch>
            <a:fillRect/>
          </a:stretch>
        </p:blipFill>
        <p:spPr>
          <a:xfrm>
            <a:off x="6095998" y="1421554"/>
            <a:ext cx="5142915" cy="3749040"/>
          </a:xfrm>
          <a:prstGeom prst="rect">
            <a:avLst/>
          </a:prstGeom>
        </p:spPr>
      </p:pic>
      <p:sp>
        <p:nvSpPr>
          <p:cNvPr id="5" name="Rectangle 4"/>
          <p:cNvSpPr/>
          <p:nvPr/>
        </p:nvSpPr>
        <p:spPr>
          <a:xfrm>
            <a:off x="227526" y="1866698"/>
            <a:ext cx="6096000" cy="1107996"/>
          </a:xfrm>
          <a:prstGeom prst="rect">
            <a:avLst/>
          </a:prstGeom>
        </p:spPr>
        <p:txBody>
          <a:bodyPr>
            <a:spAutoFit/>
          </a:bodyPr>
          <a:lstStyle/>
          <a:p>
            <a:r>
              <a:rPr lang="en-US" sz="2400" dirty="0" smtClean="0"/>
              <a:t>By </a:t>
            </a:r>
            <a:r>
              <a:rPr lang="en-US" sz="2400" dirty="0"/>
              <a:t>using Runoff (RO, mm year−1)–rainfall </a:t>
            </a:r>
            <a:endParaRPr lang="en-US" sz="2400" dirty="0" smtClean="0"/>
          </a:p>
          <a:p>
            <a:r>
              <a:rPr lang="en-US" sz="2400" dirty="0" smtClean="0"/>
              <a:t>(</a:t>
            </a:r>
            <a:r>
              <a:rPr lang="en-US" sz="2400" dirty="0"/>
              <a:t>P, mm) relationship</a:t>
            </a:r>
          </a:p>
          <a:p>
            <a:endParaRPr lang="en-US" dirty="0"/>
          </a:p>
        </p:txBody>
      </p:sp>
      <p:sp>
        <p:nvSpPr>
          <p:cNvPr id="6" name="Rectangle 5"/>
          <p:cNvSpPr/>
          <p:nvPr/>
        </p:nvSpPr>
        <p:spPr>
          <a:xfrm>
            <a:off x="227527" y="3335766"/>
            <a:ext cx="5361904" cy="461665"/>
          </a:xfrm>
          <a:prstGeom prst="rect">
            <a:avLst/>
          </a:prstGeom>
        </p:spPr>
        <p:txBody>
          <a:bodyPr wrap="square">
            <a:spAutoFit/>
          </a:bodyPr>
          <a:lstStyle/>
          <a:p>
            <a:r>
              <a:rPr lang="pl-PL" sz="2400" dirty="0"/>
              <a:t>RO = 693 − 1.15P + 0.001P2 − 0.8 × S</a:t>
            </a:r>
            <a:endParaRPr lang="en-US" sz="2400" dirty="0"/>
          </a:p>
        </p:txBody>
      </p:sp>
      <p:sp>
        <p:nvSpPr>
          <p:cNvPr id="7" name="Rectangle 6"/>
          <p:cNvSpPr/>
          <p:nvPr/>
        </p:nvSpPr>
        <p:spPr>
          <a:xfrm>
            <a:off x="387457" y="4269592"/>
            <a:ext cx="3901133" cy="523220"/>
          </a:xfrm>
          <a:prstGeom prst="rect">
            <a:avLst/>
          </a:prstGeom>
        </p:spPr>
        <p:txBody>
          <a:bodyPr wrap="none">
            <a:spAutoFit/>
          </a:bodyPr>
          <a:lstStyle/>
          <a:p>
            <a:r>
              <a:rPr lang="en-US" sz="2800" dirty="0">
                <a:solidFill>
                  <a:srgbClr val="FF0000"/>
                </a:solidFill>
              </a:rPr>
              <a:t>Run off % =50 as average </a:t>
            </a:r>
          </a:p>
        </p:txBody>
      </p:sp>
      <p:sp>
        <p:nvSpPr>
          <p:cNvPr id="9" name="Rectangle 8"/>
          <p:cNvSpPr/>
          <p:nvPr/>
        </p:nvSpPr>
        <p:spPr>
          <a:xfrm>
            <a:off x="387457" y="5033931"/>
            <a:ext cx="6096000" cy="1569660"/>
          </a:xfrm>
          <a:prstGeom prst="rect">
            <a:avLst/>
          </a:prstGeom>
        </p:spPr>
        <p:txBody>
          <a:bodyPr>
            <a:spAutoFit/>
          </a:bodyPr>
          <a:lstStyle/>
          <a:p>
            <a:r>
              <a:rPr lang="en-US" sz="2400" dirty="0"/>
              <a:t>In </a:t>
            </a:r>
            <a:r>
              <a:rPr lang="en-US" sz="2400" dirty="0" smtClean="0"/>
              <a:t>general, the </a:t>
            </a:r>
            <a:r>
              <a:rPr lang="en-US" sz="2400" dirty="0"/>
              <a:t>thicker the substrate, the lesser is the discharge ratio so the percentage of runoff needed may determine the depth of the substrate. </a:t>
            </a:r>
          </a:p>
        </p:txBody>
      </p:sp>
    </p:spTree>
    <p:extLst>
      <p:ext uri="{BB962C8B-B14F-4D97-AF65-F5344CB8AC3E}">
        <p14:creationId xmlns:p14="http://schemas.microsoft.com/office/powerpoint/2010/main" xmlns="" val="35842482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119670" y="2924945"/>
            <a:ext cx="5603308" cy="769441"/>
          </a:xfrm>
          <a:prstGeom prst="rect">
            <a:avLst/>
          </a:prstGeom>
          <a:noFill/>
        </p:spPr>
        <p:txBody>
          <a:bodyPr wrap="square" rtlCol="1">
            <a:spAutoFit/>
          </a:bodyPr>
          <a:lstStyle/>
          <a:p>
            <a:pPr algn="ctr"/>
            <a:r>
              <a:rPr lang="en-US" sz="4400" b="1" dirty="0" smtClean="0"/>
              <a:t>Thank You</a:t>
            </a:r>
            <a:endParaRPr lang="ar-SA" sz="44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44583" y="548680"/>
            <a:ext cx="10755598" cy="1143000"/>
          </a:xfrm>
        </p:spPr>
        <p:txBody>
          <a:bodyPr>
            <a:normAutofit/>
          </a:bodyPr>
          <a:lstStyle/>
          <a:p>
            <a:pPr algn="l"/>
            <a:r>
              <a:rPr lang="en-US" sz="3200" b="1" dirty="0" smtClean="0"/>
              <a:t>Why Green &amp; Sustainable Buildings ?</a:t>
            </a:r>
            <a:endParaRPr lang="ar-SA" sz="3200" b="1" dirty="0"/>
          </a:p>
        </p:txBody>
      </p:sp>
      <p:sp>
        <p:nvSpPr>
          <p:cNvPr id="3" name="عنصر نائب للمحتوى 2"/>
          <p:cNvSpPr>
            <a:spLocks noGrp="1"/>
          </p:cNvSpPr>
          <p:nvPr>
            <p:ph idx="1"/>
          </p:nvPr>
        </p:nvSpPr>
        <p:spPr>
          <a:xfrm>
            <a:off x="692332" y="1988841"/>
            <a:ext cx="9575074" cy="4525963"/>
          </a:xfrm>
        </p:spPr>
        <p:txBody>
          <a:bodyPr>
            <a:normAutofit/>
          </a:bodyPr>
          <a:lstStyle/>
          <a:p>
            <a:pPr>
              <a:buNone/>
            </a:pPr>
            <a:r>
              <a:rPr lang="en-US" dirty="0" smtClean="0"/>
              <a:t>Green building has to save water 36-40%, save energy 30- </a:t>
            </a:r>
            <a:r>
              <a:rPr lang="en-US" dirty="0" smtClean="0"/>
              <a:t>40% and </a:t>
            </a:r>
            <a:r>
              <a:rPr lang="en-US" dirty="0" smtClean="0"/>
              <a:t>save materials 25-40% compared to conventional building. </a:t>
            </a: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Process 3"/>
          <p:cNvSpPr/>
          <p:nvPr/>
        </p:nvSpPr>
        <p:spPr>
          <a:xfrm>
            <a:off x="4367808" y="764704"/>
            <a:ext cx="3168352" cy="1584176"/>
          </a:xfrm>
          <a:prstGeom prst="flowChart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3200" b="1" dirty="0" smtClean="0">
                <a:solidFill>
                  <a:schemeClr val="tx1"/>
                </a:solidFill>
              </a:rPr>
              <a:t>WATER</a:t>
            </a:r>
            <a:endParaRPr lang="en-US" sz="3200" b="1" dirty="0">
              <a:solidFill>
                <a:schemeClr val="tx1"/>
              </a:solidFill>
            </a:endParaRPr>
          </a:p>
        </p:txBody>
      </p:sp>
      <p:sp>
        <p:nvSpPr>
          <p:cNvPr id="7" name="Flowchart: Process 6"/>
          <p:cNvSpPr/>
          <p:nvPr/>
        </p:nvSpPr>
        <p:spPr>
          <a:xfrm>
            <a:off x="510572" y="2290727"/>
            <a:ext cx="3168352" cy="1584176"/>
          </a:xfrm>
          <a:prstGeom prst="flowChartProcess">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200" b="1" dirty="0" smtClean="0"/>
              <a:t>WASTE</a:t>
            </a:r>
            <a:endParaRPr lang="en-US" sz="3200" b="1" dirty="0"/>
          </a:p>
        </p:txBody>
      </p:sp>
      <p:sp>
        <p:nvSpPr>
          <p:cNvPr id="10" name="Flowchart: Process 9"/>
          <p:cNvSpPr/>
          <p:nvPr/>
        </p:nvSpPr>
        <p:spPr>
          <a:xfrm>
            <a:off x="4526413" y="3874903"/>
            <a:ext cx="3168352" cy="1584176"/>
          </a:xfrm>
          <a:prstGeom prst="flowChartProces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800" b="1" dirty="0" smtClean="0"/>
              <a:t>INSULATION</a:t>
            </a:r>
            <a:endParaRPr lang="en-US" sz="2800" b="1" dirty="0"/>
          </a:p>
        </p:txBody>
      </p:sp>
      <p:sp>
        <p:nvSpPr>
          <p:cNvPr id="11" name="Flowchart: Process 10"/>
          <p:cNvSpPr/>
          <p:nvPr/>
        </p:nvSpPr>
        <p:spPr>
          <a:xfrm>
            <a:off x="8063945" y="2447256"/>
            <a:ext cx="3168352" cy="1584176"/>
          </a:xfrm>
          <a:prstGeom prst="flowChart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400" b="1" dirty="0" smtClean="0">
                <a:solidFill>
                  <a:schemeClr val="tx1"/>
                </a:solidFill>
              </a:rPr>
              <a:t>LIVING ROOF</a:t>
            </a:r>
            <a:endParaRPr lang="en-US" sz="2400" b="1" dirty="0">
              <a:solidFill>
                <a:schemeClr val="tx1"/>
              </a:solidFill>
            </a:endParaRPr>
          </a:p>
        </p:txBody>
      </p:sp>
      <p:cxnSp>
        <p:nvCxnSpPr>
          <p:cNvPr id="8" name="Curved Connector 7"/>
          <p:cNvCxnSpPr>
            <a:endCxn id="11" idx="0"/>
          </p:cNvCxnSpPr>
          <p:nvPr/>
        </p:nvCxnSpPr>
        <p:spPr>
          <a:xfrm>
            <a:off x="7541519" y="1564254"/>
            <a:ext cx="2106603" cy="883002"/>
          </a:xfrm>
          <a:prstGeom prst="curvedConnector2">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13" name="Curved Connector 12"/>
          <p:cNvCxnSpPr>
            <a:stCxn id="11" idx="2"/>
            <a:endCxn id="10" idx="3"/>
          </p:cNvCxnSpPr>
          <p:nvPr/>
        </p:nvCxnSpPr>
        <p:spPr>
          <a:xfrm rot="5400000">
            <a:off x="8353666" y="3372534"/>
            <a:ext cx="635559" cy="1953356"/>
          </a:xfrm>
          <a:prstGeom prst="curvedConnector2">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18" name="Curved Connector 17"/>
          <p:cNvCxnSpPr>
            <a:stCxn id="10" idx="1"/>
            <a:endCxn id="7" idx="2"/>
          </p:cNvCxnSpPr>
          <p:nvPr/>
        </p:nvCxnSpPr>
        <p:spPr>
          <a:xfrm rot="10800000">
            <a:off x="2094750" y="3874903"/>
            <a:ext cx="2431665" cy="792088"/>
          </a:xfrm>
          <a:prstGeom prst="curvedConnector2">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19" name="Curved Connector 18"/>
          <p:cNvCxnSpPr>
            <a:stCxn id="4" idx="1"/>
            <a:endCxn id="7" idx="0"/>
          </p:cNvCxnSpPr>
          <p:nvPr/>
        </p:nvCxnSpPr>
        <p:spPr>
          <a:xfrm rot="10800000" flipV="1">
            <a:off x="2094750" y="1556792"/>
            <a:ext cx="2273060" cy="733935"/>
          </a:xfrm>
          <a:prstGeom prst="curvedConnector2">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2055" name="Elbow Connector 2054"/>
          <p:cNvCxnSpPr/>
          <p:nvPr/>
        </p:nvCxnSpPr>
        <p:spPr>
          <a:xfrm rot="16200000" flipH="1">
            <a:off x="7058785" y="1679485"/>
            <a:ext cx="5184576" cy="4219111"/>
          </a:xfrm>
          <a:prstGeom prst="bentConnector3">
            <a:avLst>
              <a:gd name="adj1" fmla="val -2911"/>
            </a:avLst>
          </a:prstGeom>
        </p:spPr>
        <p:style>
          <a:lnRef idx="3">
            <a:schemeClr val="dk1"/>
          </a:lnRef>
          <a:fillRef idx="0">
            <a:schemeClr val="dk1"/>
          </a:fillRef>
          <a:effectRef idx="2">
            <a:schemeClr val="dk1"/>
          </a:effectRef>
          <a:fontRef idx="minor">
            <a:schemeClr val="tx1"/>
          </a:fontRef>
        </p:style>
      </p:cxnSp>
      <p:cxnSp>
        <p:nvCxnSpPr>
          <p:cNvPr id="2062" name="Straight Arrow Connector 2061"/>
          <p:cNvCxnSpPr/>
          <p:nvPr/>
        </p:nvCxnSpPr>
        <p:spPr>
          <a:xfrm flipH="1">
            <a:off x="6480043" y="6381328"/>
            <a:ext cx="5280587"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064" name="Chevron 2063"/>
          <p:cNvSpPr/>
          <p:nvPr/>
        </p:nvSpPr>
        <p:spPr>
          <a:xfrm>
            <a:off x="9120336" y="908721"/>
            <a:ext cx="624069" cy="288031"/>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Chevron 48"/>
          <p:cNvSpPr/>
          <p:nvPr/>
        </p:nvSpPr>
        <p:spPr>
          <a:xfrm flipH="1">
            <a:off x="9432371" y="6237313"/>
            <a:ext cx="624069" cy="288031"/>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Chevron 49"/>
          <p:cNvSpPr/>
          <p:nvPr/>
        </p:nvSpPr>
        <p:spPr>
          <a:xfrm rot="5400000">
            <a:off x="11526603" y="3191340"/>
            <a:ext cx="468052" cy="384041"/>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065" name="Picture 5"/>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rot="16200000">
            <a:off x="6038239" y="6277803"/>
            <a:ext cx="517525" cy="4148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066" name="AutoShape 7" descr="نتيجة بحث الصور عن ‪water reuse‬‏"/>
          <p:cNvSpPr>
            <a:spLocks noChangeAspect="1" noChangeArrowheads="1"/>
          </p:cNvSpPr>
          <p:nvPr/>
        </p:nvSpPr>
        <p:spPr bwMode="auto">
          <a:xfrm>
            <a:off x="207433" y="-144463"/>
            <a:ext cx="4064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7" name="AutoShape 9" descr="نتيجة بحث الصور عن ‪water reuse‬‏"/>
          <p:cNvSpPr>
            <a:spLocks noChangeAspect="1" noChangeArrowheads="1"/>
          </p:cNvSpPr>
          <p:nvPr/>
        </p:nvSpPr>
        <p:spPr bwMode="auto">
          <a:xfrm>
            <a:off x="410633" y="7938"/>
            <a:ext cx="4064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 xmlns:p14="http://schemas.microsoft.com/office/powerpoint/2010/main" val="28325155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val 28"/>
          <p:cNvSpPr/>
          <p:nvPr/>
        </p:nvSpPr>
        <p:spPr>
          <a:xfrm>
            <a:off x="8090649" y="5547136"/>
            <a:ext cx="3443369" cy="1322907"/>
          </a:xfrm>
          <a:prstGeom prst="ellipse">
            <a:avLst/>
          </a:prstGeom>
        </p:spPr>
        <p:style>
          <a:lnRef idx="2">
            <a:schemeClr val="accent3"/>
          </a:lnRef>
          <a:fillRef idx="1">
            <a:schemeClr val="lt1"/>
          </a:fillRef>
          <a:effectRef idx="0">
            <a:schemeClr val="accent3"/>
          </a:effectRef>
          <a:fontRef idx="minor">
            <a:schemeClr val="dk1"/>
          </a:fontRef>
        </p:style>
      </p:sp>
      <p:sp>
        <p:nvSpPr>
          <p:cNvPr id="2" name="TextBox 1"/>
          <p:cNvSpPr txBox="1"/>
          <p:nvPr/>
        </p:nvSpPr>
        <p:spPr>
          <a:xfrm>
            <a:off x="0" y="1124745"/>
            <a:ext cx="8256917" cy="430887"/>
          </a:xfrm>
          <a:prstGeom prst="rect">
            <a:avLst/>
          </a:prstGeom>
          <a:noFill/>
        </p:spPr>
        <p:txBody>
          <a:bodyPr wrap="square" rtlCol="0">
            <a:spAutoFit/>
          </a:bodyPr>
          <a:lstStyle/>
          <a:p>
            <a:pPr algn="ctr"/>
            <a:r>
              <a:rPr lang="en-US" sz="2200" b="1" dirty="0" smtClean="0"/>
              <a:t>Chute System (Rubble Chute) </a:t>
            </a:r>
            <a:endParaRPr lang="en-US" sz="2200" b="1" dirty="0"/>
          </a:p>
        </p:txBody>
      </p:sp>
      <p:grpSp>
        <p:nvGrpSpPr>
          <p:cNvPr id="3" name="Group 10"/>
          <p:cNvGrpSpPr/>
          <p:nvPr/>
        </p:nvGrpSpPr>
        <p:grpSpPr>
          <a:xfrm>
            <a:off x="1013863" y="1571462"/>
            <a:ext cx="10396429" cy="5188709"/>
            <a:chOff x="746912" y="1649349"/>
            <a:chExt cx="7933966" cy="5188709"/>
          </a:xfrm>
        </p:grpSpPr>
        <p:sp>
          <p:nvSpPr>
            <p:cNvPr id="12" name="Rounded Rectangle 11"/>
            <p:cNvSpPr/>
            <p:nvPr/>
          </p:nvSpPr>
          <p:spPr>
            <a:xfrm>
              <a:off x="746912" y="1834058"/>
              <a:ext cx="5112000" cy="5004000"/>
            </a:xfrm>
            <a:prstGeom prst="roundRect">
              <a:avLst/>
            </a:prstGeom>
            <a:blipFill rotWithShape="1">
              <a:blip r:embed="rId2" cstate="prin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3" name="Freeform 12"/>
            <p:cNvSpPr/>
            <p:nvPr/>
          </p:nvSpPr>
          <p:spPr>
            <a:xfrm>
              <a:off x="862762" y="3163961"/>
              <a:ext cx="2230100" cy="2216505"/>
            </a:xfrm>
            <a:custGeom>
              <a:avLst/>
              <a:gdLst>
                <a:gd name="connsiteX0" fmla="*/ 0 w 2230100"/>
                <a:gd name="connsiteY0" fmla="*/ 0 h 2216505"/>
                <a:gd name="connsiteX1" fmla="*/ 2230100 w 2230100"/>
                <a:gd name="connsiteY1" fmla="*/ 0 h 2216505"/>
                <a:gd name="connsiteX2" fmla="*/ 2230100 w 2230100"/>
                <a:gd name="connsiteY2" fmla="*/ 2216505 h 2216505"/>
                <a:gd name="connsiteX3" fmla="*/ 0 w 2230100"/>
                <a:gd name="connsiteY3" fmla="*/ 2216505 h 2216505"/>
                <a:gd name="connsiteX4" fmla="*/ 0 w 2230100"/>
                <a:gd name="connsiteY4" fmla="*/ 0 h 22165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0100" h="2216505">
                  <a:moveTo>
                    <a:pt x="0" y="0"/>
                  </a:moveTo>
                  <a:lnTo>
                    <a:pt x="2230100" y="0"/>
                  </a:lnTo>
                  <a:lnTo>
                    <a:pt x="2230100" y="2216505"/>
                  </a:lnTo>
                  <a:lnTo>
                    <a:pt x="0" y="2216505"/>
                  </a:lnTo>
                  <a:lnTo>
                    <a:pt x="0" y="0"/>
                  </a:lnTo>
                  <a:close/>
                </a:path>
              </a:pathLst>
            </a:cu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65100" tIns="165100" rIns="165100" bIns="165100" numCol="1" spcCol="1270" anchor="b" anchorCtr="0">
              <a:noAutofit/>
            </a:bodyPr>
            <a:lstStyle/>
            <a:p>
              <a:pPr lvl="0" algn="l" defTabSz="2889250">
                <a:lnSpc>
                  <a:spcPct val="90000"/>
                </a:lnSpc>
                <a:spcBef>
                  <a:spcPct val="0"/>
                </a:spcBef>
                <a:spcAft>
                  <a:spcPct val="35000"/>
                </a:spcAft>
              </a:pPr>
              <a:endParaRPr lang="en-US" sz="6500" kern="1200"/>
            </a:p>
          </p:txBody>
        </p:sp>
        <p:sp>
          <p:nvSpPr>
            <p:cNvPr id="14" name="Oval 13"/>
            <p:cNvSpPr/>
            <p:nvPr/>
          </p:nvSpPr>
          <p:spPr>
            <a:xfrm>
              <a:off x="6138187" y="1649349"/>
              <a:ext cx="2457598" cy="1165549"/>
            </a:xfrm>
            <a:prstGeom prst="ellipse">
              <a:avLst/>
            </a:prstGeom>
          </p:spPr>
          <p:style>
            <a:lnRef idx="2">
              <a:schemeClr val="accent3"/>
            </a:lnRef>
            <a:fillRef idx="1">
              <a:schemeClr val="lt1"/>
            </a:fillRef>
            <a:effectRef idx="0">
              <a:schemeClr val="accent3"/>
            </a:effectRef>
            <a:fontRef idx="minor">
              <a:schemeClr val="dk1"/>
            </a:fontRef>
          </p:style>
        </p:sp>
        <p:sp>
          <p:nvSpPr>
            <p:cNvPr id="15" name="Freeform 14"/>
            <p:cNvSpPr/>
            <p:nvPr/>
          </p:nvSpPr>
          <p:spPr>
            <a:xfrm>
              <a:off x="4141861" y="1649349"/>
              <a:ext cx="270105" cy="997427"/>
            </a:xfrm>
            <a:custGeom>
              <a:avLst/>
              <a:gdLst>
                <a:gd name="connsiteX0" fmla="*/ 0 w 270105"/>
                <a:gd name="connsiteY0" fmla="*/ 0 h 997427"/>
                <a:gd name="connsiteX1" fmla="*/ 270105 w 270105"/>
                <a:gd name="connsiteY1" fmla="*/ 0 h 997427"/>
                <a:gd name="connsiteX2" fmla="*/ 270105 w 270105"/>
                <a:gd name="connsiteY2" fmla="*/ 997427 h 997427"/>
                <a:gd name="connsiteX3" fmla="*/ 0 w 270105"/>
                <a:gd name="connsiteY3" fmla="*/ 997427 h 997427"/>
                <a:gd name="connsiteX4" fmla="*/ 0 w 270105"/>
                <a:gd name="connsiteY4" fmla="*/ 0 h 997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05" h="997427">
                  <a:moveTo>
                    <a:pt x="0" y="0"/>
                  </a:moveTo>
                  <a:lnTo>
                    <a:pt x="270105" y="0"/>
                  </a:lnTo>
                  <a:lnTo>
                    <a:pt x="270105" y="997427"/>
                  </a:lnTo>
                  <a:lnTo>
                    <a:pt x="0" y="99742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 tIns="8890" rIns="17780" bIns="8890" numCol="1" spcCol="1270" anchor="ctr" anchorCtr="0">
              <a:noAutofit/>
            </a:bodyPr>
            <a:lstStyle/>
            <a:p>
              <a:pPr lvl="0" algn="l" defTabSz="311150">
                <a:lnSpc>
                  <a:spcPct val="90000"/>
                </a:lnSpc>
                <a:spcBef>
                  <a:spcPct val="0"/>
                </a:spcBef>
                <a:spcAft>
                  <a:spcPct val="35000"/>
                </a:spcAft>
              </a:pPr>
              <a:endParaRPr lang="en-US" sz="700" kern="1200"/>
            </a:p>
          </p:txBody>
        </p:sp>
        <p:sp>
          <p:nvSpPr>
            <p:cNvPr id="16" name="Oval 15"/>
            <p:cNvSpPr/>
            <p:nvPr/>
          </p:nvSpPr>
          <p:spPr>
            <a:xfrm>
              <a:off x="6147514" y="3099864"/>
              <a:ext cx="2376263" cy="997427"/>
            </a:xfrm>
            <a:prstGeom prst="ellipse">
              <a:avLst/>
            </a:prstGeom>
          </p:spPr>
          <p:style>
            <a:lnRef idx="2">
              <a:schemeClr val="accent3"/>
            </a:lnRef>
            <a:fillRef idx="1">
              <a:schemeClr val="lt1"/>
            </a:fillRef>
            <a:effectRef idx="0">
              <a:schemeClr val="accent3"/>
            </a:effectRef>
            <a:fontRef idx="minor">
              <a:schemeClr val="dk1"/>
            </a:fontRef>
          </p:style>
          <p:txBody>
            <a:bodyPr/>
            <a:lstStyle/>
            <a:p>
              <a:pPr algn="ctr"/>
              <a:r>
                <a:rPr lang="en-US" b="1" dirty="0" smtClean="0">
                  <a:solidFill>
                    <a:schemeClr val="tx1"/>
                  </a:solidFill>
                </a:rPr>
                <a:t>All Building</a:t>
              </a:r>
              <a:endParaRPr lang="en-US" b="1" dirty="0">
                <a:solidFill>
                  <a:schemeClr val="tx1"/>
                </a:solidFill>
              </a:endParaRPr>
            </a:p>
          </p:txBody>
        </p:sp>
        <p:sp>
          <p:nvSpPr>
            <p:cNvPr id="17" name="Freeform 16"/>
            <p:cNvSpPr/>
            <p:nvPr/>
          </p:nvSpPr>
          <p:spPr>
            <a:xfrm>
              <a:off x="4141861" y="2826314"/>
              <a:ext cx="270105" cy="997427"/>
            </a:xfrm>
            <a:custGeom>
              <a:avLst/>
              <a:gdLst>
                <a:gd name="connsiteX0" fmla="*/ 0 w 270105"/>
                <a:gd name="connsiteY0" fmla="*/ 0 h 997427"/>
                <a:gd name="connsiteX1" fmla="*/ 270105 w 270105"/>
                <a:gd name="connsiteY1" fmla="*/ 0 h 997427"/>
                <a:gd name="connsiteX2" fmla="*/ 270105 w 270105"/>
                <a:gd name="connsiteY2" fmla="*/ 997427 h 997427"/>
                <a:gd name="connsiteX3" fmla="*/ 0 w 270105"/>
                <a:gd name="connsiteY3" fmla="*/ 997427 h 997427"/>
                <a:gd name="connsiteX4" fmla="*/ 0 w 270105"/>
                <a:gd name="connsiteY4" fmla="*/ 0 h 997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05" h="997427">
                  <a:moveTo>
                    <a:pt x="0" y="0"/>
                  </a:moveTo>
                  <a:lnTo>
                    <a:pt x="270105" y="0"/>
                  </a:lnTo>
                  <a:lnTo>
                    <a:pt x="270105" y="997427"/>
                  </a:lnTo>
                  <a:lnTo>
                    <a:pt x="0" y="99742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 tIns="8890" rIns="17780" bIns="8890" numCol="1" spcCol="1270" anchor="ctr" anchorCtr="0">
              <a:noAutofit/>
            </a:bodyPr>
            <a:lstStyle/>
            <a:p>
              <a:pPr lvl="0" algn="l" defTabSz="311150">
                <a:lnSpc>
                  <a:spcPct val="90000"/>
                </a:lnSpc>
                <a:spcBef>
                  <a:spcPct val="0"/>
                </a:spcBef>
                <a:spcAft>
                  <a:spcPct val="35000"/>
                </a:spcAft>
              </a:pPr>
              <a:endParaRPr lang="en-US" sz="700" kern="1200"/>
            </a:p>
          </p:txBody>
        </p:sp>
        <p:sp>
          <p:nvSpPr>
            <p:cNvPr id="18" name="Oval 17"/>
            <p:cNvSpPr/>
            <p:nvPr/>
          </p:nvSpPr>
          <p:spPr>
            <a:xfrm>
              <a:off x="6053094" y="4272213"/>
              <a:ext cx="2627784" cy="1322907"/>
            </a:xfrm>
            <a:prstGeom prst="ellipse">
              <a:avLst/>
            </a:prstGeom>
          </p:spPr>
          <p:style>
            <a:lnRef idx="2">
              <a:schemeClr val="accent3"/>
            </a:lnRef>
            <a:fillRef idx="1">
              <a:schemeClr val="lt1"/>
            </a:fillRef>
            <a:effectRef idx="0">
              <a:schemeClr val="accent3"/>
            </a:effectRef>
            <a:fontRef idx="minor">
              <a:schemeClr val="dk1"/>
            </a:fontRef>
          </p:style>
        </p:sp>
        <p:sp>
          <p:nvSpPr>
            <p:cNvPr id="19" name="Freeform 18"/>
            <p:cNvSpPr/>
            <p:nvPr/>
          </p:nvSpPr>
          <p:spPr>
            <a:xfrm>
              <a:off x="4141861" y="4003278"/>
              <a:ext cx="270105" cy="997427"/>
            </a:xfrm>
            <a:custGeom>
              <a:avLst/>
              <a:gdLst>
                <a:gd name="connsiteX0" fmla="*/ 0 w 270105"/>
                <a:gd name="connsiteY0" fmla="*/ 0 h 997427"/>
                <a:gd name="connsiteX1" fmla="*/ 270105 w 270105"/>
                <a:gd name="connsiteY1" fmla="*/ 0 h 997427"/>
                <a:gd name="connsiteX2" fmla="*/ 270105 w 270105"/>
                <a:gd name="connsiteY2" fmla="*/ 997427 h 997427"/>
                <a:gd name="connsiteX3" fmla="*/ 0 w 270105"/>
                <a:gd name="connsiteY3" fmla="*/ 997427 h 997427"/>
                <a:gd name="connsiteX4" fmla="*/ 0 w 270105"/>
                <a:gd name="connsiteY4" fmla="*/ 0 h 997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05" h="997427">
                  <a:moveTo>
                    <a:pt x="0" y="0"/>
                  </a:moveTo>
                  <a:lnTo>
                    <a:pt x="270105" y="0"/>
                  </a:lnTo>
                  <a:lnTo>
                    <a:pt x="270105" y="997427"/>
                  </a:lnTo>
                  <a:lnTo>
                    <a:pt x="0" y="99742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 tIns="8890" rIns="17780" bIns="8890" numCol="1" spcCol="1270" anchor="ctr" anchorCtr="0">
              <a:noAutofit/>
            </a:bodyPr>
            <a:lstStyle/>
            <a:p>
              <a:pPr lvl="0" algn="l" defTabSz="311150">
                <a:lnSpc>
                  <a:spcPct val="90000"/>
                </a:lnSpc>
                <a:spcBef>
                  <a:spcPct val="0"/>
                </a:spcBef>
                <a:spcAft>
                  <a:spcPct val="35000"/>
                </a:spcAft>
              </a:pPr>
              <a:endParaRPr lang="en-US" sz="700" kern="1200"/>
            </a:p>
          </p:txBody>
        </p:sp>
      </p:grpSp>
      <p:sp>
        <p:nvSpPr>
          <p:cNvPr id="20" name="TextBox 19"/>
          <p:cNvSpPr txBox="1"/>
          <p:nvPr/>
        </p:nvSpPr>
        <p:spPr>
          <a:xfrm>
            <a:off x="8112225" y="908720"/>
            <a:ext cx="3168351" cy="523220"/>
          </a:xfrm>
          <a:prstGeom prst="rect">
            <a:avLst/>
          </a:prstGeom>
          <a:noFill/>
        </p:spPr>
        <p:txBody>
          <a:bodyPr wrap="square" rtlCol="0">
            <a:spAutoFit/>
          </a:bodyPr>
          <a:lstStyle/>
          <a:p>
            <a:pPr algn="ctr"/>
            <a:r>
              <a:rPr lang="en-US" sz="2800" dirty="0" smtClean="0"/>
              <a:t>Advantages</a:t>
            </a:r>
            <a:endParaRPr lang="en-US" sz="2800" dirty="0"/>
          </a:p>
        </p:txBody>
      </p:sp>
      <p:sp>
        <p:nvSpPr>
          <p:cNvPr id="22" name="Rectangle 21"/>
          <p:cNvSpPr/>
          <p:nvPr/>
        </p:nvSpPr>
        <p:spPr>
          <a:xfrm>
            <a:off x="8675855" y="1800292"/>
            <a:ext cx="2220680" cy="707886"/>
          </a:xfrm>
          <a:prstGeom prst="rect">
            <a:avLst/>
          </a:prstGeom>
        </p:spPr>
        <p:txBody>
          <a:bodyPr wrap="square">
            <a:spAutoFit/>
          </a:bodyPr>
          <a:lstStyle/>
          <a:p>
            <a:r>
              <a:rPr lang="en-US" sz="2000" b="1" dirty="0" smtClean="0"/>
              <a:t>Easy and fast installation</a:t>
            </a:r>
            <a:endParaRPr lang="en-US" sz="2000" b="1" dirty="0"/>
          </a:p>
        </p:txBody>
      </p:sp>
      <p:sp>
        <p:nvSpPr>
          <p:cNvPr id="24" name="Rectangle 23"/>
          <p:cNvSpPr/>
          <p:nvPr/>
        </p:nvSpPr>
        <p:spPr>
          <a:xfrm>
            <a:off x="8186099" y="4280156"/>
            <a:ext cx="3018333" cy="646331"/>
          </a:xfrm>
          <a:prstGeom prst="rect">
            <a:avLst/>
          </a:prstGeom>
        </p:spPr>
        <p:txBody>
          <a:bodyPr wrap="square">
            <a:spAutoFit/>
          </a:bodyPr>
          <a:lstStyle/>
          <a:p>
            <a:pPr algn="ctr"/>
            <a:r>
              <a:rPr lang="en-US" b="1" dirty="0" smtClean="0"/>
              <a:t>high impact resistant UV stabilized polyethylene</a:t>
            </a:r>
            <a:endParaRPr lang="en-US" b="1" dirty="0"/>
          </a:p>
        </p:txBody>
      </p:sp>
      <p:sp>
        <p:nvSpPr>
          <p:cNvPr id="26" name="Rectangle 25"/>
          <p:cNvSpPr/>
          <p:nvPr/>
        </p:nvSpPr>
        <p:spPr>
          <a:xfrm>
            <a:off x="8370464" y="5918140"/>
            <a:ext cx="2928325" cy="646331"/>
          </a:xfrm>
          <a:prstGeom prst="rect">
            <a:avLst/>
          </a:prstGeom>
        </p:spPr>
        <p:txBody>
          <a:bodyPr wrap="square">
            <a:spAutoFit/>
          </a:bodyPr>
          <a:lstStyle/>
          <a:p>
            <a:pPr algn="ctr"/>
            <a:r>
              <a:rPr lang="en-US" b="1" dirty="0" smtClean="0"/>
              <a:t>all kinds of climatic conditions</a:t>
            </a:r>
            <a:endParaRPr lang="en-US" b="1" dirty="0"/>
          </a:p>
        </p:txBody>
      </p:sp>
      <p:sp>
        <p:nvSpPr>
          <p:cNvPr id="21" name="مستطيل 20"/>
          <p:cNvSpPr/>
          <p:nvPr/>
        </p:nvSpPr>
        <p:spPr>
          <a:xfrm>
            <a:off x="1345822" y="404665"/>
            <a:ext cx="1360885" cy="584775"/>
          </a:xfrm>
          <a:prstGeom prst="rect">
            <a:avLst/>
          </a:prstGeom>
        </p:spPr>
        <p:txBody>
          <a:bodyPr wrap="none">
            <a:spAutoFit/>
          </a:bodyPr>
          <a:lstStyle/>
          <a:p>
            <a:pPr rtl="0"/>
            <a:r>
              <a:rPr lang="en-US" sz="3200" b="1" dirty="0" smtClean="0"/>
              <a:t>Waste:</a:t>
            </a:r>
            <a:endParaRPr lang="en-US" sz="3200" b="1" dirty="0"/>
          </a:p>
        </p:txBody>
      </p:sp>
    </p:spTree>
    <p:extLst>
      <p:ext uri="{BB962C8B-B14F-4D97-AF65-F5344CB8AC3E}">
        <p14:creationId xmlns="" xmlns:p14="http://schemas.microsoft.com/office/powerpoint/2010/main" val="34847442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1371" y="404665"/>
            <a:ext cx="6336704" cy="584775"/>
          </a:xfrm>
          <a:prstGeom prst="rect">
            <a:avLst/>
          </a:prstGeom>
          <a:noFill/>
        </p:spPr>
        <p:txBody>
          <a:bodyPr wrap="square" rtlCol="0">
            <a:spAutoFit/>
          </a:bodyPr>
          <a:lstStyle/>
          <a:p>
            <a:pPr algn="l"/>
            <a:r>
              <a:rPr lang="en-US" sz="3200" b="1" dirty="0" smtClean="0"/>
              <a:t>Insulation </a:t>
            </a:r>
            <a:endParaRPr lang="en-US" sz="3200" b="1" dirty="0"/>
          </a:p>
        </p:txBody>
      </p:sp>
      <p:sp>
        <p:nvSpPr>
          <p:cNvPr id="4" name="Left-Up Arrow 3"/>
          <p:cNvSpPr/>
          <p:nvPr/>
        </p:nvSpPr>
        <p:spPr>
          <a:xfrm rot="5400000">
            <a:off x="4646" y="1251919"/>
            <a:ext cx="2006932" cy="2016224"/>
          </a:xfrm>
          <a:prstGeom prst="leftUpArrow">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 name="TextBox 4"/>
          <p:cNvSpPr txBox="1"/>
          <p:nvPr/>
        </p:nvSpPr>
        <p:spPr>
          <a:xfrm>
            <a:off x="-244011" y="3480683"/>
            <a:ext cx="2592288" cy="646331"/>
          </a:xfrm>
          <a:prstGeom prst="rect">
            <a:avLst/>
          </a:prstGeom>
          <a:noFill/>
        </p:spPr>
        <p:txBody>
          <a:bodyPr wrap="square" rtlCol="0">
            <a:spAutoFit/>
          </a:bodyPr>
          <a:lstStyle/>
          <a:p>
            <a:pPr algn="ctr"/>
            <a:r>
              <a:rPr lang="en-US" sz="3600" b="1" dirty="0" smtClean="0"/>
              <a:t>OR</a:t>
            </a:r>
            <a:endParaRPr lang="en-US" sz="3600" b="1" dirty="0"/>
          </a:p>
        </p:txBody>
      </p:sp>
      <p:sp>
        <p:nvSpPr>
          <p:cNvPr id="7" name="Bent Arrow 6"/>
          <p:cNvSpPr/>
          <p:nvPr/>
        </p:nvSpPr>
        <p:spPr>
          <a:xfrm flipV="1">
            <a:off x="238341" y="4358400"/>
            <a:ext cx="2016224" cy="1872208"/>
          </a:xfrm>
          <a:prstGeom prst="bentArrow">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solidFill>
            </a:endParaRPr>
          </a:p>
        </p:txBody>
      </p:sp>
      <p:sp>
        <p:nvSpPr>
          <p:cNvPr id="8" name="Rectangle 7"/>
          <p:cNvSpPr/>
          <p:nvPr/>
        </p:nvSpPr>
        <p:spPr>
          <a:xfrm>
            <a:off x="2070747" y="2375006"/>
            <a:ext cx="7680853" cy="461665"/>
          </a:xfrm>
          <a:prstGeom prst="rect">
            <a:avLst/>
          </a:prstGeom>
        </p:spPr>
        <p:txBody>
          <a:bodyPr wrap="square">
            <a:spAutoFit/>
          </a:bodyPr>
          <a:lstStyle/>
          <a:p>
            <a:r>
              <a:rPr lang="en-US" sz="2400" b="1" dirty="0" smtClean="0"/>
              <a:t>Compressed Stabilized Earth Brick (CSEB)</a:t>
            </a:r>
            <a:endParaRPr lang="en-US" sz="2400" b="1" dirty="0"/>
          </a:p>
        </p:txBody>
      </p:sp>
      <p:pic>
        <p:nvPicPr>
          <p:cNvPr id="1741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615947" y="3861049"/>
            <a:ext cx="6576053" cy="2536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2301982" y="5576178"/>
            <a:ext cx="6096000" cy="461665"/>
          </a:xfrm>
          <a:prstGeom prst="rect">
            <a:avLst/>
          </a:prstGeom>
        </p:spPr>
        <p:txBody>
          <a:bodyPr>
            <a:spAutoFit/>
          </a:bodyPr>
          <a:lstStyle/>
          <a:p>
            <a:r>
              <a:rPr lang="en-US" sz="2400" b="1" dirty="0" smtClean="0"/>
              <a:t>Waste plastic bottles</a:t>
            </a:r>
            <a:endParaRPr lang="en-US" sz="2400" b="1" dirty="0"/>
          </a:p>
        </p:txBody>
      </p:sp>
      <p:pic>
        <p:nvPicPr>
          <p:cNvPr id="17411"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622917" y="332641"/>
            <a:ext cx="4608512" cy="1847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2063552" y="2852937"/>
            <a:ext cx="6096000" cy="1015663"/>
          </a:xfrm>
          <a:prstGeom prst="rect">
            <a:avLst/>
          </a:prstGeom>
        </p:spPr>
        <p:txBody>
          <a:bodyPr>
            <a:spAutoFit/>
          </a:bodyPr>
          <a:lstStyle/>
          <a:p>
            <a:pPr algn="l"/>
            <a:r>
              <a:rPr lang="en-US" sz="2000" b="1" dirty="0" smtClean="0"/>
              <a:t>1-inorganic subsoil, </a:t>
            </a:r>
          </a:p>
          <a:p>
            <a:pPr algn="l"/>
            <a:r>
              <a:rPr lang="en-US" sz="2000" b="1" dirty="0" smtClean="0"/>
              <a:t>2-non-expansive clay, aggregates and </a:t>
            </a:r>
          </a:p>
          <a:p>
            <a:pPr algn="l"/>
            <a:r>
              <a:rPr lang="en-US" sz="2000" b="1" dirty="0" smtClean="0"/>
              <a:t>3-portland cement</a:t>
            </a:r>
            <a:endParaRPr lang="en-US" sz="2000" b="1" dirty="0"/>
          </a:p>
        </p:txBody>
      </p:sp>
    </p:spTree>
    <p:extLst>
      <p:ext uri="{BB962C8B-B14F-4D97-AF65-F5344CB8AC3E}">
        <p14:creationId xmlns="" xmlns:p14="http://schemas.microsoft.com/office/powerpoint/2010/main" val="24258346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576939" y="1052736"/>
            <a:ext cx="4271041" cy="523220"/>
          </a:xfrm>
          <a:prstGeom prst="rect">
            <a:avLst/>
          </a:prstGeom>
          <a:noFill/>
        </p:spPr>
        <p:txBody>
          <a:bodyPr wrap="none" rtlCol="1">
            <a:spAutoFit/>
          </a:bodyPr>
          <a:lstStyle/>
          <a:p>
            <a:pPr algn="ctr"/>
            <a:r>
              <a:rPr lang="en-US" sz="2800" dirty="0" smtClean="0"/>
              <a:t>1.Gray Water Reuse System:</a:t>
            </a:r>
            <a:endParaRPr lang="ar-SA" sz="2800" dirty="0"/>
          </a:p>
        </p:txBody>
      </p:sp>
      <p:sp>
        <p:nvSpPr>
          <p:cNvPr id="5" name="مربع نص 4"/>
          <p:cNvSpPr txBox="1"/>
          <p:nvPr/>
        </p:nvSpPr>
        <p:spPr>
          <a:xfrm>
            <a:off x="431371" y="476673"/>
            <a:ext cx="2976331" cy="584775"/>
          </a:xfrm>
          <a:prstGeom prst="rect">
            <a:avLst/>
          </a:prstGeom>
          <a:noFill/>
        </p:spPr>
        <p:txBody>
          <a:bodyPr wrap="square" rtlCol="1">
            <a:spAutoFit/>
          </a:bodyPr>
          <a:lstStyle/>
          <a:p>
            <a:pPr algn="l"/>
            <a:r>
              <a:rPr lang="en-US" sz="3200" b="1" dirty="0" smtClean="0"/>
              <a:t>Water:</a:t>
            </a:r>
            <a:endParaRPr lang="ar-SA" sz="3200" b="1" dirty="0"/>
          </a:p>
        </p:txBody>
      </p:sp>
      <p:sp>
        <p:nvSpPr>
          <p:cNvPr id="6" name="مربع نص 5"/>
          <p:cNvSpPr txBox="1"/>
          <p:nvPr/>
        </p:nvSpPr>
        <p:spPr>
          <a:xfrm>
            <a:off x="623393" y="1556792"/>
            <a:ext cx="7512891" cy="400110"/>
          </a:xfrm>
          <a:prstGeom prst="rect">
            <a:avLst/>
          </a:prstGeom>
          <a:noFill/>
        </p:spPr>
        <p:txBody>
          <a:bodyPr wrap="none" rtlCol="1">
            <a:spAutoFit/>
          </a:bodyPr>
          <a:lstStyle/>
          <a:p>
            <a:pPr algn="l"/>
            <a:r>
              <a:rPr lang="en-US" sz="2000" dirty="0" smtClean="0"/>
              <a:t>Gray water is wastewater from baths, showers, sinks and wash basins. </a:t>
            </a:r>
            <a:endParaRPr lang="ar-SA" sz="2000" dirty="0"/>
          </a:p>
        </p:txBody>
      </p:sp>
      <p:pic>
        <p:nvPicPr>
          <p:cNvPr id="7" name="Picture 3"/>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368000" y="2204864"/>
            <a:ext cx="9144491" cy="446398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31371" y="404665"/>
            <a:ext cx="5297091" cy="538609"/>
          </a:xfrm>
          <a:prstGeom prst="rect">
            <a:avLst/>
          </a:prstGeom>
          <a:noFill/>
        </p:spPr>
        <p:txBody>
          <a:bodyPr wrap="none" rtlCol="1">
            <a:spAutoFit/>
          </a:bodyPr>
          <a:lstStyle/>
          <a:p>
            <a:r>
              <a:rPr lang="en-US" sz="2900" b="1" dirty="0" smtClean="0"/>
              <a:t>Benefits of Gray Water Recycling:</a:t>
            </a:r>
            <a:endParaRPr lang="ar-SA" sz="2900" dirty="0"/>
          </a:p>
        </p:txBody>
      </p:sp>
      <p:sp>
        <p:nvSpPr>
          <p:cNvPr id="2050" name="Rectangle 2"/>
          <p:cNvSpPr>
            <a:spLocks noChangeArrowheads="1"/>
          </p:cNvSpPr>
          <p:nvPr/>
        </p:nvSpPr>
        <p:spPr bwMode="auto">
          <a:xfrm>
            <a:off x="613954" y="980728"/>
            <a:ext cx="7402259"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endParaRPr kumimoji="0" lang="ar-JO" sz="1200" b="0" i="0" u="none" strike="noStrike" cap="none" normalizeH="0" baseline="0" dirty="0" smtClean="0">
              <a:ln>
                <a:noFill/>
              </a:ln>
              <a:solidFill>
                <a:schemeClr val="tx1"/>
              </a:solidFill>
              <a:effectLst/>
              <a:latin typeface="Times New Roman" pitchFamily="18" charset="0"/>
              <a:ea typeface="Calibri" pitchFamily="34" charset="0"/>
              <a:cs typeface="Arial" pitchFamily="34" charset="0"/>
            </a:endParaRPr>
          </a:p>
          <a:p>
            <a:pPr marL="0" marR="0" lvl="0" indent="0" algn="l" defTabSz="914400" rtl="1" eaLnBrk="1" fontAlgn="base" latinLnBrk="0" hangingPunct="1">
              <a:lnSpc>
                <a:spcPct val="100000"/>
              </a:lnSpc>
              <a:spcBef>
                <a:spcPct val="0"/>
              </a:spcBef>
              <a:spcAft>
                <a:spcPct val="0"/>
              </a:spcAft>
              <a:buClrTx/>
              <a:buSzTx/>
              <a:buFontTx/>
              <a:buNone/>
              <a:tabLst/>
            </a:pPr>
            <a:r>
              <a:rPr kumimoji="0" lang="en-US" sz="2500" b="0" i="0" u="none" strike="noStrike" cap="none" normalizeH="0" baseline="0" dirty="0" smtClean="0">
                <a:ln>
                  <a:noFill/>
                </a:ln>
                <a:solidFill>
                  <a:schemeClr val="tx1"/>
                </a:solidFill>
                <a:effectLst/>
                <a:ea typeface="Calibri" pitchFamily="34" charset="0"/>
                <a:cs typeface="Arial" pitchFamily="34" charset="0"/>
              </a:rPr>
              <a:t>• Lower fresh water use</a:t>
            </a:r>
          </a:p>
          <a:p>
            <a:pPr algn="l" fontAlgn="base">
              <a:spcBef>
                <a:spcPct val="0"/>
              </a:spcBef>
              <a:spcAft>
                <a:spcPct val="0"/>
              </a:spcAft>
            </a:pPr>
            <a:endParaRPr lang="en-US" sz="2500" dirty="0" smtClean="0"/>
          </a:p>
          <a:p>
            <a:pPr algn="l" fontAlgn="base">
              <a:spcBef>
                <a:spcPct val="0"/>
              </a:spcBef>
              <a:spcAft>
                <a:spcPct val="0"/>
              </a:spcAft>
            </a:pPr>
            <a:r>
              <a:rPr lang="en-US" sz="2500" dirty="0" smtClean="0"/>
              <a:t>• Less strain on failing septic tank or </a:t>
            </a:r>
            <a:endParaRPr lang="ar-JO" sz="2500" dirty="0" smtClean="0"/>
          </a:p>
          <a:p>
            <a:pPr algn="l" fontAlgn="base">
              <a:spcBef>
                <a:spcPct val="0"/>
              </a:spcBef>
              <a:spcAft>
                <a:spcPct val="0"/>
              </a:spcAft>
            </a:pPr>
            <a:r>
              <a:rPr lang="en-US" sz="2500" dirty="0" smtClean="0"/>
              <a:t>treatment plant</a:t>
            </a:r>
          </a:p>
          <a:p>
            <a:pPr algn="l" fontAlgn="base">
              <a:spcBef>
                <a:spcPct val="0"/>
              </a:spcBef>
              <a:spcAft>
                <a:spcPct val="0"/>
              </a:spcAft>
            </a:pPr>
            <a:endParaRPr lang="en-US" sz="2500" dirty="0" smtClean="0"/>
          </a:p>
          <a:p>
            <a:pPr algn="l" fontAlgn="base">
              <a:spcBef>
                <a:spcPct val="0"/>
              </a:spcBef>
              <a:spcAft>
                <a:spcPct val="0"/>
              </a:spcAft>
            </a:pPr>
            <a:r>
              <a:rPr lang="en-US" sz="2500" dirty="0" smtClean="0"/>
              <a:t>• Less energy and chemical use.</a:t>
            </a:r>
          </a:p>
          <a:p>
            <a:pPr algn="l" fontAlgn="base">
              <a:spcBef>
                <a:spcPct val="0"/>
              </a:spcBef>
              <a:spcAft>
                <a:spcPct val="0"/>
              </a:spcAft>
            </a:pPr>
            <a:endParaRPr kumimoji="0" lang="en-US" sz="2500" b="0" i="0" u="none" strike="noStrike" cap="none" normalizeH="0" baseline="0" dirty="0" smtClean="0">
              <a:ln>
                <a:noFill/>
              </a:ln>
              <a:solidFill>
                <a:schemeClr val="tx1"/>
              </a:solidFill>
              <a:effectLst/>
              <a:ea typeface="Calibri" pitchFamily="34" charset="0"/>
              <a:cs typeface="Arial" pitchFamily="34" charset="0"/>
            </a:endParaRPr>
          </a:p>
          <a:p>
            <a:pPr algn="l" fontAlgn="base">
              <a:spcBef>
                <a:spcPct val="0"/>
              </a:spcBef>
              <a:spcAft>
                <a:spcPct val="0"/>
              </a:spcAft>
            </a:pPr>
            <a:r>
              <a:rPr lang="en-US" sz="2500" dirty="0" smtClean="0"/>
              <a:t>• Plant growth.</a:t>
            </a:r>
          </a:p>
          <a:p>
            <a:pPr algn="l" fontAlgn="base">
              <a:spcBef>
                <a:spcPct val="0"/>
              </a:spcBef>
              <a:spcAft>
                <a:spcPct val="0"/>
              </a:spcAft>
            </a:pPr>
            <a:endParaRPr lang="en-US" sz="2500" dirty="0" smtClean="0"/>
          </a:p>
          <a:p>
            <a:pPr algn="l" fontAlgn="base">
              <a:spcBef>
                <a:spcPct val="0"/>
              </a:spcBef>
              <a:spcAft>
                <a:spcPct val="0"/>
              </a:spcAft>
            </a:pPr>
            <a:r>
              <a:rPr lang="en-US" sz="2500" dirty="0" smtClean="0"/>
              <a:t>• Saving cost.</a:t>
            </a:r>
          </a:p>
          <a:p>
            <a:pPr marL="0" marR="0" lvl="0" indent="0" algn="l" defTabSz="914400" rtl="1" eaLnBrk="1" fontAlgn="base" latinLnBrk="0" hangingPunct="1">
              <a:lnSpc>
                <a:spcPct val="100000"/>
              </a:lnSpc>
              <a:spcBef>
                <a:spcPct val="0"/>
              </a:spcBef>
              <a:spcAft>
                <a:spcPct val="0"/>
              </a:spcAft>
              <a:buClrTx/>
              <a:buSzTx/>
              <a:buFontTx/>
              <a:buNone/>
              <a:tabLst/>
            </a:pPr>
            <a:endParaRPr lang="en-US" sz="2000" dirty="0" smtClean="0">
              <a:ea typeface="Calibri" pitchFamily="34" charset="0"/>
              <a:cs typeface="Arial" pitchFamily="34"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Arial" pitchFamily="34" charset="0"/>
            </a:endParaRPr>
          </a:p>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460</TotalTime>
  <Words>927</Words>
  <Application>Microsoft Office PowerPoint</Application>
  <PresentationFormat>مخصص</PresentationFormat>
  <Paragraphs>305</Paragraphs>
  <Slides>39</Slides>
  <Notes>0</Notes>
  <HiddenSlides>0</HiddenSlides>
  <MMClips>0</MMClips>
  <ScaleCrop>false</ScaleCrop>
  <HeadingPairs>
    <vt:vector size="4" baseType="variant">
      <vt:variant>
        <vt:lpstr>سمة</vt:lpstr>
      </vt:variant>
      <vt:variant>
        <vt:i4>1</vt:i4>
      </vt:variant>
      <vt:variant>
        <vt:lpstr>عناوين الشرائح</vt:lpstr>
      </vt:variant>
      <vt:variant>
        <vt:i4>39</vt:i4>
      </vt:variant>
    </vt:vector>
  </HeadingPairs>
  <TitlesOfParts>
    <vt:vector size="40" baseType="lpstr">
      <vt:lpstr>Office Theme</vt:lpstr>
      <vt:lpstr>The possibility of transforming a traditional existing building into a sustainable building </vt:lpstr>
      <vt:lpstr>Objectives:</vt:lpstr>
      <vt:lpstr>الشريحة 3</vt:lpstr>
      <vt:lpstr>Why Green &amp; Sustainable Buildings ?</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2.Rainwater Harvesting System</vt:lpstr>
      <vt:lpstr>Rainwater harvesting in Palestine</vt:lpstr>
      <vt:lpstr>Limitations and objective</vt:lpstr>
      <vt:lpstr>Climate and Rainwater  </vt:lpstr>
      <vt:lpstr>Uses</vt:lpstr>
      <vt:lpstr>Components </vt:lpstr>
      <vt:lpstr>الشريحة 23</vt:lpstr>
      <vt:lpstr>الشريحة 24</vt:lpstr>
      <vt:lpstr>الشريحة 25</vt:lpstr>
      <vt:lpstr>الشريحة 26</vt:lpstr>
      <vt:lpstr>Methodology: </vt:lpstr>
      <vt:lpstr>الشريحة 28</vt:lpstr>
      <vt:lpstr>الشريحة 29</vt:lpstr>
      <vt:lpstr>الشريحة 30</vt:lpstr>
      <vt:lpstr> Second :Water demand proportion  </vt:lpstr>
      <vt:lpstr>Third : Monthly Average Rainfall Data </vt:lpstr>
      <vt:lpstr>الشريحة 33</vt:lpstr>
      <vt:lpstr>Green Roof </vt:lpstr>
      <vt:lpstr>Advantages</vt:lpstr>
      <vt:lpstr>Components</vt:lpstr>
      <vt:lpstr>الشريحة 37</vt:lpstr>
      <vt:lpstr>Runoff Reduction</vt:lpstr>
      <vt:lpstr>الشريحة 39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Rainwater Harvesting System</dc:title>
  <dc:creator>HP</dc:creator>
  <cp:lastModifiedBy>abumada</cp:lastModifiedBy>
  <cp:revision>27</cp:revision>
  <dcterms:created xsi:type="dcterms:W3CDTF">2020-06-04T20:00:08Z</dcterms:created>
  <dcterms:modified xsi:type="dcterms:W3CDTF">2020-06-06T17:21:35Z</dcterms:modified>
</cp:coreProperties>
</file>