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68" r:id="rId5"/>
    <p:sldId id="271" r:id="rId6"/>
    <p:sldId id="259" r:id="rId7"/>
    <p:sldId id="260" r:id="rId8"/>
    <p:sldId id="267" r:id="rId9"/>
    <p:sldId id="270" r:id="rId10"/>
    <p:sldId id="262" r:id="rId11"/>
    <p:sldId id="263" r:id="rId12"/>
    <p:sldId id="265"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1" Type="http://schemas.openxmlformats.org/officeDocument/2006/relationships/image" Target="../media/image3.jpg"/></Relationships>
</file>

<file path=ppt/diagrams/_rels/drawing1.xml.rels><?xml version="1.0" encoding="UTF-8" standalone="yes"?>
<Relationships xmlns="http://schemas.openxmlformats.org/package/2006/relationships"><Relationship Id="rId1" Type="http://schemas.openxmlformats.org/officeDocument/2006/relationships/image" Target="../media/image3.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C15F43-84CB-401E-85D0-9EB2193F5E57}" type="doc">
      <dgm:prSet loTypeId="urn:microsoft.com/office/officeart/2005/8/layout/pList1" loCatId="picture" qsTypeId="urn:microsoft.com/office/officeart/2005/8/quickstyle/3d2" qsCatId="3D" csTypeId="urn:microsoft.com/office/officeart/2005/8/colors/accent1_2" csCatId="accent1" phldr="1"/>
      <dgm:spPr/>
    </dgm:pt>
    <dgm:pt modelId="{4BB5AD99-64EC-4671-933D-C8A4A25F50C3}">
      <dgm:prSet phldrT="[Text]" custT="1"/>
      <dgm:spPr/>
      <dgm:t>
        <a:bodyPr/>
        <a:lstStyle/>
        <a:p>
          <a:r>
            <a:rPr lang="en-US" sz="1600" b="1" dirty="0" smtClean="0">
              <a:solidFill>
                <a:schemeClr val="accent2"/>
              </a:solidFill>
              <a:effectLst>
                <a:outerShdw blurRad="38100" dist="38100" dir="2700000" algn="tl">
                  <a:srgbClr val="000000">
                    <a:alpha val="43137"/>
                  </a:srgbClr>
                </a:outerShdw>
              </a:effectLst>
              <a:latin typeface="Arial Black" pitchFamily="34" charset="0"/>
            </a:rPr>
            <a:t>Submitted By:</a:t>
          </a:r>
        </a:p>
        <a:p>
          <a:r>
            <a:rPr lang="en-US" sz="1600" b="1" dirty="0" smtClean="0">
              <a:effectLst>
                <a:outerShdw blurRad="38100" dist="38100" dir="2700000" algn="tl">
                  <a:srgbClr val="000000">
                    <a:alpha val="43137"/>
                  </a:srgbClr>
                </a:outerShdw>
              </a:effectLst>
              <a:latin typeface="Colonna MT" pitchFamily="82" charset="0"/>
            </a:rPr>
            <a:t>Ahed Hamed</a:t>
          </a:r>
        </a:p>
        <a:p>
          <a:r>
            <a:rPr lang="en-US" sz="1600" b="1" dirty="0" smtClean="0">
              <a:effectLst>
                <a:outerShdw blurRad="38100" dist="38100" dir="2700000" algn="tl">
                  <a:srgbClr val="000000">
                    <a:alpha val="43137"/>
                  </a:srgbClr>
                </a:outerShdw>
              </a:effectLst>
              <a:latin typeface="Colonna MT" pitchFamily="82" charset="0"/>
            </a:rPr>
            <a:t>Maram Afaneh</a:t>
          </a:r>
        </a:p>
        <a:p>
          <a:r>
            <a:rPr lang="en-US" sz="1600" b="1" dirty="0" smtClean="0">
              <a:effectLst>
                <a:outerShdw blurRad="38100" dist="38100" dir="2700000" algn="tl">
                  <a:srgbClr val="000000">
                    <a:alpha val="43137"/>
                  </a:srgbClr>
                </a:outerShdw>
              </a:effectLst>
              <a:latin typeface="Colonna MT" pitchFamily="82" charset="0"/>
            </a:rPr>
            <a:t>Alaa Odeh</a:t>
          </a:r>
        </a:p>
        <a:p>
          <a:endParaRPr lang="en-US" sz="500" b="1" dirty="0" smtClean="0">
            <a:effectLst>
              <a:outerShdw blurRad="38100" dist="38100" dir="2700000" algn="tl">
                <a:srgbClr val="000000">
                  <a:alpha val="43137"/>
                </a:srgbClr>
              </a:outerShdw>
            </a:effectLst>
            <a:latin typeface="Colonna MT" pitchFamily="82" charset="0"/>
          </a:endParaRPr>
        </a:p>
        <a:p>
          <a:r>
            <a:rPr lang="en-US" sz="1600" b="1" dirty="0" smtClean="0">
              <a:solidFill>
                <a:schemeClr val="accent2"/>
              </a:solidFill>
              <a:effectLst>
                <a:outerShdw blurRad="38100" dist="38100" dir="2700000" algn="tl">
                  <a:srgbClr val="000000">
                    <a:alpha val="43137"/>
                  </a:srgbClr>
                </a:outerShdw>
              </a:effectLst>
              <a:latin typeface="Arial Black" pitchFamily="34" charset="0"/>
            </a:rPr>
            <a:t>Supervisor:</a:t>
          </a:r>
        </a:p>
        <a:p>
          <a:r>
            <a:rPr lang="en-US" sz="1600" b="1" dirty="0" smtClean="0">
              <a:effectLst>
                <a:outerShdw blurRad="38100" dist="38100" dir="2700000" algn="tl">
                  <a:srgbClr val="000000">
                    <a:alpha val="43137"/>
                  </a:srgbClr>
                </a:outerShdw>
              </a:effectLst>
              <a:latin typeface="Colonna MT" pitchFamily="82" charset="0"/>
            </a:rPr>
            <a:t>Dr.Jamal Kharwshe</a:t>
          </a:r>
          <a:r>
            <a:rPr lang="en-US" sz="1400" b="1" dirty="0" smtClean="0">
              <a:latin typeface="Colonna MT" pitchFamily="82" charset="0"/>
            </a:rPr>
            <a:t>h</a:t>
          </a:r>
          <a:endParaRPr lang="en-GB" sz="1400" b="1" dirty="0">
            <a:latin typeface="Colonna MT" pitchFamily="82" charset="0"/>
          </a:endParaRPr>
        </a:p>
      </dgm:t>
    </dgm:pt>
    <dgm:pt modelId="{ACF26609-B896-4B21-BE0F-D8E456CDFC0F}" type="parTrans" cxnId="{2E9C229B-08CE-43FC-A1D8-D591453F0911}">
      <dgm:prSet/>
      <dgm:spPr/>
      <dgm:t>
        <a:bodyPr/>
        <a:lstStyle/>
        <a:p>
          <a:endParaRPr lang="en-GB"/>
        </a:p>
      </dgm:t>
    </dgm:pt>
    <dgm:pt modelId="{7041AC39-3270-41D5-8689-3C31D090BEE5}" type="sibTrans" cxnId="{2E9C229B-08CE-43FC-A1D8-D591453F0911}">
      <dgm:prSet/>
      <dgm:spPr/>
      <dgm:t>
        <a:bodyPr/>
        <a:lstStyle/>
        <a:p>
          <a:endParaRPr lang="en-GB"/>
        </a:p>
      </dgm:t>
    </dgm:pt>
    <dgm:pt modelId="{692BDCCF-3C2D-42E1-8F56-FEC83ADDA6CB}" type="pres">
      <dgm:prSet presAssocID="{A8C15F43-84CB-401E-85D0-9EB2193F5E57}" presName="Name0" presStyleCnt="0">
        <dgm:presLayoutVars>
          <dgm:dir/>
          <dgm:resizeHandles val="exact"/>
        </dgm:presLayoutVars>
      </dgm:prSet>
      <dgm:spPr/>
    </dgm:pt>
    <dgm:pt modelId="{F891FCC6-29AB-49C7-A625-CDDA01C0B4DB}" type="pres">
      <dgm:prSet presAssocID="{4BB5AD99-64EC-4671-933D-C8A4A25F50C3}" presName="compNode" presStyleCnt="0"/>
      <dgm:spPr/>
    </dgm:pt>
    <dgm:pt modelId="{F097B6B8-25E8-4AB9-93FF-19AB6F102FE0}" type="pres">
      <dgm:prSet presAssocID="{4BB5AD99-64EC-4671-933D-C8A4A25F50C3}" presName="pictRect" presStyleLbl="node1" presStyleIdx="0" presStyleCnt="1" custScaleX="100091" custScaleY="87377" custLinFactNeighborX="1834" custLinFactNeighborY="-16247"/>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7B744969-3C21-45E8-AD80-F51409127EC7}" type="pres">
      <dgm:prSet presAssocID="{4BB5AD99-64EC-4671-933D-C8A4A25F50C3}" presName="textRect" presStyleLbl="revTx" presStyleIdx="0" presStyleCnt="1" custScaleX="73839" custScaleY="100086" custLinFactNeighborX="31" custLinFactNeighborY="-8371">
        <dgm:presLayoutVars>
          <dgm:bulletEnabled val="1"/>
        </dgm:presLayoutVars>
      </dgm:prSet>
      <dgm:spPr/>
      <dgm:t>
        <a:bodyPr/>
        <a:lstStyle/>
        <a:p>
          <a:endParaRPr lang="en-GB"/>
        </a:p>
      </dgm:t>
    </dgm:pt>
  </dgm:ptLst>
  <dgm:cxnLst>
    <dgm:cxn modelId="{6E2CEFB7-EA42-45C5-A843-FF100797620E}" type="presOf" srcId="{A8C15F43-84CB-401E-85D0-9EB2193F5E57}" destId="{692BDCCF-3C2D-42E1-8F56-FEC83ADDA6CB}" srcOrd="0" destOrd="0" presId="urn:microsoft.com/office/officeart/2005/8/layout/pList1"/>
    <dgm:cxn modelId="{CE4F10E4-9EA1-4AB1-B1AB-9E7BAB5C9AF4}" type="presOf" srcId="{4BB5AD99-64EC-4671-933D-C8A4A25F50C3}" destId="{7B744969-3C21-45E8-AD80-F51409127EC7}" srcOrd="0" destOrd="0" presId="urn:microsoft.com/office/officeart/2005/8/layout/pList1"/>
    <dgm:cxn modelId="{2E9C229B-08CE-43FC-A1D8-D591453F0911}" srcId="{A8C15F43-84CB-401E-85D0-9EB2193F5E57}" destId="{4BB5AD99-64EC-4671-933D-C8A4A25F50C3}" srcOrd="0" destOrd="0" parTransId="{ACF26609-B896-4B21-BE0F-D8E456CDFC0F}" sibTransId="{7041AC39-3270-41D5-8689-3C31D090BEE5}"/>
    <dgm:cxn modelId="{997DC995-C8A9-4A45-BF86-C3D49DE90D07}" type="presParOf" srcId="{692BDCCF-3C2D-42E1-8F56-FEC83ADDA6CB}" destId="{F891FCC6-29AB-49C7-A625-CDDA01C0B4DB}" srcOrd="0" destOrd="0" presId="urn:microsoft.com/office/officeart/2005/8/layout/pList1"/>
    <dgm:cxn modelId="{EA0628C0-1464-40CF-ABF0-8F06095A8D62}" type="presParOf" srcId="{F891FCC6-29AB-49C7-A625-CDDA01C0B4DB}" destId="{F097B6B8-25E8-4AB9-93FF-19AB6F102FE0}" srcOrd="0" destOrd="0" presId="urn:microsoft.com/office/officeart/2005/8/layout/pList1"/>
    <dgm:cxn modelId="{34293961-CA1D-4BB4-BE0E-3B61223C0DFB}" type="presParOf" srcId="{F891FCC6-29AB-49C7-A625-CDDA01C0B4DB}" destId="{7B744969-3C21-45E8-AD80-F51409127EC7}"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97B6B8-25E8-4AB9-93FF-19AB6F102FE0}">
      <dsp:nvSpPr>
        <dsp:cNvPr id="0" name=""/>
        <dsp:cNvSpPr/>
      </dsp:nvSpPr>
      <dsp:spPr>
        <a:xfrm>
          <a:off x="1254980" y="0"/>
          <a:ext cx="5095866" cy="3065062"/>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a:noFill/>
        </a:ln>
        <a:effectLst>
          <a:outerShdw blurRad="50800" dist="38100" dir="2700000" algn="br"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B744969-3C21-45E8-AD80-F51409127EC7}">
      <dsp:nvSpPr>
        <dsp:cNvPr id="0" name=""/>
        <dsp:cNvSpPr/>
      </dsp:nvSpPr>
      <dsp:spPr>
        <a:xfrm>
          <a:off x="1831460" y="3130273"/>
          <a:ext cx="3759316" cy="1890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US" sz="1600" b="1" kern="1200" dirty="0" smtClean="0">
              <a:solidFill>
                <a:schemeClr val="accent2"/>
              </a:solidFill>
              <a:effectLst>
                <a:outerShdw blurRad="38100" dist="38100" dir="2700000" algn="tl">
                  <a:srgbClr val="000000">
                    <a:alpha val="43137"/>
                  </a:srgbClr>
                </a:outerShdw>
              </a:effectLst>
              <a:latin typeface="Arial Black" pitchFamily="34" charset="0"/>
            </a:rPr>
            <a:t>Submitted By:</a:t>
          </a:r>
        </a:p>
        <a:p>
          <a:pPr lvl="0" algn="ctr" defTabSz="711200">
            <a:lnSpc>
              <a:spcPct val="90000"/>
            </a:lnSpc>
            <a:spcBef>
              <a:spcPct val="0"/>
            </a:spcBef>
            <a:spcAft>
              <a:spcPct val="35000"/>
            </a:spcAft>
          </a:pPr>
          <a:r>
            <a:rPr lang="en-US" sz="1600" b="1" kern="1200" dirty="0" smtClean="0">
              <a:effectLst>
                <a:outerShdw blurRad="38100" dist="38100" dir="2700000" algn="tl">
                  <a:srgbClr val="000000">
                    <a:alpha val="43137"/>
                  </a:srgbClr>
                </a:outerShdw>
              </a:effectLst>
              <a:latin typeface="Colonna MT" pitchFamily="82" charset="0"/>
            </a:rPr>
            <a:t>Ahed Hamed</a:t>
          </a:r>
        </a:p>
        <a:p>
          <a:pPr lvl="0" algn="ctr" defTabSz="711200">
            <a:lnSpc>
              <a:spcPct val="90000"/>
            </a:lnSpc>
            <a:spcBef>
              <a:spcPct val="0"/>
            </a:spcBef>
            <a:spcAft>
              <a:spcPct val="35000"/>
            </a:spcAft>
          </a:pPr>
          <a:r>
            <a:rPr lang="en-US" sz="1600" b="1" kern="1200" dirty="0" smtClean="0">
              <a:effectLst>
                <a:outerShdw blurRad="38100" dist="38100" dir="2700000" algn="tl">
                  <a:srgbClr val="000000">
                    <a:alpha val="43137"/>
                  </a:srgbClr>
                </a:outerShdw>
              </a:effectLst>
              <a:latin typeface="Colonna MT" pitchFamily="82" charset="0"/>
            </a:rPr>
            <a:t>Maram Afaneh</a:t>
          </a:r>
        </a:p>
        <a:p>
          <a:pPr lvl="0" algn="ctr" defTabSz="711200">
            <a:lnSpc>
              <a:spcPct val="90000"/>
            </a:lnSpc>
            <a:spcBef>
              <a:spcPct val="0"/>
            </a:spcBef>
            <a:spcAft>
              <a:spcPct val="35000"/>
            </a:spcAft>
          </a:pPr>
          <a:r>
            <a:rPr lang="en-US" sz="1600" b="1" kern="1200" dirty="0" smtClean="0">
              <a:effectLst>
                <a:outerShdw blurRad="38100" dist="38100" dir="2700000" algn="tl">
                  <a:srgbClr val="000000">
                    <a:alpha val="43137"/>
                  </a:srgbClr>
                </a:outerShdw>
              </a:effectLst>
              <a:latin typeface="Colonna MT" pitchFamily="82" charset="0"/>
            </a:rPr>
            <a:t>Alaa Odeh</a:t>
          </a:r>
        </a:p>
        <a:p>
          <a:pPr lvl="0" algn="ctr" defTabSz="711200">
            <a:lnSpc>
              <a:spcPct val="90000"/>
            </a:lnSpc>
            <a:spcBef>
              <a:spcPct val="0"/>
            </a:spcBef>
            <a:spcAft>
              <a:spcPct val="35000"/>
            </a:spcAft>
          </a:pPr>
          <a:endParaRPr lang="en-US" sz="500" b="1" kern="1200" dirty="0" smtClean="0">
            <a:effectLst>
              <a:outerShdw blurRad="38100" dist="38100" dir="2700000" algn="tl">
                <a:srgbClr val="000000">
                  <a:alpha val="43137"/>
                </a:srgbClr>
              </a:outerShdw>
            </a:effectLst>
            <a:latin typeface="Colonna MT" pitchFamily="82" charset="0"/>
          </a:endParaRPr>
        </a:p>
        <a:p>
          <a:pPr lvl="0" algn="ctr" defTabSz="711200">
            <a:lnSpc>
              <a:spcPct val="90000"/>
            </a:lnSpc>
            <a:spcBef>
              <a:spcPct val="0"/>
            </a:spcBef>
            <a:spcAft>
              <a:spcPct val="35000"/>
            </a:spcAft>
          </a:pPr>
          <a:r>
            <a:rPr lang="en-US" sz="1600" b="1" kern="1200" dirty="0" smtClean="0">
              <a:solidFill>
                <a:schemeClr val="accent2"/>
              </a:solidFill>
              <a:effectLst>
                <a:outerShdw blurRad="38100" dist="38100" dir="2700000" algn="tl">
                  <a:srgbClr val="000000">
                    <a:alpha val="43137"/>
                  </a:srgbClr>
                </a:outerShdw>
              </a:effectLst>
              <a:latin typeface="Arial Black" pitchFamily="34" charset="0"/>
            </a:rPr>
            <a:t>Supervisor:</a:t>
          </a:r>
        </a:p>
        <a:p>
          <a:pPr lvl="0" algn="ctr" defTabSz="711200">
            <a:lnSpc>
              <a:spcPct val="90000"/>
            </a:lnSpc>
            <a:spcBef>
              <a:spcPct val="0"/>
            </a:spcBef>
            <a:spcAft>
              <a:spcPct val="35000"/>
            </a:spcAft>
          </a:pPr>
          <a:r>
            <a:rPr lang="en-US" sz="1600" b="1" kern="1200" dirty="0" smtClean="0">
              <a:effectLst>
                <a:outerShdw blurRad="38100" dist="38100" dir="2700000" algn="tl">
                  <a:srgbClr val="000000">
                    <a:alpha val="43137"/>
                  </a:srgbClr>
                </a:outerShdw>
              </a:effectLst>
              <a:latin typeface="Colonna MT" pitchFamily="82" charset="0"/>
            </a:rPr>
            <a:t>Dr.Jamal Kharwshe</a:t>
          </a:r>
          <a:r>
            <a:rPr lang="en-US" sz="1400" b="1" kern="1200" dirty="0" smtClean="0">
              <a:latin typeface="Colonna MT" pitchFamily="82" charset="0"/>
            </a:rPr>
            <a:t>h</a:t>
          </a:r>
          <a:endParaRPr lang="en-GB" sz="1400" b="1" kern="1200" dirty="0">
            <a:latin typeface="Colonna MT" pitchFamily="82" charset="0"/>
          </a:endParaRPr>
        </a:p>
      </dsp:txBody>
      <dsp:txXfrm>
        <a:off x="1831460" y="3130273"/>
        <a:ext cx="3759316" cy="1890472"/>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DA6D14-CC86-4BCE-BB5A-CD27094AC126}" type="datetimeFigureOut">
              <a:rPr lang="en-GB" smtClean="0"/>
              <a:t>13/05/2015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A72904-599E-4656-AE66-D62F4F4A65BE}" type="slidenum">
              <a:rPr lang="en-GB" smtClean="0"/>
              <a:t>‹#›</a:t>
            </a:fld>
            <a:endParaRPr lang="en-GB"/>
          </a:p>
        </p:txBody>
      </p:sp>
    </p:spTree>
    <p:extLst>
      <p:ext uri="{BB962C8B-B14F-4D97-AF65-F5344CB8AC3E}">
        <p14:creationId xmlns:p14="http://schemas.microsoft.com/office/powerpoint/2010/main" val="1350179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A72904-599E-4656-AE66-D62F4F4A65BE}" type="slidenum">
              <a:rPr lang="en-GB" smtClean="0"/>
              <a:t>1</a:t>
            </a:fld>
            <a:endParaRPr lang="en-GB"/>
          </a:p>
        </p:txBody>
      </p:sp>
    </p:spTree>
    <p:extLst>
      <p:ext uri="{BB962C8B-B14F-4D97-AF65-F5344CB8AC3E}">
        <p14:creationId xmlns:p14="http://schemas.microsoft.com/office/powerpoint/2010/main" val="3747719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By</a:t>
            </a:r>
            <a:r>
              <a:rPr lang="en-US" sz="1200" kern="1200" baseline="0" dirty="0" smtClean="0">
                <a:solidFill>
                  <a:schemeClr val="tx1"/>
                </a:solidFill>
                <a:effectLst/>
                <a:latin typeface="+mn-lt"/>
                <a:ea typeface="+mn-ea"/>
                <a:cs typeface="+mn-cs"/>
              </a:rPr>
              <a:t> using this </a:t>
            </a:r>
            <a:r>
              <a:rPr lang="en-US" sz="1200" kern="1200" dirty="0" smtClean="0">
                <a:solidFill>
                  <a:schemeClr val="tx1"/>
                </a:solidFill>
                <a:effectLst/>
                <a:latin typeface="+mn-lt"/>
                <a:ea typeface="+mn-ea"/>
                <a:cs typeface="+mn-cs"/>
              </a:rPr>
              <a:t>circuit we</a:t>
            </a:r>
            <a:r>
              <a:rPr lang="en-US" sz="1200" kern="1200" baseline="0" dirty="0" smtClean="0">
                <a:solidFill>
                  <a:schemeClr val="tx1"/>
                </a:solidFill>
                <a:effectLst/>
                <a:latin typeface="+mn-lt"/>
                <a:ea typeface="+mn-ea"/>
                <a:cs typeface="+mn-cs"/>
              </a:rPr>
              <a:t> was able to</a:t>
            </a:r>
            <a:r>
              <a:rPr lang="en-US" sz="1200" kern="1200" dirty="0" smtClean="0">
                <a:solidFill>
                  <a:schemeClr val="tx1"/>
                </a:solidFill>
                <a:effectLst/>
                <a:latin typeface="+mn-lt"/>
                <a:ea typeface="+mn-ea"/>
                <a:cs typeface="+mn-cs"/>
              </a:rPr>
              <a:t> send a message from 5cm distance between the transmitter and receiver circuits.</a:t>
            </a:r>
            <a:r>
              <a:rPr lang="en-US" sz="1200" kern="1200" baseline="0" dirty="0" smtClean="0">
                <a:solidFill>
                  <a:schemeClr val="tx1"/>
                </a:solidFill>
                <a:effectLst/>
                <a:latin typeface="+mn-lt"/>
                <a:ea typeface="+mn-ea"/>
                <a:cs typeface="+mn-cs"/>
              </a:rPr>
              <a:t> in this semester we worked  to send other type of data (images) and to increase the distance between the transmitter and the receiver.</a:t>
            </a:r>
            <a:endParaRPr lang="en-GB" dirty="0" smtClean="0"/>
          </a:p>
          <a:p>
            <a:endParaRPr lang="en-GB" dirty="0"/>
          </a:p>
        </p:txBody>
      </p:sp>
      <p:sp>
        <p:nvSpPr>
          <p:cNvPr id="4" name="Slide Number Placeholder 3"/>
          <p:cNvSpPr>
            <a:spLocks noGrp="1"/>
          </p:cNvSpPr>
          <p:nvPr>
            <p:ph type="sldNum" sz="quarter" idx="10"/>
          </p:nvPr>
        </p:nvSpPr>
        <p:spPr/>
        <p:txBody>
          <a:bodyPr/>
          <a:lstStyle/>
          <a:p>
            <a:fld id="{ABA72904-599E-4656-AE66-D62F4F4A65BE}" type="slidenum">
              <a:rPr lang="en-GB" smtClean="0"/>
              <a:t>4</a:t>
            </a:fld>
            <a:endParaRPr lang="en-GB"/>
          </a:p>
        </p:txBody>
      </p:sp>
    </p:spTree>
    <p:extLst>
      <p:ext uri="{BB962C8B-B14F-4D97-AF65-F5344CB8AC3E}">
        <p14:creationId xmlns:p14="http://schemas.microsoft.com/office/powerpoint/2010/main" val="3811407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3" algn="l" rtl="0"/>
            <a:r>
              <a:rPr lang="en-US" dirty="0" smtClean="0"/>
              <a:t>So in</a:t>
            </a:r>
            <a:r>
              <a:rPr lang="en-US" baseline="0" dirty="0" smtClean="0"/>
              <a:t> order to increase the distance we tried to adjust the circuit at first </a:t>
            </a:r>
            <a:r>
              <a:rPr lang="en-US" sz="1200" kern="1200" dirty="0" smtClean="0">
                <a:solidFill>
                  <a:schemeClr val="tx1"/>
                </a:solidFill>
                <a:effectLst/>
                <a:latin typeface="+mn-lt"/>
                <a:ea typeface="+mn-ea"/>
                <a:cs typeface="+mn-cs"/>
              </a:rPr>
              <a:t>Changing resistors values in the transmitter and receiver circuits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and put instead of old ones smaller values. So we put a 60Ω resistor at the transmitter circuit and 20Ω resistor at the receiver circuit. </a:t>
            </a:r>
            <a:endParaRPr lang="en-GB" sz="1050" kern="1200" dirty="0" smtClean="0">
              <a:solidFill>
                <a:schemeClr val="tx1"/>
              </a:solidFill>
              <a:effectLst/>
              <a:latin typeface="+mn-lt"/>
              <a:ea typeface="+mn-ea"/>
              <a:cs typeface="+mn-cs"/>
            </a:endParaRPr>
          </a:p>
          <a:p>
            <a:pPr rtl="0"/>
            <a:r>
              <a:rPr lang="en-US" sz="1200" kern="1200" dirty="0" smtClean="0">
                <a:solidFill>
                  <a:schemeClr val="tx1"/>
                </a:solidFill>
                <a:effectLst/>
                <a:latin typeface="+mn-lt"/>
                <a:ea typeface="+mn-ea"/>
                <a:cs typeface="+mn-cs"/>
              </a:rPr>
              <a:t>This increased the distance from 5cm to 30cm.</a:t>
            </a:r>
            <a:endParaRPr lang="en-GB" sz="105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ABA72904-599E-4656-AE66-D62F4F4A65BE}" type="slidenum">
              <a:rPr lang="en-GB" smtClean="0"/>
              <a:t>6</a:t>
            </a:fld>
            <a:endParaRPr lang="en-GB"/>
          </a:p>
        </p:txBody>
      </p:sp>
    </p:spTree>
    <p:extLst>
      <p:ext uri="{BB962C8B-B14F-4D97-AF65-F5344CB8AC3E}">
        <p14:creationId xmlns:p14="http://schemas.microsoft.com/office/powerpoint/2010/main" val="4096274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r>
              <a:rPr lang="en-US" baseline="0" dirty="0" smtClean="0"/>
              <a:t> the final prototype of our VLC system is shown here  </a:t>
            </a:r>
            <a:endParaRPr lang="en-GB" dirty="0"/>
          </a:p>
        </p:txBody>
      </p:sp>
      <p:sp>
        <p:nvSpPr>
          <p:cNvPr id="4" name="Slide Number Placeholder 3"/>
          <p:cNvSpPr>
            <a:spLocks noGrp="1"/>
          </p:cNvSpPr>
          <p:nvPr>
            <p:ph type="sldNum" sz="quarter" idx="10"/>
          </p:nvPr>
        </p:nvSpPr>
        <p:spPr/>
        <p:txBody>
          <a:bodyPr/>
          <a:lstStyle/>
          <a:p>
            <a:fld id="{ABA72904-599E-4656-AE66-D62F4F4A65BE}" type="slidenum">
              <a:rPr lang="en-GB" smtClean="0"/>
              <a:t>7</a:t>
            </a:fld>
            <a:endParaRPr lang="en-GB"/>
          </a:p>
        </p:txBody>
      </p:sp>
    </p:spTree>
    <p:extLst>
      <p:ext uri="{BB962C8B-B14F-4D97-AF65-F5344CB8AC3E}">
        <p14:creationId xmlns:p14="http://schemas.microsoft.com/office/powerpoint/2010/main" val="49530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A72904-599E-4656-AE66-D62F4F4A65BE}" type="slidenum">
              <a:rPr lang="en-GB" smtClean="0"/>
              <a:t>10</a:t>
            </a:fld>
            <a:endParaRPr lang="en-GB"/>
          </a:p>
        </p:txBody>
      </p:sp>
    </p:spTree>
    <p:extLst>
      <p:ext uri="{BB962C8B-B14F-4D97-AF65-F5344CB8AC3E}">
        <p14:creationId xmlns:p14="http://schemas.microsoft.com/office/powerpoint/2010/main" val="2920148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1D8BD707-D9CF-40AE-B4C6-C98DA3205C09}" type="datetimeFigureOut">
              <a:rPr lang="en-US" smtClean="0"/>
              <a:pPr/>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91475" y="6429375"/>
            <a:ext cx="876300" cy="292100"/>
          </a:xfrm>
        </p:spPr>
        <p:txBody>
          <a:bodyPr/>
          <a:lstStyle/>
          <a:p>
            <a:fld id="{B6F15528-21DE-4FAA-801E-634DDDAF4B2B}" type="slidenum">
              <a:rPr lang="en-US" smtClean="0"/>
              <a:pPr/>
              <a:t>‹#›</a:t>
            </a:fld>
            <a:endParaRPr lang="en-US" dirty="0"/>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1D8BD707-D9CF-40AE-B4C6-C98DA3205C09}" type="datetimeFigureOut">
              <a:rPr lang="en-US" smtClean="0"/>
              <a:pPr/>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5/13/2015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D8BD707-D9CF-40AE-B4C6-C98DA3205C09}" type="datetimeFigureOut">
              <a:rPr lang="en-US" smtClean="0"/>
              <a:pPr/>
              <a:t>5/13/2015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1D8BD707-D9CF-40AE-B4C6-C98DA3205C09}" type="datetimeFigureOut">
              <a:rPr lang="en-US" smtClean="0"/>
              <a:pPr/>
              <a:t>5/13/2015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1D8BD707-D9CF-40AE-B4C6-C98DA3205C09}" type="datetimeFigureOut">
              <a:rPr lang="en-US" smtClean="0"/>
              <a:pPr/>
              <a:t>5/13/2015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1D8BD707-D9CF-40AE-B4C6-C98DA3205C09}" type="datetimeFigureOut">
              <a:rPr lang="en-US" smtClean="0"/>
              <a:pPr/>
              <a:t>5/13/2015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duotone>
              <a:schemeClr val="bg1">
                <a:tint val="86000"/>
                <a:alpha val="90000"/>
              </a:schemeClr>
              <a:schemeClr val="bg1">
                <a:shade val="49000"/>
                <a:satMod val="120000"/>
              </a:schemeClr>
            </a:duotone>
            <a:extLst>
              <a:ext uri="{BEBA8EAE-BF5A-486C-A8C5-ECC9F3942E4B}">
                <a14:imgProps xmlns:a14="http://schemas.microsoft.com/office/drawing/2010/main">
                  <a14:imgLayer r:embed="rId14">
                    <a14:imgEffect>
                      <a14:sharpenSoften amount="-50000"/>
                    </a14:imgEffect>
                    <a14:imgEffect>
                      <a14:brightnessContrast bright="-40000" contrast="4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1D8BD707-D9CF-40AE-B4C6-C98DA3205C09}" type="datetimeFigureOut">
              <a:rPr lang="en-US" smtClean="0"/>
              <a:pPr/>
              <a:t>5/13/2015</a:t>
            </a:fld>
            <a:endParaRPr lang="en-US" dirty="0"/>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620000" cy="1371600"/>
          </a:xfrm>
        </p:spPr>
        <p:style>
          <a:lnRef idx="1">
            <a:schemeClr val="accent1"/>
          </a:lnRef>
          <a:fillRef idx="2">
            <a:schemeClr val="accent1"/>
          </a:fillRef>
          <a:effectRef idx="1">
            <a:schemeClr val="accent1"/>
          </a:effectRef>
          <a:fontRef idx="minor">
            <a:schemeClr val="dk1"/>
          </a:fontRef>
        </p:style>
        <p:txBody>
          <a:bodyPr anchor="ctr">
            <a:normAutofit fontScale="90000"/>
          </a:bodyPr>
          <a:lstStyle/>
          <a:p>
            <a:pPr algn="ctr"/>
            <a:r>
              <a:rPr lang="en-US" dirty="0">
                <a:solidFill>
                  <a:schemeClr val="accent1">
                    <a:lumMod val="50000"/>
                  </a:schemeClr>
                </a:solidFill>
              </a:rPr>
              <a:t/>
            </a:r>
            <a:br>
              <a:rPr lang="en-US" dirty="0">
                <a:solidFill>
                  <a:schemeClr val="accent1">
                    <a:lumMod val="50000"/>
                  </a:schemeClr>
                </a:solidFill>
              </a:rPr>
            </a:br>
            <a:r>
              <a:rPr lang="en-US" b="1" dirty="0" smtClean="0">
                <a:solidFill>
                  <a:schemeClr val="tx1"/>
                </a:solidFill>
                <a:effectLst>
                  <a:outerShdw blurRad="38100" dist="38100" dir="2700000" algn="tl">
                    <a:srgbClr val="000000">
                      <a:alpha val="43137"/>
                    </a:srgbClr>
                  </a:outerShdw>
                </a:effectLst>
                <a:latin typeface="Colonna MT" pitchFamily="82" charset="0"/>
                <a:cs typeface="+mj-cs"/>
              </a:rPr>
              <a:t>Visible </a:t>
            </a:r>
            <a:r>
              <a:rPr lang="en-US" b="1" dirty="0">
                <a:solidFill>
                  <a:schemeClr val="tx1"/>
                </a:solidFill>
                <a:effectLst>
                  <a:outerShdw blurRad="38100" dist="38100" dir="2700000" algn="tl">
                    <a:srgbClr val="000000">
                      <a:alpha val="43137"/>
                    </a:srgbClr>
                  </a:outerShdw>
                </a:effectLst>
                <a:latin typeface="Colonna MT" pitchFamily="82" charset="0"/>
                <a:cs typeface="+mj-cs"/>
              </a:rPr>
              <a:t>light communication </a:t>
            </a:r>
            <a:r>
              <a:rPr lang="ar-SA" b="1" dirty="0">
                <a:solidFill>
                  <a:schemeClr val="tx1"/>
                </a:solidFill>
                <a:effectLst>
                  <a:outerShdw blurRad="38100" dist="38100" dir="2700000" algn="tl">
                    <a:srgbClr val="000000">
                      <a:alpha val="43137"/>
                    </a:srgbClr>
                  </a:outerShdw>
                </a:effectLst>
                <a:latin typeface="Colonna MT" pitchFamily="82" charset="0"/>
                <a:cs typeface="+mj-cs"/>
              </a:rPr>
              <a:t/>
            </a:r>
            <a:br>
              <a:rPr lang="ar-SA" b="1" dirty="0">
                <a:solidFill>
                  <a:schemeClr val="tx1"/>
                </a:solidFill>
                <a:effectLst>
                  <a:outerShdw blurRad="38100" dist="38100" dir="2700000" algn="tl">
                    <a:srgbClr val="000000">
                      <a:alpha val="43137"/>
                    </a:srgbClr>
                  </a:outerShdw>
                </a:effectLst>
                <a:latin typeface="Colonna MT" pitchFamily="82" charset="0"/>
                <a:cs typeface="+mj-cs"/>
              </a:rPr>
            </a:br>
            <a:r>
              <a:rPr lang="en-US" b="1" dirty="0">
                <a:solidFill>
                  <a:schemeClr val="tx1"/>
                </a:solidFill>
                <a:effectLst>
                  <a:outerShdw blurRad="38100" dist="38100" dir="2700000" algn="tl">
                    <a:srgbClr val="000000">
                      <a:alpha val="43137"/>
                    </a:srgbClr>
                  </a:outerShdw>
                </a:effectLst>
                <a:latin typeface="Colonna MT" pitchFamily="82" charset="0"/>
                <a:cs typeface="+mj-cs"/>
              </a:rPr>
              <a:t>(</a:t>
            </a:r>
            <a:r>
              <a:rPr lang="en-US" b="1" dirty="0">
                <a:solidFill>
                  <a:schemeClr val="accent2"/>
                </a:solidFill>
                <a:effectLst>
                  <a:outerShdw blurRad="38100" dist="38100" dir="2700000" algn="tl">
                    <a:srgbClr val="000000">
                      <a:alpha val="43137"/>
                    </a:srgbClr>
                  </a:outerShdw>
                </a:effectLst>
                <a:latin typeface="Colonna MT" pitchFamily="82" charset="0"/>
                <a:cs typeface="+mj-cs"/>
              </a:rPr>
              <a:t>Sending data through light</a:t>
            </a:r>
            <a:r>
              <a:rPr lang="en-US" b="1" dirty="0">
                <a:solidFill>
                  <a:schemeClr val="tx1"/>
                </a:solidFill>
                <a:effectLst>
                  <a:outerShdw blurRad="38100" dist="38100" dir="2700000" algn="tl">
                    <a:srgbClr val="000000">
                      <a:alpha val="43137"/>
                    </a:srgbClr>
                  </a:outerShdw>
                </a:effectLst>
                <a:latin typeface="Colonna MT" pitchFamily="82" charset="0"/>
                <a:cs typeface="+mj-cs"/>
              </a:rPr>
              <a:t>) </a:t>
            </a:r>
            <a:br>
              <a:rPr lang="en-US" b="1" dirty="0">
                <a:solidFill>
                  <a:schemeClr val="tx1"/>
                </a:solidFill>
                <a:effectLst>
                  <a:outerShdw blurRad="38100" dist="38100" dir="2700000" algn="tl">
                    <a:srgbClr val="000000">
                      <a:alpha val="43137"/>
                    </a:srgbClr>
                  </a:outerShdw>
                </a:effectLst>
                <a:latin typeface="Colonna MT" pitchFamily="82" charset="0"/>
                <a:cs typeface="+mj-cs"/>
              </a:rPr>
            </a:br>
            <a:endParaRPr lang="en-GB" sz="3600" b="1" dirty="0">
              <a:solidFill>
                <a:schemeClr val="tx1"/>
              </a:solidFill>
              <a:effectLst>
                <a:outerShdw blurRad="38100" dist="38100" dir="2700000" algn="tl">
                  <a:srgbClr val="000000">
                    <a:alpha val="43137"/>
                  </a:srgbClr>
                </a:outerShdw>
              </a:effectLst>
              <a:latin typeface="Colonna MT" pitchFamily="82" charset="0"/>
              <a:cs typeface="+mj-cs"/>
            </a:endParaRPr>
          </a:p>
        </p:txBody>
      </p:sp>
      <p:graphicFrame>
        <p:nvGraphicFramePr>
          <p:cNvPr id="10" name="Diagram 9"/>
          <p:cNvGraphicFramePr/>
          <p:nvPr>
            <p:extLst>
              <p:ext uri="{D42A27DB-BD31-4B8C-83A1-F6EECF244321}">
                <p14:modId xmlns:p14="http://schemas.microsoft.com/office/powerpoint/2010/main" val="3213849057"/>
              </p:ext>
            </p:extLst>
          </p:nvPr>
        </p:nvGraphicFramePr>
        <p:xfrm>
          <a:off x="762000" y="1676400"/>
          <a:ext cx="7419081"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788632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ram\Downloads\11269913_10153289998652964_1552015324_n.jpg"/>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4724400" y="1949532"/>
            <a:ext cx="4151293" cy="3200400"/>
          </a:xfrm>
          <a:prstGeom prst="rect">
            <a:avLst/>
          </a:prstGeom>
          <a:ln w="228600" cap="sq" cmpd="thickThin">
            <a:solidFill>
              <a:schemeClr val="accent1">
                <a:lumMod val="20000"/>
                <a:lumOff val="80000"/>
              </a:schemeClr>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1027" name="Picture 3" descr="C:\Users\Maram\Downloads\11245217_10153289998657964_125651468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970314"/>
            <a:ext cx="3719676" cy="3200400"/>
          </a:xfrm>
          <a:prstGeom prst="rect">
            <a:avLst/>
          </a:prstGeom>
          <a:ln w="228600" cap="sq" cmpd="thickThin">
            <a:solidFill>
              <a:schemeClr val="accent1">
                <a:lumMod val="20000"/>
                <a:lumOff val="80000"/>
              </a:schemeClr>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33060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5400" b="1" dirty="0" smtClean="0">
                <a:solidFill>
                  <a:schemeClr val="accent2"/>
                </a:solidFill>
                <a:effectLst>
                  <a:outerShdw blurRad="38100" dist="38100" dir="2700000" algn="tl">
                    <a:srgbClr val="000000">
                      <a:alpha val="43137"/>
                    </a:srgbClr>
                  </a:outerShdw>
                </a:effectLst>
                <a:latin typeface="Colonna MT" pitchFamily="82" charset="0"/>
              </a:rPr>
              <a:t>Conclusion </a:t>
            </a:r>
            <a:endParaRPr lang="en-GB" sz="6000" b="1" dirty="0">
              <a:solidFill>
                <a:schemeClr val="accent2"/>
              </a:solidFill>
              <a:effectLst>
                <a:outerShdw blurRad="38100" dist="38100" dir="2700000" algn="tl">
                  <a:srgbClr val="000000">
                    <a:alpha val="43137"/>
                  </a:srgbClr>
                </a:outerShdw>
              </a:effectLst>
              <a:latin typeface="Colonna MT" pitchFamily="82" charset="0"/>
            </a:endParaRPr>
          </a:p>
        </p:txBody>
      </p:sp>
      <p:sp>
        <p:nvSpPr>
          <p:cNvPr id="2" name="Content Placeholder 1"/>
          <p:cNvSpPr>
            <a:spLocks noGrp="1"/>
          </p:cNvSpPr>
          <p:nvPr>
            <p:ph sz="quarter" idx="13"/>
          </p:nvPr>
        </p:nvSpPr>
        <p:spPr>
          <a:xfrm>
            <a:off x="304800" y="1447800"/>
            <a:ext cx="8564880" cy="4788408"/>
          </a:xfrm>
        </p:spPr>
        <p:txBody>
          <a:bodyPr>
            <a:normAutofit/>
          </a:bodyPr>
          <a:lstStyle/>
          <a:p>
            <a:pPr marL="0" indent="0">
              <a:buNone/>
            </a:pPr>
            <a:endParaRPr lang="en-GB" dirty="0">
              <a:latin typeface="Times New Roman" pitchFamily="18" charset="0"/>
              <a:cs typeface="Times New Roman" pitchFamily="18" charset="0"/>
            </a:endParaRPr>
          </a:p>
          <a:p>
            <a:pPr marL="0" indent="0" algn="just">
              <a:buNone/>
            </a:pPr>
            <a:r>
              <a:rPr lang="en-GB" sz="2400" dirty="0" smtClean="0">
                <a:solidFill>
                  <a:schemeClr val="accent2"/>
                </a:solidFill>
                <a:latin typeface="Times New Roman" pitchFamily="18" charset="0"/>
                <a:cs typeface="Times New Roman" pitchFamily="18" charset="0"/>
              </a:rPr>
              <a:t>  In </a:t>
            </a:r>
            <a:r>
              <a:rPr lang="en-GB" sz="2400" dirty="0">
                <a:solidFill>
                  <a:schemeClr val="accent2"/>
                </a:solidFill>
                <a:latin typeface="Times New Roman" pitchFamily="18" charset="0"/>
                <a:cs typeface="Times New Roman" pitchFamily="18" charset="0"/>
              </a:rPr>
              <a:t>this project we implemented a visible light communication system that is able to:</a:t>
            </a:r>
          </a:p>
          <a:p>
            <a:pPr algn="just"/>
            <a:r>
              <a:rPr lang="en-GB" sz="2400" dirty="0">
                <a:solidFill>
                  <a:schemeClr val="accent2"/>
                </a:solidFill>
                <a:latin typeface="Times New Roman" pitchFamily="18" charset="0"/>
                <a:cs typeface="Times New Roman" pitchFamily="18" charset="0"/>
              </a:rPr>
              <a:t>Send and receive text message through light at bit rate of 2Mbps.</a:t>
            </a:r>
          </a:p>
          <a:p>
            <a:pPr algn="just"/>
            <a:r>
              <a:rPr lang="en-GB" sz="2400" dirty="0">
                <a:solidFill>
                  <a:schemeClr val="accent2"/>
                </a:solidFill>
                <a:latin typeface="Times New Roman" pitchFamily="18" charset="0"/>
                <a:cs typeface="Times New Roman" pitchFamily="18" charset="0"/>
              </a:rPr>
              <a:t>Send and receive images also at bit rate of 2Mb. </a:t>
            </a:r>
          </a:p>
          <a:p>
            <a:pPr algn="just"/>
            <a:r>
              <a:rPr lang="en-GB" sz="2400" dirty="0" smtClean="0">
                <a:solidFill>
                  <a:schemeClr val="accent2"/>
                </a:solidFill>
                <a:latin typeface="Times New Roman" pitchFamily="18" charset="0"/>
                <a:cs typeface="Times New Roman" pitchFamily="18" charset="0"/>
              </a:rPr>
              <a:t>The </a:t>
            </a:r>
            <a:r>
              <a:rPr lang="en-GB" sz="2400" dirty="0">
                <a:solidFill>
                  <a:schemeClr val="accent2"/>
                </a:solidFill>
                <a:latin typeface="Times New Roman" pitchFamily="18" charset="0"/>
                <a:cs typeface="Times New Roman" pitchFamily="18" charset="0"/>
              </a:rPr>
              <a:t>maximum transmission and reception distance that was achieved is 160 cm .</a:t>
            </a:r>
          </a:p>
        </p:txBody>
      </p:sp>
    </p:spTree>
    <p:extLst>
      <p:ext uri="{BB962C8B-B14F-4D97-AF65-F5344CB8AC3E}">
        <p14:creationId xmlns:p14="http://schemas.microsoft.com/office/powerpoint/2010/main" val="39329161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chor="ctr"/>
          <a:lstStyle/>
          <a:p>
            <a:pPr algn="ctr"/>
            <a:r>
              <a:rPr lang="en-US" sz="5400" b="1" dirty="0" smtClean="0">
                <a:solidFill>
                  <a:schemeClr val="accent2"/>
                </a:solidFill>
                <a:effectLst>
                  <a:outerShdw blurRad="38100" dist="38100" dir="2700000" algn="tl">
                    <a:srgbClr val="000000">
                      <a:alpha val="43137"/>
                    </a:srgbClr>
                  </a:outerShdw>
                </a:effectLst>
                <a:latin typeface="Colonna MT" pitchFamily="82" charset="0"/>
              </a:rPr>
              <a:t>Recommendation </a:t>
            </a:r>
            <a:endParaRPr lang="en-GB" b="1" dirty="0">
              <a:solidFill>
                <a:schemeClr val="accent2"/>
              </a:solidFill>
              <a:effectLst>
                <a:outerShdw blurRad="38100" dist="38100" dir="2700000" algn="tl">
                  <a:srgbClr val="000000">
                    <a:alpha val="43137"/>
                  </a:srgbClr>
                </a:outerShdw>
              </a:effectLst>
              <a:latin typeface="Colonna MT" pitchFamily="82" charset="0"/>
            </a:endParaRPr>
          </a:p>
        </p:txBody>
      </p:sp>
      <p:sp>
        <p:nvSpPr>
          <p:cNvPr id="8" name="Content Placeholder 7"/>
          <p:cNvSpPr>
            <a:spLocks noGrp="1"/>
          </p:cNvSpPr>
          <p:nvPr>
            <p:ph sz="quarter" idx="13"/>
          </p:nvPr>
        </p:nvSpPr>
        <p:spPr>
          <a:xfrm>
            <a:off x="152400" y="1676400"/>
            <a:ext cx="8717280" cy="4559808"/>
          </a:xfrm>
        </p:spPr>
        <p:txBody>
          <a:bodyPr anchor="t">
            <a:normAutofit/>
          </a:bodyPr>
          <a:lstStyle/>
          <a:p>
            <a:pPr marL="0" indent="0" algn="just">
              <a:buNone/>
            </a:pPr>
            <a:r>
              <a:rPr lang="en-GB" sz="2400" dirty="0" smtClean="0">
                <a:solidFill>
                  <a:schemeClr val="accent2"/>
                </a:solidFill>
                <a:latin typeface="Times New Roman" pitchFamily="18" charset="0"/>
                <a:cs typeface="Times New Roman" pitchFamily="18" charset="0"/>
              </a:rPr>
              <a:t>In </a:t>
            </a:r>
            <a:r>
              <a:rPr lang="en-GB" sz="2400" dirty="0">
                <a:solidFill>
                  <a:schemeClr val="accent2"/>
                </a:solidFill>
                <a:latin typeface="Times New Roman" pitchFamily="18" charset="0"/>
                <a:cs typeface="Times New Roman" pitchFamily="18" charset="0"/>
              </a:rPr>
              <a:t>the future, VLC will be a very advanced system so that every person will be able to send and receive data through light in an efficient way. i.e. the data rate will be very high, the speed of transferring data also will be very high ( the speed of light) and the most important thing that the integrity and the reliability of the data is  very good because we are using visible light for communication (you can see what you send and receive).</a:t>
            </a:r>
          </a:p>
        </p:txBody>
      </p:sp>
    </p:spTree>
    <p:extLst>
      <p:ext uri="{BB962C8B-B14F-4D97-AF65-F5344CB8AC3E}">
        <p14:creationId xmlns:p14="http://schemas.microsoft.com/office/powerpoint/2010/main" val="21877020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descr="any queries.jpg"/>
          <p:cNvPicPr>
            <a:picLocks noChangeAspect="1"/>
          </p:cNvPicPr>
          <p:nvPr/>
        </p:nvPicPr>
        <p:blipFill>
          <a:blip r:embed="rId3" cstate="print"/>
          <a:stretch>
            <a:fillRect/>
          </a:stretch>
        </p:blipFill>
        <p:spPr>
          <a:xfrm>
            <a:off x="4876800" y="609600"/>
            <a:ext cx="3352800" cy="5793751"/>
          </a:xfrm>
          <a:prstGeom prst="rect">
            <a:avLst/>
          </a:prstGeom>
        </p:spPr>
      </p:pic>
    </p:spTree>
    <p:extLst>
      <p:ext uri="{BB962C8B-B14F-4D97-AF65-F5344CB8AC3E}">
        <p14:creationId xmlns:p14="http://schemas.microsoft.com/office/powerpoint/2010/main" val="265576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dk1"/>
          </a:lnRef>
          <a:fillRef idx="2">
            <a:schemeClr val="dk1"/>
          </a:fillRef>
          <a:effectRef idx="1">
            <a:schemeClr val="dk1"/>
          </a:effectRef>
          <a:fontRef idx="minor">
            <a:schemeClr val="dk1"/>
          </a:fontRef>
        </p:style>
        <p:txBody>
          <a:bodyPr anchor="ctr">
            <a:normAutofit/>
          </a:bodyPr>
          <a:lstStyle/>
          <a:p>
            <a:pPr algn="ctr"/>
            <a:r>
              <a:rPr lang="en-US" sz="6000" b="1" dirty="0" smtClean="0">
                <a:solidFill>
                  <a:schemeClr val="accent2"/>
                </a:solidFill>
                <a:effectLst>
                  <a:outerShdw blurRad="38100" dist="38100" dir="2700000" algn="tl">
                    <a:srgbClr val="000000">
                      <a:alpha val="43137"/>
                    </a:srgbClr>
                  </a:outerShdw>
                </a:effectLst>
                <a:latin typeface="Colonna MT" pitchFamily="82" charset="0"/>
              </a:rPr>
              <a:t>Contents:-</a:t>
            </a:r>
            <a:endParaRPr lang="en-GB" sz="6000" b="1" dirty="0">
              <a:solidFill>
                <a:schemeClr val="accent2"/>
              </a:solidFill>
              <a:effectLst>
                <a:outerShdw blurRad="38100" dist="38100" dir="2700000" algn="tl">
                  <a:srgbClr val="000000">
                    <a:alpha val="43137"/>
                  </a:srgbClr>
                </a:outerShdw>
              </a:effectLst>
              <a:latin typeface="Colonna MT" pitchFamily="82" charset="0"/>
            </a:endParaRPr>
          </a:p>
        </p:txBody>
      </p:sp>
      <p:sp>
        <p:nvSpPr>
          <p:cNvPr id="6" name="Content Placeholder 5"/>
          <p:cNvSpPr>
            <a:spLocks noGrp="1"/>
          </p:cNvSpPr>
          <p:nvPr>
            <p:ph sz="quarter" idx="13"/>
          </p:nvPr>
        </p:nvSpPr>
        <p:spPr/>
        <p:txBody>
          <a:bodyPr/>
          <a:lstStyle/>
          <a:p>
            <a:pPr lvl="0" algn="just"/>
            <a:r>
              <a:rPr lang="en-US" sz="3200" b="1" dirty="0" smtClean="0">
                <a:solidFill>
                  <a:schemeClr val="accent2"/>
                </a:solidFill>
                <a:effectLst>
                  <a:outerShdw blurRad="38100" dist="38100" dir="2700000" algn="tl">
                    <a:srgbClr val="000000">
                      <a:alpha val="43137"/>
                    </a:srgbClr>
                  </a:outerShdw>
                </a:effectLst>
                <a:cs typeface="+mj-cs"/>
              </a:rPr>
              <a:t>Introduction.</a:t>
            </a:r>
            <a:endParaRPr lang="ar-SA" sz="3200" b="1" dirty="0" smtClean="0">
              <a:solidFill>
                <a:schemeClr val="accent2"/>
              </a:solidFill>
              <a:effectLst>
                <a:outerShdw blurRad="38100" dist="38100" dir="2700000" algn="tl">
                  <a:srgbClr val="000000">
                    <a:alpha val="43137"/>
                  </a:srgbClr>
                </a:outerShdw>
              </a:effectLst>
              <a:cs typeface="+mj-cs"/>
            </a:endParaRPr>
          </a:p>
          <a:p>
            <a:pPr lvl="0" algn="just"/>
            <a:r>
              <a:rPr lang="en-US" sz="3200" b="1" dirty="0" smtClean="0">
                <a:solidFill>
                  <a:schemeClr val="accent2"/>
                </a:solidFill>
                <a:effectLst>
                  <a:outerShdw blurRad="38100" dist="38100" dir="2700000" algn="tl">
                    <a:srgbClr val="000000">
                      <a:alpha val="43137"/>
                    </a:srgbClr>
                  </a:outerShdw>
                </a:effectLst>
                <a:cs typeface="+mj-cs"/>
              </a:rPr>
              <a:t>What is VLC?.</a:t>
            </a:r>
          </a:p>
          <a:p>
            <a:pPr algn="just"/>
            <a:r>
              <a:rPr lang="en-US" sz="3200" b="1" dirty="0" smtClean="0">
                <a:solidFill>
                  <a:schemeClr val="accent2"/>
                </a:solidFill>
                <a:effectLst>
                  <a:outerShdw blurRad="38100" dist="38100" dir="2700000" algn="tl">
                    <a:srgbClr val="000000">
                      <a:alpha val="43137"/>
                    </a:srgbClr>
                  </a:outerShdw>
                </a:effectLst>
                <a:cs typeface="+mj-cs"/>
              </a:rPr>
              <a:t>Construction and working of VLC.</a:t>
            </a:r>
          </a:p>
          <a:p>
            <a:pPr algn="just"/>
            <a:r>
              <a:rPr lang="en-US" sz="3200" b="1" dirty="0" smtClean="0">
                <a:solidFill>
                  <a:schemeClr val="accent2"/>
                </a:solidFill>
                <a:effectLst>
                  <a:outerShdw blurRad="38100" dist="38100" dir="2700000" algn="tl">
                    <a:srgbClr val="000000">
                      <a:alpha val="43137"/>
                    </a:srgbClr>
                  </a:outerShdw>
                </a:effectLst>
                <a:cs typeface="+mj-cs"/>
              </a:rPr>
              <a:t>Results.</a:t>
            </a:r>
            <a:endParaRPr lang="en-GB" altLang="en-US" sz="3200" b="1" dirty="0" smtClean="0">
              <a:solidFill>
                <a:schemeClr val="accent2"/>
              </a:solidFill>
              <a:effectLst>
                <a:outerShdw blurRad="38100" dist="38100" dir="2700000" algn="tl">
                  <a:srgbClr val="000000">
                    <a:alpha val="43137"/>
                  </a:srgbClr>
                </a:outerShdw>
              </a:effectLst>
              <a:cs typeface="+mj-cs"/>
            </a:endParaRPr>
          </a:p>
          <a:p>
            <a:pPr algn="just"/>
            <a:r>
              <a:rPr lang="en-GB" altLang="en-US" sz="3200" b="1" dirty="0" smtClean="0">
                <a:solidFill>
                  <a:schemeClr val="accent2"/>
                </a:solidFill>
                <a:effectLst>
                  <a:outerShdw blurRad="38100" dist="38100" dir="2700000" algn="tl">
                    <a:srgbClr val="000000">
                      <a:alpha val="43137"/>
                    </a:srgbClr>
                  </a:outerShdw>
                </a:effectLst>
                <a:cs typeface="+mj-cs"/>
              </a:rPr>
              <a:t>Conclusion.</a:t>
            </a:r>
          </a:p>
          <a:p>
            <a:pPr algn="just"/>
            <a:r>
              <a:rPr lang="en-US" altLang="en-US" sz="3200" b="1" dirty="0" smtClean="0">
                <a:solidFill>
                  <a:schemeClr val="accent2"/>
                </a:solidFill>
                <a:effectLst>
                  <a:outerShdw blurRad="38100" dist="38100" dir="2700000" algn="tl">
                    <a:srgbClr val="000000">
                      <a:alpha val="43137"/>
                    </a:srgbClr>
                  </a:outerShdw>
                </a:effectLst>
                <a:cs typeface="+mj-cs"/>
              </a:rPr>
              <a:t>Recommendations</a:t>
            </a:r>
            <a:r>
              <a:rPr lang="en-US" altLang="en-US" sz="3200" dirty="0" smtClean="0">
                <a:solidFill>
                  <a:schemeClr val="accent2"/>
                </a:solidFill>
                <a:cs typeface="+mj-cs"/>
              </a:rPr>
              <a:t>.</a:t>
            </a:r>
          </a:p>
          <a:p>
            <a:pPr algn="just"/>
            <a:endParaRPr lang="en-US" altLang="en-US" sz="3200" dirty="0" smtClean="0">
              <a:solidFill>
                <a:schemeClr val="accent2"/>
              </a:solidFill>
              <a:cs typeface="+mj-cs"/>
            </a:endParaRPr>
          </a:p>
          <a:p>
            <a:endParaRPr lang="en-US" altLang="en-US" dirty="0" smtClean="0"/>
          </a:p>
          <a:p>
            <a:endParaRPr lang="en-US" altLang="en-US" dirty="0" smtClean="0"/>
          </a:p>
          <a:p>
            <a:pPr marL="0" indent="0">
              <a:buNone/>
            </a:pPr>
            <a:endParaRPr lang="ar-SA" altLang="en-US" dirty="0" smtClean="0"/>
          </a:p>
          <a:p>
            <a:endParaRPr lang="ar-SA" b="1" dirty="0" smtClean="0">
              <a:effectLst>
                <a:outerShdw blurRad="38100" dist="38100" dir="2700000" algn="tl">
                  <a:srgbClr val="000000">
                    <a:alpha val="43137"/>
                  </a:srgbClr>
                </a:outerShdw>
              </a:effectLst>
              <a:latin typeface="Bradley Hand ITC" pitchFamily="66" charset="0"/>
              <a:cs typeface="+mj-cs"/>
            </a:endParaRPr>
          </a:p>
          <a:p>
            <a:pPr lvl="0"/>
            <a:endParaRPr lang="en-US" sz="2800" dirty="0" smtClean="0">
              <a:cs typeface="+mj-cs"/>
            </a:endParaRPr>
          </a:p>
          <a:p>
            <a:pPr lvl="0"/>
            <a:endParaRPr lang="en-GB" dirty="0" smtClean="0"/>
          </a:p>
          <a:p>
            <a:pPr lvl="0"/>
            <a:endParaRPr lang="en-GB" dirty="0" smtClean="0"/>
          </a:p>
          <a:p>
            <a:pPr lvl="0"/>
            <a:endParaRPr lang="en-GB" dirty="0" smtClean="0"/>
          </a:p>
          <a:p>
            <a:pPr lvl="0"/>
            <a:endParaRPr lang="en-GB" dirty="0"/>
          </a:p>
        </p:txBody>
      </p:sp>
    </p:spTree>
    <p:extLst>
      <p:ext uri="{BB962C8B-B14F-4D97-AF65-F5344CB8AC3E}">
        <p14:creationId xmlns:p14="http://schemas.microsoft.com/office/powerpoint/2010/main" val="1756969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000"/>
                                        <p:tgtEl>
                                          <p:spTgt spid="6">
                                            <p:txEl>
                                              <p:pRg st="3" end="3"/>
                                            </p:txEl>
                                          </p:spTgt>
                                        </p:tgtEl>
                                      </p:cBhvr>
                                    </p:animEffect>
                                    <p:anim calcmode="lin" valueType="num">
                                      <p:cBhvr>
                                        <p:cTn id="2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1000"/>
                                        <p:tgtEl>
                                          <p:spTgt spid="6">
                                            <p:txEl>
                                              <p:pRg st="4" end="4"/>
                                            </p:txEl>
                                          </p:spTgt>
                                        </p:tgtEl>
                                      </p:cBhvr>
                                    </p:animEffect>
                                    <p:anim calcmode="lin" valueType="num">
                                      <p:cBhvr>
                                        <p:cTn id="36"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Effect transition="in" filter="fade">
                                      <p:cBhvr>
                                        <p:cTn id="42" dur="1000"/>
                                        <p:tgtEl>
                                          <p:spTgt spid="6">
                                            <p:txEl>
                                              <p:pRg st="5" end="5"/>
                                            </p:txEl>
                                          </p:spTgt>
                                        </p:tgtEl>
                                      </p:cBhvr>
                                    </p:animEffect>
                                    <p:anim calcmode="lin" valueType="num">
                                      <p:cBhvr>
                                        <p:cTn id="4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chor="ctr">
            <a:normAutofit/>
          </a:bodyPr>
          <a:lstStyle/>
          <a:p>
            <a:pPr algn="ctr"/>
            <a:r>
              <a:rPr lang="en-US" sz="6000" b="1" dirty="0" smtClean="0">
                <a:solidFill>
                  <a:schemeClr val="accent2"/>
                </a:solidFill>
                <a:effectLst>
                  <a:outerShdw blurRad="38100" dist="38100" dir="2700000" algn="tl">
                    <a:srgbClr val="000000">
                      <a:alpha val="43137"/>
                    </a:srgbClr>
                  </a:outerShdw>
                </a:effectLst>
                <a:latin typeface="Colonna MT" pitchFamily="82" charset="0"/>
              </a:rPr>
              <a:t>What is VLC?.</a:t>
            </a:r>
            <a:endParaRPr lang="en-GB" sz="6000" b="1" dirty="0">
              <a:solidFill>
                <a:schemeClr val="accent2"/>
              </a:solidFill>
              <a:effectLst>
                <a:outerShdw blurRad="38100" dist="38100" dir="2700000" algn="tl">
                  <a:srgbClr val="000000">
                    <a:alpha val="43137"/>
                  </a:srgbClr>
                </a:outerShdw>
              </a:effectLst>
              <a:latin typeface="Colonna MT" pitchFamily="82" charset="0"/>
            </a:endParaRPr>
          </a:p>
        </p:txBody>
      </p:sp>
      <p:pic>
        <p:nvPicPr>
          <p:cNvPr id="6" name="Content Placeholder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28600" y="2209800"/>
            <a:ext cx="3657600" cy="2743199"/>
          </a:xfrm>
          <a:prstGeom prst="round2DiagRect">
            <a:avLst>
              <a:gd name="adj1" fmla="val 16667"/>
              <a:gd name="adj2" fmla="val 0"/>
            </a:avLst>
          </a:prstGeom>
          <a:ln w="88900" cap="sq">
            <a:noFill/>
            <a:miter lim="800000"/>
          </a:ln>
          <a:effectLst>
            <a:outerShdw blurRad="107950" dist="12700" dir="5400000" algn="ctr">
              <a:srgbClr val="000000"/>
            </a:outerShdw>
            <a:reflection blurRad="6350" stA="52000" endA="300" endPos="3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7" name="Pentagon 6"/>
          <p:cNvSpPr/>
          <p:nvPr/>
        </p:nvSpPr>
        <p:spPr>
          <a:xfrm>
            <a:off x="2743200" y="4038600"/>
            <a:ext cx="6400800" cy="2209800"/>
          </a:xfrm>
          <a:prstGeom prst="homePlat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819400" y="4114800"/>
            <a:ext cx="5638800" cy="2277547"/>
          </a:xfrm>
          <a:prstGeom prst="rect">
            <a:avLst/>
          </a:prstGeom>
          <a:noFill/>
        </p:spPr>
        <p:txBody>
          <a:bodyPr wrap="square" rtlCol="0">
            <a:spAutoFit/>
          </a:bodyPr>
          <a:lstStyle/>
          <a:p>
            <a:pPr algn="just"/>
            <a:r>
              <a:rPr lang="en-US" sz="2400" b="1" dirty="0">
                <a:solidFill>
                  <a:schemeClr val="accent2"/>
                </a:solidFill>
                <a:latin typeface="Times New Roman" pitchFamily="18" charset="0"/>
                <a:cs typeface="Times New Roman" pitchFamily="18" charset="0"/>
              </a:rPr>
              <a:t>The visible light communication (VLC)</a:t>
            </a:r>
            <a:r>
              <a:rPr lang="ar-SA" sz="2400" b="1" dirty="0">
                <a:solidFill>
                  <a:schemeClr val="accent2"/>
                </a:solidFill>
                <a:latin typeface="Times New Roman" pitchFamily="18" charset="0"/>
                <a:cs typeface="Times New Roman" pitchFamily="18" charset="0"/>
              </a:rPr>
              <a:t>:</a:t>
            </a:r>
            <a:r>
              <a:rPr lang="en-US" sz="2400" b="1" dirty="0">
                <a:solidFill>
                  <a:schemeClr val="accent2"/>
                </a:solidFill>
                <a:latin typeface="Times New Roman" pitchFamily="18" charset="0"/>
                <a:cs typeface="Times New Roman" pitchFamily="18" charset="0"/>
              </a:rPr>
              <a:t> </a:t>
            </a:r>
          </a:p>
          <a:p>
            <a:pPr algn="just"/>
            <a:r>
              <a:rPr lang="en-US" sz="2000" dirty="0">
                <a:solidFill>
                  <a:schemeClr val="accent2"/>
                </a:solidFill>
                <a:latin typeface="Times New Roman" pitchFamily="18" charset="0"/>
                <a:cs typeface="Times New Roman" pitchFamily="18" charset="0"/>
              </a:rPr>
              <a:t>refers to the communication technology which utilizes the visible light source as a signal transmitter, the air as a transmission medium, and the appropriate photodiode as a signal receiving component.</a:t>
            </a:r>
          </a:p>
          <a:p>
            <a:pPr algn="just"/>
            <a:endParaRPr lang="en-GB" sz="2000" i="1" dirty="0">
              <a:solidFill>
                <a:schemeClr val="accent2"/>
              </a:solidFill>
              <a:latin typeface="Times New Roman" pitchFamily="18" charset="0"/>
              <a:cs typeface="Times New Roman" pitchFamily="18" charset="0"/>
            </a:endParaRPr>
          </a:p>
          <a:p>
            <a:pPr algn="just"/>
            <a:endParaRPr lang="en-GB" dirty="0"/>
          </a:p>
        </p:txBody>
      </p:sp>
    </p:spTree>
    <p:extLst>
      <p:ext uri="{BB962C8B-B14F-4D97-AF65-F5344CB8AC3E}">
        <p14:creationId xmlns:p14="http://schemas.microsoft.com/office/powerpoint/2010/main" val="14436278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chemeClr val="accent2"/>
                </a:solidFill>
                <a:latin typeface="Times New Roman" pitchFamily="18" charset="0"/>
                <a:cs typeface="Times New Roman" pitchFamily="18" charset="0"/>
              </a:rPr>
              <a:t>The First Design </a:t>
            </a:r>
            <a:endParaRPr lang="en-GB" sz="4000" b="1" dirty="0">
              <a:solidFill>
                <a:schemeClr val="accent2"/>
              </a:solidFill>
              <a:latin typeface="Times New Roman" pitchFamily="18" charset="0"/>
              <a:cs typeface="Times New Roman" pitchFamily="18" charset="0"/>
            </a:endParaRPr>
          </a:p>
        </p:txBody>
      </p:sp>
      <p:pic>
        <p:nvPicPr>
          <p:cNvPr id="4" name="صورة 14" descr="10822743_10152871770502964_1931538028_n.jpg"/>
          <p:cNvPicPr>
            <a:picLocks noGrp="1"/>
          </p:cNvPicPr>
          <p:nvPr>
            <p:ph sz="quarter" idx="13"/>
          </p:nvPr>
        </p:nvPicPr>
        <p:blipFill>
          <a:blip r:embed="rId3" cstate="print"/>
          <a:stretch>
            <a:fillRect/>
          </a:stretch>
        </p:blipFill>
        <p:spPr>
          <a:xfrm>
            <a:off x="1524000" y="1531937"/>
            <a:ext cx="6096000" cy="4470400"/>
          </a:xfrm>
          <a:prstGeom prst="rect">
            <a:avLst/>
          </a:prstGeom>
          <a:ln>
            <a:solidFill>
              <a:schemeClr val="accent2"/>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9126012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chor="ctr">
            <a:noAutofit/>
          </a:bodyPr>
          <a:lstStyle/>
          <a:p>
            <a:pPr algn="ctr"/>
            <a:r>
              <a:rPr lang="ar-SA" sz="4400" b="1" dirty="0" smtClean="0">
                <a:solidFill>
                  <a:schemeClr val="accent2"/>
                </a:solidFill>
                <a:effectLst>
                  <a:outerShdw blurRad="38100" dist="38100" dir="2700000" algn="tl">
                    <a:srgbClr val="000000">
                      <a:alpha val="43137"/>
                    </a:srgbClr>
                  </a:outerShdw>
                </a:effectLst>
                <a:latin typeface="Colonna MT" pitchFamily="82" charset="0"/>
              </a:rPr>
              <a:t/>
            </a:r>
            <a:br>
              <a:rPr lang="ar-SA" sz="4400" b="1" dirty="0" smtClean="0">
                <a:solidFill>
                  <a:schemeClr val="accent2"/>
                </a:solidFill>
                <a:effectLst>
                  <a:outerShdw blurRad="38100" dist="38100" dir="2700000" algn="tl">
                    <a:srgbClr val="000000">
                      <a:alpha val="43137"/>
                    </a:srgbClr>
                  </a:outerShdw>
                </a:effectLst>
                <a:latin typeface="Colonna MT" pitchFamily="82" charset="0"/>
              </a:rPr>
            </a:br>
            <a:r>
              <a:rPr lang="en-US" sz="4400" b="1" dirty="0" smtClean="0">
                <a:solidFill>
                  <a:schemeClr val="accent2"/>
                </a:solidFill>
                <a:effectLst>
                  <a:outerShdw blurRad="38100" dist="38100" dir="2700000" algn="tl">
                    <a:srgbClr val="000000">
                      <a:alpha val="43137"/>
                    </a:srgbClr>
                  </a:outerShdw>
                </a:effectLst>
                <a:latin typeface="Colonna MT" pitchFamily="82" charset="0"/>
              </a:rPr>
              <a:t>Construction and working of VLC</a:t>
            </a:r>
            <a:br>
              <a:rPr lang="en-US" sz="4400" b="1" dirty="0" smtClean="0">
                <a:solidFill>
                  <a:schemeClr val="accent2"/>
                </a:solidFill>
                <a:effectLst>
                  <a:outerShdw blurRad="38100" dist="38100" dir="2700000" algn="tl">
                    <a:srgbClr val="000000">
                      <a:alpha val="43137"/>
                    </a:srgbClr>
                  </a:outerShdw>
                </a:effectLst>
                <a:latin typeface="Colonna MT" pitchFamily="82" charset="0"/>
              </a:rPr>
            </a:br>
            <a:endParaRPr lang="en-GB" sz="4400" b="1" dirty="0">
              <a:solidFill>
                <a:schemeClr val="accent2"/>
              </a:solidFill>
              <a:effectLst>
                <a:outerShdw blurRad="38100" dist="38100" dir="2700000" algn="tl">
                  <a:srgbClr val="000000">
                    <a:alpha val="43137"/>
                  </a:srgbClr>
                </a:outerShdw>
              </a:effectLst>
              <a:latin typeface="Colonna MT" pitchFamily="82" charset="0"/>
            </a:endParaRPr>
          </a:p>
        </p:txBody>
      </p:sp>
      <p:sp>
        <p:nvSpPr>
          <p:cNvPr id="6" name="Text Placeholder 23"/>
          <p:cNvSpPr>
            <a:spLocks noGrp="1"/>
          </p:cNvSpPr>
          <p:nvPr>
            <p:ph sz="quarter" idx="13"/>
          </p:nvPr>
        </p:nvSpPr>
        <p:spPr>
          <a:xfrm>
            <a:off x="228600" y="1524000"/>
            <a:ext cx="3733800" cy="685800"/>
          </a:xfrm>
        </p:spPr>
        <p:style>
          <a:lnRef idx="1">
            <a:schemeClr val="accent1"/>
          </a:lnRef>
          <a:fillRef idx="2">
            <a:schemeClr val="accent1"/>
          </a:fillRef>
          <a:effectRef idx="1">
            <a:schemeClr val="accent1"/>
          </a:effectRef>
          <a:fontRef idx="minor">
            <a:schemeClr val="dk1"/>
          </a:fontRef>
        </p:style>
        <p:txBody>
          <a:bodyPr>
            <a:noAutofit/>
          </a:bodyPr>
          <a:lstStyle/>
          <a:p>
            <a:pPr marL="0" indent="0">
              <a:buNone/>
            </a:pPr>
            <a:r>
              <a:rPr lang="en-US" sz="3600" b="1" dirty="0" smtClean="0">
                <a:solidFill>
                  <a:schemeClr val="accent2"/>
                </a:solidFill>
                <a:effectLst>
                  <a:outerShdw blurRad="38100" dist="38100" dir="2700000" algn="tl">
                    <a:srgbClr val="000000">
                      <a:alpha val="43137"/>
                    </a:srgbClr>
                  </a:outerShdw>
                </a:effectLst>
                <a:latin typeface="Colonna MT" pitchFamily="82" charset="0"/>
              </a:rPr>
              <a:t>Hardware Design </a:t>
            </a:r>
            <a:endParaRPr lang="en-GB" sz="3600" b="1" dirty="0">
              <a:solidFill>
                <a:schemeClr val="accent2"/>
              </a:solidFill>
              <a:effectLst>
                <a:outerShdw blurRad="38100" dist="38100" dir="2700000" algn="tl">
                  <a:srgbClr val="000000">
                    <a:alpha val="43137"/>
                  </a:srgbClr>
                </a:outerShdw>
              </a:effectLst>
              <a:latin typeface="Colonna MT" pitchFamily="82" charset="0"/>
            </a:endParaRPr>
          </a:p>
        </p:txBody>
      </p:sp>
      <p:pic>
        <p:nvPicPr>
          <p:cNvPr id="3074" name="Picture 2" descr="C:\Users\Maram\Downloads\11263835_10153290055792964_146810616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590800"/>
            <a:ext cx="5943600" cy="3886200"/>
          </a:xfrm>
          <a:prstGeom prst="rect">
            <a:avLst/>
          </a:prstGeom>
          <a:ln w="228600" cap="sq" cmpd="thickThin">
            <a:solidFill>
              <a:schemeClr val="accent1">
                <a:lumMod val="20000"/>
                <a:lumOff val="80000"/>
              </a:schemeClr>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905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457200" y="1524000"/>
            <a:ext cx="4022725" cy="3657600"/>
          </a:xfrm>
          <a:prstGeom prst="rect">
            <a:avLst/>
          </a:prstGeom>
          <a:ln w="228600" cap="sq" cmpd="thickThin">
            <a:solidFill>
              <a:schemeClr val="accent1">
                <a:lumMod val="20000"/>
                <a:lumOff val="80000"/>
              </a:schemeClr>
            </a:solidFill>
            <a:prstDash val="solid"/>
            <a:miter lim="800000"/>
          </a:ln>
          <a:effectLst>
            <a:innerShdw blurRad="76200">
              <a:srgbClr val="000000"/>
            </a:innerShdw>
          </a:effectLst>
        </p:spPr>
      </p:pic>
      <p:pic>
        <p:nvPicPr>
          <p:cNvPr id="18" name="Content Placeholder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28112" y="1447800"/>
            <a:ext cx="3352800" cy="3810000"/>
          </a:xfrm>
          <a:prstGeom prst="rect">
            <a:avLst/>
          </a:prstGeom>
          <a:ln w="228600" cap="sq" cmpd="thickThin">
            <a:solidFill>
              <a:schemeClr val="accent1">
                <a:lumMod val="20000"/>
                <a:lumOff val="80000"/>
              </a:schemeClr>
            </a:solidFill>
            <a:prstDash val="solid"/>
            <a:miter lim="800000"/>
          </a:ln>
          <a:effectLst>
            <a:innerShdw blurRad="76200">
              <a:srgbClr val="000000"/>
            </a:innerShdw>
          </a:effectLst>
        </p:spPr>
      </p:pic>
    </p:spTree>
    <p:extLst>
      <p:ext uri="{BB962C8B-B14F-4D97-AF65-F5344CB8AC3E}">
        <p14:creationId xmlns:p14="http://schemas.microsoft.com/office/powerpoint/2010/main" val="6469584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762000" y="685800"/>
            <a:ext cx="3352800" cy="509587"/>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2800" b="1" dirty="0">
                <a:solidFill>
                  <a:schemeClr val="accent2"/>
                </a:solidFill>
                <a:latin typeface="Times New Roman" pitchFamily="18" charset="0"/>
                <a:cs typeface="Times New Roman" pitchFamily="18" charset="0"/>
              </a:rPr>
              <a:t>T</a:t>
            </a:r>
            <a:r>
              <a:rPr lang="en-US" sz="2800" b="1" dirty="0" smtClean="0">
                <a:solidFill>
                  <a:schemeClr val="accent2"/>
                </a:solidFill>
                <a:latin typeface="Times New Roman" pitchFamily="18" charset="0"/>
                <a:cs typeface="Times New Roman" pitchFamily="18" charset="0"/>
              </a:rPr>
              <a:t>ransmitter circuit</a:t>
            </a:r>
            <a:endParaRPr lang="en-GB" sz="2800" b="1" dirty="0">
              <a:solidFill>
                <a:schemeClr val="accent2"/>
              </a:solidFill>
              <a:latin typeface="Times New Roman" pitchFamily="18" charset="0"/>
              <a:cs typeface="Times New Roman" pitchFamily="18" charset="0"/>
            </a:endParaRPr>
          </a:p>
        </p:txBody>
      </p:sp>
      <p:sp>
        <p:nvSpPr>
          <p:cNvPr id="5" name="Text Placeholder 4"/>
          <p:cNvSpPr>
            <a:spLocks noGrp="1"/>
          </p:cNvSpPr>
          <p:nvPr>
            <p:ph type="body" sz="half" idx="15"/>
          </p:nvPr>
        </p:nvSpPr>
        <p:spPr>
          <a:xfrm>
            <a:off x="5105400" y="685800"/>
            <a:ext cx="3581400" cy="509587"/>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2800" b="1" dirty="0">
                <a:solidFill>
                  <a:schemeClr val="accent2"/>
                </a:solidFill>
                <a:latin typeface="Times New Roman" pitchFamily="18" charset="0"/>
                <a:cs typeface="Times New Roman" pitchFamily="18" charset="0"/>
              </a:rPr>
              <a:t>R</a:t>
            </a:r>
            <a:r>
              <a:rPr lang="en-US" sz="2800" b="1" dirty="0" smtClean="0">
                <a:solidFill>
                  <a:schemeClr val="accent2"/>
                </a:solidFill>
                <a:latin typeface="Times New Roman" pitchFamily="18" charset="0"/>
                <a:cs typeface="Times New Roman" pitchFamily="18" charset="0"/>
              </a:rPr>
              <a:t>eceiver circuit</a:t>
            </a:r>
            <a:endParaRPr lang="en-GB" sz="2800" b="1" dirty="0">
              <a:solidFill>
                <a:schemeClr val="accent2"/>
              </a:solidFill>
              <a:latin typeface="Times New Roman" pitchFamily="18" charset="0"/>
              <a:cs typeface="Times New Roman" pitchFamily="18" charset="0"/>
            </a:endParaRPr>
          </a:p>
        </p:txBody>
      </p:sp>
      <p:pic>
        <p:nvPicPr>
          <p:cNvPr id="7" name="Content Placeholder 11"/>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5105399" y="1692170"/>
            <a:ext cx="3581401" cy="3260829"/>
          </a:xfrm>
          <a:prstGeom prst="rect">
            <a:avLst/>
          </a:prstGeom>
          <a:ln w="228600" cap="sq" cmpd="thickThin">
            <a:solidFill>
              <a:schemeClr val="accent1">
                <a:lumMod val="20000"/>
                <a:lumOff val="80000"/>
              </a:schemeClr>
            </a:solidFill>
            <a:prstDash val="solid"/>
            <a:miter lim="800000"/>
          </a:ln>
          <a:effectLst>
            <a:innerShdw blurRad="76200">
              <a:srgbClr val="000000"/>
            </a:innerShdw>
          </a:effectLst>
        </p:spPr>
      </p:pic>
      <p:pic>
        <p:nvPicPr>
          <p:cNvPr id="8" name="Picture 2" descr="C:\Users\Maram\Downloads\11180138_10153262355647964_626442665_n.jpg"/>
          <p:cNvPicPr>
            <a:picLocks noGrp="1" noChangeAspect="1" noChangeArrowheads="1"/>
          </p:cNvPicPr>
          <p:nvPr>
            <p:ph sz="quarter" idx="13"/>
          </p:nvPr>
        </p:nvPicPr>
        <p:blipFill>
          <a:blip r:embed="rId4">
            <a:extLst>
              <a:ext uri="{28A0092B-C50C-407E-A947-70E740481C1C}">
                <a14:useLocalDpi xmlns:a14="http://schemas.microsoft.com/office/drawing/2010/main" val="0"/>
              </a:ext>
            </a:extLst>
          </a:blip>
          <a:srcRect/>
          <a:stretch>
            <a:fillRect/>
          </a:stretch>
        </p:blipFill>
        <p:spPr bwMode="auto">
          <a:xfrm>
            <a:off x="762000" y="1676400"/>
            <a:ext cx="3429000" cy="3276600"/>
          </a:xfrm>
          <a:prstGeom prst="rect">
            <a:avLst/>
          </a:prstGeom>
          <a:ln w="228600" cap="sq" cmpd="thickThin">
            <a:solidFill>
              <a:schemeClr val="accent1">
                <a:lumMod val="20000"/>
                <a:lumOff val="80000"/>
              </a:schemeClr>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47169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76225" y="609599"/>
            <a:ext cx="4067175" cy="685801"/>
          </a:xfrm>
          <a:solidFill>
            <a:schemeClr val="accent1">
              <a:lumMod val="40000"/>
              <a:lumOff val="60000"/>
            </a:schemeClr>
          </a:solidFill>
        </p:spPr>
        <p:txBody>
          <a:bodyPr>
            <a:noAutofit/>
          </a:bodyPr>
          <a:lstStyle/>
          <a:p>
            <a:r>
              <a:rPr lang="en-US" sz="4000" b="1" dirty="0" smtClean="0">
                <a:solidFill>
                  <a:schemeClr val="accent2"/>
                </a:solidFill>
                <a:effectLst>
                  <a:outerShdw blurRad="38100" dist="38100" dir="2700000" algn="tl">
                    <a:srgbClr val="000000">
                      <a:alpha val="43137"/>
                    </a:srgbClr>
                  </a:outerShdw>
                </a:effectLst>
                <a:latin typeface="Colonna MT" pitchFamily="82" charset="0"/>
              </a:rPr>
              <a:t>Software Design</a:t>
            </a:r>
            <a:endParaRPr lang="en-GB" sz="4000" b="1" dirty="0">
              <a:solidFill>
                <a:schemeClr val="accent2"/>
              </a:solidFill>
              <a:effectLst>
                <a:outerShdw blurRad="38100" dist="38100" dir="2700000" algn="tl">
                  <a:srgbClr val="000000">
                    <a:alpha val="43137"/>
                  </a:srgbClr>
                </a:outerShdw>
              </a:effectLst>
              <a:latin typeface="Colonna MT" pitchFamily="82" charset="0"/>
            </a:endParaRPr>
          </a:p>
        </p:txBody>
      </p:sp>
      <p:sp>
        <p:nvSpPr>
          <p:cNvPr id="9" name="Text Placeholder 8"/>
          <p:cNvSpPr>
            <a:spLocks noGrp="1"/>
          </p:cNvSpPr>
          <p:nvPr>
            <p:ph type="body" sz="half" idx="2"/>
          </p:nvPr>
        </p:nvSpPr>
        <p:spPr>
          <a:xfrm>
            <a:off x="304800" y="1524000"/>
            <a:ext cx="4248150" cy="509587"/>
          </a:xfrm>
        </p:spPr>
        <p:txBody>
          <a:bodyPr>
            <a:normAutofit/>
          </a:bodyPr>
          <a:lstStyle/>
          <a:p>
            <a:pPr algn="ctr"/>
            <a:r>
              <a:rPr lang="en-US" sz="2400" b="1" dirty="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Transmitter application </a:t>
            </a:r>
            <a:endParaRPr lang="en-GB" sz="2400" dirty="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Text Placeholder 11"/>
          <p:cNvSpPr>
            <a:spLocks noGrp="1"/>
          </p:cNvSpPr>
          <p:nvPr>
            <p:ph type="body" sz="half" idx="15"/>
          </p:nvPr>
        </p:nvSpPr>
        <p:spPr>
          <a:xfrm>
            <a:off x="4648200" y="1524000"/>
            <a:ext cx="4248150" cy="509587"/>
          </a:xfrm>
        </p:spPr>
        <p:txBody>
          <a:bodyPr>
            <a:noAutofit/>
          </a:bodyPr>
          <a:lstStyle/>
          <a:p>
            <a:pPr algn="ctr"/>
            <a:r>
              <a:rPr lang="en-US" sz="2400" b="1" dirty="0" smtClean="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Receiver </a:t>
            </a:r>
            <a:r>
              <a:rPr lang="en-US" sz="2400" b="1" dirty="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application </a:t>
            </a:r>
            <a:endParaRPr lang="en-GB" sz="2400" dirty="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3" name="Content Placeholder 12"/>
          <p:cNvPicPr>
            <a:picLocks noGrp="1"/>
          </p:cNvPicPr>
          <p:nvPr>
            <p:ph sz="quarter" idx="13"/>
          </p:nvPr>
        </p:nvPicPr>
        <p:blipFill>
          <a:blip r:embed="rId2">
            <a:extLst>
              <a:ext uri="{28A0092B-C50C-407E-A947-70E740481C1C}">
                <a14:useLocalDpi xmlns:a14="http://schemas.microsoft.com/office/drawing/2010/main" val="0"/>
              </a:ext>
            </a:extLst>
          </a:blip>
          <a:stretch>
            <a:fillRect/>
          </a:stretch>
        </p:blipFill>
        <p:spPr>
          <a:xfrm>
            <a:off x="838200" y="2209800"/>
            <a:ext cx="3124200" cy="3384550"/>
          </a:xfrm>
          <a:prstGeom prst="rect">
            <a:avLst/>
          </a:prstGeom>
        </p:spPr>
      </p:pic>
      <p:pic>
        <p:nvPicPr>
          <p:cNvPr id="14" name="Content Placeholder 13"/>
          <p:cNvPicPr>
            <a:picLocks noGrp="1"/>
          </p:cNvPicPr>
          <p:nvPr>
            <p:ph sz="quarter" idx="14"/>
          </p:nvPr>
        </p:nvPicPr>
        <p:blipFill>
          <a:blip r:embed="rId3">
            <a:extLst>
              <a:ext uri="{28A0092B-C50C-407E-A947-70E740481C1C}">
                <a14:useLocalDpi xmlns:a14="http://schemas.microsoft.com/office/drawing/2010/main" val="0"/>
              </a:ext>
            </a:extLst>
          </a:blip>
          <a:stretch>
            <a:fillRect/>
          </a:stretch>
        </p:blipFill>
        <p:spPr>
          <a:xfrm>
            <a:off x="5334000" y="2209800"/>
            <a:ext cx="3074987" cy="3429000"/>
          </a:xfrm>
          <a:prstGeom prst="rect">
            <a:avLst/>
          </a:prstGeom>
        </p:spPr>
      </p:pic>
    </p:spTree>
    <p:extLst>
      <p:ext uri="{BB962C8B-B14F-4D97-AF65-F5344CB8AC3E}">
        <p14:creationId xmlns:p14="http://schemas.microsoft.com/office/powerpoint/2010/main" val="4167044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chor="ctr">
            <a:normAutofit/>
          </a:bodyPr>
          <a:lstStyle/>
          <a:p>
            <a:pPr algn="ctr"/>
            <a:r>
              <a:rPr lang="en-US" sz="5400" b="1" dirty="0" smtClean="0">
                <a:solidFill>
                  <a:schemeClr val="accent2"/>
                </a:solidFill>
                <a:effectLst>
                  <a:outerShdw blurRad="38100" dist="38100" dir="2700000" algn="tl">
                    <a:srgbClr val="000000">
                      <a:alpha val="43137"/>
                    </a:srgbClr>
                  </a:outerShdw>
                </a:effectLst>
                <a:latin typeface="Colonna MT" pitchFamily="82" charset="0"/>
              </a:rPr>
              <a:t>Results</a:t>
            </a:r>
            <a:endParaRPr lang="en-GB" sz="6000" b="1" dirty="0">
              <a:solidFill>
                <a:schemeClr val="accent2"/>
              </a:solidFill>
              <a:effectLst>
                <a:outerShdw blurRad="38100" dist="38100" dir="2700000" algn="tl">
                  <a:srgbClr val="000000">
                    <a:alpha val="43137"/>
                  </a:srgbClr>
                </a:outerShdw>
              </a:effectLst>
              <a:latin typeface="Colonna MT" pitchFamily="82" charset="0"/>
            </a:endParaRPr>
          </a:p>
        </p:txBody>
      </p:sp>
      <p:pic>
        <p:nvPicPr>
          <p:cNvPr id="2050" name="Picture 2" descr="C:\Users\Maram\Downloads\11186247_10153259377637964_1633055889_n.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447800" y="1905000"/>
            <a:ext cx="5715000" cy="4191000"/>
          </a:xfrm>
          <a:prstGeom prst="rect">
            <a:avLst/>
          </a:prstGeom>
          <a:ln w="228600" cap="sq" cmpd="thickThin">
            <a:solidFill>
              <a:schemeClr val="accent1">
                <a:lumMod val="20000"/>
                <a:lumOff val="80000"/>
              </a:schemeClr>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2737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TM01790493[[fn=SOHO]]</Template>
  <TotalTime>1533</TotalTime>
  <Words>363</Words>
  <Application>Microsoft Office PowerPoint</Application>
  <PresentationFormat>On-screen Show (4:3)</PresentationFormat>
  <Paragraphs>52</Paragraphs>
  <Slides>13</Slides>
  <Notes>5</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Soho</vt:lpstr>
      <vt:lpstr> Visible light communication  (Sending data through light)  </vt:lpstr>
      <vt:lpstr>Contents:-</vt:lpstr>
      <vt:lpstr>What is VLC?.</vt:lpstr>
      <vt:lpstr>The First Design </vt:lpstr>
      <vt:lpstr> Construction and working of VLC </vt:lpstr>
      <vt:lpstr>PowerPoint Presentation</vt:lpstr>
      <vt:lpstr>PowerPoint Presentation</vt:lpstr>
      <vt:lpstr>Software Design</vt:lpstr>
      <vt:lpstr>Results</vt:lpstr>
      <vt:lpstr>PowerPoint Presentation</vt:lpstr>
      <vt:lpstr>Conclusion </vt:lpstr>
      <vt:lpstr>Recommendation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Visible light communication  (Sending data through light)  </dc:title>
  <dc:creator>Maram Afaneh</dc:creator>
  <cp:lastModifiedBy>Maram Afaneh</cp:lastModifiedBy>
  <cp:revision>48</cp:revision>
  <dcterms:created xsi:type="dcterms:W3CDTF">2006-08-16T00:00:00Z</dcterms:created>
  <dcterms:modified xsi:type="dcterms:W3CDTF">2015-05-13T21:27:25Z</dcterms:modified>
</cp:coreProperties>
</file>