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74" r:id="rId11"/>
    <p:sldId id="268" r:id="rId12"/>
    <p:sldId id="269" r:id="rId13"/>
    <p:sldId id="270" r:id="rId14"/>
    <p:sldId id="271" r:id="rId15"/>
    <p:sldId id="272" r:id="rId16"/>
    <p:sldId id="273" r:id="rId17"/>
    <p:sldId id="276" r:id="rId18"/>
  </p:sldIdLst>
  <p:sldSz cx="18288000" cy="10287000"/>
  <p:notesSz cx="6858000" cy="9144000"/>
  <p:embeddedFontLst>
    <p:embeddedFont>
      <p:font typeface="Open Sans Extra Bold" panose="020B0604020202020204" charset="0"/>
      <p:regular r:id="rId19"/>
    </p:embeddedFont>
    <p:embeddedFont>
      <p:font typeface="Poppins" panose="00000500000000000000" pitchFamily="2" charset="0"/>
      <p:regular r:id="rId20"/>
      <p:bold r:id="rId21"/>
      <p:italic r:id="rId22"/>
      <p:boldItalic r:id="rId23"/>
    </p:embeddedFont>
    <p:embeddedFont>
      <p:font typeface="Poppins Bold" panose="00000800000000000000" pitchFamily="2" charset="0"/>
      <p:regular r:id="rId24"/>
      <p:bold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4D4AB6-743B-77C4-72DB-6E9ED3AACF09}" v="401" dt="2025-02-01T21:20:54.920"/>
    <p1510:client id="{900085CD-B503-E0D6-258B-BDDBB33242C4}" v="120" dt="2025-02-02T11:49:50.9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s05web.zoom.us/j/86215986549?pwd=LAsX5uR3GJbfZWTkD39EtQKwWbqwt5.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097502" y="5590237"/>
            <a:ext cx="14099416" cy="14099416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413136" y="3847090"/>
            <a:ext cx="8009538" cy="250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13"/>
              </a:lnSpc>
              <a:spcBef>
                <a:spcPct val="0"/>
              </a:spcBef>
            </a:pPr>
            <a:r>
              <a:rPr lang="en-US" sz="4795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CodeConnect: A Dynamic Platform for Learning Programming 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6420234" y="-1717598"/>
            <a:ext cx="3735531" cy="3735531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747857" y="-643475"/>
            <a:ext cx="1286950" cy="128695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-1929195" y="8389571"/>
            <a:ext cx="3735531" cy="3735531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14" name="TextBox 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8757394" y="7522582"/>
            <a:ext cx="8779632" cy="1733977"/>
          </a:xfrm>
          <a:custGeom>
            <a:avLst/>
            <a:gdLst/>
            <a:ahLst/>
            <a:cxnLst/>
            <a:rect l="l" t="t" r="r" b="b"/>
            <a:pathLst>
              <a:path w="8779632" h="1733977">
                <a:moveTo>
                  <a:pt x="0" y="0"/>
                </a:moveTo>
                <a:lnTo>
                  <a:pt x="8779632" y="0"/>
                </a:lnTo>
                <a:lnTo>
                  <a:pt x="8779632" y="1733977"/>
                </a:lnTo>
                <a:lnTo>
                  <a:pt x="0" y="17339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6" name="Freeform 16" descr="IMG-20250131-WA0017.jpg"/>
          <p:cNvSpPr/>
          <p:nvPr/>
        </p:nvSpPr>
        <p:spPr>
          <a:xfrm>
            <a:off x="9315790" y="1269266"/>
            <a:ext cx="7662840" cy="7989034"/>
          </a:xfrm>
          <a:custGeom>
            <a:avLst/>
            <a:gdLst/>
            <a:ahLst/>
            <a:cxnLst/>
            <a:rect l="l" t="t" r="r" b="b"/>
            <a:pathLst>
              <a:path w="7662840" h="7989034">
                <a:moveTo>
                  <a:pt x="0" y="0"/>
                </a:moveTo>
                <a:lnTo>
                  <a:pt x="7662840" y="0"/>
                </a:lnTo>
                <a:lnTo>
                  <a:pt x="7662840" y="7989034"/>
                </a:lnTo>
                <a:lnTo>
                  <a:pt x="0" y="79890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990" r="-5437" b="-2918"/>
            </a:stretch>
          </a:blip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2B617A-18AB-E533-FC65-A4D1C4EFE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7998" cy="102860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8DF40119-BB16-A1FF-983A-223A624D3250}"/>
              </a:ext>
            </a:extLst>
          </p:cNvPr>
          <p:cNvSpPr txBox="1"/>
          <p:nvPr/>
        </p:nvSpPr>
        <p:spPr>
          <a:xfrm>
            <a:off x="1670715" y="4441074"/>
            <a:ext cx="6054501" cy="3581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100" b="1" kern="1200">
                <a:solidFill>
                  <a:schemeClr val="tx1"/>
                </a:solidFill>
                <a:latin typeface="+mj-lt"/>
                <a:ea typeface="+mj-ea"/>
                <a:cs typeface="+mj-cs"/>
                <a:sym typeface="Open Sans Extra Bold"/>
              </a:rPr>
              <a:t>SYSTEM DESIGN</a:t>
            </a:r>
            <a:endParaRPr lang="en-US" sz="81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4477488"/>
            <a:ext cx="1097283" cy="101019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6046505" y="0"/>
            <a:ext cx="2241495" cy="10287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8715" y="587829"/>
            <a:ext cx="9014049" cy="90256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diagram of a project&#10;&#10;AI-generated content may be incorrect.">
            <a:extLst>
              <a:ext uri="{FF2B5EF4-FFF2-40B4-BE49-F238E27FC236}">
                <a16:creationId xmlns:a16="http://schemas.microsoft.com/office/drawing/2014/main" id="{0FB2DF5B-EC1B-766D-F6D6-1FCD14742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993" y="840807"/>
            <a:ext cx="11003711" cy="884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63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96476" y="1712144"/>
            <a:ext cx="15356234" cy="7546156"/>
            <a:chOff x="0" y="0"/>
            <a:chExt cx="4300087" cy="21130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0087" cy="2113092"/>
            </a:xfrm>
            <a:custGeom>
              <a:avLst/>
              <a:gdLst/>
              <a:ahLst/>
              <a:cxnLst/>
              <a:rect l="l" t="t" r="r" b="b"/>
              <a:pathLst>
                <a:path w="4300087" h="2113092">
                  <a:moveTo>
                    <a:pt x="0" y="0"/>
                  </a:moveTo>
                  <a:lnTo>
                    <a:pt x="4300087" y="0"/>
                  </a:lnTo>
                  <a:lnTo>
                    <a:pt x="4300087" y="2113092"/>
                  </a:lnTo>
                  <a:lnTo>
                    <a:pt x="0" y="2113092"/>
                  </a:lnTo>
                  <a:close/>
                </a:path>
              </a:pathLst>
            </a:custGeom>
            <a:solidFill>
              <a:srgbClr val="145DA0">
                <a:alpha val="95686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300087" cy="21511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4184725" y="2397572"/>
            <a:ext cx="9579736" cy="994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182"/>
              </a:lnSpc>
              <a:spcBef>
                <a:spcPct val="0"/>
              </a:spcBef>
            </a:pPr>
            <a:r>
              <a:rPr lang="en-US" sz="584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Gamification &amp; Learning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390054" y="3898965"/>
            <a:ext cx="9849627" cy="42877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23"/>
              </a:lnSpc>
            </a:pPr>
            <a:r>
              <a:rPr lang="en-US" sz="3517" spc="-70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• Students progress through levels.</a:t>
            </a:r>
          </a:p>
          <a:p>
            <a:pPr algn="l">
              <a:lnSpc>
                <a:spcPts val="4923"/>
              </a:lnSpc>
            </a:pPr>
            <a:r>
              <a:rPr lang="en-US" sz="3517" spc="-70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• Earn points and badges.</a:t>
            </a:r>
          </a:p>
          <a:p>
            <a:pPr algn="l">
              <a:lnSpc>
                <a:spcPts val="4923"/>
              </a:lnSpc>
            </a:pPr>
            <a:r>
              <a:rPr lang="en-US" sz="3517" spc="-70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• Encourages consistent learning and interaction.</a:t>
            </a:r>
          </a:p>
          <a:p>
            <a:pPr algn="l">
              <a:lnSpc>
                <a:spcPts val="4923"/>
              </a:lnSpc>
            </a:pPr>
            <a:r>
              <a:rPr lang="en-US" sz="3517" spc="-70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• Quizzes, exercises, and exams ensure knowledge retention.</a:t>
            </a:r>
          </a:p>
          <a:p>
            <a:pPr marL="0" lvl="0" indent="0" algn="l">
              <a:lnSpc>
                <a:spcPts val="4363"/>
              </a:lnSpc>
              <a:spcBef>
                <a:spcPct val="0"/>
              </a:spcBef>
            </a:pPr>
            <a:endParaRPr lang="en-US" sz="3517" spc="-70">
              <a:solidFill>
                <a:srgbClr val="FDFDFD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1028700" y="8829309"/>
            <a:ext cx="7523780" cy="428991"/>
            <a:chOff x="0" y="0"/>
            <a:chExt cx="2106826" cy="12012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106826" cy="120127"/>
            </a:xfrm>
            <a:custGeom>
              <a:avLst/>
              <a:gdLst/>
              <a:ahLst/>
              <a:cxnLst/>
              <a:rect l="l" t="t" r="r" b="b"/>
              <a:pathLst>
                <a:path w="2106826" h="120127">
                  <a:moveTo>
                    <a:pt x="0" y="0"/>
                  </a:moveTo>
                  <a:lnTo>
                    <a:pt x="2106826" y="0"/>
                  </a:lnTo>
                  <a:lnTo>
                    <a:pt x="2106826" y="120127"/>
                  </a:lnTo>
                  <a:lnTo>
                    <a:pt x="0" y="120127"/>
                  </a:lnTo>
                  <a:close/>
                </a:path>
              </a:pathLst>
            </a:custGeom>
            <a:solidFill>
              <a:srgbClr val="145DA0">
                <a:alpha val="48627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2106826" cy="1582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5238003" y="8290589"/>
            <a:ext cx="7523780" cy="7523780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>
                <a:alpha val="95686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-3724222" y="-4507687"/>
            <a:ext cx="5924489" cy="5924489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>
                <a:alpha val="95686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506781" y="1196558"/>
            <a:ext cx="8424741" cy="7715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300"/>
              </a:lnSpc>
              <a:spcBef>
                <a:spcPct val="0"/>
              </a:spcBef>
            </a:pPr>
            <a:r>
              <a:rPr lang="en-US" sz="45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Implementation Strategy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890191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Aaron Loeb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90191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823789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Juliana Silva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823789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290076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Daniel Gallego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290076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IT Expert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4754134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Olivia Wilson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754134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Marketing Head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-1766494" y="9340175"/>
            <a:ext cx="21820987" cy="946825"/>
            <a:chOff x="0" y="0"/>
            <a:chExt cx="6110362" cy="26513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110362" cy="265132"/>
            </a:xfrm>
            <a:custGeom>
              <a:avLst/>
              <a:gdLst/>
              <a:ahLst/>
              <a:cxnLst/>
              <a:rect l="l" t="t" r="r" b="b"/>
              <a:pathLst>
                <a:path w="6110362" h="265132">
                  <a:moveTo>
                    <a:pt x="0" y="0"/>
                  </a:moveTo>
                  <a:lnTo>
                    <a:pt x="6110362" y="0"/>
                  </a:lnTo>
                  <a:lnTo>
                    <a:pt x="6110362" y="265132"/>
                  </a:lnTo>
                  <a:lnTo>
                    <a:pt x="0" y="265132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6110362" cy="3032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-1766494" y="-816076"/>
            <a:ext cx="21820987" cy="1762900"/>
            <a:chOff x="0" y="0"/>
            <a:chExt cx="6110362" cy="49365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110362" cy="493651"/>
            </a:xfrm>
            <a:custGeom>
              <a:avLst/>
              <a:gdLst/>
              <a:ahLst/>
              <a:cxnLst/>
              <a:rect l="l" t="t" r="r" b="b"/>
              <a:pathLst>
                <a:path w="6110362" h="493651">
                  <a:moveTo>
                    <a:pt x="0" y="0"/>
                  </a:moveTo>
                  <a:lnTo>
                    <a:pt x="6110362" y="0"/>
                  </a:lnTo>
                  <a:lnTo>
                    <a:pt x="6110362" y="493651"/>
                  </a:lnTo>
                  <a:lnTo>
                    <a:pt x="0" y="493651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6110362" cy="5317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2572341" y="2808804"/>
            <a:ext cx="14018412" cy="29238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779"/>
              </a:lnSpc>
            </a:pPr>
            <a:r>
              <a:rPr lang="en-US" sz="3200" b="1" err="1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</a:rPr>
              <a:t>CodeConnect</a:t>
            </a:r>
            <a:r>
              <a:rPr lang="en-US" sz="320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</a:rPr>
              <a:t>was developed using a structured, phased approach to ensure flexibility, functionality, and scalability. It focuses on dynamic design to meet the evolving needs of students and teachers.</a:t>
            </a:r>
          </a:p>
          <a:p>
            <a:pPr>
              <a:lnSpc>
                <a:spcPts val="3779"/>
              </a:lnSpc>
            </a:pPr>
            <a:endParaRPr lang="en-US" sz="320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3779"/>
              </a:lnSpc>
            </a:pPr>
            <a:r>
              <a:rPr lang="en-US" sz="32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</a:rPr>
              <a:t>.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320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506781" y="1196558"/>
            <a:ext cx="8424741" cy="7412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300"/>
              </a:lnSpc>
              <a:spcBef>
                <a:spcPct val="0"/>
              </a:spcBef>
            </a:pPr>
            <a:r>
              <a:rPr lang="en-US" sz="45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Implementation Strategy</a:t>
            </a:r>
            <a:endParaRPr lang="en-US" sz="4500" b="1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90191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Aaron Loeb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90191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823789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Juliana Silva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823789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290076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Daniel Gallego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290076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IT Expert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4754134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Olivia Wilson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754134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Marketing Head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-1766494" y="9340175"/>
            <a:ext cx="21820987" cy="946825"/>
            <a:chOff x="0" y="0"/>
            <a:chExt cx="6110362" cy="26513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110362" cy="265132"/>
            </a:xfrm>
            <a:custGeom>
              <a:avLst/>
              <a:gdLst/>
              <a:ahLst/>
              <a:cxnLst/>
              <a:rect l="l" t="t" r="r" b="b"/>
              <a:pathLst>
                <a:path w="6110362" h="265132">
                  <a:moveTo>
                    <a:pt x="0" y="0"/>
                  </a:moveTo>
                  <a:lnTo>
                    <a:pt x="6110362" y="0"/>
                  </a:lnTo>
                  <a:lnTo>
                    <a:pt x="6110362" y="265132"/>
                  </a:lnTo>
                  <a:lnTo>
                    <a:pt x="0" y="265132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6110362" cy="3032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-1766494" y="-816076"/>
            <a:ext cx="21820987" cy="1762900"/>
            <a:chOff x="0" y="0"/>
            <a:chExt cx="6110362" cy="49365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110362" cy="493651"/>
            </a:xfrm>
            <a:custGeom>
              <a:avLst/>
              <a:gdLst/>
              <a:ahLst/>
              <a:cxnLst/>
              <a:rect l="l" t="t" r="r" b="b"/>
              <a:pathLst>
                <a:path w="6110362" h="493651">
                  <a:moveTo>
                    <a:pt x="0" y="0"/>
                  </a:moveTo>
                  <a:lnTo>
                    <a:pt x="6110362" y="0"/>
                  </a:lnTo>
                  <a:lnTo>
                    <a:pt x="6110362" y="493651"/>
                  </a:lnTo>
                  <a:lnTo>
                    <a:pt x="0" y="493651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6110362" cy="5317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899332" y="2244306"/>
            <a:ext cx="14668500" cy="48309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779"/>
              </a:lnSpc>
            </a:pPr>
            <a:endParaRPr lang="en-US" sz="265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>
              <a:lnSpc>
                <a:spcPts val="3779"/>
              </a:lnSpc>
            </a:pPr>
            <a:r>
              <a:rPr lang="en-US" sz="400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Development Process:  </a:t>
            </a:r>
            <a:endParaRPr lang="en-US" sz="4000" b="1">
              <a:latin typeface="Times New Roman"/>
              <a:ea typeface="Open Sans Extra Bold"/>
              <a:cs typeface="Open Sans Extra Bold"/>
            </a:endParaRPr>
          </a:p>
          <a:p>
            <a:pPr>
              <a:lnSpc>
                <a:spcPts val="3779"/>
              </a:lnSpc>
            </a:pPr>
            <a:endParaRPr lang="en-US" sz="265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>
              <a:lnSpc>
                <a:spcPts val="3779"/>
              </a:lnSpc>
            </a:pPr>
            <a:r>
              <a:rPr lang="en-US" sz="265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•Requirements Gathering:</a:t>
            </a:r>
            <a:r>
              <a:rPr lang="en-US" sz="26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 Involved surveys, stakeholder sessions, and competitive analysis to define key features.</a:t>
            </a:r>
            <a:endParaRPr lang="en-US" sz="2650" dirty="0">
              <a:latin typeface="Times New Roman"/>
              <a:ea typeface="Open Sans Extra Bold"/>
              <a:cs typeface="Open Sans Extra Bold"/>
            </a:endParaRPr>
          </a:p>
          <a:p>
            <a:pPr>
              <a:lnSpc>
                <a:spcPts val="3779"/>
              </a:lnSpc>
            </a:pPr>
            <a:r>
              <a:rPr lang="en-US" sz="265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•Design Phase:</a:t>
            </a:r>
            <a:r>
              <a:rPr lang="en-US" sz="26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 Created wireframes and prototypes, ensuring modularity and scalability.</a:t>
            </a:r>
            <a:endParaRPr lang="en-US" sz="2650" dirty="0">
              <a:latin typeface="Times New Roman"/>
              <a:ea typeface="Open Sans Extra Bold"/>
              <a:cs typeface="Open Sans Extra Bold"/>
            </a:endParaRPr>
          </a:p>
          <a:p>
            <a:pPr>
              <a:lnSpc>
                <a:spcPts val="3779"/>
              </a:lnSpc>
            </a:pPr>
            <a:r>
              <a:rPr lang="en-US" sz="26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</a:t>
            </a:r>
            <a:r>
              <a:rPr lang="en-US" sz="265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Frontend Development:</a:t>
            </a:r>
            <a:r>
              <a:rPr lang="en-US" sz="26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 Built responsive, interactive UI with React.js for dynamic dashboards and lesson interactions.</a:t>
            </a:r>
            <a:endParaRPr lang="en-US" sz="2650" dirty="0">
              <a:latin typeface="Times New Roman"/>
              <a:ea typeface="Open Sans Extra Bold"/>
              <a:cs typeface="Open Sans Extra Bold"/>
            </a:endParaRPr>
          </a:p>
          <a:p>
            <a:pPr>
              <a:lnSpc>
                <a:spcPts val="3779"/>
              </a:lnSpc>
            </a:pPr>
            <a:r>
              <a:rPr lang="en-US" sz="265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•Backend Development:</a:t>
            </a:r>
            <a:r>
              <a:rPr lang="en-US" sz="26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 Used Laravel for APIs and business logic.</a:t>
            </a:r>
            <a:endParaRPr lang="en-US" sz="2650" dirty="0">
              <a:latin typeface="Times New Roman"/>
              <a:ea typeface="Open Sans Extra Bold"/>
              <a:cs typeface="Open Sans Extra Bold"/>
            </a:endParaRPr>
          </a:p>
          <a:p>
            <a:pPr>
              <a:lnSpc>
                <a:spcPts val="3779"/>
              </a:lnSpc>
              <a:spcBef>
                <a:spcPct val="0"/>
              </a:spcBef>
            </a:pPr>
            <a:endParaRPr lang="en-US" sz="2650" dirty="0">
              <a:latin typeface="Times New Roman"/>
              <a:ea typeface="Open Sans Extra Bold"/>
              <a:cs typeface="Open Sans Extra Bo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506781" y="1196558"/>
            <a:ext cx="8424741" cy="7412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300"/>
              </a:lnSpc>
              <a:spcBef>
                <a:spcPct val="0"/>
              </a:spcBef>
            </a:pPr>
            <a:r>
              <a:rPr lang="en-US" sz="45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Implementation Strategy</a:t>
            </a:r>
            <a:endParaRPr lang="en-US" sz="4500" b="1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90191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Aaron Loeb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90191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823789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Juliana Silva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823789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290076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Daniel Gallego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290076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IT Expert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4754134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Olivia Wilson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754134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Marketing Head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-1766494" y="9340175"/>
            <a:ext cx="21820987" cy="946825"/>
            <a:chOff x="0" y="0"/>
            <a:chExt cx="6110362" cy="26513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110362" cy="265132"/>
            </a:xfrm>
            <a:custGeom>
              <a:avLst/>
              <a:gdLst/>
              <a:ahLst/>
              <a:cxnLst/>
              <a:rect l="l" t="t" r="r" b="b"/>
              <a:pathLst>
                <a:path w="6110362" h="265132">
                  <a:moveTo>
                    <a:pt x="0" y="0"/>
                  </a:moveTo>
                  <a:lnTo>
                    <a:pt x="6110362" y="0"/>
                  </a:lnTo>
                  <a:lnTo>
                    <a:pt x="6110362" y="265132"/>
                  </a:lnTo>
                  <a:lnTo>
                    <a:pt x="0" y="265132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6110362" cy="3032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-1766494" y="-816076"/>
            <a:ext cx="21820987" cy="1762900"/>
            <a:chOff x="0" y="0"/>
            <a:chExt cx="6110362" cy="49365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110362" cy="493651"/>
            </a:xfrm>
            <a:custGeom>
              <a:avLst/>
              <a:gdLst/>
              <a:ahLst/>
              <a:cxnLst/>
              <a:rect l="l" t="t" r="r" b="b"/>
              <a:pathLst>
                <a:path w="6110362" h="493651">
                  <a:moveTo>
                    <a:pt x="0" y="0"/>
                  </a:moveTo>
                  <a:lnTo>
                    <a:pt x="6110362" y="0"/>
                  </a:lnTo>
                  <a:lnTo>
                    <a:pt x="6110362" y="493651"/>
                  </a:lnTo>
                  <a:lnTo>
                    <a:pt x="0" y="493651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6110362" cy="5317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200832" y="2234781"/>
            <a:ext cx="18087168" cy="3640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5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Database Design:</a:t>
            </a:r>
            <a:endParaRPr lang="en-US" sz="3350" b="1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759"/>
              </a:lnSpc>
            </a:pPr>
            <a:r>
              <a:rPr lang="en-US" sz="33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•User Management: Role-based access for students, teachers, and admins.</a:t>
            </a:r>
            <a:endParaRPr lang="en-US" sz="335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759"/>
              </a:lnSpc>
            </a:pPr>
            <a:r>
              <a:rPr lang="en-US" sz="33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•Lessons &amp; Progress Tracking: Lessons mapped to skill levels and real-time progress tracking.</a:t>
            </a:r>
            <a:endParaRPr lang="en-US" sz="335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759"/>
              </a:lnSpc>
            </a:pPr>
            <a:r>
              <a:rPr lang="en-US" sz="33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•Content Requests: Teachers submit requests for content updates, with an auditable workflow.</a:t>
            </a:r>
            <a:endParaRPr lang="en-US" sz="335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759"/>
              </a:lnSpc>
            </a:pPr>
            <a:r>
              <a:rPr lang="en-US" sz="335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•Scalability: Designed for future growth, supporting new languages and analytics dashboards.</a:t>
            </a:r>
            <a:endParaRPr lang="en-US" sz="335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759"/>
              </a:lnSpc>
              <a:spcBef>
                <a:spcPct val="0"/>
              </a:spcBef>
            </a:pPr>
            <a:endParaRPr lang="en-US" sz="335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506781" y="1196558"/>
            <a:ext cx="8424741" cy="7412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300"/>
              </a:lnSpc>
              <a:spcBef>
                <a:spcPct val="0"/>
              </a:spcBef>
            </a:pPr>
            <a:r>
              <a:rPr lang="en-US" sz="45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Implementation Strategy</a:t>
            </a:r>
            <a:endParaRPr lang="en-US" sz="4500" b="1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90191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Aaron Loeb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90191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823789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Juliana Silva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823789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290076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Daniel Gallego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290076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IT Expert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4754134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Olivia Wilson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754134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Marketing Head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-1766494" y="9340175"/>
            <a:ext cx="21820987" cy="946825"/>
            <a:chOff x="0" y="0"/>
            <a:chExt cx="6110362" cy="26513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110362" cy="265132"/>
            </a:xfrm>
            <a:custGeom>
              <a:avLst/>
              <a:gdLst/>
              <a:ahLst/>
              <a:cxnLst/>
              <a:rect l="l" t="t" r="r" b="b"/>
              <a:pathLst>
                <a:path w="6110362" h="265132">
                  <a:moveTo>
                    <a:pt x="0" y="0"/>
                  </a:moveTo>
                  <a:lnTo>
                    <a:pt x="6110362" y="0"/>
                  </a:lnTo>
                  <a:lnTo>
                    <a:pt x="6110362" y="265132"/>
                  </a:lnTo>
                  <a:lnTo>
                    <a:pt x="0" y="265132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6110362" cy="3032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-1766494" y="-816076"/>
            <a:ext cx="21820987" cy="1762900"/>
            <a:chOff x="0" y="0"/>
            <a:chExt cx="6110362" cy="49365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110362" cy="493651"/>
            </a:xfrm>
            <a:custGeom>
              <a:avLst/>
              <a:gdLst/>
              <a:ahLst/>
              <a:cxnLst/>
              <a:rect l="l" t="t" r="r" b="b"/>
              <a:pathLst>
                <a:path w="6110362" h="493651">
                  <a:moveTo>
                    <a:pt x="0" y="0"/>
                  </a:moveTo>
                  <a:lnTo>
                    <a:pt x="6110362" y="0"/>
                  </a:lnTo>
                  <a:lnTo>
                    <a:pt x="6110362" y="493651"/>
                  </a:lnTo>
                  <a:lnTo>
                    <a:pt x="0" y="493651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6110362" cy="5317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882982" y="2234781"/>
            <a:ext cx="13881792" cy="58492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5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System Functionality:</a:t>
            </a:r>
            <a:endParaRPr lang="en-US" sz="3250" b="1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619"/>
              </a:lnSpc>
            </a:pPr>
            <a:r>
              <a:rPr lang="en-US" sz="300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•Progressive Learning:</a:t>
            </a:r>
            <a:r>
              <a:rPr lang="en-US" sz="30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 Students earn points through lessons and exams, with automatic promotion upon proficiency.</a:t>
            </a:r>
            <a:endParaRPr lang="en-US" sz="300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619"/>
              </a:lnSpc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</a:t>
            </a:r>
            <a:r>
              <a:rPr lang="en-US" sz="300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Teacher-Driven Content: </a:t>
            </a:r>
            <a:r>
              <a:rPr lang="en-US" sz="30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Teachers can propose new content, with admin approval.</a:t>
            </a:r>
            <a:endParaRPr lang="en-US" sz="300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619"/>
              </a:lnSpc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</a:t>
            </a:r>
            <a:r>
              <a:rPr lang="en-US" sz="300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Immediate Feedback:</a:t>
            </a:r>
            <a:r>
              <a:rPr lang="en-US" sz="30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 Quizzes and coding exercises help students to know marks after making exams and </a:t>
            </a:r>
            <a:r>
              <a:rPr lang="en-US" sz="3000" dirty="0" err="1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exrcises</a:t>
            </a:r>
            <a:r>
              <a:rPr lang="en-US" sz="30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.</a:t>
            </a:r>
            <a:endParaRPr lang="en-US" sz="300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619"/>
              </a:lnSpc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•</a:t>
            </a:r>
            <a:r>
              <a:rPr lang="en-US" sz="3000" b="1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Dynamic Content </a:t>
            </a:r>
            <a:r>
              <a:rPr lang="en-US" sz="3000" dirty="0">
                <a:solidFill>
                  <a:srgbClr val="00000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Updates: Admins ensure timely updates and approval for new languages and content.</a:t>
            </a:r>
            <a:endParaRPr lang="en-US" sz="300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619"/>
              </a:lnSpc>
            </a:pPr>
            <a:endParaRPr lang="en-US" sz="325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619"/>
              </a:lnSpc>
              <a:spcBef>
                <a:spcPct val="0"/>
              </a:spcBef>
            </a:pPr>
            <a:endParaRPr lang="en-US" sz="325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52130" y="1552755"/>
            <a:ext cx="15762922" cy="10287000"/>
          </a:xfrm>
          <a:custGeom>
            <a:avLst/>
            <a:gdLst/>
            <a:ahLst/>
            <a:cxnLst/>
            <a:rect l="l" t="t" r="r" b="b"/>
            <a:pathLst>
              <a:path w="15762922" h="10287000">
                <a:moveTo>
                  <a:pt x="0" y="0"/>
                </a:moveTo>
                <a:lnTo>
                  <a:pt x="15762922" y="0"/>
                </a:lnTo>
                <a:lnTo>
                  <a:pt x="15762922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70" b="-70"/>
            </a:stretch>
          </a:blipFill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A2EA83-5FA8-0D13-F71B-F96090B11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E448CA7D-3194-C979-ACA0-B106C56C8C6F}"/>
              </a:ext>
            </a:extLst>
          </p:cNvPr>
          <p:cNvSpPr txBox="1"/>
          <p:nvPr/>
        </p:nvSpPr>
        <p:spPr>
          <a:xfrm>
            <a:off x="5506781" y="1196558"/>
            <a:ext cx="8424741" cy="754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300"/>
              </a:lnSpc>
              <a:spcBef>
                <a:spcPct val="0"/>
              </a:spcBef>
            </a:pPr>
            <a:r>
              <a:rPr lang="en-US" sz="45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Testing &amp; Results</a:t>
            </a:r>
            <a:endParaRPr lang="en-US" dirty="0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365E68CC-241D-BCE9-5AEC-121405655869}"/>
              </a:ext>
            </a:extLst>
          </p:cNvPr>
          <p:cNvSpPr txBox="1"/>
          <p:nvPr/>
        </p:nvSpPr>
        <p:spPr>
          <a:xfrm>
            <a:off x="890191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Aaron Loeb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804D747C-3361-BAB7-DD06-1CF9A65A5407}"/>
              </a:ext>
            </a:extLst>
          </p:cNvPr>
          <p:cNvSpPr txBox="1"/>
          <p:nvPr/>
        </p:nvSpPr>
        <p:spPr>
          <a:xfrm>
            <a:off x="890191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922BEFF3-EE23-B65C-F8E5-ECEB525FF0E5}"/>
              </a:ext>
            </a:extLst>
          </p:cNvPr>
          <p:cNvSpPr txBox="1"/>
          <p:nvPr/>
        </p:nvSpPr>
        <p:spPr>
          <a:xfrm>
            <a:off x="7823789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Juliana Silva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C8A03162-6F8F-7917-BAC6-83673CE5F428}"/>
              </a:ext>
            </a:extLst>
          </p:cNvPr>
          <p:cNvSpPr txBox="1"/>
          <p:nvPr/>
        </p:nvSpPr>
        <p:spPr>
          <a:xfrm>
            <a:off x="7823789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CEO &amp; Founder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3F9385FC-892E-BBAE-4138-577B03F8B830}"/>
              </a:ext>
            </a:extLst>
          </p:cNvPr>
          <p:cNvSpPr txBox="1"/>
          <p:nvPr/>
        </p:nvSpPr>
        <p:spPr>
          <a:xfrm>
            <a:off x="11290076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Daniel Gallego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333B17F0-BBE6-A881-9388-C99DFE1665E3}"/>
              </a:ext>
            </a:extLst>
          </p:cNvPr>
          <p:cNvSpPr txBox="1"/>
          <p:nvPr/>
        </p:nvSpPr>
        <p:spPr>
          <a:xfrm>
            <a:off x="11290076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IT Expert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DA4620D6-B5B2-22AA-E389-F3B05B0A7344}"/>
              </a:ext>
            </a:extLst>
          </p:cNvPr>
          <p:cNvSpPr txBox="1"/>
          <p:nvPr/>
        </p:nvSpPr>
        <p:spPr>
          <a:xfrm>
            <a:off x="14754134" y="6962323"/>
            <a:ext cx="2641447" cy="375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23"/>
              </a:lnSpc>
            </a:pPr>
            <a:r>
              <a:rPr lang="en-US" sz="2087" b="1" spc="39">
                <a:solidFill>
                  <a:srgbClr val="FDFDFD"/>
                </a:solidFill>
                <a:latin typeface="Poppins Bold"/>
                <a:ea typeface="Poppins Bold"/>
                <a:cs typeface="Poppins Bold"/>
                <a:sym typeface="Poppins Bold"/>
              </a:rPr>
              <a:t>Olivia Wilson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4EEA98FB-B8C9-3FB2-3BDE-089895A6EF69}"/>
              </a:ext>
            </a:extLst>
          </p:cNvPr>
          <p:cNvSpPr txBox="1"/>
          <p:nvPr/>
        </p:nvSpPr>
        <p:spPr>
          <a:xfrm>
            <a:off x="14754134" y="7333651"/>
            <a:ext cx="2641447" cy="283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23"/>
              </a:lnSpc>
            </a:pPr>
            <a:r>
              <a:rPr lang="en-US" sz="1587" spc="-31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Marketing Head</a:t>
            </a:r>
          </a:p>
        </p:txBody>
      </p:sp>
      <p:grpSp>
        <p:nvGrpSpPr>
          <p:cNvPr id="11" name="Group 11">
            <a:extLst>
              <a:ext uri="{FF2B5EF4-FFF2-40B4-BE49-F238E27FC236}">
                <a16:creationId xmlns:a16="http://schemas.microsoft.com/office/drawing/2014/main" id="{E7FC3D41-1BAA-814C-413F-21C45E7F2486}"/>
              </a:ext>
            </a:extLst>
          </p:cNvPr>
          <p:cNvGrpSpPr/>
          <p:nvPr/>
        </p:nvGrpSpPr>
        <p:grpSpPr>
          <a:xfrm>
            <a:off x="-1766494" y="9340175"/>
            <a:ext cx="21820987" cy="946825"/>
            <a:chOff x="0" y="0"/>
            <a:chExt cx="6110362" cy="265132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02CE0E7-DA19-B33E-8C3F-A3B8B23C80D4}"/>
                </a:ext>
              </a:extLst>
            </p:cNvPr>
            <p:cNvSpPr/>
            <p:nvPr/>
          </p:nvSpPr>
          <p:spPr>
            <a:xfrm>
              <a:off x="0" y="0"/>
              <a:ext cx="6110362" cy="265132"/>
            </a:xfrm>
            <a:custGeom>
              <a:avLst/>
              <a:gdLst/>
              <a:ahLst/>
              <a:cxnLst/>
              <a:rect l="l" t="t" r="r" b="b"/>
              <a:pathLst>
                <a:path w="6110362" h="265132">
                  <a:moveTo>
                    <a:pt x="0" y="0"/>
                  </a:moveTo>
                  <a:lnTo>
                    <a:pt x="6110362" y="0"/>
                  </a:lnTo>
                  <a:lnTo>
                    <a:pt x="6110362" y="265132"/>
                  </a:lnTo>
                  <a:lnTo>
                    <a:pt x="0" y="265132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B49125CC-B934-8246-6868-F739C3E08775}"/>
                </a:ext>
              </a:extLst>
            </p:cNvPr>
            <p:cNvSpPr txBox="1"/>
            <p:nvPr/>
          </p:nvSpPr>
          <p:spPr>
            <a:xfrm>
              <a:off x="0" y="-38100"/>
              <a:ext cx="6110362" cy="30323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AE1FC85D-2F9F-29C1-76C5-A3039DBB5A67}"/>
              </a:ext>
            </a:extLst>
          </p:cNvPr>
          <p:cNvGrpSpPr/>
          <p:nvPr/>
        </p:nvGrpSpPr>
        <p:grpSpPr>
          <a:xfrm>
            <a:off x="-1766494" y="-816076"/>
            <a:ext cx="21820987" cy="1762900"/>
            <a:chOff x="0" y="0"/>
            <a:chExt cx="6110362" cy="493651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B7C2BAC-370B-2AD0-63B2-55D011658996}"/>
                </a:ext>
              </a:extLst>
            </p:cNvPr>
            <p:cNvSpPr/>
            <p:nvPr/>
          </p:nvSpPr>
          <p:spPr>
            <a:xfrm>
              <a:off x="0" y="0"/>
              <a:ext cx="6110362" cy="493651"/>
            </a:xfrm>
            <a:custGeom>
              <a:avLst/>
              <a:gdLst/>
              <a:ahLst/>
              <a:cxnLst/>
              <a:rect l="l" t="t" r="r" b="b"/>
              <a:pathLst>
                <a:path w="6110362" h="493651">
                  <a:moveTo>
                    <a:pt x="0" y="0"/>
                  </a:moveTo>
                  <a:lnTo>
                    <a:pt x="6110362" y="0"/>
                  </a:lnTo>
                  <a:lnTo>
                    <a:pt x="6110362" y="493651"/>
                  </a:lnTo>
                  <a:lnTo>
                    <a:pt x="0" y="493651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7191679D-22DE-6B2C-581B-77F0853F62AA}"/>
                </a:ext>
              </a:extLst>
            </p:cNvPr>
            <p:cNvSpPr txBox="1"/>
            <p:nvPr/>
          </p:nvSpPr>
          <p:spPr>
            <a:xfrm>
              <a:off x="0" y="-38100"/>
              <a:ext cx="6110362" cy="5317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TextBox 17">
            <a:extLst>
              <a:ext uri="{FF2B5EF4-FFF2-40B4-BE49-F238E27FC236}">
                <a16:creationId xmlns:a16="http://schemas.microsoft.com/office/drawing/2014/main" id="{60F329E0-4C46-4EA9-3FDC-A8C46034BF65}"/>
              </a:ext>
            </a:extLst>
          </p:cNvPr>
          <p:cNvSpPr txBox="1"/>
          <p:nvPr/>
        </p:nvSpPr>
        <p:spPr>
          <a:xfrm>
            <a:off x="2206473" y="2234781"/>
            <a:ext cx="13860226" cy="62186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/>
              <a:t>Testing Methods</a:t>
            </a:r>
            <a:endParaRPr lang="en-US" sz="4400"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3250" b="1" dirty="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Unit Testing</a:t>
            </a:r>
            <a:r>
              <a:rPr lang="en-US" sz="3250" dirty="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: Verified individual functions like user authentication and progress tracking.</a:t>
            </a:r>
            <a:endParaRPr lang="en-US" dirty="0">
              <a:sym typeface="Open Sans Extra Bold"/>
            </a:endParaRPr>
          </a:p>
          <a:p>
            <a:pPr marL="285750" indent="-285750">
              <a:buFont typeface="Arial"/>
              <a:buChar char="•"/>
            </a:pPr>
            <a:r>
              <a:rPr lang="en-US" sz="3250" b="1" dirty="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Integration Testing</a:t>
            </a:r>
            <a:r>
              <a:rPr lang="en-US" sz="3250" dirty="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: Ensured seamless interaction between frontend, backend, and database.</a:t>
            </a:r>
            <a:endParaRPr lang="en-US" dirty="0">
              <a:sym typeface="Open Sans Extra Bold"/>
            </a:endParaRPr>
          </a:p>
          <a:p>
            <a:pPr marL="285750" indent="-285750">
              <a:buFont typeface="Arial"/>
              <a:buChar char="•"/>
            </a:pPr>
            <a:r>
              <a:rPr lang="en-US" sz="3250" b="1" dirty="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System Testing</a:t>
            </a:r>
            <a:r>
              <a:rPr lang="en-US" sz="3250" dirty="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: Conducted comprehensive tests to ensure smooth system operation without errors.</a:t>
            </a:r>
            <a:endParaRPr lang="en-US" dirty="0">
              <a:sym typeface="Open Sans Extra Bold"/>
            </a:endParaRPr>
          </a:p>
          <a:p>
            <a:pPr>
              <a:buFont typeface="Arial"/>
              <a:buChar char="•"/>
            </a:pPr>
            <a:r>
              <a:rPr lang="en-US" sz="3250" b="1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Usability Testing</a:t>
            </a:r>
            <a:r>
              <a:rPr lang="en-US" sz="325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: Gathered feedback from students, professors, and experienced developers to refine the system.</a:t>
            </a:r>
            <a:endParaRPr lang="en-US"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3250" b="1" dirty="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Performance Testing</a:t>
            </a:r>
            <a:r>
              <a:rPr lang="en-US" sz="3250" dirty="0">
                <a:solidFill>
                  <a:srgbClr val="000000"/>
                </a:solidFill>
                <a:ea typeface="+mn-lt"/>
                <a:cs typeface="+mn-lt"/>
                <a:sym typeface="Open Sans Extra Bold"/>
              </a:rPr>
              <a:t>: Measured speed, responsiveness, and system stability under different loads.</a:t>
            </a:r>
            <a:endParaRPr lang="en-US" dirty="0">
              <a:ea typeface="+mn-lt"/>
              <a:cs typeface="+mn-lt"/>
            </a:endParaRPr>
          </a:p>
          <a:p>
            <a:pPr algn="l">
              <a:lnSpc>
                <a:spcPts val="4619"/>
              </a:lnSpc>
            </a:pPr>
            <a:endParaRPr lang="en-US" sz="3250" dirty="0">
              <a:solidFill>
                <a:srgbClr val="000000"/>
              </a:solidFill>
              <a:latin typeface="Times New Roman"/>
              <a:ea typeface="Open Sans Extra Bold"/>
              <a:cs typeface="Open San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4279531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901325" y="-315404"/>
            <a:ext cx="2580770" cy="10917809"/>
            <a:chOff x="0" y="0"/>
            <a:chExt cx="679709" cy="28754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79709" cy="2875472"/>
            </a:xfrm>
            <a:custGeom>
              <a:avLst/>
              <a:gdLst/>
              <a:ahLst/>
              <a:cxnLst/>
              <a:rect l="l" t="t" r="r" b="b"/>
              <a:pathLst>
                <a:path w="679709" h="2875472">
                  <a:moveTo>
                    <a:pt x="0" y="0"/>
                  </a:moveTo>
                  <a:lnTo>
                    <a:pt x="679709" y="0"/>
                  </a:lnTo>
                  <a:lnTo>
                    <a:pt x="679709" y="2875472"/>
                  </a:lnTo>
                  <a:lnTo>
                    <a:pt x="0" y="2875472"/>
                  </a:lnTo>
                  <a:close/>
                </a:path>
              </a:pathLst>
            </a:custGeom>
            <a:solidFill>
              <a:srgbClr val="145DA0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79709" cy="2913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867766" y="-1614217"/>
            <a:ext cx="3735531" cy="3735531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7388041" y="1028700"/>
            <a:ext cx="2574701" cy="2574701"/>
          </a:xfrm>
          <a:custGeom>
            <a:avLst/>
            <a:gdLst/>
            <a:ahLst/>
            <a:cxnLst/>
            <a:rect l="l" t="t" r="r" b="b"/>
            <a:pathLst>
              <a:path w="2574701" h="2574701">
                <a:moveTo>
                  <a:pt x="0" y="0"/>
                </a:moveTo>
                <a:lnTo>
                  <a:pt x="2574701" y="0"/>
                </a:lnTo>
                <a:lnTo>
                  <a:pt x="2574701" y="2574701"/>
                </a:lnTo>
                <a:lnTo>
                  <a:pt x="0" y="25747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028700" y="3863163"/>
            <a:ext cx="14593134" cy="29806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Team: Abdullah Hamza, Monawar Abu Shalbak, Ameera Hakawati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Supervisor: Dr. Amjad Hawash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Institution: Najah National University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Submission Date: February 2, 2025</a:t>
            </a:r>
          </a:p>
          <a:p>
            <a:pPr algn="ctr">
              <a:lnSpc>
                <a:spcPts val="4759"/>
              </a:lnSpc>
              <a:spcBef>
                <a:spcPct val="0"/>
              </a:spcBef>
            </a:pPr>
            <a:endParaRPr lang="en-US" sz="3399">
              <a:solidFill>
                <a:srgbClr val="000000"/>
              </a:solidFill>
              <a:latin typeface="Open Sans Extra Bold"/>
              <a:ea typeface="Open Sans Extra Bold"/>
              <a:cs typeface="Open Sans Extra Bold"/>
              <a:sym typeface="Open Sans Extra 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266830" y="0"/>
            <a:ext cx="5021170" cy="10287000"/>
            <a:chOff x="0" y="0"/>
            <a:chExt cx="1322448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22448" cy="2709333"/>
            </a:xfrm>
            <a:custGeom>
              <a:avLst/>
              <a:gdLst/>
              <a:ahLst/>
              <a:cxnLst/>
              <a:rect l="l" t="t" r="r" b="b"/>
              <a:pathLst>
                <a:path w="1322448" h="2709333">
                  <a:moveTo>
                    <a:pt x="0" y="0"/>
                  </a:moveTo>
                  <a:lnTo>
                    <a:pt x="1322448" y="0"/>
                  </a:lnTo>
                  <a:lnTo>
                    <a:pt x="132244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51D40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1322448" cy="27474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609132" y="1222804"/>
            <a:ext cx="7922504" cy="7715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300"/>
              </a:lnSpc>
              <a:spcBef>
                <a:spcPct val="0"/>
              </a:spcBef>
            </a:pPr>
            <a:r>
              <a:rPr lang="en-US" sz="4500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Problem Statement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-1595820" y="-1782102"/>
            <a:ext cx="3564204" cy="3564204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051D40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700679" y="7074186"/>
            <a:ext cx="5946973" cy="5946973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594175" y="8410948"/>
            <a:ext cx="11402164" cy="711357"/>
          </a:xfrm>
          <a:custGeom>
            <a:avLst/>
            <a:gdLst/>
            <a:ahLst/>
            <a:cxnLst/>
            <a:rect l="l" t="t" r="r" b="b"/>
            <a:pathLst>
              <a:path w="11402164" h="711357">
                <a:moveTo>
                  <a:pt x="0" y="0"/>
                </a:moveTo>
                <a:lnTo>
                  <a:pt x="11402164" y="0"/>
                </a:lnTo>
                <a:lnTo>
                  <a:pt x="11402164" y="711358"/>
                </a:lnTo>
                <a:lnTo>
                  <a:pt x="0" y="7113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16567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1239332" y="3561623"/>
            <a:ext cx="14122364" cy="5560683"/>
            <a:chOff x="0" y="0"/>
            <a:chExt cx="3719470" cy="146454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719470" cy="1464542"/>
            </a:xfrm>
            <a:custGeom>
              <a:avLst/>
              <a:gdLst/>
              <a:ahLst/>
              <a:cxnLst/>
              <a:rect l="l" t="t" r="r" b="b"/>
              <a:pathLst>
                <a:path w="3719470" h="1464542">
                  <a:moveTo>
                    <a:pt x="7675" y="0"/>
                  </a:moveTo>
                  <a:lnTo>
                    <a:pt x="3711796" y="0"/>
                  </a:lnTo>
                  <a:cubicBezTo>
                    <a:pt x="3716034" y="0"/>
                    <a:pt x="3719470" y="3436"/>
                    <a:pt x="3719470" y="7675"/>
                  </a:cubicBezTo>
                  <a:lnTo>
                    <a:pt x="3719470" y="1456867"/>
                  </a:lnTo>
                  <a:cubicBezTo>
                    <a:pt x="3719470" y="1458903"/>
                    <a:pt x="3718662" y="1460855"/>
                    <a:pt x="3717222" y="1462294"/>
                  </a:cubicBezTo>
                  <a:cubicBezTo>
                    <a:pt x="3715783" y="1463734"/>
                    <a:pt x="3713831" y="1464542"/>
                    <a:pt x="3711796" y="1464542"/>
                  </a:cubicBezTo>
                  <a:lnTo>
                    <a:pt x="7675" y="1464542"/>
                  </a:lnTo>
                  <a:cubicBezTo>
                    <a:pt x="5639" y="1464542"/>
                    <a:pt x="3687" y="1463734"/>
                    <a:pt x="2248" y="1462294"/>
                  </a:cubicBezTo>
                  <a:cubicBezTo>
                    <a:pt x="809" y="1460855"/>
                    <a:pt x="0" y="1458903"/>
                    <a:pt x="0" y="1456867"/>
                  </a:cubicBezTo>
                  <a:lnTo>
                    <a:pt x="0" y="7675"/>
                  </a:lnTo>
                  <a:cubicBezTo>
                    <a:pt x="0" y="5639"/>
                    <a:pt x="809" y="3687"/>
                    <a:pt x="2248" y="2248"/>
                  </a:cubicBezTo>
                  <a:cubicBezTo>
                    <a:pt x="3687" y="809"/>
                    <a:pt x="5639" y="0"/>
                    <a:pt x="7675" y="0"/>
                  </a:cubicBezTo>
                  <a:close/>
                </a:path>
              </a:pathLst>
            </a:custGeom>
            <a:solidFill>
              <a:srgbClr val="00569E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3719470" cy="15026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553461" y="2407256"/>
            <a:ext cx="2347201" cy="1160537"/>
            <a:chOff x="0" y="0"/>
            <a:chExt cx="857955" cy="42420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57955" cy="424203"/>
            </a:xfrm>
            <a:custGeom>
              <a:avLst/>
              <a:gdLst/>
              <a:ahLst/>
              <a:cxnLst/>
              <a:rect l="l" t="t" r="r" b="b"/>
              <a:pathLst>
                <a:path w="857955" h="424203">
                  <a:moveTo>
                    <a:pt x="151725" y="0"/>
                  </a:moveTo>
                  <a:lnTo>
                    <a:pt x="706231" y="0"/>
                  </a:lnTo>
                  <a:cubicBezTo>
                    <a:pt x="790026" y="0"/>
                    <a:pt x="857955" y="67929"/>
                    <a:pt x="857955" y="151725"/>
                  </a:cubicBezTo>
                  <a:lnTo>
                    <a:pt x="857955" y="272478"/>
                  </a:lnTo>
                  <a:cubicBezTo>
                    <a:pt x="857955" y="312718"/>
                    <a:pt x="841970" y="351310"/>
                    <a:pt x="813516" y="379764"/>
                  </a:cubicBezTo>
                  <a:cubicBezTo>
                    <a:pt x="785062" y="408218"/>
                    <a:pt x="746471" y="424203"/>
                    <a:pt x="706231" y="424203"/>
                  </a:cubicBezTo>
                  <a:lnTo>
                    <a:pt x="151725" y="424203"/>
                  </a:lnTo>
                  <a:cubicBezTo>
                    <a:pt x="67929" y="424203"/>
                    <a:pt x="0" y="356273"/>
                    <a:pt x="0" y="272478"/>
                  </a:cubicBezTo>
                  <a:lnTo>
                    <a:pt x="0" y="151725"/>
                  </a:lnTo>
                  <a:cubicBezTo>
                    <a:pt x="0" y="111485"/>
                    <a:pt x="15985" y="72893"/>
                    <a:pt x="44439" y="44439"/>
                  </a:cubicBezTo>
                  <a:cubicBezTo>
                    <a:pt x="72893" y="15985"/>
                    <a:pt x="111485" y="0"/>
                    <a:pt x="15172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569E">
                    <a:alpha val="100000"/>
                  </a:srgbClr>
                </a:gs>
                <a:gs pos="100000">
                  <a:srgbClr val="014074">
                    <a:alpha val="10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cap="rnd">
              <a:noFill/>
              <a:prstDash val="solid"/>
              <a:round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-66675"/>
              <a:ext cx="857955" cy="49087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lvl="0" indent="0" algn="ctr">
                <a:lnSpc>
                  <a:spcPts val="3480"/>
                </a:lnSpc>
                <a:spcBef>
                  <a:spcPct val="0"/>
                </a:spcBef>
              </a:pPr>
              <a:r>
                <a:rPr lang="en-US" sz="2486" b="1" u="none" strike="noStrike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Problem 01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654086" y="3904523"/>
            <a:ext cx="2661498" cy="4041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14"/>
              </a:lnSpc>
            </a:pPr>
            <a:r>
              <a:rPr lang="en-US" sz="2867" spc="-57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Many platforms lack adaptability for teachers and customized learning paths.</a:t>
            </a:r>
          </a:p>
          <a:p>
            <a:pPr marL="0" lvl="0" indent="0" algn="ctr">
              <a:lnSpc>
                <a:spcPts val="4014"/>
              </a:lnSpc>
              <a:spcBef>
                <a:spcPct val="0"/>
              </a:spcBef>
            </a:pPr>
            <a:endParaRPr lang="en-US" sz="2867" spc="-57">
              <a:solidFill>
                <a:srgbClr val="FDFDFD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5009943" y="4142075"/>
            <a:ext cx="2661498" cy="31440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4"/>
              </a:lnSpc>
            </a:pPr>
            <a:r>
              <a:rPr lang="en-US" sz="2967" spc="-59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Learning paths in most platforms are rigid, not dynamic.</a:t>
            </a:r>
          </a:p>
          <a:p>
            <a:pPr marL="0" lvl="0" indent="0" algn="ctr">
              <a:lnSpc>
                <a:spcPts val="4154"/>
              </a:lnSpc>
              <a:spcBef>
                <a:spcPct val="0"/>
              </a:spcBef>
            </a:pPr>
            <a:endParaRPr lang="en-US" sz="2967" spc="-59">
              <a:solidFill>
                <a:srgbClr val="FDFDFD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8300514" y="3946009"/>
            <a:ext cx="2661498" cy="47157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4"/>
              </a:lnSpc>
            </a:pPr>
            <a:r>
              <a:rPr lang="en-US" sz="2967" spc="-59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 No structured student-teacher interaction and contribution in some platforms.</a:t>
            </a:r>
          </a:p>
          <a:p>
            <a:pPr marL="0" lvl="0" indent="0" algn="ctr">
              <a:lnSpc>
                <a:spcPts val="4154"/>
              </a:lnSpc>
              <a:spcBef>
                <a:spcPct val="0"/>
              </a:spcBef>
            </a:pPr>
            <a:endParaRPr lang="en-US" sz="2967" spc="-59">
              <a:solidFill>
                <a:srgbClr val="FDFDFD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1665590" y="3946009"/>
            <a:ext cx="2661498" cy="3667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54"/>
              </a:lnSpc>
            </a:pPr>
            <a:r>
              <a:rPr lang="en-US" sz="2967" spc="-59">
                <a:solidFill>
                  <a:srgbClr val="FDFDFD"/>
                </a:solidFill>
                <a:latin typeface="Poppins"/>
                <a:ea typeface="Poppins"/>
                <a:cs typeface="Poppins"/>
                <a:sym typeface="Poppins"/>
              </a:rPr>
              <a:t>CodeConnect aims to solve these issues by integrating flexibility and interactivity.</a:t>
            </a:r>
          </a:p>
          <a:p>
            <a:pPr marL="0" lvl="0" indent="0" algn="ctr">
              <a:lnSpc>
                <a:spcPts val="4154"/>
              </a:lnSpc>
              <a:spcBef>
                <a:spcPct val="0"/>
              </a:spcBef>
            </a:pPr>
            <a:endParaRPr lang="en-US" sz="2967" spc="-59">
              <a:solidFill>
                <a:srgbClr val="FDFDFD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23" name="Group 23"/>
          <p:cNvGrpSpPr/>
          <p:nvPr/>
        </p:nvGrpSpPr>
        <p:grpSpPr>
          <a:xfrm>
            <a:off x="11909763" y="2407256"/>
            <a:ext cx="2347201" cy="1160537"/>
            <a:chOff x="0" y="0"/>
            <a:chExt cx="857955" cy="424203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57955" cy="424203"/>
            </a:xfrm>
            <a:custGeom>
              <a:avLst/>
              <a:gdLst/>
              <a:ahLst/>
              <a:cxnLst/>
              <a:rect l="l" t="t" r="r" b="b"/>
              <a:pathLst>
                <a:path w="857955" h="424203">
                  <a:moveTo>
                    <a:pt x="151725" y="0"/>
                  </a:moveTo>
                  <a:lnTo>
                    <a:pt x="706231" y="0"/>
                  </a:lnTo>
                  <a:cubicBezTo>
                    <a:pt x="790026" y="0"/>
                    <a:pt x="857955" y="67929"/>
                    <a:pt x="857955" y="151725"/>
                  </a:cubicBezTo>
                  <a:lnTo>
                    <a:pt x="857955" y="272478"/>
                  </a:lnTo>
                  <a:cubicBezTo>
                    <a:pt x="857955" y="312718"/>
                    <a:pt x="841970" y="351310"/>
                    <a:pt x="813516" y="379764"/>
                  </a:cubicBezTo>
                  <a:cubicBezTo>
                    <a:pt x="785062" y="408218"/>
                    <a:pt x="746471" y="424203"/>
                    <a:pt x="706231" y="424203"/>
                  </a:cubicBezTo>
                  <a:lnTo>
                    <a:pt x="151725" y="424203"/>
                  </a:lnTo>
                  <a:cubicBezTo>
                    <a:pt x="67929" y="424203"/>
                    <a:pt x="0" y="356273"/>
                    <a:pt x="0" y="272478"/>
                  </a:cubicBezTo>
                  <a:lnTo>
                    <a:pt x="0" y="151725"/>
                  </a:lnTo>
                  <a:cubicBezTo>
                    <a:pt x="0" y="111485"/>
                    <a:pt x="15985" y="72893"/>
                    <a:pt x="44439" y="44439"/>
                  </a:cubicBezTo>
                  <a:cubicBezTo>
                    <a:pt x="72893" y="15985"/>
                    <a:pt x="111485" y="0"/>
                    <a:pt x="15172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569E">
                    <a:alpha val="100000"/>
                  </a:srgbClr>
                </a:gs>
                <a:gs pos="100000">
                  <a:srgbClr val="014074">
                    <a:alpha val="10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cap="rnd">
              <a:noFill/>
              <a:prstDash val="solid"/>
              <a:round/>
            </a:ln>
          </p:spPr>
        </p:sp>
        <p:sp>
          <p:nvSpPr>
            <p:cNvPr id="25" name="TextBox 25"/>
            <p:cNvSpPr txBox="1"/>
            <p:nvPr/>
          </p:nvSpPr>
          <p:spPr>
            <a:xfrm>
              <a:off x="0" y="-66675"/>
              <a:ext cx="857955" cy="49087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lvl="0" indent="0" algn="ctr">
                <a:lnSpc>
                  <a:spcPts val="3480"/>
                </a:lnSpc>
                <a:spcBef>
                  <a:spcPct val="0"/>
                </a:spcBef>
              </a:pPr>
              <a:r>
                <a:rPr lang="en-US" sz="2486" b="1" u="none" strike="noStrike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Problem 04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8457662" y="2401085"/>
            <a:ext cx="2347201" cy="1160537"/>
            <a:chOff x="0" y="0"/>
            <a:chExt cx="857955" cy="424203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57955" cy="424203"/>
            </a:xfrm>
            <a:custGeom>
              <a:avLst/>
              <a:gdLst/>
              <a:ahLst/>
              <a:cxnLst/>
              <a:rect l="l" t="t" r="r" b="b"/>
              <a:pathLst>
                <a:path w="857955" h="424203">
                  <a:moveTo>
                    <a:pt x="151725" y="0"/>
                  </a:moveTo>
                  <a:lnTo>
                    <a:pt x="706231" y="0"/>
                  </a:lnTo>
                  <a:cubicBezTo>
                    <a:pt x="790026" y="0"/>
                    <a:pt x="857955" y="67929"/>
                    <a:pt x="857955" y="151725"/>
                  </a:cubicBezTo>
                  <a:lnTo>
                    <a:pt x="857955" y="272478"/>
                  </a:lnTo>
                  <a:cubicBezTo>
                    <a:pt x="857955" y="312718"/>
                    <a:pt x="841970" y="351310"/>
                    <a:pt x="813516" y="379764"/>
                  </a:cubicBezTo>
                  <a:cubicBezTo>
                    <a:pt x="785062" y="408218"/>
                    <a:pt x="746471" y="424203"/>
                    <a:pt x="706231" y="424203"/>
                  </a:cubicBezTo>
                  <a:lnTo>
                    <a:pt x="151725" y="424203"/>
                  </a:lnTo>
                  <a:cubicBezTo>
                    <a:pt x="67929" y="424203"/>
                    <a:pt x="0" y="356273"/>
                    <a:pt x="0" y="272478"/>
                  </a:cubicBezTo>
                  <a:lnTo>
                    <a:pt x="0" y="151725"/>
                  </a:lnTo>
                  <a:cubicBezTo>
                    <a:pt x="0" y="111485"/>
                    <a:pt x="15985" y="72893"/>
                    <a:pt x="44439" y="44439"/>
                  </a:cubicBezTo>
                  <a:cubicBezTo>
                    <a:pt x="72893" y="15985"/>
                    <a:pt x="111485" y="0"/>
                    <a:pt x="15172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569E">
                    <a:alpha val="100000"/>
                  </a:srgbClr>
                </a:gs>
                <a:gs pos="100000">
                  <a:srgbClr val="014074">
                    <a:alpha val="10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cap="rnd">
              <a:noFill/>
              <a:prstDash val="solid"/>
              <a:round/>
            </a:ln>
          </p:spPr>
        </p:sp>
        <p:sp>
          <p:nvSpPr>
            <p:cNvPr id="28" name="TextBox 28"/>
            <p:cNvSpPr txBox="1"/>
            <p:nvPr/>
          </p:nvSpPr>
          <p:spPr>
            <a:xfrm>
              <a:off x="0" y="-66675"/>
              <a:ext cx="857955" cy="49087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lvl="0" indent="0" algn="ctr">
                <a:lnSpc>
                  <a:spcPts val="3480"/>
                </a:lnSpc>
                <a:spcBef>
                  <a:spcPct val="0"/>
                </a:spcBef>
              </a:pPr>
              <a:r>
                <a:rPr lang="en-US" sz="2486" b="1" u="none" strike="noStrike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Problem 03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5005562" y="2407256"/>
            <a:ext cx="2347201" cy="1160537"/>
            <a:chOff x="0" y="0"/>
            <a:chExt cx="857955" cy="424203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57955" cy="424203"/>
            </a:xfrm>
            <a:custGeom>
              <a:avLst/>
              <a:gdLst/>
              <a:ahLst/>
              <a:cxnLst/>
              <a:rect l="l" t="t" r="r" b="b"/>
              <a:pathLst>
                <a:path w="857955" h="424203">
                  <a:moveTo>
                    <a:pt x="151725" y="0"/>
                  </a:moveTo>
                  <a:lnTo>
                    <a:pt x="706231" y="0"/>
                  </a:lnTo>
                  <a:cubicBezTo>
                    <a:pt x="790026" y="0"/>
                    <a:pt x="857955" y="67929"/>
                    <a:pt x="857955" y="151725"/>
                  </a:cubicBezTo>
                  <a:lnTo>
                    <a:pt x="857955" y="272478"/>
                  </a:lnTo>
                  <a:cubicBezTo>
                    <a:pt x="857955" y="312718"/>
                    <a:pt x="841970" y="351310"/>
                    <a:pt x="813516" y="379764"/>
                  </a:cubicBezTo>
                  <a:cubicBezTo>
                    <a:pt x="785062" y="408218"/>
                    <a:pt x="746471" y="424203"/>
                    <a:pt x="706231" y="424203"/>
                  </a:cubicBezTo>
                  <a:lnTo>
                    <a:pt x="151725" y="424203"/>
                  </a:lnTo>
                  <a:cubicBezTo>
                    <a:pt x="67929" y="424203"/>
                    <a:pt x="0" y="356273"/>
                    <a:pt x="0" y="272478"/>
                  </a:cubicBezTo>
                  <a:lnTo>
                    <a:pt x="0" y="151725"/>
                  </a:lnTo>
                  <a:cubicBezTo>
                    <a:pt x="0" y="111485"/>
                    <a:pt x="15985" y="72893"/>
                    <a:pt x="44439" y="44439"/>
                  </a:cubicBezTo>
                  <a:cubicBezTo>
                    <a:pt x="72893" y="15985"/>
                    <a:pt x="111485" y="0"/>
                    <a:pt x="15172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569E">
                    <a:alpha val="100000"/>
                  </a:srgbClr>
                </a:gs>
                <a:gs pos="100000">
                  <a:srgbClr val="014074">
                    <a:alpha val="10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cap="rnd">
              <a:noFill/>
              <a:prstDash val="solid"/>
              <a:round/>
            </a:ln>
          </p:spPr>
        </p:sp>
        <p:sp>
          <p:nvSpPr>
            <p:cNvPr id="31" name="TextBox 31"/>
            <p:cNvSpPr txBox="1"/>
            <p:nvPr/>
          </p:nvSpPr>
          <p:spPr>
            <a:xfrm>
              <a:off x="0" y="-66675"/>
              <a:ext cx="857955" cy="49087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marL="0" lvl="0" indent="0" algn="ctr">
                <a:lnSpc>
                  <a:spcPts val="3480"/>
                </a:lnSpc>
                <a:spcBef>
                  <a:spcPct val="0"/>
                </a:spcBef>
              </a:pPr>
              <a:r>
                <a:rPr lang="en-US" sz="2486" b="1" u="none" strike="noStrike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Problem 02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123887" y="-2346523"/>
            <a:ext cx="4693046" cy="4693046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518345" y="3065089"/>
            <a:ext cx="13435576" cy="4771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59"/>
              </a:lnSpc>
            </a:pPr>
            <a:endParaRPr/>
          </a:p>
          <a:p>
            <a:pPr algn="l">
              <a:lnSpc>
                <a:spcPts val="5459"/>
              </a:lnSpc>
            </a:pPr>
            <a:r>
              <a:rPr lang="en-US" sz="3899" spc="-77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We created a user-friendly platform to simplify coding education by integrating guided lessons, progress tracking, and interactive discussions, making learning more effective.</a:t>
            </a:r>
          </a:p>
          <a:p>
            <a:pPr algn="l">
              <a:lnSpc>
                <a:spcPts val="5459"/>
              </a:lnSpc>
            </a:pPr>
            <a:endParaRPr lang="en-US" sz="3899" spc="-77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>
              <a:lnSpc>
                <a:spcPts val="5083"/>
              </a:lnSpc>
              <a:spcBef>
                <a:spcPct val="0"/>
              </a:spcBef>
            </a:pPr>
            <a:endParaRPr lang="en-US" sz="3899" spc="-77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18345" y="1913664"/>
            <a:ext cx="5944807" cy="11716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13"/>
              </a:lnSpc>
              <a:spcBef>
                <a:spcPct val="0"/>
              </a:spcBef>
            </a:pPr>
            <a:r>
              <a:rPr lang="en-US" sz="6866">
                <a:solidFill>
                  <a:srgbClr val="051D40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Background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5D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32204" y="7686324"/>
            <a:ext cx="5841799" cy="1153755"/>
          </a:xfrm>
          <a:custGeom>
            <a:avLst/>
            <a:gdLst/>
            <a:ahLst/>
            <a:cxnLst/>
            <a:rect l="l" t="t" r="r" b="b"/>
            <a:pathLst>
              <a:path w="5841799" h="1153755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224860" y="7686324"/>
            <a:ext cx="5841799" cy="1153755"/>
          </a:xfrm>
          <a:custGeom>
            <a:avLst/>
            <a:gdLst/>
            <a:ahLst/>
            <a:cxnLst/>
            <a:rect l="l" t="t" r="r" b="b"/>
            <a:pathLst>
              <a:path w="5841799" h="1153755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2213997" y="7686324"/>
            <a:ext cx="5841799" cy="1153755"/>
          </a:xfrm>
          <a:custGeom>
            <a:avLst/>
            <a:gdLst/>
            <a:ahLst/>
            <a:cxnLst/>
            <a:rect l="l" t="t" r="r" b="b"/>
            <a:pathLst>
              <a:path w="5841799" h="1153755">
                <a:moveTo>
                  <a:pt x="0" y="0"/>
                </a:moveTo>
                <a:lnTo>
                  <a:pt x="5841799" y="0"/>
                </a:lnTo>
                <a:lnTo>
                  <a:pt x="5841799" y="1153755"/>
                </a:lnTo>
                <a:lnTo>
                  <a:pt x="0" y="11537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12213997" y="3298645"/>
            <a:ext cx="5841799" cy="5146658"/>
            <a:chOff x="0" y="0"/>
            <a:chExt cx="1554321" cy="136936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554321" cy="1369365"/>
            </a:xfrm>
            <a:custGeom>
              <a:avLst/>
              <a:gdLst/>
              <a:ahLst/>
              <a:cxnLst/>
              <a:rect l="l" t="t" r="r" b="b"/>
              <a:pathLst>
                <a:path w="1554321" h="1369365">
                  <a:moveTo>
                    <a:pt x="58312" y="0"/>
                  </a:moveTo>
                  <a:lnTo>
                    <a:pt x="1496009" y="0"/>
                  </a:lnTo>
                  <a:cubicBezTo>
                    <a:pt x="1511474" y="0"/>
                    <a:pt x="1526306" y="6144"/>
                    <a:pt x="1537241" y="17079"/>
                  </a:cubicBezTo>
                  <a:cubicBezTo>
                    <a:pt x="1548177" y="28015"/>
                    <a:pt x="1554321" y="42846"/>
                    <a:pt x="1554321" y="58312"/>
                  </a:cubicBezTo>
                  <a:lnTo>
                    <a:pt x="1554321" y="1311054"/>
                  </a:lnTo>
                  <a:cubicBezTo>
                    <a:pt x="1554321" y="1326519"/>
                    <a:pt x="1548177" y="1341351"/>
                    <a:pt x="1537241" y="1352286"/>
                  </a:cubicBezTo>
                  <a:cubicBezTo>
                    <a:pt x="1526306" y="1363222"/>
                    <a:pt x="1511474" y="1369365"/>
                    <a:pt x="1496009" y="1369365"/>
                  </a:cubicBezTo>
                  <a:lnTo>
                    <a:pt x="58312" y="1369365"/>
                  </a:lnTo>
                  <a:cubicBezTo>
                    <a:pt x="42846" y="1369365"/>
                    <a:pt x="28015" y="1363222"/>
                    <a:pt x="17079" y="1352286"/>
                  </a:cubicBezTo>
                  <a:cubicBezTo>
                    <a:pt x="6144" y="1341351"/>
                    <a:pt x="0" y="1326519"/>
                    <a:pt x="0" y="1311054"/>
                  </a:cubicBezTo>
                  <a:lnTo>
                    <a:pt x="0" y="58312"/>
                  </a:lnTo>
                  <a:cubicBezTo>
                    <a:pt x="0" y="42846"/>
                    <a:pt x="6144" y="28015"/>
                    <a:pt x="17079" y="17079"/>
                  </a:cubicBezTo>
                  <a:cubicBezTo>
                    <a:pt x="28015" y="6144"/>
                    <a:pt x="42846" y="0"/>
                    <a:pt x="58312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554321" cy="14074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32204" y="3298645"/>
            <a:ext cx="5841799" cy="5146658"/>
            <a:chOff x="0" y="0"/>
            <a:chExt cx="1554321" cy="136936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554321" cy="1369365"/>
            </a:xfrm>
            <a:custGeom>
              <a:avLst/>
              <a:gdLst/>
              <a:ahLst/>
              <a:cxnLst/>
              <a:rect l="l" t="t" r="r" b="b"/>
              <a:pathLst>
                <a:path w="1554321" h="1369365">
                  <a:moveTo>
                    <a:pt x="58312" y="0"/>
                  </a:moveTo>
                  <a:lnTo>
                    <a:pt x="1496009" y="0"/>
                  </a:lnTo>
                  <a:cubicBezTo>
                    <a:pt x="1511474" y="0"/>
                    <a:pt x="1526306" y="6144"/>
                    <a:pt x="1537241" y="17079"/>
                  </a:cubicBezTo>
                  <a:cubicBezTo>
                    <a:pt x="1548177" y="28015"/>
                    <a:pt x="1554321" y="42846"/>
                    <a:pt x="1554321" y="58312"/>
                  </a:cubicBezTo>
                  <a:lnTo>
                    <a:pt x="1554321" y="1311054"/>
                  </a:lnTo>
                  <a:cubicBezTo>
                    <a:pt x="1554321" y="1326519"/>
                    <a:pt x="1548177" y="1341351"/>
                    <a:pt x="1537241" y="1352286"/>
                  </a:cubicBezTo>
                  <a:cubicBezTo>
                    <a:pt x="1526306" y="1363222"/>
                    <a:pt x="1511474" y="1369365"/>
                    <a:pt x="1496009" y="1369365"/>
                  </a:cubicBezTo>
                  <a:lnTo>
                    <a:pt x="58312" y="1369365"/>
                  </a:lnTo>
                  <a:cubicBezTo>
                    <a:pt x="42846" y="1369365"/>
                    <a:pt x="28015" y="1363222"/>
                    <a:pt x="17079" y="1352286"/>
                  </a:cubicBezTo>
                  <a:cubicBezTo>
                    <a:pt x="6144" y="1341351"/>
                    <a:pt x="0" y="1326519"/>
                    <a:pt x="0" y="1311054"/>
                  </a:cubicBezTo>
                  <a:lnTo>
                    <a:pt x="0" y="58312"/>
                  </a:lnTo>
                  <a:cubicBezTo>
                    <a:pt x="0" y="42846"/>
                    <a:pt x="6144" y="28015"/>
                    <a:pt x="17079" y="17079"/>
                  </a:cubicBezTo>
                  <a:cubicBezTo>
                    <a:pt x="28015" y="6144"/>
                    <a:pt x="42846" y="0"/>
                    <a:pt x="58312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1554321" cy="14074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-2123887" y="-2346523"/>
            <a:ext cx="4693046" cy="4693046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573718" y="7940477"/>
            <a:ext cx="4693046" cy="4693046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6001905" y="1390396"/>
            <a:ext cx="6287708" cy="6295928"/>
          </a:xfrm>
          <a:custGeom>
            <a:avLst/>
            <a:gdLst/>
            <a:ahLst/>
            <a:cxnLst/>
            <a:rect l="l" t="t" r="r" b="b"/>
            <a:pathLst>
              <a:path w="6287708" h="6295928">
                <a:moveTo>
                  <a:pt x="0" y="0"/>
                </a:moveTo>
                <a:lnTo>
                  <a:pt x="6287709" y="0"/>
                </a:lnTo>
                <a:lnTo>
                  <a:pt x="6287709" y="6295928"/>
                </a:lnTo>
                <a:lnTo>
                  <a:pt x="0" y="62959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5417025" y="148799"/>
            <a:ext cx="7453950" cy="879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151"/>
              </a:lnSpc>
              <a:spcBef>
                <a:spcPct val="0"/>
              </a:spcBef>
            </a:pPr>
            <a:r>
              <a:rPr lang="en-US" sz="5108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Project Objectives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757919" y="4008895"/>
            <a:ext cx="5297877" cy="30973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04"/>
              </a:lnSpc>
            </a:pPr>
            <a:r>
              <a:rPr lang="en-US" sz="2932" spc="-58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4. Foster collaboration with discussion forums.</a:t>
            </a:r>
          </a:p>
          <a:p>
            <a:pPr algn="l">
              <a:lnSpc>
                <a:spcPts val="4104"/>
              </a:lnSpc>
            </a:pPr>
            <a:endParaRPr lang="en-US" sz="2932" spc="-58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4104"/>
              </a:lnSpc>
            </a:pPr>
            <a:r>
              <a:rPr lang="en-US" sz="2932" spc="-58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5. Ensure scalability and support for future languages.</a:t>
            </a:r>
          </a:p>
          <a:p>
            <a:pPr marL="0" lvl="0" indent="0" algn="l">
              <a:lnSpc>
                <a:spcPts val="4104"/>
              </a:lnSpc>
              <a:spcBef>
                <a:spcPct val="0"/>
              </a:spcBef>
            </a:pPr>
            <a:endParaRPr lang="en-US" sz="2932" spc="-58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504165" y="4008895"/>
            <a:ext cx="5297877" cy="46403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04"/>
              </a:lnSpc>
            </a:pPr>
            <a:r>
              <a:rPr lang="en-US" sz="2932" spc="-58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1. Create an interactive, structured learning platform.</a:t>
            </a:r>
          </a:p>
          <a:p>
            <a:pPr algn="l">
              <a:lnSpc>
                <a:spcPts val="4104"/>
              </a:lnSpc>
            </a:pPr>
            <a:endParaRPr lang="en-US" sz="2932" spc="-58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4104"/>
              </a:lnSpc>
            </a:pPr>
            <a:r>
              <a:rPr lang="en-US" sz="2932" spc="-58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2. Implement an adaptive placement test.</a:t>
            </a:r>
          </a:p>
          <a:p>
            <a:pPr algn="l">
              <a:lnSpc>
                <a:spcPts val="4104"/>
              </a:lnSpc>
            </a:pPr>
            <a:endParaRPr lang="en-US" sz="2932" spc="-58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4104"/>
              </a:lnSpc>
            </a:pPr>
            <a:r>
              <a:rPr lang="en-US" sz="2932" spc="-58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3. Empower teachers to customize content.</a:t>
            </a:r>
          </a:p>
          <a:p>
            <a:pPr marL="0" lvl="0" indent="0" algn="l">
              <a:lnSpc>
                <a:spcPts val="4104"/>
              </a:lnSpc>
              <a:spcBef>
                <a:spcPct val="0"/>
              </a:spcBef>
            </a:pPr>
            <a:endParaRPr lang="en-US" sz="2932" spc="-58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5D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78123" y="3083740"/>
            <a:ext cx="16690709" cy="4642613"/>
            <a:chOff x="0" y="0"/>
            <a:chExt cx="4395907" cy="12227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95907" cy="1222746"/>
            </a:xfrm>
            <a:custGeom>
              <a:avLst/>
              <a:gdLst/>
              <a:ahLst/>
              <a:cxnLst/>
              <a:rect l="l" t="t" r="r" b="b"/>
              <a:pathLst>
                <a:path w="4395907" h="1222746">
                  <a:moveTo>
                    <a:pt x="7885" y="0"/>
                  </a:moveTo>
                  <a:lnTo>
                    <a:pt x="4388021" y="0"/>
                  </a:lnTo>
                  <a:cubicBezTo>
                    <a:pt x="4392376" y="0"/>
                    <a:pt x="4395907" y="3530"/>
                    <a:pt x="4395907" y="7885"/>
                  </a:cubicBezTo>
                  <a:lnTo>
                    <a:pt x="4395907" y="1214861"/>
                  </a:lnTo>
                  <a:cubicBezTo>
                    <a:pt x="4395907" y="1219216"/>
                    <a:pt x="4392376" y="1222746"/>
                    <a:pt x="4388021" y="1222746"/>
                  </a:cubicBezTo>
                  <a:lnTo>
                    <a:pt x="7885" y="1222746"/>
                  </a:lnTo>
                  <a:cubicBezTo>
                    <a:pt x="3530" y="1222746"/>
                    <a:pt x="0" y="1219216"/>
                    <a:pt x="0" y="1214861"/>
                  </a:cubicBezTo>
                  <a:lnTo>
                    <a:pt x="0" y="7885"/>
                  </a:lnTo>
                  <a:cubicBezTo>
                    <a:pt x="0" y="3530"/>
                    <a:pt x="3530" y="0"/>
                    <a:pt x="7885" y="0"/>
                  </a:cubicBezTo>
                  <a:close/>
                </a:path>
              </a:pathLst>
            </a:custGeom>
            <a:solidFill>
              <a:srgbClr val="FDFDF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395907" cy="126084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270420" y="904875"/>
            <a:ext cx="12131852" cy="11265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247"/>
              </a:lnSpc>
              <a:spcBef>
                <a:spcPct val="0"/>
              </a:spcBef>
            </a:pPr>
            <a:r>
              <a:rPr lang="en-US" sz="6605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Literature Review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5573718" y="7940477"/>
            <a:ext cx="4693046" cy="4693046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0" cap="sq">
              <a:solidFill>
                <a:srgbClr val="FFFFFF">
                  <a:alpha val="15686"/>
                </a:srgbClr>
              </a:solidFill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122327" y="3838734"/>
            <a:ext cx="4161784" cy="18301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sz="2573" spc="-51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 Python as a key programming language: Simple and widely used.</a:t>
            </a:r>
          </a:p>
          <a:p>
            <a:pPr algn="l">
              <a:lnSpc>
                <a:spcPts val="3603"/>
              </a:lnSpc>
            </a:pPr>
            <a:endParaRPr lang="en-US" sz="2573" spc="-51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" name="AutoShape 10"/>
          <p:cNvSpPr/>
          <p:nvPr/>
        </p:nvSpPr>
        <p:spPr>
          <a:xfrm>
            <a:off x="5246011" y="3346956"/>
            <a:ext cx="0" cy="3071540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TextBox 11"/>
          <p:cNvSpPr txBox="1"/>
          <p:nvPr/>
        </p:nvSpPr>
        <p:spPr>
          <a:xfrm>
            <a:off x="5331736" y="3811429"/>
            <a:ext cx="4161784" cy="18751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43"/>
              </a:lnSpc>
            </a:pPr>
            <a:r>
              <a:rPr lang="en-US" sz="2673" spc="-53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Gamification techniques improve engagement and retention.</a:t>
            </a:r>
          </a:p>
          <a:p>
            <a:pPr algn="l">
              <a:lnSpc>
                <a:spcPts val="3743"/>
              </a:lnSpc>
            </a:pPr>
            <a:endParaRPr lang="en-US" sz="2673" spc="-53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9560196" y="3811429"/>
            <a:ext cx="3556327" cy="2341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43"/>
              </a:lnSpc>
            </a:pPr>
            <a:r>
              <a:rPr lang="en-US" sz="2673" spc="-53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Role of teachers in e-learning platforms enhances content quality.</a:t>
            </a:r>
          </a:p>
          <a:p>
            <a:pPr algn="l">
              <a:lnSpc>
                <a:spcPts val="3743"/>
              </a:lnSpc>
            </a:pPr>
            <a:endParaRPr lang="en-US" sz="2673" spc="-53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402273" y="3829209"/>
            <a:ext cx="4161784" cy="18751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43"/>
              </a:lnSpc>
            </a:pPr>
            <a:r>
              <a:rPr lang="en-US" sz="2673" spc="-53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Comparative study: Khan Academy, Codecademy, and freeCodeCamp.</a:t>
            </a:r>
          </a:p>
          <a:p>
            <a:pPr algn="l">
              <a:lnSpc>
                <a:spcPts val="3743"/>
              </a:lnSpc>
            </a:pPr>
            <a:endParaRPr lang="en-US" sz="2673" spc="-53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" name="AutoShape 14"/>
          <p:cNvSpPr/>
          <p:nvPr/>
        </p:nvSpPr>
        <p:spPr>
          <a:xfrm>
            <a:off x="13202248" y="3346956"/>
            <a:ext cx="0" cy="3071540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5" name="AutoShape 15"/>
          <p:cNvSpPr/>
          <p:nvPr/>
        </p:nvSpPr>
        <p:spPr>
          <a:xfrm>
            <a:off x="9342528" y="3346956"/>
            <a:ext cx="0" cy="3071540"/>
          </a:xfrm>
          <a:prstGeom prst="line">
            <a:avLst/>
          </a:prstGeom>
          <a:ln w="38100" cap="flat">
            <a:solidFill>
              <a:srgbClr val="145DA0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656283" y="-2445901"/>
            <a:ext cx="15178802" cy="15178802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007842" y="-1797460"/>
            <a:ext cx="13881919" cy="13881919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45DA0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162588" y="4389365"/>
            <a:ext cx="6033363" cy="986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3"/>
              </a:lnSpc>
              <a:spcBef>
                <a:spcPct val="0"/>
              </a:spcBef>
            </a:pPr>
            <a:r>
              <a:rPr lang="en-US" sz="5780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Methodology</a:t>
            </a:r>
          </a:p>
        </p:txBody>
      </p:sp>
      <p:sp>
        <p:nvSpPr>
          <p:cNvPr id="9" name="Freeform 9"/>
          <p:cNvSpPr/>
          <p:nvPr/>
        </p:nvSpPr>
        <p:spPr>
          <a:xfrm>
            <a:off x="8618101" y="1767991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5" y="0"/>
                </a:lnTo>
                <a:lnTo>
                  <a:pt x="1424255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0" name="TextBox 10"/>
          <p:cNvSpPr txBox="1"/>
          <p:nvPr/>
        </p:nvSpPr>
        <p:spPr>
          <a:xfrm>
            <a:off x="10162447" y="1806622"/>
            <a:ext cx="5768345" cy="12634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35"/>
              </a:lnSpc>
            </a:pPr>
            <a:r>
              <a:rPr lang="en-US" sz="2800" spc="-47" dirty="0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 Research through surveys and platform comparisons.</a:t>
            </a:r>
            <a:endParaRPr lang="en-US" sz="2800" spc="-47" dirty="0">
              <a:solidFill>
                <a:srgbClr val="145DA0"/>
              </a:solidFill>
              <a:latin typeface="Poppins"/>
              <a:ea typeface="Poppins"/>
              <a:cs typeface="Poppins"/>
            </a:endParaRPr>
          </a:p>
          <a:p>
            <a:pPr algn="l">
              <a:lnSpc>
                <a:spcPts val="3335"/>
              </a:lnSpc>
            </a:pPr>
            <a:endParaRPr lang="en-US" sz="2382" spc="-47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763159" y="2041203"/>
            <a:ext cx="1134140" cy="801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01</a:t>
            </a:r>
          </a:p>
        </p:txBody>
      </p:sp>
      <p:sp>
        <p:nvSpPr>
          <p:cNvPr id="12" name="Freeform 12"/>
          <p:cNvSpPr/>
          <p:nvPr/>
        </p:nvSpPr>
        <p:spPr>
          <a:xfrm>
            <a:off x="9144000" y="3541391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6" y="0"/>
                </a:lnTo>
                <a:lnTo>
                  <a:pt x="1424256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3" name="TextBox 13"/>
          <p:cNvSpPr txBox="1"/>
          <p:nvPr/>
        </p:nvSpPr>
        <p:spPr>
          <a:xfrm>
            <a:off x="10561346" y="3537689"/>
            <a:ext cx="6276345" cy="12493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335"/>
              </a:lnSpc>
            </a:pPr>
            <a:r>
              <a:rPr lang="en-US" sz="2800" spc="-47" dirty="0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Development using React.js (Frontend) and Laravel (Backend).</a:t>
            </a:r>
          </a:p>
          <a:p>
            <a:pPr algn="l">
              <a:lnSpc>
                <a:spcPts val="3335"/>
              </a:lnSpc>
            </a:pPr>
            <a:endParaRPr lang="en-US" sz="2382" spc="-47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9289058" y="3814603"/>
            <a:ext cx="1134140" cy="801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02</a:t>
            </a:r>
          </a:p>
        </p:txBody>
      </p:sp>
      <p:sp>
        <p:nvSpPr>
          <p:cNvPr id="15" name="Freeform 15"/>
          <p:cNvSpPr/>
          <p:nvPr/>
        </p:nvSpPr>
        <p:spPr>
          <a:xfrm>
            <a:off x="9144000" y="5318072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6" y="0"/>
                </a:lnTo>
                <a:lnTo>
                  <a:pt x="1424256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6" name="TextBox 16"/>
          <p:cNvSpPr txBox="1"/>
          <p:nvPr/>
        </p:nvSpPr>
        <p:spPr>
          <a:xfrm>
            <a:off x="10688346" y="5356702"/>
            <a:ext cx="5768345" cy="12634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35"/>
              </a:lnSpc>
            </a:pPr>
            <a:r>
              <a:rPr lang="en-US" sz="2800" spc="-47" dirty="0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Database: MySQL for efficient data handling.</a:t>
            </a:r>
            <a:endParaRPr lang="en-US" sz="2800" spc="-47" dirty="0">
              <a:solidFill>
                <a:srgbClr val="145DA0"/>
              </a:solidFill>
              <a:latin typeface="Poppins"/>
              <a:ea typeface="Poppins"/>
              <a:cs typeface="Poppins"/>
            </a:endParaRPr>
          </a:p>
          <a:p>
            <a:pPr algn="l">
              <a:lnSpc>
                <a:spcPts val="3335"/>
              </a:lnSpc>
            </a:pPr>
            <a:endParaRPr lang="en-US" sz="2382" spc="-47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9289058" y="5591284"/>
            <a:ext cx="1134140" cy="801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03</a:t>
            </a:r>
          </a:p>
        </p:txBody>
      </p:sp>
      <p:sp>
        <p:nvSpPr>
          <p:cNvPr id="18" name="Freeform 18"/>
          <p:cNvSpPr/>
          <p:nvPr/>
        </p:nvSpPr>
        <p:spPr>
          <a:xfrm>
            <a:off x="8618101" y="7094753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5" y="0"/>
                </a:lnTo>
                <a:lnTo>
                  <a:pt x="1424255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TextBox 19"/>
          <p:cNvSpPr txBox="1"/>
          <p:nvPr/>
        </p:nvSpPr>
        <p:spPr>
          <a:xfrm>
            <a:off x="10035447" y="7091050"/>
            <a:ext cx="6403345" cy="12493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335"/>
              </a:lnSpc>
            </a:pPr>
            <a:r>
              <a:rPr lang="en-US" sz="2800" spc="-47" dirty="0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Agile development for continuous improvements.</a:t>
            </a:r>
            <a:endParaRPr lang="en-US" sz="2800" spc="-47" dirty="0">
              <a:solidFill>
                <a:srgbClr val="145DA0"/>
              </a:solidFill>
              <a:latin typeface="Poppins"/>
              <a:ea typeface="Poppins"/>
              <a:cs typeface="Poppins"/>
            </a:endParaRPr>
          </a:p>
          <a:p>
            <a:pPr algn="l">
              <a:lnSpc>
                <a:spcPts val="3335"/>
              </a:lnSpc>
            </a:pPr>
            <a:endParaRPr lang="en-US" sz="2382" spc="-47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8763159" y="7367965"/>
            <a:ext cx="1134140" cy="801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04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7905455" y="2656032"/>
            <a:ext cx="373607" cy="373607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8315313" y="4180490"/>
            <a:ext cx="373607" cy="373607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26" name="TextBox 26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7944228" y="7402839"/>
            <a:ext cx="373607" cy="373607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29" name="TextBox 2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8309460" y="5760481"/>
            <a:ext cx="373607" cy="373607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32" name="TextBox 32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sp>
        <p:nvSpPr>
          <p:cNvPr id="33" name="Freeform 33"/>
          <p:cNvSpPr/>
          <p:nvPr/>
        </p:nvSpPr>
        <p:spPr>
          <a:xfrm>
            <a:off x="7569324" y="8862744"/>
            <a:ext cx="1424256" cy="1424256"/>
          </a:xfrm>
          <a:custGeom>
            <a:avLst/>
            <a:gdLst/>
            <a:ahLst/>
            <a:cxnLst/>
            <a:rect l="l" t="t" r="r" b="b"/>
            <a:pathLst>
              <a:path w="1424256" h="1424256">
                <a:moveTo>
                  <a:pt x="0" y="0"/>
                </a:moveTo>
                <a:lnTo>
                  <a:pt x="1424256" y="0"/>
                </a:lnTo>
                <a:lnTo>
                  <a:pt x="1424256" y="1424256"/>
                </a:lnTo>
                <a:lnTo>
                  <a:pt x="0" y="14242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34" name="TextBox 34"/>
          <p:cNvSpPr txBox="1"/>
          <p:nvPr/>
        </p:nvSpPr>
        <p:spPr>
          <a:xfrm>
            <a:off x="7714382" y="9135956"/>
            <a:ext cx="1134140" cy="8016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697"/>
              </a:lnSpc>
              <a:spcBef>
                <a:spcPct val="0"/>
              </a:spcBef>
            </a:pPr>
            <a:r>
              <a:rPr lang="en-US" sz="4784">
                <a:solidFill>
                  <a:srgbClr val="FDFDFD"/>
                </a:solidFill>
                <a:latin typeface="Open Sans Extra Bold"/>
                <a:ea typeface="Open Sans Extra Bold"/>
                <a:cs typeface="Open Sans Extra Bold"/>
                <a:sym typeface="Open Sans Extra Bold"/>
              </a:rPr>
              <a:t>05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9144000" y="9023537"/>
            <a:ext cx="5768345" cy="12634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335"/>
              </a:lnSpc>
            </a:pPr>
            <a:r>
              <a:rPr lang="en-US" sz="2800" spc="-47" dirty="0">
                <a:solidFill>
                  <a:srgbClr val="145DA0"/>
                </a:solidFill>
                <a:latin typeface="Poppins"/>
                <a:ea typeface="Poppins"/>
                <a:cs typeface="Poppins"/>
                <a:sym typeface="Poppins"/>
              </a:rPr>
              <a:t>Integrated Python compiler for real-time coding practice.</a:t>
            </a:r>
            <a:endParaRPr lang="en-US" sz="2800" spc="-47" dirty="0">
              <a:solidFill>
                <a:srgbClr val="145DA0"/>
              </a:solidFill>
              <a:latin typeface="Poppins"/>
              <a:ea typeface="Poppins"/>
              <a:cs typeface="Poppins"/>
            </a:endParaRPr>
          </a:p>
          <a:p>
            <a:pPr algn="l">
              <a:lnSpc>
                <a:spcPts val="3335"/>
              </a:lnSpc>
            </a:pPr>
            <a:endParaRPr lang="en-US" sz="2382" spc="-47">
              <a:solidFill>
                <a:srgbClr val="145DA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6" name="Group 36"/>
          <p:cNvGrpSpPr/>
          <p:nvPr/>
        </p:nvGrpSpPr>
        <p:grpSpPr>
          <a:xfrm>
            <a:off x="7195951" y="8903408"/>
            <a:ext cx="373607" cy="373607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 w="38100" cap="sq">
              <a:solidFill>
                <a:srgbClr val="00569E"/>
              </a:solidFill>
              <a:prstDash val="solid"/>
              <a:miter/>
            </a:ln>
          </p:spPr>
        </p:sp>
        <p:sp>
          <p:nvSpPr>
            <p:cNvPr id="38" name="TextBox 3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72804" y="221127"/>
            <a:ext cx="17542392" cy="9802411"/>
            <a:chOff x="0" y="0"/>
            <a:chExt cx="4912260" cy="274489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912260" cy="2744893"/>
            </a:xfrm>
            <a:custGeom>
              <a:avLst/>
              <a:gdLst/>
              <a:ahLst/>
              <a:cxnLst/>
              <a:rect l="l" t="t" r="r" b="b"/>
              <a:pathLst>
                <a:path w="4912260" h="2744893">
                  <a:moveTo>
                    <a:pt x="0" y="0"/>
                  </a:moveTo>
                  <a:lnTo>
                    <a:pt x="4912260" y="0"/>
                  </a:lnTo>
                  <a:lnTo>
                    <a:pt x="4912260" y="2744893"/>
                  </a:lnTo>
                  <a:lnTo>
                    <a:pt x="0" y="27448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28600" cap="sq">
              <a:solidFill>
                <a:srgbClr val="145DA0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912260" cy="27829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7870480" y="2624508"/>
            <a:ext cx="9388820" cy="5869584"/>
          </a:xfrm>
          <a:custGeom>
            <a:avLst/>
            <a:gdLst/>
            <a:ahLst/>
            <a:cxnLst/>
            <a:rect l="l" t="t" r="r" b="b"/>
            <a:pathLst>
              <a:path w="9388820" h="5869584">
                <a:moveTo>
                  <a:pt x="0" y="0"/>
                </a:moveTo>
                <a:lnTo>
                  <a:pt x="9388820" y="0"/>
                </a:lnTo>
                <a:lnTo>
                  <a:pt x="9388820" y="5869584"/>
                </a:lnTo>
                <a:lnTo>
                  <a:pt x="0" y="58695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4902" b="-4902"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5201579" y="1304307"/>
            <a:ext cx="7884841" cy="8079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300"/>
              </a:lnSpc>
              <a:spcBef>
                <a:spcPct val="0"/>
              </a:spcBef>
            </a:pPr>
            <a:r>
              <a:rPr lang="en-US" sz="60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  <a:hlinkClick r:id="rId3" tooltip="https://us05web.zoom.us/j/86215986549?pwd=LAsX5uR3GJbfZWTkD39EtQKwWbqwt5.1"/>
              </a:rPr>
              <a:t>System Architecture</a:t>
            </a:r>
            <a:endParaRPr lang="en-US" sz="6000" b="1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61419" y="2576883"/>
            <a:ext cx="7395806" cy="47800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219"/>
              </a:lnSpc>
            </a:pPr>
            <a:r>
              <a:rPr lang="en-US" sz="3200" b="1" err="1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CodeConnect</a:t>
            </a:r>
            <a:r>
              <a:rPr lang="en-US" sz="32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 </a:t>
            </a:r>
            <a:r>
              <a:rPr lang="en-US" sz="3200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is designed to be scalable, efficient, and user-friendly, ensuring smooth interaction between the frontend, backend, and database.</a:t>
            </a:r>
            <a:endParaRPr lang="en-US" sz="3200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3219"/>
              </a:lnSpc>
            </a:pPr>
            <a:endParaRPr lang="en-US" sz="2250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4339"/>
              </a:lnSpc>
            </a:pPr>
            <a:r>
              <a:rPr lang="en-US" sz="44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Key Components:</a:t>
            </a:r>
            <a:endParaRPr lang="en-US" sz="4400" b="1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3499"/>
              </a:lnSpc>
            </a:pPr>
            <a:r>
              <a:rPr lang="en-US" sz="28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Frontend</a:t>
            </a:r>
            <a:r>
              <a:rPr lang="en-US" sz="2800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: React.js for an intuitive user interface.</a:t>
            </a:r>
            <a:endParaRPr lang="en-US" sz="2800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3499"/>
              </a:lnSpc>
            </a:pPr>
            <a:r>
              <a:rPr lang="en-US" sz="28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Backend</a:t>
            </a:r>
            <a:r>
              <a:rPr lang="en-US" sz="2800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: Laravel handles business logic and APIs.</a:t>
            </a:r>
            <a:endParaRPr lang="en-US" sz="2800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3499"/>
              </a:lnSpc>
            </a:pPr>
            <a:r>
              <a:rPr lang="en-US" sz="2800" b="1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Database</a:t>
            </a:r>
            <a:r>
              <a:rPr lang="en-US" sz="2800" dirty="0">
                <a:solidFill>
                  <a:srgbClr val="051D40"/>
                </a:solidFill>
                <a:latin typeface="Times New Roman"/>
                <a:ea typeface="Open Sans Extra Bold"/>
                <a:cs typeface="Open Sans Extra Bold"/>
                <a:sym typeface="Open Sans Extra Bold"/>
              </a:rPr>
              <a:t>: MySQL stores site and user data efficiently.</a:t>
            </a:r>
            <a:endParaRPr lang="en-US" sz="2800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  <a:p>
            <a:pPr algn="l">
              <a:lnSpc>
                <a:spcPts val="3219"/>
              </a:lnSpc>
              <a:spcBef>
                <a:spcPct val="0"/>
              </a:spcBef>
            </a:pPr>
            <a:endParaRPr lang="en-US" sz="2450" dirty="0">
              <a:solidFill>
                <a:srgbClr val="051D40"/>
              </a:solidFill>
              <a:latin typeface="Times New Roman"/>
              <a:ea typeface="Open Sans Extra Bold"/>
              <a:cs typeface="Open Sans Extra Bo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7998" cy="102860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2"/>
          <p:cNvSpPr txBox="1"/>
          <p:nvPr/>
        </p:nvSpPr>
        <p:spPr>
          <a:xfrm>
            <a:off x="1670715" y="4441074"/>
            <a:ext cx="6054501" cy="3581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100" b="1" kern="1200">
                <a:solidFill>
                  <a:schemeClr val="tx1"/>
                </a:solidFill>
                <a:latin typeface="+mj-lt"/>
                <a:ea typeface="+mj-ea"/>
                <a:cs typeface="+mj-cs"/>
                <a:sym typeface="Open Sans Extra Bold"/>
              </a:rPr>
              <a:t>SYSTEM DESIGN</a:t>
            </a:r>
            <a:endParaRPr lang="en-US" sz="81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4477488"/>
            <a:ext cx="1097283" cy="101019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6046505" y="0"/>
            <a:ext cx="2241495" cy="10287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8715" y="587829"/>
            <a:ext cx="9014049" cy="90256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a person&#10;&#10;AI-generated content may be incorrect.">
            <a:extLst>
              <a:ext uri="{FF2B5EF4-FFF2-40B4-BE49-F238E27FC236}">
                <a16:creationId xmlns:a16="http://schemas.microsoft.com/office/drawing/2014/main" id="{D877DAEE-5ABA-960A-E4AB-B4C895E71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325" y="1000092"/>
            <a:ext cx="9954619" cy="81986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and Blue Professional Modern Technology Pitch Deck Presentation</dc:title>
  <cp:revision>173</cp:revision>
  <dcterms:created xsi:type="dcterms:W3CDTF">2006-08-16T00:00:00Z</dcterms:created>
  <dcterms:modified xsi:type="dcterms:W3CDTF">2025-02-05T17:04:49Z</dcterms:modified>
  <dc:identifier>DAGdzKcELEE</dc:identifier>
</cp:coreProperties>
</file>