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4">
  <p:sldMasterIdLst>
    <p:sldMasterId id="2147483660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8" r:id="rId10"/>
    <p:sldId id="263" r:id="rId11"/>
    <p:sldId id="264" r:id="rId12"/>
    <p:sldId id="265" r:id="rId13"/>
    <p:sldId id="266" r:id="rId14"/>
    <p:sldId id="267" r:id="rId15"/>
    <p:sldId id="324" r:id="rId16"/>
    <p:sldId id="325" r:id="rId17"/>
    <p:sldId id="326" r:id="rId18"/>
    <p:sldId id="327" r:id="rId19"/>
    <p:sldId id="328" r:id="rId20"/>
    <p:sldId id="329" r:id="rId21"/>
    <p:sldId id="330" r:id="rId22"/>
    <p:sldId id="331" r:id="rId23"/>
    <p:sldId id="332" r:id="rId24"/>
    <p:sldId id="333" r:id="rId25"/>
    <p:sldId id="334" r:id="rId26"/>
    <p:sldId id="335" r:id="rId27"/>
    <p:sldId id="336" r:id="rId28"/>
    <p:sldId id="337" r:id="rId29"/>
    <p:sldId id="338" r:id="rId30"/>
    <p:sldId id="339" r:id="rId31"/>
    <p:sldId id="345" r:id="rId32"/>
    <p:sldId id="340" r:id="rId33"/>
    <p:sldId id="341" r:id="rId34"/>
    <p:sldId id="342" r:id="rId35"/>
    <p:sldId id="343" r:id="rId36"/>
    <p:sldId id="344" r:id="rId37"/>
    <p:sldId id="270" r:id="rId38"/>
    <p:sldId id="271" r:id="rId39"/>
    <p:sldId id="272" r:id="rId40"/>
    <p:sldId id="273" r:id="rId41"/>
    <p:sldId id="274" r:id="rId42"/>
    <p:sldId id="275" r:id="rId43"/>
    <p:sldId id="276" r:id="rId44"/>
    <p:sldId id="277" r:id="rId45"/>
    <p:sldId id="278" r:id="rId46"/>
    <p:sldId id="279" r:id="rId47"/>
    <p:sldId id="280" r:id="rId48"/>
    <p:sldId id="281" r:id="rId49"/>
    <p:sldId id="282" r:id="rId50"/>
    <p:sldId id="283" r:id="rId51"/>
    <p:sldId id="284" r:id="rId52"/>
    <p:sldId id="285" r:id="rId53"/>
    <p:sldId id="286" r:id="rId54"/>
    <p:sldId id="287" r:id="rId55"/>
    <p:sldId id="288" r:id="rId56"/>
    <p:sldId id="289" r:id="rId57"/>
    <p:sldId id="290" r:id="rId58"/>
    <p:sldId id="291" r:id="rId59"/>
    <p:sldId id="292" r:id="rId60"/>
    <p:sldId id="293" r:id="rId61"/>
    <p:sldId id="294" r:id="rId62"/>
    <p:sldId id="295" r:id="rId63"/>
    <p:sldId id="296" r:id="rId64"/>
    <p:sldId id="297" r:id="rId65"/>
    <p:sldId id="298" r:id="rId66"/>
    <p:sldId id="299" r:id="rId67"/>
    <p:sldId id="300" r:id="rId68"/>
    <p:sldId id="301" r:id="rId69"/>
    <p:sldId id="302" r:id="rId70"/>
    <p:sldId id="303" r:id="rId71"/>
    <p:sldId id="304" r:id="rId72"/>
    <p:sldId id="305" r:id="rId73"/>
    <p:sldId id="306" r:id="rId74"/>
    <p:sldId id="307" r:id="rId75"/>
    <p:sldId id="308" r:id="rId76"/>
    <p:sldId id="309" r:id="rId77"/>
    <p:sldId id="310" r:id="rId78"/>
    <p:sldId id="311" r:id="rId79"/>
    <p:sldId id="312" r:id="rId80"/>
    <p:sldId id="313" r:id="rId81"/>
    <p:sldId id="314" r:id="rId82"/>
    <p:sldId id="315" r:id="rId83"/>
    <p:sldId id="316" r:id="rId84"/>
    <p:sldId id="317" r:id="rId85"/>
    <p:sldId id="319" r:id="rId86"/>
    <p:sldId id="318" r:id="rId87"/>
    <p:sldId id="320" r:id="rId88"/>
    <p:sldId id="321" r:id="rId89"/>
    <p:sldId id="322" r:id="rId9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>
        <p:scale>
          <a:sx n="70" d="100"/>
          <a:sy n="70" d="100"/>
        </p:scale>
        <p:origin x="61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47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901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2256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14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1226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235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027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195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4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97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075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25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83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657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592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40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46EBB-F7DF-4E8B-B58A-85B4742F6DDF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6A8BD43-94B1-4D3F-A658-1FB3532A8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16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Picture 84" descr="ABET center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286" y="228599"/>
            <a:ext cx="2128769" cy="206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99286" y="2292438"/>
            <a:ext cx="10047163" cy="320087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Integrated Design of a Restaurant</a:t>
            </a:r>
          </a:p>
          <a:p>
            <a:r>
              <a:rPr lang="en-US" dirty="0"/>
              <a:t> </a:t>
            </a:r>
          </a:p>
          <a:p>
            <a:r>
              <a:rPr lang="en-US" b="1" dirty="0"/>
              <a:t>                            </a:t>
            </a:r>
          </a:p>
          <a:p>
            <a:r>
              <a:rPr lang="en-US" sz="2000" b="1" dirty="0"/>
              <a:t> Students’ Name:                                   </a:t>
            </a:r>
            <a:endParaRPr lang="en-US" sz="2000" dirty="0">
              <a:effectLst/>
            </a:endParaRPr>
          </a:p>
          <a:p>
            <a:r>
              <a:rPr lang="en-US" sz="2000" b="1" dirty="0"/>
              <a:t>                                                                         Supervisor: </a:t>
            </a:r>
            <a:r>
              <a:rPr lang="en-US" sz="2000" dirty="0"/>
              <a:t>Eng. </a:t>
            </a:r>
            <a:r>
              <a:rPr lang="en-US" sz="2000" dirty="0" err="1"/>
              <a:t>Nermeen</a:t>
            </a:r>
            <a:r>
              <a:rPr lang="en-US" sz="2000" dirty="0"/>
              <a:t> AL-</a:t>
            </a:r>
            <a:r>
              <a:rPr lang="en-US" sz="2000" dirty="0" err="1"/>
              <a:t>Barq</a:t>
            </a:r>
            <a:endParaRPr lang="en-US" sz="2000" dirty="0"/>
          </a:p>
          <a:p>
            <a:r>
              <a:rPr lang="en-US" sz="2000" dirty="0"/>
              <a:t> </a:t>
            </a:r>
            <a:r>
              <a:rPr lang="en-US" sz="2000" dirty="0" err="1"/>
              <a:t>Bushra</a:t>
            </a:r>
            <a:r>
              <a:rPr lang="en-US" sz="2000" dirty="0"/>
              <a:t> </a:t>
            </a:r>
            <a:r>
              <a:rPr lang="en-US" sz="2000" dirty="0" err="1"/>
              <a:t>Ebseesih</a:t>
            </a:r>
            <a:r>
              <a:rPr lang="en-US" sz="2000" dirty="0"/>
              <a:t> </a:t>
            </a:r>
            <a:endParaRPr lang="en-US" sz="2000" dirty="0">
              <a:effectLst/>
            </a:endParaRPr>
          </a:p>
          <a:p>
            <a:r>
              <a:rPr lang="en-US" sz="2000" dirty="0"/>
              <a:t>  Dana </a:t>
            </a:r>
            <a:r>
              <a:rPr lang="en-US" sz="2000" dirty="0" err="1"/>
              <a:t>Hnini</a:t>
            </a:r>
            <a:endParaRPr lang="en-US" sz="2000" dirty="0"/>
          </a:p>
          <a:p>
            <a:r>
              <a:rPr lang="en-US" sz="2000" dirty="0"/>
              <a:t>  </a:t>
            </a:r>
            <a:r>
              <a:rPr lang="en-US" sz="2000" dirty="0" err="1"/>
              <a:t>Doa’a</a:t>
            </a:r>
            <a:r>
              <a:rPr lang="en-US" sz="2000" dirty="0"/>
              <a:t> </a:t>
            </a:r>
            <a:r>
              <a:rPr lang="en-US" sz="2000" dirty="0" err="1"/>
              <a:t>Haneish</a:t>
            </a:r>
            <a:endParaRPr lang="en-US" sz="2000" dirty="0">
              <a:effectLst/>
            </a:endParaRPr>
          </a:p>
          <a:p>
            <a:r>
              <a:rPr lang="en-US" sz="2000" dirty="0"/>
              <a:t>  </a:t>
            </a:r>
            <a:r>
              <a:rPr lang="en-US" sz="2000" dirty="0" err="1"/>
              <a:t>Nareman</a:t>
            </a:r>
            <a:r>
              <a:rPr lang="en-US" sz="2000" dirty="0"/>
              <a:t> </a:t>
            </a:r>
            <a:r>
              <a:rPr lang="en-US" sz="2000" dirty="0" err="1"/>
              <a:t>Yaseen</a:t>
            </a:r>
            <a:r>
              <a:rPr lang="en-US" sz="2000" dirty="0"/>
              <a:t> </a:t>
            </a:r>
          </a:p>
          <a:p>
            <a:r>
              <a:rPr lang="en-US" dirty="0"/>
              <a:t>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653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577" y="2852155"/>
            <a:ext cx="3254083" cy="586504"/>
          </a:xfrm>
        </p:spPr>
        <p:txBody>
          <a:bodyPr>
            <a:normAutofit/>
          </a:bodyPr>
          <a:lstStyle/>
          <a:p>
            <a:r>
              <a:rPr lang="en-US" sz="2800" dirty="0"/>
              <a:t>SOUTH Elevation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5122" y="0"/>
            <a:ext cx="5108640" cy="8757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u="sng" dirty="0"/>
              <a:t>Architectural design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930" y="785097"/>
            <a:ext cx="9101070" cy="472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044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19428" y="2684731"/>
            <a:ext cx="3254083" cy="5865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west Elevation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750" y="579549"/>
            <a:ext cx="8976574" cy="627845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5122" y="0"/>
            <a:ext cx="5108640" cy="8757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u="sng" dirty="0"/>
              <a:t>Architectural design</a:t>
            </a:r>
          </a:p>
        </p:txBody>
      </p:sp>
    </p:spTree>
    <p:extLst>
      <p:ext uri="{BB962C8B-B14F-4D97-AF65-F5344CB8AC3E}">
        <p14:creationId xmlns:p14="http://schemas.microsoft.com/office/powerpoint/2010/main" val="162199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76250" y="5402173"/>
            <a:ext cx="3254083" cy="5865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north Elevation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531" y="708339"/>
            <a:ext cx="5850630" cy="43273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5122" y="0"/>
            <a:ext cx="5108640" cy="8757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u="sng" dirty="0"/>
              <a:t>Architectural design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769" y="875763"/>
            <a:ext cx="5894231" cy="397675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948391" y="5402173"/>
            <a:ext cx="3254083" cy="5865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east Elevation</a:t>
            </a:r>
          </a:p>
        </p:txBody>
      </p:sp>
    </p:spTree>
    <p:extLst>
      <p:ext uri="{BB962C8B-B14F-4D97-AF65-F5344CB8AC3E}">
        <p14:creationId xmlns:p14="http://schemas.microsoft.com/office/powerpoint/2010/main" val="22498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68919" y="0"/>
            <a:ext cx="5108640" cy="8757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u="sng" dirty="0"/>
              <a:t>Architectural design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290" y="721217"/>
            <a:ext cx="9684913" cy="613678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19426" y="1705937"/>
            <a:ext cx="3254083" cy="5865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Section1-1</a:t>
            </a:r>
          </a:p>
        </p:txBody>
      </p:sp>
    </p:spTree>
    <p:extLst>
      <p:ext uri="{BB962C8B-B14F-4D97-AF65-F5344CB8AC3E}">
        <p14:creationId xmlns:p14="http://schemas.microsoft.com/office/powerpoint/2010/main" val="428104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71950" y="0"/>
            <a:ext cx="5108640" cy="8757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u="sng" dirty="0"/>
              <a:t>Architectural design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654" y="1107582"/>
            <a:ext cx="9603346" cy="517730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03516" y="1705937"/>
            <a:ext cx="3254083" cy="5865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Section2-2</a:t>
            </a:r>
          </a:p>
        </p:txBody>
      </p:sp>
    </p:spTree>
    <p:extLst>
      <p:ext uri="{BB962C8B-B14F-4D97-AF65-F5344CB8AC3E}">
        <p14:creationId xmlns:p14="http://schemas.microsoft.com/office/powerpoint/2010/main" val="3711525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1053" y="304800"/>
            <a:ext cx="3505200" cy="685800"/>
          </a:xfrm>
        </p:spPr>
        <p:txBody>
          <a:bodyPr/>
          <a:lstStyle/>
          <a:p>
            <a:r>
              <a:rPr lang="en-US" altLang="en-US" sz="3200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252" y="1384181"/>
            <a:ext cx="6237097" cy="41784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3629" y="2050473"/>
            <a:ext cx="3562624" cy="4235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Reinforced Concrete Structure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r>
              <a:rPr lang="en-US" dirty="0"/>
              <a:t>Codes:  </a:t>
            </a:r>
          </a:p>
          <a:p>
            <a:pPr>
              <a:lnSpc>
                <a:spcPct val="140000"/>
              </a:lnSpc>
              <a:defRPr/>
            </a:pPr>
            <a:endParaRPr lang="en-US" dirty="0"/>
          </a:p>
          <a:p>
            <a:pPr marL="342900" indent="-342900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Code Requirements for Structural Concrete ACI 318-14(ACI Committee 318 2014).</a:t>
            </a:r>
            <a:endParaRPr lang="en-US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UBC -97 for earthquake design.</a:t>
            </a:r>
            <a:endParaRPr lang="en-US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ASCE for loads computations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84968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992" y="2854599"/>
            <a:ext cx="2815043" cy="24794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1" y="2826889"/>
            <a:ext cx="3210643" cy="27533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88166" y="5712721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Block 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22312" y="5618064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Block A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84411" y="349827"/>
            <a:ext cx="35052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6252" y="1524000"/>
            <a:ext cx="6538948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fʹ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24 MPa for slabs and beams  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fʹ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28 MPa for columns, shear walls and foundation. 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420 MPa.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Floor Height =  4m for B.F</a:t>
            </a:r>
          </a:p>
          <a:p>
            <a:pPr marL="952500" algn="just">
              <a:lnSpc>
                <a:spcPct val="140000"/>
              </a:lnSpc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                 5m for G.F and F.F</a:t>
            </a:r>
          </a:p>
          <a:p>
            <a:pPr marL="952500" algn="just">
              <a:lnSpc>
                <a:spcPct val="140000"/>
              </a:lnSpc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                 3m for R.F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Maximum span length = 9.5m </a:t>
            </a:r>
          </a:p>
        </p:txBody>
      </p:sp>
    </p:spTree>
    <p:extLst>
      <p:ext uri="{BB962C8B-B14F-4D97-AF65-F5344CB8AC3E}">
        <p14:creationId xmlns:p14="http://schemas.microsoft.com/office/powerpoint/2010/main" val="38193889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84411" y="349827"/>
            <a:ext cx="35052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1" y="1463160"/>
            <a:ext cx="5149789" cy="3841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Gravity Loads :</a:t>
            </a: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SID =  5.52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KN/m².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Live  =  4.8 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KN/m².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Load from external walls = 25KN/m.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endParaRPr lang="en-US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endParaRPr lang="en-US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19600" y="1463160"/>
            <a:ext cx="669867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Seismic load</a:t>
            </a:r>
            <a:r>
              <a:rPr lang="en-US" sz="2800" dirty="0"/>
              <a:t>: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Soil profiles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Calibri"/>
              </a:rPr>
              <a:t>Sc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 with a bearing capacity 250 </a:t>
            </a:r>
            <a:r>
              <a:rPr lang="en-US" altLang="zh-CN" sz="2000" dirty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KN/m</a:t>
            </a:r>
            <a:r>
              <a:rPr lang="en-US" sz="2000" baseline="30000" dirty="0">
                <a:solidFill>
                  <a:prstClr val="black"/>
                </a:solidFill>
                <a:latin typeface="Calibri"/>
              </a:rPr>
              <a:t>2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Z = 0.20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I = 1.25</a:t>
            </a:r>
            <a:endParaRPr lang="en-US" dirty="0"/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Ca = 0.24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 err="1">
                <a:solidFill>
                  <a:srgbClr val="000000"/>
                </a:solidFill>
                <a:latin typeface="Times New Roman"/>
                <a:ea typeface="Calibri"/>
              </a:rPr>
              <a:t>Cv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 = 0.32</a:t>
            </a:r>
            <a:endParaRPr lang="en-US" dirty="0"/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R= 5.5 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endParaRPr lang="en-US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endParaRPr lang="en-US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2262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84411" y="349827"/>
            <a:ext cx="35052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9201" y="1485446"/>
            <a:ext cx="5149789" cy="4875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Manual Checks 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    Compatibility check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    Equilibrium check</a:t>
            </a: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   Internal force check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    Modal participation mass ratio 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    Time period check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    Base shear check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    Drift check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    Deflection checks</a:t>
            </a: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endParaRPr lang="en-US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1238250" indent="-285750" algn="just">
              <a:lnSpc>
                <a:spcPct val="140000"/>
              </a:lnSpc>
              <a:buFont typeface="Wingdings" panose="05000000000000000000" pitchFamily="2" charset="2"/>
              <a:buChar char="§"/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2133600"/>
            <a:ext cx="3925092" cy="352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2823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84411" y="349827"/>
            <a:ext cx="35052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9200" y="1485446"/>
            <a:ext cx="7315200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Two way Ribbed Slab </a:t>
            </a: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Thickness = 40cm.</a:t>
            </a:r>
          </a:p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Shear Check :</a:t>
            </a:r>
          </a:p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 shear </a:t>
            </a:r>
            <a:r>
              <a:rPr lang="en-US" sz="2400" dirty="0">
                <a:solidFill>
                  <a:prstClr val="black"/>
                </a:solidFill>
                <a:latin typeface="Times New Roman"/>
                <a:cs typeface="Times New Roman"/>
              </a:rPr>
              <a:t>→ 1</a:t>
            </a:r>
            <a:r>
              <a:rPr lang="el-GR" sz="2400" dirty="0">
                <a:solidFill>
                  <a:prstClr val="black"/>
                </a:solidFill>
                <a:latin typeface="Times New Roman"/>
                <a:cs typeface="Times New Roman"/>
              </a:rPr>
              <a:t>Φ</a:t>
            </a:r>
            <a:r>
              <a:rPr lang="en-US" sz="2400" dirty="0">
                <a:solidFill>
                  <a:prstClr val="black"/>
                </a:solidFill>
                <a:latin typeface="Times New Roman"/>
                <a:cs typeface="Times New Roman"/>
              </a:rPr>
              <a:t>8 per 20 cm in rib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267200"/>
            <a:ext cx="8097380" cy="207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539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612" y="2620336"/>
            <a:ext cx="2082105" cy="1280890"/>
          </a:xfrm>
        </p:spPr>
        <p:txBody>
          <a:bodyPr>
            <a:noAutofit/>
          </a:bodyPr>
          <a:lstStyle/>
          <a:p>
            <a:r>
              <a:rPr lang="en-US" sz="4800" b="1" dirty="0">
                <a:latin typeface="Andalus" panose="02020603050405020304" pitchFamily="18" charset="-78"/>
                <a:cs typeface="Andalus" panose="02020603050405020304" pitchFamily="18" charset="-78"/>
              </a:rPr>
              <a:t>outline</a:t>
            </a:r>
          </a:p>
        </p:txBody>
      </p:sp>
      <p:sp>
        <p:nvSpPr>
          <p:cNvPr id="4" name="Regular Pentagon 3"/>
          <p:cNvSpPr/>
          <p:nvPr/>
        </p:nvSpPr>
        <p:spPr>
          <a:xfrm>
            <a:off x="6272009" y="218934"/>
            <a:ext cx="1828801" cy="146819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Site analysis</a:t>
            </a:r>
          </a:p>
        </p:txBody>
      </p:sp>
      <p:sp>
        <p:nvSpPr>
          <p:cNvPr id="6" name="Regular Pentagon 5"/>
          <p:cNvSpPr/>
          <p:nvPr/>
        </p:nvSpPr>
        <p:spPr>
          <a:xfrm>
            <a:off x="8590208" y="1468192"/>
            <a:ext cx="2648753" cy="1588529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Architectural design</a:t>
            </a:r>
          </a:p>
        </p:txBody>
      </p:sp>
      <p:sp>
        <p:nvSpPr>
          <p:cNvPr id="11" name="Regular Pentagon 10"/>
          <p:cNvSpPr/>
          <p:nvPr/>
        </p:nvSpPr>
        <p:spPr>
          <a:xfrm>
            <a:off x="6272009" y="2402184"/>
            <a:ext cx="1983349" cy="146819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Quantity surveying</a:t>
            </a:r>
          </a:p>
        </p:txBody>
      </p:sp>
      <p:sp>
        <p:nvSpPr>
          <p:cNvPr id="12" name="Regular Pentagon 11"/>
          <p:cNvSpPr/>
          <p:nvPr/>
        </p:nvSpPr>
        <p:spPr>
          <a:xfrm>
            <a:off x="8676069" y="3397873"/>
            <a:ext cx="2648753" cy="1588529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structural design</a:t>
            </a:r>
          </a:p>
        </p:txBody>
      </p:sp>
      <p:sp>
        <p:nvSpPr>
          <p:cNvPr id="13" name="Regular Pentagon 12"/>
          <p:cNvSpPr/>
          <p:nvPr/>
        </p:nvSpPr>
        <p:spPr>
          <a:xfrm>
            <a:off x="6053071" y="4986402"/>
            <a:ext cx="2867692" cy="1588529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Environmental design</a:t>
            </a:r>
          </a:p>
        </p:txBody>
      </p:sp>
      <p:sp>
        <p:nvSpPr>
          <p:cNvPr id="14" name="Regular Pentagon 13"/>
          <p:cNvSpPr/>
          <p:nvPr/>
        </p:nvSpPr>
        <p:spPr>
          <a:xfrm>
            <a:off x="3288406" y="3397873"/>
            <a:ext cx="2648753" cy="1588529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Mechanical design</a:t>
            </a:r>
          </a:p>
        </p:txBody>
      </p:sp>
      <p:sp>
        <p:nvSpPr>
          <p:cNvPr id="15" name="Regular Pentagon 14"/>
          <p:cNvSpPr/>
          <p:nvPr/>
        </p:nvSpPr>
        <p:spPr>
          <a:xfrm>
            <a:off x="3288406" y="1620731"/>
            <a:ext cx="2648753" cy="1588529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Electrical design</a:t>
            </a:r>
          </a:p>
        </p:txBody>
      </p:sp>
    </p:spTree>
    <p:extLst>
      <p:ext uri="{BB962C8B-B14F-4D97-AF65-F5344CB8AC3E}">
        <p14:creationId xmlns:p14="http://schemas.microsoft.com/office/powerpoint/2010/main" val="2970277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70556" y="183572"/>
            <a:ext cx="35052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8200" y="1752601"/>
            <a:ext cx="7315200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Moment design</a:t>
            </a: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 = 2</a:t>
            </a:r>
            <a:r>
              <a:rPr lang="el-GR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12 </a:t>
            </a:r>
          </a:p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  shrinkage = 3</a:t>
            </a:r>
            <a:r>
              <a:rPr lang="el-GR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8/m    </a:t>
            </a: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838200"/>
            <a:ext cx="5624623" cy="544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840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70556" y="183572"/>
            <a:ext cx="35052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38400" y="1752599"/>
            <a:ext cx="7315200" cy="1988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Columns groups and Reinforcement </a:t>
            </a: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310" y="2438262"/>
            <a:ext cx="7735380" cy="198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0497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70556" y="183572"/>
            <a:ext cx="35052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57600" y="1600201"/>
            <a:ext cx="7315200" cy="1988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Columns Sections </a:t>
            </a: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020" y="2209801"/>
            <a:ext cx="8487960" cy="384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9329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70556" y="183572"/>
            <a:ext cx="35052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70556" y="1066801"/>
            <a:ext cx="7315200" cy="1988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Beams Design  </a:t>
            </a: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3352800" y="1752600"/>
          <a:ext cx="54102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5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Beam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Section</a:t>
                      </a:r>
                      <a:r>
                        <a:rPr lang="en-US" sz="1400" baseline="0" dirty="0"/>
                        <a:t> (cm)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40*80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50*90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971800"/>
            <a:ext cx="8951346" cy="327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7636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70556" y="183572"/>
            <a:ext cx="35052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70556" y="1066800"/>
            <a:ext cx="7315200" cy="2505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latin typeface="Times New Roman"/>
                <a:ea typeface="Times New Roman"/>
              </a:rPr>
              <a:t>Shear wall design</a:t>
            </a: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latin typeface="Times New Roman"/>
                <a:ea typeface="Times New Roman"/>
              </a:rPr>
              <a:t>Block A</a:t>
            </a:r>
          </a:p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latin typeface="Times New Roman"/>
                <a:ea typeface="Times New Roman"/>
              </a:rPr>
              <a:t> 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667000" y="2231238"/>
          <a:ext cx="67818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Wall thickness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direction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direction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1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1φ 18 mm / 75 mm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1φ 10</a:t>
                      </a:r>
                      <a:r>
                        <a:rPr lang="en-US" dirty="0"/>
                        <a:t>mm / 250 mm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1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  <a:r>
                        <a:rPr lang="en-US" baseline="0" dirty="0"/>
                        <a:t> cm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1φ 18 mm / 50 mm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 1φ 10</a:t>
                      </a:r>
                      <a:r>
                        <a:rPr lang="en-US" dirty="0"/>
                        <a:t>mm / 250 mm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922956" y="3657600"/>
            <a:ext cx="7315200" cy="1902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latin typeface="Times New Roman"/>
                <a:ea typeface="Times New Roman"/>
              </a:rPr>
              <a:t>Block B</a:t>
            </a:r>
          </a:p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latin typeface="Times New Roman"/>
                <a:ea typeface="Times New Roman"/>
              </a:rPr>
              <a:t> 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2819400" y="4564516"/>
          <a:ext cx="67818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Wall thickness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direction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direction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1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1φ 18 mm / 90 mm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1φ 10</a:t>
                      </a:r>
                      <a:r>
                        <a:rPr lang="en-US" dirty="0"/>
                        <a:t>mm / 250 mm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1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  <a:r>
                        <a:rPr lang="en-US" baseline="0" dirty="0"/>
                        <a:t> cm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1φ 18 mm /250 mm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 1φ 10</a:t>
                      </a:r>
                      <a:r>
                        <a:rPr lang="en-US" dirty="0"/>
                        <a:t>mm / 250 mm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80239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70556" y="183572"/>
            <a:ext cx="35052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70556" y="1066800"/>
            <a:ext cx="7315200" cy="1471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/>
                <a:ea typeface="Times New Roman"/>
              </a:rPr>
              <a:t>Shear wall design 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757" y="526472"/>
            <a:ext cx="2338629" cy="61964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7386" y="183572"/>
            <a:ext cx="2076740" cy="652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109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70556" y="183572"/>
            <a:ext cx="35052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70556" y="1066801"/>
            <a:ext cx="731520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Footing Design</a:t>
            </a: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Matt foundation</a:t>
            </a:r>
          </a:p>
          <a:p>
            <a:pPr marL="952500" algn="just">
              <a:lnSpc>
                <a:spcPct val="140000"/>
              </a:lnSpc>
              <a:defRPr/>
            </a:pP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Thickness = 1.5 m</a:t>
            </a: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/>
              <a:t>Checks :</a:t>
            </a: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ü"/>
              <a:defRPr/>
            </a:pP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Compatibility check </a:t>
            </a: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ü"/>
              <a:defRPr/>
            </a:pP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Settlement (deflection check)</a:t>
            </a: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ü"/>
              <a:defRPr/>
            </a:pPr>
            <a:r>
              <a:rPr lang="en-US" sz="2000" dirty="0">
                <a:latin typeface="Calibri"/>
                <a:ea typeface="Times New Roman"/>
                <a:cs typeface="Arial"/>
              </a:rPr>
              <a:t>Bearing capacity check </a:t>
            </a: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ü"/>
              <a:defRPr/>
            </a:pPr>
            <a:r>
              <a:rPr lang="en-US" sz="2000" dirty="0">
                <a:latin typeface="Calibri"/>
                <a:ea typeface="Times New Roman"/>
                <a:cs typeface="Arial"/>
              </a:rPr>
              <a:t>Wide beam shear </a:t>
            </a: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0864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52971" y="0"/>
            <a:ext cx="35052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18156" y="685800"/>
            <a:ext cx="7315200" cy="2419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1" y="794515"/>
            <a:ext cx="6585387" cy="591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7270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52971" y="0"/>
            <a:ext cx="35052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18156" y="685801"/>
            <a:ext cx="7315200" cy="2936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0" algn="just">
              <a:lnSpc>
                <a:spcPct val="140000"/>
              </a:lnSpc>
              <a:defRPr/>
            </a:pPr>
            <a:r>
              <a:rPr lang="en-US" altLang="en-US" sz="2400" dirty="0">
                <a:solidFill>
                  <a:srgbClr val="191B0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Stair reinforcement and details</a:t>
            </a:r>
          </a:p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685800"/>
            <a:ext cx="2000582" cy="17805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883" y="2466319"/>
            <a:ext cx="6622473" cy="384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0582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52971" y="0"/>
            <a:ext cx="35052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18156" y="685801"/>
            <a:ext cx="7315200" cy="2936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0" algn="just">
              <a:lnSpc>
                <a:spcPct val="140000"/>
              </a:lnSpc>
              <a:defRPr/>
            </a:pPr>
            <a:r>
              <a:rPr lang="en-US" altLang="en-US" sz="2400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Stair reinforcement and details</a:t>
            </a:r>
          </a:p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828800"/>
            <a:ext cx="7251912" cy="391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29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0874" y="0"/>
            <a:ext cx="3279841" cy="972870"/>
          </a:xfrm>
        </p:spPr>
        <p:txBody>
          <a:bodyPr>
            <a:noAutofit/>
          </a:bodyPr>
          <a:lstStyle/>
          <a:p>
            <a:r>
              <a:rPr lang="en-US" sz="4000" b="1" u="sng" dirty="0"/>
              <a:t>Site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55871" y="1322231"/>
                <a:ext cx="3279841" cy="377762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b="1" dirty="0"/>
                  <a:t>-located in Nablus city</a:t>
                </a:r>
              </a:p>
              <a:p>
                <a:pPr marL="0" indent="0">
                  <a:buNone/>
                </a:pPr>
                <a:endParaRPr lang="en-US" sz="2000" b="1" dirty="0"/>
              </a:p>
              <a:p>
                <a:pPr marL="0" indent="0">
                  <a:buNone/>
                </a:pPr>
                <a:r>
                  <a:rPr lang="en-US" sz="2000" b="1" dirty="0"/>
                  <a:t>-land area=5583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000" b="1" dirty="0"/>
              </a:p>
              <a:p>
                <a:pPr marL="0" indent="0">
                  <a:buNone/>
                </a:pPr>
                <a:endParaRPr lang="en-US" sz="2000" b="1" dirty="0"/>
              </a:p>
              <a:p>
                <a:pPr marL="0" indent="0">
                  <a:buNone/>
                </a:pPr>
                <a:r>
                  <a:rPr lang="en-US" sz="2000" b="1" dirty="0"/>
                  <a:t>-building area=6235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000" b="1" dirty="0"/>
              </a:p>
              <a:p>
                <a:pPr marL="0" indent="0">
                  <a:buNone/>
                </a:pPr>
                <a:endParaRPr lang="en-US" sz="2000" b="1" dirty="0"/>
              </a:p>
              <a:p>
                <a:pPr marL="0" indent="0">
                  <a:buNone/>
                </a:pPr>
                <a:r>
                  <a:rPr lang="en-US" sz="2000" b="1" dirty="0"/>
                  <a:t>-surrounding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5871" y="1322231"/>
                <a:ext cx="3279841" cy="3777622"/>
              </a:xfrm>
              <a:blipFill rotWithShape="0">
                <a:blip r:embed="rId2"/>
                <a:stretch>
                  <a:fillRect l="-2045" t="-9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878738" y="562937"/>
            <a:ext cx="1285999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180" y="0"/>
            <a:ext cx="5632174" cy="591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797691" y="5829739"/>
            <a:ext cx="32711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en-US" b="0" i="1" u="none" strike="noStrike" cap="none" normalizeH="0" baseline="0" dirty="0" bmk="_Toc8104773">
              <a:ln>
                <a:noFill/>
              </a:ln>
              <a:solidFill>
                <a:srgbClr val="4F81B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0" i="1" u="none" strike="noStrike" cap="none" normalizeH="0" baseline="0" dirty="0" bmk="_Toc8104773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Area and Surrounding of the site.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0743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52971" y="0"/>
            <a:ext cx="35052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solidFill>
                <a:srgbClr val="2F589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1618156" y="685800"/>
                <a:ext cx="7315200" cy="35783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952500" algn="just">
                  <a:lnSpc>
                    <a:spcPct val="140000"/>
                  </a:lnSpc>
                  <a:defRPr/>
                </a:pPr>
                <a:r>
                  <a:rPr lang="en-US" sz="2400" dirty="0">
                    <a:latin typeface="Times New Roman"/>
                    <a:ea typeface="Times New Roman"/>
                  </a:rPr>
                  <a:t>WATER TANK</a:t>
                </a:r>
              </a:p>
              <a:p>
                <a:pPr marL="952500" algn="just">
                  <a:lnSpc>
                    <a:spcPct val="140000"/>
                  </a:lnSpc>
                  <a:defRPr/>
                </a:pPr>
                <a:r>
                  <a:rPr lang="en-US" sz="2400" dirty="0">
                    <a:latin typeface="Times New Roman"/>
                    <a:ea typeface="Times New Roman"/>
                  </a:rPr>
                  <a:t>Dimension = 4.8×4.8×5.4</a:t>
                </a:r>
              </a:p>
              <a:p>
                <a:pPr marL="952500" algn="just">
                  <a:lnSpc>
                    <a:spcPct val="140000"/>
                  </a:lnSpc>
                  <a:defRPr/>
                </a:pPr>
                <a:r>
                  <a:rPr lang="en-US" sz="2400" dirty="0">
                    <a:latin typeface="Times New Roman"/>
                    <a:ea typeface="Times New Roman"/>
                  </a:rPr>
                  <a:t>Water capacity = 72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/>
                    <a:ea typeface="Times New Roman"/>
                  </a:rPr>
                  <a:t>    </a:t>
                </a:r>
                <a:r>
                  <a:rPr lang="en-US" sz="2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952500" algn="just">
                  <a:lnSpc>
                    <a:spcPct val="140000"/>
                  </a:lnSpc>
                  <a:defRPr/>
                </a:pPr>
                <a:endParaRPr lang="en-US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1295400" indent="-342900" algn="just">
                  <a:lnSpc>
                    <a:spcPct val="140000"/>
                  </a:lnSpc>
                  <a:buFont typeface="Wingdings" panose="05000000000000000000" pitchFamily="2" charset="2"/>
                  <a:buChar char="Ø"/>
                  <a:defRPr/>
                </a:pPr>
                <a:endParaRPr lang="en-US" sz="2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952500" algn="just">
                  <a:lnSpc>
                    <a:spcPct val="140000"/>
                  </a:lnSpc>
                  <a:defRPr/>
                </a:pPr>
                <a:endParaRPr lang="en-US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952500" algn="just">
                  <a:lnSpc>
                    <a:spcPct val="140000"/>
                  </a:lnSpc>
                  <a:defRPr/>
                </a:pPr>
                <a:endParaRPr lang="en-US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8156" y="685800"/>
                <a:ext cx="7315200" cy="35783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242210"/>
            <a:ext cx="3605491" cy="3733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644" y="2356758"/>
            <a:ext cx="3474175" cy="350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3869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5370490" y="1236371"/>
            <a:ext cx="2163651" cy="16098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thermal</a:t>
            </a:r>
          </a:p>
        </p:txBody>
      </p:sp>
      <p:sp>
        <p:nvSpPr>
          <p:cNvPr id="6" name="Oval 5"/>
          <p:cNvSpPr/>
          <p:nvPr/>
        </p:nvSpPr>
        <p:spPr>
          <a:xfrm>
            <a:off x="7534141" y="3191814"/>
            <a:ext cx="2163651" cy="16098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daylighting</a:t>
            </a:r>
          </a:p>
        </p:txBody>
      </p:sp>
      <p:sp>
        <p:nvSpPr>
          <p:cNvPr id="7" name="Oval 6"/>
          <p:cNvSpPr/>
          <p:nvPr/>
        </p:nvSpPr>
        <p:spPr>
          <a:xfrm>
            <a:off x="3219718" y="3191814"/>
            <a:ext cx="2163651" cy="16098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acoustical</a:t>
            </a:r>
          </a:p>
        </p:txBody>
      </p:sp>
      <p:sp>
        <p:nvSpPr>
          <p:cNvPr id="8" name="Down Arrow 7"/>
          <p:cNvSpPr/>
          <p:nvPr/>
        </p:nvSpPr>
        <p:spPr>
          <a:xfrm rot="19091320">
            <a:off x="7559161" y="2319304"/>
            <a:ext cx="537598" cy="9380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2861560">
            <a:off x="4769670" y="229910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rved Down Arrow 11"/>
          <p:cNvSpPr/>
          <p:nvPr/>
        </p:nvSpPr>
        <p:spPr>
          <a:xfrm flipH="1" flipV="1">
            <a:off x="4855203" y="4709375"/>
            <a:ext cx="2987898" cy="8757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84F058-C164-4355-B101-AAFC7857C5BE}"/>
              </a:ext>
            </a:extLst>
          </p:cNvPr>
          <p:cNvSpPr/>
          <p:nvPr/>
        </p:nvSpPr>
        <p:spPr>
          <a:xfrm>
            <a:off x="1029602" y="310066"/>
            <a:ext cx="44678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 Design</a:t>
            </a:r>
            <a:endParaRPr lang="en-US" sz="3600" dirty="0">
              <a:solidFill>
                <a:srgbClr val="2F58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7738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-533400" y="152400"/>
            <a:ext cx="9067429" cy="1752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90600" y="871039"/>
            <a:ext cx="7315200" cy="475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0" algn="just">
              <a:lnSpc>
                <a:spcPct val="140000"/>
              </a:lnSpc>
              <a:defRPr/>
            </a:pPr>
            <a:r>
              <a:rPr lang="en-US" altLang="en-US" sz="2000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Layers of the envelope of the building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871" y="1524002"/>
            <a:ext cx="2646827" cy="220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870" y="4114800"/>
            <a:ext cx="2423330" cy="1197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1" y="1561930"/>
            <a:ext cx="2514229" cy="2173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048657"/>
            <a:ext cx="2514229" cy="1248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901" y="1636100"/>
            <a:ext cx="2438400" cy="2099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2343" y="4124347"/>
            <a:ext cx="2276959" cy="1097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224871" y="5486400"/>
            <a:ext cx="264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Layers of external walls and their thermal properties.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125202" y="5486400"/>
            <a:ext cx="264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Layers of roof and their thermal properties.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886688" y="5492885"/>
            <a:ext cx="264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Layers of internal walls and their thermal properties.</a:t>
            </a:r>
          </a:p>
        </p:txBody>
      </p:sp>
    </p:spTree>
    <p:extLst>
      <p:ext uri="{BB962C8B-B14F-4D97-AF65-F5344CB8AC3E}">
        <p14:creationId xmlns:p14="http://schemas.microsoft.com/office/powerpoint/2010/main" val="16456896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-533400" y="152400"/>
            <a:ext cx="9067429" cy="1752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90600" y="871038"/>
            <a:ext cx="7315200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0" algn="just">
              <a:lnSpc>
                <a:spcPct val="140000"/>
              </a:lnSpc>
              <a:defRPr/>
            </a:pPr>
            <a:r>
              <a:rPr lang="en-US" altLang="en-US" sz="2400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Performance Analysis</a:t>
            </a: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Temperature </a:t>
            </a:r>
          </a:p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Air temperature = 21 C</a:t>
            </a:r>
          </a:p>
          <a:p>
            <a:pPr marL="952500" algn="just">
              <a:lnSpc>
                <a:spcPct val="140000"/>
              </a:lnSpc>
              <a:defRPr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Radiant temperature = 18 C</a:t>
            </a:r>
          </a:p>
          <a:p>
            <a:pPr marL="952500" algn="just">
              <a:lnSpc>
                <a:spcPct val="140000"/>
              </a:lnSpc>
              <a:defRPr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Operative temperature = 19 C </a:t>
            </a:r>
          </a:p>
          <a:p>
            <a:pPr marL="952500" algn="just">
              <a:lnSpc>
                <a:spcPct val="140000"/>
              </a:lnSpc>
              <a:defRPr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A.R.H = 46%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189" y="3124200"/>
            <a:ext cx="6065076" cy="10498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397" y="4876800"/>
            <a:ext cx="6173869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4478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-533400" y="152400"/>
            <a:ext cx="9067429" cy="1752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838201"/>
            <a:ext cx="3810000" cy="371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Comfort curves</a:t>
            </a: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Temperature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RH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Fanger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PMV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018" y="1752600"/>
            <a:ext cx="6184571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33800" y="5867400"/>
            <a:ext cx="7051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number of uncomfortable hours in the building = 989 hrs.  </a:t>
            </a:r>
          </a:p>
        </p:txBody>
      </p:sp>
    </p:spTree>
    <p:extLst>
      <p:ext uri="{BB962C8B-B14F-4D97-AF65-F5344CB8AC3E}">
        <p14:creationId xmlns:p14="http://schemas.microsoft.com/office/powerpoint/2010/main" val="35507178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-533400" y="152400"/>
            <a:ext cx="9067429" cy="1752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 Design</a:t>
            </a:r>
            <a:endParaRPr lang="en-US" dirty="0">
              <a:solidFill>
                <a:srgbClr val="2F589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1371600" y="1371600"/>
                <a:ext cx="8534400" cy="3410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295400" indent="-342900" algn="just">
                  <a:lnSpc>
                    <a:spcPct val="14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en-US" sz="2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System loads </a:t>
                </a:r>
              </a:p>
              <a:p>
                <a:pPr marL="1295400" indent="-342900" algn="just">
                  <a:lnSpc>
                    <a:spcPct val="140000"/>
                  </a:lnSpc>
                  <a:buFont typeface="Wingdings" panose="05000000000000000000" pitchFamily="2" charset="2"/>
                  <a:buChar char="§"/>
                  <a:defRPr/>
                </a:pPr>
                <a:r>
                  <a:rPr lang="en-US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Total heating load = </a:t>
                </a:r>
                <a:r>
                  <a:rPr lang="en-US" sz="2000" dirty="0">
                    <a:latin typeface="Times New Roman"/>
                    <a:ea typeface="Calibri"/>
                  </a:rPr>
                  <a:t>198.5 KW.</a:t>
                </a:r>
                <a:endParaRPr lang="en-US" sz="2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1295400" indent="-342900" algn="just">
                  <a:lnSpc>
                    <a:spcPct val="140000"/>
                  </a:lnSpc>
                  <a:buFont typeface="Wingdings" panose="05000000000000000000" pitchFamily="2" charset="2"/>
                  <a:buChar char="§"/>
                  <a:defRPr/>
                </a:pPr>
                <a:r>
                  <a:rPr lang="en-US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Total cooling load = </a:t>
                </a:r>
                <a:r>
                  <a:rPr lang="en-US" sz="2000" dirty="0">
                    <a:latin typeface="Times New Roman"/>
                    <a:ea typeface="Calibri"/>
                  </a:rPr>
                  <a:t>269.11 kW</a:t>
                </a:r>
                <a:endParaRPr lang="en-US" sz="2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1295400" indent="-342900" algn="just">
                  <a:lnSpc>
                    <a:spcPct val="140000"/>
                  </a:lnSpc>
                  <a:buFont typeface="Wingdings" panose="05000000000000000000" pitchFamily="2" charset="2"/>
                  <a:buChar char="§"/>
                  <a:defRPr/>
                </a:pPr>
                <a:r>
                  <a:rPr lang="en-US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Energy consumption =  472.22 KWh/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1295400" indent="-342900" algn="just">
                  <a:lnSpc>
                    <a:spcPct val="140000"/>
                  </a:lnSpc>
                  <a:buFont typeface="Wingdings" panose="05000000000000000000" pitchFamily="2" charset="2"/>
                  <a:buChar char="Ø"/>
                  <a:defRPr/>
                </a:pPr>
                <a:endParaRPr lang="en-US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952500" algn="just">
                  <a:lnSpc>
                    <a:spcPct val="140000"/>
                  </a:lnSpc>
                  <a:defRPr/>
                </a:pPr>
                <a:r>
                  <a:rPr lang="en-US" sz="2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</a:p>
              <a:p>
                <a:pPr marL="952500" algn="just">
                  <a:lnSpc>
                    <a:spcPct val="140000"/>
                  </a:lnSpc>
                  <a:defRPr/>
                </a:pPr>
                <a:endParaRPr lang="en-US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1371600"/>
                <a:ext cx="8534400" cy="34101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00814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-533400" y="152400"/>
            <a:ext cx="9067429" cy="1752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3200" dirty="0">
                <a:solidFill>
                  <a:srgbClr val="A500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 Design</a:t>
            </a:r>
            <a:endParaRPr lang="en-US" dirty="0">
              <a:solidFill>
                <a:srgbClr val="2F589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910754"/>
            <a:ext cx="8534400" cy="1988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0" algn="just">
              <a:lnSpc>
                <a:spcPct val="140000"/>
              </a:lnSpc>
              <a:defRPr/>
            </a:pPr>
            <a:r>
              <a:rPr lang="en-US" sz="2400" b="1" dirty="0">
                <a:latin typeface="Times New Roman"/>
                <a:ea typeface="Calibri"/>
              </a:rPr>
              <a:t>Daylighting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95400" indent="-342900" algn="just">
              <a:lnSpc>
                <a:spcPct val="140000"/>
              </a:lnSpc>
              <a:buFont typeface="Wingdings" panose="05000000000000000000" pitchFamily="2" charset="2"/>
              <a:buChar char="Ø"/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algn="just">
              <a:lnSpc>
                <a:spcPct val="14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952500" algn="just">
              <a:lnSpc>
                <a:spcPct val="140000"/>
              </a:lnSpc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527" y="1919288"/>
            <a:ext cx="4219575" cy="246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563418" y="4724400"/>
            <a:ext cx="349967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Daylight analysis diagram for the F.F Dining area.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99833"/>
            <a:ext cx="4210296" cy="246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286000" y="4724400"/>
            <a:ext cx="35541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Daylight analysis diagram for the G.F Dining area.</a:t>
            </a:r>
          </a:p>
        </p:txBody>
      </p:sp>
      <p:sp>
        <p:nvSpPr>
          <p:cNvPr id="4" name="Rectangle 3"/>
          <p:cNvSpPr/>
          <p:nvPr/>
        </p:nvSpPr>
        <p:spPr>
          <a:xfrm>
            <a:off x="2362200" y="5421549"/>
            <a:ext cx="2828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Average Daylight Factor = </a:t>
            </a:r>
            <a:r>
              <a:rPr lang="en-US" dirty="0"/>
              <a:t>5.42%</a:t>
            </a:r>
          </a:p>
        </p:txBody>
      </p:sp>
      <p:sp>
        <p:nvSpPr>
          <p:cNvPr id="10" name="Rectangle 9"/>
          <p:cNvSpPr/>
          <p:nvPr/>
        </p:nvSpPr>
        <p:spPr>
          <a:xfrm>
            <a:off x="6563418" y="5421549"/>
            <a:ext cx="2828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Average Daylight Factor = </a:t>
            </a:r>
            <a:r>
              <a:rPr lang="en-US" dirty="0"/>
              <a:t>3.39%</a:t>
            </a:r>
          </a:p>
        </p:txBody>
      </p:sp>
    </p:spTree>
    <p:extLst>
      <p:ext uri="{BB962C8B-B14F-4D97-AF65-F5344CB8AC3E}">
        <p14:creationId xmlns:p14="http://schemas.microsoft.com/office/powerpoint/2010/main" val="40540744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F167615-0096-4311-8FE3-C36EA49861E6}"/>
              </a:ext>
            </a:extLst>
          </p:cNvPr>
          <p:cNvSpPr/>
          <p:nvPr/>
        </p:nvSpPr>
        <p:spPr>
          <a:xfrm>
            <a:off x="1051125" y="0"/>
            <a:ext cx="53719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Acoustical design:-</a:t>
            </a:r>
            <a:endParaRPr lang="en-U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218" name="Picture 492748">
            <a:extLst>
              <a:ext uri="{FF2B5EF4-FFF2-40B4-BE49-F238E27FC236}">
                <a16:creationId xmlns:a16="http://schemas.microsoft.com/office/drawing/2014/main" id="{FAEE541A-9266-4E77-B7EA-1EDC3526F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63" y="1265600"/>
            <a:ext cx="6344529" cy="334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7" name="Picture 492749">
            <a:extLst>
              <a:ext uri="{FF2B5EF4-FFF2-40B4-BE49-F238E27FC236}">
                <a16:creationId xmlns:a16="http://schemas.microsoft.com/office/drawing/2014/main" id="{73F9711D-3570-4380-94F9-96709C12D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172" y="1323785"/>
            <a:ext cx="4951828" cy="313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6C0A8F13-6238-4E2A-B85F-AB67CD625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50BE31A-4771-4EF5-92BC-126DEA581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0498" y="4877484"/>
            <a:ext cx="27199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 err="1" bmk="_Toc8104866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Ecotect</a:t>
            </a:r>
            <a:r>
              <a:rPr kumimoji="0" lang="en-US" altLang="en-US" b="1" i="0" u="none" strike="noStrike" cap="none" normalizeH="0" baseline="0" dirty="0" bmk="_Toc8104866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model for dinning </a:t>
            </a:r>
            <a:r>
              <a:rPr kumimoji="0" lang="en-US" altLang="en-US" sz="900" b="1" i="0" u="none" strike="noStrike" cap="none" normalizeH="0" baseline="0" dirty="0" bmk="_Toc8104866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D9D7D55-22E9-43BC-8E07-070DD59F50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4172" y="4887884"/>
            <a:ext cx="254364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 err="1" bmk="_Toc8104866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Ecotect</a:t>
            </a:r>
            <a:r>
              <a:rPr kumimoji="0" lang="en-US" altLang="en-US" b="1" i="0" u="none" strike="noStrike" cap="none" normalizeH="0" baseline="0" dirty="0" bmk="_Toc8104866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model for office </a:t>
            </a:r>
            <a:r>
              <a:rPr kumimoji="0" lang="en-US" altLang="en-US" sz="900" b="1" i="0" u="none" strike="noStrike" cap="none" normalizeH="0" baseline="0" dirty="0" bmk="_Toc8104866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8942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5A45C511-B217-4296-96A2-479DCF1356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2469" y="136497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492750">
            <a:extLst>
              <a:ext uri="{FF2B5EF4-FFF2-40B4-BE49-F238E27FC236}">
                <a16:creationId xmlns:a16="http://schemas.microsoft.com/office/drawing/2014/main" id="{F23ECB52-6C3B-42E6-929F-FB3D46658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081" y="769441"/>
            <a:ext cx="8710053" cy="5377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82BD2EB3-7D80-4789-AC3A-C571C3578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5461" y="6309920"/>
            <a:ext cx="33199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sound absorption coefficient.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4282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92751">
            <a:extLst>
              <a:ext uri="{FF2B5EF4-FFF2-40B4-BE49-F238E27FC236}">
                <a16:creationId xmlns:a16="http://schemas.microsoft.com/office/drawing/2014/main" id="{FC33D7A5-559C-4DB3-8135-54A79AC2A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31" y="1367984"/>
            <a:ext cx="6361898" cy="3773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492752">
            <a:extLst>
              <a:ext uri="{FF2B5EF4-FFF2-40B4-BE49-F238E27FC236}">
                <a16:creationId xmlns:a16="http://schemas.microsoft.com/office/drawing/2014/main" id="{76E122F7-AC9C-4140-8059-6D3476E25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233" y="1446521"/>
            <a:ext cx="5172501" cy="3695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2595C1F-FB45-4F3D-AED4-6929D40E9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3248" y="5190390"/>
            <a:ext cx="237471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sound absorption coefficient.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886361-0E58-4F02-8942-28A296B5C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3875" y="5287927"/>
            <a:ext cx="416711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bmk="_Toc8104868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1400" b="1" i="0" u="none" strike="noStrike" cap="none" normalizeH="0" baseline="0" dirty="0" bmk="_Toc8104868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sound absorption coefficient for ceiling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1B4E01-D4D3-497A-BE0C-57515B6E5D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3628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kumimoji="0" lang="en-US" altLang="en-US" sz="1100" b="0" i="0" u="none" strike="noStrike" cap="none" normalizeH="0" baseline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igure </a:t>
            </a:r>
            <a:r>
              <a:rPr kumimoji="0" lang="en-US" altLang="en-US" sz="1100" b="0" i="0" u="none" strike="noStrike" cap="none" normalizeH="0" baseline="0" bmk="_Toc8104869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125: </a:t>
            </a:r>
            <a:r>
              <a:rPr kumimoji="0" lang="en-US" altLang="en-US" sz="1000" b="0" i="0" u="none" strike="noStrike" cap="none" normalizeH="0" baseline="0" bmk="_Toc8104869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sound absorption coefficient for glass</a:t>
            </a: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028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7010" y="0"/>
            <a:ext cx="3588934" cy="1467118"/>
          </a:xfrm>
        </p:spPr>
        <p:txBody>
          <a:bodyPr>
            <a:normAutofit/>
          </a:bodyPr>
          <a:lstStyle/>
          <a:p>
            <a:r>
              <a:rPr lang="en-US" sz="4800" b="1" dirty="0"/>
              <a:t>Shading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004552" y="100991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1" name="Picture 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987" y="1209982"/>
            <a:ext cx="4272699" cy="266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89396" y="4094232"/>
            <a:ext cx="37477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bmk="_Toc8104774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Overshadowing in January.21 at 12:00 PM.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012967" y="-205826"/>
            <a:ext cx="3305412" cy="62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4" name="Picture 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055" y="1009918"/>
            <a:ext cx="4667674" cy="286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8021333" y="4063454"/>
            <a:ext cx="4093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1" i="0" u="none" strike="noStrike" cap="none" normalizeH="0" baseline="0" dirty="0" bmk="_Toc8104776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Overshadowing in January.21 at 9:00 AM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30469" y="2477036"/>
            <a:ext cx="975747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7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693" y="3944155"/>
            <a:ext cx="4054640" cy="241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925049" y="6361143"/>
            <a:ext cx="4137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1" i="0" u="none" strike="noStrike" cap="none" normalizeH="0" baseline="0" dirty="0" bmk="_Toc8104778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Overshadowing in January.21 at 3:00 PM.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2990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CF700CA-4D94-40EF-AD4D-DCE6CCCFA93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951631" y="1651387"/>
          <a:ext cx="8338780" cy="47062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7756">
                  <a:extLst>
                    <a:ext uri="{9D8B030D-6E8A-4147-A177-3AD203B41FA5}">
                      <a16:colId xmlns:a16="http://schemas.microsoft.com/office/drawing/2014/main" val="373857263"/>
                    </a:ext>
                  </a:extLst>
                </a:gridCol>
                <a:gridCol w="1667756">
                  <a:extLst>
                    <a:ext uri="{9D8B030D-6E8A-4147-A177-3AD203B41FA5}">
                      <a16:colId xmlns:a16="http://schemas.microsoft.com/office/drawing/2014/main" val="3737561861"/>
                    </a:ext>
                  </a:extLst>
                </a:gridCol>
                <a:gridCol w="1667756">
                  <a:extLst>
                    <a:ext uri="{9D8B030D-6E8A-4147-A177-3AD203B41FA5}">
                      <a16:colId xmlns:a16="http://schemas.microsoft.com/office/drawing/2014/main" val="3414299038"/>
                    </a:ext>
                  </a:extLst>
                </a:gridCol>
                <a:gridCol w="1667756">
                  <a:extLst>
                    <a:ext uri="{9D8B030D-6E8A-4147-A177-3AD203B41FA5}">
                      <a16:colId xmlns:a16="http://schemas.microsoft.com/office/drawing/2014/main" val="3508294894"/>
                    </a:ext>
                  </a:extLst>
                </a:gridCol>
                <a:gridCol w="1667756">
                  <a:extLst>
                    <a:ext uri="{9D8B030D-6E8A-4147-A177-3AD203B41FA5}">
                      <a16:colId xmlns:a16="http://schemas.microsoft.com/office/drawing/2014/main" val="2624195490"/>
                    </a:ext>
                  </a:extLst>
                </a:gridCol>
              </a:tblGrid>
              <a:tr h="4480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TOTAL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EMPTY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50%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FULL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6178126"/>
                  </a:ext>
                </a:extLst>
              </a:tr>
              <a:tr h="4247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FREQ.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ABSPT.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RT(60)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RT(60)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RT(60)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9416091"/>
                  </a:ext>
                </a:extLst>
              </a:tr>
              <a:tr h="4247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63Hz: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274.046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1.46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1.43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1.39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3304324"/>
                  </a:ext>
                </a:extLst>
              </a:tr>
              <a:tr h="4480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125Hz: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423.892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0782532"/>
                  </a:ext>
                </a:extLst>
              </a:tr>
              <a:tr h="4247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506.589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  0.73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2412316"/>
                  </a:ext>
                </a:extLst>
              </a:tr>
              <a:tr h="4247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528.981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2122109"/>
                  </a:ext>
                </a:extLst>
              </a:tr>
              <a:tr h="4247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1kHz: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473.227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3491417"/>
                  </a:ext>
                </a:extLst>
              </a:tr>
              <a:tr h="4480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2kHz: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450.161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5662164"/>
                  </a:ext>
                </a:extLst>
              </a:tr>
              <a:tr h="4128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4kHz: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424.378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0.86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1421827"/>
                  </a:ext>
                </a:extLst>
              </a:tr>
              <a:tr h="4128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8kHz: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487.671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032407"/>
                  </a:ext>
                </a:extLst>
              </a:tr>
              <a:tr h="4128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16kHz: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507.719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  0.70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8885508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BAD4083-98B0-4AA2-BD39-5A7B32DE6069}"/>
              </a:ext>
            </a:extLst>
          </p:cNvPr>
          <p:cNvSpPr/>
          <p:nvPr/>
        </p:nvSpPr>
        <p:spPr>
          <a:xfrm>
            <a:off x="3682974" y="6495921"/>
            <a:ext cx="5803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Reverberation time at different occupancy state</a:t>
            </a:r>
            <a:r>
              <a:rPr lang="ar-JO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dinning.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BCE038-96C5-4C92-8BC9-4DD2490F45A0}"/>
              </a:ext>
            </a:extLst>
          </p:cNvPr>
          <p:cNvSpPr/>
          <p:nvPr/>
        </p:nvSpPr>
        <p:spPr>
          <a:xfrm>
            <a:off x="504967" y="-141630"/>
            <a:ext cx="11436825" cy="1550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-Optimum RT (500Hz - Speech):  0.93 s.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-Optimum RT (500Hz - Music):  1.17 s.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-The range of Reverberation time is suitable for dining room in restaurant which is between the standard limits (0.6-1.2)s.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684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DFDB996-E3B8-485D-8981-5550F10464F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304713" y="309489"/>
          <a:ext cx="6611817" cy="60450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3939">
                  <a:extLst>
                    <a:ext uri="{9D8B030D-6E8A-4147-A177-3AD203B41FA5}">
                      <a16:colId xmlns:a16="http://schemas.microsoft.com/office/drawing/2014/main" val="3182996401"/>
                    </a:ext>
                  </a:extLst>
                </a:gridCol>
                <a:gridCol w="2203939">
                  <a:extLst>
                    <a:ext uri="{9D8B030D-6E8A-4147-A177-3AD203B41FA5}">
                      <a16:colId xmlns:a16="http://schemas.microsoft.com/office/drawing/2014/main" val="3881860407"/>
                    </a:ext>
                  </a:extLst>
                </a:gridCol>
                <a:gridCol w="2203939">
                  <a:extLst>
                    <a:ext uri="{9D8B030D-6E8A-4147-A177-3AD203B41FA5}">
                      <a16:colId xmlns:a16="http://schemas.microsoft.com/office/drawing/2014/main" val="2380413204"/>
                    </a:ext>
                  </a:extLst>
                </a:gridCol>
              </a:tblGrid>
              <a:tr h="4621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TOTAL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SABINE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0941221"/>
                  </a:ext>
                </a:extLst>
              </a:tr>
              <a:tr h="4874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FREQ.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ABSPT.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RT(60)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8266713"/>
                  </a:ext>
                </a:extLst>
              </a:tr>
              <a:tr h="4621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-------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-------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-------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7567498"/>
                  </a:ext>
                </a:extLst>
              </a:tr>
              <a:tr h="4621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63Hz: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8.782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2605494"/>
                  </a:ext>
                </a:extLst>
              </a:tr>
              <a:tr h="4621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125Hz: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9.840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5726711"/>
                  </a:ext>
                </a:extLst>
              </a:tr>
              <a:tr h="4874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7.723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023149"/>
                  </a:ext>
                </a:extLst>
              </a:tr>
              <a:tr h="4621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5.197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1.13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3131199"/>
                  </a:ext>
                </a:extLst>
              </a:tr>
              <a:tr h="4621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1kHz: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5.612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5333433"/>
                  </a:ext>
                </a:extLst>
              </a:tr>
              <a:tr h="4621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2kHz: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5.502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3063568"/>
                  </a:ext>
                </a:extLst>
              </a:tr>
              <a:tr h="4874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4kHz: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5.413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6941728"/>
                  </a:ext>
                </a:extLst>
              </a:tr>
              <a:tr h="4491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8kHz: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4.777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2871526"/>
                  </a:ext>
                </a:extLst>
              </a:tr>
              <a:tr h="4491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16kHz: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7.092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0.16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1676592"/>
                  </a:ext>
                </a:extLst>
              </a:tr>
              <a:tr h="4491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TOTAL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SABINE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2162718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3B5260EF-91C6-4584-AA82-8F9AC65C1AE8}"/>
              </a:ext>
            </a:extLst>
          </p:cNvPr>
          <p:cNvSpPr/>
          <p:nvPr/>
        </p:nvSpPr>
        <p:spPr>
          <a:xfrm>
            <a:off x="6079079" y="6431885"/>
            <a:ext cx="30630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Reverberation time for office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DA647C-8FB0-48D9-A8F1-AEB38C1A5E68}"/>
              </a:ext>
            </a:extLst>
          </p:cNvPr>
          <p:cNvSpPr/>
          <p:nvPr/>
        </p:nvSpPr>
        <p:spPr>
          <a:xfrm>
            <a:off x="375138" y="1417504"/>
            <a:ext cx="6096000" cy="25467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-Optimum RT (500Hz - Speech):  0.72 s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-Optimum RT (500Hz - Music):  0.81 s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-The range of Reverberation time is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suitable for office which is 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between the standard limits (0.6-0.8)s.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2449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92739">
            <a:extLst>
              <a:ext uri="{FF2B5EF4-FFF2-40B4-BE49-F238E27FC236}">
                <a16:creationId xmlns:a16="http://schemas.microsoft.com/office/drawing/2014/main" id="{2BE9E80C-40C4-475F-BC03-04D12D0CD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17" y="1346102"/>
            <a:ext cx="11183817" cy="1496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Picture 492742">
            <a:extLst>
              <a:ext uri="{FF2B5EF4-FFF2-40B4-BE49-F238E27FC236}">
                <a16:creationId xmlns:a16="http://schemas.microsoft.com/office/drawing/2014/main" id="{33C97273-37A0-44D2-84B1-EE478CB3C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17" y="4069812"/>
            <a:ext cx="11401868" cy="144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EF7F1F0-DEBA-48FD-A0E8-594EF4554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9495" y="2842393"/>
            <a:ext cx="5613009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STC level for partition Adjacent to Corridor.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99521B-5893-4DEC-864B-61508F3B8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9310" y="5875799"/>
            <a:ext cx="721672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STC level for partition adjacent to office.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25A2422-F125-4433-9CE7-25362C6673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5778" y="336347"/>
            <a:ext cx="561300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z="2800" b="1" u="sng" dirty="0"/>
              <a:t>Sound Transmission Class (STC)</a:t>
            </a:r>
            <a:endParaRPr lang="en-US" sz="3600" u="sng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45047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EAA56EA1-9F69-49FC-9928-CE1DB846E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6602" y="1582228"/>
            <a:ext cx="862349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recommended sound transmission class (STC) for offices:</a:t>
            </a:r>
            <a:endParaRPr kumimoji="0" lang="en-US" altLang="en-US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3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145" name="Picture 492743">
            <a:extLst>
              <a:ext uri="{FF2B5EF4-FFF2-40B4-BE49-F238E27FC236}">
                <a16:creationId xmlns:a16="http://schemas.microsoft.com/office/drawing/2014/main" id="{D46BFA66-177D-491F-AE21-9082BF0D8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07" y="2500532"/>
            <a:ext cx="10803985" cy="1856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DA2EA322-3288-4778-9F29-0CA1EE9987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6603" y="4605157"/>
            <a:ext cx="66821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construction we used satisfies the standards.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784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9EAC4B5E-5B42-49C4-A3AA-98551A546A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2474" y="503403"/>
            <a:ext cx="5341034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STC for External Wall of Dining Hall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169" name="Picture 492744">
            <a:extLst>
              <a:ext uri="{FF2B5EF4-FFF2-40B4-BE49-F238E27FC236}">
                <a16:creationId xmlns:a16="http://schemas.microsoft.com/office/drawing/2014/main" id="{745BC274-1F2F-4C9E-9ABF-2F46A9B41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39" y="1274628"/>
            <a:ext cx="9436641" cy="430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2C098066-1A07-43EE-ABC7-E225D5D8B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1135" y="5639643"/>
            <a:ext cx="856370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b="1" dirty="0" bmk="_Toc8104862">
                <a:solidFill>
                  <a:srgbClr val="4F81BD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                       </a:t>
            </a:r>
            <a:r>
              <a:rPr lang="en-US" altLang="en-US" sz="1400" b="1" dirty="0" bmk="_Toc8104862">
                <a:solidFill>
                  <a:srgbClr val="4F81BD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</a:t>
            </a:r>
            <a:r>
              <a:rPr kumimoji="0" lang="en-US" altLang="en-US" sz="1600" b="0" i="0" u="none" strike="noStrike" cap="none" normalizeH="0" baseline="0" dirty="0" bmk="_Toc8104862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STC level for external wall.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STC standard value for external walls must be &gt;50db.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6688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F12B38DE-0AFD-49CA-B5BA-064376A09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6931" y="142548"/>
            <a:ext cx="10677378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Symbol" panose="05050102010706020507" pitchFamily="18" charset="2"/>
              </a:rPr>
              <a:t> 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Impact Insulation Class (IIC)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IIC for ceiling from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Insul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program equal 84 as shown in Figure 98. This is an acceptable value for ceiling as the standard value &gt;50db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193" name="Picture 492745">
            <a:extLst>
              <a:ext uri="{FF2B5EF4-FFF2-40B4-BE49-F238E27FC236}">
                <a16:creationId xmlns:a16="http://schemas.microsoft.com/office/drawing/2014/main" id="{68B4F0EE-70FE-4962-95C6-9DAA75D61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120" y="1266103"/>
            <a:ext cx="4023360" cy="4937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8BDA0D80-261C-4D7F-AC9D-C8757AFB5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7594" y="6376898"/>
            <a:ext cx="454386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dirty="0" bmk="_Toc8104863">
                <a:ln>
                  <a:noFill/>
                </a:ln>
                <a:solidFill>
                  <a:srgbClr val="4F81B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IIC for Ceiling from </a:t>
            </a:r>
            <a:r>
              <a:rPr kumimoji="0" lang="en-US" altLang="en-US" sz="1600" b="0" i="1" u="none" strike="noStrike" cap="none" normalizeH="0" baseline="0" dirty="0" err="1" bmk="_Toc8104863">
                <a:ln>
                  <a:noFill/>
                </a:ln>
                <a:solidFill>
                  <a:srgbClr val="4F81B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Insul</a:t>
            </a:r>
            <a:r>
              <a:rPr kumimoji="0" lang="en-US" altLang="en-US" sz="1600" b="0" i="1" u="none" strike="noStrike" cap="none" normalizeH="0" baseline="0" dirty="0" bmk="_Toc8104863">
                <a:ln>
                  <a:noFill/>
                </a:ln>
                <a:solidFill>
                  <a:srgbClr val="4F81B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program.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9423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844AA2-8A11-4444-9ABF-8E043952A0DB}"/>
              </a:ext>
            </a:extLst>
          </p:cNvPr>
          <p:cNvSpPr/>
          <p:nvPr/>
        </p:nvSpPr>
        <p:spPr>
          <a:xfrm>
            <a:off x="943080" y="368612"/>
            <a:ext cx="25555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Loudspeaker:-</a:t>
            </a:r>
            <a:endParaRPr lang="en-US" sz="3200" u="sng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038A3BB-FEC0-47A7-9EAF-7D71C07EE1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096" y="1025154"/>
            <a:ext cx="7513982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Ceiling Speaker was used is: VXC4 x 44 (30W (100V))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Picture 4" descr="ee">
            <a:extLst>
              <a:ext uri="{FF2B5EF4-FFF2-40B4-BE49-F238E27FC236}">
                <a16:creationId xmlns:a16="http://schemas.microsoft.com/office/drawing/2014/main" id="{6C157E50-9628-4CD7-BA08-BBFEFF8C7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333" y="1516116"/>
            <a:ext cx="6651119" cy="450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9F900636-BDDA-4E78-A1B9-1445F0532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901" y="1516116"/>
            <a:ext cx="929598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Density: Minimum Overlap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Basic Pattern: Square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1D9C7E-E617-4801-9712-A7BD8ECBFB6B}"/>
              </a:ext>
            </a:extLst>
          </p:cNvPr>
          <p:cNvSpPr/>
          <p:nvPr/>
        </p:nvSpPr>
        <p:spPr>
          <a:xfrm>
            <a:off x="5448691" y="6270167"/>
            <a:ext cx="2960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bmk="_Toc8104881">
                <a:solidFill>
                  <a:srgbClr val="4F81B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Specification of the speakers</a:t>
            </a:r>
            <a:endParaRPr lang="en-US" altLang="en-US" sz="2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68379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92763">
            <a:extLst>
              <a:ext uri="{FF2B5EF4-FFF2-40B4-BE49-F238E27FC236}">
                <a16:creationId xmlns:a16="http://schemas.microsoft.com/office/drawing/2014/main" id="{EDCE46CD-15CC-47EE-922B-D22DE4B31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12" y="1233718"/>
            <a:ext cx="8945219" cy="454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7FE7D56-F259-4BF8-B7C1-5FF47BBB6C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0989" y="47625"/>
            <a:ext cx="8945219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dining hall: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Dining hall was divided into two parts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-Part 1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77F48FD-EADB-4CA5-B29F-A8C04F10DF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6392" y="5952022"/>
            <a:ext cx="324678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bmk="_Toc8104882">
                <a:ln>
                  <a:noFill/>
                </a:ln>
                <a:solidFill>
                  <a:srgbClr val="4F81B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Speakers layout-part1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E58AF1-5368-4D9E-A774-ACF0A14A8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267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bmk="_Toc8104883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kumimoji="0" lang="en-US" altLang="en-US" sz="1100" b="0" i="0" u="none" strike="noStrike" cap="none" normalizeH="0" baseline="0" bmk="_Toc8104883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139: </a:t>
            </a:r>
            <a:r>
              <a:rPr kumimoji="0" lang="en-US" altLang="en-US" sz="1200" b="1" i="0" u="none" strike="noStrike" cap="none" normalizeH="0" baseline="0" bmk="_Toc8104883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Sound pressure level map</a:t>
            </a: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0725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92765">
            <a:extLst>
              <a:ext uri="{FF2B5EF4-FFF2-40B4-BE49-F238E27FC236}">
                <a16:creationId xmlns:a16="http://schemas.microsoft.com/office/drawing/2014/main" id="{B194B7B2-3AEA-47E9-9231-664EEF2273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1254347"/>
            <a:ext cx="9006114" cy="474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B81A53F-C343-4AC5-9975-A5A2745C0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6034" y="735496"/>
            <a:ext cx="22044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05000" algn="l"/>
              </a:tabLst>
            </a:pPr>
            <a:r>
              <a:rPr lang="en-US" alt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Dinning hall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–Part2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F9A95B-A86B-4234-88F8-86CD22075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0628" y="6003933"/>
            <a:ext cx="431074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bmk="_Toc8104884">
                <a:ln>
                  <a:noFill/>
                </a:ln>
                <a:solidFill>
                  <a:srgbClr val="4F81B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Speakers layout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31177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B3BD225-C7DD-4354-A567-8BD01FDB197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29" y="1132115"/>
            <a:ext cx="8026400" cy="572588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8CCDCA1-4A53-4F1F-B295-BC3371C9D1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5142" y="518571"/>
            <a:ext cx="431074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bmk="_Toc8104884">
                <a:ln>
                  <a:noFill/>
                </a:ln>
                <a:solidFill>
                  <a:srgbClr val="4F81B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Speakers distribution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166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627010" y="0"/>
            <a:ext cx="3588934" cy="14671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800" b="1"/>
              <a:t>Shading</a:t>
            </a:r>
            <a:endParaRPr lang="en-US" sz="4800" b="1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210615" y="85000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289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67" y="1182743"/>
            <a:ext cx="462915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77990" y="3870846"/>
            <a:ext cx="3478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600" b="1" i="0" u="none" strike="noStrike" cap="none" normalizeH="0" baseline="0" dirty="0" bmk="_Toc8104775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Overshadowing in July.21 at 12:00 PM</a:t>
            </a:r>
            <a:r>
              <a:rPr kumimoji="0" lang="en-US" altLang="en-US" b="1" i="0" u="none" strike="noStrike" cap="none" normalizeH="0" baseline="0" dirty="0" bmk="_Toc8104775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256160" y="57907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292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220" y="931849"/>
            <a:ext cx="5486400" cy="293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8229599" y="3958886"/>
            <a:ext cx="3776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1" i="0" u="none" strike="noStrike" cap="none" normalizeH="0" baseline="0" dirty="0" bmk="_Toc8104777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Overshadowing in July.21 at 9:00 AM.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334736" y="2902226"/>
            <a:ext cx="960046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295" name="Picture 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130" y="3904839"/>
            <a:ext cx="4386469" cy="2541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4372188" y="6451645"/>
            <a:ext cx="96004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 bmk="_Toc8104779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Overshadowing in July.21 at 3:00 PM.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56061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0CB33DD4-C489-484D-9B3C-69654C4EEC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741983"/>
            <a:ext cx="2714171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7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7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7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7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7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7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7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7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7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47825" algn="l"/>
              </a:tabLst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First floor dining hall: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47825" algn="l"/>
              </a:tabLst>
            </a:pP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1" name="Picture 128">
            <a:extLst>
              <a:ext uri="{FF2B5EF4-FFF2-40B4-BE49-F238E27FC236}">
                <a16:creationId xmlns:a16="http://schemas.microsoft.com/office/drawing/2014/main" id="{762F46BA-C129-439E-B907-0CEB74F866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3" y="1407886"/>
            <a:ext cx="10464797" cy="449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501C41B1-2AA6-4F1C-A0F6-455A4A0EE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1656" y="6010454"/>
            <a:ext cx="481874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bmk="_Toc8104886">
                <a:ln>
                  <a:noFill/>
                </a:ln>
                <a:solidFill>
                  <a:srgbClr val="4F81B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Speakers layout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26371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30">
            <a:extLst>
              <a:ext uri="{FF2B5EF4-FFF2-40B4-BE49-F238E27FC236}">
                <a16:creationId xmlns:a16="http://schemas.microsoft.com/office/drawing/2014/main" id="{87E06794-5C55-4A5D-9079-23AE809BF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865" y="1393372"/>
            <a:ext cx="7379104" cy="529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230E320A-D96B-4970-A63F-32C961CA9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4005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1B6432-34D4-45B8-B06C-50E59A6983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5392" y="736286"/>
            <a:ext cx="431074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bmk="_Toc8104884">
                <a:ln>
                  <a:noFill/>
                </a:ln>
                <a:solidFill>
                  <a:srgbClr val="4F81B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Speakers distribution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8708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CC6F817-6EB4-434C-8331-381D9A434D10}"/>
              </a:ext>
            </a:extLst>
          </p:cNvPr>
          <p:cNvSpPr/>
          <p:nvPr/>
        </p:nvSpPr>
        <p:spPr>
          <a:xfrm>
            <a:off x="1751669" y="776906"/>
            <a:ext cx="3025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Mechanical design</a:t>
            </a:r>
            <a:endParaRPr lang="en-US" sz="2800" u="sng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79F1D6-FBDB-490D-BF1B-55CC16213C94}"/>
              </a:ext>
            </a:extLst>
          </p:cNvPr>
          <p:cNvSpPr/>
          <p:nvPr/>
        </p:nvSpPr>
        <p:spPr>
          <a:xfrm>
            <a:off x="5974813" y="3197302"/>
            <a:ext cx="242374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866E0D8-E095-4243-AF1B-34C8F9CE2176}"/>
              </a:ext>
            </a:extLst>
          </p:cNvPr>
          <p:cNvGrpSpPr/>
          <p:nvPr/>
        </p:nvGrpSpPr>
        <p:grpSpPr>
          <a:xfrm>
            <a:off x="5629274" y="1401997"/>
            <a:ext cx="1729941" cy="1009467"/>
            <a:chOff x="2489142" y="263"/>
            <a:chExt cx="973570" cy="632820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A754BF4-981D-4857-B993-E5F6E2B9A87A}"/>
                </a:ext>
              </a:extLst>
            </p:cNvPr>
            <p:cNvSpPr/>
            <p:nvPr/>
          </p:nvSpPr>
          <p:spPr>
            <a:xfrm>
              <a:off x="2489142" y="263"/>
              <a:ext cx="973570" cy="632820"/>
            </a:xfrm>
            <a:prstGeom prst="roundRect">
              <a:avLst/>
            </a:prstGeom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n w="25400" cap="flat" cmpd="sng" algn="ctr">
              <a:solidFill>
                <a:srgbClr val="F79646">
                  <a:lumMod val="7500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ectangle: Rounded Corners 4">
              <a:extLst>
                <a:ext uri="{FF2B5EF4-FFF2-40B4-BE49-F238E27FC236}">
                  <a16:creationId xmlns:a16="http://schemas.microsoft.com/office/drawing/2014/main" id="{5D0175AC-8810-442C-B17F-EB8E150E0649}"/>
                </a:ext>
              </a:extLst>
            </p:cNvPr>
            <p:cNvSpPr txBox="1"/>
            <p:nvPr/>
          </p:nvSpPr>
          <p:spPr>
            <a:xfrm>
              <a:off x="2520034" y="31155"/>
              <a:ext cx="911786" cy="5710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Water supply</a:t>
              </a:r>
            </a:p>
          </p:txBody>
        </p:sp>
      </p:grpSp>
      <p:sp>
        <p:nvSpPr>
          <p:cNvPr id="11" name="Rounded Rectangle 137">
            <a:extLst>
              <a:ext uri="{FF2B5EF4-FFF2-40B4-BE49-F238E27FC236}">
                <a16:creationId xmlns:a16="http://schemas.microsoft.com/office/drawing/2014/main" id="{87828CB8-B68F-4916-B9A6-ACF01E6B84FD}"/>
              </a:ext>
            </a:extLst>
          </p:cNvPr>
          <p:cNvSpPr/>
          <p:nvPr/>
        </p:nvSpPr>
        <p:spPr>
          <a:xfrm>
            <a:off x="5629274" y="3009899"/>
            <a:ext cx="1761661" cy="1059153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F79646">
                <a:lumMod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Mechanical system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0BA0DB1-4459-4C8E-99E1-07461E6571B9}"/>
              </a:ext>
            </a:extLst>
          </p:cNvPr>
          <p:cNvGrpSpPr/>
          <p:nvPr/>
        </p:nvGrpSpPr>
        <p:grpSpPr>
          <a:xfrm>
            <a:off x="3106058" y="3009899"/>
            <a:ext cx="1888146" cy="1059152"/>
            <a:chOff x="1443740" y="1045664"/>
            <a:chExt cx="973570" cy="63282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4A80466E-26FE-4BBC-9B0B-C5CB248A83A6}"/>
                </a:ext>
              </a:extLst>
            </p:cNvPr>
            <p:cNvSpPr/>
            <p:nvPr/>
          </p:nvSpPr>
          <p:spPr>
            <a:xfrm>
              <a:off x="1443740" y="1045664"/>
              <a:ext cx="973570" cy="632820"/>
            </a:xfrm>
            <a:prstGeom prst="roundRect">
              <a:avLst/>
            </a:prstGeom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n w="25400" cap="flat" cmpd="sng" algn="ctr">
              <a:solidFill>
                <a:srgbClr val="F79646">
                  <a:lumMod val="7500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: Rounded Corners 4">
              <a:extLst>
                <a:ext uri="{FF2B5EF4-FFF2-40B4-BE49-F238E27FC236}">
                  <a16:creationId xmlns:a16="http://schemas.microsoft.com/office/drawing/2014/main" id="{F6DE8F2D-77D5-449E-859F-2D5EC3E54B71}"/>
                </a:ext>
              </a:extLst>
            </p:cNvPr>
            <p:cNvSpPr txBox="1"/>
            <p:nvPr/>
          </p:nvSpPr>
          <p:spPr>
            <a:xfrm>
              <a:off x="1474632" y="1076556"/>
              <a:ext cx="911786" cy="5710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kern="120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HVAC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B196003-E6EE-4192-B4DC-95E1A95927E5}"/>
              </a:ext>
            </a:extLst>
          </p:cNvPr>
          <p:cNvGrpSpPr/>
          <p:nvPr/>
        </p:nvGrpSpPr>
        <p:grpSpPr>
          <a:xfrm>
            <a:off x="8049962" y="3028043"/>
            <a:ext cx="1761660" cy="1059152"/>
            <a:chOff x="3570634" y="1231225"/>
            <a:chExt cx="973570" cy="632820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44136AD7-C59B-41FC-A214-B4C0F70D2000}"/>
                </a:ext>
              </a:extLst>
            </p:cNvPr>
            <p:cNvSpPr/>
            <p:nvPr/>
          </p:nvSpPr>
          <p:spPr>
            <a:xfrm>
              <a:off x="3570634" y="1231225"/>
              <a:ext cx="973570" cy="632820"/>
            </a:xfrm>
            <a:prstGeom prst="roundRect">
              <a:avLst/>
            </a:prstGeom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n w="25400" cap="flat" cmpd="sng" algn="ctr">
              <a:solidFill>
                <a:srgbClr val="F79646">
                  <a:lumMod val="7500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ectangle: Rounded Corners 4">
              <a:extLst>
                <a:ext uri="{FF2B5EF4-FFF2-40B4-BE49-F238E27FC236}">
                  <a16:creationId xmlns:a16="http://schemas.microsoft.com/office/drawing/2014/main" id="{BFF6CE63-3480-48CD-BDBF-3221E9BCACBA}"/>
                </a:ext>
              </a:extLst>
            </p:cNvPr>
            <p:cNvSpPr txBox="1"/>
            <p:nvPr/>
          </p:nvSpPr>
          <p:spPr>
            <a:xfrm>
              <a:off x="3601526" y="1262117"/>
              <a:ext cx="911786" cy="5710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kern="120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Fire prtection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9F1D644-F91B-4268-9072-F837FB4EFE03}"/>
              </a:ext>
            </a:extLst>
          </p:cNvPr>
          <p:cNvGrpSpPr/>
          <p:nvPr/>
        </p:nvGrpSpPr>
        <p:grpSpPr>
          <a:xfrm>
            <a:off x="5684166" y="4667487"/>
            <a:ext cx="1888146" cy="1059151"/>
            <a:chOff x="2505077" y="1850664"/>
            <a:chExt cx="973570" cy="632820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1F4B946-8740-4054-AD25-9B8F694FCBA8}"/>
                </a:ext>
              </a:extLst>
            </p:cNvPr>
            <p:cNvSpPr/>
            <p:nvPr/>
          </p:nvSpPr>
          <p:spPr>
            <a:xfrm>
              <a:off x="2505077" y="1850664"/>
              <a:ext cx="973570" cy="632820"/>
            </a:xfrm>
            <a:prstGeom prst="roundRect">
              <a:avLst/>
            </a:prstGeom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n w="25400" cap="flat" cmpd="sng" algn="ctr">
              <a:solidFill>
                <a:srgbClr val="EEECE1">
                  <a:lumMod val="5000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ectangle: Rounded Corners 4">
              <a:extLst>
                <a:ext uri="{FF2B5EF4-FFF2-40B4-BE49-F238E27FC236}">
                  <a16:creationId xmlns:a16="http://schemas.microsoft.com/office/drawing/2014/main" id="{46074B50-6214-4F9A-A6A0-2D366C12179D}"/>
                </a:ext>
              </a:extLst>
            </p:cNvPr>
            <p:cNvSpPr txBox="1"/>
            <p:nvPr/>
          </p:nvSpPr>
          <p:spPr>
            <a:xfrm>
              <a:off x="2535969" y="1881556"/>
              <a:ext cx="911786" cy="5710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kern="120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Drinage system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834662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2A8968-F561-4891-8C57-A17386E0A385}"/>
              </a:ext>
            </a:extLst>
          </p:cNvPr>
          <p:cNvSpPr/>
          <p:nvPr/>
        </p:nvSpPr>
        <p:spPr>
          <a:xfrm>
            <a:off x="1801594" y="87086"/>
            <a:ext cx="10185384" cy="1297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Water supply system:</a:t>
            </a:r>
          </a:p>
          <a:p>
            <a:r>
              <a:rPr lang="en-US" sz="1600" dirty="0"/>
              <a:t>Vertical pipe →</a:t>
            </a:r>
            <a:r>
              <a:rPr lang="ar-SA" sz="1600" dirty="0"/>
              <a:t>4</a:t>
            </a:r>
            <a:r>
              <a:rPr lang="en-US" sz="1600" dirty="0"/>
              <a:t> in,  Horizontal pipe→2 in, Branch pipes→0.75 in. </a:t>
            </a:r>
          </a:p>
          <a:p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4BE1FED-8FA0-4E11-B1ED-DFD6963DEF5A}"/>
              </a:ext>
            </a:extLst>
          </p:cNvPr>
          <p:cNvGraphicFramePr>
            <a:graphicFrameLocks noGrp="1"/>
          </p:cNvGraphicFramePr>
          <p:nvPr/>
        </p:nvGraphicFramePr>
        <p:xfrm>
          <a:off x="6473372" y="1480154"/>
          <a:ext cx="5617029" cy="43545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4714">
                  <a:extLst>
                    <a:ext uri="{9D8B030D-6E8A-4147-A177-3AD203B41FA5}">
                      <a16:colId xmlns:a16="http://schemas.microsoft.com/office/drawing/2014/main" val="3207700572"/>
                    </a:ext>
                  </a:extLst>
                </a:gridCol>
                <a:gridCol w="1409372">
                  <a:extLst>
                    <a:ext uri="{9D8B030D-6E8A-4147-A177-3AD203B41FA5}">
                      <a16:colId xmlns:a16="http://schemas.microsoft.com/office/drawing/2014/main" val="1940793907"/>
                    </a:ext>
                  </a:extLst>
                </a:gridCol>
                <a:gridCol w="1397681">
                  <a:extLst>
                    <a:ext uri="{9D8B030D-6E8A-4147-A177-3AD203B41FA5}">
                      <a16:colId xmlns:a16="http://schemas.microsoft.com/office/drawing/2014/main" val="654740512"/>
                    </a:ext>
                  </a:extLst>
                </a:gridCol>
                <a:gridCol w="1385262">
                  <a:extLst>
                    <a:ext uri="{9D8B030D-6E8A-4147-A177-3AD203B41FA5}">
                      <a16:colId xmlns:a16="http://schemas.microsoft.com/office/drawing/2014/main" val="4113170007"/>
                    </a:ext>
                  </a:extLst>
                </a:gridCol>
              </a:tblGrid>
              <a:tr h="53598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Type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Number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WUFU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Size (Inch)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0851874"/>
                  </a:ext>
                </a:extLst>
              </a:tr>
              <a:tr h="536244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Kitchen Sink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3/4</a:t>
                      </a:r>
                      <a:r>
                        <a:rPr lang="en-US" sz="1300" baseline="30000">
                          <a:effectLst/>
                        </a:rPr>
                        <a:t>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71053120"/>
                  </a:ext>
                </a:extLst>
              </a:tr>
              <a:tr h="5362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3/4</a:t>
                      </a:r>
                      <a:r>
                        <a:rPr lang="en-US" sz="1300" baseline="30000">
                          <a:effectLst/>
                        </a:rPr>
                        <a:t>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8157205"/>
                  </a:ext>
                </a:extLst>
              </a:tr>
              <a:tr h="53624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Water closet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3/4</a:t>
                      </a:r>
                      <a:r>
                        <a:rPr lang="en-US" sz="1300" baseline="30000">
                          <a:effectLst/>
                        </a:rPr>
                        <a:t>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8215925"/>
                  </a:ext>
                </a:extLst>
              </a:tr>
              <a:tr h="536244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Lavatories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3/4</a:t>
                      </a:r>
                      <a:r>
                        <a:rPr lang="en-US" sz="1300" baseline="30000">
                          <a:effectLst/>
                        </a:rPr>
                        <a:t>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9955516"/>
                  </a:ext>
                </a:extLst>
              </a:tr>
              <a:tr h="5362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3/4</a:t>
                      </a:r>
                      <a:r>
                        <a:rPr lang="en-US" sz="1300" baseline="30000">
                          <a:effectLst/>
                        </a:rPr>
                        <a:t>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3419524"/>
                  </a:ext>
                </a:extLst>
              </a:tr>
              <a:tr h="11373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Dish washing Machine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3/4</a:t>
                      </a:r>
                      <a:r>
                        <a:rPr lang="en-US" sz="1300" baseline="30000" dirty="0">
                          <a:effectLst/>
                        </a:rPr>
                        <a:t>"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340167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A7F2DE0-F85F-4DBB-B746-51D71B468836}"/>
              </a:ext>
            </a:extLst>
          </p:cNvPr>
          <p:cNvGraphicFramePr>
            <a:graphicFrameLocks noGrp="1"/>
          </p:cNvGraphicFramePr>
          <p:nvPr/>
        </p:nvGraphicFramePr>
        <p:xfrm>
          <a:off x="484550" y="1480153"/>
          <a:ext cx="5756593" cy="43545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2440">
                  <a:extLst>
                    <a:ext uri="{9D8B030D-6E8A-4147-A177-3AD203B41FA5}">
                      <a16:colId xmlns:a16="http://schemas.microsoft.com/office/drawing/2014/main" val="3021520634"/>
                    </a:ext>
                  </a:extLst>
                </a:gridCol>
                <a:gridCol w="1442440">
                  <a:extLst>
                    <a:ext uri="{9D8B030D-6E8A-4147-A177-3AD203B41FA5}">
                      <a16:colId xmlns:a16="http://schemas.microsoft.com/office/drawing/2014/main" val="3318015746"/>
                    </a:ext>
                  </a:extLst>
                </a:gridCol>
                <a:gridCol w="1437019">
                  <a:extLst>
                    <a:ext uri="{9D8B030D-6E8A-4147-A177-3AD203B41FA5}">
                      <a16:colId xmlns:a16="http://schemas.microsoft.com/office/drawing/2014/main" val="120697154"/>
                    </a:ext>
                  </a:extLst>
                </a:gridCol>
                <a:gridCol w="1434694">
                  <a:extLst>
                    <a:ext uri="{9D8B030D-6E8A-4147-A177-3AD203B41FA5}">
                      <a16:colId xmlns:a16="http://schemas.microsoft.com/office/drawing/2014/main" val="3276282303"/>
                    </a:ext>
                  </a:extLst>
                </a:gridCol>
              </a:tblGrid>
              <a:tr h="53937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Type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Number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WUFU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Size (Inch)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4965471"/>
                  </a:ext>
                </a:extLst>
              </a:tr>
              <a:tr h="539371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Kitchen Sink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3/4</a:t>
                      </a:r>
                      <a:r>
                        <a:rPr lang="en-US" sz="1300" baseline="30000">
                          <a:effectLst/>
                        </a:rPr>
                        <a:t>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5613053"/>
                  </a:ext>
                </a:extLst>
              </a:tr>
              <a:tr h="539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3/4</a:t>
                      </a:r>
                      <a:r>
                        <a:rPr lang="en-US" sz="1300" baseline="30000">
                          <a:effectLst/>
                        </a:rPr>
                        <a:t>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1431716"/>
                  </a:ext>
                </a:extLst>
              </a:tr>
              <a:tr h="53937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Water closet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3/4</a:t>
                      </a:r>
                      <a:r>
                        <a:rPr lang="en-US" sz="1300" baseline="30000">
                          <a:effectLst/>
                        </a:rPr>
                        <a:t>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7543893"/>
                  </a:ext>
                </a:extLst>
              </a:tr>
              <a:tr h="539371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Lavatories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3/4</a:t>
                      </a:r>
                      <a:r>
                        <a:rPr lang="en-US" sz="1300" baseline="30000" dirty="0">
                          <a:effectLst/>
                        </a:rPr>
                        <a:t>"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3221550"/>
                  </a:ext>
                </a:extLst>
              </a:tr>
              <a:tr h="5652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3/4</a:t>
                      </a:r>
                      <a:r>
                        <a:rPr lang="en-US" sz="1300" baseline="30000">
                          <a:effectLst/>
                        </a:rPr>
                        <a:t>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1498709"/>
                  </a:ext>
                </a:extLst>
              </a:tr>
              <a:tr h="109244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Dish washing Machine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3/4</a:t>
                      </a:r>
                      <a:r>
                        <a:rPr lang="en-US" sz="1300" baseline="30000" dirty="0">
                          <a:effectLst/>
                        </a:rPr>
                        <a:t>"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4770153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A533A831-C8CD-451D-90AD-B9FDEFC22E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8166" y="5834742"/>
            <a:ext cx="11272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first floor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2D6495-5E0F-4169-BFA0-0D53A3A15902}"/>
              </a:ext>
            </a:extLst>
          </p:cNvPr>
          <p:cNvSpPr/>
          <p:nvPr/>
        </p:nvSpPr>
        <p:spPr>
          <a:xfrm>
            <a:off x="2259499" y="5958351"/>
            <a:ext cx="2206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Low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Ground floor</a:t>
            </a:r>
            <a:r>
              <a:rPr lang="en-US" alt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42416861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0A65D2-B9A2-4C4D-B84A-D6D9F83EC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121" y="997404"/>
            <a:ext cx="9449707" cy="57340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42A15AA-E429-426A-998A-7B50B94C707C}"/>
              </a:ext>
            </a:extLst>
          </p:cNvPr>
          <p:cNvSpPr/>
          <p:nvPr/>
        </p:nvSpPr>
        <p:spPr>
          <a:xfrm>
            <a:off x="4099404" y="514984"/>
            <a:ext cx="3673891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Water supply system for ground floor</a:t>
            </a:r>
          </a:p>
        </p:txBody>
      </p:sp>
    </p:spTree>
    <p:extLst>
      <p:ext uri="{BB962C8B-B14F-4D97-AF65-F5344CB8AC3E}">
        <p14:creationId xmlns:p14="http://schemas.microsoft.com/office/powerpoint/2010/main" val="48995706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7A9D9A-F761-4916-A2DB-FBB0621E5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951" y="943882"/>
            <a:ext cx="9420906" cy="56959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EC04970-73DA-43EC-960A-2CA2FCB5D53C}"/>
              </a:ext>
            </a:extLst>
          </p:cNvPr>
          <p:cNvSpPr/>
          <p:nvPr/>
        </p:nvSpPr>
        <p:spPr>
          <a:xfrm>
            <a:off x="4253902" y="514984"/>
            <a:ext cx="3364896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Water supply system for first floor</a:t>
            </a:r>
          </a:p>
        </p:txBody>
      </p:sp>
    </p:spTree>
    <p:extLst>
      <p:ext uri="{BB962C8B-B14F-4D97-AF65-F5344CB8AC3E}">
        <p14:creationId xmlns:p14="http://schemas.microsoft.com/office/powerpoint/2010/main" val="192406015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44504BE-0759-453E-AA64-58ACC02F445E}"/>
              </a:ext>
            </a:extLst>
          </p:cNvPr>
          <p:cNvSpPr/>
          <p:nvPr/>
        </p:nvSpPr>
        <p:spPr>
          <a:xfrm>
            <a:off x="1670362" y="689821"/>
            <a:ext cx="2331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Water tanks</a:t>
            </a:r>
            <a:endParaRPr lang="en-US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1C39D9-6582-4934-A70E-8781A16E5B2A}"/>
              </a:ext>
            </a:extLst>
          </p:cNvPr>
          <p:cNvSpPr/>
          <p:nvPr/>
        </p:nvSpPr>
        <p:spPr>
          <a:xfrm>
            <a:off x="986970" y="2020055"/>
            <a:ext cx="11088915" cy="3862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*Water supply tank is located under ground which supply the upper tanks on the roof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 roof tanks with a capacity of 1.59 m³ will be used therefore the capacity of ground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water tank = 72 with volume equals (4×4×4.5) m³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*Gray water tank is located on the passement 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*The rain water tank is used to store water to be used to feeds the tanks that exist on the roof of the building, and it can feed for 8% of the amount of daily water consumption.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19719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9C021C3-31E6-432A-8D14-09BEBDA9170C}"/>
              </a:ext>
            </a:extLst>
          </p:cNvPr>
          <p:cNvSpPr/>
          <p:nvPr/>
        </p:nvSpPr>
        <p:spPr>
          <a:xfrm>
            <a:off x="1785070" y="718848"/>
            <a:ext cx="27879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Drainage System</a:t>
            </a:r>
            <a:endParaRPr lang="en-US" sz="28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D49F699-117C-4F18-ABA4-3DFCEC6E5A0D}"/>
              </a:ext>
            </a:extLst>
          </p:cNvPr>
          <p:cNvGraphicFramePr>
            <a:graphicFrameLocks noGrp="1"/>
          </p:cNvGraphicFramePr>
          <p:nvPr/>
        </p:nvGraphicFramePr>
        <p:xfrm>
          <a:off x="1985827" y="1349829"/>
          <a:ext cx="8101603" cy="47862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2533">
                  <a:extLst>
                    <a:ext uri="{9D8B030D-6E8A-4147-A177-3AD203B41FA5}">
                      <a16:colId xmlns:a16="http://schemas.microsoft.com/office/drawing/2014/main" val="2101534959"/>
                    </a:ext>
                  </a:extLst>
                </a:gridCol>
                <a:gridCol w="1527631">
                  <a:extLst>
                    <a:ext uri="{9D8B030D-6E8A-4147-A177-3AD203B41FA5}">
                      <a16:colId xmlns:a16="http://schemas.microsoft.com/office/drawing/2014/main" val="4238120349"/>
                    </a:ext>
                  </a:extLst>
                </a:gridCol>
                <a:gridCol w="1909538">
                  <a:extLst>
                    <a:ext uri="{9D8B030D-6E8A-4147-A177-3AD203B41FA5}">
                      <a16:colId xmlns:a16="http://schemas.microsoft.com/office/drawing/2014/main" val="3634570794"/>
                    </a:ext>
                  </a:extLst>
                </a:gridCol>
                <a:gridCol w="1172560">
                  <a:extLst>
                    <a:ext uri="{9D8B030D-6E8A-4147-A177-3AD203B41FA5}">
                      <a16:colId xmlns:a16="http://schemas.microsoft.com/office/drawing/2014/main" val="762718622"/>
                    </a:ext>
                  </a:extLst>
                </a:gridCol>
                <a:gridCol w="1069341">
                  <a:extLst>
                    <a:ext uri="{9D8B030D-6E8A-4147-A177-3AD203B41FA5}">
                      <a16:colId xmlns:a16="http://schemas.microsoft.com/office/drawing/2014/main" val="3281924662"/>
                    </a:ext>
                  </a:extLst>
                </a:gridCol>
              </a:tblGrid>
              <a:tr h="13116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Type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Stack diameter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Horizontal branch diameter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Vent diameter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Pipe type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3897694"/>
                  </a:ext>
                </a:extLst>
              </a:tr>
              <a:tr h="100091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costumer’s bathroom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pvc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6749143"/>
                  </a:ext>
                </a:extLst>
              </a:tr>
              <a:tr h="47189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kitchen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pvc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2284810"/>
                  </a:ext>
                </a:extLst>
              </a:tr>
              <a:tr h="100091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Worker’s Bathroom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pvc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2677068"/>
                  </a:ext>
                </a:extLst>
              </a:tr>
              <a:tr h="100091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Bathroom(faucet)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pvc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9634936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6804F5EA-8BB4-46C7-BAC4-D44B8A280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6695" y="6136088"/>
            <a:ext cx="536505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4F81B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Horizontal Fixtures Branches and Stack suitable diameters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28601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70DF805-6965-4459-97C4-D28AA83FD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086" y="1046387"/>
            <a:ext cx="9666514" cy="581161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4EF79B3-D122-4B7A-8BF7-4C744DE2D588}"/>
              </a:ext>
            </a:extLst>
          </p:cNvPr>
          <p:cNvSpPr/>
          <p:nvPr/>
        </p:nvSpPr>
        <p:spPr>
          <a:xfrm>
            <a:off x="4300360" y="602735"/>
            <a:ext cx="38929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Drainage system for ground floor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0480768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7B482BF-8E49-4034-ABC8-2063E212C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514" y="960362"/>
            <a:ext cx="9216571" cy="589763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7C5C90C-2007-495C-BB24-500C41739AC2}"/>
              </a:ext>
            </a:extLst>
          </p:cNvPr>
          <p:cNvSpPr/>
          <p:nvPr/>
        </p:nvSpPr>
        <p:spPr>
          <a:xfrm>
            <a:off x="4329388" y="560252"/>
            <a:ext cx="35529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Drainage system for first floor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43789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0949" y="0"/>
            <a:ext cx="5108640" cy="875763"/>
          </a:xfrm>
        </p:spPr>
        <p:txBody>
          <a:bodyPr>
            <a:noAutofit/>
          </a:bodyPr>
          <a:lstStyle/>
          <a:p>
            <a:r>
              <a:rPr lang="en-US" b="1" u="sng" dirty="0"/>
              <a:t>Architectural design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0948" y="1648495"/>
            <a:ext cx="4181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-Basement floor plan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879599" y="65682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3" name="Picture 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599" y="875764"/>
            <a:ext cx="7312400" cy="455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316921" y="5664622"/>
            <a:ext cx="517880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 bmk="_Toc8104781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Basement floor plan</a:t>
            </a:r>
            <a:r>
              <a:rPr kumimoji="0" lang="en-US" altLang="en-US" sz="900" b="1" i="0" u="none" strike="noStrike" cap="none" normalizeH="0" baseline="0" dirty="0" bmk="_Toc8104781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7088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AB85F5E-9042-44ED-AF9B-8E7A09B69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4348" y="1262742"/>
            <a:ext cx="8223024" cy="53920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69FF3CC-A969-4A60-BC70-CADAE764810B}"/>
              </a:ext>
            </a:extLst>
          </p:cNvPr>
          <p:cNvSpPr/>
          <p:nvPr/>
        </p:nvSpPr>
        <p:spPr>
          <a:xfrm>
            <a:off x="5118354" y="761032"/>
            <a:ext cx="26150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Rainwater harvesting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0933617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774295-EE57-4A52-9142-2CD514D008CA}"/>
              </a:ext>
            </a:extLst>
          </p:cNvPr>
          <p:cNvSpPr/>
          <p:nvPr/>
        </p:nvSpPr>
        <p:spPr>
          <a:xfrm>
            <a:off x="1650792" y="689819"/>
            <a:ext cx="23575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u="sng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HVAC system</a:t>
            </a:r>
            <a:endParaRPr lang="en-US" sz="3200" u="sng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F3B2E0-778F-42E3-9065-E3C6DB5BCA1E}"/>
              </a:ext>
            </a:extLst>
          </p:cNvPr>
          <p:cNvSpPr/>
          <p:nvPr/>
        </p:nvSpPr>
        <p:spPr>
          <a:xfrm>
            <a:off x="1557513" y="1430048"/>
            <a:ext cx="60104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Variable refrigerant flow (VRF) system Supply was used</a:t>
            </a:r>
            <a:endParaRPr lang="en-US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C0DA52-DAE7-4C96-83BC-8214DBCB9BC6}"/>
              </a:ext>
            </a:extLst>
          </p:cNvPr>
          <p:cNvSpPr/>
          <p:nvPr/>
        </p:nvSpPr>
        <p:spPr>
          <a:xfrm>
            <a:off x="1557513" y="1985612"/>
            <a:ext cx="82251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Variable refrigerant flow (VRF) system Supply, install &amp; commissioning Heat pump VRF (variable refrigerant Flow) system from 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Samsung company.</a:t>
            </a:r>
            <a:endParaRPr lang="en-US" b="1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BC7A5200-17E7-4055-88F8-8EB2D5F64C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00" y="3148619"/>
            <a:ext cx="1074057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Variable refrigerant flow outdoor unit, with all scroll compressor with invertors drive, refrigerant R 410 A, including lifting to roof  - if needed-, galvanized steel base, vibration absorber and electric connection to Isolator Switch (2 meters max.) .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241" name="Picture 154">
            <a:extLst>
              <a:ext uri="{FF2B5EF4-FFF2-40B4-BE49-F238E27FC236}">
                <a16:creationId xmlns:a16="http://schemas.microsoft.com/office/drawing/2014/main" id="{13B3C1A1-2F61-44FE-820B-6F2F6E8CE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167" y="4071949"/>
            <a:ext cx="2391430" cy="265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81EFDA48-71A7-482B-B12D-3AC90FDB0F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7597" y="6392830"/>
            <a:ext cx="345893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1" u="none" strike="noStrike" cap="none" normalizeH="0" baseline="0" dirty="0" bmk="_Toc513192418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Outdoor unit from Samsung HVAC </a:t>
            </a:r>
            <a:r>
              <a:rPr kumimoji="0" lang="en-US" altLang="en-US" sz="12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Company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AF3FDC-A185-4119-AF66-5BDCD8387B88}"/>
              </a:ext>
            </a:extLst>
          </p:cNvPr>
          <p:cNvSpPr/>
          <p:nvPr/>
        </p:nvSpPr>
        <p:spPr>
          <a:xfrm>
            <a:off x="757133" y="2848639"/>
            <a:ext cx="16007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Outdoor Unit</a:t>
            </a:r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85886663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A353F1C3-0E4D-41CE-BBE8-AED606B04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8459" y="796056"/>
            <a:ext cx="196239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</a:tabLst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Fan coil units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38A370-BFB0-4735-8B88-D7D1FFAD8DF4}"/>
              </a:ext>
            </a:extLst>
          </p:cNvPr>
          <p:cNvSpPr/>
          <p:nvPr/>
        </p:nvSpPr>
        <p:spPr>
          <a:xfrm>
            <a:off x="1465942" y="1257721"/>
            <a:ext cx="8432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en-US" alt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turbo fan coil unit was used and selected from SAMSUNG HVAC Company.</a:t>
            </a:r>
            <a:endParaRPr lang="en-US" altLang="en-US" sz="3200" dirty="0">
              <a:latin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F1FF11E-7260-4A43-8636-13BBBDAA5962}"/>
              </a:ext>
            </a:extLst>
          </p:cNvPr>
          <p:cNvGraphicFramePr>
            <a:graphicFrameLocks noGrp="1"/>
          </p:cNvGraphicFramePr>
          <p:nvPr/>
        </p:nvGraphicFramePr>
        <p:xfrm>
          <a:off x="1718459" y="3354064"/>
          <a:ext cx="3178627" cy="34291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78627">
                  <a:extLst>
                    <a:ext uri="{9D8B030D-6E8A-4147-A177-3AD203B41FA5}">
                      <a16:colId xmlns:a16="http://schemas.microsoft.com/office/drawing/2014/main" val="985792101"/>
                    </a:ext>
                  </a:extLst>
                </a:gridCol>
              </a:tblGrid>
              <a:tr h="48149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1-Cooling Capacity 4.5 kw 360 cassette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84689432"/>
                  </a:ext>
                </a:extLst>
              </a:tr>
              <a:tr h="48149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2-Cooling Capacity 5.6 kw 360 cassette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01683498"/>
                  </a:ext>
                </a:extLst>
              </a:tr>
              <a:tr h="48149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3-Cooling Capacity 7.1 kw 360 cassette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1303073"/>
                  </a:ext>
                </a:extLst>
              </a:tr>
              <a:tr h="48149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4-Cooling Capacity 9 kw 360 cassette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19245425"/>
                  </a:ext>
                </a:extLst>
              </a:tr>
              <a:tr h="102163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5-Cooling Capacity 12.8 kw 360 cassette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52254713"/>
                  </a:ext>
                </a:extLst>
              </a:tr>
              <a:tr h="48149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6-Cooling Capacity 14 kw 360 cassette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47543681"/>
                  </a:ext>
                </a:extLst>
              </a:tr>
            </a:tbl>
          </a:graphicData>
        </a:graphic>
      </p:graphicFrame>
      <p:sp>
        <p:nvSpPr>
          <p:cNvPr id="7" name="Rectangle 2">
            <a:extLst>
              <a:ext uri="{FF2B5EF4-FFF2-40B4-BE49-F238E27FC236}">
                <a16:creationId xmlns:a16="http://schemas.microsoft.com/office/drawing/2014/main" id="{B5D61DF7-10DC-4867-915D-9F45C4EE85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2545" y="1859211"/>
            <a:ext cx="1068945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indoor Unit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360 Circular Cassette VRF indoor units with filter, thermostat including on-off, real time clock, schedule timer, fan control, temperature limit operation, and temperature set and display. Indoor design conditions 23C cooling, 50%relative humidity at high speed According to the following capacities: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9632B391-1260-435A-8769-A41DC2C708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2514" y="317305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ADABF55A-7855-48D4-A8BA-7B642715E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508" y="6246495"/>
            <a:ext cx="616403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bmk="_Toc8104900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400" i="1" dirty="0" bmk="_Toc81049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</a:t>
            </a:r>
            <a:r>
              <a:rPr kumimoji="0" lang="en-US" altLang="en-US" sz="1400" b="0" i="1" u="none" strike="noStrike" cap="none" normalizeH="0" baseline="0" dirty="0" bmk="_Toc810490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door unit from Samsung HVAC Company.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EE305E87-39D0-423C-8B89-32C8735AA5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0526" y="289686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270" name="Picture 155">
            <a:extLst>
              <a:ext uri="{FF2B5EF4-FFF2-40B4-BE49-F238E27FC236}">
                <a16:creationId xmlns:a16="http://schemas.microsoft.com/office/drawing/2014/main" id="{2E2545EE-B200-4D16-884D-6E7729240F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541" y="4130875"/>
            <a:ext cx="1692402" cy="1703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8">
            <a:extLst>
              <a:ext uri="{FF2B5EF4-FFF2-40B4-BE49-F238E27FC236}">
                <a16:creationId xmlns:a16="http://schemas.microsoft.com/office/drawing/2014/main" id="{C22D4580-5F79-4896-A751-99E7D4719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5484" y="6150559"/>
            <a:ext cx="44435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bmk="_Toc8104901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b="0" i="1" u="none" strike="noStrike" cap="none" normalizeH="0" baseline="0" dirty="0" bmk="_Toc810490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Fan coil units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5B48E62-898E-4868-8F30-30440D951C7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6882" y="4155170"/>
            <a:ext cx="2032635" cy="1792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64850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CD9B9D5-4F23-436C-A25A-938CC4D755C6}"/>
              </a:ext>
            </a:extLst>
          </p:cNvPr>
          <p:cNvGraphicFramePr>
            <a:graphicFrameLocks noGrp="1"/>
          </p:cNvGraphicFramePr>
          <p:nvPr/>
        </p:nvGraphicFramePr>
        <p:xfrm>
          <a:off x="2017487" y="986971"/>
          <a:ext cx="8020616" cy="56183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0641">
                  <a:extLst>
                    <a:ext uri="{9D8B030D-6E8A-4147-A177-3AD203B41FA5}">
                      <a16:colId xmlns:a16="http://schemas.microsoft.com/office/drawing/2014/main" val="125669498"/>
                    </a:ext>
                  </a:extLst>
                </a:gridCol>
                <a:gridCol w="6358482">
                  <a:extLst>
                    <a:ext uri="{9D8B030D-6E8A-4147-A177-3AD203B41FA5}">
                      <a16:colId xmlns:a16="http://schemas.microsoft.com/office/drawing/2014/main" val="3303643020"/>
                    </a:ext>
                  </a:extLst>
                </a:gridCol>
                <a:gridCol w="511167">
                  <a:extLst>
                    <a:ext uri="{9D8B030D-6E8A-4147-A177-3AD203B41FA5}">
                      <a16:colId xmlns:a16="http://schemas.microsoft.com/office/drawing/2014/main" val="2742592484"/>
                    </a:ext>
                  </a:extLst>
                </a:gridCol>
                <a:gridCol w="510326">
                  <a:extLst>
                    <a:ext uri="{9D8B030D-6E8A-4147-A177-3AD203B41FA5}">
                      <a16:colId xmlns:a16="http://schemas.microsoft.com/office/drawing/2014/main" val="2101249966"/>
                    </a:ext>
                  </a:extLst>
                </a:gridCol>
              </a:tblGrid>
              <a:tr h="445078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VRF SYSTEM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034141"/>
                  </a:ext>
                </a:extLst>
              </a:tr>
              <a:tr h="5444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Item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Description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Qty.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0234909"/>
                  </a:ext>
                </a:extLst>
              </a:tr>
              <a:tr h="3115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sng">
                          <a:effectLst/>
                        </a:rPr>
                        <a:t>VRF SYSTEM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3901783"/>
                  </a:ext>
                </a:extLst>
              </a:tr>
              <a:tr h="4599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sng">
                          <a:effectLst/>
                        </a:rPr>
                        <a:t>Outdoor Units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9212524"/>
                  </a:ext>
                </a:extLst>
              </a:tr>
              <a:tr h="3115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Outdoor unit size 22 HP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7141185"/>
                  </a:ext>
                </a:extLst>
              </a:tr>
              <a:tr h="3115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Outdoor unit size 44 HP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07330760"/>
                  </a:ext>
                </a:extLst>
              </a:tr>
              <a:tr h="3115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Outdoor unit size 80 HP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97157242"/>
                  </a:ext>
                </a:extLst>
              </a:tr>
              <a:tr h="311554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32131"/>
                  </a:ext>
                </a:extLst>
              </a:tr>
              <a:tr h="430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sng">
                          <a:effectLst/>
                        </a:rPr>
                        <a:t>Indoor Units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30293573"/>
                  </a:ext>
                </a:extLst>
              </a:tr>
              <a:tr h="3115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sng">
                          <a:effectLst/>
                        </a:rPr>
                        <a:t>Indoor Units: 360 Circlar cassette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20551450"/>
                  </a:ext>
                </a:extLst>
              </a:tr>
              <a:tr h="3115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Cooling Capacity 4.5 kw 360 cassette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02157051"/>
                  </a:ext>
                </a:extLst>
              </a:tr>
              <a:tr h="3115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Cooling Capacity 5.6 kw 360 cassette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14034731"/>
                  </a:ext>
                </a:extLst>
              </a:tr>
              <a:tr h="3115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Cooling Capacity 7.1 kw 360 cassette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75092727"/>
                  </a:ext>
                </a:extLst>
              </a:tr>
              <a:tr h="3115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Cooling Capacity 9 kw 360 cassette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13281276"/>
                  </a:ext>
                </a:extLst>
              </a:tr>
              <a:tr h="3115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Cooling Capacity 12.8 kw 360 cassette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37235502"/>
                  </a:ext>
                </a:extLst>
              </a:tr>
              <a:tr h="3115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Cooling Capacity 14 kw 360 cassette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9242191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83525C9C-182C-4137-96FD-CD6BB3B2B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5802" y="525306"/>
            <a:ext cx="67923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</a:tabLst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door and outdoor units were used in our system</a:t>
            </a:r>
          </a:p>
        </p:txBody>
      </p:sp>
    </p:spTree>
    <p:extLst>
      <p:ext uri="{BB962C8B-B14F-4D97-AF65-F5344CB8AC3E}">
        <p14:creationId xmlns:p14="http://schemas.microsoft.com/office/powerpoint/2010/main" val="410988595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6895D3-F7A0-41D8-BB5D-12722E4214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476" y="1291771"/>
            <a:ext cx="8789362" cy="5566229"/>
          </a:xfrm>
          <a:prstGeom prst="rect">
            <a:avLst/>
          </a:prstGeom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57E793AC-D83B-428A-A2FB-3FA2BFF1C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9078" y="830106"/>
            <a:ext cx="40731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</a:tabLst>
            </a:pP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HVAC system in ground floor</a:t>
            </a:r>
            <a:endParaRPr kumimoji="0" lang="en-US" altLang="en-US" sz="2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81947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219C6B6-8B4F-40B1-B58D-5688A0C112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187" y="1139161"/>
            <a:ext cx="8329613" cy="5718839"/>
          </a:xfrm>
          <a:prstGeom prst="rect">
            <a:avLst/>
          </a:prstGeom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79BC5355-2634-4CF9-AF3C-E739679E3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3796" y="677496"/>
            <a:ext cx="36844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</a:tabLst>
            </a:pP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HVAC system in first floor</a:t>
            </a:r>
            <a:endParaRPr kumimoji="0" lang="en-US" altLang="en-US" sz="2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94557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306B62B2-BF3B-4684-9961-7E7CF412CA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0875" y="704776"/>
            <a:ext cx="33825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</a:tabLst>
            </a:pPr>
            <a:r>
              <a:rPr lang="en-US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Hoods for kitchen:- </a:t>
            </a:r>
            <a:endParaRPr kumimoji="0" lang="en-US" altLang="en-US" sz="2800" b="1" i="0" u="sng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DF4233-DF8B-4F7A-8990-3F91696E2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9864" y="1930400"/>
            <a:ext cx="8451319" cy="471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258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3A90B73-1666-4591-B415-2B3EA88D84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987" y="1219200"/>
            <a:ext cx="8409442" cy="5638800"/>
          </a:xfrm>
          <a:prstGeom prst="rect">
            <a:avLst/>
          </a:prstGeom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F624DF35-629E-46C3-8D1A-D5973C743F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4430" y="677496"/>
            <a:ext cx="23431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</a:tabLst>
            </a:pP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Sketch for hood </a:t>
            </a:r>
            <a:endParaRPr kumimoji="0" lang="en-US" altLang="en-US" sz="2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53040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1A73F-E60F-486A-ACC6-9D813932AB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821" y="994095"/>
            <a:ext cx="7893257" cy="715466"/>
          </a:xfrm>
        </p:spPr>
        <p:txBody>
          <a:bodyPr>
            <a:normAutofit/>
          </a:bodyPr>
          <a:lstStyle/>
          <a:p>
            <a:r>
              <a:rPr lang="en-US" sz="3200" dirty="0"/>
              <a:t>Fire fighting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8D78E6-4062-481B-B944-02A0027261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8300" y="1855335"/>
            <a:ext cx="8915399" cy="418109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-The fire suppression system is done by using: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1-sprinkler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2-extinguisher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3-hose station</a:t>
            </a:r>
          </a:p>
          <a:p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-Fire detecting using: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Flame and foam detector</a:t>
            </a:r>
          </a:p>
        </p:txBody>
      </p:sp>
    </p:spTree>
    <p:extLst>
      <p:ext uri="{BB962C8B-B14F-4D97-AF65-F5344CB8AC3E}">
        <p14:creationId xmlns:p14="http://schemas.microsoft.com/office/powerpoint/2010/main" val="94630572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2EBA1ED-4B02-4316-A055-477B10F2EA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722" y="1"/>
            <a:ext cx="7792278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511CB25-59ED-4932-AF60-5AEB11DC9BA1}"/>
              </a:ext>
            </a:extLst>
          </p:cNvPr>
          <p:cNvSpPr txBox="1">
            <a:spLocks/>
          </p:cNvSpPr>
          <p:nvPr/>
        </p:nvSpPr>
        <p:spPr>
          <a:xfrm>
            <a:off x="588133" y="1669955"/>
            <a:ext cx="7893257" cy="71546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/>
              <a:t>Fire fighting system</a:t>
            </a:r>
          </a:p>
          <a:p>
            <a:r>
              <a:rPr lang="en-US" sz="3200" dirty="0"/>
              <a:t> in ground floor</a:t>
            </a:r>
          </a:p>
        </p:txBody>
      </p:sp>
    </p:spTree>
    <p:extLst>
      <p:ext uri="{BB962C8B-B14F-4D97-AF65-F5344CB8AC3E}">
        <p14:creationId xmlns:p14="http://schemas.microsoft.com/office/powerpoint/2010/main" val="269208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944" y="1808780"/>
            <a:ext cx="3794996" cy="1280890"/>
          </a:xfrm>
        </p:spPr>
        <p:txBody>
          <a:bodyPr>
            <a:normAutofit/>
          </a:bodyPr>
          <a:lstStyle/>
          <a:p>
            <a:r>
              <a:rPr lang="en-US" sz="2800" b="1" dirty="0"/>
              <a:t>-Ground floor plan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22514" y="7949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097" name="Picture 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009" y="675861"/>
            <a:ext cx="7566991" cy="551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710952" y="4489572"/>
            <a:ext cx="21512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dirty="0" bmk="_Toc8104782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94997" y="6364144"/>
            <a:ext cx="33549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altLang="en-US" sz="2400" b="1" i="0" u="none" strike="noStrike" cap="none" normalizeH="0" baseline="0" dirty="0" bmk="_Toc8104782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ground floor plan</a:t>
            </a:r>
            <a:endParaRPr lang="en-U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5122" y="0"/>
            <a:ext cx="5108640" cy="8757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u="sng" dirty="0"/>
              <a:t>Architectural design</a:t>
            </a:r>
          </a:p>
        </p:txBody>
      </p:sp>
    </p:spTree>
    <p:extLst>
      <p:ext uri="{BB962C8B-B14F-4D97-AF65-F5344CB8AC3E}">
        <p14:creationId xmlns:p14="http://schemas.microsoft.com/office/powerpoint/2010/main" val="353358969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F150478D-E96F-4F73-BD21-10BC8E825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6295" y="192156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41448">
            <a:extLst>
              <a:ext uri="{FF2B5EF4-FFF2-40B4-BE49-F238E27FC236}">
                <a16:creationId xmlns:a16="http://schemas.microsoft.com/office/drawing/2014/main" id="{F10FF87A-3048-4AFE-8E81-8A55D2E9B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918" y="668741"/>
            <a:ext cx="8069585" cy="547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2A9F7FC3-57A2-4456-BF81-AA69A2743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4704" y="6204650"/>
            <a:ext cx="491319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bmk="_Toc405634289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bmk="_Toc405634289">
                <a:ln>
                  <a:noFill/>
                </a:ln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Ground floor evacuation layout 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4FA79BB2-8BD5-4FDF-8D81-437AD9003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8424" y="268632"/>
            <a:ext cx="49131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bmk="_Toc405634289">
                <a:ln>
                  <a:noFill/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2400" b="0" i="0" u="none" strike="noStrike" cap="none" normalizeH="0" baseline="0" dirty="0" bmk="_Toc405634289">
                <a:ln>
                  <a:noFill/>
                </a:ln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Ground floor escape plan </a:t>
            </a:r>
            <a:endParaRPr kumimoji="0" lang="en-US" altLang="en-US" sz="54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39285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D8E3F99F-0322-485E-9B8E-8DE9EC873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4922" y="493237"/>
            <a:ext cx="278922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0250" algn="l"/>
              </a:tabLst>
            </a:pPr>
            <a:r>
              <a:rPr lang="en-US" alt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Escape plan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 first floor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0250" algn="l"/>
              </a:tabLst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Picture 41449">
            <a:extLst>
              <a:ext uri="{FF2B5EF4-FFF2-40B4-BE49-F238E27FC236}">
                <a16:creationId xmlns:a16="http://schemas.microsoft.com/office/drawing/2014/main" id="{0CF6410B-C454-4B3D-8BCA-511AB0DE1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035" y="1080052"/>
            <a:ext cx="8719930" cy="535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F2CF4CB8-CE2C-4615-911D-6DFDEF155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442" y="6369282"/>
            <a:ext cx="276970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bmk="_Toc8104913">
                <a:ln>
                  <a:noFill/>
                </a:ln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first floor excavation layout</a:t>
            </a:r>
            <a:endParaRPr kumimoji="0" lang="en-US" altLang="en-US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09897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8947" y="0"/>
            <a:ext cx="3857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/>
              <a:t>Electrical design</a:t>
            </a:r>
          </a:p>
        </p:txBody>
      </p:sp>
      <p:sp>
        <p:nvSpPr>
          <p:cNvPr id="5" name="Oval 4"/>
          <p:cNvSpPr/>
          <p:nvPr/>
        </p:nvSpPr>
        <p:spPr>
          <a:xfrm>
            <a:off x="5370490" y="1236371"/>
            <a:ext cx="2163651" cy="16098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Socket distribution</a:t>
            </a:r>
          </a:p>
        </p:txBody>
      </p:sp>
      <p:sp>
        <p:nvSpPr>
          <p:cNvPr id="6" name="Oval 5"/>
          <p:cNvSpPr/>
          <p:nvPr/>
        </p:nvSpPr>
        <p:spPr>
          <a:xfrm>
            <a:off x="7534141" y="3191814"/>
            <a:ext cx="2163651" cy="16098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Artificial lighting</a:t>
            </a:r>
          </a:p>
        </p:txBody>
      </p:sp>
      <p:sp>
        <p:nvSpPr>
          <p:cNvPr id="7" name="Oval 6"/>
          <p:cNvSpPr/>
          <p:nvPr/>
        </p:nvSpPr>
        <p:spPr>
          <a:xfrm>
            <a:off x="3219718" y="3191814"/>
            <a:ext cx="2163651" cy="16098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Control panel</a:t>
            </a:r>
          </a:p>
        </p:txBody>
      </p:sp>
      <p:sp>
        <p:nvSpPr>
          <p:cNvPr id="8" name="Down Arrow 7"/>
          <p:cNvSpPr/>
          <p:nvPr/>
        </p:nvSpPr>
        <p:spPr>
          <a:xfrm rot="19091320">
            <a:off x="7559161" y="2319304"/>
            <a:ext cx="537598" cy="9380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2861560">
            <a:off x="4769670" y="229910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rved Down Arrow 11"/>
          <p:cNvSpPr/>
          <p:nvPr/>
        </p:nvSpPr>
        <p:spPr>
          <a:xfrm flipH="1" flipV="1">
            <a:off x="4855203" y="4709375"/>
            <a:ext cx="2987898" cy="8757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13001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8947" y="0"/>
            <a:ext cx="3857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/>
              <a:t>Electrical design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6192" y="1633470"/>
            <a:ext cx="33570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Socket distribution</a:t>
            </a:r>
          </a:p>
          <a:p>
            <a:r>
              <a:rPr lang="en-US" sz="2800" b="1" dirty="0"/>
              <a:t>Ground floor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201" y="1091148"/>
            <a:ext cx="7267575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93113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451" y="901521"/>
            <a:ext cx="8199549" cy="59564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8947" y="0"/>
            <a:ext cx="3857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/>
              <a:t>Electrical 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6192" y="1633470"/>
            <a:ext cx="33570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Socket distribution</a:t>
            </a:r>
          </a:p>
          <a:p>
            <a:r>
              <a:rPr lang="en-US" sz="2800" b="1" dirty="0"/>
              <a:t>first floor</a:t>
            </a:r>
          </a:p>
        </p:txBody>
      </p:sp>
    </p:spTree>
    <p:extLst>
      <p:ext uri="{BB962C8B-B14F-4D97-AF65-F5344CB8AC3E}">
        <p14:creationId xmlns:p14="http://schemas.microsoft.com/office/powerpoint/2010/main" val="165881087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658" y="991673"/>
            <a:ext cx="8753341" cy="58663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8947" y="0"/>
            <a:ext cx="3857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/>
              <a:t>Electrical 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649" y="1878169"/>
            <a:ext cx="33570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Socket distribution</a:t>
            </a:r>
          </a:p>
          <a:p>
            <a:r>
              <a:rPr lang="en-US" sz="2800" b="1" dirty="0"/>
              <a:t>basement floor</a:t>
            </a:r>
          </a:p>
        </p:txBody>
      </p:sp>
    </p:spTree>
    <p:extLst>
      <p:ext uri="{BB962C8B-B14F-4D97-AF65-F5344CB8AC3E}">
        <p14:creationId xmlns:p14="http://schemas.microsoft.com/office/powerpoint/2010/main" val="179330006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9888" y="0"/>
            <a:ext cx="3898027" cy="862885"/>
          </a:xfrm>
        </p:spPr>
        <p:txBody>
          <a:bodyPr/>
          <a:lstStyle/>
          <a:p>
            <a:r>
              <a:rPr lang="en-US" b="1" u="sng" dirty="0"/>
              <a:t>Artificial 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461" y="784531"/>
            <a:ext cx="3373706" cy="570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/>
              <a:t>Dining hall lighting design</a:t>
            </a:r>
          </a:p>
        </p:txBody>
      </p:sp>
      <p:pic>
        <p:nvPicPr>
          <p:cNvPr id="2062" name="Picture 9" descr="http://www.dextralighting.co.uk/wp-content/gallery/protec/protec-image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825" y="979598"/>
            <a:ext cx="2738438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41388"/>
          <p:cNvSpPr txBox="1">
            <a:spLocks noChangeArrowheads="1"/>
          </p:cNvSpPr>
          <p:nvPr/>
        </p:nvSpPr>
        <p:spPr bwMode="auto">
          <a:xfrm>
            <a:off x="6160418" y="3062219"/>
            <a:ext cx="2122191" cy="25339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kumimoji="0" lang="en-US" altLang="en-US" sz="900" b="1" i="0" u="none" strike="noStrike" cap="none" normalizeH="0" baseline="0" bmk="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extra Pro Tec TC-DE 26w C84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4121240" y="242122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4121240" y="287842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288073" y="163329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Lamp used: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Dextra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Pro Tec TC-DE 26w C84       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Power: 2*26 watt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Number of units: 42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" name="Rectangle 27"/>
          <p:cNvSpPr>
            <a:spLocks noChangeArrowheads="1"/>
          </p:cNvSpPr>
          <p:nvPr/>
        </p:nvSpPr>
        <p:spPr bwMode="auto">
          <a:xfrm>
            <a:off x="619601" y="3828237"/>
            <a:ext cx="6583854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 interior design: these units are not included in the physical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calculations, it is installed for aesthetic purposes:</a:t>
            </a:r>
            <a:endParaRPr kumimoji="0" lang="en-US" altLang="en-US" sz="1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1-Chandeliers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2-wall light</a:t>
            </a:r>
            <a:endParaRPr kumimoji="0" lang="en-US" altLang="en-US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3-led linear</a:t>
            </a:r>
            <a:endParaRPr kumimoji="0" lang="en-US" altLang="en-US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3" name="Picture 3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263" y="1"/>
            <a:ext cx="4101737" cy="4757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82751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39888" y="0"/>
            <a:ext cx="3898027" cy="862885"/>
          </a:xfrm>
        </p:spPr>
        <p:txBody>
          <a:bodyPr/>
          <a:lstStyle/>
          <a:p>
            <a:r>
              <a:rPr lang="en-US" b="1" u="sng" dirty="0"/>
              <a:t>Artificial lighting</a:t>
            </a:r>
          </a:p>
        </p:txBody>
      </p:sp>
      <p:pic>
        <p:nvPicPr>
          <p:cNvPr id="3073" name="Picture 1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887" y="2107096"/>
            <a:ext cx="9642005" cy="2280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438659" y="4043977"/>
            <a:ext cx="627505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 bmk="_Toc8104891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illuminance level and the uniformity valuation in dining hall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680461" y="784531"/>
            <a:ext cx="3373706" cy="570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/>
              <a:t>Dining hall lighting design</a:t>
            </a:r>
          </a:p>
        </p:txBody>
      </p:sp>
    </p:spTree>
    <p:extLst>
      <p:ext uri="{BB962C8B-B14F-4D97-AF65-F5344CB8AC3E}">
        <p14:creationId xmlns:p14="http://schemas.microsoft.com/office/powerpoint/2010/main" val="131914507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549" y="0"/>
            <a:ext cx="7040451" cy="685800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253522" y="0"/>
            <a:ext cx="3898027" cy="862885"/>
          </a:xfrm>
        </p:spPr>
        <p:txBody>
          <a:bodyPr/>
          <a:lstStyle/>
          <a:p>
            <a:r>
              <a:rPr lang="en-US" b="1" u="sng" dirty="0"/>
              <a:t>Artificial lighting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40303" y="1827719"/>
            <a:ext cx="3373706" cy="14048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Distribution of luminaires in dinning hall</a:t>
            </a:r>
          </a:p>
        </p:txBody>
      </p:sp>
    </p:spTree>
    <p:extLst>
      <p:ext uri="{BB962C8B-B14F-4D97-AF65-F5344CB8AC3E}">
        <p14:creationId xmlns:p14="http://schemas.microsoft.com/office/powerpoint/2010/main" val="117358105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53522" y="0"/>
            <a:ext cx="3898027" cy="862885"/>
          </a:xfrm>
        </p:spPr>
        <p:txBody>
          <a:bodyPr/>
          <a:lstStyle/>
          <a:p>
            <a:r>
              <a:rPr lang="en-US" b="1" u="sng" dirty="0"/>
              <a:t>Artificial lighting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253522" y="1422923"/>
            <a:ext cx="6096000" cy="18281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Lamp used: OSRAM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Europlex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T26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Power: 2*58 watt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Required lux : 500 lux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Mounting height: </a:t>
            </a:r>
            <a:r>
              <a:rPr lang="ar-S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C:\Users\ameed_000\AppData\Local\Microsoft\Windows\INetCache\Content.Word\Cooki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87921" y="1777285"/>
            <a:ext cx="5804079" cy="5499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80461" y="784531"/>
            <a:ext cx="3373706" cy="570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/>
              <a:t>Kitchen lighting design</a:t>
            </a:r>
          </a:p>
        </p:txBody>
      </p:sp>
    </p:spTree>
    <p:extLst>
      <p:ext uri="{BB962C8B-B14F-4D97-AF65-F5344CB8AC3E}">
        <p14:creationId xmlns:p14="http://schemas.microsoft.com/office/powerpoint/2010/main" val="2089310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125" y="1499875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/>
              <a:t>-First floor plan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941" y="437881"/>
            <a:ext cx="7401059" cy="553791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091269" y="5950039"/>
            <a:ext cx="1575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en-US" b="1" i="0" u="none" strike="noStrike" cap="none" normalizeH="0" baseline="0" dirty="0" bmk="_Toc8104782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First floor plan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5122" y="0"/>
            <a:ext cx="5108640" cy="8757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u="sng" dirty="0"/>
              <a:t>Architectural design</a:t>
            </a:r>
          </a:p>
        </p:txBody>
      </p:sp>
    </p:spTree>
    <p:extLst>
      <p:ext uri="{BB962C8B-B14F-4D97-AF65-F5344CB8AC3E}">
        <p14:creationId xmlns:p14="http://schemas.microsoft.com/office/powerpoint/2010/main" val="237682153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53522" y="0"/>
            <a:ext cx="3898027" cy="862885"/>
          </a:xfrm>
        </p:spPr>
        <p:txBody>
          <a:bodyPr/>
          <a:lstStyle/>
          <a:p>
            <a:r>
              <a:rPr lang="en-US" b="1" u="sng" dirty="0"/>
              <a:t>Artificial lighting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2846221" y="2134835"/>
            <a:ext cx="6096000" cy="89806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indent="22860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</a:pPr>
            <a:r>
              <a:rPr lang="en-US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2000"/>
              </a:spcAft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US" sz="1600" b="1" dirty="0">
                <a:solidFill>
                  <a:srgbClr val="4F81B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illuminance level and the uniformity valuation in cooking area</a:t>
            </a:r>
            <a:endParaRPr lang="en-US" sz="1050" b="1" dirty="0">
              <a:solidFill>
                <a:srgbClr val="4F81B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61" y="991101"/>
            <a:ext cx="7276563" cy="1662035"/>
          </a:xfrm>
          <a:prstGeom prst="rect">
            <a:avLst/>
          </a:prstGeom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253522" y="374649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102" name="Picture 1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61" y="3096445"/>
            <a:ext cx="7276563" cy="160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022242" y="4699849"/>
            <a:ext cx="546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bmk="_Toc8104895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illuminance level and the uniformity valuation in preparation area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668547" y="4763670"/>
            <a:ext cx="1562751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105" name="Picture 14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62" y="5220870"/>
            <a:ext cx="7276562" cy="139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3022242" y="6518302"/>
            <a:ext cx="156275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bmk="_Toc8104896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illuminance level and the uniformity valuation in service area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1515682" y="571911"/>
            <a:ext cx="3373706" cy="570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/>
              <a:t>Kitchen lighting design</a:t>
            </a:r>
          </a:p>
        </p:txBody>
      </p:sp>
    </p:spTree>
    <p:extLst>
      <p:ext uri="{BB962C8B-B14F-4D97-AF65-F5344CB8AC3E}">
        <p14:creationId xmlns:p14="http://schemas.microsoft.com/office/powerpoint/2010/main" val="208903821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53522" y="0"/>
            <a:ext cx="3898027" cy="862885"/>
          </a:xfrm>
        </p:spPr>
        <p:txBody>
          <a:bodyPr/>
          <a:lstStyle/>
          <a:p>
            <a:r>
              <a:rPr lang="en-US" b="1" u="sng" dirty="0"/>
              <a:t>Artificial lighting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680461" y="784531"/>
            <a:ext cx="3373706" cy="570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/>
              <a:t>Manager office lighting design</a:t>
            </a:r>
          </a:p>
        </p:txBody>
      </p:sp>
      <p:pic>
        <p:nvPicPr>
          <p:cNvPr id="7169" name="Picture 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583" y="978794"/>
            <a:ext cx="5486400" cy="473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173532" y="536431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53522" y="1743965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Lamp used: OSRAM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Siteco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T16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Power: 4*14 watt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Lighting  level : 500 lux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Mounting height: 4m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04653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53522" y="0"/>
            <a:ext cx="3898027" cy="862885"/>
          </a:xfrm>
        </p:spPr>
        <p:txBody>
          <a:bodyPr/>
          <a:lstStyle/>
          <a:p>
            <a:r>
              <a:rPr lang="en-US" b="1" u="sng" dirty="0"/>
              <a:t>Artificial lighting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680461" y="784531"/>
            <a:ext cx="3373706" cy="570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/>
              <a:t>Manager office lighting design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58426" y="2369713"/>
            <a:ext cx="1764129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193" name="Picture 1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462" y="2144225"/>
            <a:ext cx="9239330" cy="2321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189283" y="4691471"/>
            <a:ext cx="176412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 bmk="_Toc8104898">
                <a:ln>
                  <a:noFill/>
                </a:ln>
                <a:solidFill>
                  <a:srgbClr val="4F81B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illuminance level and the uniformity valuation in office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55661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53522" y="0"/>
            <a:ext cx="3898027" cy="862885"/>
          </a:xfrm>
        </p:spPr>
        <p:txBody>
          <a:bodyPr>
            <a:normAutofit/>
          </a:bodyPr>
          <a:lstStyle/>
          <a:p>
            <a:r>
              <a:rPr lang="en-US" b="1" u="sng" dirty="0"/>
              <a:t>Control panel: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DE6907-B751-4788-A455-4A3A905C7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079" y="760758"/>
            <a:ext cx="8905875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78710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756077" y="1390918"/>
          <a:ext cx="6516711" cy="45395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13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29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759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Cost 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(NIS)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Excavation works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476000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2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Civil works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2501424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2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Architectural works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1714850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2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Mechanical works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568890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2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Electrical works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166325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50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Cost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5427489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53522" y="0"/>
            <a:ext cx="4258636" cy="862885"/>
          </a:xfrm>
        </p:spPr>
        <p:txBody>
          <a:bodyPr>
            <a:normAutofit fontScale="90000"/>
          </a:bodyPr>
          <a:lstStyle/>
          <a:p>
            <a:r>
              <a:rPr lang="en-US" b="1" u="sng" dirty="0"/>
              <a:t>Quantity surveying:</a:t>
            </a:r>
          </a:p>
        </p:txBody>
      </p:sp>
    </p:spTree>
    <p:extLst>
      <p:ext uri="{BB962C8B-B14F-4D97-AF65-F5344CB8AC3E}">
        <p14:creationId xmlns:p14="http://schemas.microsoft.com/office/powerpoint/2010/main" val="146712412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3019F-FA2A-4A4B-BD64-1387964F3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4D3B9B5-B9D6-4138-9463-795BC7A347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331324757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322C0-8F95-437F-BBB6-53A0D3A0C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D909BB5-CE18-427C-B685-1BB42E24F0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270837918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72CB3-AD20-49C4-9BD7-C0CAB2567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B4CCE2F-D163-471F-AE2E-8A99D1FD71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71664235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4179B-BBC7-4FD3-8BC7-AF768DEBA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ACE7C74-4E17-452A-B5A4-9F1333C153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349171085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4E4D2-8C08-4738-AB6B-BDD7797B9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D4B33BA9-97D1-47FE-AC06-485D697477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3415835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03" y="2040787"/>
            <a:ext cx="2764686" cy="895597"/>
          </a:xfrm>
        </p:spPr>
        <p:txBody>
          <a:bodyPr/>
          <a:lstStyle/>
          <a:p>
            <a:r>
              <a:rPr lang="en-US" b="1" dirty="0"/>
              <a:t>Movement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992" y="0"/>
            <a:ext cx="8895008" cy="6858000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 flipV="1">
            <a:off x="7366715" y="4984122"/>
            <a:ext cx="399245" cy="6825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16200000">
            <a:off x="5241702" y="978794"/>
            <a:ext cx="347730" cy="4893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16200000">
            <a:off x="6707748" y="978793"/>
            <a:ext cx="347730" cy="4893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7836794" y="875759"/>
            <a:ext cx="347730" cy="4893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5400000">
            <a:off x="9714963" y="1551390"/>
            <a:ext cx="347730" cy="4893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2535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173</TotalTime>
  <Words>2106</Words>
  <Application>Microsoft Office PowerPoint</Application>
  <PresentationFormat>Widescreen</PresentationFormat>
  <Paragraphs>637</Paragraphs>
  <Slides>89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89</vt:i4>
      </vt:variant>
    </vt:vector>
  </HeadingPairs>
  <TitlesOfParts>
    <vt:vector size="98" baseType="lpstr">
      <vt:lpstr>Andalus</vt:lpstr>
      <vt:lpstr>Arial</vt:lpstr>
      <vt:lpstr>Calibri</vt:lpstr>
      <vt:lpstr>Cambria Math</vt:lpstr>
      <vt:lpstr>Century Gothic</vt:lpstr>
      <vt:lpstr>Times New Roman</vt:lpstr>
      <vt:lpstr>Wingdings</vt:lpstr>
      <vt:lpstr>Wingdings 3</vt:lpstr>
      <vt:lpstr>Wisp</vt:lpstr>
      <vt:lpstr>PowerPoint Presentation</vt:lpstr>
      <vt:lpstr>outline</vt:lpstr>
      <vt:lpstr>Site analysis</vt:lpstr>
      <vt:lpstr>Shading</vt:lpstr>
      <vt:lpstr>PowerPoint Presentation</vt:lpstr>
      <vt:lpstr>Architectural design</vt:lpstr>
      <vt:lpstr>-Ground floor plan</vt:lpstr>
      <vt:lpstr>-First floor plan</vt:lpstr>
      <vt:lpstr>Movement</vt:lpstr>
      <vt:lpstr>SOUTH Elevation</vt:lpstr>
      <vt:lpstr>PowerPoint Presentation</vt:lpstr>
      <vt:lpstr>PowerPoint Presentation</vt:lpstr>
      <vt:lpstr>PowerPoint Presentation</vt:lpstr>
      <vt:lpstr>PowerPoint Presentation</vt:lpstr>
      <vt:lpstr>Structural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Fire fighting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Artificial lighting</vt:lpstr>
      <vt:lpstr>Artificial lighting</vt:lpstr>
      <vt:lpstr>Artificial lighting</vt:lpstr>
      <vt:lpstr>Artificial lighting</vt:lpstr>
      <vt:lpstr>Artificial lighting</vt:lpstr>
      <vt:lpstr>Artificial lighting</vt:lpstr>
      <vt:lpstr>Artificial lighting</vt:lpstr>
      <vt:lpstr>Control panel:</vt:lpstr>
      <vt:lpstr>Quantity surveying: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hamadneh</dc:creator>
  <cp:lastModifiedBy>Admin</cp:lastModifiedBy>
  <cp:revision>16</cp:revision>
  <dcterms:created xsi:type="dcterms:W3CDTF">2019-05-19T17:50:35Z</dcterms:created>
  <dcterms:modified xsi:type="dcterms:W3CDTF">2019-05-20T07:57:59Z</dcterms:modified>
</cp:coreProperties>
</file>