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7"/>
  </p:notesMasterIdLst>
  <p:handoutMasterIdLst>
    <p:handoutMasterId r:id="rId28"/>
  </p:handoutMasterIdLst>
  <p:sldIdLst>
    <p:sldId id="257" r:id="rId2"/>
    <p:sldId id="269" r:id="rId3"/>
    <p:sldId id="259" r:id="rId4"/>
    <p:sldId id="270" r:id="rId5"/>
    <p:sldId id="258" r:id="rId6"/>
    <p:sldId id="272" r:id="rId7"/>
    <p:sldId id="302" r:id="rId8"/>
    <p:sldId id="303" r:id="rId9"/>
    <p:sldId id="321" r:id="rId10"/>
    <p:sldId id="322" r:id="rId11"/>
    <p:sldId id="304" r:id="rId12"/>
    <p:sldId id="305" r:id="rId13"/>
    <p:sldId id="312" r:id="rId14"/>
    <p:sldId id="311" r:id="rId15"/>
    <p:sldId id="306" r:id="rId16"/>
    <p:sldId id="309" r:id="rId17"/>
    <p:sldId id="310" r:id="rId18"/>
    <p:sldId id="313" r:id="rId19"/>
    <p:sldId id="314" r:id="rId20"/>
    <p:sldId id="316" r:id="rId21"/>
    <p:sldId id="317" r:id="rId22"/>
    <p:sldId id="318" r:id="rId23"/>
    <p:sldId id="319" r:id="rId24"/>
    <p:sldId id="320" r:id="rId25"/>
    <p:sldId id="301" r:id="rId2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62" autoAdjust="0"/>
    <p:restoredTop sz="94706" autoAdjust="0"/>
  </p:normalViewPr>
  <p:slideViewPr>
    <p:cSldViewPr>
      <p:cViewPr varScale="1">
        <p:scale>
          <a:sx n="73" d="100"/>
          <a:sy n="73" d="100"/>
        </p:scale>
        <p:origin x="-798" y="-102"/>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pPr/>
              <a:t>28-Jun-20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pPr/>
              <a:t>‹#›</a:t>
            </a:fld>
            <a:endParaRPr/>
          </a:p>
        </p:txBody>
      </p:sp>
    </p:spTree>
    <p:extLst>
      <p:ext uri="{BB962C8B-B14F-4D97-AF65-F5344CB8AC3E}">
        <p14:creationId xmlns:p14="http://schemas.microsoft.com/office/powerpoint/2010/main" xmlns=""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pPr/>
              <a:t>28-Jun-20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pPr/>
              <a:t>‹#›</a:t>
            </a:fld>
            <a:endParaRPr/>
          </a:p>
        </p:txBody>
      </p:sp>
    </p:spTree>
    <p:extLst>
      <p:ext uri="{BB962C8B-B14F-4D97-AF65-F5344CB8AC3E}">
        <p14:creationId xmlns:p14="http://schemas.microsoft.com/office/powerpoint/2010/main" xmlns=""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p16: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3905338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18: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34045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9: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787422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20: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722186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21: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371965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p:spPr>
        <p:txBody>
          <a:bodyPr anchor="b"/>
          <a:lstStyle>
            <a:lvl1pPr algn="ctr">
              <a:defRPr sz="5998"/>
            </a:lvl1pPr>
          </a:lstStyle>
          <a:p>
            <a:r>
              <a:rPr lang="en-US" smtClean="0"/>
              <a:t>Click to edit Master title style</a:t>
            </a:r>
            <a:endParaRPr lang="en-US"/>
          </a:p>
        </p:txBody>
      </p:sp>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829175-527E-46A3-863C-1BB1F163B849}" type="datetimeFigureOut">
              <a:rPr lang="en-US" smtClean="0"/>
              <a:pPr/>
              <a:t>28-Jun-20</a:t>
            </a:fld>
            <a:endParaRPr lang="en-US"/>
          </a:p>
        </p:txBody>
      </p:sp>
      <p:sp>
        <p:nvSpPr>
          <p:cNvPr id="5" name="Footer Placeholder 4"/>
          <p:cNvSpPr>
            <a:spLocks noGrp="1"/>
          </p:cNvSpPr>
          <p:nvPr>
            <p:ph type="ftr" sz="quarter" idx="11"/>
          </p:nvPr>
        </p:nvSpPr>
        <p:spPr/>
        <p:txBody>
          <a:bodyPr/>
          <a:lstStyle/>
          <a:p>
            <a:r>
              <a:rPr lang="en-US" smtClean="0"/>
              <a:t>Add a footer</a:t>
            </a:r>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
        <p:nvSpPr>
          <p:cNvPr id="7" name="Parallelogram 7"/>
          <p:cNvSpPr/>
          <p:nvPr userDrawn="1"/>
        </p:nvSpPr>
        <p:spPr>
          <a:xfrm>
            <a:off x="842352" y="606206"/>
            <a:ext cx="10484024" cy="5573039"/>
          </a:xfrm>
          <a:custGeom>
            <a:avLst/>
            <a:gdLst>
              <a:gd name="connsiteX0" fmla="*/ 0 w 10896600"/>
              <a:gd name="connsiteY0" fmla="*/ 5410200 h 5410200"/>
              <a:gd name="connsiteX1" fmla="*/ 1352550 w 10896600"/>
              <a:gd name="connsiteY1" fmla="*/ 0 h 5410200"/>
              <a:gd name="connsiteX2" fmla="*/ 10896600 w 10896600"/>
              <a:gd name="connsiteY2" fmla="*/ 0 h 5410200"/>
              <a:gd name="connsiteX3" fmla="*/ 9544050 w 10896600"/>
              <a:gd name="connsiteY3" fmla="*/ 5410200 h 5410200"/>
              <a:gd name="connsiteX4" fmla="*/ 0 w 10896600"/>
              <a:gd name="connsiteY4" fmla="*/ 5410200 h 5410200"/>
              <a:gd name="connsiteX0" fmla="*/ 0 w 10733762"/>
              <a:gd name="connsiteY0" fmla="*/ 5234835 h 5410200"/>
              <a:gd name="connsiteX1" fmla="*/ 1189712 w 10733762"/>
              <a:gd name="connsiteY1" fmla="*/ 0 h 5410200"/>
              <a:gd name="connsiteX2" fmla="*/ 10733762 w 10733762"/>
              <a:gd name="connsiteY2" fmla="*/ 0 h 5410200"/>
              <a:gd name="connsiteX3" fmla="*/ 9381212 w 10733762"/>
              <a:gd name="connsiteY3" fmla="*/ 5410200 h 5410200"/>
              <a:gd name="connsiteX4" fmla="*/ 0 w 10733762"/>
              <a:gd name="connsiteY4" fmla="*/ 5234835 h 5410200"/>
              <a:gd name="connsiteX0" fmla="*/ 0 w 10771340"/>
              <a:gd name="connsiteY0" fmla="*/ 5360096 h 5410200"/>
              <a:gd name="connsiteX1" fmla="*/ 1227290 w 10771340"/>
              <a:gd name="connsiteY1" fmla="*/ 0 h 5410200"/>
              <a:gd name="connsiteX2" fmla="*/ 10771340 w 10771340"/>
              <a:gd name="connsiteY2" fmla="*/ 0 h 5410200"/>
              <a:gd name="connsiteX3" fmla="*/ 9418790 w 10771340"/>
              <a:gd name="connsiteY3" fmla="*/ 5410200 h 5410200"/>
              <a:gd name="connsiteX4" fmla="*/ 0 w 10771340"/>
              <a:gd name="connsiteY4" fmla="*/ 5360096 h 5410200"/>
              <a:gd name="connsiteX0" fmla="*/ 0 w 10771340"/>
              <a:gd name="connsiteY0" fmla="*/ 5360096 h 5360096"/>
              <a:gd name="connsiteX1" fmla="*/ 1227290 w 10771340"/>
              <a:gd name="connsiteY1" fmla="*/ 0 h 5360096"/>
              <a:gd name="connsiteX2" fmla="*/ 10771340 w 10771340"/>
              <a:gd name="connsiteY2" fmla="*/ 0 h 5360096"/>
              <a:gd name="connsiteX3" fmla="*/ 9819623 w 10771340"/>
              <a:gd name="connsiteY3" fmla="*/ 5335043 h 5360096"/>
              <a:gd name="connsiteX4" fmla="*/ 0 w 10771340"/>
              <a:gd name="connsiteY4" fmla="*/ 5360096 h 5360096"/>
              <a:gd name="connsiteX0" fmla="*/ 0 w 10345455"/>
              <a:gd name="connsiteY0" fmla="*/ 5573039 h 5573039"/>
              <a:gd name="connsiteX1" fmla="*/ 1227290 w 10345455"/>
              <a:gd name="connsiteY1" fmla="*/ 212943 h 5573039"/>
              <a:gd name="connsiteX2" fmla="*/ 10345455 w 10345455"/>
              <a:gd name="connsiteY2" fmla="*/ 0 h 5573039"/>
              <a:gd name="connsiteX3" fmla="*/ 9819623 w 10345455"/>
              <a:gd name="connsiteY3" fmla="*/ 5547986 h 5573039"/>
              <a:gd name="connsiteX4" fmla="*/ 0 w 10345455"/>
              <a:gd name="connsiteY4" fmla="*/ 5573039 h 5573039"/>
              <a:gd name="connsiteX0" fmla="*/ 100469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00469 w 10445924"/>
              <a:gd name="connsiteY4" fmla="*/ 5573039 h 5573039"/>
              <a:gd name="connsiteX0" fmla="*/ 376042 w 10445924"/>
              <a:gd name="connsiteY0" fmla="*/ 5435252 h 5547986"/>
              <a:gd name="connsiteX1" fmla="*/ 0 w 10445924"/>
              <a:gd name="connsiteY1" fmla="*/ 250521 h 5547986"/>
              <a:gd name="connsiteX2" fmla="*/ 10445924 w 10445924"/>
              <a:gd name="connsiteY2" fmla="*/ 0 h 5547986"/>
              <a:gd name="connsiteX3" fmla="*/ 9920092 w 10445924"/>
              <a:gd name="connsiteY3" fmla="*/ 5547986 h 5547986"/>
              <a:gd name="connsiteX4" fmla="*/ 376042 w 10445924"/>
              <a:gd name="connsiteY4" fmla="*/ 5435252 h 5547986"/>
              <a:gd name="connsiteX0" fmla="*/ 112995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12995 w 10445924"/>
              <a:gd name="connsiteY4" fmla="*/ 5573039 h 557303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67036 h 5592089"/>
              <a:gd name="connsiteX4" fmla="*/ 112995 w 10464974"/>
              <a:gd name="connsiteY4" fmla="*/ 5592089 h 559208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47986 h 5592089"/>
              <a:gd name="connsiteX4" fmla="*/ 112995 w 10464974"/>
              <a:gd name="connsiteY4" fmla="*/ 5592089 h 5592089"/>
              <a:gd name="connsiteX0" fmla="*/ 112995 w 10464974"/>
              <a:gd name="connsiteY0" fmla="*/ 5573039 h 5573039"/>
              <a:gd name="connsiteX1" fmla="*/ 0 w 10464974"/>
              <a:gd name="connsiteY1" fmla="*/ 269571 h 5573039"/>
              <a:gd name="connsiteX2" fmla="*/ 10464974 w 10464974"/>
              <a:gd name="connsiteY2" fmla="*/ 0 h 5573039"/>
              <a:gd name="connsiteX3" fmla="*/ 9920092 w 10464974"/>
              <a:gd name="connsiteY3" fmla="*/ 5547986 h 5573039"/>
              <a:gd name="connsiteX4" fmla="*/ 112995 w 10464974"/>
              <a:gd name="connsiteY4" fmla="*/ 5573039 h 5573039"/>
              <a:gd name="connsiteX0" fmla="*/ 132045 w 10484024"/>
              <a:gd name="connsiteY0" fmla="*/ 5573039 h 5573039"/>
              <a:gd name="connsiteX1" fmla="*/ 0 w 10484024"/>
              <a:gd name="connsiteY1" fmla="*/ 269571 h 5573039"/>
              <a:gd name="connsiteX2" fmla="*/ 10484024 w 10484024"/>
              <a:gd name="connsiteY2" fmla="*/ 0 h 5573039"/>
              <a:gd name="connsiteX3" fmla="*/ 9939142 w 10484024"/>
              <a:gd name="connsiteY3" fmla="*/ 5547986 h 5573039"/>
              <a:gd name="connsiteX4" fmla="*/ 132045 w 10484024"/>
              <a:gd name="connsiteY4" fmla="*/ 5573039 h 5573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4024" h="5573039">
                <a:moveTo>
                  <a:pt x="132045" y="5573039"/>
                </a:moveTo>
                <a:lnTo>
                  <a:pt x="0" y="269571"/>
                </a:lnTo>
                <a:lnTo>
                  <a:pt x="10484024" y="0"/>
                </a:lnTo>
                <a:lnTo>
                  <a:pt x="9939142" y="5547986"/>
                </a:lnTo>
                <a:lnTo>
                  <a:pt x="132045" y="5573039"/>
                </a:lnTo>
                <a:close/>
              </a:path>
            </a:pathLst>
          </a:custGeom>
          <a:solidFill>
            <a:schemeClr val="bg2">
              <a:lumMod val="25000"/>
              <a:alpha val="73000"/>
            </a:schemeClr>
          </a:solidFill>
          <a:ln cap="rnd">
            <a:solidFill>
              <a:schemeClr val="bg2">
                <a:lumMod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chemeClr val="tx1"/>
              </a:solidFill>
            </a:endParaRPr>
          </a:p>
        </p:txBody>
      </p:sp>
    </p:spTree>
    <p:extLst>
      <p:ext uri="{BB962C8B-B14F-4D97-AF65-F5344CB8AC3E}">
        <p14:creationId xmlns:p14="http://schemas.microsoft.com/office/powerpoint/2010/main" xmlns="" val="16683037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829175-527E-46A3-863C-1BB1F163B849}" type="datetimeFigureOut">
              <a:rPr lang="en-US" smtClean="0"/>
              <a:pPr/>
              <a:t>28-Jun-20</a:t>
            </a:fld>
            <a:endParaRPr lang="en-US"/>
          </a:p>
        </p:txBody>
      </p:sp>
      <p:sp>
        <p:nvSpPr>
          <p:cNvPr id="5" name="Footer Placeholder 4"/>
          <p:cNvSpPr>
            <a:spLocks noGrp="1"/>
          </p:cNvSpPr>
          <p:nvPr>
            <p:ph type="ftr" sz="quarter" idx="11"/>
          </p:nvPr>
        </p:nvSpPr>
        <p:spPr/>
        <p:txBody>
          <a:bodyPr/>
          <a:lstStyle/>
          <a:p>
            <a:r>
              <a:rPr lang="en-US" smtClean="0"/>
              <a:t>Add a footer</a:t>
            </a:r>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27251682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829175-527E-46A3-863C-1BB1F163B849}" type="datetimeFigureOut">
              <a:rPr lang="en-US" smtClean="0"/>
              <a:pPr/>
              <a:t>28-Jun-20</a:t>
            </a:fld>
            <a:endParaRPr lang="en-US"/>
          </a:p>
        </p:txBody>
      </p:sp>
      <p:sp>
        <p:nvSpPr>
          <p:cNvPr id="5" name="Footer Placeholder 4"/>
          <p:cNvSpPr>
            <a:spLocks noGrp="1"/>
          </p:cNvSpPr>
          <p:nvPr>
            <p:ph type="ftr" sz="quarter" idx="11"/>
          </p:nvPr>
        </p:nvSpPr>
        <p:spPr/>
        <p:txBody>
          <a:bodyPr/>
          <a:lstStyle/>
          <a:p>
            <a:r>
              <a:rPr lang="en-US" smtClean="0"/>
              <a:t>Add a footer</a:t>
            </a:r>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33826157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829175-527E-46A3-863C-1BB1F163B849}" type="datetimeFigureOut">
              <a:rPr lang="en-US" smtClean="0"/>
              <a:pPr/>
              <a:t>28-Jun-20</a:t>
            </a:fld>
            <a:endParaRPr lang="en-US"/>
          </a:p>
        </p:txBody>
      </p:sp>
      <p:sp>
        <p:nvSpPr>
          <p:cNvPr id="5" name="Footer Placeholder 4"/>
          <p:cNvSpPr>
            <a:spLocks noGrp="1"/>
          </p:cNvSpPr>
          <p:nvPr>
            <p:ph type="ftr" sz="quarter" idx="11"/>
          </p:nvPr>
        </p:nvSpPr>
        <p:spPr/>
        <p:txBody>
          <a:bodyPr/>
          <a:lstStyle/>
          <a:p>
            <a:r>
              <a:rPr lang="en-US" smtClean="0"/>
              <a:t>Add a footer</a:t>
            </a:r>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9351954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5998"/>
            </a:lvl1pPr>
          </a:lstStyle>
          <a:p>
            <a:r>
              <a:rPr lang="en-US" smtClean="0"/>
              <a:t>Click to edit Master title style</a:t>
            </a:r>
            <a:endParaRPr lang="en-US"/>
          </a:p>
        </p:txBody>
      </p:sp>
      <p:sp>
        <p:nvSpPr>
          <p:cNvPr id="3" name="Text Placeholder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829175-527E-46A3-863C-1BB1F163B849}" type="datetimeFigureOut">
              <a:rPr lang="en-US" smtClean="0"/>
              <a:pPr/>
              <a:t>28-Jun-20</a:t>
            </a:fld>
            <a:endParaRPr lang="en-US" dirty="0"/>
          </a:p>
        </p:txBody>
      </p:sp>
      <p:sp>
        <p:nvSpPr>
          <p:cNvPr id="5" name="Footer Placeholder 4"/>
          <p:cNvSpPr>
            <a:spLocks noGrp="1"/>
          </p:cNvSpPr>
          <p:nvPr>
            <p:ph type="ftr" sz="quarter" idx="11"/>
          </p:nvPr>
        </p:nvSpPr>
        <p:spPr/>
        <p:txBody>
          <a:bodyPr/>
          <a:lstStyle/>
          <a:p>
            <a:r>
              <a:rPr lang="en-US" smtClean="0"/>
              <a:t>Add a footer</a:t>
            </a:r>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10605481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7982" y="1825625"/>
            <a:ext cx="518025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0592" y="1825625"/>
            <a:ext cx="518025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829175-527E-46A3-863C-1BB1F163B849}" type="datetimeFigureOut">
              <a:rPr lang="en-US" smtClean="0"/>
              <a:pPr/>
              <a:t>28-Jun-20</a:t>
            </a:fld>
            <a:endParaRPr lang="en-US" dirty="0"/>
          </a:p>
        </p:txBody>
      </p:sp>
      <p:sp>
        <p:nvSpPr>
          <p:cNvPr id="6" name="Footer Placeholder 5"/>
          <p:cNvSpPr>
            <a:spLocks noGrp="1"/>
          </p:cNvSpPr>
          <p:nvPr>
            <p:ph type="ftr" sz="quarter" idx="11"/>
          </p:nvPr>
        </p:nvSpPr>
        <p:spPr/>
        <p:txBody>
          <a:bodyPr/>
          <a:lstStyle/>
          <a:p>
            <a:r>
              <a:rPr lang="en-US" smtClean="0"/>
              <a:t>Add a footer</a:t>
            </a:r>
            <a:endParaRPr lang="en-US" dirty="0"/>
          </a:p>
        </p:txBody>
      </p:sp>
      <p:sp>
        <p:nvSpPr>
          <p:cNvPr id="7" name="Slide Number Placeholder 6"/>
          <p:cNvSpPr>
            <a:spLocks noGrp="1"/>
          </p:cNvSpPr>
          <p:nvPr>
            <p:ph type="sldNum" sz="quarter" idx="12"/>
          </p:nvPr>
        </p:nvSpPr>
        <p:spPr/>
        <p:txBody>
          <a:bodyPr/>
          <a:lstStyle/>
          <a:p>
            <a:fld id="{E5137D0E-4A4F-4307-8994-C1891D747D59}" type="slidenum">
              <a:rPr lang="en-US" smtClean="0"/>
              <a:pPr/>
              <a:t>‹#›</a:t>
            </a:fld>
            <a:endParaRPr lang="en-US" dirty="0"/>
          </a:p>
        </p:txBody>
      </p:sp>
    </p:spTree>
    <p:extLst>
      <p:ext uri="{BB962C8B-B14F-4D97-AF65-F5344CB8AC3E}">
        <p14:creationId xmlns:p14="http://schemas.microsoft.com/office/powerpoint/2010/main" xmlns="" val="33994971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p:ext uri="{DCECCB84-F9BA-43D5-87BE-67443E8EF086}">
      <p15:sldGuideLst xmlns:p15="http://schemas.microsoft.com/office/powerpoint/2012/main" xmlns="">
        <p15:guide id="1" orient="horz" pos="2160" userDrawn="1">
          <p15:clr>
            <a:srgbClr val="FBAE40"/>
          </p15:clr>
        </p15:guide>
        <p15:guide id="2" pos="67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570" y="2505075"/>
            <a:ext cx="5156444"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593" y="2505075"/>
            <a:ext cx="518183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829175-527E-46A3-863C-1BB1F163B849}" type="datetimeFigureOut">
              <a:rPr lang="en-US" smtClean="0"/>
              <a:pPr/>
              <a:t>28-Jun-20</a:t>
            </a:fld>
            <a:endParaRPr lang="en-US"/>
          </a:p>
        </p:txBody>
      </p:sp>
      <p:sp>
        <p:nvSpPr>
          <p:cNvPr id="8" name="Footer Placeholder 7"/>
          <p:cNvSpPr>
            <a:spLocks noGrp="1"/>
          </p:cNvSpPr>
          <p:nvPr>
            <p:ph type="ftr" sz="quarter" idx="11"/>
          </p:nvPr>
        </p:nvSpPr>
        <p:spPr/>
        <p:txBody>
          <a:bodyPr/>
          <a:lstStyle/>
          <a:p>
            <a:r>
              <a:rPr lang="en-US" smtClean="0"/>
              <a:t>Add a footer</a:t>
            </a:r>
            <a:endParaRPr lang="en-US" dirty="0"/>
          </a:p>
        </p:txBody>
      </p:sp>
      <p:sp>
        <p:nvSpPr>
          <p:cNvPr id="9" name="Slide Number Placeholder 8"/>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39973242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829175-527E-46A3-863C-1BB1F163B849}" type="datetimeFigureOut">
              <a:rPr lang="en-US" smtClean="0"/>
              <a:pPr/>
              <a:t>28-Jun-20</a:t>
            </a:fld>
            <a:endParaRPr lang="en-US"/>
          </a:p>
        </p:txBody>
      </p:sp>
      <p:sp>
        <p:nvSpPr>
          <p:cNvPr id="4" name="Footer Placeholder 3"/>
          <p:cNvSpPr>
            <a:spLocks noGrp="1"/>
          </p:cNvSpPr>
          <p:nvPr>
            <p:ph type="ftr" sz="quarter" idx="11"/>
          </p:nvPr>
        </p:nvSpPr>
        <p:spPr/>
        <p:txBody>
          <a:bodyPr/>
          <a:lstStyle/>
          <a:p>
            <a:r>
              <a:rPr lang="en-US" smtClean="0"/>
              <a:t>Add a footer</a:t>
            </a:r>
            <a:endParaRPr lang="en-US" dirty="0"/>
          </a:p>
        </p:txBody>
      </p:sp>
      <p:sp>
        <p:nvSpPr>
          <p:cNvPr id="5" name="Slide Number Placeholder 4"/>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11814670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29175-527E-46A3-863C-1BB1F163B849}" type="datetimeFigureOut">
              <a:rPr lang="en-US" smtClean="0"/>
              <a:pPr/>
              <a:t>28-Jun-20</a:t>
            </a:fld>
            <a:endParaRPr lang="en-US"/>
          </a:p>
        </p:txBody>
      </p:sp>
      <p:sp>
        <p:nvSpPr>
          <p:cNvPr id="3" name="Footer Placeholder 2"/>
          <p:cNvSpPr>
            <a:spLocks noGrp="1"/>
          </p:cNvSpPr>
          <p:nvPr>
            <p:ph type="ftr" sz="quarter" idx="11"/>
          </p:nvPr>
        </p:nvSpPr>
        <p:spPr/>
        <p:txBody>
          <a:bodyPr/>
          <a:lstStyle/>
          <a:p>
            <a:r>
              <a:rPr lang="en-US" smtClean="0"/>
              <a:t>Add a footer</a:t>
            </a:r>
            <a:endParaRPr lang="en-US" dirty="0"/>
          </a:p>
        </p:txBody>
      </p:sp>
      <p:sp>
        <p:nvSpPr>
          <p:cNvPr id="4" name="Slide Number Placeholder 3"/>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7533275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en-US" smtClean="0"/>
              <a:t>Click to edit Master title style</a:t>
            </a:r>
            <a:endParaRPr lang="en-US"/>
          </a:p>
        </p:txBody>
      </p:sp>
      <p:sp>
        <p:nvSpPr>
          <p:cNvPr id="3" name="Content Placeholder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829175-527E-46A3-863C-1BB1F163B849}" type="datetimeFigureOut">
              <a:rPr lang="en-US" smtClean="0"/>
              <a:pPr/>
              <a:t>28-Jun-20</a:t>
            </a:fld>
            <a:endParaRPr lang="en-US"/>
          </a:p>
        </p:txBody>
      </p:sp>
      <p:sp>
        <p:nvSpPr>
          <p:cNvPr id="6" name="Footer Placeholder 5"/>
          <p:cNvSpPr>
            <a:spLocks noGrp="1"/>
          </p:cNvSpPr>
          <p:nvPr>
            <p:ph type="ftr" sz="quarter" idx="11"/>
          </p:nvPr>
        </p:nvSpPr>
        <p:spPr/>
        <p:txBody>
          <a:bodyPr/>
          <a:lstStyle/>
          <a:p>
            <a:r>
              <a:rPr lang="en-US" smtClean="0"/>
              <a:t>Add a footer</a:t>
            </a:r>
            <a:endParaRPr lang="en-US" dirty="0"/>
          </a:p>
        </p:txBody>
      </p:sp>
      <p:sp>
        <p:nvSpPr>
          <p:cNvPr id="7" name="Slide Number Placeholder 6"/>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5520849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en-US" smtClean="0"/>
              <a:t>Click to edit Master title style</a:t>
            </a:r>
            <a:endParaRPr lang="en-US"/>
          </a:p>
        </p:txBody>
      </p:sp>
      <p:sp>
        <p:nvSpPr>
          <p:cNvPr id="3" name="Picture Placeholder 2"/>
          <p:cNvSpPr>
            <a:spLocks noGrp="1"/>
          </p:cNvSpPr>
          <p:nvPr>
            <p:ph type="pic" idx="1"/>
          </p:nvPr>
        </p:nvSpPr>
        <p:spPr>
          <a:xfrm>
            <a:off x="5181838" y="987426"/>
            <a:ext cx="6170593"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US"/>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829175-527E-46A3-863C-1BB1F163B849}" type="datetimeFigureOut">
              <a:rPr lang="en-US" smtClean="0"/>
              <a:pPr/>
              <a:t>28-Jun-20</a:t>
            </a:fld>
            <a:endParaRPr lang="en-US"/>
          </a:p>
        </p:txBody>
      </p:sp>
      <p:sp>
        <p:nvSpPr>
          <p:cNvPr id="6" name="Footer Placeholder 5"/>
          <p:cNvSpPr>
            <a:spLocks noGrp="1"/>
          </p:cNvSpPr>
          <p:nvPr>
            <p:ph type="ftr" sz="quarter" idx="11"/>
          </p:nvPr>
        </p:nvSpPr>
        <p:spPr/>
        <p:txBody>
          <a:bodyPr/>
          <a:lstStyle/>
          <a:p>
            <a:r>
              <a:rPr lang="en-US" smtClean="0"/>
              <a:t>Add a footer</a:t>
            </a:r>
            <a:endParaRPr lang="en-US" dirty="0"/>
          </a:p>
        </p:txBody>
      </p:sp>
      <p:sp>
        <p:nvSpPr>
          <p:cNvPr id="7" name="Slide Number Placeholder 6"/>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40709095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29175-527E-46A3-863C-1BB1F163B849}" type="datetimeFigureOut">
              <a:rPr lang="en-US" smtClean="0"/>
              <a:pPr/>
              <a:t>28-Jun-20</a:t>
            </a:fld>
            <a:endParaRPr lang="en-US"/>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Add a footer</a:t>
            </a:r>
            <a:endParaRPr lang="en-US" dirty="0"/>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416886602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guide id="3" pos="671" userDrawn="1">
          <p15:clr>
            <a:srgbClr val="F26B43"/>
          </p15:clr>
        </p15:guide>
        <p15:guide id="4" pos="671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0012" y="381000"/>
            <a:ext cx="9144000" cy="1752600"/>
          </a:xfrm>
        </p:spPr>
        <p:txBody>
          <a:bodyPr>
            <a:normAutofit/>
          </a:bodyPr>
          <a:lstStyle/>
          <a:p>
            <a:pPr algn="ctr"/>
            <a:r>
              <a:rPr lang="it-IT" sz="4400" b="1" dirty="0">
                <a:solidFill>
                  <a:schemeClr val="bg1"/>
                </a:solidFill>
              </a:rPr>
              <a:t>Corona Virus &amp; wastewater in Palestine</a:t>
            </a:r>
            <a:endParaRPr lang="en-US" sz="4400" b="1" dirty="0">
              <a:solidFill>
                <a:schemeClr val="bg1"/>
              </a:solidFill>
            </a:endParaRPr>
          </a:p>
        </p:txBody>
      </p:sp>
      <p:sp>
        <p:nvSpPr>
          <p:cNvPr id="3" name="Subtitle 2"/>
          <p:cNvSpPr>
            <a:spLocks noGrp="1"/>
          </p:cNvSpPr>
          <p:nvPr>
            <p:ph type="subTitle" idx="1"/>
          </p:nvPr>
        </p:nvSpPr>
        <p:spPr>
          <a:xfrm>
            <a:off x="1827212" y="2819400"/>
            <a:ext cx="8229600" cy="2918791"/>
          </a:xfrm>
        </p:spPr>
        <p:txBody>
          <a:bodyPr>
            <a:normAutofit/>
          </a:bodyPr>
          <a:lstStyle/>
          <a:p>
            <a:pPr algn="ctr"/>
            <a:r>
              <a:rPr lang="en-US" b="1" dirty="0">
                <a:solidFill>
                  <a:schemeClr val="bg1"/>
                </a:solidFill>
              </a:rPr>
              <a:t>Prepared by: </a:t>
            </a:r>
          </a:p>
          <a:p>
            <a:r>
              <a:rPr lang="en-US" b="1" dirty="0" smtClean="0">
                <a:solidFill>
                  <a:schemeClr val="bg1"/>
                </a:solidFill>
              </a:rPr>
              <a:t>Ashraf </a:t>
            </a:r>
            <a:r>
              <a:rPr lang="en-US" b="1" dirty="0">
                <a:solidFill>
                  <a:schemeClr val="bg1"/>
                </a:solidFill>
              </a:rPr>
              <a:t>Taha                                                    Noor Surakji </a:t>
            </a:r>
          </a:p>
          <a:p>
            <a:r>
              <a:rPr lang="en-US" b="1" dirty="0">
                <a:solidFill>
                  <a:schemeClr val="bg1"/>
                </a:solidFill>
              </a:rPr>
              <a:t>Dana Daraghmeh</a:t>
            </a:r>
          </a:p>
          <a:p>
            <a:endParaRPr lang="en-US" b="1" dirty="0">
              <a:solidFill>
                <a:schemeClr val="bg1"/>
              </a:solidFill>
            </a:endParaRPr>
          </a:p>
          <a:p>
            <a:pPr algn="ctr"/>
            <a:r>
              <a:rPr lang="en-US" b="1" dirty="0">
                <a:solidFill>
                  <a:schemeClr val="bg1"/>
                </a:solidFill>
              </a:rPr>
              <a:t>Submitted to:</a:t>
            </a:r>
          </a:p>
          <a:p>
            <a:pPr algn="ctr"/>
            <a:r>
              <a:rPr lang="en-US" b="1" dirty="0">
                <a:solidFill>
                  <a:schemeClr val="bg1"/>
                </a:solidFill>
              </a:rPr>
              <a:t> Dr.Abdel-Haleem Khader          </a:t>
            </a:r>
          </a:p>
        </p:txBody>
      </p:sp>
    </p:spTree>
    <p:extLst>
      <p:ext uri="{BB962C8B-B14F-4D97-AF65-F5344CB8AC3E}">
        <p14:creationId xmlns:p14="http://schemas.microsoft.com/office/powerpoint/2010/main" xmlns="" val="4565610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Viruses in Wastewater</a:t>
            </a:r>
            <a:endParaRPr lang="en-US" dirty="0"/>
          </a:p>
        </p:txBody>
      </p:sp>
      <p:sp>
        <p:nvSpPr>
          <p:cNvPr id="3" name="Content Placeholder 2"/>
          <p:cNvSpPr>
            <a:spLocks noGrp="1"/>
          </p:cNvSpPr>
          <p:nvPr>
            <p:ph sz="half" idx="1"/>
          </p:nvPr>
        </p:nvSpPr>
        <p:spPr/>
        <p:txBody>
          <a:bodyPr/>
          <a:lstStyle/>
          <a:p>
            <a:r>
              <a:rPr lang="en-US" dirty="0" smtClean="0"/>
              <a:t>These viruses are mostly transmitted from human solid waste to wastewater.</a:t>
            </a:r>
          </a:p>
          <a:p>
            <a:endParaRPr lang="en-US" dirty="0"/>
          </a:p>
        </p:txBody>
      </p:sp>
      <p:sp>
        <p:nvSpPr>
          <p:cNvPr id="4" name="Content Placeholder 3"/>
          <p:cNvSpPr>
            <a:spLocks noGrp="1"/>
          </p:cNvSpPr>
          <p:nvPr>
            <p:ph sz="half" idx="2"/>
          </p:nvPr>
        </p:nvSpPr>
        <p:spPr/>
        <p:txBody>
          <a:bodyPr/>
          <a:lstStyle/>
          <a:p>
            <a:r>
              <a:rPr lang="en-US" dirty="0" smtClean="0"/>
              <a:t>Environmental monitoring is the key to understand the transmission of viruses through </a:t>
            </a:r>
            <a:r>
              <a:rPr lang="en-US" dirty="0" smtClean="0"/>
              <a:t>wastewater.</a:t>
            </a:r>
            <a:endParaRPr lang="en-US" dirty="0"/>
          </a:p>
        </p:txBody>
      </p:sp>
      <p:pic>
        <p:nvPicPr>
          <p:cNvPr id="5" name="Picture 4" descr="download.jpg"/>
          <p:cNvPicPr>
            <a:picLocks noChangeAspect="1"/>
          </p:cNvPicPr>
          <p:nvPr/>
        </p:nvPicPr>
        <p:blipFill>
          <a:blip r:embed="rId2" cstate="print"/>
          <a:stretch>
            <a:fillRect/>
          </a:stretch>
        </p:blipFill>
        <p:spPr>
          <a:xfrm>
            <a:off x="4570412" y="3810000"/>
            <a:ext cx="3657600" cy="24384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FA1BC035-BFBB-4A06-9533-5609B58F2BFA}"/>
              </a:ext>
            </a:extLst>
          </p:cNvPr>
          <p:cNvSpPr>
            <a:spLocks noGrp="1"/>
          </p:cNvSpPr>
          <p:nvPr>
            <p:ph type="title"/>
          </p:nvPr>
        </p:nvSpPr>
        <p:spPr/>
        <p:txBody>
          <a:bodyPr/>
          <a:lstStyle/>
          <a:p>
            <a:r>
              <a:rPr lang="en-US" dirty="0"/>
              <a:t>CORONA VIRUS</a:t>
            </a:r>
          </a:p>
        </p:txBody>
      </p:sp>
      <p:sp>
        <p:nvSpPr>
          <p:cNvPr id="8" name="Content Placeholder 7">
            <a:extLst>
              <a:ext uri="{FF2B5EF4-FFF2-40B4-BE49-F238E27FC236}">
                <a16:creationId xmlns="" xmlns:a16="http://schemas.microsoft.com/office/drawing/2014/main" id="{DF532B15-65D7-4969-96E4-9817023FBF0D}"/>
              </a:ext>
            </a:extLst>
          </p:cNvPr>
          <p:cNvSpPr>
            <a:spLocks noGrp="1"/>
          </p:cNvSpPr>
          <p:nvPr>
            <p:ph idx="1"/>
          </p:nvPr>
        </p:nvSpPr>
        <p:spPr/>
        <p:txBody>
          <a:bodyPr/>
          <a:lstStyle/>
          <a:p>
            <a:pPr marL="0" indent="0">
              <a:buNone/>
            </a:pPr>
            <a:r>
              <a:rPr lang="en-US" b="1" dirty="0">
                <a:latin typeface="Perpetua" panose="02020502060401020303" pitchFamily="18" charset="0"/>
              </a:rPr>
              <a:t>The current crisis of corona virus :</a:t>
            </a:r>
          </a:p>
          <a:p>
            <a:pPr marL="0" indent="0">
              <a:buNone/>
            </a:pPr>
            <a:r>
              <a:rPr lang="en-US" dirty="0"/>
              <a:t>A new crisis has entered the world after the outbreak of the corona virus pandemic, COVID-19 is a new infectious disease caused by severe acute respiratory syndrome.</a:t>
            </a:r>
          </a:p>
          <a:p>
            <a:pPr marL="0" indent="0">
              <a:buNone/>
            </a:pPr>
            <a:endParaRPr lang="en-US" dirty="0">
              <a:latin typeface="Perpetua" panose="02020502060401020303" pitchFamily="18" charset="0"/>
            </a:endParaRPr>
          </a:p>
        </p:txBody>
      </p:sp>
      <p:pic>
        <p:nvPicPr>
          <p:cNvPr id="10" name="Picture 9">
            <a:extLst>
              <a:ext uri="{FF2B5EF4-FFF2-40B4-BE49-F238E27FC236}">
                <a16:creationId xmlns="" xmlns:a16="http://schemas.microsoft.com/office/drawing/2014/main" id="{17D8E709-FE97-413C-98AA-B2FAA3E53E0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22612" y="3796055"/>
            <a:ext cx="5105400" cy="2869235"/>
          </a:xfrm>
          <a:prstGeom prst="rect">
            <a:avLst/>
          </a:prstGeom>
        </p:spPr>
      </p:pic>
    </p:spTree>
    <p:extLst>
      <p:ext uri="{BB962C8B-B14F-4D97-AF65-F5344CB8AC3E}">
        <p14:creationId xmlns:p14="http://schemas.microsoft.com/office/powerpoint/2010/main" xmlns="" val="31439734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3D73A8EF-0BB3-4D0B-BD4B-CE68F4793AE3}"/>
              </a:ext>
            </a:extLst>
          </p:cNvPr>
          <p:cNvSpPr>
            <a:spLocks noGrp="1"/>
          </p:cNvSpPr>
          <p:nvPr>
            <p:ph type="title"/>
          </p:nvPr>
        </p:nvSpPr>
        <p:spPr/>
        <p:txBody>
          <a:bodyPr>
            <a:normAutofit/>
          </a:bodyPr>
          <a:lstStyle/>
          <a:p>
            <a:r>
              <a:rPr lang="en-US" sz="2000" dirty="0"/>
              <a:t>Since the emergence of the virus, the situation has worsened due to the high human and economic losses, but in the midst of its tragic passage, </a:t>
            </a:r>
            <a:r>
              <a:rPr lang="en-US" sz="2000" dirty="0">
                <a:solidFill>
                  <a:schemeClr val="accent3"/>
                </a:solidFill>
              </a:rPr>
              <a:t>the virus has had good effects, too.</a:t>
            </a:r>
          </a:p>
        </p:txBody>
      </p:sp>
      <p:sp>
        <p:nvSpPr>
          <p:cNvPr id="6" name="Content Placeholder 5">
            <a:extLst>
              <a:ext uri="{FF2B5EF4-FFF2-40B4-BE49-F238E27FC236}">
                <a16:creationId xmlns="" xmlns:a16="http://schemas.microsoft.com/office/drawing/2014/main" id="{FCACA7A7-23CA-451E-82FE-C2E744B29452}"/>
              </a:ext>
            </a:extLst>
          </p:cNvPr>
          <p:cNvSpPr>
            <a:spLocks noGrp="1"/>
          </p:cNvSpPr>
          <p:nvPr>
            <p:ph sz="half" idx="1"/>
          </p:nvPr>
        </p:nvSpPr>
        <p:spPr/>
        <p:txBody>
          <a:bodyPr>
            <a:normAutofit/>
          </a:bodyPr>
          <a:lstStyle/>
          <a:p>
            <a:r>
              <a:rPr lang="en-US" dirty="0"/>
              <a:t> </a:t>
            </a:r>
            <a:r>
              <a:rPr lang="en-US" dirty="0">
                <a:solidFill>
                  <a:schemeClr val="accent3"/>
                </a:solidFill>
              </a:rPr>
              <a:t>decrease in nitrogen dioxide pollution - </a:t>
            </a:r>
            <a:r>
              <a:rPr lang="en-US" dirty="0"/>
              <a:t>one of the most important and most common air pollutants</a:t>
            </a:r>
          </a:p>
          <a:p>
            <a:r>
              <a:rPr lang="en-US" dirty="0">
                <a:solidFill>
                  <a:schemeClr val="accent3"/>
                </a:solidFill>
              </a:rPr>
              <a:t>improvement in the air </a:t>
            </a:r>
            <a:r>
              <a:rPr lang="en-US" dirty="0"/>
              <a:t>due to the restrictions imposed on the outbreak of the disease</a:t>
            </a:r>
          </a:p>
          <a:p>
            <a:r>
              <a:rPr lang="en-US" dirty="0"/>
              <a:t>Decease in CO2 </a:t>
            </a:r>
            <a:r>
              <a:rPr lang="en-US" dirty="0" err="1"/>
              <a:t>emmisions</a:t>
            </a:r>
            <a:r>
              <a:rPr lang="en-US" dirty="0"/>
              <a:t> </a:t>
            </a:r>
          </a:p>
          <a:p>
            <a:pPr marL="0" indent="0">
              <a:buNone/>
            </a:pPr>
            <a:endParaRPr lang="en-US" dirty="0"/>
          </a:p>
        </p:txBody>
      </p:sp>
      <p:pic>
        <p:nvPicPr>
          <p:cNvPr id="11" name="Content Placeholder 10">
            <a:extLst>
              <a:ext uri="{FF2B5EF4-FFF2-40B4-BE49-F238E27FC236}">
                <a16:creationId xmlns="" xmlns:a16="http://schemas.microsoft.com/office/drawing/2014/main" id="{7A6A6509-BA1D-461F-BFB8-6D9BB4910BFD}"/>
              </a:ext>
            </a:extLst>
          </p:cNvPr>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5942012" y="1676400"/>
            <a:ext cx="4495801" cy="4343400"/>
          </a:xfrm>
        </p:spPr>
      </p:pic>
    </p:spTree>
    <p:extLst>
      <p:ext uri="{BB962C8B-B14F-4D97-AF65-F5344CB8AC3E}">
        <p14:creationId xmlns:p14="http://schemas.microsoft.com/office/powerpoint/2010/main" xmlns="" val="6896620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D679F20D-147B-4EAF-BAF0-056045E9AF2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8000"/>
          </a:xfrm>
          <a:prstGeom prst="rect">
            <a:avLst/>
          </a:prstGeom>
        </p:spPr>
      </p:pic>
    </p:spTree>
    <p:extLst>
      <p:ext uri="{BB962C8B-B14F-4D97-AF65-F5344CB8AC3E}">
        <p14:creationId xmlns:p14="http://schemas.microsoft.com/office/powerpoint/2010/main" xmlns="" val="21921631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27E2E0E7-19DD-485D-8B2D-E68306E462C8}"/>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4613" y="-76200"/>
            <a:ext cx="12188825" cy="6858000"/>
          </a:xfrm>
          <a:prstGeom prst="rect">
            <a:avLst/>
          </a:prstGeom>
        </p:spPr>
      </p:pic>
    </p:spTree>
    <p:extLst>
      <p:ext uri="{BB962C8B-B14F-4D97-AF65-F5344CB8AC3E}">
        <p14:creationId xmlns:p14="http://schemas.microsoft.com/office/powerpoint/2010/main" xmlns="" val="31312470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Relationship of the virus to wastewater:</a:t>
            </a:r>
            <a:endParaRPr lang="en-US" dirty="0"/>
          </a:p>
        </p:txBody>
      </p:sp>
      <p:sp>
        <p:nvSpPr>
          <p:cNvPr id="3" name="عنصر نائب للمحتوى 2"/>
          <p:cNvSpPr>
            <a:spLocks noGrp="1"/>
          </p:cNvSpPr>
          <p:nvPr>
            <p:ph sz="half" idx="1"/>
          </p:nvPr>
        </p:nvSpPr>
        <p:spPr/>
        <p:txBody>
          <a:bodyPr/>
          <a:lstStyle/>
          <a:p>
            <a:r>
              <a:rPr lang="en-US" dirty="0" smtClean="0"/>
              <a:t>It affects the wastewater of hospitals, care services and patients’ houses</a:t>
            </a:r>
          </a:p>
          <a:p>
            <a:r>
              <a:rPr lang="en-US" dirty="0" smtClean="0"/>
              <a:t>It depends on three factors:</a:t>
            </a:r>
          </a:p>
          <a:p>
            <a:pPr marL="457200" indent="-457200">
              <a:buFont typeface="+mj-lt"/>
              <a:buAutoNum type="arabicPeriod"/>
            </a:pPr>
            <a:r>
              <a:rPr lang="en-US" dirty="0" smtClean="0"/>
              <a:t>Temperature</a:t>
            </a:r>
          </a:p>
          <a:p>
            <a:pPr marL="457200" indent="-457200">
              <a:buFont typeface="+mj-lt"/>
              <a:buAutoNum type="arabicPeriod"/>
            </a:pPr>
            <a:r>
              <a:rPr lang="en-US" dirty="0" smtClean="0"/>
              <a:t>Organic compounds</a:t>
            </a:r>
          </a:p>
          <a:p>
            <a:pPr marL="457200" indent="-457200">
              <a:buFont typeface="+mj-lt"/>
              <a:buAutoNum type="arabicPeriod"/>
            </a:pPr>
            <a:r>
              <a:rPr lang="en-US" dirty="0" smtClean="0"/>
              <a:t>Hostile </a:t>
            </a:r>
            <a:r>
              <a:rPr lang="en-US" dirty="0"/>
              <a:t>m</a:t>
            </a:r>
            <a:r>
              <a:rPr lang="en-US" dirty="0" smtClean="0"/>
              <a:t>icroorganisms</a:t>
            </a:r>
            <a:endParaRPr lang="en-US" dirty="0"/>
          </a:p>
        </p:txBody>
      </p:sp>
      <p:pic>
        <p:nvPicPr>
          <p:cNvPr id="6" name="Content Placeholder 5">
            <a:extLst>
              <a:ext uri="{FF2B5EF4-FFF2-40B4-BE49-F238E27FC236}">
                <a16:creationId xmlns="" xmlns:a16="http://schemas.microsoft.com/office/drawing/2014/main" id="{0517AC1A-936B-4D89-8E75-38282F5A794E}"/>
              </a:ext>
            </a:extLst>
          </p:cNvPr>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6018213" y="1905000"/>
            <a:ext cx="4648200" cy="3569727"/>
          </a:xfrm>
        </p:spPr>
      </p:pic>
    </p:spTree>
    <p:extLst>
      <p:ext uri="{BB962C8B-B14F-4D97-AF65-F5344CB8AC3E}">
        <p14:creationId xmlns:p14="http://schemas.microsoft.com/office/powerpoint/2010/main" xmlns="" val="7677994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 xmlns:a16="http://schemas.microsoft.com/office/drawing/2014/main" id="{BD266E3C-BA94-4B0A-A467-9FC53339C7E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xmlns="" val="10443326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A2A03174-BBD0-4DED-8395-CC7F0A416C3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xmlns="" val="40131602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9012" y="381000"/>
            <a:ext cx="9829800" cy="1200329"/>
          </a:xfrm>
          <a:prstGeom prst="rect">
            <a:avLst/>
          </a:prstGeom>
          <a:noFill/>
        </p:spPr>
        <p:txBody>
          <a:bodyPr wrap="square" rtlCol="0">
            <a:spAutoFit/>
          </a:bodyPr>
          <a:lstStyle/>
          <a:p>
            <a:pPr algn="ctr"/>
            <a:r>
              <a:rPr lang="en-US" sz="3600" b="1" dirty="0" smtClean="0"/>
              <a:t>What’s the role of civil engineering in adaptation with the pandemic virus?</a:t>
            </a:r>
            <a:endParaRPr lang="en-US" sz="3600" b="1" dirty="0"/>
          </a:p>
        </p:txBody>
      </p:sp>
      <p:sp>
        <p:nvSpPr>
          <p:cNvPr id="3" name="TextBox 2"/>
          <p:cNvSpPr txBox="1"/>
          <p:nvPr/>
        </p:nvSpPr>
        <p:spPr>
          <a:xfrm>
            <a:off x="950912" y="2514600"/>
            <a:ext cx="9906000" cy="2723823"/>
          </a:xfrm>
          <a:prstGeom prst="rect">
            <a:avLst/>
          </a:prstGeom>
          <a:noFill/>
        </p:spPr>
        <p:txBody>
          <a:bodyPr wrap="square" rtlCol="0">
            <a:spAutoFit/>
          </a:bodyPr>
          <a:lstStyle/>
          <a:p>
            <a:pPr marL="457200" lvl="0" indent="-342900" algn="just">
              <a:lnSpc>
                <a:spcPct val="90000"/>
              </a:lnSpc>
              <a:spcBef>
                <a:spcPts val="1800"/>
              </a:spcBef>
              <a:buClr>
                <a:srgbClr val="000000"/>
              </a:buClr>
              <a:buSzPts val="1800"/>
              <a:buFont typeface="Arial"/>
              <a:buChar char="•"/>
            </a:pPr>
            <a:r>
              <a:rPr lang="en-GB" sz="2000" kern="0" dirty="0">
                <a:solidFill>
                  <a:srgbClr val="000000"/>
                </a:solidFill>
                <a:latin typeface="Palatino Linotype"/>
                <a:sym typeface="Palatino Linotype"/>
              </a:rPr>
              <a:t>digital technology must be developed in the field of engineering.</a:t>
            </a:r>
          </a:p>
          <a:p>
            <a:pPr marL="457200" lvl="0" indent="-342900" algn="just">
              <a:lnSpc>
                <a:spcPct val="90000"/>
              </a:lnSpc>
              <a:spcBef>
                <a:spcPts val="1800"/>
              </a:spcBef>
              <a:buClr>
                <a:srgbClr val="000000"/>
              </a:buClr>
              <a:buSzPts val="1800"/>
              <a:buFont typeface="Arial"/>
              <a:buChar char="•"/>
            </a:pPr>
            <a:r>
              <a:rPr lang="en-GB" sz="2000" kern="0" dirty="0">
                <a:solidFill>
                  <a:srgbClr val="000000"/>
                </a:solidFill>
                <a:latin typeface="Palatino Linotype"/>
                <a:sym typeface="Palatino Linotype"/>
              </a:rPr>
              <a:t>it is easy to work remotely with digital infrastructure is very easy for designers and consultants, but it is more difficult for construction site workers.</a:t>
            </a:r>
          </a:p>
          <a:p>
            <a:pPr marL="457200" lvl="0" indent="-342900" algn="just">
              <a:lnSpc>
                <a:spcPct val="90000"/>
              </a:lnSpc>
              <a:spcBef>
                <a:spcPts val="1800"/>
              </a:spcBef>
              <a:buClr>
                <a:srgbClr val="000000"/>
              </a:buClr>
              <a:buSzPts val="1800"/>
              <a:buFont typeface="Arial"/>
              <a:buChar char="•"/>
            </a:pPr>
            <a:r>
              <a:rPr lang="en-GB" sz="2000" kern="0" dirty="0">
                <a:solidFill>
                  <a:srgbClr val="000000"/>
                </a:solidFill>
                <a:latin typeface="Palatino Linotype"/>
                <a:sym typeface="Palatino Linotype"/>
              </a:rPr>
              <a:t> robots are capable to finish the work and also accurately, but robots sometimes lack of  the power of the mind.</a:t>
            </a:r>
          </a:p>
          <a:p>
            <a:pPr marL="457200" lvl="0" indent="-342900" algn="just">
              <a:lnSpc>
                <a:spcPct val="90000"/>
              </a:lnSpc>
              <a:spcBef>
                <a:spcPts val="1800"/>
              </a:spcBef>
              <a:buClr>
                <a:srgbClr val="000000"/>
              </a:buClr>
              <a:buSzPts val="1800"/>
              <a:buFont typeface="Arial"/>
              <a:buChar char="•"/>
            </a:pPr>
            <a:r>
              <a:rPr lang="en-GB" sz="2000" kern="0" dirty="0">
                <a:solidFill>
                  <a:srgbClr val="000000"/>
                </a:solidFill>
                <a:latin typeface="Palatino Linotype"/>
                <a:sym typeface="Palatino Linotype"/>
              </a:rPr>
              <a:t>It is  possible to take the crisis measurements and events and start building and eventually take an inspection tour while we are behind the screens</a:t>
            </a:r>
          </a:p>
        </p:txBody>
      </p:sp>
    </p:spTree>
    <p:extLst>
      <p:ext uri="{BB962C8B-B14F-4D97-AF65-F5344CB8AC3E}">
        <p14:creationId xmlns:p14="http://schemas.microsoft.com/office/powerpoint/2010/main" xmlns="" val="31817890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8"/>
          <p:cNvSpPr txBox="1">
            <a:spLocks noGrp="1"/>
          </p:cNvSpPr>
          <p:nvPr>
            <p:ph type="title"/>
          </p:nvPr>
        </p:nvSpPr>
        <p:spPr>
          <a:xfrm>
            <a:off x="2537741" y="558621"/>
            <a:ext cx="9601200" cy="8382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r>
              <a:rPr lang="en-US" b="1" dirty="0"/>
              <a:t>Wastewater Treatment Plants </a:t>
            </a:r>
            <a:br>
              <a:rPr lang="en-US" b="1" dirty="0"/>
            </a:br>
            <a:endParaRPr b="1" dirty="0"/>
          </a:p>
        </p:txBody>
      </p:sp>
      <p:sp>
        <p:nvSpPr>
          <p:cNvPr id="195" name="Google Shape;195;p28"/>
          <p:cNvSpPr txBox="1">
            <a:spLocks noGrp="1"/>
          </p:cNvSpPr>
          <p:nvPr>
            <p:ph type="body" idx="1"/>
          </p:nvPr>
        </p:nvSpPr>
        <p:spPr>
          <a:xfrm>
            <a:off x="455612" y="977721"/>
            <a:ext cx="9601200" cy="5143500"/>
          </a:xfrm>
          <a:prstGeom prst="rect">
            <a:avLst/>
          </a:prstGeom>
          <a:noFill/>
          <a:ln>
            <a:noFill/>
          </a:ln>
        </p:spPr>
        <p:txBody>
          <a:bodyPr spcFirstLastPara="1" wrap="square" lIns="91425" tIns="45700" rIns="91425" bIns="45700" anchor="t" anchorCtr="0">
            <a:noAutofit/>
          </a:bodyPr>
          <a:lstStyle/>
          <a:p>
            <a:pPr marL="223838" lvl="0" indent="-223838" algn="just" rtl="0">
              <a:lnSpc>
                <a:spcPct val="90000"/>
              </a:lnSpc>
              <a:spcBef>
                <a:spcPts val="0"/>
              </a:spcBef>
              <a:spcAft>
                <a:spcPts val="0"/>
              </a:spcAft>
              <a:buClr>
                <a:schemeClr val="dk1"/>
              </a:buClr>
              <a:buSzPts val="2000"/>
              <a:buChar char="•"/>
            </a:pPr>
            <a:r>
              <a:rPr lang="en-US" sz="2400" dirty="0"/>
              <a:t>Wastewater treatment plants are designed to prevent or reduce pollutants that could cause surface or groundwater water pollution</a:t>
            </a:r>
            <a:r>
              <a:rPr lang="en-US" sz="2400" dirty="0" smtClean="0"/>
              <a:t>.</a:t>
            </a:r>
            <a:endParaRPr sz="2400" dirty="0"/>
          </a:p>
          <a:p>
            <a:pPr marL="223838" lvl="0" indent="-223838" algn="just" rtl="0">
              <a:lnSpc>
                <a:spcPct val="90000"/>
              </a:lnSpc>
              <a:spcBef>
                <a:spcPts val="1800"/>
              </a:spcBef>
              <a:spcAft>
                <a:spcPts val="0"/>
              </a:spcAft>
              <a:buClr>
                <a:schemeClr val="dk1"/>
              </a:buClr>
              <a:buSzPts val="2000"/>
              <a:buChar char="•"/>
            </a:pPr>
            <a:r>
              <a:rPr lang="en-US" sz="2400" dirty="0"/>
              <a:t>The three main stages of wastewater treatment ( primary, secondary and tertiary water treatment</a:t>
            </a:r>
            <a:r>
              <a:rPr lang="en-US" sz="2400" dirty="0" smtClean="0"/>
              <a:t>)</a:t>
            </a:r>
            <a:endParaRPr sz="2400" dirty="0"/>
          </a:p>
          <a:p>
            <a:pPr marL="223838" lvl="0" indent="-223838" algn="just">
              <a:spcBef>
                <a:spcPts val="1800"/>
              </a:spcBef>
              <a:buClr>
                <a:schemeClr val="dk1"/>
              </a:buClr>
              <a:buSzPts val="2000"/>
            </a:pPr>
            <a:r>
              <a:rPr lang="en-US" sz="2400" dirty="0"/>
              <a:t>A sediment basin is a simple technique to treat wastewater and destroy pathogens</a:t>
            </a:r>
            <a:r>
              <a:rPr lang="en-US" sz="2400" dirty="0" smtClean="0"/>
              <a:t>. </a:t>
            </a:r>
          </a:p>
          <a:p>
            <a:pPr marL="223838" lvl="0" indent="-223838" algn="just">
              <a:spcBef>
                <a:spcPts val="1800"/>
              </a:spcBef>
              <a:buClr>
                <a:schemeClr val="dk1"/>
              </a:buClr>
              <a:buSzPts val="2000"/>
            </a:pPr>
            <a:r>
              <a:rPr lang="en-US" sz="2400" dirty="0" smtClean="0"/>
              <a:t>Safety procedures must be followed by workers at wastewater treatment facilities to protect their health</a:t>
            </a:r>
          </a:p>
          <a:p>
            <a:pPr marL="223838" lvl="0" indent="-223838" algn="just">
              <a:spcBef>
                <a:spcPts val="1800"/>
              </a:spcBef>
              <a:buClr>
                <a:schemeClr val="dk1"/>
              </a:buClr>
              <a:buSzPts val="2000"/>
            </a:pPr>
            <a:r>
              <a:rPr lang="en-US" sz="2400" dirty="0" smtClean="0"/>
              <a:t>Particular attention is paid to the unit operations, which play crucial roles in virus removals.</a:t>
            </a:r>
          </a:p>
        </p:txBody>
      </p:sp>
    </p:spTree>
    <p:extLst>
      <p:ext uri="{BB962C8B-B14F-4D97-AF65-F5344CB8AC3E}">
        <p14:creationId xmlns:p14="http://schemas.microsoft.com/office/powerpoint/2010/main" xmlns="" val="13944633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053685" y="336532"/>
            <a:ext cx="9601200" cy="1143000"/>
          </a:xfrm>
        </p:spPr>
        <p:txBody>
          <a:bodyPr/>
          <a:lstStyle/>
          <a:p>
            <a:r>
              <a:rPr lang="en-US" b="1" dirty="0"/>
              <a:t>Outline</a:t>
            </a:r>
          </a:p>
        </p:txBody>
      </p:sp>
      <p:pic>
        <p:nvPicPr>
          <p:cNvPr id="16" name="عنصر نائب للمحتوى 1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379658" y="2440567"/>
            <a:ext cx="3600000" cy="2398442"/>
          </a:xfrm>
        </p:spPr>
      </p:pic>
      <p:grpSp>
        <p:nvGrpSpPr>
          <p:cNvPr id="4" name="Group 3">
            <a:extLst>
              <a:ext uri="{FF2B5EF4-FFF2-40B4-BE49-F238E27FC236}">
                <a16:creationId xmlns="" xmlns:a16="http://schemas.microsoft.com/office/drawing/2014/main" id="{150329D9-8961-4780-8220-ECDEC846FDD3}"/>
              </a:ext>
            </a:extLst>
          </p:cNvPr>
          <p:cNvGrpSpPr>
            <a:grpSpLocks/>
          </p:cNvGrpSpPr>
          <p:nvPr/>
        </p:nvGrpSpPr>
        <p:grpSpPr bwMode="auto">
          <a:xfrm>
            <a:off x="5310441" y="1519858"/>
            <a:ext cx="5181600" cy="4148416"/>
            <a:chOff x="737" y="1601"/>
            <a:chExt cx="1957" cy="2057"/>
          </a:xfrm>
        </p:grpSpPr>
        <p:sp>
          <p:nvSpPr>
            <p:cNvPr id="5" name="Rectangle 4">
              <a:extLst>
                <a:ext uri="{FF2B5EF4-FFF2-40B4-BE49-F238E27FC236}">
                  <a16:creationId xmlns="" xmlns:a16="http://schemas.microsoft.com/office/drawing/2014/main" id="{6F028C33-5B41-474A-A147-B121BB2E7B8E}"/>
                </a:ext>
              </a:extLst>
            </p:cNvPr>
            <p:cNvSpPr>
              <a:spLocks noChangeArrowheads="1"/>
            </p:cNvSpPr>
            <p:nvPr/>
          </p:nvSpPr>
          <p:spPr bwMode="gray">
            <a:xfrm>
              <a:off x="2367" y="1601"/>
              <a:ext cx="85" cy="2057"/>
            </a:xfrm>
            <a:prstGeom prst="rect">
              <a:avLst/>
            </a:prstGeom>
            <a:solidFill>
              <a:schemeClr val="tx1"/>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pPr algn="ctr" eaLnBrk="1" hangingPunct="1">
                <a:defRPr/>
              </a:pPr>
              <a:endParaRPr lang="en-US"/>
            </a:p>
          </p:txBody>
        </p:sp>
        <p:sp>
          <p:nvSpPr>
            <p:cNvPr id="6" name="Rectangle 5">
              <a:extLst>
                <a:ext uri="{FF2B5EF4-FFF2-40B4-BE49-F238E27FC236}">
                  <a16:creationId xmlns="" xmlns:a16="http://schemas.microsoft.com/office/drawing/2014/main" id="{CFEC840C-B9FB-4F2A-B8BB-A83EF098DD80}"/>
                </a:ext>
              </a:extLst>
            </p:cNvPr>
            <p:cNvSpPr>
              <a:spLocks noChangeArrowheads="1"/>
            </p:cNvSpPr>
            <p:nvPr/>
          </p:nvSpPr>
          <p:spPr bwMode="gray">
            <a:xfrm>
              <a:off x="940" y="1601"/>
              <a:ext cx="80" cy="2057"/>
            </a:xfrm>
            <a:prstGeom prst="rect">
              <a:avLst/>
            </a:prstGeom>
            <a:solidFill>
              <a:schemeClr val="tx1"/>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pPr algn="ctr" eaLnBrk="1" hangingPunct="1">
                <a:defRPr/>
              </a:pPr>
              <a:endParaRPr lang="en-US"/>
            </a:p>
          </p:txBody>
        </p:sp>
        <p:sp>
          <p:nvSpPr>
            <p:cNvPr id="7" name="AutoShape 7">
              <a:extLst>
                <a:ext uri="{FF2B5EF4-FFF2-40B4-BE49-F238E27FC236}">
                  <a16:creationId xmlns="" xmlns:a16="http://schemas.microsoft.com/office/drawing/2014/main" id="{E9B46BE5-AF48-4887-A427-87E1A26DF1D0}"/>
                </a:ext>
              </a:extLst>
            </p:cNvPr>
            <p:cNvSpPr>
              <a:spLocks noChangeArrowheads="1"/>
            </p:cNvSpPr>
            <p:nvPr/>
          </p:nvSpPr>
          <p:spPr bwMode="gray">
            <a:xfrm>
              <a:off x="737" y="2145"/>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xmlns="" w="28575" cap="rnd">
                  <a:solidFill>
                    <a:schemeClr val="bg2"/>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r>
                <a:rPr lang="en-US" altLang="en-US" sz="2800" dirty="0">
                  <a:latin typeface="Times New Roman" panose="02020603050405020304" pitchFamily="18" charset="0"/>
                  <a:cs typeface="Times New Roman" panose="02020603050405020304" pitchFamily="18" charset="0"/>
                </a:rPr>
                <a:t>Viruses in wastewater</a:t>
              </a:r>
            </a:p>
          </p:txBody>
        </p:sp>
        <p:sp>
          <p:nvSpPr>
            <p:cNvPr id="8" name="AutoShape 8">
              <a:extLst>
                <a:ext uri="{FF2B5EF4-FFF2-40B4-BE49-F238E27FC236}">
                  <a16:creationId xmlns="" xmlns:a16="http://schemas.microsoft.com/office/drawing/2014/main" id="{C7E0EE45-F138-475C-8B7A-29674AD47061}"/>
                </a:ext>
              </a:extLst>
            </p:cNvPr>
            <p:cNvSpPr>
              <a:spLocks noChangeArrowheads="1"/>
            </p:cNvSpPr>
            <p:nvPr/>
          </p:nvSpPr>
          <p:spPr bwMode="gray">
            <a:xfrm>
              <a:off x="737" y="1789"/>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xmlns="" w="28575" cap="rnd">
                  <a:solidFill>
                    <a:schemeClr val="bg2"/>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r>
                <a:rPr lang="en-US" altLang="en-US" sz="1600" dirty="0">
                  <a:solidFill>
                    <a:srgbClr val="000000"/>
                  </a:solidFill>
                </a:rPr>
                <a:t> </a:t>
              </a:r>
              <a:r>
                <a:rPr lang="en-US" altLang="en-US" sz="2800" dirty="0">
                  <a:latin typeface="Times New Roman" panose="02020603050405020304" pitchFamily="18" charset="0"/>
                  <a:cs typeface="Times New Roman" panose="02020603050405020304" pitchFamily="18" charset="0"/>
                </a:rPr>
                <a:t>Introduction about wastewater</a:t>
              </a:r>
            </a:p>
          </p:txBody>
        </p:sp>
        <p:sp>
          <p:nvSpPr>
            <p:cNvPr id="9" name="AutoShape 9">
              <a:extLst>
                <a:ext uri="{FF2B5EF4-FFF2-40B4-BE49-F238E27FC236}">
                  <a16:creationId xmlns="" xmlns:a16="http://schemas.microsoft.com/office/drawing/2014/main" id="{057B5D19-1E79-4195-997B-7C7E3FEBD420}"/>
                </a:ext>
              </a:extLst>
            </p:cNvPr>
            <p:cNvSpPr>
              <a:spLocks noChangeArrowheads="1"/>
            </p:cNvSpPr>
            <p:nvPr/>
          </p:nvSpPr>
          <p:spPr bwMode="gray">
            <a:xfrm>
              <a:off x="737" y="2514"/>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xmlns="" w="28575" cap="rnd">
                  <a:solidFill>
                    <a:schemeClr val="bg2"/>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endParaRPr lang="en-US" altLang="en-US" sz="2800" dirty="0">
                <a:solidFill>
                  <a:srgbClr val="000000"/>
                </a:solidFill>
                <a:latin typeface="Times New Roman" panose="02020603050405020304" pitchFamily="18" charset="0"/>
                <a:cs typeface="Times New Roman" panose="02020603050405020304" pitchFamily="18" charset="0"/>
              </a:endParaRPr>
            </a:p>
          </p:txBody>
        </p:sp>
        <p:sp>
          <p:nvSpPr>
            <p:cNvPr id="10" name="AutoShape 10">
              <a:extLst>
                <a:ext uri="{FF2B5EF4-FFF2-40B4-BE49-F238E27FC236}">
                  <a16:creationId xmlns="" xmlns:a16="http://schemas.microsoft.com/office/drawing/2014/main" id="{1D3E7633-B4E0-4BC0-8271-B0641EF6C7A3}"/>
                </a:ext>
              </a:extLst>
            </p:cNvPr>
            <p:cNvSpPr>
              <a:spLocks noChangeArrowheads="1"/>
            </p:cNvSpPr>
            <p:nvPr/>
          </p:nvSpPr>
          <p:spPr bwMode="gray">
            <a:xfrm>
              <a:off x="737" y="2883"/>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xmlns="" w="28575" cap="rnd">
                  <a:solidFill>
                    <a:schemeClr val="bg2"/>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r>
                <a:rPr lang="en-US" altLang="en-US" sz="2800" dirty="0">
                  <a:solidFill>
                    <a:srgbClr val="000000"/>
                  </a:solidFill>
                  <a:latin typeface="Times New Roman" panose="02020603050405020304" pitchFamily="18" charset="0"/>
                  <a:cs typeface="Times New Roman" panose="02020603050405020304" pitchFamily="18" charset="0"/>
                </a:rPr>
                <a:t>Wastewater treatment plant</a:t>
              </a:r>
            </a:p>
          </p:txBody>
        </p:sp>
      </p:grpSp>
      <p:sp>
        <p:nvSpPr>
          <p:cNvPr id="12" name="AutoShape 11">
            <a:extLst>
              <a:ext uri="{FF2B5EF4-FFF2-40B4-BE49-F238E27FC236}">
                <a16:creationId xmlns="" xmlns:a16="http://schemas.microsoft.com/office/drawing/2014/main" id="{EFE29DE3-9061-4563-B797-4233FEEDB6EF}"/>
              </a:ext>
            </a:extLst>
          </p:cNvPr>
          <p:cNvSpPr>
            <a:spLocks noChangeArrowheads="1"/>
          </p:cNvSpPr>
          <p:nvPr/>
        </p:nvSpPr>
        <p:spPr bwMode="gray">
          <a:xfrm>
            <a:off x="5326327" y="4803206"/>
            <a:ext cx="5181600" cy="484015"/>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xmlns="" w="28575" cap="rnd">
                <a:solidFill>
                  <a:schemeClr val="bg2"/>
                </a:solidFill>
                <a:prstDash val="sysDot"/>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lvl="0" algn="ctr"/>
            <a:r>
              <a:rPr lang="en-US" sz="2800" dirty="0"/>
              <a:t> Conclusion</a:t>
            </a:r>
          </a:p>
        </p:txBody>
      </p:sp>
      <p:sp>
        <p:nvSpPr>
          <p:cNvPr id="3" name="Rectangle 2">
            <a:extLst>
              <a:ext uri="{FF2B5EF4-FFF2-40B4-BE49-F238E27FC236}">
                <a16:creationId xmlns="" xmlns:a16="http://schemas.microsoft.com/office/drawing/2014/main" id="{EBB43D6D-9A1F-45A2-AC80-583FAD0ABD14}"/>
              </a:ext>
            </a:extLst>
          </p:cNvPr>
          <p:cNvSpPr/>
          <p:nvPr/>
        </p:nvSpPr>
        <p:spPr>
          <a:xfrm>
            <a:off x="6942939" y="3321929"/>
            <a:ext cx="2356734" cy="523220"/>
          </a:xfrm>
          <a:prstGeom prst="rect">
            <a:avLst/>
          </a:prstGeom>
        </p:spPr>
        <p:txBody>
          <a:bodyPr wrap="none">
            <a:spAutoFit/>
          </a:bodyPr>
          <a:lstStyle/>
          <a:p>
            <a:pPr lvl="0" algn="ctr"/>
            <a:r>
              <a:rPr lang="en-US" sz="2800" dirty="0"/>
              <a:t>Corona virus </a:t>
            </a:r>
          </a:p>
        </p:txBody>
      </p:sp>
    </p:spTree>
    <p:extLst>
      <p:ext uri="{BB962C8B-B14F-4D97-AF65-F5344CB8AC3E}">
        <p14:creationId xmlns:p14="http://schemas.microsoft.com/office/powerpoint/2010/main" xmlns="" val="41242897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7" name="Google Shape;207;p30"/>
          <p:cNvPicPr preferRelativeResize="0">
            <a:picLocks noGrp="1"/>
          </p:cNvPicPr>
          <p:nvPr>
            <p:ph type="pic" idx="2"/>
          </p:nvPr>
        </p:nvPicPr>
        <p:blipFill rotWithShape="1">
          <a:blip r:embed="rId3" cstate="print">
            <a:alphaModFix/>
          </a:blip>
          <a:srcRect t="20420" b="20420"/>
          <a:stretch/>
        </p:blipFill>
        <p:spPr>
          <a:xfrm>
            <a:off x="4799012" y="836610"/>
            <a:ext cx="5867401" cy="5183190"/>
          </a:xfrm>
          <a:prstGeom prst="rect">
            <a:avLst/>
          </a:prstGeom>
          <a:solidFill>
            <a:schemeClr val="lt2"/>
          </a:solidFill>
          <a:ln>
            <a:noFill/>
          </a:ln>
        </p:spPr>
      </p:pic>
      <p:sp>
        <p:nvSpPr>
          <p:cNvPr id="208" name="Google Shape;208;p30"/>
          <p:cNvSpPr txBox="1">
            <a:spLocks noGrp="1"/>
          </p:cNvSpPr>
          <p:nvPr>
            <p:ph type="body" idx="1"/>
          </p:nvPr>
        </p:nvSpPr>
        <p:spPr>
          <a:xfrm>
            <a:off x="836612" y="1981200"/>
            <a:ext cx="3276599" cy="2221859"/>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600"/>
              <a:buNone/>
            </a:pPr>
            <a:r>
              <a:rPr lang="en-US" dirty="0"/>
              <a:t>Future needs for the development of new technologies for viruses disposal.</a:t>
            </a:r>
            <a:endParaRPr dirty="0"/>
          </a:p>
        </p:txBody>
      </p:sp>
    </p:spTree>
    <p:extLst>
      <p:ext uri="{BB962C8B-B14F-4D97-AF65-F5344CB8AC3E}">
        <p14:creationId xmlns:p14="http://schemas.microsoft.com/office/powerpoint/2010/main" xmlns="" val="24675513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1"/>
          <p:cNvSpPr txBox="1">
            <a:spLocks noGrp="1"/>
          </p:cNvSpPr>
          <p:nvPr>
            <p:ph type="title"/>
          </p:nvPr>
        </p:nvSpPr>
        <p:spPr>
          <a:xfrm>
            <a:off x="1065212" y="533400"/>
            <a:ext cx="9601200" cy="1143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r>
              <a:rPr lang="en-US"/>
              <a:t>Disinfection</a:t>
            </a:r>
            <a:endParaRPr/>
          </a:p>
        </p:txBody>
      </p:sp>
      <p:sp>
        <p:nvSpPr>
          <p:cNvPr id="214" name="Google Shape;214;p31"/>
          <p:cNvSpPr txBox="1">
            <a:spLocks noGrp="1"/>
          </p:cNvSpPr>
          <p:nvPr>
            <p:ph type="body" idx="1"/>
          </p:nvPr>
        </p:nvSpPr>
        <p:spPr>
          <a:xfrm>
            <a:off x="1065212" y="1828800"/>
            <a:ext cx="9601200" cy="4191000"/>
          </a:xfrm>
          <a:prstGeom prst="rect">
            <a:avLst/>
          </a:prstGeom>
          <a:noFill/>
          <a:ln>
            <a:noFill/>
          </a:ln>
        </p:spPr>
        <p:txBody>
          <a:bodyPr spcFirstLastPara="1" wrap="square" lIns="91425" tIns="45700" rIns="91425" bIns="45700" anchor="t" anchorCtr="0">
            <a:noAutofit/>
          </a:bodyPr>
          <a:lstStyle/>
          <a:p>
            <a:pPr marL="223838" lvl="0" indent="-223838" algn="l" rtl="0">
              <a:lnSpc>
                <a:spcPct val="90000"/>
              </a:lnSpc>
              <a:spcBef>
                <a:spcPts val="0"/>
              </a:spcBef>
              <a:spcAft>
                <a:spcPts val="0"/>
              </a:spcAft>
              <a:buClr>
                <a:schemeClr val="dk1"/>
              </a:buClr>
              <a:buSzPts val="2000"/>
              <a:buChar char="•"/>
            </a:pPr>
            <a:r>
              <a:rPr lang="en-US"/>
              <a:t>Aerobic treatment processes reduce pathogens, but not enough to qualify as a disinfection process.</a:t>
            </a:r>
            <a:endParaRPr/>
          </a:p>
          <a:p>
            <a:pPr marL="223838" lvl="0" indent="-96838" algn="l" rtl="0">
              <a:lnSpc>
                <a:spcPct val="90000"/>
              </a:lnSpc>
              <a:spcBef>
                <a:spcPts val="1800"/>
              </a:spcBef>
              <a:spcAft>
                <a:spcPts val="0"/>
              </a:spcAft>
              <a:buClr>
                <a:schemeClr val="dk1"/>
              </a:buClr>
              <a:buSzPts val="2000"/>
              <a:buNone/>
            </a:pPr>
            <a:endParaRPr/>
          </a:p>
          <a:p>
            <a:pPr marL="223838" lvl="0" indent="-223838" algn="l" rtl="0">
              <a:lnSpc>
                <a:spcPct val="90000"/>
              </a:lnSpc>
              <a:spcBef>
                <a:spcPts val="1800"/>
              </a:spcBef>
              <a:spcAft>
                <a:spcPts val="0"/>
              </a:spcAft>
              <a:buClr>
                <a:schemeClr val="dk1"/>
              </a:buClr>
              <a:buSzPts val="2000"/>
              <a:buChar char="•"/>
            </a:pPr>
            <a:r>
              <a:rPr lang="en-US"/>
              <a:t>Disinfection technologies :</a:t>
            </a:r>
            <a:endParaRPr/>
          </a:p>
          <a:p>
            <a:pPr marL="223838" lvl="0" indent="-223838" algn="l" rtl="0">
              <a:lnSpc>
                <a:spcPct val="90000"/>
              </a:lnSpc>
              <a:spcBef>
                <a:spcPts val="1800"/>
              </a:spcBef>
              <a:spcAft>
                <a:spcPts val="0"/>
              </a:spcAft>
              <a:buClr>
                <a:schemeClr val="dk1"/>
              </a:buClr>
              <a:buSzPts val="2000"/>
              <a:buChar char="•"/>
            </a:pPr>
            <a:r>
              <a:rPr lang="en-US"/>
              <a:t>Chlorination</a:t>
            </a:r>
            <a:endParaRPr/>
          </a:p>
          <a:p>
            <a:pPr marL="223838" lvl="0" indent="-223838" algn="l" rtl="0">
              <a:lnSpc>
                <a:spcPct val="90000"/>
              </a:lnSpc>
              <a:spcBef>
                <a:spcPts val="1800"/>
              </a:spcBef>
              <a:spcAft>
                <a:spcPts val="0"/>
              </a:spcAft>
              <a:buClr>
                <a:schemeClr val="dk1"/>
              </a:buClr>
              <a:buSzPts val="2000"/>
              <a:buChar char="•"/>
            </a:pPr>
            <a:r>
              <a:rPr lang="en-US"/>
              <a:t>Ozonation  </a:t>
            </a:r>
            <a:endParaRPr/>
          </a:p>
          <a:p>
            <a:pPr marL="223838" lvl="0" indent="-223838" algn="l" rtl="0">
              <a:lnSpc>
                <a:spcPct val="90000"/>
              </a:lnSpc>
              <a:spcBef>
                <a:spcPts val="1800"/>
              </a:spcBef>
              <a:spcAft>
                <a:spcPts val="0"/>
              </a:spcAft>
              <a:buClr>
                <a:schemeClr val="dk1"/>
              </a:buClr>
              <a:buSzPts val="2000"/>
              <a:buChar char="•"/>
            </a:pPr>
            <a:r>
              <a:rPr lang="en-US"/>
              <a:t>UV light </a:t>
            </a:r>
            <a:endParaRPr/>
          </a:p>
        </p:txBody>
      </p:sp>
    </p:spTree>
    <p:extLst>
      <p:ext uri="{BB962C8B-B14F-4D97-AF65-F5344CB8AC3E}">
        <p14:creationId xmlns:p14="http://schemas.microsoft.com/office/powerpoint/2010/main" xmlns="" val="4558582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2"/>
          <p:cNvSpPr txBox="1">
            <a:spLocks noGrp="1"/>
          </p:cNvSpPr>
          <p:nvPr>
            <p:ph type="title"/>
          </p:nvPr>
        </p:nvSpPr>
        <p:spPr>
          <a:xfrm>
            <a:off x="1065212" y="533400"/>
            <a:ext cx="9601200" cy="1143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endParaRPr/>
          </a:p>
        </p:txBody>
      </p:sp>
      <p:sp>
        <p:nvSpPr>
          <p:cNvPr id="220" name="Google Shape;220;p32"/>
          <p:cNvSpPr txBox="1">
            <a:spLocks noGrp="1"/>
          </p:cNvSpPr>
          <p:nvPr>
            <p:ph type="body" idx="1"/>
          </p:nvPr>
        </p:nvSpPr>
        <p:spPr>
          <a:xfrm>
            <a:off x="1065212" y="1135374"/>
            <a:ext cx="9601200" cy="4884426"/>
          </a:xfrm>
          <a:prstGeom prst="rect">
            <a:avLst/>
          </a:prstGeom>
          <a:noFill/>
          <a:ln>
            <a:noFill/>
          </a:ln>
        </p:spPr>
        <p:txBody>
          <a:bodyPr spcFirstLastPara="1" wrap="square" lIns="91425" tIns="45700" rIns="91425" bIns="45700" anchor="t" anchorCtr="0">
            <a:noAutofit/>
          </a:bodyPr>
          <a:lstStyle/>
          <a:p>
            <a:pPr marL="223838" lvl="0" indent="-96838" algn="l" rtl="0">
              <a:lnSpc>
                <a:spcPct val="90000"/>
              </a:lnSpc>
              <a:spcBef>
                <a:spcPts val="0"/>
              </a:spcBef>
              <a:spcAft>
                <a:spcPts val="0"/>
              </a:spcAft>
              <a:buClr>
                <a:schemeClr val="dk1"/>
              </a:buClr>
              <a:buSzPts val="2000"/>
              <a:buNone/>
            </a:pPr>
            <a:endParaRPr/>
          </a:p>
          <a:p>
            <a:pPr marL="223838" lvl="0" indent="-223838" algn="l" rtl="0">
              <a:lnSpc>
                <a:spcPct val="90000"/>
              </a:lnSpc>
              <a:spcBef>
                <a:spcPts val="1800"/>
              </a:spcBef>
              <a:spcAft>
                <a:spcPts val="0"/>
              </a:spcAft>
              <a:buClr>
                <a:schemeClr val="dk1"/>
              </a:buClr>
              <a:buSzPts val="2000"/>
              <a:buChar char="•"/>
            </a:pPr>
            <a:r>
              <a:rPr lang="en-US"/>
              <a:t>  At the beginning of the 20th Century, water and wastewater were treated by one principle, “the solution to pollution is dilution.”  </a:t>
            </a:r>
            <a:endParaRPr/>
          </a:p>
          <a:p>
            <a:pPr marL="223838" lvl="0" indent="-96838" algn="l" rtl="0">
              <a:lnSpc>
                <a:spcPct val="90000"/>
              </a:lnSpc>
              <a:spcBef>
                <a:spcPts val="1800"/>
              </a:spcBef>
              <a:spcAft>
                <a:spcPts val="0"/>
              </a:spcAft>
              <a:buClr>
                <a:schemeClr val="dk1"/>
              </a:buClr>
              <a:buSzPts val="2000"/>
              <a:buNone/>
            </a:pPr>
            <a:endParaRPr/>
          </a:p>
          <a:p>
            <a:pPr marL="223838" lvl="0" indent="-223838" algn="l" rtl="0">
              <a:lnSpc>
                <a:spcPct val="90000"/>
              </a:lnSpc>
              <a:spcBef>
                <a:spcPts val="1800"/>
              </a:spcBef>
              <a:spcAft>
                <a:spcPts val="0"/>
              </a:spcAft>
              <a:buClr>
                <a:schemeClr val="dk1"/>
              </a:buClr>
              <a:buSzPts val="2000"/>
              <a:buChar char="•"/>
            </a:pPr>
            <a:r>
              <a:rPr lang="en-US"/>
              <a:t>Disinfection of water and wastewater, by chlorine, has played a large part in the reduction of waterborne diseases.  </a:t>
            </a:r>
            <a:endParaRPr/>
          </a:p>
          <a:p>
            <a:pPr marL="223838" lvl="0" indent="-96838" algn="l" rtl="0">
              <a:lnSpc>
                <a:spcPct val="90000"/>
              </a:lnSpc>
              <a:spcBef>
                <a:spcPts val="1800"/>
              </a:spcBef>
              <a:spcAft>
                <a:spcPts val="0"/>
              </a:spcAft>
              <a:buClr>
                <a:schemeClr val="dk1"/>
              </a:buClr>
              <a:buSzPts val="2000"/>
              <a:buNone/>
            </a:pPr>
            <a:endParaRPr/>
          </a:p>
          <a:p>
            <a:pPr marL="223838" lvl="0" indent="-223838" algn="l" rtl="0">
              <a:lnSpc>
                <a:spcPct val="90000"/>
              </a:lnSpc>
              <a:spcBef>
                <a:spcPts val="1800"/>
              </a:spcBef>
              <a:spcAft>
                <a:spcPts val="0"/>
              </a:spcAft>
              <a:buClr>
                <a:schemeClr val="dk1"/>
              </a:buClr>
              <a:buSzPts val="2000"/>
              <a:buChar char="•"/>
            </a:pPr>
            <a:r>
              <a:rPr lang="en-US"/>
              <a:t>While new disinfection processes are constantly being developed, the industry cannot abandon proven technology.</a:t>
            </a:r>
            <a:endParaRPr/>
          </a:p>
          <a:p>
            <a:pPr marL="223838" lvl="0" indent="-96838" algn="l" rtl="0">
              <a:lnSpc>
                <a:spcPct val="90000"/>
              </a:lnSpc>
              <a:spcBef>
                <a:spcPts val="1800"/>
              </a:spcBef>
              <a:spcAft>
                <a:spcPts val="0"/>
              </a:spcAft>
              <a:buClr>
                <a:schemeClr val="dk1"/>
              </a:buClr>
              <a:buSzPts val="2000"/>
              <a:buNone/>
            </a:pPr>
            <a:endParaRPr/>
          </a:p>
        </p:txBody>
      </p:sp>
    </p:spTree>
    <p:extLst>
      <p:ext uri="{BB962C8B-B14F-4D97-AF65-F5344CB8AC3E}">
        <p14:creationId xmlns:p14="http://schemas.microsoft.com/office/powerpoint/2010/main" xmlns="" val="428411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5212" y="1096107"/>
            <a:ext cx="9601200" cy="1143000"/>
          </a:xfrm>
        </p:spPr>
        <p:txBody>
          <a:bodyPr>
            <a:normAutofit fontScale="90000"/>
          </a:bodyPr>
          <a:lstStyle/>
          <a:p>
            <a:r>
              <a:rPr lang="en-US" b="1" dirty="0" smtClean="0"/>
              <a:t>Precautions to protect wastewater workers from the COVID-19 virus</a:t>
            </a:r>
            <a:r>
              <a:rPr lang="en-GB" dirty="0" smtClean="0"/>
              <a:t/>
            </a:r>
            <a:br>
              <a:rPr lang="en-GB" dirty="0" smtClean="0"/>
            </a:br>
            <a:endParaRPr lang="en-GB" dirty="0"/>
          </a:p>
        </p:txBody>
      </p:sp>
      <p:sp>
        <p:nvSpPr>
          <p:cNvPr id="3" name="عنصر نائب للنص 2"/>
          <p:cNvSpPr>
            <a:spLocks noGrp="1"/>
          </p:cNvSpPr>
          <p:nvPr>
            <p:ph type="body" idx="1"/>
          </p:nvPr>
        </p:nvSpPr>
        <p:spPr/>
        <p:txBody>
          <a:bodyPr/>
          <a:lstStyle/>
          <a:p>
            <a:r>
              <a:rPr lang="en-US" dirty="0" smtClean="0"/>
              <a:t>no evidence to suggest that additional COVID-19-specific protections are needed for workers.</a:t>
            </a:r>
          </a:p>
          <a:p>
            <a:endParaRPr lang="en-US" dirty="0" smtClean="0"/>
          </a:p>
          <a:p>
            <a:r>
              <a:rPr lang="en-US" dirty="0" smtClean="0"/>
              <a:t>Typical </a:t>
            </a:r>
            <a:r>
              <a:rPr lang="en-GB" dirty="0" smtClean="0"/>
              <a:t>guidance should be followed by workers and employers</a:t>
            </a:r>
          </a:p>
          <a:p>
            <a:pPr>
              <a:buNone/>
            </a:pPr>
            <a:r>
              <a:rPr lang="en-US" dirty="0" smtClean="0"/>
              <a:t>1-</a:t>
            </a:r>
            <a:r>
              <a:rPr lang="en-GB" b="1" dirty="0" smtClean="0"/>
              <a:t>Basic Hygiene Practices for Workers</a:t>
            </a:r>
          </a:p>
          <a:p>
            <a:pPr>
              <a:buNone/>
            </a:pPr>
            <a:r>
              <a:rPr lang="en-US" b="1" dirty="0" smtClean="0"/>
              <a:t>2-</a:t>
            </a:r>
            <a:r>
              <a:rPr lang="en-GB" b="1" dirty="0" smtClean="0"/>
              <a:t>Personal Protective Equipment (PPE)</a:t>
            </a:r>
          </a:p>
          <a:p>
            <a:pPr>
              <a:buNone/>
            </a:pPr>
            <a:r>
              <a:rPr lang="en-US" b="1" dirty="0" smtClean="0"/>
              <a:t>3-</a:t>
            </a:r>
            <a:r>
              <a:rPr lang="en-GB" b="1" dirty="0" smtClean="0"/>
              <a:t>Training for Workers</a:t>
            </a:r>
          </a:p>
          <a:p>
            <a:pPr>
              <a:buNone/>
            </a:pPr>
            <a:r>
              <a:rPr lang="en-US" b="1" dirty="0" smtClean="0"/>
              <a:t>4-</a:t>
            </a:r>
            <a:r>
              <a:rPr lang="en-GB" b="1" smtClean="0"/>
              <a:t>Vaccination Recommendations for Workers</a:t>
            </a:r>
            <a:endParaRPr lang="en-GB" dirty="0"/>
          </a:p>
        </p:txBody>
      </p:sp>
    </p:spTree>
    <p:extLst>
      <p:ext uri="{BB962C8B-B14F-4D97-AF65-F5344CB8AC3E}">
        <p14:creationId xmlns:p14="http://schemas.microsoft.com/office/powerpoint/2010/main" xmlns="" val="23613781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3"/>
          <p:cNvSpPr txBox="1">
            <a:spLocks noGrp="1"/>
          </p:cNvSpPr>
          <p:nvPr>
            <p:ph type="title"/>
          </p:nvPr>
        </p:nvSpPr>
        <p:spPr>
          <a:xfrm>
            <a:off x="1065212" y="533400"/>
            <a:ext cx="9601200" cy="1143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r>
              <a:rPr lang="en-US"/>
              <a:t>Conclusion </a:t>
            </a:r>
            <a:endParaRPr/>
          </a:p>
        </p:txBody>
      </p:sp>
      <p:sp>
        <p:nvSpPr>
          <p:cNvPr id="226" name="Google Shape;226;p33"/>
          <p:cNvSpPr txBox="1">
            <a:spLocks noGrp="1"/>
          </p:cNvSpPr>
          <p:nvPr>
            <p:ph type="body" idx="1"/>
          </p:nvPr>
        </p:nvSpPr>
        <p:spPr>
          <a:xfrm>
            <a:off x="1065212" y="1828800"/>
            <a:ext cx="4645152" cy="4191000"/>
          </a:xfrm>
          <a:prstGeom prst="rect">
            <a:avLst/>
          </a:prstGeom>
          <a:noFill/>
          <a:ln>
            <a:noFill/>
          </a:ln>
        </p:spPr>
        <p:txBody>
          <a:bodyPr spcFirstLastPara="1" wrap="square" lIns="91425" tIns="45700" rIns="91425" bIns="45700" anchor="t" anchorCtr="0">
            <a:noAutofit/>
          </a:bodyPr>
          <a:lstStyle/>
          <a:p>
            <a:pPr marL="223838" lvl="0" indent="-223838" algn="l" rtl="0">
              <a:lnSpc>
                <a:spcPct val="90000"/>
              </a:lnSpc>
              <a:spcBef>
                <a:spcPts val="0"/>
              </a:spcBef>
              <a:spcAft>
                <a:spcPts val="0"/>
              </a:spcAft>
              <a:buClr>
                <a:schemeClr val="dk1"/>
              </a:buClr>
              <a:buSzPts val="2000"/>
              <a:buChar char="•"/>
            </a:pPr>
            <a:r>
              <a:rPr lang="en-US"/>
              <a:t>Covid-19 consequences on:</a:t>
            </a:r>
            <a:endParaRPr/>
          </a:p>
          <a:p>
            <a:pPr marL="223838" lvl="0" indent="-223838" algn="l" rtl="0">
              <a:lnSpc>
                <a:spcPct val="90000"/>
              </a:lnSpc>
              <a:spcBef>
                <a:spcPts val="1800"/>
              </a:spcBef>
              <a:spcAft>
                <a:spcPts val="0"/>
              </a:spcAft>
              <a:buClr>
                <a:schemeClr val="dk1"/>
              </a:buClr>
              <a:buSzPts val="2000"/>
              <a:buNone/>
            </a:pPr>
            <a:r>
              <a:rPr lang="en-US"/>
              <a:t>-Health.</a:t>
            </a:r>
            <a:endParaRPr/>
          </a:p>
          <a:p>
            <a:pPr marL="223838" lvl="0" indent="-223838" algn="l" rtl="0">
              <a:lnSpc>
                <a:spcPct val="90000"/>
              </a:lnSpc>
              <a:spcBef>
                <a:spcPts val="1800"/>
              </a:spcBef>
              <a:spcAft>
                <a:spcPts val="0"/>
              </a:spcAft>
              <a:buClr>
                <a:schemeClr val="dk1"/>
              </a:buClr>
              <a:buSzPts val="2000"/>
              <a:buNone/>
            </a:pPr>
            <a:r>
              <a:rPr lang="en-US"/>
              <a:t>-Economy. </a:t>
            </a:r>
            <a:endParaRPr/>
          </a:p>
          <a:p>
            <a:pPr marL="223838" lvl="0" indent="-223838" algn="l" rtl="0">
              <a:lnSpc>
                <a:spcPct val="90000"/>
              </a:lnSpc>
              <a:spcBef>
                <a:spcPts val="1800"/>
              </a:spcBef>
              <a:spcAft>
                <a:spcPts val="0"/>
              </a:spcAft>
              <a:buClr>
                <a:schemeClr val="dk1"/>
              </a:buClr>
              <a:buSzPts val="2000"/>
              <a:buNone/>
            </a:pPr>
            <a:endParaRPr/>
          </a:p>
          <a:p>
            <a:pPr marL="223838" lvl="0" indent="-223838" algn="l" rtl="0">
              <a:lnSpc>
                <a:spcPct val="90000"/>
              </a:lnSpc>
              <a:spcBef>
                <a:spcPts val="1800"/>
              </a:spcBef>
              <a:spcAft>
                <a:spcPts val="0"/>
              </a:spcAft>
              <a:buClr>
                <a:schemeClr val="dk1"/>
              </a:buClr>
              <a:buSzPts val="2000"/>
              <a:buChar char="•"/>
            </a:pPr>
            <a:r>
              <a:rPr lang="en-US"/>
              <a:t>What have we learned?</a:t>
            </a:r>
            <a:endParaRPr/>
          </a:p>
        </p:txBody>
      </p:sp>
      <p:sp>
        <p:nvSpPr>
          <p:cNvPr id="227" name="Google Shape;227;p33"/>
          <p:cNvSpPr txBox="1">
            <a:spLocks noGrp="1"/>
          </p:cNvSpPr>
          <p:nvPr>
            <p:ph type="body" idx="2"/>
          </p:nvPr>
        </p:nvSpPr>
        <p:spPr>
          <a:xfrm>
            <a:off x="6018210" y="1828800"/>
            <a:ext cx="4648201" cy="4191000"/>
          </a:xfrm>
          <a:prstGeom prst="rect">
            <a:avLst/>
          </a:prstGeom>
          <a:noFill/>
          <a:ln>
            <a:noFill/>
          </a:ln>
        </p:spPr>
        <p:txBody>
          <a:bodyPr spcFirstLastPara="1" wrap="square" lIns="91425" tIns="45700" rIns="91425" bIns="45700" anchor="t" anchorCtr="0">
            <a:noAutofit/>
          </a:bodyPr>
          <a:lstStyle/>
          <a:p>
            <a:pPr marL="223838" lvl="0" indent="-223838" algn="l" rtl="0">
              <a:lnSpc>
                <a:spcPct val="90000"/>
              </a:lnSpc>
              <a:spcBef>
                <a:spcPts val="0"/>
              </a:spcBef>
              <a:spcAft>
                <a:spcPts val="0"/>
              </a:spcAft>
              <a:buClr>
                <a:schemeClr val="dk1"/>
              </a:buClr>
              <a:buSzPts val="2000"/>
              <a:buChar char="•"/>
            </a:pPr>
            <a:r>
              <a:rPr lang="en-US"/>
              <a:t>It’s expected that the treatment and disinfection processes of the corona virus that causes COVID-19 would be successful.</a:t>
            </a:r>
            <a:endParaRPr/>
          </a:p>
        </p:txBody>
      </p:sp>
      <p:pic>
        <p:nvPicPr>
          <p:cNvPr id="228" name="Google Shape;228;p33" descr="healthy-life.jpg"/>
          <p:cNvPicPr preferRelativeResize="0"/>
          <p:nvPr/>
        </p:nvPicPr>
        <p:blipFill rotWithShape="1">
          <a:blip r:embed="rId3" cstate="print">
            <a:alphaModFix/>
          </a:blip>
          <a:srcRect/>
          <a:stretch/>
        </p:blipFill>
        <p:spPr>
          <a:xfrm>
            <a:off x="6323012" y="3429000"/>
            <a:ext cx="3513483" cy="2286000"/>
          </a:xfrm>
          <a:prstGeom prst="rect">
            <a:avLst/>
          </a:prstGeom>
          <a:noFill/>
          <a:ln>
            <a:noFill/>
          </a:ln>
        </p:spPr>
      </p:pic>
    </p:spTree>
    <p:extLst>
      <p:ext uri="{BB962C8B-B14F-4D97-AF65-F5344CB8AC3E}">
        <p14:creationId xmlns:p14="http://schemas.microsoft.com/office/powerpoint/2010/main" xmlns="" val="12719468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1A803306-22A1-4DA1-9D88-E7B18BD4DAF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17812" y="1512519"/>
            <a:ext cx="6217920" cy="3832961"/>
          </a:xfrm>
          <a:prstGeom prst="rect">
            <a:avLst/>
          </a:prstGeom>
        </p:spPr>
      </p:pic>
    </p:spTree>
    <p:extLst>
      <p:ext uri="{BB962C8B-B14F-4D97-AF65-F5344CB8AC3E}">
        <p14:creationId xmlns:p14="http://schemas.microsoft.com/office/powerpoint/2010/main" xmlns="" val="33673269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46212" y="762000"/>
            <a:ext cx="9372600" cy="5269515"/>
          </a:xfrm>
          <a:prstGeom prst="rect">
            <a:avLst/>
          </a:prstGeom>
        </p:spPr>
      </p:pic>
      <p:sp>
        <p:nvSpPr>
          <p:cNvPr id="11" name="مربع نص 10"/>
          <p:cNvSpPr txBox="1"/>
          <p:nvPr/>
        </p:nvSpPr>
        <p:spPr>
          <a:xfrm>
            <a:off x="4341812" y="1143000"/>
            <a:ext cx="3276600" cy="584775"/>
          </a:xfrm>
          <a:prstGeom prst="rect">
            <a:avLst/>
          </a:prstGeom>
          <a:noFill/>
        </p:spPr>
        <p:txBody>
          <a:bodyPr wrap="square" rtlCol="0">
            <a:spAutoFit/>
          </a:bodyPr>
          <a:lstStyle/>
          <a:p>
            <a:r>
              <a:rPr lang="en-US" sz="3200" b="1" dirty="0">
                <a:latin typeface="+mj-lt"/>
                <a:ea typeface="+mj-ea"/>
                <a:cs typeface="+mj-cs"/>
              </a:rPr>
              <a:t>Introduction :</a:t>
            </a:r>
          </a:p>
        </p:txBody>
      </p:sp>
      <p:sp>
        <p:nvSpPr>
          <p:cNvPr id="12" name="مربع نص 11"/>
          <p:cNvSpPr txBox="1"/>
          <p:nvPr/>
        </p:nvSpPr>
        <p:spPr>
          <a:xfrm>
            <a:off x="4418012" y="1981200"/>
            <a:ext cx="3429000" cy="2831544"/>
          </a:xfrm>
          <a:prstGeom prst="rect">
            <a:avLst/>
          </a:prstGeom>
          <a:noFill/>
        </p:spPr>
        <p:txBody>
          <a:bodyPr wrap="square" rtlCol="0">
            <a:spAutoFit/>
          </a:bodyPr>
          <a:lstStyle/>
          <a:p>
            <a:r>
              <a:rPr lang="en-US" sz="2000" dirty="0"/>
              <a:t>Wastewater is considered a critical pollution source in Palestine</a:t>
            </a:r>
          </a:p>
          <a:p>
            <a:endParaRPr lang="en-US" sz="2000" dirty="0"/>
          </a:p>
          <a:p>
            <a:r>
              <a:rPr lang="en-US" sz="2000" dirty="0"/>
              <a:t>It has a serious negative impact on the surface &amp; ground water , environment and human health.</a:t>
            </a:r>
          </a:p>
          <a:p>
            <a:endParaRPr lang="en-US" dirty="0"/>
          </a:p>
        </p:txBody>
      </p:sp>
    </p:spTree>
    <p:extLst>
      <p:ext uri="{BB962C8B-B14F-4D97-AF65-F5344CB8AC3E}">
        <p14:creationId xmlns:p14="http://schemas.microsoft.com/office/powerpoint/2010/main" xmlns="" val="36895922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75612" y="1447800"/>
            <a:ext cx="2522353" cy="3600000"/>
          </a:xfrm>
          <a:prstGeom prst="rect">
            <a:avLst/>
          </a:prstGeom>
        </p:spPr>
      </p:pic>
      <p:pic>
        <p:nvPicPr>
          <p:cNvPr id="6" name="صورة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46212" y="1447800"/>
            <a:ext cx="2428125" cy="3600000"/>
          </a:xfrm>
          <a:prstGeom prst="rect">
            <a:avLst/>
          </a:prstGeom>
        </p:spPr>
      </p:pic>
      <p:sp>
        <p:nvSpPr>
          <p:cNvPr id="8" name="مربع نص 7"/>
          <p:cNvSpPr txBox="1"/>
          <p:nvPr/>
        </p:nvSpPr>
        <p:spPr>
          <a:xfrm>
            <a:off x="4341812" y="2362200"/>
            <a:ext cx="3505200" cy="1631216"/>
          </a:xfrm>
          <a:prstGeom prst="rect">
            <a:avLst/>
          </a:prstGeom>
          <a:noFill/>
        </p:spPr>
        <p:txBody>
          <a:bodyPr wrap="square" rtlCol="0">
            <a:spAutoFit/>
          </a:bodyPr>
          <a:lstStyle/>
          <a:p>
            <a:r>
              <a:rPr lang="en-US" sz="2000" dirty="0"/>
              <a:t>Percentage of communities with sanitation services available through the networks 38.4% in West Bank and </a:t>
            </a:r>
            <a:r>
              <a:rPr lang="en-US" sz="2000" dirty="0" smtClean="0"/>
              <a:t>83.5</a:t>
            </a:r>
            <a:r>
              <a:rPr lang="en-US" sz="2000" dirty="0"/>
              <a:t>% in Gaza Strip.</a:t>
            </a:r>
          </a:p>
        </p:txBody>
      </p:sp>
    </p:spTree>
    <p:extLst>
      <p:ext uri="{BB962C8B-B14F-4D97-AF65-F5344CB8AC3E}">
        <p14:creationId xmlns:p14="http://schemas.microsoft.com/office/powerpoint/2010/main" xmlns="" val="1141719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674812" y="1676400"/>
            <a:ext cx="8686800" cy="1015663"/>
          </a:xfrm>
          <a:prstGeom prst="rect">
            <a:avLst/>
          </a:prstGeom>
          <a:noFill/>
        </p:spPr>
        <p:txBody>
          <a:bodyPr wrap="square" rtlCol="0">
            <a:spAutoFit/>
          </a:bodyPr>
          <a:lstStyle/>
          <a:p>
            <a:r>
              <a:rPr lang="en-US" sz="2000" dirty="0"/>
              <a:t>Sewerage system is used, from which  wastewater discharge into valleys near residential areas and where most of the fresh water springs or groundwater aquifers are present.</a:t>
            </a:r>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132012" y="2895600"/>
            <a:ext cx="2160000" cy="2880000"/>
          </a:xfrm>
          <a:prstGeom prst="rect">
            <a:avLst/>
          </a:prstGeom>
        </p:spPr>
      </p:pic>
      <p:sp>
        <p:nvSpPr>
          <p:cNvPr id="5" name="سهم إلى اليمين 4"/>
          <p:cNvSpPr/>
          <p:nvPr/>
        </p:nvSpPr>
        <p:spPr>
          <a:xfrm>
            <a:off x="4875212" y="4093284"/>
            <a:ext cx="1524000" cy="484632"/>
          </a:xfrm>
          <a:prstGeom prst="rightArrow">
            <a:avLst/>
          </a:prstGeom>
          <a:solidFill>
            <a:schemeClr val="tx2">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صورة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56412" y="2895600"/>
            <a:ext cx="3748861" cy="2880000"/>
          </a:xfrm>
          <a:prstGeom prst="rect">
            <a:avLst/>
          </a:prstGeom>
        </p:spPr>
      </p:pic>
    </p:spTree>
    <p:extLst>
      <p:ext uri="{BB962C8B-B14F-4D97-AF65-F5344CB8AC3E}">
        <p14:creationId xmlns:p14="http://schemas.microsoft.com/office/powerpoint/2010/main" xmlns="" val="287311732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293812" y="1219200"/>
            <a:ext cx="8839200" cy="1323439"/>
          </a:xfrm>
          <a:prstGeom prst="rect">
            <a:avLst/>
          </a:prstGeom>
          <a:noFill/>
        </p:spPr>
        <p:txBody>
          <a:bodyPr wrap="square" rtlCol="0">
            <a:spAutoFit/>
          </a:bodyPr>
          <a:lstStyle/>
          <a:p>
            <a:r>
              <a:rPr lang="en-US" sz="2000" dirty="0"/>
              <a:t>Many Palestinian villages and communities use septic tank to get rid of domestic wastewater, which don't need to be discharged very often, because most of these pits implement wastewater into the soil, but in areas with rocky soil, these pits need to be discharged regularly</a:t>
            </a:r>
          </a:p>
        </p:txBody>
      </p:sp>
      <p:pic>
        <p:nvPicPr>
          <p:cNvPr id="9" name="صورة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13412" y="2819400"/>
            <a:ext cx="5400000" cy="2858824"/>
          </a:xfrm>
          <a:prstGeom prst="rect">
            <a:avLst/>
          </a:prstGeom>
        </p:spPr>
      </p:pic>
    </p:spTree>
    <p:extLst>
      <p:ext uri="{BB962C8B-B14F-4D97-AF65-F5344CB8AC3E}">
        <p14:creationId xmlns:p14="http://schemas.microsoft.com/office/powerpoint/2010/main" xmlns="" val="33161693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03312" y="685800"/>
            <a:ext cx="9601200" cy="1066800"/>
          </a:xfrm>
        </p:spPr>
        <p:txBody>
          <a:bodyPr>
            <a:normAutofit fontScale="90000"/>
          </a:bodyPr>
          <a:lstStyle/>
          <a:p>
            <a:r>
              <a:rPr lang="en-US" b="1" dirty="0"/>
              <a:t> Irrigation with effluent</a:t>
            </a:r>
            <a:r>
              <a:rPr lang="en-US" dirty="0"/>
              <a:t>:</a:t>
            </a:r>
            <a:br>
              <a:rPr lang="en-US" dirty="0"/>
            </a:br>
            <a:endParaRPr lang="en-US" dirty="0"/>
          </a:p>
        </p:txBody>
      </p:sp>
      <p:sp>
        <p:nvSpPr>
          <p:cNvPr id="5" name="مربع نص 4"/>
          <p:cNvSpPr txBox="1"/>
          <p:nvPr/>
        </p:nvSpPr>
        <p:spPr>
          <a:xfrm>
            <a:off x="1293812" y="1752600"/>
            <a:ext cx="8915400" cy="1015663"/>
          </a:xfrm>
          <a:prstGeom prst="rect">
            <a:avLst/>
          </a:prstGeom>
          <a:noFill/>
        </p:spPr>
        <p:txBody>
          <a:bodyPr wrap="square" rtlCol="0">
            <a:spAutoFit/>
          </a:bodyPr>
          <a:lstStyle/>
          <a:p>
            <a:r>
              <a:rPr lang="en-US" sz="2000" dirty="0"/>
              <a:t>During the past twenty years, there has been a growing interest in the use of liquid waste to irrigate crops in arid and semi-arid areas due to the lack of alternative water resources and the need to increase local production of food</a:t>
            </a:r>
          </a:p>
        </p:txBody>
      </p:sp>
      <p:pic>
        <p:nvPicPr>
          <p:cNvPr id="6" name="صورة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98912" y="3048000"/>
            <a:ext cx="3810000" cy="2857500"/>
          </a:xfrm>
          <a:prstGeom prst="rect">
            <a:avLst/>
          </a:prstGeom>
        </p:spPr>
      </p:pic>
    </p:spTree>
    <p:extLst>
      <p:ext uri="{BB962C8B-B14F-4D97-AF65-F5344CB8AC3E}">
        <p14:creationId xmlns:p14="http://schemas.microsoft.com/office/powerpoint/2010/main" xmlns="" val="30713951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751012" y="1524000"/>
            <a:ext cx="8686800" cy="1631216"/>
          </a:xfrm>
          <a:prstGeom prst="rect">
            <a:avLst/>
          </a:prstGeom>
          <a:noFill/>
        </p:spPr>
        <p:txBody>
          <a:bodyPr wrap="square" rtlCol="0">
            <a:spAutoFit/>
          </a:bodyPr>
          <a:lstStyle/>
          <a:p>
            <a:r>
              <a:rPr lang="en-US" sz="2000" dirty="0"/>
              <a:t>Moreover, the reuse of effluent in irrigation helps in decreasing wastewater discharges to natural waterways, not to mention that some substances which are considered harmful in waterways can be good when used in irrigation. For example, plant nutrients like phosphorus and nitrogen can stimulate harmful algal blooms in water but are a great fertilizer for crops.</a:t>
            </a:r>
          </a:p>
        </p:txBody>
      </p:sp>
      <p:pic>
        <p:nvPicPr>
          <p:cNvPr id="6" name="صورة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41812" y="3429000"/>
            <a:ext cx="3818182" cy="2520000"/>
          </a:xfrm>
          <a:prstGeom prst="rect">
            <a:avLst/>
          </a:prstGeom>
        </p:spPr>
      </p:pic>
    </p:spTree>
    <p:extLst>
      <p:ext uri="{BB962C8B-B14F-4D97-AF65-F5344CB8AC3E}">
        <p14:creationId xmlns:p14="http://schemas.microsoft.com/office/powerpoint/2010/main" xmlns="" val="6200913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Viruses in Wastewater</a:t>
            </a:r>
            <a:endParaRPr lang="en-US" dirty="0"/>
          </a:p>
        </p:txBody>
      </p:sp>
      <p:sp>
        <p:nvSpPr>
          <p:cNvPr id="3" name="Content Placeholder 2"/>
          <p:cNvSpPr>
            <a:spLocks noGrp="1"/>
          </p:cNvSpPr>
          <p:nvPr>
            <p:ph sz="half" idx="1"/>
          </p:nvPr>
        </p:nvSpPr>
        <p:spPr/>
        <p:txBody>
          <a:bodyPr/>
          <a:lstStyle/>
          <a:p>
            <a:r>
              <a:rPr lang="en-US" dirty="0" smtClean="0"/>
              <a:t>Domestic wastewater contains various pathogens, which, if not sufficiently eliminated, may enter the receiving water bodies and cause water-transmitted diseases. </a:t>
            </a:r>
            <a:endParaRPr lang="en-US" dirty="0"/>
          </a:p>
        </p:txBody>
      </p:sp>
      <p:sp>
        <p:nvSpPr>
          <p:cNvPr id="4" name="Content Placeholder 3"/>
          <p:cNvSpPr>
            <a:spLocks noGrp="1"/>
          </p:cNvSpPr>
          <p:nvPr>
            <p:ph sz="half" idx="2"/>
          </p:nvPr>
        </p:nvSpPr>
        <p:spPr/>
        <p:txBody>
          <a:bodyPr/>
          <a:lstStyle/>
          <a:p>
            <a:r>
              <a:rPr lang="en-US" dirty="0" smtClean="0"/>
              <a:t>Although most of these viruses do not harm humans directly and significantly, they do harm to marine life. </a:t>
            </a:r>
            <a:endParaRPr lang="en-US" dirty="0"/>
          </a:p>
        </p:txBody>
      </p:sp>
      <p:pic>
        <p:nvPicPr>
          <p:cNvPr id="5" name="Picture 4" descr="harnessingth.jpg"/>
          <p:cNvPicPr>
            <a:picLocks noChangeAspect="1"/>
          </p:cNvPicPr>
          <p:nvPr/>
        </p:nvPicPr>
        <p:blipFill>
          <a:blip r:embed="rId2" cstate="print"/>
          <a:stretch>
            <a:fillRect/>
          </a:stretch>
        </p:blipFill>
        <p:spPr>
          <a:xfrm>
            <a:off x="7542212" y="3657600"/>
            <a:ext cx="3352800" cy="2937336"/>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7286</TotalTime>
  <Words>814</Words>
  <Application>Microsoft Office PowerPoint</Application>
  <PresentationFormat>Custom</PresentationFormat>
  <Paragraphs>82</Paragraphs>
  <Slides>25</Slides>
  <Notes>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Corona Virus &amp; wastewater in Palestine</vt:lpstr>
      <vt:lpstr>Outline</vt:lpstr>
      <vt:lpstr>Slide 3</vt:lpstr>
      <vt:lpstr>Slide 4</vt:lpstr>
      <vt:lpstr>Slide 5</vt:lpstr>
      <vt:lpstr>Slide 6</vt:lpstr>
      <vt:lpstr> Irrigation with effluent: </vt:lpstr>
      <vt:lpstr>Slide 8</vt:lpstr>
      <vt:lpstr>Viruses in Wastewater</vt:lpstr>
      <vt:lpstr>Viruses in Wastewater</vt:lpstr>
      <vt:lpstr>CORONA VIRUS</vt:lpstr>
      <vt:lpstr>Since the emergence of the virus, the situation has worsened due to the high human and economic losses, but in the midst of its tragic passage, the virus has had good effects, too.</vt:lpstr>
      <vt:lpstr>Slide 13</vt:lpstr>
      <vt:lpstr>Slide 14</vt:lpstr>
      <vt:lpstr>Relationship of the virus to wastewater:</vt:lpstr>
      <vt:lpstr>Slide 16</vt:lpstr>
      <vt:lpstr>Slide 17</vt:lpstr>
      <vt:lpstr>Slide 18</vt:lpstr>
      <vt:lpstr>Wastewater Treatment Plants  </vt:lpstr>
      <vt:lpstr>Slide 20</vt:lpstr>
      <vt:lpstr>Disinfection</vt:lpstr>
      <vt:lpstr>Slide 22</vt:lpstr>
      <vt:lpstr>Precautions to protect wastewater workers from the COVID-19 virus </vt:lpstr>
      <vt:lpstr>Conclusion </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water distribution network &amp; wastewater collection network  for sixth neighborhood of Rawabi city</dc:title>
  <dc:creator>hisham soft</dc:creator>
  <cp:lastModifiedBy>Zaid Assi</cp:lastModifiedBy>
  <cp:revision>76</cp:revision>
  <dcterms:created xsi:type="dcterms:W3CDTF">2020-01-03T21:25:26Z</dcterms:created>
  <dcterms:modified xsi:type="dcterms:W3CDTF">2020-06-28T11:32:49Z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